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9" r:id="rId10"/>
    <p:sldId id="262" r:id="rId11"/>
    <p:sldId id="272" r:id="rId12"/>
    <p:sldId id="273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0" d="100"/>
          <a:sy n="100" d="100"/>
        </p:scale>
        <p:origin x="-53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EA40-B55C-4784-BEFB-B962A52E0F0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A0C61-C57A-4816-9969-E2110F3B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A0C61-C57A-4816-9969-E2110F3BB4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7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3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530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1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90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1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9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2788-9098-22A4-973B-48E531BF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118571"/>
            <a:ext cx="7113494" cy="2400301"/>
          </a:xfrm>
        </p:spPr>
        <p:txBody>
          <a:bodyPr>
            <a:noAutofit/>
          </a:bodyPr>
          <a:lstStyle/>
          <a:p>
            <a:r>
              <a:rPr lang="en-US" sz="4400" dirty="0"/>
              <a:t>Machine Learning for Electrode Motion Artefact removal in ECG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82FC8-CD04-5E55-0162-142DCCBFB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3984917"/>
            <a:ext cx="5074022" cy="10620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By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Ben Russell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23/09/2024</a:t>
            </a:r>
          </a:p>
        </p:txBody>
      </p:sp>
    </p:spTree>
    <p:extLst>
      <p:ext uri="{BB962C8B-B14F-4D97-AF65-F5344CB8AC3E}">
        <p14:creationId xmlns:p14="http://schemas.microsoft.com/office/powerpoint/2010/main" val="27718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D52-8BC1-626F-0527-A2E96664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(Noise Signal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D3E4-AB07-A6B8-80F1-67F7ADE5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following requirements were deemed critical:</a:t>
            </a:r>
          </a:p>
          <a:p>
            <a:pPr lvl="1"/>
            <a:r>
              <a:rPr lang="en-US" sz="1800" dirty="0"/>
              <a:t>All noise signals shall be representative of Electrode Motion noise.</a:t>
            </a:r>
          </a:p>
          <a:p>
            <a:pPr lvl="1"/>
            <a:r>
              <a:rPr lang="en-US" sz="1800" dirty="0"/>
              <a:t>Original noise signals shall be extracted from </a:t>
            </a:r>
            <a:r>
              <a:rPr lang="en-US" sz="1800" dirty="0" err="1"/>
              <a:t>Physionet</a:t>
            </a:r>
            <a:r>
              <a:rPr lang="en-US" sz="1800" dirty="0"/>
              <a:t> database.</a:t>
            </a:r>
          </a:p>
          <a:p>
            <a:pPr lvl="1"/>
            <a:r>
              <a:rPr lang="en-US" sz="1800" b="1" dirty="0"/>
              <a:t>Ten</a:t>
            </a:r>
            <a:r>
              <a:rPr lang="en-US" sz="1800" dirty="0"/>
              <a:t> copies of noise shall be modelled through an Autoregressive (AR) model.</a:t>
            </a:r>
          </a:p>
          <a:p>
            <a:pPr lvl="1"/>
            <a:r>
              <a:rPr lang="en-US" sz="1800" dirty="0"/>
              <a:t>All noise signals shall contain similar statistical properties to that of a real noise signal.</a:t>
            </a:r>
          </a:p>
          <a:p>
            <a:pPr lvl="1"/>
            <a:r>
              <a:rPr lang="en-US" sz="1800" dirty="0"/>
              <a:t>All noise signals shall be scaled to </a:t>
            </a:r>
            <a:r>
              <a:rPr lang="en-US" sz="1800" b="1" dirty="0"/>
              <a:t>0, 6, 12, 18 </a:t>
            </a:r>
            <a:r>
              <a:rPr lang="en-US" sz="1800" dirty="0"/>
              <a:t>and </a:t>
            </a:r>
            <a:r>
              <a:rPr lang="en-US" sz="1800" b="1" dirty="0"/>
              <a:t>24dB. </a:t>
            </a:r>
            <a:r>
              <a:rPr lang="en-US" sz="1800" dirty="0"/>
              <a:t>(Relative to clean signal)</a:t>
            </a:r>
          </a:p>
          <a:p>
            <a:pPr lvl="1"/>
            <a:r>
              <a:rPr lang="en-US" sz="1800" dirty="0"/>
              <a:t>All noise signals shall be linearly added to each clean signal, to generate a large database of electrode motion corrupt ECG signals.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16BBD4-5A69-ACDE-9129-826BB6E7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262626"/>
                </a:solidFill>
              </a:rPr>
              <a:t>Methodology (Noise Signal Generation)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EAEC-4F48-A6A3-63A4-3F42DF5D2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5086122" cy="3382094"/>
          </a:xfrm>
        </p:spPr>
        <p:txBody>
          <a:bodyPr>
            <a:normAutofit fontScale="47500" lnSpcReduction="20000"/>
          </a:bodyPr>
          <a:lstStyle/>
          <a:p>
            <a:r>
              <a:rPr lang="en-GB" sz="2900" dirty="0" err="1">
                <a:solidFill>
                  <a:srgbClr val="262626"/>
                </a:solidFill>
              </a:rPr>
              <a:t>Physionets</a:t>
            </a:r>
            <a:r>
              <a:rPr lang="en-GB" sz="2900" dirty="0">
                <a:solidFill>
                  <a:srgbClr val="262626"/>
                </a:solidFill>
              </a:rPr>
              <a:t>’ Noise Stress Test (NST) database contains a </a:t>
            </a:r>
            <a:r>
              <a:rPr lang="en-GB" sz="2900" b="1" dirty="0">
                <a:solidFill>
                  <a:srgbClr val="262626"/>
                </a:solidFill>
              </a:rPr>
              <a:t>30-minute</a:t>
            </a:r>
            <a:r>
              <a:rPr lang="en-GB" sz="2900" dirty="0">
                <a:solidFill>
                  <a:srgbClr val="262626"/>
                </a:solidFill>
              </a:rPr>
              <a:t> record of pure Electrode Motion Noise.</a:t>
            </a:r>
          </a:p>
          <a:p>
            <a:pPr marL="0" indent="0">
              <a:buNone/>
            </a:pPr>
            <a:endParaRPr lang="en-GB" sz="2900" dirty="0">
              <a:solidFill>
                <a:srgbClr val="262626"/>
              </a:solidFill>
            </a:endParaRPr>
          </a:p>
          <a:p>
            <a:r>
              <a:rPr lang="en-GB" sz="2900" dirty="0">
                <a:solidFill>
                  <a:srgbClr val="262626"/>
                </a:solidFill>
              </a:rPr>
              <a:t>This signal was extracted and passed through a </a:t>
            </a:r>
            <a:r>
              <a:rPr lang="en-GB" sz="2900" b="1" dirty="0">
                <a:solidFill>
                  <a:srgbClr val="262626"/>
                </a:solidFill>
              </a:rPr>
              <a:t>bandpass filter </a:t>
            </a:r>
            <a:r>
              <a:rPr lang="en-GB" sz="2900" dirty="0">
                <a:solidFill>
                  <a:srgbClr val="262626"/>
                </a:solidFill>
              </a:rPr>
              <a:t>to remove respiration noise (&lt;1Hz).</a:t>
            </a:r>
          </a:p>
          <a:p>
            <a:pPr marL="0" indent="0">
              <a:buNone/>
            </a:pPr>
            <a:endParaRPr lang="en-GB" sz="2900" dirty="0">
              <a:solidFill>
                <a:srgbClr val="262626"/>
              </a:solidFill>
            </a:endParaRPr>
          </a:p>
          <a:p>
            <a:r>
              <a:rPr lang="en-GB" sz="2900" dirty="0">
                <a:solidFill>
                  <a:srgbClr val="262626"/>
                </a:solidFill>
              </a:rPr>
              <a:t>The signal was segmented into Ten </a:t>
            </a:r>
            <a:r>
              <a:rPr lang="en-GB" sz="2900" b="1" dirty="0">
                <a:solidFill>
                  <a:srgbClr val="262626"/>
                </a:solidFill>
              </a:rPr>
              <a:t>30 second </a:t>
            </a:r>
            <a:r>
              <a:rPr lang="en-GB" sz="2900" dirty="0">
                <a:solidFill>
                  <a:srgbClr val="262626"/>
                </a:solidFill>
              </a:rPr>
              <a:t>files.</a:t>
            </a:r>
          </a:p>
          <a:p>
            <a:pPr marL="0" indent="0">
              <a:buNone/>
            </a:pPr>
            <a:endParaRPr lang="en-GB" sz="2900" dirty="0">
              <a:solidFill>
                <a:srgbClr val="262626"/>
              </a:solidFill>
            </a:endParaRPr>
          </a:p>
          <a:p>
            <a:r>
              <a:rPr lang="en-GB" sz="2900" dirty="0">
                <a:solidFill>
                  <a:srgbClr val="262626"/>
                </a:solidFill>
              </a:rPr>
              <a:t>Each 30 second noise record was passed through a 300</a:t>
            </a:r>
            <a:r>
              <a:rPr lang="en-GB" sz="2900" baseline="30000" dirty="0">
                <a:solidFill>
                  <a:srgbClr val="262626"/>
                </a:solidFill>
              </a:rPr>
              <a:t>th</a:t>
            </a:r>
            <a:r>
              <a:rPr lang="en-GB" sz="2900" dirty="0">
                <a:solidFill>
                  <a:srgbClr val="262626"/>
                </a:solidFill>
              </a:rPr>
              <a:t> order Autoregressive (AR) model to predict 10 copies of noise with similar </a:t>
            </a:r>
            <a:r>
              <a:rPr lang="en-GB" sz="2900" b="1" dirty="0">
                <a:solidFill>
                  <a:srgbClr val="262626"/>
                </a:solidFill>
              </a:rPr>
              <a:t>statistical properties</a:t>
            </a:r>
            <a:r>
              <a:rPr lang="en-GB" sz="2900" dirty="0">
                <a:solidFill>
                  <a:srgbClr val="262626"/>
                </a:solidFill>
              </a:rPr>
              <a:t>.</a:t>
            </a:r>
          </a:p>
          <a:p>
            <a:pPr marL="0" indent="0">
              <a:buNone/>
            </a:pPr>
            <a:endParaRPr lang="en-GB" sz="2900" dirty="0">
              <a:solidFill>
                <a:srgbClr val="262626"/>
              </a:solidFill>
            </a:endParaRPr>
          </a:p>
          <a:p>
            <a:r>
              <a:rPr lang="en-GB" sz="2900" dirty="0">
                <a:solidFill>
                  <a:srgbClr val="262626"/>
                </a:solidFill>
              </a:rPr>
              <a:t>This produced </a:t>
            </a:r>
            <a:r>
              <a:rPr lang="en-GB" sz="2900" b="1" dirty="0">
                <a:solidFill>
                  <a:srgbClr val="262626"/>
                </a:solidFill>
              </a:rPr>
              <a:t>110</a:t>
            </a:r>
            <a:r>
              <a:rPr lang="en-GB" sz="2900" dirty="0">
                <a:solidFill>
                  <a:srgbClr val="262626"/>
                </a:solidFill>
              </a:rPr>
              <a:t> </a:t>
            </a:r>
            <a:r>
              <a:rPr lang="en-GB" sz="2900" b="1" dirty="0">
                <a:solidFill>
                  <a:srgbClr val="262626"/>
                </a:solidFill>
              </a:rPr>
              <a:t>noise signals </a:t>
            </a:r>
            <a:r>
              <a:rPr lang="en-GB" sz="2900" dirty="0">
                <a:solidFill>
                  <a:srgbClr val="262626"/>
                </a:solidFill>
              </a:rPr>
              <a:t>per clean signal.</a:t>
            </a:r>
            <a:endParaRPr lang="en-GB" sz="2900" b="1" dirty="0">
              <a:solidFill>
                <a:srgbClr val="262626"/>
              </a:solidFill>
            </a:endParaRPr>
          </a:p>
          <a:p>
            <a:endParaRPr lang="en-GB" sz="1600" dirty="0">
              <a:solidFill>
                <a:srgbClr val="262626"/>
              </a:solidFill>
            </a:endParaRPr>
          </a:p>
          <a:p>
            <a:pPr algn="ctr"/>
            <a:endParaRPr lang="en-GB" sz="16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DB0E0-E48D-FB8E-B2BD-30C7645C2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6" y="1663655"/>
            <a:ext cx="3865166" cy="422422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2420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BDF4-63A9-73FB-CC60-38ABCAA3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(Noise Signal Generation)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2FBCB-C41D-A8AA-151A-4F7A53336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250679" cy="33189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600" dirty="0"/>
                  <a:t>Each of the 110 noisy signals needed to be scaled to required SNR levels.</a:t>
                </a:r>
              </a:p>
              <a:p>
                <a:r>
                  <a:rPr lang="en-GB" sz="1600" dirty="0"/>
                  <a:t>On each clean signal iteration, the </a:t>
                </a:r>
                <a:r>
                  <a:rPr lang="en-GB" sz="1600" b="1" dirty="0"/>
                  <a:t>power</a:t>
                </a:r>
                <a:r>
                  <a:rPr lang="en-GB" sz="1600" dirty="0"/>
                  <a:t> of the clean signal and the power of each of the 110 noise signals was computed.</a:t>
                </a:r>
              </a:p>
              <a:p>
                <a:r>
                  <a:rPr lang="en-GB" sz="1600" dirty="0"/>
                  <a:t>A </a:t>
                </a:r>
                <a:r>
                  <a:rPr lang="en-GB" sz="1600" b="1" dirty="0"/>
                  <a:t>scaling factor </a:t>
                </a:r>
                <a:r>
                  <a:rPr lang="en-GB" sz="1600" dirty="0"/>
                  <a:t>was determined through: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𝑺𝒄𝒂𝒍𝒊𝒏𝒈</m:t>
                      </m:r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𝑭𝒂𝒄𝒕𝒐𝒓</m:t>
                      </m:r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11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b="1" i="1" smtClean="0">
                                  <a:latin typeface="Cambria Math" panose="02040503050406030204" pitchFamily="18" charset="0"/>
                                </a:rPr>
                                <m:t>𝒄𝒍𝒆𝒂𝒏𝑺𝒊𝒈𝒏𝒂𝒍𝑷𝒐𝒘𝒆𝒓</m:t>
                              </m:r>
                            </m:num>
                            <m:den>
                              <m:r>
                                <a:rPr lang="en-GB" sz="1100" b="1" i="1" smtClean="0">
                                  <a:latin typeface="Cambria Math" panose="02040503050406030204" pitchFamily="18" charset="0"/>
                                </a:rPr>
                                <m:t>𝒏𝒐𝒊𝒔𝒆𝑷𝒐𝒘𝒆𝒓</m:t>
                              </m:r>
                              <m:r>
                                <a:rPr lang="en-GB" sz="1100" b="1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p>
                                <m:sSupPr>
                                  <m:ctrlPr>
                                    <a:rPr lang="en-GB" sz="1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10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1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100" b="1" i="1" smtClean="0">
                                          <a:latin typeface="Cambria Math" panose="02040503050406030204" pitchFamily="18" charset="0"/>
                                        </a:rPr>
                                        <m:t>𝒅𝒆𝒔𝒊𝒓𝒆𝒅𝑺𝑵𝑹</m:t>
                                      </m:r>
                                    </m:num>
                                    <m:den>
                                      <m:r>
                                        <a:rPr lang="en-GB" sz="1100" b="1" i="1" smtClean="0"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GB" sz="1100" b="1" dirty="0"/>
              </a:p>
              <a:p>
                <a:r>
                  <a:rPr lang="en-GB" sz="1400" dirty="0"/>
                  <a:t>To create 110 copies of noise corrupt ECG signals at each SNR level, the following transformations were made.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𝑛𝑜𝑖𝑠𝑒𝑆𝑖𝑔𝑛𝑎𝑙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𝑆𝑐𝑎𝑙𝑒𝑑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𝑛𝑜𝑖𝑠𝑒𝑆𝑖𝑔𝑛𝑎𝑙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𝑜𝑟𝑖𝑔𝑖𝑛𝑎𝑙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𝐸𝐶𝐺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𝑛𝑜𝑖𝑠𝑦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𝑐𝑙𝑒𝑎𝑛𝑆𝑖𝑔𝑛𝑎𝑙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𝑛𝑜𝑖𝑠𝑒𝑆𝑖𝑔𝑛𝑎𝑙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𝑆𝑐𝑎𝑙𝑒𝑑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This returned the final noisy database, 110 electrode motion corrupt ECG signals per clean signal at 0dB, 6Db, 12dB, 18dB and 24dB.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2FBCB-C41D-A8AA-151A-4F7A53336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250679" cy="3318936"/>
              </a:xfrm>
              <a:blipFill>
                <a:blip r:embed="rId3"/>
                <a:stretch>
                  <a:fillRect l="-461" t="-1835" b="-12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58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FD55-7AAE-672C-1405-2FF5D1FE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(Deep Learning Models)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E699-B61E-5086-CB53-F4D56D89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Three </a:t>
            </a:r>
            <a:r>
              <a:rPr lang="en-US" dirty="0"/>
              <a:t>Deep Learning structures were identified as promising for time-series denoising:</a:t>
            </a:r>
          </a:p>
          <a:p>
            <a:pPr lvl="1"/>
            <a:r>
              <a:rPr lang="en-US" b="1" dirty="0"/>
              <a:t>Convolutional Neural Networks</a:t>
            </a:r>
          </a:p>
          <a:p>
            <a:pPr lvl="1"/>
            <a:r>
              <a:rPr lang="en-US" b="1" dirty="0"/>
              <a:t>Recurrent Neural Networks</a:t>
            </a:r>
          </a:p>
          <a:p>
            <a:pPr lvl="1"/>
            <a:r>
              <a:rPr lang="en-US" b="1" dirty="0"/>
              <a:t>Denoising Auto-encoders</a:t>
            </a:r>
          </a:p>
          <a:p>
            <a:r>
              <a:rPr lang="en-US" dirty="0"/>
              <a:t>All three structures were implemented on Python (Using the </a:t>
            </a:r>
            <a:r>
              <a:rPr lang="en-US" dirty="0" err="1"/>
              <a:t>PyTorch</a:t>
            </a:r>
            <a:r>
              <a:rPr lang="en-US" dirty="0"/>
              <a:t> framework)</a:t>
            </a:r>
          </a:p>
          <a:p>
            <a:r>
              <a:rPr lang="en-US" b="1" dirty="0"/>
              <a:t>70% </a:t>
            </a:r>
            <a:r>
              <a:rPr lang="en-US" dirty="0"/>
              <a:t>of the database was used to train the algorithms, and </a:t>
            </a:r>
            <a:r>
              <a:rPr lang="en-US" b="1" dirty="0"/>
              <a:t>30% </a:t>
            </a:r>
            <a:r>
              <a:rPr lang="en-US" dirty="0"/>
              <a:t>to test.</a:t>
            </a:r>
          </a:p>
        </p:txBody>
      </p:sp>
    </p:spTree>
    <p:extLst>
      <p:ext uri="{BB962C8B-B14F-4D97-AF65-F5344CB8AC3E}">
        <p14:creationId xmlns:p14="http://schemas.microsoft.com/office/powerpoint/2010/main" val="42300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79B2-079F-2A0A-E4C6-63C013D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(Clean Signals)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CCF4-ACE0-2613-B1A9-594BF82A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664261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clean signals generated produced waveforms that can be considered realistic.</a:t>
            </a:r>
          </a:p>
          <a:p>
            <a:r>
              <a:rPr lang="en-US" dirty="0"/>
              <a:t>Clean signals database returned a </a:t>
            </a:r>
            <a:r>
              <a:rPr lang="en-US" b="1" dirty="0"/>
              <a:t>similar</a:t>
            </a:r>
            <a:r>
              <a:rPr lang="en-US" dirty="0"/>
              <a:t> mean Standard Deviation to clean signals in a real database.</a:t>
            </a:r>
          </a:p>
          <a:p>
            <a:r>
              <a:rPr lang="en-US" dirty="0"/>
              <a:t>The power spectral density of the simulated dataset was </a:t>
            </a:r>
            <a:r>
              <a:rPr lang="en-US" b="1" dirty="0"/>
              <a:t>highly correlated </a:t>
            </a:r>
            <a:r>
              <a:rPr lang="en-US" dirty="0"/>
              <a:t>to that of a real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D4228-5546-362E-0AAC-D14C97DE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64" y="2440172"/>
            <a:ext cx="4664262" cy="2280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4FC719-8E32-B5ED-3544-D734519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64" y="4875029"/>
            <a:ext cx="4664263" cy="11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16B7-3697-3BDF-7603-03879C2C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(Noisy Signals)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8F83-7671-E6EB-90E4-4F7DDB1C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4967176" cy="2950733"/>
          </a:xfrm>
        </p:spPr>
        <p:txBody>
          <a:bodyPr/>
          <a:lstStyle/>
          <a:p>
            <a:r>
              <a:rPr lang="en-US" dirty="0"/>
              <a:t>The standard deviation of the noisy signals were comparable to the same SNR in the real database.</a:t>
            </a:r>
          </a:p>
          <a:p>
            <a:r>
              <a:rPr lang="en-US" dirty="0"/>
              <a:t>Consistently high correlation values in the PSD of 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0.82, 0.82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0.84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0.79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0.86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imply a similar frequency content between the simulated and real database.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259D-0BE8-24EE-3DB3-EFF46C6E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98" y="2765351"/>
            <a:ext cx="4356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0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6ED7-7032-5E20-8BB4-D9BF8DB1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(Deep Learning Models)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3437C-D538-F0D1-B07A-EABE3612E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155" y="2557993"/>
            <a:ext cx="4442443" cy="331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7A6A6-E234-5869-33D9-07DFAE2A850F}"/>
              </a:ext>
            </a:extLst>
          </p:cNvPr>
          <p:cNvSpPr txBox="1"/>
          <p:nvPr/>
        </p:nvSpPr>
        <p:spPr>
          <a:xfrm>
            <a:off x="1414130" y="2557993"/>
            <a:ext cx="4784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Convolutional Neural Networks outperformed the other models significantly.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lower RMSE across all SNR values, higher NCC and higher SNR improvement shows how the CNN can eliminate more noise and retain more of the underlying ECG signal.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CDAE and RNN struggled at low SNR values, caused by the models identifying large noise spikes and QRS peaks. </a:t>
            </a:r>
          </a:p>
        </p:txBody>
      </p:sp>
    </p:spTree>
    <p:extLst>
      <p:ext uri="{BB962C8B-B14F-4D97-AF65-F5344CB8AC3E}">
        <p14:creationId xmlns:p14="http://schemas.microsoft.com/office/powerpoint/2010/main" val="79412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30E9-F9BF-01CD-ED3B-C73F5451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(Traditional Filters)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4AFA-9C2B-5349-26EC-62107F21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89393" cy="3318936"/>
          </a:xfrm>
        </p:spPr>
        <p:txBody>
          <a:bodyPr/>
          <a:lstStyle/>
          <a:p>
            <a:r>
              <a:rPr lang="en-US" dirty="0"/>
              <a:t>Out of the two most common traditional filters, EMD performed best.</a:t>
            </a:r>
          </a:p>
          <a:p>
            <a:r>
              <a:rPr lang="en-US" b="1" dirty="0"/>
              <a:t>However, </a:t>
            </a:r>
            <a:r>
              <a:rPr lang="en-US" dirty="0"/>
              <a:t>its’ performance was exceeded by the RCNN model in all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7385B-40EA-2075-92EA-AD647A32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94" y="2831067"/>
            <a:ext cx="5141442" cy="27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1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9E7F-89F1-CE87-95B1-745A0577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Plots (RCNN)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BC67C-A101-A940-999A-53E93D5A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2" y="2841465"/>
            <a:ext cx="3817618" cy="28777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12EA9-24B8-3663-0A43-624A5E48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2" y="2841465"/>
            <a:ext cx="3572423" cy="27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7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4B02-F104-38F1-86B0-DC3A950C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0079-49B7-CF56-8EB2-A0CF55C9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Current DL solutions for denoising ECG signals utilize ~40 records from the MIT-BIH database.</a:t>
            </a:r>
          </a:p>
          <a:p>
            <a:r>
              <a:rPr lang="en-US" sz="1800" dirty="0"/>
              <a:t>They corrupt 30-second signals with 30 seconds of noise from NST database.</a:t>
            </a:r>
          </a:p>
          <a:p>
            <a:r>
              <a:rPr lang="en-US" sz="1800" dirty="0"/>
              <a:t>This is a small dataset, that misses a lot of the potential shapes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ECG signal morphology 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Electrode Motion Variance (Which is massive)</a:t>
            </a:r>
          </a:p>
          <a:p>
            <a:r>
              <a:rPr lang="en-US" sz="1800" dirty="0"/>
              <a:t>The methodology presented in this work may be a starting point to generate a large and expansive DL training set to help algorithms generalize to electrode motion seen in real world settings.</a:t>
            </a:r>
          </a:p>
          <a:p>
            <a:r>
              <a:rPr lang="en-US" sz="1800" dirty="0"/>
              <a:t>The methodology presented in this work uses on </a:t>
            </a:r>
            <a:r>
              <a:rPr lang="en-US" sz="1800" b="1" dirty="0"/>
              <a:t>Data Augmentation </a:t>
            </a:r>
            <a:r>
              <a:rPr lang="en-US" sz="1800" dirty="0"/>
              <a:t>techniques, meaning that little/no data collection is required. (Which is extremely challenging for ECG noise)</a:t>
            </a:r>
          </a:p>
          <a:p>
            <a:r>
              <a:rPr lang="en-US" sz="1800" dirty="0"/>
              <a:t>The methodology in this work can be fully automated, providing a robust means to develop, test and monitor new/existing DL solutions.</a:t>
            </a:r>
          </a:p>
        </p:txBody>
      </p:sp>
    </p:spTree>
    <p:extLst>
      <p:ext uri="{BB962C8B-B14F-4D97-AF65-F5344CB8AC3E}">
        <p14:creationId xmlns:p14="http://schemas.microsoft.com/office/powerpoint/2010/main" val="234691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9C45-391F-FF1C-12B4-776747F7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5313-4363-9F6C-BAC0-DF00A718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62626"/>
                </a:solidFill>
              </a:rPr>
              <a:t>Electrocardiogram (ECG) signals provide a means to </a:t>
            </a:r>
            <a:r>
              <a:rPr lang="en-US" sz="1500" b="1" dirty="0">
                <a:solidFill>
                  <a:srgbClr val="262626"/>
                </a:solidFill>
              </a:rPr>
              <a:t>monitor</a:t>
            </a:r>
            <a:r>
              <a:rPr lang="en-US" sz="1500" dirty="0">
                <a:solidFill>
                  <a:srgbClr val="262626"/>
                </a:solidFill>
              </a:rPr>
              <a:t> the electrical activity of an individual's heart.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62626"/>
                </a:solidFill>
              </a:rPr>
              <a:t>Algorithmic processing of the ECG can provide valuable information on heart health, and detect abnormalities (Atrial Fibrillation, Tachycardia etc..)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62626"/>
                </a:solidFill>
              </a:rPr>
              <a:t>Generally, requires continuous monitoring of the ECG over a long time period, requiring uses to wear acquisition devices during their normal day.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62626"/>
                </a:solidFill>
              </a:rPr>
              <a:t>ECG data acquired outside of a hospital setting can be corrupt be a significant amount of noise.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2BACF-E486-0C4F-CF24-476A7D33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853" y="3288665"/>
            <a:ext cx="3171745" cy="185547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1583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6BEB-01A9-FB03-5D17-E6C823B2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DF33-A97C-F096-C1D9-42A9395C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are several additional pieces of work that could be added to this framework: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Abnormal ECG beats </a:t>
            </a:r>
            <a:r>
              <a:rPr lang="en-GB" dirty="0"/>
              <a:t>– Addition of more complex ECG beats is essential as this will affect the performance of noise removal around abnormal beats.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Range of ECG rhythms </a:t>
            </a:r>
            <a:r>
              <a:rPr lang="en-GB" dirty="0"/>
              <a:t>– Current work assumes a fixed rhythm per HR. The addition of Tachycardia, Atrial Fibrillation, Bigeminy etc would help models generalise to real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1" dirty="0"/>
              <a:t>Results comparison to standard databases </a:t>
            </a:r>
            <a:r>
              <a:rPr lang="en-GB" dirty="0"/>
              <a:t>– The performance of each of the network parameters generated by the framework should be used to evaluate performance on MIT-BIH database.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Exploration of two more recent developments in the field would potentially improve performance, </a:t>
            </a:r>
            <a:r>
              <a:rPr lang="en-GB" b="1" dirty="0"/>
              <a:t>Generative Adversarial Networks (GAN’s) </a:t>
            </a:r>
            <a:r>
              <a:rPr lang="en-GB" dirty="0"/>
              <a:t>and </a:t>
            </a:r>
            <a:r>
              <a:rPr lang="en-GB" b="1" dirty="0"/>
              <a:t>Physics Informed Neural Networks (PINNs)</a:t>
            </a:r>
          </a:p>
        </p:txBody>
      </p:sp>
    </p:spTree>
    <p:extLst>
      <p:ext uri="{BB962C8B-B14F-4D97-AF65-F5344CB8AC3E}">
        <p14:creationId xmlns:p14="http://schemas.microsoft.com/office/powerpoint/2010/main" val="26891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9566-D1CC-611C-AC7A-7610E7DD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9102-6E0F-88F7-B9E4-930B69FE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Noise will almost certainly block diagnostic features within the ECG, meaning significant amounts may have to be </a:t>
            </a:r>
            <a:r>
              <a:rPr lang="en-US" sz="1700" b="1" dirty="0">
                <a:solidFill>
                  <a:srgbClr val="262626"/>
                </a:solidFill>
              </a:rPr>
              <a:t>discarded</a:t>
            </a:r>
            <a:r>
              <a:rPr lang="en-US" sz="17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This is </a:t>
            </a:r>
            <a:r>
              <a:rPr lang="en-US" sz="1700" b="1" dirty="0">
                <a:solidFill>
                  <a:srgbClr val="262626"/>
                </a:solidFill>
              </a:rPr>
              <a:t>wasteful</a:t>
            </a:r>
            <a:r>
              <a:rPr lang="en-US" sz="1700" dirty="0">
                <a:solidFill>
                  <a:srgbClr val="262626"/>
                </a:solidFill>
              </a:rPr>
              <a:t> and may mean that any abnormal heart rhythms/beats may go </a:t>
            </a:r>
            <a:r>
              <a:rPr lang="en-US" sz="1700" b="1" dirty="0">
                <a:solidFill>
                  <a:srgbClr val="262626"/>
                </a:solidFill>
              </a:rPr>
              <a:t>undetected</a:t>
            </a:r>
            <a:r>
              <a:rPr lang="en-US" sz="1700" dirty="0">
                <a:solidFill>
                  <a:srgbClr val="262626"/>
                </a:solidFill>
              </a:rPr>
              <a:t> by downstream algorithms.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ECG signals are affected by both linear and non-linear noise artefacts.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Most noise artefacts can be mitigated through the use of </a:t>
            </a:r>
            <a:r>
              <a:rPr lang="en-US" sz="1700" b="1" dirty="0">
                <a:solidFill>
                  <a:srgbClr val="262626"/>
                </a:solidFill>
              </a:rPr>
              <a:t>digital</a:t>
            </a:r>
            <a:r>
              <a:rPr lang="en-US" sz="1700" dirty="0">
                <a:solidFill>
                  <a:srgbClr val="262626"/>
                </a:solidFill>
              </a:rPr>
              <a:t> </a:t>
            </a:r>
            <a:r>
              <a:rPr lang="en-US" sz="1700" b="1" dirty="0">
                <a:solidFill>
                  <a:srgbClr val="262626"/>
                </a:solidFill>
              </a:rPr>
              <a:t>filters</a:t>
            </a:r>
            <a:r>
              <a:rPr lang="en-US" sz="1700" dirty="0">
                <a:solidFill>
                  <a:srgbClr val="262626"/>
                </a:solidFill>
              </a:rPr>
              <a:t>, however these are inadequate for non-linear noise.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Of the non-linear noise sources, </a:t>
            </a:r>
            <a:r>
              <a:rPr lang="en-US" sz="1700" b="1" dirty="0">
                <a:solidFill>
                  <a:srgbClr val="262626"/>
                </a:solidFill>
              </a:rPr>
              <a:t>Electrode Motion </a:t>
            </a:r>
            <a:r>
              <a:rPr lang="en-US" sz="1700" dirty="0">
                <a:solidFill>
                  <a:srgbClr val="262626"/>
                </a:solidFill>
              </a:rPr>
              <a:t>is the most problematic.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B8A9E-67B1-8B7E-2A80-31954A39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226" y="3092401"/>
            <a:ext cx="3330368" cy="224799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984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4E15-785E-C6EF-5B91-1DD7B543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Electrode Motion?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35AD-9424-EB60-59EE-E0768124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Electrode Motion is a type of noise introduced by the movement of electrodes on the skin, which distorts the underlying electrical signal.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It is both non-linear, and non-stationary making traditional digital filters unsuitable for its removal.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Adaptive filters have been shown the be the most effective, however these usually require access to one or more reference signals (accelerometer etc..)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performance of adaptive filters is limited, in some cases it can only restore the signal at high Signal To Noise Rations (18dB)</a:t>
            </a:r>
          </a:p>
        </p:txBody>
      </p:sp>
    </p:spTree>
    <p:extLst>
      <p:ext uri="{BB962C8B-B14F-4D97-AF65-F5344CB8AC3E}">
        <p14:creationId xmlns:p14="http://schemas.microsoft.com/office/powerpoint/2010/main" val="389909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789A-4298-1211-6019-C7DC0277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3B50-5713-0F34-947F-5DC28580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Traditional signal processing methods like filters are often limited by their linearity. </a:t>
            </a:r>
            <a:r>
              <a:rPr lang="en-US" sz="1800" b="1" dirty="0"/>
              <a:t>Deep learning </a:t>
            </a:r>
            <a:r>
              <a:rPr lang="en-US" sz="1800" dirty="0"/>
              <a:t>models can capture complex, non-linear relationships between noise and the true signal, allowing for more accurate denoising.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However, </a:t>
            </a:r>
            <a:r>
              <a:rPr lang="en-US" sz="1800" dirty="0"/>
              <a:t>unlike traditional methods, the performance of deep learning models is largely dependent on the quality of data it is trained 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Therefore, </a:t>
            </a:r>
            <a:r>
              <a:rPr lang="en-US" sz="1800" dirty="0"/>
              <a:t>the development of a large and highly varied database is necessary.</a:t>
            </a:r>
            <a:endParaRPr lang="en-US" sz="18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8327-32BA-BFEC-4683-F2EF4DD7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(Clean Signal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CCD2-7DD7-BB99-A2F2-3531B3FA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The following requirements were deemed critical:</a:t>
            </a:r>
          </a:p>
          <a:p>
            <a:pPr lvl="1"/>
            <a:r>
              <a:rPr lang="en-US" sz="1800" b="1" dirty="0"/>
              <a:t>Clean Signal Variability </a:t>
            </a:r>
            <a:r>
              <a:rPr lang="en-US" sz="1800" dirty="0"/>
              <a:t>– Each clean signal generated shall have different waveform parameters (Width, amplitude and slope of PQRST)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b="1" dirty="0"/>
              <a:t>Clean Signal Realism </a:t>
            </a:r>
            <a:r>
              <a:rPr lang="en-US" sz="1800" dirty="0"/>
              <a:t>– Each clean signal generated shall have waveforms that are realistic and may be seen in real life.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b="1" dirty="0"/>
              <a:t>Heart Rate Coverage</a:t>
            </a:r>
            <a:r>
              <a:rPr lang="en-US" sz="1800" dirty="0"/>
              <a:t>– Each clean signal shall have copies generated at different heart rates.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All clean signals shall be generated at </a:t>
            </a:r>
            <a:r>
              <a:rPr lang="en-US" sz="1800" b="1" dirty="0"/>
              <a:t>500Hz</a:t>
            </a:r>
            <a:r>
              <a:rPr lang="en-US" sz="1800" dirty="0"/>
              <a:t> sampling frequency.</a:t>
            </a:r>
          </a:p>
        </p:txBody>
      </p:sp>
    </p:spTree>
    <p:extLst>
      <p:ext uri="{BB962C8B-B14F-4D97-AF65-F5344CB8AC3E}">
        <p14:creationId xmlns:p14="http://schemas.microsoft.com/office/powerpoint/2010/main" val="28147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2D57-C4B0-D9E9-EBE5-39FDE62A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Methodology (Clean Signal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C1DC-272D-CDA6-027F-B8535E8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262626"/>
                </a:solidFill>
              </a:rPr>
              <a:t>ECG signals were generated by an online tool, called </a:t>
            </a:r>
            <a:r>
              <a:rPr lang="en-GB" sz="1400" b="1" dirty="0">
                <a:solidFill>
                  <a:srgbClr val="262626"/>
                </a:solidFill>
              </a:rPr>
              <a:t>ECGSYN</a:t>
            </a:r>
            <a:r>
              <a:rPr lang="en-GB" sz="14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262626"/>
                </a:solidFill>
              </a:rPr>
              <a:t>ECGSYN models the electrical activity from the heart (Lead II) position based on 3 ordinary differential equations.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262626"/>
                </a:solidFill>
              </a:rPr>
              <a:t>To generate an ECG, the algorithm requires the following inputs:</a:t>
            </a:r>
          </a:p>
          <a:p>
            <a:pPr lvl="1">
              <a:lnSpc>
                <a:spcPct val="90000"/>
              </a:lnSpc>
            </a:pPr>
            <a:r>
              <a:rPr lang="en-GB" sz="1400" b="1" dirty="0">
                <a:solidFill>
                  <a:srgbClr val="262626"/>
                </a:solidFill>
              </a:rPr>
              <a:t>Angles of Extrema </a:t>
            </a:r>
            <a:r>
              <a:rPr lang="en-GB" sz="1400" dirty="0">
                <a:solidFill>
                  <a:srgbClr val="262626"/>
                </a:solidFill>
              </a:rPr>
              <a:t>for P, Q, R, S and T waves.</a:t>
            </a:r>
          </a:p>
          <a:p>
            <a:pPr lvl="1">
              <a:lnSpc>
                <a:spcPct val="90000"/>
              </a:lnSpc>
            </a:pPr>
            <a:r>
              <a:rPr lang="en-GB" sz="1400" b="1" dirty="0">
                <a:solidFill>
                  <a:srgbClr val="262626"/>
                </a:solidFill>
              </a:rPr>
              <a:t>Z Position of Extrema </a:t>
            </a:r>
            <a:r>
              <a:rPr lang="en-GB" sz="1400" dirty="0">
                <a:solidFill>
                  <a:srgbClr val="262626"/>
                </a:solidFill>
              </a:rPr>
              <a:t>for P, Q, R, S, and T waves.</a:t>
            </a:r>
          </a:p>
          <a:p>
            <a:pPr lvl="1">
              <a:lnSpc>
                <a:spcPct val="90000"/>
              </a:lnSpc>
            </a:pPr>
            <a:r>
              <a:rPr lang="en-GB" sz="1400" b="1" dirty="0">
                <a:solidFill>
                  <a:srgbClr val="262626"/>
                </a:solidFill>
              </a:rPr>
              <a:t>Gaussian Width </a:t>
            </a:r>
            <a:r>
              <a:rPr lang="en-GB" sz="1400" dirty="0">
                <a:solidFill>
                  <a:srgbClr val="262626"/>
                </a:solidFill>
              </a:rPr>
              <a:t>for P, Q, R, S and T waves.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150F2-E657-9E00-400D-5206A895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599518"/>
            <a:ext cx="7410450" cy="1276350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82F7748-2C0C-5E75-CE39-C113E0DEFCE4}"/>
              </a:ext>
            </a:extLst>
          </p:cNvPr>
          <p:cNvCxnSpPr>
            <a:cxnSpLocks/>
            <a:stCxn id="13" idx="1"/>
            <a:endCxn id="10" idx="0"/>
          </p:cNvCxnSpPr>
          <p:nvPr/>
        </p:nvCxnSpPr>
        <p:spPr>
          <a:xfrm rot="10800000" flipV="1">
            <a:off x="6096000" y="3556340"/>
            <a:ext cx="3261360" cy="10431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AC881D-CEE7-E4DC-F906-E86C060A0609}"/>
              </a:ext>
            </a:extLst>
          </p:cNvPr>
          <p:cNvSpPr txBox="1"/>
          <p:nvPr/>
        </p:nvSpPr>
        <p:spPr>
          <a:xfrm>
            <a:off x="9357360" y="2540677"/>
            <a:ext cx="1910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50"/>
                </a:solidFill>
              </a:rPr>
              <a:t>The [Min , Max] values are set arbitrarily to provide a large range for each feature.</a:t>
            </a:r>
          </a:p>
          <a:p>
            <a:endParaRPr lang="en-GB" sz="1400" b="1" dirty="0">
              <a:solidFill>
                <a:srgbClr val="00B050"/>
              </a:solidFill>
            </a:endParaRPr>
          </a:p>
          <a:p>
            <a:r>
              <a:rPr lang="en-GB" sz="1400" b="1" dirty="0">
                <a:solidFill>
                  <a:srgbClr val="00B050"/>
                </a:solidFill>
              </a:rPr>
              <a:t>These get filtered, to only provide realistic signals.</a:t>
            </a:r>
          </a:p>
        </p:txBody>
      </p:sp>
    </p:spTree>
    <p:extLst>
      <p:ext uri="{BB962C8B-B14F-4D97-AF65-F5344CB8AC3E}">
        <p14:creationId xmlns:p14="http://schemas.microsoft.com/office/powerpoint/2010/main" val="257034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8186-DFBC-0DB8-C880-A0E62DCD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Methodology (Clean Signal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2216-1E8F-30AB-D8E7-FF3E7AFD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491478" cy="3318936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262626"/>
                </a:solidFill>
              </a:rPr>
              <a:t>An </a:t>
            </a:r>
            <a:r>
              <a:rPr lang="en-GB" sz="1800" b="1" dirty="0">
                <a:solidFill>
                  <a:srgbClr val="262626"/>
                </a:solidFill>
              </a:rPr>
              <a:t>iterative</a:t>
            </a:r>
            <a:r>
              <a:rPr lang="en-GB" sz="1800" dirty="0">
                <a:solidFill>
                  <a:srgbClr val="262626"/>
                </a:solidFill>
              </a:rPr>
              <a:t> process using </a:t>
            </a:r>
            <a:r>
              <a:rPr lang="en-GB" sz="1800" b="1" dirty="0">
                <a:solidFill>
                  <a:srgbClr val="262626"/>
                </a:solidFill>
              </a:rPr>
              <a:t>Latin Hypercube Sampling </a:t>
            </a:r>
            <a:r>
              <a:rPr lang="en-GB" sz="1800" dirty="0">
                <a:solidFill>
                  <a:srgbClr val="262626"/>
                </a:solidFill>
              </a:rPr>
              <a:t>is followed to generate a large amount of clean signal for each HR (10,000 signals per HR)</a:t>
            </a:r>
          </a:p>
          <a:p>
            <a:r>
              <a:rPr lang="en-GB" sz="1800" dirty="0">
                <a:solidFill>
                  <a:srgbClr val="262626"/>
                </a:solidFill>
              </a:rPr>
              <a:t>The generated signals are then </a:t>
            </a:r>
            <a:r>
              <a:rPr lang="en-GB" sz="1800" b="1" dirty="0">
                <a:solidFill>
                  <a:srgbClr val="262626"/>
                </a:solidFill>
              </a:rPr>
              <a:t>validated </a:t>
            </a:r>
            <a:r>
              <a:rPr lang="en-GB" sz="1800" dirty="0">
                <a:solidFill>
                  <a:srgbClr val="262626"/>
                </a:solidFill>
              </a:rPr>
              <a:t>before getting transferred to a ‘master’ database.</a:t>
            </a:r>
          </a:p>
          <a:p>
            <a:r>
              <a:rPr lang="en-GB" sz="2000" dirty="0">
                <a:solidFill>
                  <a:srgbClr val="262626"/>
                </a:solidFill>
              </a:rPr>
              <a:t> An algorithm was designed to detect the </a:t>
            </a:r>
            <a:r>
              <a:rPr lang="en-GB" sz="2000" b="1" dirty="0">
                <a:solidFill>
                  <a:srgbClr val="262626"/>
                </a:solidFill>
              </a:rPr>
              <a:t>boundary and peak locations </a:t>
            </a:r>
            <a:r>
              <a:rPr lang="en-GB" sz="2000" dirty="0">
                <a:solidFill>
                  <a:srgbClr val="262626"/>
                </a:solidFill>
              </a:rPr>
              <a:t>within each ECG.</a:t>
            </a:r>
          </a:p>
          <a:p>
            <a:r>
              <a:rPr lang="en-GB" sz="2000" dirty="0">
                <a:solidFill>
                  <a:srgbClr val="262626"/>
                </a:solidFill>
              </a:rPr>
              <a:t>If the ECG contained </a:t>
            </a:r>
            <a:r>
              <a:rPr lang="en-GB" sz="2000" b="1" dirty="0">
                <a:solidFill>
                  <a:srgbClr val="262626"/>
                </a:solidFill>
              </a:rPr>
              <a:t>any </a:t>
            </a:r>
            <a:r>
              <a:rPr lang="en-GB" sz="2000" dirty="0">
                <a:solidFill>
                  <a:srgbClr val="262626"/>
                </a:solidFill>
              </a:rPr>
              <a:t>measurements that fell outside a realistic range, it was </a:t>
            </a:r>
            <a:r>
              <a:rPr lang="en-GB" sz="2000" b="1" dirty="0">
                <a:solidFill>
                  <a:srgbClr val="262626"/>
                </a:solidFill>
              </a:rPr>
              <a:t>discarded</a:t>
            </a:r>
            <a:r>
              <a:rPr lang="en-GB" sz="2000" dirty="0">
                <a:solidFill>
                  <a:srgbClr val="262626"/>
                </a:solidFill>
              </a:rPr>
              <a:t>.</a:t>
            </a:r>
            <a:endParaRPr lang="en-GB" sz="2000" b="1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0FF17-7CD6-77B7-ED47-556B5F18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513" y="2768377"/>
            <a:ext cx="4343005" cy="164106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98A1D2B-E872-ED68-D7EF-8F33F2489537}"/>
              </a:ext>
            </a:extLst>
          </p:cNvPr>
          <p:cNvCxnSpPr/>
          <p:nvPr/>
        </p:nvCxnSpPr>
        <p:spPr>
          <a:xfrm rot="10800000">
            <a:off x="9101016" y="4592320"/>
            <a:ext cx="286825" cy="243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6DECE1-E8B4-6C77-D614-B7B06B6617AA}"/>
              </a:ext>
            </a:extLst>
          </p:cNvPr>
          <p:cNvSpPr txBox="1"/>
          <p:nvPr/>
        </p:nvSpPr>
        <p:spPr>
          <a:xfrm>
            <a:off x="7447280" y="4836161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Wagner GS (2014), Marriott’s Practical Electrocardiography</a:t>
            </a:r>
          </a:p>
        </p:txBody>
      </p:sp>
    </p:spTree>
    <p:extLst>
      <p:ext uri="{BB962C8B-B14F-4D97-AF65-F5344CB8AC3E}">
        <p14:creationId xmlns:p14="http://schemas.microsoft.com/office/powerpoint/2010/main" val="315835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FC5B04-FA41-5692-5520-A40F30FB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Methodology (Clean Signal Examples)</a:t>
            </a:r>
            <a:endParaRPr lang="en-GB" sz="2800">
              <a:solidFill>
                <a:srgbClr val="26262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B43A-ED20-9865-D6F5-0A222474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262626"/>
                </a:solidFill>
              </a:rPr>
              <a:t>Clean Signals are generated at 5 different </a:t>
            </a:r>
            <a:r>
              <a:rPr lang="en-GB" sz="1600" b="1" dirty="0">
                <a:solidFill>
                  <a:srgbClr val="262626"/>
                </a:solidFill>
              </a:rPr>
              <a:t>Heart Rates</a:t>
            </a:r>
            <a:r>
              <a:rPr lang="en-GB" sz="1600" dirty="0">
                <a:solidFill>
                  <a:srgbClr val="262626"/>
                </a:solidFill>
              </a:rPr>
              <a:t>. (Each Row)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r>
              <a:rPr lang="en-GB" sz="1600" dirty="0">
                <a:solidFill>
                  <a:srgbClr val="262626"/>
                </a:solidFill>
              </a:rPr>
              <a:t>The individual morphologies can be seen to </a:t>
            </a:r>
            <a:r>
              <a:rPr lang="en-GB" sz="1600" b="1" dirty="0">
                <a:solidFill>
                  <a:srgbClr val="262626"/>
                </a:solidFill>
              </a:rPr>
              <a:t>change</a:t>
            </a:r>
            <a:r>
              <a:rPr lang="en-GB" sz="1600" dirty="0">
                <a:solidFill>
                  <a:srgbClr val="262626"/>
                </a:solidFill>
              </a:rPr>
              <a:t> on each signal, ensuring that no clean signal is the same.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r>
              <a:rPr lang="en-GB" sz="1600" dirty="0">
                <a:solidFill>
                  <a:srgbClr val="262626"/>
                </a:solidFill>
              </a:rPr>
              <a:t>Visually inspecting the signals, they are </a:t>
            </a:r>
            <a:r>
              <a:rPr lang="en-GB" sz="1600" b="1" dirty="0">
                <a:solidFill>
                  <a:srgbClr val="262626"/>
                </a:solidFill>
              </a:rPr>
              <a:t>realistic</a:t>
            </a:r>
            <a:r>
              <a:rPr lang="en-GB" sz="1600" dirty="0">
                <a:solidFill>
                  <a:srgbClr val="262626"/>
                </a:solidFill>
              </a:rPr>
              <a:t> and could be deemed acceptable by an observer. Originally this was a problem in the experiment.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88157-C909-1EB4-408D-422353F0A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89" y="2493774"/>
            <a:ext cx="5469466" cy="3382094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5693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1589</Words>
  <Application>Microsoft Office PowerPoint</Application>
  <PresentationFormat>Widescreen</PresentationFormat>
  <Paragraphs>131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Cambria Math</vt:lpstr>
      <vt:lpstr>Garamond</vt:lpstr>
      <vt:lpstr>Times New Roman</vt:lpstr>
      <vt:lpstr>Organic</vt:lpstr>
      <vt:lpstr>Machine Learning for Electrode Motion Artefact removal in ECG Signals</vt:lpstr>
      <vt:lpstr>Problem Statement </vt:lpstr>
      <vt:lpstr>Problem Statement</vt:lpstr>
      <vt:lpstr>What is Electrode Motion?</vt:lpstr>
      <vt:lpstr>The Solution</vt:lpstr>
      <vt:lpstr>Methodology (Clean Signal Generation)</vt:lpstr>
      <vt:lpstr>Methodology (Clean Signal Generation)</vt:lpstr>
      <vt:lpstr>Methodology (Clean Signal Filtering)</vt:lpstr>
      <vt:lpstr>Methodology (Clean Signal Examples)</vt:lpstr>
      <vt:lpstr>Methodology (Noise Signal Generation)</vt:lpstr>
      <vt:lpstr>Methodology (Noise Signal Generation)</vt:lpstr>
      <vt:lpstr>Methodology (Noise Signal Generation)</vt:lpstr>
      <vt:lpstr>Methodology (Deep Learning Models)</vt:lpstr>
      <vt:lpstr>Results (Clean Signals)</vt:lpstr>
      <vt:lpstr>Results (Noisy Signals)</vt:lpstr>
      <vt:lpstr>Results (Deep Learning Models)</vt:lpstr>
      <vt:lpstr>Results (Traditional Filters)</vt:lpstr>
      <vt:lpstr>Example Plots (RCNN)</vt:lpstr>
      <vt:lpstr>Advantages of the framework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Russell</dc:creator>
  <cp:lastModifiedBy>Ben Russell</cp:lastModifiedBy>
  <cp:revision>2</cp:revision>
  <dcterms:created xsi:type="dcterms:W3CDTF">2024-09-22T17:48:57Z</dcterms:created>
  <dcterms:modified xsi:type="dcterms:W3CDTF">2024-09-23T08:55:43Z</dcterms:modified>
</cp:coreProperties>
</file>