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36"/>
  </p:notesMasterIdLst>
  <p:handoutMasterIdLst>
    <p:handoutMasterId r:id="rId37"/>
  </p:handoutMasterIdLst>
  <p:sldIdLst>
    <p:sldId id="486" r:id="rId2"/>
    <p:sldId id="487" r:id="rId3"/>
    <p:sldId id="537" r:id="rId4"/>
    <p:sldId id="488" r:id="rId5"/>
    <p:sldId id="538" r:id="rId6"/>
    <p:sldId id="489" r:id="rId7"/>
    <p:sldId id="490" r:id="rId8"/>
    <p:sldId id="491" r:id="rId9"/>
    <p:sldId id="539" r:id="rId10"/>
    <p:sldId id="493" r:id="rId11"/>
    <p:sldId id="540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41" r:id="rId21"/>
    <p:sldId id="502" r:id="rId22"/>
    <p:sldId id="503" r:id="rId23"/>
    <p:sldId id="542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413" r:id="rId35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B"/>
    <a:srgbClr val="0000FF"/>
    <a:srgbClr val="00D2B4"/>
    <a:srgbClr val="35297D"/>
    <a:srgbClr val="00252E"/>
    <a:srgbClr val="FFCC68"/>
    <a:srgbClr val="FFE59B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87950" autoAdjust="0"/>
  </p:normalViewPr>
  <p:slideViewPr>
    <p:cSldViewPr snapToGrid="0">
      <p:cViewPr varScale="1">
        <p:scale>
          <a:sx n="65" d="100"/>
          <a:sy n="65" d="100"/>
        </p:scale>
        <p:origin x="1608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  <a:defRPr/>
            </a:pPr>
            <a:r>
              <a:rPr lang="en-US" altLang="zh-TW" sz="800" b="1"/>
              <a:t>Copyright © 2001, Cisco Systems, Inc. All rights reserved. Printed in USA.</a:t>
            </a:r>
            <a:br>
              <a:rPr lang="en-US" altLang="zh-TW" sz="800" b="1"/>
            </a:br>
            <a:r>
              <a:rPr lang="en-US" altLang="zh-TW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5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8631493D-28B2-4C04-98F1-D9AAE71C0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9702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Body Text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7D4D5-1049-49B2-B46D-525FA0F5384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</p:spPr>
        <p:txBody>
          <a:bodyPr/>
          <a:lstStyle/>
          <a:p>
            <a:endParaRPr lang="en-GB" altLang="zh-TW" smtClean="0"/>
          </a:p>
        </p:txBody>
      </p:sp>
    </p:spTree>
    <p:extLst>
      <p:ext uri="{BB962C8B-B14F-4D97-AF65-F5344CB8AC3E}">
        <p14:creationId xmlns:p14="http://schemas.microsoft.com/office/powerpoint/2010/main" val="53743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1493D-28B2-4C04-98F1-D9AAE71C04F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69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50013-D258-4897-834B-904097EB7366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086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4350607" cy="5011711"/>
          </a:xfrm>
        </p:spPr>
        <p:txBody>
          <a:bodyPr anchor="ctr" anchorCtr="0"/>
          <a:lstStyle>
            <a:lvl1pPr>
              <a:lnSpc>
                <a:spcPct val="90000"/>
              </a:lnSpc>
              <a:defRPr sz="48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 smtClean="0"/>
              <a:t>SectionTitle</a:t>
            </a:r>
            <a:r>
              <a:rPr lang="en-US" dirty="0" smtClean="0"/>
              <a:t>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2012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2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-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2487168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5809" y="3462528"/>
            <a:ext cx="8578850" cy="281635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1" name="Picture 10" descr="ylw_diplom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3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9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152400"/>
            <a:ext cx="8588861" cy="6858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rm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990600"/>
            <a:ext cx="8551441" cy="531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2013 Cisco Networking</a:t>
            </a:r>
            <a:r>
              <a:rPr lang="en-US" sz="600" baseline="0" dirty="0" smtClean="0">
                <a:solidFill>
                  <a:srgbClr val="C0C0C0"/>
                </a:solidFill>
                <a:latin typeface="+mj-lt"/>
              </a:rPr>
              <a:t> Academy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64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1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000000"/>
          </a:solidFill>
          <a:latin typeface="+mj-lt"/>
          <a:ea typeface="+mn-ea"/>
          <a:cs typeface="+mn-cs"/>
        </a:defRPr>
      </a:lvl1pPr>
      <a:lvl2pPr marL="511175" indent="-28575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j-lt"/>
          <a:ea typeface="+mn-ea"/>
          <a:cs typeface="+mn-cs"/>
        </a:defRPr>
      </a:lvl2pPr>
      <a:lvl3pPr marL="855662" indent="-28575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Char char="•"/>
        <a:defRPr lang="en-US" sz="1600" kern="1200" dirty="0" smtClean="0">
          <a:solidFill>
            <a:srgbClr val="000000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000000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4000" dirty="0"/>
              <a:t>Topic 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r>
              <a:rPr lang="en-US" altLang="zh-TW" sz="4000" dirty="0" smtClean="0"/>
              <a:t>Operation </a:t>
            </a:r>
            <a:r>
              <a:rPr lang="en-US" altLang="zh-TW" sz="4000" dirty="0"/>
              <a:t>of IP Data Networks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1393" y="1236689"/>
            <a:ext cx="7495589" cy="1118584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CCNA Routing and Switching 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200-120 Examination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1392" y="5296071"/>
            <a:ext cx="7301626" cy="9421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11175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 typeface="Arial" pitchFamily="34" charset="0"/>
              <a:buChar char="–"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5662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Char char="•"/>
              <a:defRPr lang="en-US" sz="16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Jeng-Yueng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Chen</a:t>
            </a:r>
          </a:p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Hsiuping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University of Science and Technology</a:t>
            </a:r>
            <a:endParaRPr lang="en-US" altLang="zh-TW" sz="2800" dirty="0">
              <a:solidFill>
                <a:srgbClr val="C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After </a:t>
            </a:r>
            <a:r>
              <a:rPr lang="en-US" altLang="zh-TW" dirty="0" err="1"/>
              <a:t>HostA</a:t>
            </a:r>
            <a:r>
              <a:rPr lang="en-US" altLang="zh-TW" dirty="0"/>
              <a:t> pings </a:t>
            </a:r>
            <a:r>
              <a:rPr lang="en-US" altLang="zh-TW" dirty="0" err="1"/>
              <a:t>HostB</a:t>
            </a:r>
            <a:r>
              <a:rPr lang="en-US" altLang="zh-TW" dirty="0"/>
              <a:t>, which entry will be in the ARP cache of </a:t>
            </a:r>
            <a:r>
              <a:rPr lang="en-US" altLang="zh-TW" dirty="0" err="1"/>
              <a:t>HostA</a:t>
            </a:r>
            <a:r>
              <a:rPr lang="en-US" altLang="zh-TW" dirty="0"/>
              <a:t> to support </a:t>
            </a:r>
            <a:r>
              <a:rPr lang="en-US" altLang="zh-TW" dirty="0" smtClean="0"/>
              <a:t>this transmission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77" y="1355049"/>
            <a:ext cx="4929633" cy="353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9" y="1252521"/>
            <a:ext cx="5165235" cy="45137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4" y="2339224"/>
            <a:ext cx="3262040" cy="234036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77596" y="3405806"/>
            <a:ext cx="5544778" cy="826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619432" y="5895945"/>
            <a:ext cx="715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dirty="0" smtClean="0">
                <a:solidFill>
                  <a:srgbClr val="FF0000"/>
                </a:solidFill>
              </a:rPr>
              <a:t>考古題答案</a:t>
            </a:r>
            <a:r>
              <a:rPr lang="en-US" altLang="zh-TW" sz="2000" dirty="0" smtClean="0">
                <a:solidFill>
                  <a:srgbClr val="FF0000"/>
                </a:solidFill>
              </a:rPr>
              <a:t>A</a:t>
            </a:r>
            <a:r>
              <a:rPr lang="zh-TW" altLang="en-US" sz="2000" dirty="0" smtClean="0">
                <a:solidFill>
                  <a:srgbClr val="FF0000"/>
                </a:solidFill>
              </a:rPr>
              <a:t>是錯的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network interface port has collision detection and carrier sensing enabled on a shared </a:t>
            </a:r>
            <a:r>
              <a:rPr lang="en-US" altLang="zh-TW" dirty="0" smtClean="0"/>
              <a:t>twisted pair </a:t>
            </a:r>
            <a:r>
              <a:rPr lang="en-US" altLang="zh-TW" dirty="0"/>
              <a:t>network. From this statement, what is known about the network interface port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This is a 10 Mb/s switch port.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This </a:t>
            </a:r>
            <a:r>
              <a:rPr lang="en-US" altLang="zh-TW" dirty="0"/>
              <a:t>is a 100 Mb/s switch port.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This </a:t>
            </a:r>
            <a:r>
              <a:rPr lang="en-US" altLang="zh-TW" dirty="0"/>
              <a:t>is an Ethernet port operating at half duplex.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This </a:t>
            </a:r>
            <a:r>
              <a:rPr lang="en-US" altLang="zh-TW" dirty="0"/>
              <a:t>is an Ethernet port operating at full duplex.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This </a:t>
            </a:r>
            <a:r>
              <a:rPr lang="en-US" altLang="zh-TW" dirty="0"/>
              <a:t>is a port on a network interface card in a PC.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257776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7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receiving host computes the checksum on a frame and determines that the frame is damaged</a:t>
            </a:r>
            <a:r>
              <a:rPr lang="en-US" altLang="zh-TW" dirty="0" smtClean="0"/>
              <a:t>. The </a:t>
            </a:r>
            <a:r>
              <a:rPr lang="en-US" altLang="zh-TW" dirty="0"/>
              <a:t>frame is then discarded. At which OSI layer did this happen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session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transport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network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data </a:t>
            </a:r>
            <a:r>
              <a:rPr lang="en-US" altLang="zh-TW" dirty="0"/>
              <a:t>link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physical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009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291697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1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Which of the following correctly describe steps in the OSI data encapsulation process? (</a:t>
            </a:r>
            <a:r>
              <a:rPr lang="en-US" altLang="zh-TW" dirty="0" smtClean="0"/>
              <a:t>Choose two.)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transport layer divides a data stream into segments and may add reliability and flow </a:t>
            </a:r>
            <a:r>
              <a:rPr lang="en-US" altLang="zh-TW" dirty="0" smtClean="0"/>
              <a:t>control information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data link layer adds physical source and destination addresses and an FCS to </a:t>
            </a:r>
            <a:r>
              <a:rPr lang="en-US" altLang="zh-TW" dirty="0" smtClean="0"/>
              <a:t>the segment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Packets </a:t>
            </a:r>
            <a:r>
              <a:rPr lang="en-US" altLang="zh-TW" dirty="0"/>
              <a:t>are created when the network layer encapsulates a frame with source and </a:t>
            </a:r>
            <a:r>
              <a:rPr lang="en-US" altLang="zh-TW" dirty="0" smtClean="0"/>
              <a:t>destination host </a:t>
            </a:r>
            <a:r>
              <a:rPr lang="en-US" altLang="zh-TW" dirty="0"/>
              <a:t>addresses and protocol-related control information.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Packets </a:t>
            </a:r>
            <a:r>
              <a:rPr lang="en-US" altLang="zh-TW" dirty="0"/>
              <a:t>are created when the network layer adds Layer 3 addresses and control information </a:t>
            </a:r>
            <a:r>
              <a:rPr lang="en-US" altLang="zh-TW" dirty="0" smtClean="0"/>
              <a:t>to a </a:t>
            </a:r>
            <a:r>
              <a:rPr lang="en-US" altLang="zh-TW" dirty="0"/>
              <a:t>segment.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presentation layer translates bits into voltages for transmission across the physical link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1619116"/>
            <a:ext cx="8693072" cy="607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77596" y="3669142"/>
            <a:ext cx="8693072" cy="5931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3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1150374"/>
          </a:xfrm>
        </p:spPr>
        <p:txBody>
          <a:bodyPr/>
          <a:lstStyle/>
          <a:p>
            <a:r>
              <a:rPr lang="en-US" altLang="zh-TW" dirty="0"/>
              <a:t>Refer to the graphic</a:t>
            </a:r>
            <a:r>
              <a:rPr lang="en-US" altLang="zh-TW" dirty="0" smtClean="0"/>
              <a:t>. </a:t>
            </a:r>
            <a:r>
              <a:rPr lang="en-US" altLang="zh-TW" dirty="0"/>
              <a:t>Host A is communicating with the server. What will be the source MAC address of the </a:t>
            </a:r>
            <a:r>
              <a:rPr lang="en-US" altLang="zh-TW" dirty="0" smtClean="0"/>
              <a:t>frames received </a:t>
            </a:r>
            <a:r>
              <a:rPr lang="en-US" altLang="zh-TW" dirty="0"/>
              <a:t>by Host A from the server?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245809" y="2064774"/>
            <a:ext cx="4650656" cy="4214106"/>
          </a:xfrm>
        </p:spPr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MAC address of router interface e0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router interface </a:t>
            </a:r>
            <a:r>
              <a:rPr lang="en-US" altLang="zh-TW" dirty="0" smtClean="0"/>
              <a:t>e1 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the server network interface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host 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12" y="2557661"/>
            <a:ext cx="3811151" cy="210843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9702" y="2064774"/>
            <a:ext cx="4666763" cy="604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14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1106129"/>
          </a:xfrm>
        </p:spPr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What two results would occur if the hub were to be replaced with a switch that is configured </a:t>
            </a:r>
            <a:r>
              <a:rPr lang="en-US" altLang="zh-TW" dirty="0" smtClean="0"/>
              <a:t>with one </a:t>
            </a:r>
            <a:r>
              <a:rPr lang="en-US" altLang="zh-TW" dirty="0"/>
              <a:t>Ethernet VLAN? (Choose two.)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45809" y="2020529"/>
            <a:ext cx="4768643" cy="4258351"/>
          </a:xfrm>
        </p:spPr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number of collision domains would remain the same.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number of collision domains would decrease.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number of collision domains would increase.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number of broadcast domains would remain the same.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number of broadcast domains would decrease.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number of broadcast domains would increase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84" y="2440853"/>
            <a:ext cx="3686579" cy="2381869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9702" y="3198434"/>
            <a:ext cx="4784750" cy="604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34622" y="3808032"/>
            <a:ext cx="4784750" cy="604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Which three statements accurately describe Layer 2 Ethernet switches? (Choose three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Spanning Tree Protocol allows switches to automatically share VLAN information.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Establishing </a:t>
            </a:r>
            <a:r>
              <a:rPr lang="en-US" altLang="zh-TW" dirty="0"/>
              <a:t>VLANs increases the number of broadcast domains.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Switches </a:t>
            </a:r>
            <a:r>
              <a:rPr lang="en-US" altLang="zh-TW" dirty="0"/>
              <a:t>that are configured with VLANs make forwarding decisions based on both Layer </a:t>
            </a:r>
            <a:r>
              <a:rPr lang="en-US" altLang="zh-TW" dirty="0" smtClean="0"/>
              <a:t>2 and </a:t>
            </a:r>
            <a:r>
              <a:rPr lang="en-US" altLang="zh-TW" dirty="0"/>
              <a:t>Layer 3 address information.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Microsegmentation</a:t>
            </a:r>
            <a:r>
              <a:rPr lang="en-US" altLang="zh-TW" dirty="0" smtClean="0"/>
              <a:t> </a:t>
            </a:r>
            <a:r>
              <a:rPr lang="en-US" altLang="zh-TW" dirty="0"/>
              <a:t>decreases the number of collisions on the network.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In </a:t>
            </a:r>
            <a:r>
              <a:rPr lang="en-US" altLang="zh-TW" dirty="0"/>
              <a:t>a properly functioning network with redundant switched paths, each switched segment </a:t>
            </a:r>
            <a:r>
              <a:rPr lang="en-US" altLang="zh-TW" dirty="0" smtClean="0"/>
              <a:t>will contain </a:t>
            </a:r>
            <a:r>
              <a:rPr lang="en-US" altLang="zh-TW" dirty="0"/>
              <a:t>one root bridge with all its ports in the forwarding state. All other switches in that </a:t>
            </a:r>
            <a:r>
              <a:rPr lang="en-US" altLang="zh-TW" dirty="0" smtClean="0"/>
              <a:t>broadcast domain </a:t>
            </a:r>
            <a:r>
              <a:rPr lang="en-US" altLang="zh-TW" dirty="0"/>
              <a:t>will have only one root port.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If </a:t>
            </a:r>
            <a:r>
              <a:rPr lang="en-US" altLang="zh-TW" dirty="0"/>
              <a:t>a switch receives a frame for an unknown destination, it uses ARP to resolve the address.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013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2194296"/>
            <a:ext cx="8693072" cy="357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82512" y="3143113"/>
            <a:ext cx="8693072" cy="357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182516" y="3497067"/>
            <a:ext cx="8693072" cy="1104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2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Where does routing occur within the DoD TCP/IP reference model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application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internet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network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transport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1943590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exhibit</a:t>
            </a:r>
            <a:r>
              <a:rPr lang="en-US" altLang="zh-TW" dirty="0" smtClean="0"/>
              <a:t>: </a:t>
            </a:r>
            <a:r>
              <a:rPr lang="en-US" altLang="zh-TW" dirty="0"/>
              <a:t>Which destination addresses will be used by Host A to send data to Host C? (Choose two.)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20" y="1928114"/>
            <a:ext cx="4912089" cy="38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What will Router1 do when it receives the data frame shown? (Choose three.)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0" y="1513022"/>
            <a:ext cx="7265917" cy="33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IP address of Switch 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Switch 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IP address of Host C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Host C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IP address of the router's E0 interface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MAC address of the router's E0 interface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015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156013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77596" y="2548270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52" y="3140435"/>
            <a:ext cx="3805960" cy="29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For what two purposes does the Ethernet protocol use physical addresses?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to uniquely identify devices at Layer 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to </a:t>
            </a:r>
            <a:r>
              <a:rPr lang="en-US" altLang="zh-TW" dirty="0"/>
              <a:t>allow communication with devices on a different network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to </a:t>
            </a:r>
            <a:r>
              <a:rPr lang="en-US" altLang="zh-TW" dirty="0"/>
              <a:t>differentiate a Layer 2 frame from a Layer 3 packet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to </a:t>
            </a:r>
            <a:r>
              <a:rPr lang="en-US" altLang="zh-TW" dirty="0"/>
              <a:t>establish a priority system to determine which device gets to transmit first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to </a:t>
            </a:r>
            <a:r>
              <a:rPr lang="en-US" altLang="zh-TW" dirty="0"/>
              <a:t>allow communication between different devices on the same network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to </a:t>
            </a:r>
            <a:r>
              <a:rPr lang="en-US" altLang="zh-TW" dirty="0"/>
              <a:t>allow detection of a remote device when its physical address is unknown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157488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77596" y="294649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6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Based on the information given, which switch will be elected root bridge and why?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1" y="2486191"/>
            <a:ext cx="7458624" cy="22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Switch A, because it has the lowest MAC address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 </a:t>
            </a:r>
            <a:r>
              <a:rPr lang="en-US" altLang="zh-TW" dirty="0"/>
              <a:t>A, because it is the most centrally located switch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 </a:t>
            </a:r>
            <a:r>
              <a:rPr lang="en-US" altLang="zh-TW" dirty="0"/>
              <a:t>B, because it has the highest MAC address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 </a:t>
            </a:r>
            <a:r>
              <a:rPr lang="en-US" altLang="zh-TW" dirty="0"/>
              <a:t>C, because it is the most centrally located switch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 </a:t>
            </a:r>
            <a:r>
              <a:rPr lang="en-US" altLang="zh-TW" dirty="0"/>
              <a:t>C, because it has the lowest priority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Switch </a:t>
            </a:r>
            <a:r>
              <a:rPr lang="en-US" altLang="zh-TW" dirty="0"/>
              <a:t>D, because it has the highest priority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220905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0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of the following statements describe the network shown in the graphic? (Choose two</a:t>
            </a:r>
            <a:r>
              <a:rPr lang="en-US" altLang="zh-TW" dirty="0" smtClean="0"/>
              <a:t>.)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/>
              <a:t>There are two broadcast domains in the network.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four broadcast domains in the network.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six broadcast domains in the network.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four collision domains in the network.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five collision domains in the network.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There </a:t>
            </a:r>
            <a:r>
              <a:rPr lang="en-US" altLang="zh-TW" sz="2000" dirty="0"/>
              <a:t>are seven collision domains in the network.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018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26" y="3956914"/>
            <a:ext cx="3517986" cy="210032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77596" y="161912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177596" y="344792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4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 an Ethernet network, under what two scenarios can devices transmit?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when they receive a special token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when </a:t>
            </a:r>
            <a:r>
              <a:rPr lang="en-US" altLang="zh-TW" dirty="0"/>
              <a:t>there is a carrier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when </a:t>
            </a:r>
            <a:r>
              <a:rPr lang="en-US" altLang="zh-TW" dirty="0"/>
              <a:t>they detect no other devices are sending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when </a:t>
            </a:r>
            <a:r>
              <a:rPr lang="en-US" altLang="zh-TW" dirty="0"/>
              <a:t>the medium is idle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when </a:t>
            </a:r>
            <a:r>
              <a:rPr lang="en-US" altLang="zh-TW" dirty="0"/>
              <a:t>the server grants access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019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2209061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77596" y="259251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4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router has two Fast Ethernet interfaces and needs to connect to four VLANs in the </a:t>
            </a:r>
            <a:r>
              <a:rPr lang="en-US" altLang="zh-TW" dirty="0" smtClean="0"/>
              <a:t>local network</a:t>
            </a:r>
            <a:r>
              <a:rPr lang="en-US" altLang="zh-TW" dirty="0"/>
              <a:t>. How can you accomplish this task, using the fewest physical interfaces and </a:t>
            </a:r>
            <a:r>
              <a:rPr lang="en-US" altLang="zh-TW" dirty="0" smtClean="0"/>
              <a:t>without decreasing </a:t>
            </a:r>
            <a:r>
              <a:rPr lang="en-US" altLang="zh-TW" dirty="0"/>
              <a:t>network performance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Use a hub to connect the four VLANS with a Fast Ethernet interface on the router.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Add </a:t>
            </a:r>
            <a:r>
              <a:rPr lang="en-US" altLang="zh-TW" dirty="0"/>
              <a:t>a second router to handle the VLAN traffic.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Add </a:t>
            </a:r>
            <a:r>
              <a:rPr lang="en-US" altLang="zh-TW" dirty="0"/>
              <a:t>two more Fast Ethernet interfaces.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Implement </a:t>
            </a:r>
            <a:r>
              <a:rPr lang="en-US" altLang="zh-TW" dirty="0"/>
              <a:t>a router-on-a-stick configuration.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349216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3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746879"/>
          </a:xfrm>
        </p:spPr>
        <p:txBody>
          <a:bodyPr/>
          <a:lstStyle/>
          <a:p>
            <a:r>
              <a:rPr lang="en-US" altLang="zh-TW" dirty="0"/>
              <a:t>Host 1 is trying to communicate with Host 2. The e0 interface on Router C is </a:t>
            </a:r>
            <a:r>
              <a:rPr lang="en-US" altLang="zh-TW" dirty="0" smtClean="0"/>
              <a:t>down. </a:t>
            </a:r>
            <a:r>
              <a:rPr lang="en-US" altLang="zh-TW" dirty="0"/>
              <a:t>Which of the following are true? (Choose two.)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>
          <a:xfrm>
            <a:off x="245809" y="1661279"/>
            <a:ext cx="4882695" cy="4617601"/>
          </a:xfrm>
        </p:spPr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Router C will use ICMP to inform Host 1 that Host 2 cannot be reached.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Router </a:t>
            </a:r>
            <a:r>
              <a:rPr lang="en-US" altLang="zh-TW" dirty="0"/>
              <a:t>C will use ICMP to inform Router B that Host 2 cannot be reached.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Router </a:t>
            </a:r>
            <a:r>
              <a:rPr lang="en-US" altLang="zh-TW" dirty="0"/>
              <a:t>C will use ICMP to inform Host 1, Router A, and Router B that Host 2 cannot </a:t>
            </a:r>
            <a:r>
              <a:rPr lang="en-US" altLang="zh-TW" dirty="0" smtClean="0"/>
              <a:t>be reached</a:t>
            </a:r>
            <a:r>
              <a:rPr lang="en-US" altLang="zh-TW" dirty="0"/>
              <a:t>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Router </a:t>
            </a:r>
            <a:r>
              <a:rPr lang="en-US" altLang="zh-TW" dirty="0"/>
              <a:t>C will send a Destination Unreachable message type.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Router </a:t>
            </a:r>
            <a:r>
              <a:rPr lang="en-US" altLang="zh-TW" dirty="0"/>
              <a:t>C will send a Router Selection message type.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Router </a:t>
            </a:r>
            <a:r>
              <a:rPr lang="en-US" altLang="zh-TW" dirty="0"/>
              <a:t>C will send a Source Quench message type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04" y="2639449"/>
            <a:ext cx="3517986" cy="1638094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39713" y="1647183"/>
            <a:ext cx="4888791" cy="594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39713" y="3711815"/>
            <a:ext cx="4888791" cy="5945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2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the difference between a CSU/DSU and a modem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 CSU/DSU converts analog signals from a router to a leased line; a modem converts </a:t>
            </a:r>
            <a:r>
              <a:rPr lang="en-US" altLang="zh-TW" dirty="0" smtClean="0"/>
              <a:t>analog signals </a:t>
            </a:r>
            <a:r>
              <a:rPr lang="en-US" altLang="zh-TW" dirty="0"/>
              <a:t>from a router to a leased line.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CSU/DSU converts analog signals from a router to a phone line; a modem converts </a:t>
            </a:r>
            <a:r>
              <a:rPr lang="en-US" altLang="zh-TW" dirty="0" smtClean="0"/>
              <a:t>digital signals </a:t>
            </a:r>
            <a:r>
              <a:rPr lang="en-US" altLang="zh-TW" dirty="0"/>
              <a:t>from a router to a leased line.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CSU/DSU converts digital signals from a router to a phone line; a modem converts </a:t>
            </a:r>
            <a:r>
              <a:rPr lang="en-US" altLang="zh-TW" dirty="0" smtClean="0"/>
              <a:t>analog signals </a:t>
            </a:r>
            <a:r>
              <a:rPr lang="en-US" altLang="zh-TW" dirty="0"/>
              <a:t>from a router to a phone line.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CSU/DSU converts digital signals from a router to a leased line; a modem converts </a:t>
            </a:r>
            <a:r>
              <a:rPr lang="en-US" altLang="zh-TW" dirty="0" smtClean="0"/>
              <a:t>digital signals </a:t>
            </a:r>
            <a:r>
              <a:rPr lang="en-US" altLang="zh-TW" dirty="0"/>
              <a:t>from a router to a phone line.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3093957"/>
            <a:ext cx="8693072" cy="6226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3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1" y="1459624"/>
            <a:ext cx="8557575" cy="221272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701845" y="1961535"/>
            <a:ext cx="1592826" cy="78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727719" y="2041657"/>
            <a:ext cx="1463713" cy="3107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3727719" y="2746124"/>
            <a:ext cx="1566952" cy="336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682625" lvl="1" indent="-457200">
              <a:buFont typeface="+mj-lt"/>
              <a:buAutoNum type="alphaUcPeriod"/>
            </a:pPr>
            <a:r>
              <a:rPr lang="en-US" altLang="zh-TW" sz="2000" dirty="0"/>
              <a:t>Router1 will strip off the source MAC address and replace it with the MAC </a:t>
            </a:r>
            <a:r>
              <a:rPr lang="en-US" altLang="zh-TW" sz="2000" dirty="0" smtClean="0"/>
              <a:t>address 0000.0c36.6965</a:t>
            </a:r>
            <a:r>
              <a:rPr lang="en-US" altLang="zh-TW" sz="2000" dirty="0"/>
              <a:t>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Router1 </a:t>
            </a:r>
            <a:r>
              <a:rPr lang="en-US" altLang="zh-TW" sz="2000" dirty="0"/>
              <a:t>will strip off the source IP address and replace it with the IP address 192.168.40.1.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Router1 </a:t>
            </a:r>
            <a:r>
              <a:rPr lang="en-US" altLang="zh-TW" sz="2000" dirty="0"/>
              <a:t>will strip off the destination MAC address and replace it with the MAC </a:t>
            </a:r>
            <a:r>
              <a:rPr lang="en-US" altLang="zh-TW" sz="2000" dirty="0" smtClean="0"/>
              <a:t>address 0000.0c07.4320</a:t>
            </a:r>
            <a:r>
              <a:rPr lang="en-US" altLang="zh-TW" sz="2000" dirty="0"/>
              <a:t>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Router1 </a:t>
            </a:r>
            <a:r>
              <a:rPr lang="en-US" altLang="zh-TW" sz="2000" dirty="0"/>
              <a:t>will strip off the destination IP address and replace it with the IP address </a:t>
            </a:r>
            <a:r>
              <a:rPr lang="en-US" altLang="zh-TW" sz="2000" dirty="0" smtClean="0"/>
              <a:t>of 192.168.40.1</a:t>
            </a:r>
            <a:r>
              <a:rPr lang="en-US" altLang="zh-TW" sz="2000" dirty="0"/>
              <a:t>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Router1 </a:t>
            </a:r>
            <a:r>
              <a:rPr lang="en-US" altLang="zh-TW" sz="2000" dirty="0"/>
              <a:t>will forward the data packet out interface FastEthernet0/1.</a:t>
            </a:r>
          </a:p>
          <a:p>
            <a:pPr marL="682625" lvl="1" indent="-457200">
              <a:buFont typeface="+mj-lt"/>
              <a:buAutoNum type="alphaUcPeriod"/>
            </a:pPr>
            <a:r>
              <a:rPr lang="en-US" altLang="zh-TW" sz="2000" dirty="0" smtClean="0"/>
              <a:t>Router1 </a:t>
            </a:r>
            <a:r>
              <a:rPr lang="en-US" altLang="zh-TW" sz="2000" dirty="0"/>
              <a:t>will forward the data packet out interface FastEthernet0/2.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643" y="4320874"/>
            <a:ext cx="4105899" cy="190361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9702" y="914400"/>
            <a:ext cx="8693072" cy="619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29702" y="2241754"/>
            <a:ext cx="8693072" cy="60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229702" y="390832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6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7" y="1440242"/>
            <a:ext cx="8401586" cy="3470971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3849329" y="2256503"/>
            <a:ext cx="1489587" cy="132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952568" y="2772697"/>
            <a:ext cx="1268361" cy="106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52568" y="2654710"/>
            <a:ext cx="1386348" cy="5014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952568" y="3539613"/>
            <a:ext cx="1268361" cy="663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3952568" y="4321277"/>
            <a:ext cx="1268361" cy="280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952568" y="3038168"/>
            <a:ext cx="1268361" cy="1710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" y="1041145"/>
            <a:ext cx="8176060" cy="468721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2934929" y="2227006"/>
            <a:ext cx="2241755" cy="33773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687097" y="2227006"/>
            <a:ext cx="266765" cy="33773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397910" y="4468761"/>
            <a:ext cx="1047136" cy="1135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418735" y="4468761"/>
            <a:ext cx="3657600" cy="11356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0" y="1085390"/>
            <a:ext cx="8176060" cy="468721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2934929" y="2227006"/>
            <a:ext cx="752168" cy="3406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3953862" y="2227006"/>
            <a:ext cx="1414551" cy="33773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492477" y="4557252"/>
            <a:ext cx="2315497" cy="1047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056223" y="4557252"/>
            <a:ext cx="374075" cy="1076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4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027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4" y="1425984"/>
            <a:ext cx="8110912" cy="4006031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 flipV="1">
            <a:off x="2979174" y="3834581"/>
            <a:ext cx="1814053" cy="1401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598606" y="3259394"/>
            <a:ext cx="3097163" cy="1976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4439265" y="3539613"/>
            <a:ext cx="3259394" cy="16960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2359742" y="3834581"/>
            <a:ext cx="2787445" cy="1401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474839" y="3834581"/>
            <a:ext cx="4866967" cy="1401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4439265" y="3421627"/>
            <a:ext cx="3259394" cy="18140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286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8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679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0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1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147483647 w 80"/>
                  <a:gd name="T1" fmla="*/ 2147483647 h 80"/>
                  <a:gd name="T2" fmla="*/ 2147483647 w 80"/>
                  <a:gd name="T3" fmla="*/ 2147483647 h 80"/>
                  <a:gd name="T4" fmla="*/ 0 w 80"/>
                  <a:gd name="T5" fmla="*/ 2147483647 h 80"/>
                  <a:gd name="T6" fmla="*/ 2147483647 w 80"/>
                  <a:gd name="T7" fmla="*/ 0 h 80"/>
                  <a:gd name="T8" fmla="*/ 2147483647 w 80"/>
                  <a:gd name="T9" fmla="*/ 2147483647 h 80"/>
                  <a:gd name="T10" fmla="*/ 2147483647 w 80"/>
                  <a:gd name="T11" fmla="*/ 2147483647 h 80"/>
                  <a:gd name="T12" fmla="*/ 2147483647 w 80"/>
                  <a:gd name="T13" fmla="*/ 2147483647 h 80"/>
                  <a:gd name="T14" fmla="*/ 2147483647 w 80"/>
                  <a:gd name="T15" fmla="*/ 2147483647 h 80"/>
                  <a:gd name="T16" fmla="*/ 2147483647 w 80"/>
                  <a:gd name="T17" fmla="*/ 2147483647 h 80"/>
                  <a:gd name="T18" fmla="*/ 2147483647 w 80"/>
                  <a:gd name="T19" fmla="*/ 2147483647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2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147483647 w 52"/>
                  <a:gd name="T1" fmla="*/ 2147483647 h 80"/>
                  <a:gd name="T2" fmla="*/ 2147483647 w 52"/>
                  <a:gd name="T3" fmla="*/ 2147483647 h 80"/>
                  <a:gd name="T4" fmla="*/ 2147483647 w 52"/>
                  <a:gd name="T5" fmla="*/ 2147483647 h 80"/>
                  <a:gd name="T6" fmla="*/ 2147483647 w 52"/>
                  <a:gd name="T7" fmla="*/ 2147483647 h 80"/>
                  <a:gd name="T8" fmla="*/ 2147483647 w 52"/>
                  <a:gd name="T9" fmla="*/ 2147483647 h 80"/>
                  <a:gd name="T10" fmla="*/ 2147483647 w 52"/>
                  <a:gd name="T11" fmla="*/ 2147483647 h 80"/>
                  <a:gd name="T12" fmla="*/ 2147483647 w 52"/>
                  <a:gd name="T13" fmla="*/ 2147483647 h 80"/>
                  <a:gd name="T14" fmla="*/ 0 w 52"/>
                  <a:gd name="T15" fmla="*/ 2147483647 h 80"/>
                  <a:gd name="T16" fmla="*/ 0 w 52"/>
                  <a:gd name="T17" fmla="*/ 2147483647 h 80"/>
                  <a:gd name="T18" fmla="*/ 2147483647 w 52"/>
                  <a:gd name="T19" fmla="*/ 2147483647 h 80"/>
                  <a:gd name="T20" fmla="*/ 2147483647 w 52"/>
                  <a:gd name="T21" fmla="*/ 2147483647 h 80"/>
                  <a:gd name="T22" fmla="*/ 2147483647 w 52"/>
                  <a:gd name="T23" fmla="*/ 2147483647 h 80"/>
                  <a:gd name="T24" fmla="*/ 2147483647 w 52"/>
                  <a:gd name="T25" fmla="*/ 2147483647 h 80"/>
                  <a:gd name="T26" fmla="*/ 0 w 52"/>
                  <a:gd name="T27" fmla="*/ 2147483647 h 80"/>
                  <a:gd name="T28" fmla="*/ 2147483647 w 52"/>
                  <a:gd name="T29" fmla="*/ 0 h 80"/>
                  <a:gd name="T30" fmla="*/ 2147483647 w 52"/>
                  <a:gd name="T31" fmla="*/ 503797796 h 80"/>
                  <a:gd name="T32" fmla="*/ 2147483647 w 52"/>
                  <a:gd name="T33" fmla="*/ 2147483647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546579206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546579206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4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5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546579206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546579206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7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147483647 w 20"/>
                  <a:gd name="T1" fmla="*/ 1633136175 h 39"/>
                  <a:gd name="T2" fmla="*/ 1717809303 w 20"/>
                  <a:gd name="T3" fmla="*/ 0 h 39"/>
                  <a:gd name="T4" fmla="*/ 0 w 20"/>
                  <a:gd name="T5" fmla="*/ 1633136175 h 39"/>
                  <a:gd name="T6" fmla="*/ 0 w 20"/>
                  <a:gd name="T7" fmla="*/ 2147483647 h 39"/>
                  <a:gd name="T8" fmla="*/ 1717809303 w 20"/>
                  <a:gd name="T9" fmla="*/ 2147483647 h 39"/>
                  <a:gd name="T10" fmla="*/ 2147483647 w 20"/>
                  <a:gd name="T11" fmla="*/ 2147483647 h 39"/>
                  <a:gd name="T12" fmla="*/ 2147483647 w 20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8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625324282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625324282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0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1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625324282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625324282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7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Which three statements correctly describe Network Device A? (Choose three.)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41" y="1601181"/>
            <a:ext cx="7107779" cy="31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With a network wide mask of 255.255.255.128, each interface does not require an IP address.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With </a:t>
            </a:r>
            <a:r>
              <a:rPr lang="en-US" altLang="zh-TW" dirty="0"/>
              <a:t>a network wide mask of 255.255.255.128, each interface does require an IP address on </a:t>
            </a:r>
            <a:r>
              <a:rPr lang="en-US" altLang="zh-TW" dirty="0" smtClean="0"/>
              <a:t>a unique </a:t>
            </a:r>
            <a:r>
              <a:rPr lang="en-US" altLang="zh-TW" dirty="0"/>
              <a:t>IP subnet.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With </a:t>
            </a:r>
            <a:r>
              <a:rPr lang="en-US" altLang="zh-TW" dirty="0"/>
              <a:t>a network wide mask of 255.255.255.0, must be a Layer 2 device for the PCs </a:t>
            </a:r>
            <a:r>
              <a:rPr lang="en-US" altLang="zh-TW" dirty="0" smtClean="0"/>
              <a:t>to communicate </a:t>
            </a:r>
            <a:r>
              <a:rPr lang="en-US" altLang="zh-TW" dirty="0"/>
              <a:t>with each other.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With </a:t>
            </a:r>
            <a:r>
              <a:rPr lang="en-US" altLang="zh-TW" dirty="0"/>
              <a:t>a network wide mask of 255.255.255.0, must be a Layer 3 device for the PCs </a:t>
            </a:r>
            <a:r>
              <a:rPr lang="en-US" altLang="zh-TW" dirty="0" smtClean="0"/>
              <a:t>to communicate </a:t>
            </a:r>
            <a:r>
              <a:rPr lang="en-US" altLang="zh-TW" dirty="0"/>
              <a:t>with each other.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With </a:t>
            </a:r>
            <a:r>
              <a:rPr lang="en-US" altLang="zh-TW" dirty="0"/>
              <a:t>a network wide mask of 255.255.254.0, each interface does not require an IP address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26" y="4299775"/>
            <a:ext cx="3907378" cy="17101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9702" y="1489587"/>
            <a:ext cx="8693072" cy="619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39713" y="2684206"/>
            <a:ext cx="8693072" cy="619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229702" y="3332527"/>
            <a:ext cx="8693072" cy="619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96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layer in the OSI reference model is responsible for determining the availability of </a:t>
            </a:r>
            <a:r>
              <a:rPr lang="en-US" altLang="zh-TW" dirty="0" smtClean="0"/>
              <a:t>the receiving </a:t>
            </a:r>
            <a:r>
              <a:rPr lang="en-US" altLang="zh-TW" dirty="0"/>
              <a:t>program and checking to see if enough resources exist for that communication?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transport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network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presentation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session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003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324357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14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of the following describes the roles of devices in a WAN? (Choose three.)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CSU/DSU terminates a digital local loop.</a:t>
            </a:r>
          </a:p>
          <a:p>
            <a:pPr marL="568325" lvl="1" indent="-342900">
              <a:buFont typeface="+mj-lt"/>
              <a:buAutoNum type="alphaUcPeriod"/>
            </a:pPr>
            <a:r>
              <a:rPr lang="pt-BR" altLang="zh-TW" dirty="0" smtClean="0"/>
              <a:t>A </a:t>
            </a:r>
            <a:r>
              <a:rPr lang="pt-BR" altLang="zh-TW" dirty="0"/>
              <a:t>modem terminates a digital local loop.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CSU/DSU terminates an analog local loop.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modem terminates an analog local loop.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router is commonly considered a DTE device.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router is commonly considered a DCE device.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7596" y="1591754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177596" y="2578176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177596" y="299072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32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3550622" cy="5394960"/>
          </a:xfrm>
        </p:spPr>
        <p:txBody>
          <a:bodyPr>
            <a:normAutofit/>
          </a:bodyPr>
          <a:lstStyle/>
          <a:p>
            <a:r>
              <a:rPr lang="en-US" altLang="zh-TW" dirty="0"/>
              <a:t>Refer to the </a:t>
            </a:r>
            <a:r>
              <a:rPr lang="en-US" altLang="zh-TW" dirty="0" smtClean="0"/>
              <a:t>exhibit</a:t>
            </a:r>
          </a:p>
          <a:p>
            <a:r>
              <a:rPr lang="en-US" altLang="zh-TW" dirty="0" smtClean="0"/>
              <a:t>Host </a:t>
            </a:r>
            <a:r>
              <a:rPr lang="en-US" altLang="zh-TW" dirty="0"/>
              <a:t>A pings interface S0/0 on router 3. What is the TTL value for that ping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253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71" y="1369128"/>
            <a:ext cx="4886092" cy="347081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77596" y="3075038"/>
            <a:ext cx="3421010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68326" y="5269662"/>
            <a:ext cx="81116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Windows 95 was 32, XP was 128, </a:t>
            </a:r>
            <a:endParaRPr lang="en-US" altLang="zh-TW" dirty="0" smtClean="0"/>
          </a:p>
          <a:p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en-US" altLang="zh-TW" dirty="0"/>
              <a:t>2.0.x kernel was 64, </a:t>
            </a:r>
            <a:r>
              <a:rPr lang="en-US" altLang="zh-TW" dirty="0" err="1"/>
              <a:t>linux</a:t>
            </a:r>
            <a:r>
              <a:rPr lang="en-US" altLang="zh-TW" dirty="0"/>
              <a:t> 2.4 kernel </a:t>
            </a:r>
            <a:r>
              <a:rPr lang="en-US" altLang="zh-TW" dirty="0" smtClean="0"/>
              <a:t>was 255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94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network administrator is verifying the configuration of a newly installed host by establishing </a:t>
            </a:r>
            <a:r>
              <a:rPr lang="en-US" altLang="zh-TW" dirty="0" smtClean="0"/>
              <a:t>an FTP </a:t>
            </a:r>
            <a:r>
              <a:rPr lang="en-US" altLang="zh-TW" dirty="0"/>
              <a:t>connection to a remote server. What is the highest layer of the protocol stack that the </a:t>
            </a:r>
            <a:r>
              <a:rPr lang="en-US" altLang="zh-TW" dirty="0" smtClean="0"/>
              <a:t>network administrator </a:t>
            </a:r>
            <a:r>
              <a:rPr lang="en-US" altLang="zh-TW" dirty="0"/>
              <a:t>is using for this operation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application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presentation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session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transport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internet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data </a:t>
            </a:r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006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9702" y="222593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IPD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15654</TotalTime>
  <Pages>28</Pages>
  <Words>1655</Words>
  <Application>Microsoft Office PowerPoint</Application>
  <PresentationFormat>如螢幕大小 (4:3)</PresentationFormat>
  <Paragraphs>200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新細明體</vt:lpstr>
      <vt:lpstr>Arial</vt:lpstr>
      <vt:lpstr>Impact</vt:lpstr>
      <vt:lpstr>Wingdings</vt:lpstr>
      <vt:lpstr>IPD</vt:lpstr>
      <vt:lpstr>Topic 1 Operation of IP Data Networks</vt:lpstr>
      <vt:lpstr>001</vt:lpstr>
      <vt:lpstr>001</vt:lpstr>
      <vt:lpstr>002</vt:lpstr>
      <vt:lpstr>002</vt:lpstr>
      <vt:lpstr>003</vt:lpstr>
      <vt:lpstr>004</vt:lpstr>
      <vt:lpstr>005</vt:lpstr>
      <vt:lpstr>006</vt:lpstr>
      <vt:lpstr>007</vt:lpstr>
      <vt:lpstr>007</vt:lpstr>
      <vt:lpstr>008</vt:lpstr>
      <vt:lpstr>009</vt:lpstr>
      <vt:lpstr>010</vt:lpstr>
      <vt:lpstr>011</vt:lpstr>
      <vt:lpstr>012</vt:lpstr>
      <vt:lpstr>013</vt:lpstr>
      <vt:lpstr>014</vt:lpstr>
      <vt:lpstr>015</vt:lpstr>
      <vt:lpstr>015</vt:lpstr>
      <vt:lpstr>016</vt:lpstr>
      <vt:lpstr>017</vt:lpstr>
      <vt:lpstr>017</vt:lpstr>
      <vt:lpstr>018</vt:lpstr>
      <vt:lpstr>019</vt:lpstr>
      <vt:lpstr>020</vt:lpstr>
      <vt:lpstr>021</vt:lpstr>
      <vt:lpstr>022</vt:lpstr>
      <vt:lpstr>023</vt:lpstr>
      <vt:lpstr>024</vt:lpstr>
      <vt:lpstr>025</vt:lpstr>
      <vt:lpstr>026</vt:lpstr>
      <vt:lpstr>027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</dc:title>
  <dc:subject>CCNARS 5.0.2 ScN Chapter 07</dc:subject>
  <dc:creator>Garfield T. Arnold Chen</dc:creator>
  <cp:lastModifiedBy>jychen</cp:lastModifiedBy>
  <cp:revision>848</cp:revision>
  <cp:lastPrinted>1999-01-27T00:54:54Z</cp:lastPrinted>
  <dcterms:created xsi:type="dcterms:W3CDTF">2002-08-27T12:04:17Z</dcterms:created>
  <dcterms:modified xsi:type="dcterms:W3CDTF">2015-06-30T13:37:07Z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