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52" r:id="rId1"/>
  </p:sldMasterIdLst>
  <p:notesMasterIdLst>
    <p:notesMasterId r:id="rId84"/>
  </p:notesMasterIdLst>
  <p:handoutMasterIdLst>
    <p:handoutMasterId r:id="rId85"/>
  </p:handoutMasterIdLst>
  <p:sldIdLst>
    <p:sldId id="486" r:id="rId2"/>
    <p:sldId id="514" r:id="rId3"/>
    <p:sldId id="537" r:id="rId4"/>
    <p:sldId id="515" r:id="rId5"/>
    <p:sldId id="516" r:id="rId6"/>
    <p:sldId id="517" r:id="rId7"/>
    <p:sldId id="518" r:id="rId8"/>
    <p:sldId id="519" r:id="rId9"/>
    <p:sldId id="538" r:id="rId10"/>
    <p:sldId id="520" r:id="rId11"/>
    <p:sldId id="521" r:id="rId12"/>
    <p:sldId id="522" r:id="rId13"/>
    <p:sldId id="523" r:id="rId14"/>
    <p:sldId id="524" r:id="rId15"/>
    <p:sldId id="525" r:id="rId16"/>
    <p:sldId id="526" r:id="rId17"/>
    <p:sldId id="527" r:id="rId18"/>
    <p:sldId id="539" r:id="rId19"/>
    <p:sldId id="528" r:id="rId20"/>
    <p:sldId id="529" r:id="rId21"/>
    <p:sldId id="530" r:id="rId22"/>
    <p:sldId id="531" r:id="rId23"/>
    <p:sldId id="540" r:id="rId24"/>
    <p:sldId id="532" r:id="rId25"/>
    <p:sldId id="533" r:id="rId26"/>
    <p:sldId id="534" r:id="rId27"/>
    <p:sldId id="535" r:id="rId28"/>
    <p:sldId id="541" r:id="rId29"/>
    <p:sldId id="536" r:id="rId30"/>
    <p:sldId id="542" r:id="rId31"/>
    <p:sldId id="543" r:id="rId32"/>
    <p:sldId id="544" r:id="rId33"/>
    <p:sldId id="545" r:id="rId34"/>
    <p:sldId id="546" r:id="rId35"/>
    <p:sldId id="547" r:id="rId36"/>
    <p:sldId id="548" r:id="rId37"/>
    <p:sldId id="549" r:id="rId38"/>
    <p:sldId id="550" r:id="rId39"/>
    <p:sldId id="551" r:id="rId40"/>
    <p:sldId id="552" r:id="rId41"/>
    <p:sldId id="553" r:id="rId42"/>
    <p:sldId id="554" r:id="rId43"/>
    <p:sldId id="555" r:id="rId44"/>
    <p:sldId id="556" r:id="rId45"/>
    <p:sldId id="557" r:id="rId46"/>
    <p:sldId id="558" r:id="rId47"/>
    <p:sldId id="559" r:id="rId48"/>
    <p:sldId id="560" r:id="rId49"/>
    <p:sldId id="561" r:id="rId50"/>
    <p:sldId id="562" r:id="rId51"/>
    <p:sldId id="563" r:id="rId52"/>
    <p:sldId id="564" r:id="rId53"/>
    <p:sldId id="565" r:id="rId54"/>
    <p:sldId id="566" r:id="rId55"/>
    <p:sldId id="567" r:id="rId56"/>
    <p:sldId id="568" r:id="rId57"/>
    <p:sldId id="569" r:id="rId58"/>
    <p:sldId id="570" r:id="rId59"/>
    <p:sldId id="571" r:id="rId60"/>
    <p:sldId id="572" r:id="rId61"/>
    <p:sldId id="573" r:id="rId62"/>
    <p:sldId id="574" r:id="rId63"/>
    <p:sldId id="575" r:id="rId64"/>
    <p:sldId id="576" r:id="rId65"/>
    <p:sldId id="577" r:id="rId66"/>
    <p:sldId id="578" r:id="rId67"/>
    <p:sldId id="579" r:id="rId68"/>
    <p:sldId id="580" r:id="rId69"/>
    <p:sldId id="581" r:id="rId70"/>
    <p:sldId id="582" r:id="rId71"/>
    <p:sldId id="583" r:id="rId72"/>
    <p:sldId id="584" r:id="rId73"/>
    <p:sldId id="591" r:id="rId74"/>
    <p:sldId id="592" r:id="rId75"/>
    <p:sldId id="593" r:id="rId76"/>
    <p:sldId id="585" r:id="rId77"/>
    <p:sldId id="586" r:id="rId78"/>
    <p:sldId id="587" r:id="rId79"/>
    <p:sldId id="588" r:id="rId80"/>
    <p:sldId id="589" r:id="rId81"/>
    <p:sldId id="590" r:id="rId82"/>
    <p:sldId id="413" r:id="rId83"/>
  </p:sldIdLst>
  <p:sldSz cx="9144000" cy="6858000" type="screen4x3"/>
  <p:notesSz cx="6854825" cy="9083675"/>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736">
          <p15:clr>
            <a:srgbClr val="A4A3A4"/>
          </p15:clr>
        </p15:guide>
        <p15:guide id="2" orient="horz" pos="864">
          <p15:clr>
            <a:srgbClr val="A4A3A4"/>
          </p15:clr>
        </p15:guide>
        <p15:guide id="3" pos="2880">
          <p15:clr>
            <a:srgbClr val="A4A3A4"/>
          </p15:clr>
        </p15:guide>
      </p15:sldGuideLst>
    </p:ext>
    <p:ext uri="{2D200454-40CA-4A62-9FC3-DE9A4176ACB9}">
      <p15:notesGuideLst xmlns:p15="http://schemas.microsoft.com/office/powerpoint/2012/main">
        <p15:guide id="1" orient="horz" pos="2861">
          <p15:clr>
            <a:srgbClr val="A4A3A4"/>
          </p15:clr>
        </p15:guide>
        <p15:guide id="2" pos="215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B"/>
    <a:srgbClr val="0000FF"/>
    <a:srgbClr val="00D2B4"/>
    <a:srgbClr val="35297D"/>
    <a:srgbClr val="00252E"/>
    <a:srgbClr val="FFCC68"/>
    <a:srgbClr val="FFE59B"/>
    <a:srgbClr val="F6BF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87950" autoAdjust="0"/>
  </p:normalViewPr>
  <p:slideViewPr>
    <p:cSldViewPr snapToGrid="0">
      <p:cViewPr varScale="1">
        <p:scale>
          <a:sx n="65" d="100"/>
          <a:sy n="65" d="100"/>
        </p:scale>
        <p:origin x="1608" y="72"/>
      </p:cViewPr>
      <p:guideLst>
        <p:guide orient="horz" pos="2736"/>
        <p:guide orient="horz" pos="864"/>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65" d="100"/>
          <a:sy n="65" d="100"/>
        </p:scale>
        <p:origin x="-2558" y="-77"/>
      </p:cViewPr>
      <p:guideLst>
        <p:guide orient="horz" pos="2861"/>
        <p:guide pos="215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4"/>
          <p:cNvSpPr>
            <a:spLocks noChangeArrowheads="1"/>
          </p:cNvSpPr>
          <p:nvPr/>
        </p:nvSpPr>
        <p:spPr bwMode="auto">
          <a:xfrm>
            <a:off x="55563" y="8764588"/>
            <a:ext cx="6710362" cy="339725"/>
          </a:xfrm>
          <a:prstGeom prst="rect">
            <a:avLst/>
          </a:prstGeom>
          <a:noFill/>
          <a:ln w="9525">
            <a:noFill/>
            <a:miter lim="800000"/>
            <a:headEnd/>
            <a:tailEnd/>
          </a:ln>
          <a:effectLst/>
        </p:spPr>
        <p:txBody>
          <a:bodyPr lIns="94849" tIns="49756" rIns="94849" bIns="49756">
            <a:spAutoFit/>
          </a:bodyPr>
          <a:lstStyle/>
          <a:p>
            <a:pPr algn="l" defTabSz="606425">
              <a:lnSpc>
                <a:spcPct val="100000"/>
              </a:lnSpc>
              <a:tabLst>
                <a:tab pos="2366963" algn="l"/>
                <a:tab pos="4789488" algn="l"/>
              </a:tabLst>
              <a:defRPr/>
            </a:pPr>
            <a:r>
              <a:rPr lang="en-US" altLang="zh-TW" sz="800" b="1"/>
              <a:t>Copyright © 2001, Cisco Systems, Inc. All rights reserved. Printed in USA.</a:t>
            </a:r>
            <a:br>
              <a:rPr lang="en-US" altLang="zh-TW" sz="800" b="1"/>
            </a:br>
            <a:r>
              <a:rPr lang="en-US" altLang="zh-TW" sz="800" b="1"/>
              <a:t>Presentation_ID.scr</a:t>
            </a:r>
          </a:p>
        </p:txBody>
      </p:sp>
      <p:sp>
        <p:nvSpPr>
          <p:cNvPr id="3077" name="Line 5"/>
          <p:cNvSpPr>
            <a:spLocks noChangeShapeType="1"/>
          </p:cNvSpPr>
          <p:nvPr/>
        </p:nvSpPr>
        <p:spPr bwMode="auto">
          <a:xfrm>
            <a:off x="150813" y="8778875"/>
            <a:ext cx="6551612" cy="0"/>
          </a:xfrm>
          <a:prstGeom prst="line">
            <a:avLst/>
          </a:prstGeom>
          <a:noFill/>
          <a:ln w="12700">
            <a:solidFill>
              <a:schemeClr val="tx1"/>
            </a:solidFill>
            <a:round/>
            <a:headEnd type="none" w="sm" len="sm"/>
            <a:tailEnd type="none" w="sm" len="sm"/>
          </a:ln>
          <a:effectLst/>
        </p:spPr>
        <p:txBody>
          <a:bodyPr wrap="none" anchor="ctr"/>
          <a:lstStyle/>
          <a:p>
            <a:pPr>
              <a:defRPr/>
            </a:pPr>
            <a:endParaRPr lang="zh-TW" altLang="en-US"/>
          </a:p>
        </p:txBody>
      </p:sp>
    </p:spTree>
    <p:extLst>
      <p:ext uri="{BB962C8B-B14F-4D97-AF65-F5344CB8AC3E}">
        <p14:creationId xmlns:p14="http://schemas.microsoft.com/office/powerpoint/2010/main" val="39214518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111875" y="8410575"/>
            <a:ext cx="439738" cy="209550"/>
          </a:xfrm>
          <a:prstGeom prst="rect">
            <a:avLst/>
          </a:prstGeom>
          <a:noFill/>
          <a:ln w="9525">
            <a:noFill/>
            <a:miter lim="800000"/>
            <a:headEnd/>
            <a:tailEnd/>
          </a:ln>
          <a:effectLst/>
        </p:spPr>
        <p:txBody>
          <a:bodyPr wrap="none" anchor="ctr"/>
          <a:lstStyle/>
          <a:p>
            <a:pPr>
              <a:defRPr/>
            </a:pPr>
            <a:endParaRPr lang="zh-TW" altLang="en-US"/>
          </a:p>
        </p:txBody>
      </p:sp>
      <p:sp>
        <p:nvSpPr>
          <p:cNvPr id="183305" name="Rectangle 9"/>
          <p:cNvSpPr>
            <a:spLocks noChangeArrowheads="1"/>
          </p:cNvSpPr>
          <p:nvPr/>
        </p:nvSpPr>
        <p:spPr bwMode="auto">
          <a:xfrm>
            <a:off x="55563" y="8585200"/>
            <a:ext cx="2562225" cy="342900"/>
          </a:xfrm>
          <a:prstGeom prst="rect">
            <a:avLst/>
          </a:prstGeom>
          <a:noFill/>
          <a:ln w="9525">
            <a:noFill/>
            <a:miter lim="800000"/>
            <a:headEnd/>
            <a:tailEnd/>
          </a:ln>
          <a:effectLst/>
        </p:spPr>
        <p:txBody>
          <a:bodyPr lIns="93435" tIns="49014" rIns="93435" bIns="49014">
            <a:spAutoFit/>
          </a:bodyPr>
          <a:lstStyle/>
          <a:p>
            <a:pPr algn="l" defTabSz="596900">
              <a:lnSpc>
                <a:spcPct val="100000"/>
              </a:lnSpc>
              <a:tabLst>
                <a:tab pos="2332038" algn="l"/>
                <a:tab pos="4718050" algn="l"/>
              </a:tabLst>
              <a:defRPr/>
            </a:pPr>
            <a:r>
              <a:rPr lang="en-US" altLang="zh-TW" sz="800" b="1"/>
              <a:t>© 2001, Cisco Systems, Inc. All rights reserved.</a:t>
            </a:r>
          </a:p>
          <a:p>
            <a:pPr algn="l" defTabSz="596900">
              <a:lnSpc>
                <a:spcPct val="100000"/>
              </a:lnSpc>
              <a:tabLst>
                <a:tab pos="2332038" algn="l"/>
                <a:tab pos="4718050" algn="l"/>
              </a:tabLst>
              <a:defRPr/>
            </a:pPr>
            <a:r>
              <a:rPr lang="en-US" altLang="zh-TW" sz="800" b="1"/>
              <a:t>&lt;Title of Course (ACRO) vX.X&gt;</a:t>
            </a:r>
          </a:p>
        </p:txBody>
      </p:sp>
      <p:sp>
        <p:nvSpPr>
          <p:cNvPr id="183306" name="Line 10"/>
          <p:cNvSpPr>
            <a:spLocks noChangeShapeType="1"/>
          </p:cNvSpPr>
          <p:nvPr/>
        </p:nvSpPr>
        <p:spPr bwMode="auto">
          <a:xfrm>
            <a:off x="149225" y="8599488"/>
            <a:ext cx="6503988" cy="0"/>
          </a:xfrm>
          <a:prstGeom prst="line">
            <a:avLst/>
          </a:prstGeom>
          <a:noFill/>
          <a:ln w="12700">
            <a:solidFill>
              <a:schemeClr val="tx1"/>
            </a:solidFill>
            <a:round/>
            <a:headEnd type="none" w="sm" len="sm"/>
            <a:tailEnd type="none" w="sm" len="sm"/>
          </a:ln>
          <a:effectLst/>
        </p:spPr>
        <p:txBody>
          <a:bodyPr wrap="none" anchor="ctr"/>
          <a:lstStyle/>
          <a:p>
            <a:pPr>
              <a:defRPr/>
            </a:pPr>
            <a:endParaRPr lang="zh-TW" altLang="en-US"/>
          </a:p>
        </p:txBody>
      </p:sp>
      <p:sp>
        <p:nvSpPr>
          <p:cNvPr id="183307" name="Rectangle 11"/>
          <p:cNvSpPr>
            <a:spLocks noGrp="1" noChangeArrowheads="1"/>
          </p:cNvSpPr>
          <p:nvPr>
            <p:ph type="sldNum" sz="quarter" idx="5"/>
          </p:nvPr>
        </p:nvSpPr>
        <p:spPr bwMode="auto">
          <a:xfrm>
            <a:off x="5797550" y="8480425"/>
            <a:ext cx="795338" cy="282575"/>
          </a:xfrm>
          <a:prstGeom prst="rect">
            <a:avLst/>
          </a:prstGeom>
          <a:noFill/>
          <a:ln w="9525">
            <a:noFill/>
            <a:miter lim="800000"/>
            <a:headEnd/>
            <a:tailEnd/>
          </a:ln>
          <a:effectLst/>
        </p:spPr>
        <p:txBody>
          <a:bodyPr vert="horz" wrap="square" lIns="18380" tIns="0" rIns="18380" bIns="0" numCol="1" anchor="b" anchorCtr="0" compatLnSpc="1">
            <a:prstTxWarp prst="textNoShape">
              <a:avLst/>
            </a:prstTxWarp>
          </a:bodyPr>
          <a:lstStyle>
            <a:lvl1pPr algn="r" defTabSz="881063">
              <a:lnSpc>
                <a:spcPct val="100000"/>
              </a:lnSpc>
              <a:defRPr sz="800"/>
            </a:lvl1pPr>
          </a:lstStyle>
          <a:p>
            <a:pPr>
              <a:defRPr/>
            </a:pPr>
            <a:fld id="{8631493D-28B2-4C04-98F1-D9AAE71C04F4}" type="slidenum">
              <a:rPr lang="en-US" altLang="zh-TW"/>
              <a:pPr>
                <a:defRPr/>
              </a:pPr>
              <a:t>‹#›</a:t>
            </a:fld>
            <a:endParaRPr lang="en-US" altLang="zh-TW"/>
          </a:p>
        </p:txBody>
      </p:sp>
      <p:sp>
        <p:nvSpPr>
          <p:cNvPr id="29702" name="Rectangle 12"/>
          <p:cNvSpPr>
            <a:spLocks noGrp="1" noRot="1" noChangeAspect="1" noChangeArrowheads="1" noTextEdit="1"/>
          </p:cNvSpPr>
          <p:nvPr>
            <p:ph type="sldImg" idx="2"/>
          </p:nvPr>
        </p:nvSpPr>
        <p:spPr bwMode="auto">
          <a:xfrm>
            <a:off x="855663" y="239713"/>
            <a:ext cx="5200650" cy="3900487"/>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395288" y="4278313"/>
            <a:ext cx="5986462" cy="4154487"/>
          </a:xfrm>
          <a:prstGeom prst="rect">
            <a:avLst/>
          </a:prstGeom>
          <a:noFill/>
          <a:ln w="9525">
            <a:noFill/>
            <a:miter lim="800000"/>
            <a:headEnd/>
            <a:tailEnd/>
          </a:ln>
          <a:effectLst/>
        </p:spPr>
        <p:txBody>
          <a:bodyPr vert="horz" wrap="square" lIns="93435" tIns="49014" rIns="93435" bIns="49014" numCol="1" anchor="t" anchorCtr="0" compatLnSpc="1">
            <a:prstTxWarp prst="textNoShape">
              <a:avLst/>
            </a:prstTxWarp>
          </a:bodyPr>
          <a:lstStyle/>
          <a:p>
            <a:pPr lvl="0"/>
            <a:r>
              <a:rPr lang="en-US" altLang="zh-TW" noProof="0" smtClean="0"/>
              <a:t>Body Text</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Tree>
    <p:extLst>
      <p:ext uri="{BB962C8B-B14F-4D97-AF65-F5344CB8AC3E}">
        <p14:creationId xmlns:p14="http://schemas.microsoft.com/office/powerpoint/2010/main" val="20866500"/>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1pPr>
    <a:lvl2pPr marL="482600" indent="-120650"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2pPr>
    <a:lvl3pPr marL="966788"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3pPr>
    <a:lvl4pPr marL="1449388"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4pPr>
    <a:lvl5pPr marL="1931988"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cisco.com/en/US/products/hw/switches/ps700/products_tech_note09186a008012ecf3.shtml"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1"/>
          <p:cNvSpPr>
            <a:spLocks noGrp="1" noChangeArrowheads="1"/>
          </p:cNvSpPr>
          <p:nvPr>
            <p:ph type="sldNum" sz="quarter" idx="5"/>
          </p:nvPr>
        </p:nvSpPr>
        <p:spPr>
          <a:noFill/>
        </p:spPr>
        <p:txBody>
          <a:bodyPr/>
          <a:lstStyle/>
          <a:p>
            <a:fld id="{EB07D4D5-1049-49B2-B46D-525FA0F5384E}" type="slidenum">
              <a:rPr lang="en-US" altLang="zh-TW" smtClean="0"/>
              <a:pPr/>
              <a:t>1</a:t>
            </a:fld>
            <a:endParaRPr lang="en-US" altLang="zh-TW" smtClean="0"/>
          </a:p>
        </p:txBody>
      </p:sp>
      <p:sp>
        <p:nvSpPr>
          <p:cNvPr id="30723" name="Rectangle 2"/>
          <p:cNvSpPr>
            <a:spLocks noGrp="1" noRot="1" noChangeAspect="1" noChangeArrowheads="1" noTextEdit="1"/>
          </p:cNvSpPr>
          <p:nvPr>
            <p:ph type="sldImg"/>
          </p:nvPr>
        </p:nvSpPr>
        <p:spPr>
          <a:xfrm>
            <a:off x="858838" y="239713"/>
            <a:ext cx="5199062" cy="3898900"/>
          </a:xfrm>
          <a:ln/>
        </p:spPr>
      </p:sp>
      <p:sp>
        <p:nvSpPr>
          <p:cNvPr id="30724" name="Rectangle 3"/>
          <p:cNvSpPr>
            <a:spLocks noGrp="1" noChangeArrowheads="1"/>
          </p:cNvSpPr>
          <p:nvPr>
            <p:ph type="body" idx="1"/>
          </p:nvPr>
        </p:nvSpPr>
        <p:spPr>
          <a:xfrm>
            <a:off x="396875" y="4278313"/>
            <a:ext cx="5984875" cy="4156075"/>
          </a:xfrm>
          <a:noFill/>
          <a:ln/>
        </p:spPr>
        <p:txBody>
          <a:bodyPr/>
          <a:lstStyle/>
          <a:p>
            <a:endParaRPr lang="en-GB" altLang="zh-TW" smtClean="0"/>
          </a:p>
        </p:txBody>
      </p:sp>
    </p:spTree>
    <p:extLst>
      <p:ext uri="{BB962C8B-B14F-4D97-AF65-F5344CB8AC3E}">
        <p14:creationId xmlns:p14="http://schemas.microsoft.com/office/powerpoint/2010/main" val="537438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802.3ad </a:t>
            </a:r>
            <a:r>
              <a:rPr lang="en-US" altLang="zh-TW" dirty="0" smtClean="0">
                <a:sym typeface="Wingdings" panose="05000000000000000000" pitchFamily="2" charset="2"/>
              </a:rPr>
              <a:t> Link Aggregation</a:t>
            </a:r>
            <a:endParaRPr lang="zh-TW" altLang="en-US" dirty="0"/>
          </a:p>
        </p:txBody>
      </p:sp>
      <p:sp>
        <p:nvSpPr>
          <p:cNvPr id="4" name="投影片編號版面配置區 3"/>
          <p:cNvSpPr>
            <a:spLocks noGrp="1"/>
          </p:cNvSpPr>
          <p:nvPr>
            <p:ph type="sldNum" sz="quarter" idx="10"/>
          </p:nvPr>
        </p:nvSpPr>
        <p:spPr/>
        <p:txBody>
          <a:bodyPr/>
          <a:lstStyle/>
          <a:p>
            <a:pPr>
              <a:defRPr/>
            </a:pPr>
            <a:fld id="{8631493D-28B2-4C04-98F1-D9AAE71C04F4}" type="slidenum">
              <a:rPr lang="en-US" altLang="zh-TW" smtClean="0"/>
              <a:pPr>
                <a:defRPr/>
              </a:pPr>
              <a:t>15</a:t>
            </a:fld>
            <a:endParaRPr lang="en-US" altLang="zh-TW"/>
          </a:p>
        </p:txBody>
      </p:sp>
    </p:spTree>
    <p:extLst>
      <p:ext uri="{BB962C8B-B14F-4D97-AF65-F5344CB8AC3E}">
        <p14:creationId xmlns:p14="http://schemas.microsoft.com/office/powerpoint/2010/main" val="1423084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400" b="0" i="0" kern="1200" dirty="0" smtClean="0">
                <a:solidFill>
                  <a:schemeClr val="tx1"/>
                </a:solidFill>
                <a:effectLst/>
                <a:latin typeface="Arial" charset="0"/>
                <a:ea typeface="+mn-ea"/>
                <a:cs typeface="+mn-cs"/>
              </a:rPr>
              <a:t>Native VLAN frames are carried over the trunk link untagged -&gt; A is correct.</a:t>
            </a:r>
          </a:p>
          <a:p>
            <a:r>
              <a:rPr lang="en-US" altLang="zh-TW" sz="1400" b="0" i="0" kern="1200" dirty="0" smtClean="0">
                <a:solidFill>
                  <a:schemeClr val="tx1"/>
                </a:solidFill>
                <a:effectLst/>
                <a:latin typeface="Arial" charset="0"/>
                <a:ea typeface="+mn-ea"/>
                <a:cs typeface="+mn-cs"/>
              </a:rPr>
              <a:t>802.1Q </a:t>
            </a:r>
            <a:r>
              <a:rPr lang="en-US" altLang="zh-TW" sz="1400" b="0" i="0" kern="1200" dirty="0" err="1" smtClean="0">
                <a:solidFill>
                  <a:schemeClr val="tx1"/>
                </a:solidFill>
                <a:effectLst/>
                <a:latin typeface="Arial" charset="0"/>
                <a:ea typeface="+mn-ea"/>
                <a:cs typeface="+mn-cs"/>
              </a:rPr>
              <a:t>trunking</a:t>
            </a:r>
            <a:r>
              <a:rPr lang="en-US" altLang="zh-TW" sz="1400" b="0" i="0" kern="1200" dirty="0" smtClean="0">
                <a:solidFill>
                  <a:schemeClr val="tx1"/>
                </a:solidFill>
                <a:effectLst/>
                <a:latin typeface="Arial" charset="0"/>
                <a:ea typeface="+mn-ea"/>
                <a:cs typeface="+mn-cs"/>
              </a:rPr>
              <a:t> ports carry all the traffic of all VLANs so it cannot be the secure ports. A secure port should be only configured to connect with terminal devices (hosts, printers, servers…) -&gt; B is not correct.</a:t>
            </a:r>
          </a:p>
          <a:p>
            <a:r>
              <a:rPr lang="en-US" altLang="zh-TW" sz="1400" b="0" i="0" kern="1200" dirty="0" smtClean="0">
                <a:solidFill>
                  <a:schemeClr val="tx1"/>
                </a:solidFill>
                <a:effectLst/>
                <a:latin typeface="Arial" charset="0"/>
                <a:ea typeface="+mn-ea"/>
                <a:cs typeface="+mn-cs"/>
              </a:rPr>
              <a:t>The Inter-Switch Link (ISL) encapsulation requires </a:t>
            </a:r>
            <a:r>
              <a:rPr lang="en-US" altLang="zh-TW" sz="1400" b="0" i="0" kern="1200" dirty="0" err="1" smtClean="0">
                <a:solidFill>
                  <a:schemeClr val="tx1"/>
                </a:solidFill>
                <a:effectLst/>
                <a:latin typeface="Arial" charset="0"/>
                <a:ea typeface="+mn-ea"/>
                <a:cs typeface="+mn-cs"/>
              </a:rPr>
              <a:t>FastEthernet</a:t>
            </a:r>
            <a:r>
              <a:rPr lang="en-US" altLang="zh-TW" sz="1400" b="0" i="0" kern="1200" dirty="0" smtClean="0">
                <a:solidFill>
                  <a:schemeClr val="tx1"/>
                </a:solidFill>
                <a:effectLst/>
                <a:latin typeface="Arial" charset="0"/>
                <a:ea typeface="+mn-ea"/>
                <a:cs typeface="+mn-cs"/>
              </a:rPr>
              <a:t> or greater to operate but 802.1q supports 10Mb/s Ethernet interfaces. -&gt; C is correct.</a:t>
            </a:r>
          </a:p>
          <a:p>
            <a:r>
              <a:rPr lang="en-US" altLang="zh-TW" sz="1400" b="0" i="0" kern="1200" dirty="0" smtClean="0">
                <a:solidFill>
                  <a:schemeClr val="tx1"/>
                </a:solidFill>
                <a:effectLst/>
                <a:latin typeface="Arial" charset="0"/>
                <a:ea typeface="+mn-ea"/>
                <a:cs typeface="+mn-cs"/>
              </a:rPr>
              <a:t>802.1Q supports point-to-multipoint connectivity. Although in Cisco implementation, a “trunk” is considered a point-to-point link but 802.1q encapsulation can be used on an Ethernet segment shared by more than two devices. Such a configuration is seldom needed but is still possible with the disablement of DTP negotiation. -&gt; D is not correct (</a:t>
            </a:r>
            <a:r>
              <a:rPr lang="en-US" altLang="zh-TW" sz="1400" b="0" i="0" kern="1200" dirty="0" err="1" smtClean="0">
                <a:solidFill>
                  <a:schemeClr val="tx1"/>
                </a:solidFill>
                <a:effectLst/>
                <a:latin typeface="Arial" charset="0"/>
                <a:ea typeface="+mn-ea"/>
                <a:cs typeface="+mn-cs"/>
              </a:rPr>
              <a:t>Reference:</a:t>
            </a:r>
            <a:r>
              <a:rPr lang="en-US" altLang="zh-TW" sz="1400" b="0" i="0" u="none" strike="noStrike" kern="1200" dirty="0" err="1" smtClean="0">
                <a:solidFill>
                  <a:schemeClr val="tx1"/>
                </a:solidFill>
                <a:effectLst/>
                <a:latin typeface="Arial" charset="0"/>
                <a:ea typeface="+mn-ea"/>
                <a:cs typeface="+mn-cs"/>
                <a:hlinkClick r:id="rId3"/>
              </a:rPr>
              <a:t>http</a:t>
            </a:r>
            <a:r>
              <a:rPr lang="en-US" altLang="zh-TW" sz="1400" b="0" i="0" u="none" strike="noStrike" kern="1200" dirty="0" smtClean="0">
                <a:solidFill>
                  <a:schemeClr val="tx1"/>
                </a:solidFill>
                <a:effectLst/>
                <a:latin typeface="Arial" charset="0"/>
                <a:ea typeface="+mn-ea"/>
                <a:cs typeface="+mn-cs"/>
                <a:hlinkClick r:id="rId3"/>
              </a:rPr>
              <a:t>://www.cisco.com/en/US/products/hw/switches/ps700/products_tech_note09186a008012ecf3.shtml</a:t>
            </a:r>
            <a:r>
              <a:rPr lang="en-US" altLang="zh-TW" sz="1400" b="0" i="0" kern="1200" dirty="0" smtClean="0">
                <a:solidFill>
                  <a:schemeClr val="tx1"/>
                </a:solidFill>
                <a:effectLst/>
                <a:latin typeface="Arial" charset="0"/>
                <a:ea typeface="+mn-ea"/>
                <a:cs typeface="+mn-cs"/>
              </a:rPr>
              <a:t>)</a:t>
            </a:r>
          </a:p>
          <a:p>
            <a:r>
              <a:rPr lang="en-US" altLang="zh-TW" sz="1400" b="0" i="0" kern="1200" dirty="0" smtClean="0">
                <a:solidFill>
                  <a:schemeClr val="tx1"/>
                </a:solidFill>
                <a:effectLst/>
                <a:latin typeface="Arial" charset="0"/>
                <a:ea typeface="+mn-ea"/>
                <a:cs typeface="+mn-cs"/>
              </a:rPr>
              <a:t>The native VLAN that is configured on each end of an 802.1Q trunk must be the same. This is because when a switch receives an untagged frame, it will assign that frame to the native VLAN. If one end is configured VLAN1 as the native VLAN while the other end is configured VLAN2 as the native VLAN, a frame sent in VLAN1 on one side will be received on VLAN2 on the other side -&gt; E is correct.</a:t>
            </a:r>
          </a:p>
          <a:p>
            <a:endParaRPr lang="zh-TW" altLang="en-US" dirty="0"/>
          </a:p>
        </p:txBody>
      </p:sp>
      <p:sp>
        <p:nvSpPr>
          <p:cNvPr id="4" name="投影片編號版面配置區 3"/>
          <p:cNvSpPr>
            <a:spLocks noGrp="1"/>
          </p:cNvSpPr>
          <p:nvPr>
            <p:ph type="sldNum" sz="quarter" idx="10"/>
          </p:nvPr>
        </p:nvSpPr>
        <p:spPr/>
        <p:txBody>
          <a:bodyPr/>
          <a:lstStyle/>
          <a:p>
            <a:pPr>
              <a:defRPr/>
            </a:pPr>
            <a:fld id="{8631493D-28B2-4C04-98F1-D9AAE71C04F4}" type="slidenum">
              <a:rPr lang="en-US" altLang="zh-TW" smtClean="0"/>
              <a:pPr>
                <a:defRPr/>
              </a:pPr>
              <a:t>55</a:t>
            </a:fld>
            <a:endParaRPr lang="en-US" altLang="zh-TW"/>
          </a:p>
        </p:txBody>
      </p:sp>
    </p:spTree>
    <p:extLst>
      <p:ext uri="{BB962C8B-B14F-4D97-AF65-F5344CB8AC3E}">
        <p14:creationId xmlns:p14="http://schemas.microsoft.com/office/powerpoint/2010/main" val="4062696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1"/>
          <p:cNvSpPr>
            <a:spLocks noGrp="1" noChangeArrowheads="1"/>
          </p:cNvSpPr>
          <p:nvPr>
            <p:ph type="sldNum" sz="quarter" idx="5"/>
          </p:nvPr>
        </p:nvSpPr>
        <p:spPr>
          <a:noFill/>
        </p:spPr>
        <p:txBody>
          <a:bodyPr/>
          <a:lstStyle/>
          <a:p>
            <a:fld id="{E1150013-D258-4897-834B-904097EB7366}" type="slidenum">
              <a:rPr lang="en-US" altLang="zh-TW" smtClean="0"/>
              <a:pPr/>
              <a:t>82</a:t>
            </a:fld>
            <a:endParaRPr lang="en-US" altLang="zh-TW"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zh-TW" altLang="zh-TW" smtClean="0"/>
          </a:p>
        </p:txBody>
      </p:sp>
    </p:spTree>
    <p:extLst>
      <p:ext uri="{BB962C8B-B14F-4D97-AF65-F5344CB8AC3E}">
        <p14:creationId xmlns:p14="http://schemas.microsoft.com/office/powerpoint/2010/main" val="6086261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solid gradient_static">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37" name="Rounded Rectangle 36"/>
          <p:cNvSpPr/>
          <p:nvPr/>
        </p:nvSpPr>
        <p:spPr>
          <a:xfrm>
            <a:off x="1823499" y="3308943"/>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Rounded Rectangle 37"/>
          <p:cNvSpPr/>
          <p:nvPr/>
        </p:nvSpPr>
        <p:spPr>
          <a:xfrm>
            <a:off x="0" y="1236689"/>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 name="Rounded Rectangle 38"/>
          <p:cNvSpPr/>
          <p:nvPr/>
        </p:nvSpPr>
        <p:spPr>
          <a:xfrm rot="10800000">
            <a:off x="1013791" y="424860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j-lt"/>
              <a:ea typeface="+mn-ea"/>
              <a:cs typeface="+mn-cs"/>
            </a:endParaRPr>
          </a:p>
        </p:txBody>
      </p:sp>
      <p:sp>
        <p:nvSpPr>
          <p:cNvPr id="40" name="Rounded Rectangle 39"/>
          <p:cNvSpPr/>
          <p:nvPr/>
        </p:nvSpPr>
        <p:spPr>
          <a:xfrm>
            <a:off x="6585483" y="-2056029"/>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Rounded Rectangle 40"/>
          <p:cNvSpPr/>
          <p:nvPr/>
        </p:nvSpPr>
        <p:spPr>
          <a:xfrm>
            <a:off x="8105451" y="2783785"/>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 name="Rounded Rectangle 41"/>
          <p:cNvSpPr/>
          <p:nvPr/>
        </p:nvSpPr>
        <p:spPr>
          <a:xfrm rot="10800000">
            <a:off x="3036073" y="174390"/>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ctrTitle" hasCustomPrompt="1"/>
          </p:nvPr>
        </p:nvSpPr>
        <p:spPr>
          <a:xfrm>
            <a:off x="221393" y="1236689"/>
            <a:ext cx="8112125" cy="2918779"/>
          </a:xfrm>
        </p:spPr>
        <p:txBody>
          <a:bodyPr/>
          <a:lstStyle>
            <a:lvl1pPr>
              <a:lnSpc>
                <a:spcPct val="90000"/>
              </a:lnSpc>
              <a:defRPr sz="6000" b="0" spc="-200" baseline="0">
                <a:solidFill>
                  <a:schemeClr val="bg1"/>
                </a:solidFill>
                <a:latin typeface="+mj-lt"/>
              </a:defRPr>
            </a:lvl1pPr>
          </a:lstStyle>
          <a:p>
            <a:r>
              <a:rPr lang="en-US" dirty="0" smtClean="0"/>
              <a:t>Presentation Title Goes Here</a:t>
            </a:r>
            <a:endParaRPr lang="en-US" dirty="0"/>
          </a:p>
        </p:txBody>
      </p:sp>
      <p:grpSp>
        <p:nvGrpSpPr>
          <p:cNvPr id="3" name="Group 38"/>
          <p:cNvGrpSpPr/>
          <p:nvPr/>
        </p:nvGrpSpPr>
        <p:grpSpPr>
          <a:xfrm>
            <a:off x="341314" y="311151"/>
            <a:ext cx="829170" cy="438358"/>
            <a:chOff x="609600" y="528537"/>
            <a:chExt cx="1444734" cy="763789"/>
          </a:xfrm>
          <a:solidFill>
            <a:schemeClr val="bg1"/>
          </a:solidFill>
        </p:grpSpPr>
        <p:sp>
          <p:nvSpPr>
            <p:cNvPr id="64" name="Rectangle 63"/>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a:latin typeface="+mj-lt"/>
              </a:endParaRPr>
            </a:p>
          </p:txBody>
        </p:sp>
        <p:sp>
          <p:nvSpPr>
            <p:cNvPr id="65" name="Freeform 64"/>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latin typeface="+mj-lt"/>
              </a:endParaRPr>
            </a:p>
          </p:txBody>
        </p:sp>
        <p:sp>
          <p:nvSpPr>
            <p:cNvPr id="66" name="Freeform 65"/>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latin typeface="+mj-lt"/>
              </a:endParaRPr>
            </a:p>
          </p:txBody>
        </p:sp>
        <p:sp>
          <p:nvSpPr>
            <p:cNvPr id="67" name="Freeform 66"/>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latin typeface="+mj-lt"/>
              </a:endParaRPr>
            </a:p>
          </p:txBody>
        </p:sp>
        <p:sp>
          <p:nvSpPr>
            <p:cNvPr id="68" name="Freeform 6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latin typeface="+mj-lt"/>
              </a:endParaRPr>
            </a:p>
          </p:txBody>
        </p:sp>
        <p:sp>
          <p:nvSpPr>
            <p:cNvPr id="69" name="Freeform 6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sp>
          <p:nvSpPr>
            <p:cNvPr id="70" name="Freeform 6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latin typeface="+mj-lt"/>
              </a:endParaRPr>
            </a:p>
          </p:txBody>
        </p:sp>
        <p:sp>
          <p:nvSpPr>
            <p:cNvPr id="71" name="Freeform 7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72" name="Freeform 7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73" name="Freeform 7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latin typeface="+mj-lt"/>
              </a:endParaRPr>
            </a:p>
          </p:txBody>
        </p:sp>
        <p:sp>
          <p:nvSpPr>
            <p:cNvPr id="74" name="Freeform 7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75" name="Freeform 7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76" name="Freeform 7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77" name="Freeform 7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grpSp>
      <p:sp>
        <p:nvSpPr>
          <p:cNvPr id="36"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Networking Academy. All rights reserved.</a:t>
            </a:r>
            <a:endParaRPr lang="en-US" sz="600" dirty="0">
              <a:solidFill>
                <a:srgbClr val="FFFFFF"/>
              </a:solidFill>
              <a:latin typeface="+mj-lt"/>
            </a:endParaRPr>
          </a:p>
        </p:txBody>
      </p:sp>
      <p:sp>
        <p:nvSpPr>
          <p:cNvPr id="2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標題投影片">
    <p:spTree>
      <p:nvGrpSpPr>
        <p:cNvPr id="1" name=""/>
        <p:cNvGrpSpPr/>
        <p:nvPr/>
      </p:nvGrpSpPr>
      <p:grpSpPr>
        <a:xfrm>
          <a:off x="0" y="0"/>
          <a:ext cx="0" cy="0"/>
          <a:chOff x="0" y="0"/>
          <a:chExt cx="0" cy="0"/>
        </a:xfrm>
      </p:grpSpPr>
      <p:sp>
        <p:nvSpPr>
          <p:cNvPr id="1296391" name="Rectangle 7"/>
          <p:cNvSpPr>
            <a:spLocks noGrp="1" noChangeArrowheads="1"/>
          </p:cNvSpPr>
          <p:nvPr>
            <p:ph type="ctrTitle"/>
          </p:nvPr>
        </p:nvSpPr>
        <p:spPr bwMode="white">
          <a:xfrm>
            <a:off x="311150" y="2671763"/>
            <a:ext cx="3768725" cy="830262"/>
          </a:xfrm>
          <a:ln/>
        </p:spPr>
        <p:txBody>
          <a:bodyPr/>
          <a:lstStyle>
            <a:lvl1pPr>
              <a:defRPr sz="3000" b="0">
                <a:solidFill>
                  <a:srgbClr val="FFFFFF"/>
                </a:solidFill>
              </a:defRPr>
            </a:lvl1pPr>
          </a:lstStyle>
          <a:p>
            <a:r>
              <a:rPr lang="en-US" altLang="zh-TW"/>
              <a:t>Click To Edit Master Title Style</a:t>
            </a:r>
          </a:p>
        </p:txBody>
      </p:sp>
      <p:sp>
        <p:nvSpPr>
          <p:cNvPr id="1296392"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ltLang="zh-TW"/>
              <a:t>Click to Edit Master Subtitle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que">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37" name="Rounded Rectangle 36"/>
          <p:cNvSpPr/>
          <p:nvPr/>
        </p:nvSpPr>
        <p:spPr>
          <a:xfrm>
            <a:off x="1823499" y="3308943"/>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Rounded Rectangle 37"/>
          <p:cNvSpPr/>
          <p:nvPr/>
        </p:nvSpPr>
        <p:spPr>
          <a:xfrm>
            <a:off x="0" y="1236689"/>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 name="Rounded Rectangle 38"/>
          <p:cNvSpPr/>
          <p:nvPr/>
        </p:nvSpPr>
        <p:spPr>
          <a:xfrm rot="10800000">
            <a:off x="1013791" y="424860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j-lt"/>
              <a:ea typeface="+mn-ea"/>
              <a:cs typeface="+mn-cs"/>
            </a:endParaRPr>
          </a:p>
        </p:txBody>
      </p:sp>
      <p:sp>
        <p:nvSpPr>
          <p:cNvPr id="40" name="Rounded Rectangle 39"/>
          <p:cNvSpPr/>
          <p:nvPr/>
        </p:nvSpPr>
        <p:spPr>
          <a:xfrm>
            <a:off x="6585483" y="-2056029"/>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Rounded Rectangle 40"/>
          <p:cNvSpPr/>
          <p:nvPr/>
        </p:nvSpPr>
        <p:spPr>
          <a:xfrm>
            <a:off x="8105451" y="2783785"/>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 name="Rounded Rectangle 41"/>
          <p:cNvSpPr/>
          <p:nvPr/>
        </p:nvSpPr>
        <p:spPr>
          <a:xfrm rot="10800000">
            <a:off x="3036073" y="174390"/>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ctrTitle" hasCustomPrompt="1"/>
          </p:nvPr>
        </p:nvSpPr>
        <p:spPr>
          <a:xfrm>
            <a:off x="221393" y="1236689"/>
            <a:ext cx="4350607" cy="5011711"/>
          </a:xfrm>
        </p:spPr>
        <p:txBody>
          <a:bodyPr anchor="ctr" anchorCtr="0"/>
          <a:lstStyle>
            <a:lvl1pPr>
              <a:lnSpc>
                <a:spcPct val="90000"/>
              </a:lnSpc>
              <a:defRPr sz="4800" b="0" spc="-200" baseline="0">
                <a:solidFill>
                  <a:schemeClr val="bg1"/>
                </a:solidFill>
                <a:latin typeface="+mj-lt"/>
              </a:defRPr>
            </a:lvl1pPr>
          </a:lstStyle>
          <a:p>
            <a:r>
              <a:rPr lang="en-US" dirty="0" err="1" smtClean="0"/>
              <a:t>SectionTitle</a:t>
            </a:r>
            <a:r>
              <a:rPr lang="en-US" dirty="0" smtClean="0"/>
              <a:t> Goes Here</a:t>
            </a:r>
            <a:endParaRPr lang="en-US" dirty="0"/>
          </a:p>
        </p:txBody>
      </p:sp>
      <p:grpSp>
        <p:nvGrpSpPr>
          <p:cNvPr id="3" name="Group 38"/>
          <p:cNvGrpSpPr/>
          <p:nvPr/>
        </p:nvGrpSpPr>
        <p:grpSpPr>
          <a:xfrm>
            <a:off x="341314" y="311151"/>
            <a:ext cx="829170" cy="438358"/>
            <a:chOff x="609600" y="528537"/>
            <a:chExt cx="1444734" cy="763789"/>
          </a:xfrm>
          <a:solidFill>
            <a:schemeClr val="bg1"/>
          </a:solidFill>
        </p:grpSpPr>
        <p:sp>
          <p:nvSpPr>
            <p:cNvPr id="64" name="Rectangle 63"/>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a:latin typeface="+mj-lt"/>
              </a:endParaRPr>
            </a:p>
          </p:txBody>
        </p:sp>
        <p:sp>
          <p:nvSpPr>
            <p:cNvPr id="65" name="Freeform 64"/>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latin typeface="+mj-lt"/>
              </a:endParaRPr>
            </a:p>
          </p:txBody>
        </p:sp>
        <p:sp>
          <p:nvSpPr>
            <p:cNvPr id="66" name="Freeform 65"/>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latin typeface="+mj-lt"/>
              </a:endParaRPr>
            </a:p>
          </p:txBody>
        </p:sp>
        <p:sp>
          <p:nvSpPr>
            <p:cNvPr id="67" name="Freeform 66"/>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latin typeface="+mj-lt"/>
              </a:endParaRPr>
            </a:p>
          </p:txBody>
        </p:sp>
        <p:sp>
          <p:nvSpPr>
            <p:cNvPr id="68" name="Freeform 6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latin typeface="+mj-lt"/>
              </a:endParaRPr>
            </a:p>
          </p:txBody>
        </p:sp>
        <p:sp>
          <p:nvSpPr>
            <p:cNvPr id="69" name="Freeform 6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sp>
          <p:nvSpPr>
            <p:cNvPr id="70" name="Freeform 6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latin typeface="+mj-lt"/>
              </a:endParaRPr>
            </a:p>
          </p:txBody>
        </p:sp>
        <p:sp>
          <p:nvSpPr>
            <p:cNvPr id="71" name="Freeform 7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72" name="Freeform 7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73" name="Freeform 7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latin typeface="+mj-lt"/>
              </a:endParaRPr>
            </a:p>
          </p:txBody>
        </p:sp>
        <p:sp>
          <p:nvSpPr>
            <p:cNvPr id="74" name="Freeform 7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75" name="Freeform 7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76" name="Freeform 7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77" name="Freeform 7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grpSp>
      <p:sp>
        <p:nvSpPr>
          <p:cNvPr id="36"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2012 Cisco Networking Academy. All rights reserved.</a:t>
            </a:r>
            <a:endParaRPr lang="en-US" sz="600" dirty="0">
              <a:solidFill>
                <a:srgbClr val="FFFFFF"/>
              </a:solidFill>
              <a:latin typeface="+mj-lt"/>
            </a:endParaRPr>
          </a:p>
        </p:txBody>
      </p:sp>
      <p:sp>
        <p:nvSpPr>
          <p:cNvPr id="2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extLst>
      <p:ext uri="{BB962C8B-B14F-4D97-AF65-F5344CB8AC3E}">
        <p14:creationId xmlns:p14="http://schemas.microsoft.com/office/powerpoint/2010/main" val="3410269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914400"/>
            <a:ext cx="8578850" cy="5394960"/>
          </a:xfrm>
        </p:spPr>
        <p:txBody>
          <a:bodyPr/>
          <a:lstStyle>
            <a:lvl1pPr>
              <a:lnSpc>
                <a:spcPct val="95000"/>
              </a:lnSpc>
              <a:spcBef>
                <a:spcPts val="1480"/>
              </a:spcBef>
              <a:defRPr sz="2200">
                <a:solidFill>
                  <a:srgbClr val="000000"/>
                </a:solidFill>
                <a:latin typeface="+mj-lt"/>
              </a:defRPr>
            </a:lvl1pPr>
            <a:lvl2pPr>
              <a:lnSpc>
                <a:spcPct val="95000"/>
              </a:lnSpc>
              <a:spcBef>
                <a:spcPts val="600"/>
              </a:spcBef>
              <a:defRPr>
                <a:solidFill>
                  <a:srgbClr val="000000"/>
                </a:solidFill>
                <a:latin typeface="+mj-lt"/>
              </a:defRPr>
            </a:lvl2pPr>
            <a:lvl3pPr>
              <a:defRPr>
                <a:solidFill>
                  <a:srgbClr val="000000"/>
                </a:solidFill>
                <a:latin typeface="+mj-lt"/>
              </a:defRPr>
            </a:lvl3pPr>
            <a:lvl4pPr>
              <a:defRPr>
                <a:solidFill>
                  <a:srgbClr val="000000"/>
                </a:solidFill>
                <a:latin typeface="+mj-lt"/>
              </a:defRPr>
            </a:lvl4pPr>
            <a:lvl5pPr>
              <a:defRPr>
                <a:solidFill>
                  <a:srgbClr val="000000"/>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pic>
        <p:nvPicPr>
          <p:cNvPr id="7" name="Picture 10" descr="ylw_diplom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72450" y="5915025"/>
            <a:ext cx="9715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1"/>
          <p:cNvSpPr>
            <a:spLocks noChangeArrowheads="1"/>
          </p:cNvSpPr>
          <p:nvPr userDrawn="1"/>
        </p:nvSpPr>
        <p:spPr bwMode="auto">
          <a:xfrm>
            <a:off x="8297863" y="6165850"/>
            <a:ext cx="719137" cy="461963"/>
          </a:xfrm>
          <a:prstGeom prst="rect">
            <a:avLst/>
          </a:prstGeom>
          <a:noFill/>
          <a:ln w="9525">
            <a:noFill/>
            <a:miter lim="800000"/>
            <a:headEnd/>
            <a:tailEnd/>
          </a:ln>
          <a:effectLst/>
        </p:spPr>
        <p:txBody>
          <a:bodyPr>
            <a:spAutoFit/>
          </a:bodyPr>
          <a:lstStyle>
            <a:lvl1pPr>
              <a:defRPr sz="2400">
                <a:solidFill>
                  <a:schemeClr val="tx1"/>
                </a:solidFill>
                <a:latin typeface="Arial" panose="020B0604020202020204" pitchFamily="34" charset="0"/>
                <a:ea typeface="標楷體" panose="03000509000000000000" pitchFamily="65" charset="-120"/>
              </a:defRPr>
            </a:lvl1pPr>
            <a:lvl2pPr marL="742950" indent="-285750">
              <a:defRPr sz="2400">
                <a:solidFill>
                  <a:schemeClr val="tx1"/>
                </a:solidFill>
                <a:latin typeface="Arial" panose="020B0604020202020204" pitchFamily="34" charset="0"/>
                <a:ea typeface="標楷體" panose="03000509000000000000" pitchFamily="65" charset="-120"/>
              </a:defRPr>
            </a:lvl2pPr>
            <a:lvl3pPr marL="1143000" indent="-228600">
              <a:defRPr sz="2400">
                <a:solidFill>
                  <a:schemeClr val="tx1"/>
                </a:solidFill>
                <a:latin typeface="Arial" panose="020B0604020202020204" pitchFamily="34" charset="0"/>
                <a:ea typeface="標楷體" panose="03000509000000000000" pitchFamily="65" charset="-120"/>
              </a:defRPr>
            </a:lvl3pPr>
            <a:lvl4pPr marL="1600200" indent="-228600">
              <a:defRPr sz="2400">
                <a:solidFill>
                  <a:schemeClr val="tx1"/>
                </a:solidFill>
                <a:latin typeface="Arial" panose="020B0604020202020204" pitchFamily="34" charset="0"/>
                <a:ea typeface="標楷體" panose="03000509000000000000" pitchFamily="65" charset="-120"/>
              </a:defRPr>
            </a:lvl4pPr>
            <a:lvl5pPr marL="2057400" indent="-228600">
              <a:defRPr sz="2400">
                <a:solidFill>
                  <a:schemeClr val="tx1"/>
                </a:solidFill>
                <a:latin typeface="Arial" panose="020B0604020202020204" pitchFamily="34" charset="0"/>
                <a:ea typeface="標楷體" panose="03000509000000000000" pitchFamily="65" charset="-12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9pPr>
          </a:lstStyle>
          <a:p>
            <a:pPr eaLnBrk="1" hangingPunct="1">
              <a:lnSpc>
                <a:spcPct val="100000"/>
              </a:lnSpc>
            </a:pPr>
            <a:fld id="{94D2F205-1585-4FA5-BBBE-AA1C45F07998}" type="slidenum">
              <a:rPr lang="zh-TW" altLang="en-US">
                <a:solidFill>
                  <a:srgbClr val="009900"/>
                </a:solidFill>
                <a:latin typeface="Impact" panose="020B0806030902050204" pitchFamily="34" charset="0"/>
                <a:ea typeface="新細明體" panose="02020500000000000000" pitchFamily="18" charset="-120"/>
                <a:cs typeface="Arial" panose="020B0604020202020204" pitchFamily="34" charset="0"/>
              </a:rPr>
              <a:pPr eaLnBrk="1" hangingPunct="1">
                <a:lnSpc>
                  <a:spcPct val="100000"/>
                </a:lnSpc>
              </a:pPr>
              <a:t>‹#›</a:t>
            </a:fld>
            <a:endParaRPr lang="en-US" altLang="zh-TW" dirty="0">
              <a:solidFill>
                <a:srgbClr val="009900"/>
              </a:solidFill>
              <a:latin typeface="Impact" panose="020B0806030902050204" pitchFamily="34" charset="0"/>
              <a:ea typeface="新細明體" panose="02020500000000000000" pitchFamily="18" charset="-12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ullet - Doub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914400"/>
            <a:ext cx="8578850" cy="2487168"/>
          </a:xfrm>
        </p:spPr>
        <p:txBody>
          <a:bodyPr/>
          <a:lstStyle>
            <a:lvl1pPr>
              <a:lnSpc>
                <a:spcPct val="95000"/>
              </a:lnSpc>
              <a:spcBef>
                <a:spcPts val="1480"/>
              </a:spcBef>
              <a:defRPr sz="2200">
                <a:solidFill>
                  <a:srgbClr val="000000"/>
                </a:solidFill>
                <a:latin typeface="+mj-lt"/>
              </a:defRPr>
            </a:lvl1pPr>
            <a:lvl2pPr>
              <a:lnSpc>
                <a:spcPct val="95000"/>
              </a:lnSpc>
              <a:spcBef>
                <a:spcPts val="600"/>
              </a:spcBef>
              <a:defRPr>
                <a:solidFill>
                  <a:srgbClr val="000000"/>
                </a:solidFill>
                <a:latin typeface="+mj-lt"/>
              </a:defRPr>
            </a:lvl2pPr>
            <a:lvl3pPr>
              <a:defRPr>
                <a:solidFill>
                  <a:srgbClr val="000000"/>
                </a:solidFill>
                <a:latin typeface="+mj-lt"/>
              </a:defRPr>
            </a:lvl3pPr>
            <a:lvl4pPr>
              <a:defRPr>
                <a:solidFill>
                  <a:srgbClr val="000000"/>
                </a:solidFill>
                <a:latin typeface="+mj-lt"/>
              </a:defRPr>
            </a:lvl4pPr>
            <a:lvl5pPr>
              <a:defRPr>
                <a:solidFill>
                  <a:srgbClr val="000000"/>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
        <p:nvSpPr>
          <p:cNvPr id="5" name="Text Placeholder 3"/>
          <p:cNvSpPr>
            <a:spLocks noGrp="1"/>
          </p:cNvSpPr>
          <p:nvPr>
            <p:ph type="body" sz="quarter" idx="11"/>
          </p:nvPr>
        </p:nvSpPr>
        <p:spPr>
          <a:xfrm>
            <a:off x="245809" y="3462528"/>
            <a:ext cx="8578850" cy="2816352"/>
          </a:xfrm>
        </p:spPr>
        <p:txBody>
          <a:bodyPr/>
          <a:lstStyle>
            <a:lvl1pPr>
              <a:lnSpc>
                <a:spcPct val="95000"/>
              </a:lnSpc>
              <a:spcBef>
                <a:spcPts val="1480"/>
              </a:spcBef>
              <a:defRPr sz="2200">
                <a:solidFill>
                  <a:srgbClr val="000000"/>
                </a:solidFill>
                <a:latin typeface="+mj-lt"/>
              </a:defRPr>
            </a:lvl1pPr>
            <a:lvl2pPr>
              <a:lnSpc>
                <a:spcPct val="95000"/>
              </a:lnSpc>
              <a:spcBef>
                <a:spcPts val="600"/>
              </a:spcBef>
              <a:defRPr>
                <a:solidFill>
                  <a:srgbClr val="000000"/>
                </a:solidFill>
                <a:latin typeface="+mj-lt"/>
              </a:defRPr>
            </a:lvl2pPr>
            <a:lvl3pPr>
              <a:defRPr>
                <a:solidFill>
                  <a:srgbClr val="000000"/>
                </a:solidFill>
                <a:latin typeface="+mj-lt"/>
              </a:defRPr>
            </a:lvl3pPr>
            <a:lvl4pPr>
              <a:defRPr>
                <a:solidFill>
                  <a:srgbClr val="000000"/>
                </a:solidFill>
                <a:latin typeface="+mj-lt"/>
              </a:defRPr>
            </a:lvl4pPr>
            <a:lvl5pPr>
              <a:defRPr>
                <a:solidFill>
                  <a:srgbClr val="000000"/>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10" descr="ylw_diplom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72450" y="5915025"/>
            <a:ext cx="9715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1"/>
          <p:cNvSpPr>
            <a:spLocks noChangeArrowheads="1"/>
          </p:cNvSpPr>
          <p:nvPr userDrawn="1"/>
        </p:nvSpPr>
        <p:spPr bwMode="auto">
          <a:xfrm>
            <a:off x="8297863" y="6165850"/>
            <a:ext cx="719137" cy="461963"/>
          </a:xfrm>
          <a:prstGeom prst="rect">
            <a:avLst/>
          </a:prstGeom>
          <a:noFill/>
          <a:ln w="9525">
            <a:noFill/>
            <a:miter lim="800000"/>
            <a:headEnd/>
            <a:tailEnd/>
          </a:ln>
          <a:effectLst/>
        </p:spPr>
        <p:txBody>
          <a:bodyPr>
            <a:spAutoFit/>
          </a:bodyPr>
          <a:lstStyle>
            <a:lvl1pPr>
              <a:defRPr sz="2400">
                <a:solidFill>
                  <a:schemeClr val="tx1"/>
                </a:solidFill>
                <a:latin typeface="Arial" panose="020B0604020202020204" pitchFamily="34" charset="0"/>
                <a:ea typeface="標楷體" panose="03000509000000000000" pitchFamily="65" charset="-120"/>
              </a:defRPr>
            </a:lvl1pPr>
            <a:lvl2pPr marL="742950" indent="-285750">
              <a:defRPr sz="2400">
                <a:solidFill>
                  <a:schemeClr val="tx1"/>
                </a:solidFill>
                <a:latin typeface="Arial" panose="020B0604020202020204" pitchFamily="34" charset="0"/>
                <a:ea typeface="標楷體" panose="03000509000000000000" pitchFamily="65" charset="-120"/>
              </a:defRPr>
            </a:lvl2pPr>
            <a:lvl3pPr marL="1143000" indent="-228600">
              <a:defRPr sz="2400">
                <a:solidFill>
                  <a:schemeClr val="tx1"/>
                </a:solidFill>
                <a:latin typeface="Arial" panose="020B0604020202020204" pitchFamily="34" charset="0"/>
                <a:ea typeface="標楷體" panose="03000509000000000000" pitchFamily="65" charset="-120"/>
              </a:defRPr>
            </a:lvl3pPr>
            <a:lvl4pPr marL="1600200" indent="-228600">
              <a:defRPr sz="2400">
                <a:solidFill>
                  <a:schemeClr val="tx1"/>
                </a:solidFill>
                <a:latin typeface="Arial" panose="020B0604020202020204" pitchFamily="34" charset="0"/>
                <a:ea typeface="標楷體" panose="03000509000000000000" pitchFamily="65" charset="-120"/>
              </a:defRPr>
            </a:lvl4pPr>
            <a:lvl5pPr marL="2057400" indent="-228600">
              <a:defRPr sz="2400">
                <a:solidFill>
                  <a:schemeClr val="tx1"/>
                </a:solidFill>
                <a:latin typeface="Arial" panose="020B0604020202020204" pitchFamily="34" charset="0"/>
                <a:ea typeface="標楷體" panose="03000509000000000000" pitchFamily="65" charset="-12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9pPr>
          </a:lstStyle>
          <a:p>
            <a:pPr eaLnBrk="1" hangingPunct="1">
              <a:lnSpc>
                <a:spcPct val="100000"/>
              </a:lnSpc>
            </a:pPr>
            <a:fld id="{94D2F205-1585-4FA5-BBBE-AA1C45F07998}" type="slidenum">
              <a:rPr lang="zh-TW" altLang="en-US">
                <a:solidFill>
                  <a:srgbClr val="009900"/>
                </a:solidFill>
                <a:latin typeface="Impact" panose="020B0806030902050204" pitchFamily="34" charset="0"/>
                <a:ea typeface="新細明體" panose="02020500000000000000" pitchFamily="18" charset="-120"/>
                <a:cs typeface="Arial" panose="020B0604020202020204" pitchFamily="34" charset="0"/>
              </a:rPr>
              <a:pPr eaLnBrk="1" hangingPunct="1">
                <a:lnSpc>
                  <a:spcPct val="100000"/>
                </a:lnSpc>
              </a:pPr>
              <a:t>‹#›</a:t>
            </a:fld>
            <a:endParaRPr lang="en-US" altLang="zh-TW" dirty="0">
              <a:solidFill>
                <a:srgbClr val="009900"/>
              </a:solidFill>
              <a:latin typeface="Impact" panose="020B0806030902050204" pitchFamily="34" charset="0"/>
              <a:ea typeface="新細明體" panose="02020500000000000000" pitchFamily="18" charset="-12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4" name="Text Placeholder 3"/>
          <p:cNvSpPr>
            <a:spLocks noGrp="1" noChangeAspect="1"/>
          </p:cNvSpPr>
          <p:nvPr>
            <p:ph type="body" sz="quarter" idx="10"/>
          </p:nvPr>
        </p:nvSpPr>
        <p:spPr>
          <a:xfrm>
            <a:off x="239713" y="914400"/>
            <a:ext cx="4122425" cy="5391045"/>
          </a:xfrm>
        </p:spPr>
        <p:txBody>
          <a:bodyPr>
            <a:normAutofit/>
          </a:bodyPr>
          <a:lstStyle>
            <a:lvl1pPr>
              <a:lnSpc>
                <a:spcPct val="95000"/>
              </a:lnSpc>
              <a:spcBef>
                <a:spcPts val="1480"/>
              </a:spcBef>
              <a:defRPr sz="1800">
                <a:solidFill>
                  <a:srgbClr val="000000"/>
                </a:solidFill>
                <a:latin typeface="+mj-lt"/>
              </a:defRPr>
            </a:lvl1pPr>
            <a:lvl2pPr>
              <a:lnSpc>
                <a:spcPct val="95000"/>
              </a:lnSpc>
              <a:spcBef>
                <a:spcPts val="600"/>
              </a:spcBef>
              <a:defRPr sz="1400">
                <a:solidFill>
                  <a:srgbClr val="000000"/>
                </a:solidFill>
                <a:latin typeface="+mj-lt"/>
              </a:defRPr>
            </a:lvl2pPr>
            <a:lvl3pPr>
              <a:defRPr sz="1200">
                <a:solidFill>
                  <a:srgbClr val="000000"/>
                </a:solidFill>
                <a:latin typeface="+mj-lt"/>
              </a:defRPr>
            </a:lvl3pPr>
            <a:lvl4pPr>
              <a:defRPr sz="1100">
                <a:solidFill>
                  <a:srgbClr val="000000"/>
                </a:solidFill>
                <a:latin typeface="+mj-lt"/>
              </a:defRPr>
            </a:lvl4pPr>
            <a:lvl5pPr>
              <a:defRPr sz="1100">
                <a:solidFill>
                  <a:srgbClr val="000000"/>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706781" y="914400"/>
            <a:ext cx="4122425" cy="5391045"/>
          </a:xfrm>
        </p:spPr>
        <p:txBody>
          <a:bodyPr>
            <a:normAutofit/>
          </a:bodyPr>
          <a:lstStyle>
            <a:lvl1pPr>
              <a:lnSpc>
                <a:spcPct val="95000"/>
              </a:lnSpc>
              <a:spcBef>
                <a:spcPts val="1480"/>
              </a:spcBef>
              <a:defRPr sz="1800">
                <a:solidFill>
                  <a:srgbClr val="000000"/>
                </a:solidFill>
                <a:latin typeface="+mj-lt"/>
              </a:defRPr>
            </a:lvl1pPr>
            <a:lvl2pPr>
              <a:lnSpc>
                <a:spcPct val="95000"/>
              </a:lnSpc>
              <a:spcBef>
                <a:spcPts val="600"/>
              </a:spcBef>
              <a:defRPr sz="1400">
                <a:solidFill>
                  <a:srgbClr val="000000"/>
                </a:solidFill>
                <a:latin typeface="+mj-lt"/>
              </a:defRPr>
            </a:lvl2pPr>
            <a:lvl3pPr>
              <a:defRPr sz="1200">
                <a:solidFill>
                  <a:srgbClr val="000000"/>
                </a:solidFill>
                <a:latin typeface="+mj-lt"/>
              </a:defRPr>
            </a:lvl3pPr>
            <a:lvl4pPr>
              <a:defRPr sz="1100">
                <a:solidFill>
                  <a:srgbClr val="000000"/>
                </a:solidFill>
                <a:latin typeface="+mj-lt"/>
              </a:defRPr>
            </a:lvl4pPr>
            <a:lvl5pPr>
              <a:defRPr sz="1100">
                <a:solidFill>
                  <a:srgbClr val="000000"/>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pic>
        <p:nvPicPr>
          <p:cNvPr id="6" name="Picture 10" descr="ylw_diplom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72450" y="5915025"/>
            <a:ext cx="9715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1"/>
          <p:cNvSpPr>
            <a:spLocks noChangeArrowheads="1"/>
          </p:cNvSpPr>
          <p:nvPr userDrawn="1"/>
        </p:nvSpPr>
        <p:spPr bwMode="auto">
          <a:xfrm>
            <a:off x="8297863" y="6165850"/>
            <a:ext cx="719137" cy="461963"/>
          </a:xfrm>
          <a:prstGeom prst="rect">
            <a:avLst/>
          </a:prstGeom>
          <a:noFill/>
          <a:ln w="9525">
            <a:noFill/>
            <a:miter lim="800000"/>
            <a:headEnd/>
            <a:tailEnd/>
          </a:ln>
          <a:effectLst/>
        </p:spPr>
        <p:txBody>
          <a:bodyPr>
            <a:spAutoFit/>
          </a:bodyPr>
          <a:lstStyle>
            <a:lvl1pPr>
              <a:defRPr sz="2400">
                <a:solidFill>
                  <a:schemeClr val="tx1"/>
                </a:solidFill>
                <a:latin typeface="Arial" panose="020B0604020202020204" pitchFamily="34" charset="0"/>
                <a:ea typeface="標楷體" panose="03000509000000000000" pitchFamily="65" charset="-120"/>
              </a:defRPr>
            </a:lvl1pPr>
            <a:lvl2pPr marL="742950" indent="-285750">
              <a:defRPr sz="2400">
                <a:solidFill>
                  <a:schemeClr val="tx1"/>
                </a:solidFill>
                <a:latin typeface="Arial" panose="020B0604020202020204" pitchFamily="34" charset="0"/>
                <a:ea typeface="標楷體" panose="03000509000000000000" pitchFamily="65" charset="-120"/>
              </a:defRPr>
            </a:lvl2pPr>
            <a:lvl3pPr marL="1143000" indent="-228600">
              <a:defRPr sz="2400">
                <a:solidFill>
                  <a:schemeClr val="tx1"/>
                </a:solidFill>
                <a:latin typeface="Arial" panose="020B0604020202020204" pitchFamily="34" charset="0"/>
                <a:ea typeface="標楷體" panose="03000509000000000000" pitchFamily="65" charset="-120"/>
              </a:defRPr>
            </a:lvl3pPr>
            <a:lvl4pPr marL="1600200" indent="-228600">
              <a:defRPr sz="2400">
                <a:solidFill>
                  <a:schemeClr val="tx1"/>
                </a:solidFill>
                <a:latin typeface="Arial" panose="020B0604020202020204" pitchFamily="34" charset="0"/>
                <a:ea typeface="標楷體" panose="03000509000000000000" pitchFamily="65" charset="-120"/>
              </a:defRPr>
            </a:lvl4pPr>
            <a:lvl5pPr marL="2057400" indent="-228600">
              <a:defRPr sz="2400">
                <a:solidFill>
                  <a:schemeClr val="tx1"/>
                </a:solidFill>
                <a:latin typeface="Arial" panose="020B0604020202020204" pitchFamily="34" charset="0"/>
                <a:ea typeface="標楷體" panose="03000509000000000000" pitchFamily="65" charset="-12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9pPr>
          </a:lstStyle>
          <a:p>
            <a:pPr eaLnBrk="1" hangingPunct="1">
              <a:lnSpc>
                <a:spcPct val="100000"/>
              </a:lnSpc>
            </a:pPr>
            <a:fld id="{94D2F205-1585-4FA5-BBBE-AA1C45F07998}" type="slidenum">
              <a:rPr lang="zh-TW" altLang="en-US">
                <a:solidFill>
                  <a:srgbClr val="009900"/>
                </a:solidFill>
                <a:latin typeface="Impact" panose="020B0806030902050204" pitchFamily="34" charset="0"/>
                <a:ea typeface="新細明體" panose="02020500000000000000" pitchFamily="18" charset="-120"/>
                <a:cs typeface="Arial" panose="020B0604020202020204" pitchFamily="34" charset="0"/>
              </a:rPr>
              <a:pPr eaLnBrk="1" hangingPunct="1">
                <a:lnSpc>
                  <a:spcPct val="100000"/>
                </a:lnSpc>
              </a:pPr>
              <a:t>‹#›</a:t>
            </a:fld>
            <a:endParaRPr lang="en-US" altLang="zh-TW" dirty="0">
              <a:solidFill>
                <a:srgbClr val="009900"/>
              </a:solidFill>
              <a:latin typeface="Impact" panose="020B0806030902050204" pitchFamily="34" charset="0"/>
              <a:ea typeface="新細明體" panose="02020500000000000000" pitchFamily="18" charset="-12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pic>
        <p:nvPicPr>
          <p:cNvPr id="6" name="Picture 10" descr="ylw_diplom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72450" y="5915025"/>
            <a:ext cx="9715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1"/>
          <p:cNvSpPr>
            <a:spLocks noChangeArrowheads="1"/>
          </p:cNvSpPr>
          <p:nvPr userDrawn="1"/>
        </p:nvSpPr>
        <p:spPr bwMode="auto">
          <a:xfrm>
            <a:off x="8297863" y="6165850"/>
            <a:ext cx="719137" cy="461963"/>
          </a:xfrm>
          <a:prstGeom prst="rect">
            <a:avLst/>
          </a:prstGeom>
          <a:noFill/>
          <a:ln w="9525">
            <a:noFill/>
            <a:miter lim="800000"/>
            <a:headEnd/>
            <a:tailEnd/>
          </a:ln>
          <a:effectLst/>
        </p:spPr>
        <p:txBody>
          <a:bodyPr>
            <a:spAutoFit/>
          </a:bodyPr>
          <a:lstStyle>
            <a:lvl1pPr>
              <a:defRPr sz="2400">
                <a:solidFill>
                  <a:schemeClr val="tx1"/>
                </a:solidFill>
                <a:latin typeface="Arial" panose="020B0604020202020204" pitchFamily="34" charset="0"/>
                <a:ea typeface="標楷體" panose="03000509000000000000" pitchFamily="65" charset="-120"/>
              </a:defRPr>
            </a:lvl1pPr>
            <a:lvl2pPr marL="742950" indent="-285750">
              <a:defRPr sz="2400">
                <a:solidFill>
                  <a:schemeClr val="tx1"/>
                </a:solidFill>
                <a:latin typeface="Arial" panose="020B0604020202020204" pitchFamily="34" charset="0"/>
                <a:ea typeface="標楷體" panose="03000509000000000000" pitchFamily="65" charset="-120"/>
              </a:defRPr>
            </a:lvl2pPr>
            <a:lvl3pPr marL="1143000" indent="-228600">
              <a:defRPr sz="2400">
                <a:solidFill>
                  <a:schemeClr val="tx1"/>
                </a:solidFill>
                <a:latin typeface="Arial" panose="020B0604020202020204" pitchFamily="34" charset="0"/>
                <a:ea typeface="標楷體" panose="03000509000000000000" pitchFamily="65" charset="-120"/>
              </a:defRPr>
            </a:lvl3pPr>
            <a:lvl4pPr marL="1600200" indent="-228600">
              <a:defRPr sz="2400">
                <a:solidFill>
                  <a:schemeClr val="tx1"/>
                </a:solidFill>
                <a:latin typeface="Arial" panose="020B0604020202020204" pitchFamily="34" charset="0"/>
                <a:ea typeface="標楷體" panose="03000509000000000000" pitchFamily="65" charset="-120"/>
              </a:defRPr>
            </a:lvl4pPr>
            <a:lvl5pPr marL="2057400" indent="-228600">
              <a:defRPr sz="2400">
                <a:solidFill>
                  <a:schemeClr val="tx1"/>
                </a:solidFill>
                <a:latin typeface="Arial" panose="020B0604020202020204" pitchFamily="34" charset="0"/>
                <a:ea typeface="標楷體" panose="03000509000000000000" pitchFamily="65" charset="-12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9pPr>
          </a:lstStyle>
          <a:p>
            <a:pPr eaLnBrk="1" hangingPunct="1">
              <a:lnSpc>
                <a:spcPct val="100000"/>
              </a:lnSpc>
            </a:pPr>
            <a:fld id="{94D2F205-1585-4FA5-BBBE-AA1C45F07998}" type="slidenum">
              <a:rPr lang="zh-TW" altLang="en-US">
                <a:solidFill>
                  <a:srgbClr val="009900"/>
                </a:solidFill>
                <a:latin typeface="Impact" panose="020B0806030902050204" pitchFamily="34" charset="0"/>
                <a:ea typeface="新細明體" panose="02020500000000000000" pitchFamily="18" charset="-120"/>
                <a:cs typeface="Arial" panose="020B0604020202020204" pitchFamily="34" charset="0"/>
              </a:rPr>
              <a:pPr eaLnBrk="1" hangingPunct="1">
                <a:lnSpc>
                  <a:spcPct val="100000"/>
                </a:lnSpc>
              </a:pPr>
              <a:t>‹#›</a:t>
            </a:fld>
            <a:endParaRPr lang="en-US" altLang="zh-TW" dirty="0">
              <a:solidFill>
                <a:srgbClr val="009900"/>
              </a:solidFill>
              <a:latin typeface="Impact" panose="020B0806030902050204" pitchFamily="34" charset="0"/>
              <a:ea typeface="新細明體" panose="02020500000000000000" pitchFamily="18" charset="-12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7" name="Picture 6" descr="bottom bar.jpg"/>
          <p:cNvPicPr>
            <a:picLocks noChangeAspect="1"/>
          </p:cNvPicPr>
          <p:nvPr userDrawn="1"/>
        </p:nvPicPr>
        <p:blipFill>
          <a:blip r:embed="rId2" cstate="print"/>
          <a:stretch>
            <a:fillRect/>
          </a:stretch>
        </p:blipFill>
        <p:spPr>
          <a:xfrm>
            <a:off x="333375" y="6378339"/>
            <a:ext cx="8477250" cy="162912"/>
          </a:xfrm>
          <a:prstGeom prst="rect">
            <a:avLst/>
          </a:prstGeom>
        </p:spPr>
      </p:pic>
      <p:sp>
        <p:nvSpPr>
          <p:cNvPr id="8"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smtClean="0">
                <a:solidFill>
                  <a:srgbClr val="C0C0C0"/>
                </a:solidFill>
                <a:latin typeface="+mj-lt"/>
              </a:rPr>
              <a:t>© 2012 </a:t>
            </a:r>
            <a:r>
              <a:rPr lang="en-US" sz="600" dirty="0" smtClean="0">
                <a:solidFill>
                  <a:srgbClr val="C0C0C0"/>
                </a:solidFill>
                <a:latin typeface="+mj-lt"/>
              </a:rPr>
              <a:t>Cisco and/or its affiliates. All rights reserved.</a:t>
            </a:r>
            <a:endParaRPr lang="en-US" sz="600" dirty="0">
              <a:solidFill>
                <a:srgbClr val="C0C0C0"/>
              </a:solidFill>
              <a:latin typeface="+mj-lt"/>
            </a:endParaRPr>
          </a:p>
        </p:txBody>
      </p:sp>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pic>
        <p:nvPicPr>
          <p:cNvPr id="11" name="Picture 10" descr="ylw_diploma"/>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72450" y="5915025"/>
            <a:ext cx="9715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a:spLocks noChangeArrowheads="1"/>
          </p:cNvSpPr>
          <p:nvPr userDrawn="1"/>
        </p:nvSpPr>
        <p:spPr bwMode="auto">
          <a:xfrm>
            <a:off x="8297863" y="6165850"/>
            <a:ext cx="719137" cy="461963"/>
          </a:xfrm>
          <a:prstGeom prst="rect">
            <a:avLst/>
          </a:prstGeom>
          <a:noFill/>
          <a:ln w="9525">
            <a:noFill/>
            <a:miter lim="800000"/>
            <a:headEnd/>
            <a:tailEnd/>
          </a:ln>
          <a:effectLst/>
        </p:spPr>
        <p:txBody>
          <a:bodyPr>
            <a:spAutoFit/>
          </a:bodyPr>
          <a:lstStyle>
            <a:lvl1pPr>
              <a:defRPr sz="2400">
                <a:solidFill>
                  <a:schemeClr val="tx1"/>
                </a:solidFill>
                <a:latin typeface="Arial" panose="020B0604020202020204" pitchFamily="34" charset="0"/>
                <a:ea typeface="標楷體" panose="03000509000000000000" pitchFamily="65" charset="-120"/>
              </a:defRPr>
            </a:lvl1pPr>
            <a:lvl2pPr marL="742950" indent="-285750">
              <a:defRPr sz="2400">
                <a:solidFill>
                  <a:schemeClr val="tx1"/>
                </a:solidFill>
                <a:latin typeface="Arial" panose="020B0604020202020204" pitchFamily="34" charset="0"/>
                <a:ea typeface="標楷體" panose="03000509000000000000" pitchFamily="65" charset="-120"/>
              </a:defRPr>
            </a:lvl2pPr>
            <a:lvl3pPr marL="1143000" indent="-228600">
              <a:defRPr sz="2400">
                <a:solidFill>
                  <a:schemeClr val="tx1"/>
                </a:solidFill>
                <a:latin typeface="Arial" panose="020B0604020202020204" pitchFamily="34" charset="0"/>
                <a:ea typeface="標楷體" panose="03000509000000000000" pitchFamily="65" charset="-120"/>
              </a:defRPr>
            </a:lvl3pPr>
            <a:lvl4pPr marL="1600200" indent="-228600">
              <a:defRPr sz="2400">
                <a:solidFill>
                  <a:schemeClr val="tx1"/>
                </a:solidFill>
                <a:latin typeface="Arial" panose="020B0604020202020204" pitchFamily="34" charset="0"/>
                <a:ea typeface="標楷體" panose="03000509000000000000" pitchFamily="65" charset="-120"/>
              </a:defRPr>
            </a:lvl4pPr>
            <a:lvl5pPr marL="2057400" indent="-228600">
              <a:defRPr sz="2400">
                <a:solidFill>
                  <a:schemeClr val="tx1"/>
                </a:solidFill>
                <a:latin typeface="Arial" panose="020B0604020202020204" pitchFamily="34" charset="0"/>
                <a:ea typeface="標楷體" panose="03000509000000000000" pitchFamily="65" charset="-12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9pPr>
          </a:lstStyle>
          <a:p>
            <a:pPr eaLnBrk="1" hangingPunct="1">
              <a:lnSpc>
                <a:spcPct val="100000"/>
              </a:lnSpc>
            </a:pPr>
            <a:fld id="{94D2F205-1585-4FA5-BBBE-AA1C45F07998}" type="slidenum">
              <a:rPr lang="zh-TW" altLang="en-US">
                <a:solidFill>
                  <a:srgbClr val="009900"/>
                </a:solidFill>
                <a:latin typeface="Impact" panose="020B0806030902050204" pitchFamily="34" charset="0"/>
                <a:ea typeface="新細明體" panose="02020500000000000000" pitchFamily="18" charset="-120"/>
                <a:cs typeface="Arial" panose="020B0604020202020204" pitchFamily="34" charset="0"/>
              </a:rPr>
              <a:pPr eaLnBrk="1" hangingPunct="1">
                <a:lnSpc>
                  <a:spcPct val="100000"/>
                </a:lnSpc>
              </a:pPr>
              <a:t>‹#›</a:t>
            </a:fld>
            <a:endParaRPr lang="en-US" altLang="zh-TW" dirty="0">
              <a:solidFill>
                <a:srgbClr val="009900"/>
              </a:solidFill>
              <a:latin typeface="Impact" panose="020B080603090205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61662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3"/>
          <p:cNvSpPr>
            <a:spLocks noGrp="1"/>
          </p:cNvSpPr>
          <p:nvPr>
            <p:ph type="body" sz="quarter" idx="10"/>
          </p:nvPr>
        </p:nvSpPr>
        <p:spPr>
          <a:xfrm>
            <a:off x="239713" y="914400"/>
            <a:ext cx="8578850" cy="5394960"/>
          </a:xfrm>
        </p:spPr>
        <p:txBody>
          <a:bodyPr/>
          <a:lstStyle>
            <a:lvl1pPr>
              <a:lnSpc>
                <a:spcPct val="95000"/>
              </a:lnSpc>
              <a:spcBef>
                <a:spcPts val="1480"/>
              </a:spcBef>
              <a:defRPr sz="2200">
                <a:solidFill>
                  <a:srgbClr val="000000"/>
                </a:solidFill>
                <a:latin typeface="+mj-lt"/>
              </a:defRPr>
            </a:lvl1pPr>
            <a:lvl2pPr>
              <a:lnSpc>
                <a:spcPct val="95000"/>
              </a:lnSpc>
              <a:spcBef>
                <a:spcPts val="600"/>
              </a:spcBef>
              <a:defRPr>
                <a:solidFill>
                  <a:srgbClr val="000000"/>
                </a:solidFill>
                <a:latin typeface="+mj-lt"/>
              </a:defRPr>
            </a:lvl2pPr>
            <a:lvl3pPr>
              <a:defRPr>
                <a:solidFill>
                  <a:srgbClr val="000000"/>
                </a:solidFill>
                <a:latin typeface="+mj-lt"/>
              </a:defRPr>
            </a:lvl3pPr>
            <a:lvl4pPr>
              <a:defRPr>
                <a:solidFill>
                  <a:srgbClr val="000000"/>
                </a:solidFill>
                <a:latin typeface="+mj-lt"/>
              </a:defRPr>
            </a:lvl4pPr>
            <a:lvl5pPr>
              <a:defRPr>
                <a:solidFill>
                  <a:srgbClr val="000000"/>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10" descr="ylw_diplom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72450" y="5915025"/>
            <a:ext cx="9715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1"/>
          <p:cNvSpPr>
            <a:spLocks noChangeArrowheads="1"/>
          </p:cNvSpPr>
          <p:nvPr userDrawn="1"/>
        </p:nvSpPr>
        <p:spPr bwMode="auto">
          <a:xfrm>
            <a:off x="8297863" y="6165850"/>
            <a:ext cx="719137" cy="461963"/>
          </a:xfrm>
          <a:prstGeom prst="rect">
            <a:avLst/>
          </a:prstGeom>
          <a:noFill/>
          <a:ln w="9525">
            <a:noFill/>
            <a:miter lim="800000"/>
            <a:headEnd/>
            <a:tailEnd/>
          </a:ln>
          <a:effectLst/>
        </p:spPr>
        <p:txBody>
          <a:bodyPr>
            <a:spAutoFit/>
          </a:bodyPr>
          <a:lstStyle>
            <a:lvl1pPr>
              <a:defRPr sz="2400">
                <a:solidFill>
                  <a:schemeClr val="tx1"/>
                </a:solidFill>
                <a:latin typeface="Arial" panose="020B0604020202020204" pitchFamily="34" charset="0"/>
                <a:ea typeface="標楷體" panose="03000509000000000000" pitchFamily="65" charset="-120"/>
              </a:defRPr>
            </a:lvl1pPr>
            <a:lvl2pPr marL="742950" indent="-285750">
              <a:defRPr sz="2400">
                <a:solidFill>
                  <a:schemeClr val="tx1"/>
                </a:solidFill>
                <a:latin typeface="Arial" panose="020B0604020202020204" pitchFamily="34" charset="0"/>
                <a:ea typeface="標楷體" panose="03000509000000000000" pitchFamily="65" charset="-120"/>
              </a:defRPr>
            </a:lvl2pPr>
            <a:lvl3pPr marL="1143000" indent="-228600">
              <a:defRPr sz="2400">
                <a:solidFill>
                  <a:schemeClr val="tx1"/>
                </a:solidFill>
                <a:latin typeface="Arial" panose="020B0604020202020204" pitchFamily="34" charset="0"/>
                <a:ea typeface="標楷體" panose="03000509000000000000" pitchFamily="65" charset="-120"/>
              </a:defRPr>
            </a:lvl3pPr>
            <a:lvl4pPr marL="1600200" indent="-228600">
              <a:defRPr sz="2400">
                <a:solidFill>
                  <a:schemeClr val="tx1"/>
                </a:solidFill>
                <a:latin typeface="Arial" panose="020B0604020202020204" pitchFamily="34" charset="0"/>
                <a:ea typeface="標楷體" panose="03000509000000000000" pitchFamily="65" charset="-120"/>
              </a:defRPr>
            </a:lvl4pPr>
            <a:lvl5pPr marL="2057400" indent="-228600">
              <a:defRPr sz="2400">
                <a:solidFill>
                  <a:schemeClr val="tx1"/>
                </a:solidFill>
                <a:latin typeface="Arial" panose="020B0604020202020204" pitchFamily="34" charset="0"/>
                <a:ea typeface="標楷體" panose="03000509000000000000" pitchFamily="65" charset="-12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9pPr>
          </a:lstStyle>
          <a:p>
            <a:pPr eaLnBrk="1" hangingPunct="1">
              <a:lnSpc>
                <a:spcPct val="100000"/>
              </a:lnSpc>
            </a:pPr>
            <a:fld id="{94D2F205-1585-4FA5-BBBE-AA1C45F07998}" type="slidenum">
              <a:rPr lang="zh-TW" altLang="en-US">
                <a:solidFill>
                  <a:srgbClr val="009900"/>
                </a:solidFill>
                <a:latin typeface="Impact" panose="020B0806030902050204" pitchFamily="34" charset="0"/>
                <a:ea typeface="新細明體" panose="02020500000000000000" pitchFamily="18" charset="-120"/>
                <a:cs typeface="Arial" panose="020B0604020202020204" pitchFamily="34" charset="0"/>
              </a:rPr>
              <a:pPr eaLnBrk="1" hangingPunct="1">
                <a:lnSpc>
                  <a:spcPct val="100000"/>
                </a:lnSpc>
              </a:pPr>
              <a:t>‹#›</a:t>
            </a:fld>
            <a:endParaRPr lang="en-US" altLang="zh-TW" dirty="0">
              <a:solidFill>
                <a:srgbClr val="009900"/>
              </a:solidFill>
              <a:latin typeface="Impact" panose="020B080603090205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9806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smtClean="0">
                <a:solidFill>
                  <a:srgbClr val="C0C0C0"/>
                </a:solidFill>
                <a:latin typeface="+mj-lt"/>
              </a:rPr>
              <a:t>© 2012 </a:t>
            </a:r>
            <a:r>
              <a:rPr lang="en-US" sz="600" dirty="0" smtClean="0">
                <a:solidFill>
                  <a:srgbClr val="C0C0C0"/>
                </a:solidFill>
                <a:latin typeface="+mj-lt"/>
              </a:rPr>
              <a:t>Cisco and/or its affiliates. All rights reserved.</a:t>
            </a:r>
            <a:endParaRPr lang="en-US" sz="600" dirty="0">
              <a:solidFill>
                <a:srgbClr val="C0C0C0"/>
              </a:solidFill>
              <a:latin typeface="+mj-lt"/>
            </a:endParaRPr>
          </a:p>
        </p:txBody>
      </p:sp>
      <p:sp>
        <p:nvSpPr>
          <p:cNvPr id="6"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Tree>
    <p:extLst>
      <p:ext uri="{BB962C8B-B14F-4D97-AF65-F5344CB8AC3E}">
        <p14:creationId xmlns:p14="http://schemas.microsoft.com/office/powerpoint/2010/main" val="4020902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9702" y="152400"/>
            <a:ext cx="8588861" cy="685800"/>
          </a:xfrm>
          <a:prstGeom prst="rect">
            <a:avLst/>
          </a:prstGeom>
        </p:spPr>
        <p:txBody>
          <a:bodyPr vert="horz" lIns="82296" tIns="45720" rIns="82296" bIns="45720" rtlCol="0" anchor="b" anchorCtr="0">
            <a:normAutofit/>
          </a:bodyPr>
          <a:lstStyle/>
          <a:p>
            <a:r>
              <a:rPr lang="en-US" dirty="0" smtClean="0"/>
              <a:t>Slide Title Goes Here</a:t>
            </a:r>
            <a:endParaRPr lang="en-US" dirty="0"/>
          </a:p>
        </p:txBody>
      </p:sp>
      <p:sp>
        <p:nvSpPr>
          <p:cNvPr id="3" name="Text Placeholder 2"/>
          <p:cNvSpPr>
            <a:spLocks noGrp="1"/>
          </p:cNvSpPr>
          <p:nvPr>
            <p:ph type="body" idx="1"/>
          </p:nvPr>
        </p:nvSpPr>
        <p:spPr>
          <a:xfrm>
            <a:off x="229701" y="990600"/>
            <a:ext cx="8551441" cy="5314845"/>
          </a:xfrm>
          <a:prstGeom prst="rect">
            <a:avLst/>
          </a:prstGeom>
        </p:spPr>
        <p:txBody>
          <a:bodyPr vert="horz" lIns="91440" tIns="45720" rIns="91440" bIns="45720" rtlCol="0">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2013 Cisco Networking</a:t>
            </a:r>
            <a:r>
              <a:rPr lang="en-US" sz="600" baseline="0" dirty="0" smtClean="0">
                <a:solidFill>
                  <a:srgbClr val="C0C0C0"/>
                </a:solidFill>
                <a:latin typeface="+mj-lt"/>
              </a:rPr>
              <a:t> Academy</a:t>
            </a:r>
            <a:r>
              <a:rPr lang="en-US" sz="600" dirty="0" smtClean="0">
                <a:solidFill>
                  <a:srgbClr val="C0C0C0"/>
                </a:solidFill>
                <a:latin typeface="+mj-lt"/>
              </a:rPr>
              <a:t>. All rights reserved.</a:t>
            </a:r>
            <a:endParaRPr lang="en-US" sz="600" dirty="0">
              <a:solidFill>
                <a:srgbClr val="C0C0C0"/>
              </a:solidFill>
              <a:latin typeface="+mj-lt"/>
            </a:endParaRPr>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pic>
        <p:nvPicPr>
          <p:cNvPr id="13" name="Picture 12" descr="bottom bar.jpg"/>
          <p:cNvPicPr>
            <a:picLocks noChangeAspect="1"/>
          </p:cNvPicPr>
          <p:nvPr/>
        </p:nvPicPr>
        <p:blipFill>
          <a:blip r:embed="rId13" cstate="print"/>
          <a:stretch>
            <a:fillRect/>
          </a:stretch>
        </p:blipFill>
        <p:spPr>
          <a:xfrm>
            <a:off x="333375" y="6378339"/>
            <a:ext cx="8477250" cy="162912"/>
          </a:xfrm>
          <a:prstGeom prst="rect">
            <a:avLst/>
          </a:prstGeom>
        </p:spPr>
      </p:pic>
      <p:pic>
        <p:nvPicPr>
          <p:cNvPr id="7" name="Picture 10" descr="ylw_diploma"/>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72450" y="5915025"/>
            <a:ext cx="9715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1"/>
          <p:cNvSpPr>
            <a:spLocks noChangeArrowheads="1"/>
          </p:cNvSpPr>
          <p:nvPr userDrawn="1"/>
        </p:nvSpPr>
        <p:spPr bwMode="auto">
          <a:xfrm>
            <a:off x="8297863" y="6165850"/>
            <a:ext cx="719137" cy="461963"/>
          </a:xfrm>
          <a:prstGeom prst="rect">
            <a:avLst/>
          </a:prstGeom>
          <a:noFill/>
          <a:ln w="9525">
            <a:noFill/>
            <a:miter lim="800000"/>
            <a:headEnd/>
            <a:tailEnd/>
          </a:ln>
          <a:effectLst/>
        </p:spPr>
        <p:txBody>
          <a:bodyPr>
            <a:spAutoFit/>
          </a:bodyPr>
          <a:lstStyle>
            <a:lvl1pPr>
              <a:defRPr sz="2400">
                <a:solidFill>
                  <a:schemeClr val="tx1"/>
                </a:solidFill>
                <a:latin typeface="Arial" panose="020B0604020202020204" pitchFamily="34" charset="0"/>
                <a:ea typeface="標楷體" panose="03000509000000000000" pitchFamily="65" charset="-120"/>
              </a:defRPr>
            </a:lvl1pPr>
            <a:lvl2pPr marL="742950" indent="-285750">
              <a:defRPr sz="2400">
                <a:solidFill>
                  <a:schemeClr val="tx1"/>
                </a:solidFill>
                <a:latin typeface="Arial" panose="020B0604020202020204" pitchFamily="34" charset="0"/>
                <a:ea typeface="標楷體" panose="03000509000000000000" pitchFamily="65" charset="-120"/>
              </a:defRPr>
            </a:lvl2pPr>
            <a:lvl3pPr marL="1143000" indent="-228600">
              <a:defRPr sz="2400">
                <a:solidFill>
                  <a:schemeClr val="tx1"/>
                </a:solidFill>
                <a:latin typeface="Arial" panose="020B0604020202020204" pitchFamily="34" charset="0"/>
                <a:ea typeface="標楷體" panose="03000509000000000000" pitchFamily="65" charset="-120"/>
              </a:defRPr>
            </a:lvl3pPr>
            <a:lvl4pPr marL="1600200" indent="-228600">
              <a:defRPr sz="2400">
                <a:solidFill>
                  <a:schemeClr val="tx1"/>
                </a:solidFill>
                <a:latin typeface="Arial" panose="020B0604020202020204" pitchFamily="34" charset="0"/>
                <a:ea typeface="標楷體" panose="03000509000000000000" pitchFamily="65" charset="-120"/>
              </a:defRPr>
            </a:lvl4pPr>
            <a:lvl5pPr marL="2057400" indent="-228600">
              <a:defRPr sz="2400">
                <a:solidFill>
                  <a:schemeClr val="tx1"/>
                </a:solidFill>
                <a:latin typeface="Arial" panose="020B0604020202020204" pitchFamily="34" charset="0"/>
                <a:ea typeface="標楷體" panose="03000509000000000000" pitchFamily="65" charset="-12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9pPr>
          </a:lstStyle>
          <a:p>
            <a:pPr eaLnBrk="1" hangingPunct="1">
              <a:lnSpc>
                <a:spcPct val="100000"/>
              </a:lnSpc>
            </a:pPr>
            <a:fld id="{94D2F205-1585-4FA5-BBBE-AA1C45F07998}" type="slidenum">
              <a:rPr lang="zh-TW" altLang="en-US">
                <a:solidFill>
                  <a:srgbClr val="009900"/>
                </a:solidFill>
                <a:latin typeface="Impact" panose="020B0806030902050204" pitchFamily="34" charset="0"/>
                <a:ea typeface="新細明體" panose="02020500000000000000" pitchFamily="18" charset="-120"/>
                <a:cs typeface="Arial" panose="020B0604020202020204" pitchFamily="34" charset="0"/>
              </a:rPr>
              <a:pPr eaLnBrk="1" hangingPunct="1">
                <a:lnSpc>
                  <a:spcPct val="100000"/>
                </a:lnSpc>
              </a:pPr>
              <a:t>‹#›</a:t>
            </a:fld>
            <a:endParaRPr lang="en-US" altLang="zh-TW" dirty="0">
              <a:solidFill>
                <a:srgbClr val="009900"/>
              </a:solidFill>
              <a:latin typeface="Impact" panose="020B0806030902050204" pitchFamily="34" charset="0"/>
              <a:ea typeface="新細明體" panose="02020500000000000000" pitchFamily="18" charset="-12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64" r:id="rId4"/>
    <p:sldLayoutId id="2147483856" r:id="rId5"/>
    <p:sldLayoutId id="2147483857" r:id="rId6"/>
    <p:sldLayoutId id="2147483858" r:id="rId7"/>
    <p:sldLayoutId id="2147483859" r:id="rId8"/>
    <p:sldLayoutId id="2147483860" r:id="rId9"/>
    <p:sldLayoutId id="2147483861" r:id="rId10"/>
    <p:sldLayoutId id="2147483863"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914400" rtl="0" eaLnBrk="1" latinLnBrk="0" hangingPunct="1">
        <a:lnSpc>
          <a:spcPct val="80000"/>
        </a:lnSpc>
        <a:spcBef>
          <a:spcPct val="0"/>
        </a:spcBef>
        <a:buNone/>
        <a:defRPr lang="en-US" sz="3600" b="1" kern="1200" spc="-100"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000000"/>
          </a:solidFill>
          <a:latin typeface="+mj-lt"/>
          <a:ea typeface="+mn-ea"/>
          <a:cs typeface="+mn-cs"/>
        </a:defRPr>
      </a:lvl1pPr>
      <a:lvl2pPr marL="511175" indent="-285750" algn="l" defTabSz="914400" rtl="0" eaLnBrk="1" latinLnBrk="0" hangingPunct="1">
        <a:lnSpc>
          <a:spcPct val="95000"/>
        </a:lnSpc>
        <a:spcBef>
          <a:spcPts val="840"/>
        </a:spcBef>
        <a:buClr>
          <a:schemeClr val="tx2"/>
        </a:buClr>
        <a:buFont typeface="Arial" pitchFamily="34" charset="0"/>
        <a:buChar char="–"/>
        <a:defRPr lang="en-US" sz="1800" kern="1200" dirty="0" smtClean="0">
          <a:solidFill>
            <a:srgbClr val="000000"/>
          </a:solidFill>
          <a:latin typeface="+mj-lt"/>
          <a:ea typeface="+mn-ea"/>
          <a:cs typeface="+mn-cs"/>
        </a:defRPr>
      </a:lvl2pPr>
      <a:lvl3pPr marL="855662" indent="-285750" algn="l" defTabSz="914400" rtl="0" eaLnBrk="1" latinLnBrk="0" hangingPunct="1">
        <a:lnSpc>
          <a:spcPct val="95000"/>
        </a:lnSpc>
        <a:spcBef>
          <a:spcPts val="840"/>
        </a:spcBef>
        <a:buFont typeface="Arial" pitchFamily="34" charset="0"/>
        <a:buChar char="•"/>
        <a:defRPr lang="en-US" sz="1600" kern="1200" dirty="0" smtClean="0">
          <a:solidFill>
            <a:srgbClr val="000000"/>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000000"/>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000000"/>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7.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8.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noFill/>
        </p:spPr>
        <p:txBody>
          <a:bodyPr>
            <a:normAutofit/>
          </a:bodyPr>
          <a:lstStyle/>
          <a:p>
            <a:r>
              <a:rPr lang="en-US" altLang="zh-TW" sz="4000" dirty="0"/>
              <a:t>Topic </a:t>
            </a:r>
            <a:r>
              <a:rPr lang="en-US" altLang="zh-TW" sz="4000" dirty="0" smtClean="0"/>
              <a:t>2</a:t>
            </a:r>
            <a:br>
              <a:rPr lang="en-US" altLang="zh-TW" sz="4000" dirty="0" smtClean="0"/>
            </a:br>
            <a:r>
              <a:rPr lang="en-US" altLang="zh-TW" sz="4000" dirty="0" smtClean="0"/>
              <a:t>LAN </a:t>
            </a:r>
            <a:r>
              <a:rPr lang="en-US" altLang="zh-TW" sz="4000" dirty="0"/>
              <a:t>Switching Technologies</a:t>
            </a:r>
          </a:p>
        </p:txBody>
      </p:sp>
      <p:sp>
        <p:nvSpPr>
          <p:cNvPr id="3075" name="Rectangle 3"/>
          <p:cNvSpPr>
            <a:spLocks noGrp="1" noChangeArrowheads="1"/>
          </p:cNvSpPr>
          <p:nvPr>
            <p:ph type="subTitle" idx="4294967295"/>
          </p:nvPr>
        </p:nvSpPr>
        <p:spPr>
          <a:xfrm>
            <a:off x="221393" y="1236689"/>
            <a:ext cx="7495589" cy="1118584"/>
          </a:xfrm>
          <a:noFill/>
        </p:spPr>
        <p:txBody>
          <a:bodyPr>
            <a:normAutofit/>
          </a:bodyPr>
          <a:lstStyle/>
          <a:p>
            <a:pPr marL="0" indent="0" eaLnBrk="1" hangingPunct="1">
              <a:lnSpc>
                <a:spcPct val="70000"/>
              </a:lnSpc>
              <a:buNone/>
            </a:pPr>
            <a:r>
              <a:rPr lang="en-US" altLang="zh-TW" sz="3200" dirty="0" smtClean="0">
                <a:solidFill>
                  <a:srgbClr val="FFFF00"/>
                </a:solidFill>
                <a:ea typeface="新細明體" pitchFamily="18" charset="-120"/>
              </a:rPr>
              <a:t>CCNA Routing and Switching </a:t>
            </a:r>
          </a:p>
          <a:p>
            <a:pPr marL="0" indent="0" eaLnBrk="1" hangingPunct="1">
              <a:lnSpc>
                <a:spcPct val="70000"/>
              </a:lnSpc>
              <a:buNone/>
            </a:pPr>
            <a:r>
              <a:rPr lang="en-US" altLang="zh-TW" sz="3200" dirty="0" smtClean="0">
                <a:solidFill>
                  <a:srgbClr val="FFFF00"/>
                </a:solidFill>
                <a:ea typeface="新細明體" pitchFamily="18" charset="-120"/>
              </a:rPr>
              <a:t>200-120 Examination</a:t>
            </a:r>
          </a:p>
        </p:txBody>
      </p:sp>
      <p:sp>
        <p:nvSpPr>
          <p:cNvPr id="4" name="Rectangle 3"/>
          <p:cNvSpPr txBox="1">
            <a:spLocks noChangeArrowheads="1"/>
          </p:cNvSpPr>
          <p:nvPr/>
        </p:nvSpPr>
        <p:spPr>
          <a:xfrm>
            <a:off x="221392" y="5296071"/>
            <a:ext cx="7301626" cy="942109"/>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000000"/>
                </a:solidFill>
                <a:latin typeface="+mj-lt"/>
                <a:ea typeface="+mn-ea"/>
                <a:cs typeface="+mn-cs"/>
              </a:defRPr>
            </a:lvl1pPr>
            <a:lvl2pPr marL="511175" indent="-285750" algn="l" defTabSz="914400" rtl="0" eaLnBrk="1" latinLnBrk="0" hangingPunct="1">
              <a:lnSpc>
                <a:spcPct val="95000"/>
              </a:lnSpc>
              <a:spcBef>
                <a:spcPts val="840"/>
              </a:spcBef>
              <a:buClr>
                <a:schemeClr val="tx2"/>
              </a:buClr>
              <a:buFont typeface="Arial" pitchFamily="34" charset="0"/>
              <a:buChar char="–"/>
              <a:defRPr lang="en-US" sz="1800" kern="1200" dirty="0" smtClean="0">
                <a:solidFill>
                  <a:srgbClr val="000000"/>
                </a:solidFill>
                <a:latin typeface="+mj-lt"/>
                <a:ea typeface="+mn-ea"/>
                <a:cs typeface="+mn-cs"/>
              </a:defRPr>
            </a:lvl2pPr>
            <a:lvl3pPr marL="855662" indent="-285750" algn="l" defTabSz="914400" rtl="0" eaLnBrk="1" latinLnBrk="0" hangingPunct="1">
              <a:lnSpc>
                <a:spcPct val="95000"/>
              </a:lnSpc>
              <a:spcBef>
                <a:spcPts val="840"/>
              </a:spcBef>
              <a:buFont typeface="Arial" pitchFamily="34" charset="0"/>
              <a:buChar char="•"/>
              <a:defRPr lang="en-US" sz="1600" kern="1200" dirty="0" smtClean="0">
                <a:solidFill>
                  <a:srgbClr val="000000"/>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000000"/>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000000"/>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lnSpc>
                <a:spcPct val="70000"/>
              </a:lnSpc>
              <a:spcAft>
                <a:spcPts val="0"/>
              </a:spcAft>
              <a:buFont typeface="Arial" pitchFamily="34" charset="0"/>
              <a:buNone/>
            </a:pPr>
            <a:r>
              <a:rPr lang="en-US" altLang="zh-TW" sz="2800" dirty="0" err="1" smtClean="0">
                <a:solidFill>
                  <a:srgbClr val="C00000"/>
                </a:solidFill>
                <a:ea typeface="新細明體" pitchFamily="18" charset="-120"/>
              </a:rPr>
              <a:t>Jeng-Yueng</a:t>
            </a:r>
            <a:r>
              <a:rPr lang="en-US" altLang="zh-TW" sz="2800" dirty="0" smtClean="0">
                <a:solidFill>
                  <a:srgbClr val="C00000"/>
                </a:solidFill>
                <a:ea typeface="新細明體" pitchFamily="18" charset="-120"/>
              </a:rPr>
              <a:t> Chen</a:t>
            </a:r>
          </a:p>
          <a:p>
            <a:pPr marL="0" indent="0" fontAlgn="auto">
              <a:lnSpc>
                <a:spcPct val="70000"/>
              </a:lnSpc>
              <a:spcAft>
                <a:spcPts val="0"/>
              </a:spcAft>
              <a:buFont typeface="Arial" pitchFamily="34" charset="0"/>
              <a:buNone/>
            </a:pPr>
            <a:r>
              <a:rPr lang="en-US" altLang="zh-TW" sz="2800" dirty="0" err="1" smtClean="0">
                <a:solidFill>
                  <a:srgbClr val="C00000"/>
                </a:solidFill>
                <a:ea typeface="新細明體" pitchFamily="18" charset="-120"/>
              </a:rPr>
              <a:t>Hsiuping</a:t>
            </a:r>
            <a:r>
              <a:rPr lang="en-US" altLang="zh-TW" sz="2800" dirty="0" smtClean="0">
                <a:solidFill>
                  <a:srgbClr val="C00000"/>
                </a:solidFill>
                <a:ea typeface="新細明體" pitchFamily="18" charset="-120"/>
              </a:rPr>
              <a:t> University of Science and Technology</a:t>
            </a:r>
            <a:endParaRPr lang="en-US" altLang="zh-TW" sz="2800" dirty="0">
              <a:solidFill>
                <a:srgbClr val="C00000"/>
              </a:solidFill>
              <a:ea typeface="新細明體" pitchFamily="18" charset="-12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What is the function of the command </a:t>
            </a:r>
            <a:r>
              <a:rPr lang="en-US" altLang="zh-TW" dirty="0" err="1"/>
              <a:t>switchport</a:t>
            </a:r>
            <a:r>
              <a:rPr lang="en-US" altLang="zh-TW" dirty="0"/>
              <a:t> trunk native </a:t>
            </a:r>
            <a:r>
              <a:rPr lang="en-US" altLang="zh-TW" dirty="0" err="1"/>
              <a:t>vlan</a:t>
            </a:r>
            <a:r>
              <a:rPr lang="en-US" altLang="zh-TW" dirty="0"/>
              <a:t> 999 on a Cisco Catalyst switch</a:t>
            </a:r>
            <a:r>
              <a:rPr lang="en-US" altLang="zh-TW" dirty="0" smtClean="0"/>
              <a:t>?</a:t>
            </a:r>
          </a:p>
          <a:p>
            <a:pPr marL="568325" lvl="1" indent="-342900">
              <a:buFont typeface="+mj-lt"/>
              <a:buAutoNum type="alphaUcPeriod"/>
            </a:pPr>
            <a:r>
              <a:rPr lang="en-US" altLang="zh-TW" dirty="0"/>
              <a:t>It creates a VLAN 999 interface.</a:t>
            </a:r>
          </a:p>
          <a:p>
            <a:pPr marL="568325" lvl="1" indent="-342900">
              <a:buFont typeface="+mj-lt"/>
              <a:buAutoNum type="alphaUcPeriod"/>
            </a:pPr>
            <a:r>
              <a:rPr lang="en-US" altLang="zh-TW" dirty="0" smtClean="0"/>
              <a:t>It </a:t>
            </a:r>
            <a:r>
              <a:rPr lang="en-US" altLang="zh-TW" dirty="0"/>
              <a:t>designates VLAN 999 for untagged traffic.</a:t>
            </a:r>
          </a:p>
          <a:p>
            <a:pPr marL="568325" lvl="1" indent="-342900">
              <a:buFont typeface="+mj-lt"/>
              <a:buAutoNum type="alphaUcPeriod"/>
            </a:pPr>
            <a:r>
              <a:rPr lang="en-US" altLang="zh-TW" dirty="0" smtClean="0"/>
              <a:t>It </a:t>
            </a:r>
            <a:r>
              <a:rPr lang="en-US" altLang="zh-TW" dirty="0"/>
              <a:t>blocks VLAN 999 traffic from passing on the trunk.</a:t>
            </a:r>
          </a:p>
          <a:p>
            <a:pPr marL="568325" lvl="1" indent="-342900">
              <a:buFont typeface="+mj-lt"/>
              <a:buAutoNum type="alphaUcPeriod"/>
            </a:pPr>
            <a:r>
              <a:rPr lang="en-US" altLang="zh-TW" dirty="0" smtClean="0"/>
              <a:t>It </a:t>
            </a:r>
            <a:r>
              <a:rPr lang="en-US" altLang="zh-TW" dirty="0"/>
              <a:t>designates VLAN 999 as the default for all unknown tagged traffic.</a:t>
            </a:r>
            <a:endParaRPr lang="zh-TW" altLang="en-US" dirty="0"/>
          </a:p>
        </p:txBody>
      </p:sp>
      <p:sp>
        <p:nvSpPr>
          <p:cNvPr id="3" name="標題 2"/>
          <p:cNvSpPr>
            <a:spLocks noGrp="1"/>
          </p:cNvSpPr>
          <p:nvPr>
            <p:ph type="title"/>
          </p:nvPr>
        </p:nvSpPr>
        <p:spPr/>
        <p:txBody>
          <a:bodyPr/>
          <a:lstStyle/>
          <a:p>
            <a:r>
              <a:rPr lang="en-US" altLang="zh-TW" dirty="0" smtClean="0"/>
              <a:t>034</a:t>
            </a:r>
            <a:endParaRPr lang="zh-TW" altLang="en-US" dirty="0"/>
          </a:p>
        </p:txBody>
      </p:sp>
      <p:sp>
        <p:nvSpPr>
          <p:cNvPr id="4" name="圓角矩形 3"/>
          <p:cNvSpPr/>
          <p:nvPr/>
        </p:nvSpPr>
        <p:spPr>
          <a:xfrm>
            <a:off x="239713" y="1930960"/>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1299176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two protocols are used by bridges and/or switches to prevent loops in a layer 2 network</a:t>
            </a:r>
            <a:r>
              <a:rPr lang="en-US" altLang="zh-TW" dirty="0" smtClean="0"/>
              <a:t>? (</a:t>
            </a:r>
            <a:r>
              <a:rPr lang="en-US" altLang="zh-TW" dirty="0"/>
              <a:t>Choose two</a:t>
            </a:r>
            <a:r>
              <a:rPr lang="en-US" altLang="zh-TW" dirty="0" smtClean="0"/>
              <a:t>.)</a:t>
            </a:r>
          </a:p>
          <a:p>
            <a:pPr marL="568325" lvl="1" indent="-342900">
              <a:buFont typeface="+mj-lt"/>
              <a:buAutoNum type="alphaUcPeriod"/>
            </a:pPr>
            <a:r>
              <a:rPr lang="en-US" altLang="zh-TW" dirty="0"/>
              <a:t>802.1d</a:t>
            </a:r>
          </a:p>
          <a:p>
            <a:pPr marL="568325" lvl="1" indent="-342900">
              <a:buFont typeface="+mj-lt"/>
              <a:buAutoNum type="alphaUcPeriod"/>
            </a:pPr>
            <a:r>
              <a:rPr lang="en-US" altLang="zh-TW" dirty="0" smtClean="0"/>
              <a:t>VTP</a:t>
            </a:r>
            <a:endParaRPr lang="en-US" altLang="zh-TW" dirty="0"/>
          </a:p>
          <a:p>
            <a:pPr marL="568325" lvl="1" indent="-342900">
              <a:buFont typeface="+mj-lt"/>
              <a:buAutoNum type="alphaUcPeriod"/>
            </a:pPr>
            <a:r>
              <a:rPr lang="en-US" altLang="zh-TW" dirty="0" smtClean="0"/>
              <a:t>802.1q</a:t>
            </a:r>
            <a:endParaRPr lang="en-US" altLang="zh-TW" dirty="0"/>
          </a:p>
          <a:p>
            <a:pPr marL="568325" lvl="1" indent="-342900">
              <a:buFont typeface="+mj-lt"/>
              <a:buAutoNum type="alphaUcPeriod"/>
            </a:pPr>
            <a:r>
              <a:rPr lang="en-US" altLang="zh-TW" dirty="0" smtClean="0"/>
              <a:t>STP</a:t>
            </a:r>
            <a:endParaRPr lang="en-US" altLang="zh-TW" dirty="0"/>
          </a:p>
          <a:p>
            <a:pPr marL="568325" lvl="1" indent="-342900">
              <a:buFont typeface="+mj-lt"/>
              <a:buAutoNum type="alphaUcPeriod"/>
            </a:pPr>
            <a:r>
              <a:rPr lang="en-US" altLang="zh-TW" dirty="0" smtClean="0"/>
              <a:t>SAP</a:t>
            </a:r>
            <a:endParaRPr lang="zh-TW" altLang="en-US" dirty="0"/>
          </a:p>
        </p:txBody>
      </p:sp>
      <p:sp>
        <p:nvSpPr>
          <p:cNvPr id="3" name="標題 2"/>
          <p:cNvSpPr>
            <a:spLocks noGrp="1"/>
          </p:cNvSpPr>
          <p:nvPr>
            <p:ph type="title"/>
          </p:nvPr>
        </p:nvSpPr>
        <p:spPr/>
        <p:txBody>
          <a:bodyPr/>
          <a:lstStyle/>
          <a:p>
            <a:r>
              <a:rPr lang="en-US" altLang="zh-TW" dirty="0" smtClean="0"/>
              <a:t>035</a:t>
            </a:r>
            <a:endParaRPr lang="zh-TW" altLang="en-US" dirty="0"/>
          </a:p>
        </p:txBody>
      </p:sp>
      <p:sp>
        <p:nvSpPr>
          <p:cNvPr id="4" name="圓角矩形 3"/>
          <p:cNvSpPr/>
          <p:nvPr/>
        </p:nvSpPr>
        <p:spPr>
          <a:xfrm>
            <a:off x="239713" y="1591755"/>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2609383"/>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6" name="文字方塊 5"/>
          <p:cNvSpPr txBox="1"/>
          <p:nvPr/>
        </p:nvSpPr>
        <p:spPr>
          <a:xfrm>
            <a:off x="634181" y="4881716"/>
            <a:ext cx="7418438" cy="1089529"/>
          </a:xfrm>
          <a:prstGeom prst="rect">
            <a:avLst/>
          </a:prstGeom>
          <a:noFill/>
        </p:spPr>
        <p:txBody>
          <a:bodyPr wrap="square" rtlCol="0">
            <a:spAutoFit/>
          </a:bodyPr>
          <a:lstStyle/>
          <a:p>
            <a:r>
              <a:rPr lang="en-US" altLang="zh-TW" dirty="0" smtClean="0"/>
              <a:t>802.1d: STP</a:t>
            </a:r>
          </a:p>
          <a:p>
            <a:r>
              <a:rPr lang="en-US" altLang="zh-TW" dirty="0" smtClean="0"/>
              <a:t>802.1s: MST</a:t>
            </a:r>
          </a:p>
          <a:p>
            <a:r>
              <a:rPr lang="en-US" altLang="zh-TW" dirty="0" smtClean="0"/>
              <a:t>802.1w: RSTP</a:t>
            </a:r>
            <a:endParaRPr lang="zh-TW" altLang="en-US" dirty="0"/>
          </a:p>
        </p:txBody>
      </p:sp>
    </p:spTree>
    <p:extLst>
      <p:ext uri="{BB962C8B-B14F-4D97-AF65-F5344CB8AC3E}">
        <p14:creationId xmlns:p14="http://schemas.microsoft.com/office/powerpoint/2010/main" val="7653887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switch would STP choose to become the root bridge in the selection process</a:t>
            </a:r>
            <a:r>
              <a:rPr lang="en-US" altLang="zh-TW" dirty="0" smtClean="0"/>
              <a:t>?</a:t>
            </a:r>
          </a:p>
          <a:p>
            <a:pPr marL="568325" lvl="1" indent="-342900">
              <a:buFont typeface="+mj-lt"/>
              <a:buAutoNum type="alphaUcPeriod"/>
            </a:pPr>
            <a:r>
              <a:rPr lang="en-US" altLang="zh-TW" dirty="0"/>
              <a:t>32768: 11-22-33-44-55-66</a:t>
            </a:r>
          </a:p>
          <a:p>
            <a:pPr marL="568325" lvl="1" indent="-342900">
              <a:buFont typeface="+mj-lt"/>
              <a:buAutoNum type="alphaUcPeriod"/>
            </a:pPr>
            <a:r>
              <a:rPr lang="en-US" altLang="zh-TW" dirty="0" smtClean="0"/>
              <a:t>32768</a:t>
            </a:r>
            <a:r>
              <a:rPr lang="en-US" altLang="zh-TW" dirty="0"/>
              <a:t>: 22-33-44-55-66-77</a:t>
            </a:r>
          </a:p>
          <a:p>
            <a:pPr marL="568325" lvl="1" indent="-342900">
              <a:buFont typeface="+mj-lt"/>
              <a:buAutoNum type="alphaUcPeriod"/>
            </a:pPr>
            <a:r>
              <a:rPr lang="en-US" altLang="zh-TW" dirty="0" smtClean="0"/>
              <a:t>32769</a:t>
            </a:r>
            <a:r>
              <a:rPr lang="en-US" altLang="zh-TW" dirty="0"/>
              <a:t>: 11-22-33-44-55-65</a:t>
            </a:r>
          </a:p>
          <a:p>
            <a:pPr marL="568325" lvl="1" indent="-342900">
              <a:buFont typeface="+mj-lt"/>
              <a:buAutoNum type="alphaUcPeriod"/>
            </a:pPr>
            <a:r>
              <a:rPr lang="en-US" altLang="zh-TW" dirty="0" smtClean="0"/>
              <a:t>32769</a:t>
            </a:r>
            <a:r>
              <a:rPr lang="en-US" altLang="zh-TW" dirty="0"/>
              <a:t>: 22-33-44-55-66-78</a:t>
            </a:r>
            <a:endParaRPr lang="zh-TW" altLang="en-US" dirty="0"/>
          </a:p>
        </p:txBody>
      </p:sp>
      <p:sp>
        <p:nvSpPr>
          <p:cNvPr id="3" name="標題 2"/>
          <p:cNvSpPr>
            <a:spLocks noGrp="1"/>
          </p:cNvSpPr>
          <p:nvPr>
            <p:ph type="title"/>
          </p:nvPr>
        </p:nvSpPr>
        <p:spPr/>
        <p:txBody>
          <a:bodyPr/>
          <a:lstStyle/>
          <a:p>
            <a:r>
              <a:rPr lang="en-US" altLang="zh-TW" dirty="0" smtClean="0"/>
              <a:t>036</a:t>
            </a:r>
            <a:endParaRPr lang="zh-TW" altLang="en-US" dirty="0"/>
          </a:p>
        </p:txBody>
      </p:sp>
      <p:sp>
        <p:nvSpPr>
          <p:cNvPr id="4" name="圓角矩形 3"/>
          <p:cNvSpPr/>
          <p:nvPr/>
        </p:nvSpPr>
        <p:spPr>
          <a:xfrm>
            <a:off x="239713" y="1591745"/>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770310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A switch is configured with all ports assigned to VLAN 2 with full duplex </a:t>
            </a:r>
            <a:r>
              <a:rPr lang="en-US" altLang="zh-TW" dirty="0" err="1"/>
              <a:t>FastEthernet</a:t>
            </a:r>
            <a:r>
              <a:rPr lang="en-US" altLang="zh-TW" dirty="0"/>
              <a:t> to </a:t>
            </a:r>
            <a:r>
              <a:rPr lang="en-US" altLang="zh-TW" dirty="0" smtClean="0"/>
              <a:t>segment existing </a:t>
            </a:r>
            <a:r>
              <a:rPr lang="en-US" altLang="zh-TW" dirty="0"/>
              <a:t>departmental traffic. What is the effect of adding switch ports to a new VLAN on </a:t>
            </a:r>
            <a:r>
              <a:rPr lang="en-US" altLang="zh-TW" dirty="0" smtClean="0"/>
              <a:t>the switch?</a:t>
            </a:r>
          </a:p>
          <a:p>
            <a:pPr marL="568325" lvl="1" indent="-342900">
              <a:buFont typeface="+mj-lt"/>
              <a:buAutoNum type="alphaUcPeriod"/>
            </a:pPr>
            <a:r>
              <a:rPr lang="en-US" altLang="zh-TW" dirty="0"/>
              <a:t>More collision domains will be created.</a:t>
            </a:r>
          </a:p>
          <a:p>
            <a:pPr marL="568325" lvl="1" indent="-342900">
              <a:buFont typeface="+mj-lt"/>
              <a:buAutoNum type="alphaUcPeriod"/>
            </a:pPr>
            <a:r>
              <a:rPr lang="en-US" altLang="zh-TW" dirty="0" smtClean="0"/>
              <a:t>IP </a:t>
            </a:r>
            <a:r>
              <a:rPr lang="en-US" altLang="zh-TW" dirty="0"/>
              <a:t>address utilization will be more efficient.</a:t>
            </a:r>
          </a:p>
          <a:p>
            <a:pPr marL="568325" lvl="1" indent="-342900">
              <a:buFont typeface="+mj-lt"/>
              <a:buAutoNum type="alphaUcPeriod"/>
            </a:pPr>
            <a:r>
              <a:rPr lang="en-US" altLang="zh-TW" dirty="0" smtClean="0"/>
              <a:t>More </a:t>
            </a:r>
            <a:r>
              <a:rPr lang="en-US" altLang="zh-TW" dirty="0"/>
              <a:t>bandwidth will be required than was needed previously.</a:t>
            </a:r>
          </a:p>
          <a:p>
            <a:pPr marL="568325" lvl="1" indent="-342900">
              <a:buFont typeface="+mj-lt"/>
              <a:buAutoNum type="alphaUcPeriod"/>
            </a:pPr>
            <a:r>
              <a:rPr lang="en-US" altLang="zh-TW" dirty="0" smtClean="0"/>
              <a:t>An </a:t>
            </a:r>
            <a:r>
              <a:rPr lang="en-US" altLang="zh-TW" dirty="0"/>
              <a:t>additional broadcast domain will be created.</a:t>
            </a:r>
            <a:endParaRPr lang="zh-TW" altLang="en-US" dirty="0"/>
          </a:p>
        </p:txBody>
      </p:sp>
      <p:sp>
        <p:nvSpPr>
          <p:cNvPr id="3" name="標題 2"/>
          <p:cNvSpPr>
            <a:spLocks noGrp="1"/>
          </p:cNvSpPr>
          <p:nvPr>
            <p:ph type="title"/>
          </p:nvPr>
        </p:nvSpPr>
        <p:spPr/>
        <p:txBody>
          <a:bodyPr/>
          <a:lstStyle/>
          <a:p>
            <a:r>
              <a:rPr lang="en-US" altLang="zh-TW" dirty="0" smtClean="0"/>
              <a:t>037</a:t>
            </a:r>
            <a:endParaRPr lang="zh-TW" altLang="en-US" dirty="0"/>
          </a:p>
        </p:txBody>
      </p:sp>
      <p:sp>
        <p:nvSpPr>
          <p:cNvPr id="4" name="圓角矩形 3"/>
          <p:cNvSpPr/>
          <p:nvPr/>
        </p:nvSpPr>
        <p:spPr>
          <a:xfrm>
            <a:off x="239713" y="3243573"/>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1758240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normAutofit/>
          </a:bodyPr>
          <a:lstStyle/>
          <a:p>
            <a:r>
              <a:rPr lang="en-US" altLang="zh-TW" dirty="0"/>
              <a:t>What are three benefits of implementing VLANs? (Choose three</a:t>
            </a:r>
            <a:r>
              <a:rPr lang="en-US" altLang="zh-TW" dirty="0" smtClean="0"/>
              <a:t>.)</a:t>
            </a:r>
          </a:p>
          <a:p>
            <a:pPr marL="568325" lvl="1" indent="-342900">
              <a:buFont typeface="+mj-lt"/>
              <a:buAutoNum type="alphaUcPeriod"/>
            </a:pPr>
            <a:r>
              <a:rPr lang="en-US" altLang="zh-TW" dirty="0"/>
              <a:t>A higher level of network security can be reached by separating sensitive data traffic from </a:t>
            </a:r>
            <a:r>
              <a:rPr lang="en-US" altLang="zh-TW" dirty="0" smtClean="0"/>
              <a:t>other network </a:t>
            </a:r>
            <a:r>
              <a:rPr lang="en-US" altLang="zh-TW" dirty="0"/>
              <a:t>traffic.</a:t>
            </a:r>
          </a:p>
          <a:p>
            <a:pPr marL="568325" lvl="1" indent="-342900">
              <a:buFont typeface="+mj-lt"/>
              <a:buAutoNum type="alphaUcPeriod"/>
            </a:pPr>
            <a:r>
              <a:rPr lang="en-US" altLang="zh-TW" dirty="0" smtClean="0"/>
              <a:t>A </a:t>
            </a:r>
            <a:r>
              <a:rPr lang="en-US" altLang="zh-TW" dirty="0"/>
              <a:t>more efficient use of bandwidth can be achieved allowing many physical groups to use </a:t>
            </a:r>
            <a:r>
              <a:rPr lang="en-US" altLang="zh-TW" dirty="0" smtClean="0"/>
              <a:t>the same </a:t>
            </a:r>
            <a:r>
              <a:rPr lang="en-US" altLang="zh-TW" dirty="0"/>
              <a:t>network infrastructure.</a:t>
            </a:r>
          </a:p>
          <a:p>
            <a:pPr marL="568325" lvl="1" indent="-342900">
              <a:buFont typeface="+mj-lt"/>
              <a:buAutoNum type="alphaUcPeriod"/>
            </a:pPr>
            <a:r>
              <a:rPr lang="en-US" altLang="zh-TW" dirty="0" smtClean="0"/>
              <a:t>A </a:t>
            </a:r>
            <a:r>
              <a:rPr lang="en-US" altLang="zh-TW" dirty="0"/>
              <a:t>more efficient use of bandwidth can be achieved allowing many logical networks to use </a:t>
            </a:r>
            <a:r>
              <a:rPr lang="en-US" altLang="zh-TW" dirty="0" smtClean="0"/>
              <a:t>the same </a:t>
            </a:r>
            <a:r>
              <a:rPr lang="en-US" altLang="zh-TW" dirty="0"/>
              <a:t>network infrastructure.</a:t>
            </a:r>
          </a:p>
          <a:p>
            <a:pPr marL="568325" lvl="1" indent="-342900">
              <a:buFont typeface="+mj-lt"/>
              <a:buAutoNum type="alphaUcPeriod"/>
            </a:pPr>
            <a:r>
              <a:rPr lang="en-US" altLang="zh-TW" dirty="0" smtClean="0"/>
              <a:t>Broadcast </a:t>
            </a:r>
            <a:r>
              <a:rPr lang="en-US" altLang="zh-TW" dirty="0"/>
              <a:t>storms can be mitigated by increasing the number of broadcast domains, </a:t>
            </a:r>
            <a:r>
              <a:rPr lang="en-US" altLang="zh-TW" dirty="0" smtClean="0"/>
              <a:t>thus reducing </a:t>
            </a:r>
            <a:r>
              <a:rPr lang="en-US" altLang="zh-TW" dirty="0"/>
              <a:t>their size.</a:t>
            </a:r>
          </a:p>
          <a:p>
            <a:pPr marL="568325" lvl="1" indent="-342900">
              <a:buFont typeface="+mj-lt"/>
              <a:buAutoNum type="alphaUcPeriod"/>
            </a:pPr>
            <a:r>
              <a:rPr lang="en-US" altLang="zh-TW" dirty="0" smtClean="0"/>
              <a:t>Broadcast </a:t>
            </a:r>
            <a:r>
              <a:rPr lang="en-US" altLang="zh-TW" dirty="0"/>
              <a:t>storms can be mitigated by decreasing the number of broadcast domains, </a:t>
            </a:r>
            <a:r>
              <a:rPr lang="en-US" altLang="zh-TW" dirty="0" smtClean="0"/>
              <a:t>thus increasing </a:t>
            </a:r>
            <a:r>
              <a:rPr lang="en-US" altLang="zh-TW" dirty="0"/>
              <a:t>their size.</a:t>
            </a:r>
          </a:p>
          <a:p>
            <a:pPr marL="568325" lvl="1" indent="-342900">
              <a:buFont typeface="+mj-lt"/>
              <a:buAutoNum type="alphaUcPeriod"/>
            </a:pPr>
            <a:r>
              <a:rPr lang="en-US" altLang="zh-TW" dirty="0" smtClean="0"/>
              <a:t>VLANs </a:t>
            </a:r>
            <a:r>
              <a:rPr lang="en-US" altLang="zh-TW" dirty="0"/>
              <a:t>make it easier for IT staff to configure new logical groups, because the VLANs all </a:t>
            </a:r>
            <a:r>
              <a:rPr lang="en-US" altLang="zh-TW" dirty="0" smtClean="0"/>
              <a:t>belong to </a:t>
            </a:r>
            <a:r>
              <a:rPr lang="en-US" altLang="zh-TW" dirty="0"/>
              <a:t>the same broadcast domain.</a:t>
            </a:r>
          </a:p>
          <a:p>
            <a:pPr marL="568325" lvl="1" indent="-342900">
              <a:buFont typeface="+mj-lt"/>
              <a:buAutoNum type="alphaUcPeriod"/>
            </a:pPr>
            <a:r>
              <a:rPr lang="en-US" altLang="zh-TW" dirty="0" smtClean="0"/>
              <a:t>Port-based </a:t>
            </a:r>
            <a:r>
              <a:rPr lang="en-US" altLang="zh-TW" dirty="0"/>
              <a:t>VLANs increase switch-port use efficiency, thanks to 802.1Q trunks.</a:t>
            </a:r>
            <a:endParaRPr lang="zh-TW" altLang="en-US" dirty="0"/>
          </a:p>
        </p:txBody>
      </p:sp>
      <p:sp>
        <p:nvSpPr>
          <p:cNvPr id="3" name="標題 2"/>
          <p:cNvSpPr>
            <a:spLocks noGrp="1"/>
          </p:cNvSpPr>
          <p:nvPr>
            <p:ph type="title"/>
          </p:nvPr>
        </p:nvSpPr>
        <p:spPr/>
        <p:txBody>
          <a:bodyPr/>
          <a:lstStyle/>
          <a:p>
            <a:r>
              <a:rPr lang="en-US" altLang="zh-TW" dirty="0" smtClean="0"/>
              <a:t>038</a:t>
            </a:r>
            <a:endParaRPr lang="zh-TW" altLang="en-US" dirty="0"/>
          </a:p>
        </p:txBody>
      </p:sp>
      <p:sp>
        <p:nvSpPr>
          <p:cNvPr id="4" name="圓角矩形 3"/>
          <p:cNvSpPr/>
          <p:nvPr/>
        </p:nvSpPr>
        <p:spPr>
          <a:xfrm>
            <a:off x="239713" y="1282038"/>
            <a:ext cx="8693072" cy="605756"/>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2520902"/>
            <a:ext cx="8693072" cy="56151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6" name="圓角矩形 5"/>
          <p:cNvSpPr/>
          <p:nvPr/>
        </p:nvSpPr>
        <p:spPr>
          <a:xfrm>
            <a:off x="239713" y="3082413"/>
            <a:ext cx="8693072" cy="633108"/>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864007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IEEE standard protocol is initiated as a result of successful DTP completion in a switch </a:t>
            </a:r>
            <a:r>
              <a:rPr lang="en-US" altLang="zh-TW" dirty="0" smtClean="0"/>
              <a:t>over Fast </a:t>
            </a:r>
            <a:r>
              <a:rPr lang="en-US" altLang="zh-TW" dirty="0"/>
              <a:t>Ethernet</a:t>
            </a:r>
            <a:r>
              <a:rPr lang="en-US" altLang="zh-TW" dirty="0" smtClean="0"/>
              <a:t>?</a:t>
            </a:r>
          </a:p>
          <a:p>
            <a:pPr marL="568325" lvl="1" indent="-342900">
              <a:buFont typeface="+mj-lt"/>
              <a:buAutoNum type="alphaUcPeriod"/>
            </a:pPr>
            <a:r>
              <a:rPr lang="en-US" altLang="zh-TW" dirty="0"/>
              <a:t>802.3ad</a:t>
            </a:r>
          </a:p>
          <a:p>
            <a:pPr marL="568325" lvl="1" indent="-342900">
              <a:buFont typeface="+mj-lt"/>
              <a:buAutoNum type="alphaUcPeriod"/>
            </a:pPr>
            <a:r>
              <a:rPr lang="en-US" altLang="zh-TW" dirty="0" smtClean="0"/>
              <a:t>802.1w</a:t>
            </a:r>
            <a:endParaRPr lang="en-US" altLang="zh-TW" dirty="0"/>
          </a:p>
          <a:p>
            <a:pPr marL="568325" lvl="1" indent="-342900">
              <a:buFont typeface="+mj-lt"/>
              <a:buAutoNum type="alphaUcPeriod"/>
            </a:pPr>
            <a:r>
              <a:rPr lang="en-US" altLang="zh-TW" dirty="0" smtClean="0"/>
              <a:t>802.1D</a:t>
            </a:r>
            <a:endParaRPr lang="en-US" altLang="zh-TW" dirty="0"/>
          </a:p>
          <a:p>
            <a:pPr marL="568325" lvl="1" indent="-342900">
              <a:buFont typeface="+mj-lt"/>
              <a:buAutoNum type="alphaUcPeriod"/>
            </a:pPr>
            <a:r>
              <a:rPr lang="en-US" altLang="zh-TW" dirty="0" smtClean="0"/>
              <a:t>802.1Q</a:t>
            </a:r>
            <a:endParaRPr lang="zh-TW" altLang="en-US" dirty="0"/>
          </a:p>
        </p:txBody>
      </p:sp>
      <p:sp>
        <p:nvSpPr>
          <p:cNvPr id="3" name="標題 2"/>
          <p:cNvSpPr>
            <a:spLocks noGrp="1"/>
          </p:cNvSpPr>
          <p:nvPr>
            <p:ph type="title"/>
          </p:nvPr>
        </p:nvSpPr>
        <p:spPr/>
        <p:txBody>
          <a:bodyPr/>
          <a:lstStyle/>
          <a:p>
            <a:r>
              <a:rPr lang="en-US" altLang="zh-TW" dirty="0" smtClean="0"/>
              <a:t>039</a:t>
            </a:r>
            <a:endParaRPr lang="zh-TW" altLang="en-US" dirty="0"/>
          </a:p>
        </p:txBody>
      </p:sp>
      <p:sp>
        <p:nvSpPr>
          <p:cNvPr id="4" name="圓角矩形 3"/>
          <p:cNvSpPr/>
          <p:nvPr/>
        </p:nvSpPr>
        <p:spPr>
          <a:xfrm>
            <a:off x="239713" y="2609393"/>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文字方塊 4"/>
          <p:cNvSpPr txBox="1"/>
          <p:nvPr/>
        </p:nvSpPr>
        <p:spPr>
          <a:xfrm>
            <a:off x="427703" y="4793137"/>
            <a:ext cx="4601497" cy="1421928"/>
          </a:xfrm>
          <a:prstGeom prst="rect">
            <a:avLst/>
          </a:prstGeom>
          <a:noFill/>
        </p:spPr>
        <p:txBody>
          <a:bodyPr wrap="square" rtlCol="0">
            <a:spAutoFit/>
          </a:bodyPr>
          <a:lstStyle/>
          <a:p>
            <a:pPr algn="l"/>
            <a:r>
              <a:rPr lang="en-US" altLang="zh-TW" dirty="0"/>
              <a:t>802.3ad </a:t>
            </a:r>
            <a:r>
              <a:rPr lang="en-US" altLang="zh-TW" dirty="0">
                <a:sym typeface="Wingdings" panose="05000000000000000000" pitchFamily="2" charset="2"/>
              </a:rPr>
              <a:t> Link </a:t>
            </a:r>
            <a:r>
              <a:rPr lang="en-US" altLang="zh-TW" dirty="0" smtClean="0">
                <a:sym typeface="Wingdings" panose="05000000000000000000" pitchFamily="2" charset="2"/>
              </a:rPr>
              <a:t>Aggregation</a:t>
            </a:r>
          </a:p>
          <a:p>
            <a:pPr algn="l"/>
            <a:r>
              <a:rPr lang="en-US" altLang="zh-TW" dirty="0" smtClean="0">
                <a:sym typeface="Wingdings" panose="05000000000000000000" pitchFamily="2" charset="2"/>
              </a:rPr>
              <a:t>802.1w </a:t>
            </a:r>
            <a:r>
              <a:rPr lang="en-US" altLang="zh-TW" dirty="0">
                <a:sym typeface="Wingdings" panose="05000000000000000000" pitchFamily="2" charset="2"/>
              </a:rPr>
              <a:t></a:t>
            </a:r>
            <a:r>
              <a:rPr lang="en-US" altLang="zh-TW" dirty="0" smtClean="0">
                <a:sym typeface="Wingdings" panose="05000000000000000000" pitchFamily="2" charset="2"/>
              </a:rPr>
              <a:t> RSTP</a:t>
            </a:r>
          </a:p>
          <a:p>
            <a:pPr algn="l"/>
            <a:r>
              <a:rPr lang="en-US" altLang="zh-TW" dirty="0" smtClean="0">
                <a:sym typeface="Wingdings" panose="05000000000000000000" pitchFamily="2" charset="2"/>
              </a:rPr>
              <a:t>802.1d  STP</a:t>
            </a:r>
            <a:endParaRPr lang="zh-TW" altLang="en-US" dirty="0"/>
          </a:p>
          <a:p>
            <a:pPr algn="l"/>
            <a:r>
              <a:rPr lang="en-US" altLang="zh-TW" dirty="0" smtClean="0"/>
              <a:t>802.1q </a:t>
            </a:r>
            <a:r>
              <a:rPr lang="en-US" altLang="zh-TW" dirty="0" smtClean="0">
                <a:sym typeface="Wingdings" panose="05000000000000000000" pitchFamily="2" charset="2"/>
              </a:rPr>
              <a:t> VLAN Tagging</a:t>
            </a:r>
            <a:endParaRPr lang="zh-TW" altLang="en-US" dirty="0"/>
          </a:p>
        </p:txBody>
      </p:sp>
    </p:spTree>
    <p:extLst>
      <p:ext uri="{BB962C8B-B14F-4D97-AF65-F5344CB8AC3E}">
        <p14:creationId xmlns:p14="http://schemas.microsoft.com/office/powerpoint/2010/main" val="3015844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of the following are benefits of VLANs? (Choose three</a:t>
            </a:r>
            <a:r>
              <a:rPr lang="en-US" altLang="zh-TW" dirty="0" smtClean="0"/>
              <a:t>.)</a:t>
            </a:r>
          </a:p>
          <a:p>
            <a:pPr marL="568325" lvl="1" indent="-342900">
              <a:buFont typeface="+mj-lt"/>
              <a:buAutoNum type="alphaUcPeriod"/>
            </a:pPr>
            <a:r>
              <a:rPr lang="en-US" altLang="zh-TW" dirty="0"/>
              <a:t>They increase the size of collision domains.</a:t>
            </a:r>
          </a:p>
          <a:p>
            <a:pPr marL="568325" lvl="1" indent="-342900">
              <a:buFont typeface="+mj-lt"/>
              <a:buAutoNum type="alphaUcPeriod"/>
            </a:pPr>
            <a:r>
              <a:rPr lang="en-US" altLang="zh-TW" dirty="0" smtClean="0"/>
              <a:t>They </a:t>
            </a:r>
            <a:r>
              <a:rPr lang="en-US" altLang="zh-TW" dirty="0"/>
              <a:t>allow logical grouping of users by function.</a:t>
            </a:r>
          </a:p>
          <a:p>
            <a:pPr marL="568325" lvl="1" indent="-342900">
              <a:buFont typeface="+mj-lt"/>
              <a:buAutoNum type="alphaUcPeriod"/>
            </a:pPr>
            <a:r>
              <a:rPr lang="en-US" altLang="zh-TW" dirty="0" smtClean="0"/>
              <a:t>They </a:t>
            </a:r>
            <a:r>
              <a:rPr lang="en-US" altLang="zh-TW" dirty="0"/>
              <a:t>can enhance network security.</a:t>
            </a:r>
          </a:p>
          <a:p>
            <a:pPr marL="568325" lvl="1" indent="-342900">
              <a:buFont typeface="+mj-lt"/>
              <a:buAutoNum type="alphaUcPeriod"/>
            </a:pPr>
            <a:r>
              <a:rPr lang="en-US" altLang="zh-TW" dirty="0" smtClean="0"/>
              <a:t>They </a:t>
            </a:r>
            <a:r>
              <a:rPr lang="en-US" altLang="zh-TW" dirty="0"/>
              <a:t>increase the size of broadcast domains while decreasing the number of collision domains.</a:t>
            </a:r>
          </a:p>
          <a:p>
            <a:pPr marL="568325" lvl="1" indent="-342900">
              <a:buFont typeface="+mj-lt"/>
              <a:buAutoNum type="alphaUcPeriod"/>
            </a:pPr>
            <a:r>
              <a:rPr lang="en-US" altLang="zh-TW" dirty="0" smtClean="0"/>
              <a:t>They </a:t>
            </a:r>
            <a:r>
              <a:rPr lang="en-US" altLang="zh-TW" dirty="0"/>
              <a:t>increase the number of broadcast domains while decreasing the size of the </a:t>
            </a:r>
            <a:r>
              <a:rPr lang="en-US" altLang="zh-TW" dirty="0" smtClean="0"/>
              <a:t>broadcast domains</a:t>
            </a:r>
            <a:r>
              <a:rPr lang="en-US" altLang="zh-TW" dirty="0"/>
              <a:t>.</a:t>
            </a:r>
          </a:p>
          <a:p>
            <a:pPr marL="568325" lvl="1" indent="-342900">
              <a:buFont typeface="+mj-lt"/>
              <a:buAutoNum type="alphaUcPeriod"/>
            </a:pPr>
            <a:r>
              <a:rPr lang="en-US" altLang="zh-TW" dirty="0" smtClean="0"/>
              <a:t>They </a:t>
            </a:r>
            <a:r>
              <a:rPr lang="en-US" altLang="zh-TW" dirty="0"/>
              <a:t>simplify switch administration</a:t>
            </a:r>
            <a:endParaRPr lang="zh-TW" altLang="en-US" dirty="0"/>
          </a:p>
        </p:txBody>
      </p:sp>
      <p:sp>
        <p:nvSpPr>
          <p:cNvPr id="3" name="標題 2"/>
          <p:cNvSpPr>
            <a:spLocks noGrp="1"/>
          </p:cNvSpPr>
          <p:nvPr>
            <p:ph type="title"/>
          </p:nvPr>
        </p:nvSpPr>
        <p:spPr/>
        <p:txBody>
          <a:bodyPr/>
          <a:lstStyle/>
          <a:p>
            <a:r>
              <a:rPr lang="en-US" altLang="zh-TW" dirty="0" smtClean="0"/>
              <a:t>040</a:t>
            </a:r>
            <a:endParaRPr lang="zh-TW" altLang="en-US" dirty="0"/>
          </a:p>
        </p:txBody>
      </p:sp>
      <p:sp>
        <p:nvSpPr>
          <p:cNvPr id="4" name="圓角矩形 3"/>
          <p:cNvSpPr/>
          <p:nvPr/>
        </p:nvSpPr>
        <p:spPr>
          <a:xfrm>
            <a:off x="239713" y="1635998"/>
            <a:ext cx="8693072" cy="353559"/>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1989558"/>
            <a:ext cx="8693072" cy="355436"/>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6" name="圓角矩形 5"/>
          <p:cNvSpPr/>
          <p:nvPr/>
        </p:nvSpPr>
        <p:spPr>
          <a:xfrm>
            <a:off x="239713" y="2933857"/>
            <a:ext cx="8693072" cy="591008"/>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1576891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A technician has installed SwitchB and needs to configure it for remote access from </a:t>
            </a:r>
            <a:r>
              <a:rPr lang="en-US" altLang="zh-TW" dirty="0" smtClean="0"/>
              <a:t>the management </a:t>
            </a:r>
            <a:r>
              <a:rPr lang="en-US" altLang="zh-TW" dirty="0"/>
              <a:t>workstation connected to </a:t>
            </a:r>
            <a:r>
              <a:rPr lang="en-US" altLang="zh-TW" dirty="0" err="1"/>
              <a:t>SwitchA</a:t>
            </a:r>
            <a:r>
              <a:rPr lang="en-US" altLang="zh-TW" dirty="0"/>
              <a:t>. Which set of commands is required </a:t>
            </a:r>
            <a:r>
              <a:rPr lang="en-US" altLang="zh-TW" dirty="0" smtClean="0"/>
              <a:t>to accomplish </a:t>
            </a:r>
            <a:r>
              <a:rPr lang="en-US" altLang="zh-TW" dirty="0"/>
              <a:t>this task?</a:t>
            </a:r>
            <a:endParaRPr lang="zh-TW" altLang="en-US" dirty="0"/>
          </a:p>
        </p:txBody>
      </p:sp>
      <p:sp>
        <p:nvSpPr>
          <p:cNvPr id="3" name="標題 2"/>
          <p:cNvSpPr>
            <a:spLocks noGrp="1"/>
          </p:cNvSpPr>
          <p:nvPr>
            <p:ph type="title"/>
          </p:nvPr>
        </p:nvSpPr>
        <p:spPr/>
        <p:txBody>
          <a:bodyPr/>
          <a:lstStyle/>
          <a:p>
            <a:r>
              <a:rPr lang="en-US" altLang="zh-TW" dirty="0" smtClean="0"/>
              <a:t>041</a:t>
            </a:r>
            <a:endParaRPr lang="zh-TW" altLang="en-US" dirty="0"/>
          </a:p>
        </p:txBody>
      </p:sp>
      <p:pic>
        <p:nvPicPr>
          <p:cNvPr id="4" name="圖片 3"/>
          <p:cNvPicPr>
            <a:picLocks noChangeAspect="1"/>
          </p:cNvPicPr>
          <p:nvPr/>
        </p:nvPicPr>
        <p:blipFill>
          <a:blip r:embed="rId2"/>
          <a:stretch>
            <a:fillRect/>
          </a:stretch>
        </p:blipFill>
        <p:spPr>
          <a:xfrm>
            <a:off x="2015257" y="2594865"/>
            <a:ext cx="5017749" cy="2919008"/>
          </a:xfrm>
          <a:prstGeom prst="rect">
            <a:avLst/>
          </a:prstGeom>
        </p:spPr>
      </p:pic>
    </p:spTree>
    <p:extLst>
      <p:ext uri="{BB962C8B-B14F-4D97-AF65-F5344CB8AC3E}">
        <p14:creationId xmlns:p14="http://schemas.microsoft.com/office/powerpoint/2010/main" val="934433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normAutofit/>
          </a:bodyPr>
          <a:lstStyle/>
          <a:p>
            <a:pPr marL="568325" lvl="1" indent="-342900">
              <a:buFont typeface="+mj-lt"/>
              <a:buAutoNum type="alphaUcPeriod"/>
            </a:pPr>
            <a:r>
              <a:rPr lang="en-US" altLang="zh-TW" dirty="0"/>
              <a:t>SwitchB(</a:t>
            </a:r>
            <a:r>
              <a:rPr lang="en-US" altLang="zh-TW" dirty="0" err="1"/>
              <a:t>config</a:t>
            </a:r>
            <a:r>
              <a:rPr lang="en-US" altLang="zh-TW" dirty="0"/>
              <a:t>)# interface </a:t>
            </a:r>
            <a:r>
              <a:rPr lang="en-US" altLang="zh-TW" dirty="0" err="1"/>
              <a:t>FastEthernet</a:t>
            </a:r>
            <a:r>
              <a:rPr lang="en-US" altLang="zh-TW" dirty="0"/>
              <a:t> 0/1</a:t>
            </a:r>
          </a:p>
          <a:p>
            <a:pPr marL="225425" lvl="1" indent="0">
              <a:buNone/>
            </a:pPr>
            <a:r>
              <a:rPr lang="en-US" altLang="zh-TW" dirty="0" smtClean="0"/>
              <a:t>        </a:t>
            </a:r>
            <a:r>
              <a:rPr lang="en-US" altLang="zh-TW" dirty="0" err="1" smtClean="0"/>
              <a:t>SwitchB</a:t>
            </a:r>
            <a:r>
              <a:rPr lang="en-US" altLang="zh-TW" dirty="0" smtClean="0"/>
              <a:t>(</a:t>
            </a:r>
            <a:r>
              <a:rPr lang="en-US" altLang="zh-TW" dirty="0" err="1" smtClean="0"/>
              <a:t>config</a:t>
            </a:r>
            <a:r>
              <a:rPr lang="en-US" altLang="zh-TW" dirty="0" smtClean="0"/>
              <a:t>-if</a:t>
            </a:r>
            <a:r>
              <a:rPr lang="en-US" altLang="zh-TW" dirty="0"/>
              <a:t>)# </a:t>
            </a:r>
            <a:r>
              <a:rPr lang="en-US" altLang="zh-TW" dirty="0" err="1"/>
              <a:t>ip</a:t>
            </a:r>
            <a:r>
              <a:rPr lang="en-US" altLang="zh-TW" dirty="0"/>
              <a:t> address </a:t>
            </a:r>
            <a:endParaRPr lang="en-US" altLang="zh-TW" dirty="0" smtClean="0"/>
          </a:p>
          <a:p>
            <a:pPr marL="225425" lvl="1" indent="0">
              <a:buNone/>
            </a:pPr>
            <a:r>
              <a:rPr lang="en-US" altLang="zh-TW" dirty="0"/>
              <a:t> </a:t>
            </a:r>
            <a:r>
              <a:rPr lang="en-US" altLang="zh-TW" dirty="0" smtClean="0"/>
              <a:t>       192.168.8.252 </a:t>
            </a:r>
            <a:r>
              <a:rPr lang="en-US" altLang="zh-TW" dirty="0"/>
              <a:t>255.255.255.0</a:t>
            </a:r>
          </a:p>
          <a:p>
            <a:pPr marL="225425" lvl="1" indent="0">
              <a:buNone/>
            </a:pPr>
            <a:r>
              <a:rPr lang="en-US" altLang="zh-TW" dirty="0" smtClean="0"/>
              <a:t>       SwitchB(</a:t>
            </a:r>
            <a:r>
              <a:rPr lang="en-US" altLang="zh-TW" dirty="0" err="1" smtClean="0"/>
              <a:t>config</a:t>
            </a:r>
            <a:r>
              <a:rPr lang="en-US" altLang="zh-TW" dirty="0" smtClean="0"/>
              <a:t>-if</a:t>
            </a:r>
            <a:r>
              <a:rPr lang="en-US" altLang="zh-TW" dirty="0"/>
              <a:t>)# no shutdown</a:t>
            </a:r>
          </a:p>
          <a:p>
            <a:pPr marL="568325" lvl="1" indent="-342900">
              <a:buFont typeface="+mj-lt"/>
              <a:buAutoNum type="alphaUcPeriod" startAt="2"/>
            </a:pPr>
            <a:r>
              <a:rPr lang="en-US" altLang="zh-TW" dirty="0" smtClean="0"/>
              <a:t>SwitchB(</a:t>
            </a:r>
            <a:r>
              <a:rPr lang="en-US" altLang="zh-TW" dirty="0" err="1" smtClean="0"/>
              <a:t>config</a:t>
            </a:r>
            <a:r>
              <a:rPr lang="en-US" altLang="zh-TW" dirty="0"/>
              <a:t>)# interface </a:t>
            </a:r>
            <a:r>
              <a:rPr lang="en-US" altLang="zh-TW" dirty="0" err="1"/>
              <a:t>vlan</a:t>
            </a:r>
            <a:r>
              <a:rPr lang="en-US" altLang="zh-TW" dirty="0"/>
              <a:t> 1</a:t>
            </a:r>
          </a:p>
          <a:p>
            <a:pPr marL="225425" lvl="1" indent="0">
              <a:buNone/>
            </a:pPr>
            <a:r>
              <a:rPr lang="zh-TW" altLang="en-US" dirty="0" smtClean="0"/>
              <a:t>        </a:t>
            </a:r>
            <a:r>
              <a:rPr lang="en-US" altLang="zh-TW" dirty="0" smtClean="0"/>
              <a:t>SwitchB(</a:t>
            </a:r>
            <a:r>
              <a:rPr lang="en-US" altLang="zh-TW" dirty="0" err="1" smtClean="0"/>
              <a:t>config</a:t>
            </a:r>
            <a:r>
              <a:rPr lang="en-US" altLang="zh-TW" dirty="0" smtClean="0"/>
              <a:t>-if</a:t>
            </a:r>
            <a:r>
              <a:rPr lang="en-US" altLang="zh-TW" dirty="0"/>
              <a:t>)# </a:t>
            </a:r>
            <a:r>
              <a:rPr lang="en-US" altLang="zh-TW" dirty="0" err="1"/>
              <a:t>ip</a:t>
            </a:r>
            <a:r>
              <a:rPr lang="en-US" altLang="zh-TW" dirty="0"/>
              <a:t> address </a:t>
            </a:r>
            <a:endParaRPr lang="en-US" altLang="zh-TW" dirty="0" smtClean="0"/>
          </a:p>
          <a:p>
            <a:pPr marL="225425" lvl="1" indent="0">
              <a:buNone/>
            </a:pPr>
            <a:r>
              <a:rPr lang="zh-TW" altLang="en-US" dirty="0"/>
              <a:t> </a:t>
            </a:r>
            <a:r>
              <a:rPr lang="zh-TW" altLang="en-US" dirty="0" smtClean="0"/>
              <a:t>       </a:t>
            </a:r>
            <a:r>
              <a:rPr lang="en-US" altLang="zh-TW" dirty="0" smtClean="0"/>
              <a:t>192.168.8.252 </a:t>
            </a:r>
            <a:r>
              <a:rPr lang="en-US" altLang="zh-TW" dirty="0"/>
              <a:t>255.255.255.0</a:t>
            </a:r>
          </a:p>
          <a:p>
            <a:pPr marL="225425" lvl="1" indent="0">
              <a:buNone/>
            </a:pPr>
            <a:r>
              <a:rPr lang="zh-TW" altLang="en-US" dirty="0"/>
              <a:t> </a:t>
            </a:r>
            <a:r>
              <a:rPr lang="zh-TW" altLang="en-US" dirty="0" smtClean="0"/>
              <a:t>       </a:t>
            </a:r>
            <a:r>
              <a:rPr lang="en-US" altLang="zh-TW" dirty="0" smtClean="0"/>
              <a:t>SwitchB(</a:t>
            </a:r>
            <a:r>
              <a:rPr lang="en-US" altLang="zh-TW" dirty="0" err="1" smtClean="0"/>
              <a:t>config</a:t>
            </a:r>
            <a:r>
              <a:rPr lang="en-US" altLang="zh-TW" dirty="0" smtClean="0"/>
              <a:t>-if</a:t>
            </a:r>
            <a:r>
              <a:rPr lang="en-US" altLang="zh-TW" dirty="0"/>
              <a:t>)# </a:t>
            </a:r>
            <a:r>
              <a:rPr lang="en-US" altLang="zh-TW" dirty="0" err="1"/>
              <a:t>ip</a:t>
            </a:r>
            <a:r>
              <a:rPr lang="en-US" altLang="zh-TW" dirty="0"/>
              <a:t> default-gateway </a:t>
            </a:r>
            <a:endParaRPr lang="en-US" altLang="zh-TW" dirty="0" smtClean="0"/>
          </a:p>
          <a:p>
            <a:pPr marL="225425" lvl="1" indent="0">
              <a:buNone/>
            </a:pPr>
            <a:r>
              <a:rPr lang="zh-TW" altLang="en-US" dirty="0"/>
              <a:t> </a:t>
            </a:r>
            <a:r>
              <a:rPr lang="zh-TW" altLang="en-US" dirty="0" smtClean="0"/>
              <a:t>       </a:t>
            </a:r>
            <a:r>
              <a:rPr lang="en-US" altLang="zh-TW" dirty="0" smtClean="0"/>
              <a:t>192.168.8.254 </a:t>
            </a:r>
            <a:r>
              <a:rPr lang="en-US" altLang="zh-TW" dirty="0"/>
              <a:t>255.255.255.0</a:t>
            </a:r>
          </a:p>
          <a:p>
            <a:pPr marL="225425" lvl="1" indent="0">
              <a:buNone/>
            </a:pPr>
            <a:r>
              <a:rPr lang="zh-TW" altLang="en-US" dirty="0"/>
              <a:t> </a:t>
            </a:r>
            <a:r>
              <a:rPr lang="zh-TW" altLang="en-US" dirty="0" smtClean="0"/>
              <a:t>       </a:t>
            </a:r>
            <a:r>
              <a:rPr lang="en-US" altLang="zh-TW" dirty="0" smtClean="0"/>
              <a:t>SwitchB(</a:t>
            </a:r>
            <a:r>
              <a:rPr lang="en-US" altLang="zh-TW" dirty="0" err="1" smtClean="0"/>
              <a:t>config</a:t>
            </a:r>
            <a:r>
              <a:rPr lang="en-US" altLang="zh-TW" dirty="0" smtClean="0"/>
              <a:t>-if</a:t>
            </a:r>
            <a:r>
              <a:rPr lang="en-US" altLang="zh-TW" dirty="0"/>
              <a:t>)# no shutdown</a:t>
            </a:r>
          </a:p>
          <a:p>
            <a:pPr marL="568325" lvl="1" indent="-342900">
              <a:buFont typeface="+mj-lt"/>
              <a:buAutoNum type="alphaUcPeriod" startAt="3"/>
            </a:pPr>
            <a:r>
              <a:rPr lang="en-US" altLang="zh-TW" dirty="0" smtClean="0"/>
              <a:t>SwitchB(</a:t>
            </a:r>
            <a:r>
              <a:rPr lang="en-US" altLang="zh-TW" dirty="0" err="1" smtClean="0"/>
              <a:t>config</a:t>
            </a:r>
            <a:r>
              <a:rPr lang="en-US" altLang="zh-TW" dirty="0"/>
              <a:t>)# </a:t>
            </a:r>
            <a:r>
              <a:rPr lang="en-US" altLang="zh-TW" dirty="0" err="1"/>
              <a:t>ip</a:t>
            </a:r>
            <a:r>
              <a:rPr lang="en-US" altLang="zh-TW" dirty="0"/>
              <a:t> default-gateway 192.168.8.254</a:t>
            </a:r>
          </a:p>
          <a:p>
            <a:pPr marL="225425" lvl="1" indent="0">
              <a:buNone/>
            </a:pPr>
            <a:r>
              <a:rPr lang="zh-TW" altLang="en-US" dirty="0" smtClean="0"/>
              <a:t>       </a:t>
            </a:r>
            <a:r>
              <a:rPr lang="en-US" altLang="zh-TW" dirty="0" smtClean="0"/>
              <a:t>SwitchB(</a:t>
            </a:r>
            <a:r>
              <a:rPr lang="en-US" altLang="zh-TW" dirty="0" err="1" smtClean="0"/>
              <a:t>config</a:t>
            </a:r>
            <a:r>
              <a:rPr lang="en-US" altLang="zh-TW" dirty="0"/>
              <a:t>)# interface </a:t>
            </a:r>
            <a:r>
              <a:rPr lang="en-US" altLang="zh-TW" dirty="0" err="1"/>
              <a:t>vlan</a:t>
            </a:r>
            <a:r>
              <a:rPr lang="en-US" altLang="zh-TW" dirty="0"/>
              <a:t> 1</a:t>
            </a:r>
          </a:p>
          <a:p>
            <a:pPr marL="225425" lvl="1" indent="0">
              <a:buNone/>
            </a:pPr>
            <a:r>
              <a:rPr lang="zh-TW" altLang="en-US" dirty="0" smtClean="0"/>
              <a:t>       </a:t>
            </a:r>
            <a:r>
              <a:rPr lang="en-US" altLang="zh-TW" dirty="0" smtClean="0"/>
              <a:t>SwitchB(</a:t>
            </a:r>
            <a:r>
              <a:rPr lang="en-US" altLang="zh-TW" dirty="0" err="1" smtClean="0"/>
              <a:t>config</a:t>
            </a:r>
            <a:r>
              <a:rPr lang="en-US" altLang="zh-TW" dirty="0" smtClean="0"/>
              <a:t>-if</a:t>
            </a:r>
            <a:r>
              <a:rPr lang="en-US" altLang="zh-TW" dirty="0"/>
              <a:t>)# </a:t>
            </a:r>
            <a:r>
              <a:rPr lang="en-US" altLang="zh-TW" dirty="0" err="1"/>
              <a:t>ip</a:t>
            </a:r>
            <a:r>
              <a:rPr lang="en-US" altLang="zh-TW" dirty="0"/>
              <a:t> address </a:t>
            </a:r>
            <a:endParaRPr lang="en-US" altLang="zh-TW" dirty="0" smtClean="0"/>
          </a:p>
          <a:p>
            <a:pPr marL="225425" lvl="1" indent="0">
              <a:buNone/>
            </a:pPr>
            <a:r>
              <a:rPr lang="zh-TW" altLang="en-US" dirty="0"/>
              <a:t> </a:t>
            </a:r>
            <a:r>
              <a:rPr lang="zh-TW" altLang="en-US" dirty="0" smtClean="0"/>
              <a:t>      </a:t>
            </a:r>
            <a:r>
              <a:rPr lang="en-US" altLang="zh-TW" dirty="0" smtClean="0"/>
              <a:t>192.168.8.252 </a:t>
            </a:r>
            <a:r>
              <a:rPr lang="en-US" altLang="zh-TW" dirty="0"/>
              <a:t>255.255.255.0</a:t>
            </a:r>
          </a:p>
          <a:p>
            <a:pPr marL="225425" lvl="1" indent="0">
              <a:buNone/>
            </a:pPr>
            <a:r>
              <a:rPr lang="zh-TW" altLang="en-US" dirty="0" smtClean="0"/>
              <a:t>        </a:t>
            </a:r>
            <a:r>
              <a:rPr lang="en-US" altLang="zh-TW" dirty="0" smtClean="0"/>
              <a:t>SwitchB(</a:t>
            </a:r>
            <a:r>
              <a:rPr lang="en-US" altLang="zh-TW" dirty="0" err="1" smtClean="0"/>
              <a:t>config</a:t>
            </a:r>
            <a:r>
              <a:rPr lang="en-US" altLang="zh-TW" dirty="0" smtClean="0"/>
              <a:t>-if</a:t>
            </a:r>
            <a:r>
              <a:rPr lang="en-US" altLang="zh-TW" dirty="0"/>
              <a:t>)# no shutdown</a:t>
            </a:r>
            <a:endParaRPr lang="zh-TW" altLang="en-US" dirty="0"/>
          </a:p>
        </p:txBody>
      </p:sp>
      <p:sp>
        <p:nvSpPr>
          <p:cNvPr id="4" name="文字版面配置區 3"/>
          <p:cNvSpPr>
            <a:spLocks noGrp="1"/>
          </p:cNvSpPr>
          <p:nvPr>
            <p:ph type="body" sz="quarter" idx="11"/>
          </p:nvPr>
        </p:nvSpPr>
        <p:spPr/>
        <p:txBody>
          <a:bodyPr/>
          <a:lstStyle/>
          <a:p>
            <a:pPr marL="568325" lvl="1" indent="-342900">
              <a:buFont typeface="+mj-lt"/>
              <a:buAutoNum type="alphaUcPeriod" startAt="4"/>
            </a:pPr>
            <a:r>
              <a:rPr lang="en-US" altLang="zh-TW" dirty="0"/>
              <a:t>SwitchB(</a:t>
            </a:r>
            <a:r>
              <a:rPr lang="en-US" altLang="zh-TW" dirty="0" err="1"/>
              <a:t>config</a:t>
            </a:r>
            <a:r>
              <a:rPr lang="en-US" altLang="zh-TW" dirty="0"/>
              <a:t>)# </a:t>
            </a:r>
            <a:r>
              <a:rPr lang="en-US" altLang="zh-TW" dirty="0" err="1"/>
              <a:t>ip</a:t>
            </a:r>
            <a:r>
              <a:rPr lang="en-US" altLang="zh-TW" dirty="0"/>
              <a:t> default-network 192.168.8.254</a:t>
            </a:r>
          </a:p>
          <a:p>
            <a:pPr marL="225425" lvl="1" indent="0">
              <a:buNone/>
            </a:pPr>
            <a:r>
              <a:rPr lang="zh-TW" altLang="en-US" dirty="0" smtClean="0"/>
              <a:t>       </a:t>
            </a:r>
            <a:r>
              <a:rPr lang="en-US" altLang="zh-TW" dirty="0" smtClean="0"/>
              <a:t>SwitchB(</a:t>
            </a:r>
            <a:r>
              <a:rPr lang="en-US" altLang="zh-TW" dirty="0" err="1" smtClean="0"/>
              <a:t>config</a:t>
            </a:r>
            <a:r>
              <a:rPr lang="en-US" altLang="zh-TW" dirty="0"/>
              <a:t>)# interface </a:t>
            </a:r>
            <a:r>
              <a:rPr lang="en-US" altLang="zh-TW" dirty="0" err="1"/>
              <a:t>vlan</a:t>
            </a:r>
            <a:r>
              <a:rPr lang="en-US" altLang="zh-TW" dirty="0"/>
              <a:t> 1</a:t>
            </a:r>
          </a:p>
          <a:p>
            <a:pPr marL="225425" lvl="1" indent="0">
              <a:buNone/>
            </a:pPr>
            <a:r>
              <a:rPr lang="zh-TW" altLang="en-US" dirty="0" smtClean="0"/>
              <a:t>       </a:t>
            </a:r>
            <a:r>
              <a:rPr lang="en-US" altLang="zh-TW" dirty="0" smtClean="0"/>
              <a:t>SwitchB(</a:t>
            </a:r>
            <a:r>
              <a:rPr lang="en-US" altLang="zh-TW" dirty="0" err="1" smtClean="0"/>
              <a:t>config</a:t>
            </a:r>
            <a:r>
              <a:rPr lang="en-US" altLang="zh-TW" dirty="0" smtClean="0"/>
              <a:t>-if</a:t>
            </a:r>
            <a:r>
              <a:rPr lang="en-US" altLang="zh-TW" dirty="0"/>
              <a:t>)# </a:t>
            </a:r>
            <a:r>
              <a:rPr lang="en-US" altLang="zh-TW" dirty="0" err="1"/>
              <a:t>ip</a:t>
            </a:r>
            <a:r>
              <a:rPr lang="en-US" altLang="zh-TW" dirty="0"/>
              <a:t> address </a:t>
            </a:r>
            <a:endParaRPr lang="en-US" altLang="zh-TW" dirty="0" smtClean="0"/>
          </a:p>
          <a:p>
            <a:pPr marL="225425" lvl="1" indent="0">
              <a:buNone/>
            </a:pPr>
            <a:r>
              <a:rPr lang="zh-TW" altLang="en-US" dirty="0"/>
              <a:t> </a:t>
            </a:r>
            <a:r>
              <a:rPr lang="zh-TW" altLang="en-US" dirty="0" smtClean="0"/>
              <a:t>      </a:t>
            </a:r>
            <a:r>
              <a:rPr lang="en-US" altLang="zh-TW" dirty="0" smtClean="0"/>
              <a:t>192.168.8.252 </a:t>
            </a:r>
            <a:r>
              <a:rPr lang="en-US" altLang="zh-TW" dirty="0"/>
              <a:t>255.255.255.0</a:t>
            </a:r>
          </a:p>
          <a:p>
            <a:pPr marL="225425" lvl="1" indent="0">
              <a:buNone/>
            </a:pPr>
            <a:r>
              <a:rPr lang="zh-TW" altLang="en-US" dirty="0" smtClean="0"/>
              <a:t>        </a:t>
            </a:r>
            <a:r>
              <a:rPr lang="en-US" altLang="zh-TW" dirty="0" smtClean="0"/>
              <a:t>SwitchB(</a:t>
            </a:r>
            <a:r>
              <a:rPr lang="en-US" altLang="zh-TW" dirty="0" err="1" smtClean="0"/>
              <a:t>config</a:t>
            </a:r>
            <a:r>
              <a:rPr lang="en-US" altLang="zh-TW" dirty="0" smtClean="0"/>
              <a:t>-if</a:t>
            </a:r>
            <a:r>
              <a:rPr lang="en-US" altLang="zh-TW" dirty="0"/>
              <a:t>)# no shutdown</a:t>
            </a:r>
          </a:p>
          <a:p>
            <a:pPr marL="568325" lvl="1" indent="-342900">
              <a:buFont typeface="+mj-lt"/>
              <a:buAutoNum type="alphaUcPeriod" startAt="5"/>
            </a:pPr>
            <a:r>
              <a:rPr lang="en-US" altLang="zh-TW" dirty="0" smtClean="0"/>
              <a:t>SwitchB(</a:t>
            </a:r>
            <a:r>
              <a:rPr lang="en-US" altLang="zh-TW" dirty="0" err="1" smtClean="0"/>
              <a:t>config</a:t>
            </a:r>
            <a:r>
              <a:rPr lang="en-US" altLang="zh-TW" dirty="0"/>
              <a:t>)# </a:t>
            </a:r>
            <a:r>
              <a:rPr lang="en-US" altLang="zh-TW" dirty="0" err="1"/>
              <a:t>ip</a:t>
            </a:r>
            <a:r>
              <a:rPr lang="en-US" altLang="zh-TW" dirty="0"/>
              <a:t> route 192.168.8.254 255.255.255.0</a:t>
            </a:r>
          </a:p>
          <a:p>
            <a:pPr marL="225425" lvl="1" indent="0">
              <a:buNone/>
            </a:pPr>
            <a:r>
              <a:rPr lang="zh-TW" altLang="en-US" dirty="0" smtClean="0"/>
              <a:t>       </a:t>
            </a:r>
            <a:r>
              <a:rPr lang="en-US" altLang="zh-TW" dirty="0" smtClean="0"/>
              <a:t>SwitchB(</a:t>
            </a:r>
            <a:r>
              <a:rPr lang="en-US" altLang="zh-TW" dirty="0" err="1" smtClean="0"/>
              <a:t>config</a:t>
            </a:r>
            <a:r>
              <a:rPr lang="en-US" altLang="zh-TW" dirty="0"/>
              <a:t>)# interface </a:t>
            </a:r>
            <a:endParaRPr lang="en-US" altLang="zh-TW" dirty="0" smtClean="0"/>
          </a:p>
          <a:p>
            <a:pPr marL="225425" lvl="1" indent="0">
              <a:buNone/>
            </a:pPr>
            <a:r>
              <a:rPr lang="zh-TW" altLang="en-US" dirty="0"/>
              <a:t> </a:t>
            </a:r>
            <a:r>
              <a:rPr lang="zh-TW" altLang="en-US" dirty="0" smtClean="0"/>
              <a:t>                  </a:t>
            </a:r>
            <a:r>
              <a:rPr lang="en-US" altLang="zh-TW" dirty="0" err="1" smtClean="0"/>
              <a:t>FastEthernet</a:t>
            </a:r>
            <a:r>
              <a:rPr lang="en-US" altLang="zh-TW" dirty="0" smtClean="0"/>
              <a:t> </a:t>
            </a:r>
            <a:r>
              <a:rPr lang="en-US" altLang="zh-TW" dirty="0"/>
              <a:t>0/1</a:t>
            </a:r>
          </a:p>
          <a:p>
            <a:pPr marL="225425" lvl="1" indent="0">
              <a:buNone/>
            </a:pPr>
            <a:r>
              <a:rPr lang="zh-TW" altLang="en-US" dirty="0" smtClean="0"/>
              <a:t>       </a:t>
            </a:r>
            <a:r>
              <a:rPr lang="en-US" altLang="zh-TW" dirty="0" smtClean="0"/>
              <a:t>SwitchB(</a:t>
            </a:r>
            <a:r>
              <a:rPr lang="en-US" altLang="zh-TW" dirty="0" err="1" smtClean="0"/>
              <a:t>config</a:t>
            </a:r>
            <a:r>
              <a:rPr lang="en-US" altLang="zh-TW" dirty="0" smtClean="0"/>
              <a:t>-if</a:t>
            </a:r>
            <a:r>
              <a:rPr lang="en-US" altLang="zh-TW" dirty="0"/>
              <a:t>)# </a:t>
            </a:r>
            <a:r>
              <a:rPr lang="en-US" altLang="zh-TW" dirty="0" err="1"/>
              <a:t>ip</a:t>
            </a:r>
            <a:r>
              <a:rPr lang="en-US" altLang="zh-TW" dirty="0"/>
              <a:t> address </a:t>
            </a:r>
            <a:endParaRPr lang="en-US" altLang="zh-TW" dirty="0" smtClean="0"/>
          </a:p>
          <a:p>
            <a:pPr marL="225425" lvl="1" indent="0">
              <a:buNone/>
            </a:pPr>
            <a:r>
              <a:rPr lang="zh-TW" altLang="en-US" dirty="0"/>
              <a:t> </a:t>
            </a:r>
            <a:r>
              <a:rPr lang="zh-TW" altLang="en-US" dirty="0" smtClean="0"/>
              <a:t>      </a:t>
            </a:r>
            <a:r>
              <a:rPr lang="en-US" altLang="zh-TW" dirty="0" smtClean="0"/>
              <a:t>192.168.8.252 </a:t>
            </a:r>
            <a:r>
              <a:rPr lang="en-US" altLang="zh-TW" dirty="0"/>
              <a:t>255.255.255.0</a:t>
            </a:r>
          </a:p>
          <a:p>
            <a:pPr marL="225425" lvl="1" indent="0">
              <a:buNone/>
            </a:pPr>
            <a:r>
              <a:rPr lang="zh-TW" altLang="en-US" dirty="0" smtClean="0"/>
              <a:t>       </a:t>
            </a:r>
            <a:r>
              <a:rPr lang="en-US" altLang="zh-TW" dirty="0" smtClean="0"/>
              <a:t>SwitchB(</a:t>
            </a:r>
            <a:r>
              <a:rPr lang="en-US" altLang="zh-TW" dirty="0" err="1" smtClean="0"/>
              <a:t>config</a:t>
            </a:r>
            <a:r>
              <a:rPr lang="en-US" altLang="zh-TW" dirty="0" smtClean="0"/>
              <a:t>-if</a:t>
            </a:r>
            <a:r>
              <a:rPr lang="en-US" altLang="zh-TW" dirty="0"/>
              <a:t>)# no shutdown</a:t>
            </a:r>
            <a:endParaRPr lang="zh-TW" altLang="en-US" dirty="0"/>
          </a:p>
        </p:txBody>
      </p:sp>
      <p:sp>
        <p:nvSpPr>
          <p:cNvPr id="3" name="標題 2"/>
          <p:cNvSpPr>
            <a:spLocks noGrp="1"/>
          </p:cNvSpPr>
          <p:nvPr>
            <p:ph type="title"/>
          </p:nvPr>
        </p:nvSpPr>
        <p:spPr/>
        <p:txBody>
          <a:bodyPr/>
          <a:lstStyle/>
          <a:p>
            <a:r>
              <a:rPr lang="en-US" altLang="zh-TW" dirty="0" smtClean="0"/>
              <a:t>041</a:t>
            </a:r>
            <a:endParaRPr lang="zh-TW" altLang="en-US" dirty="0"/>
          </a:p>
        </p:txBody>
      </p:sp>
      <p:sp>
        <p:nvSpPr>
          <p:cNvPr id="5" name="圓角矩形 4"/>
          <p:cNvSpPr/>
          <p:nvPr/>
        </p:nvSpPr>
        <p:spPr>
          <a:xfrm>
            <a:off x="239713" y="3892502"/>
            <a:ext cx="4288042" cy="172663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4149169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two states are the port states when RSTP has converged? (Choose two</a:t>
            </a:r>
            <a:r>
              <a:rPr lang="en-US" altLang="zh-TW" dirty="0" smtClean="0"/>
              <a:t>.)</a:t>
            </a:r>
          </a:p>
          <a:p>
            <a:pPr marL="568325" lvl="1" indent="-342900">
              <a:buFont typeface="+mj-lt"/>
              <a:buAutoNum type="alphaUcPeriod"/>
            </a:pPr>
            <a:r>
              <a:rPr lang="en-US" altLang="zh-TW" dirty="0"/>
              <a:t>discarding</a:t>
            </a:r>
          </a:p>
          <a:p>
            <a:pPr marL="568325" lvl="1" indent="-342900">
              <a:buFont typeface="+mj-lt"/>
              <a:buAutoNum type="alphaUcPeriod"/>
            </a:pPr>
            <a:r>
              <a:rPr lang="en-US" altLang="zh-TW" dirty="0" smtClean="0"/>
              <a:t>listening</a:t>
            </a:r>
            <a:endParaRPr lang="en-US" altLang="zh-TW" dirty="0"/>
          </a:p>
          <a:p>
            <a:pPr marL="568325" lvl="1" indent="-342900">
              <a:buFont typeface="+mj-lt"/>
              <a:buAutoNum type="alphaUcPeriod"/>
            </a:pPr>
            <a:r>
              <a:rPr lang="en-US" altLang="zh-TW" dirty="0" smtClean="0"/>
              <a:t>learning</a:t>
            </a:r>
            <a:endParaRPr lang="en-US" altLang="zh-TW" dirty="0"/>
          </a:p>
          <a:p>
            <a:pPr marL="568325" lvl="1" indent="-342900">
              <a:buFont typeface="+mj-lt"/>
              <a:buAutoNum type="alphaUcPeriod"/>
            </a:pPr>
            <a:r>
              <a:rPr lang="en-US" altLang="zh-TW" dirty="0" smtClean="0"/>
              <a:t>forwarding</a:t>
            </a:r>
            <a:endParaRPr lang="en-US" altLang="zh-TW" dirty="0"/>
          </a:p>
          <a:p>
            <a:pPr marL="568325" lvl="1" indent="-342900">
              <a:buFont typeface="+mj-lt"/>
              <a:buAutoNum type="alphaUcPeriod"/>
            </a:pPr>
            <a:r>
              <a:rPr lang="en-US" altLang="zh-TW" dirty="0" smtClean="0"/>
              <a:t>disabled</a:t>
            </a:r>
            <a:endParaRPr lang="zh-TW" altLang="en-US" dirty="0"/>
          </a:p>
        </p:txBody>
      </p:sp>
      <p:sp>
        <p:nvSpPr>
          <p:cNvPr id="3" name="標題 2"/>
          <p:cNvSpPr>
            <a:spLocks noGrp="1"/>
          </p:cNvSpPr>
          <p:nvPr>
            <p:ph type="title"/>
          </p:nvPr>
        </p:nvSpPr>
        <p:spPr/>
        <p:txBody>
          <a:bodyPr/>
          <a:lstStyle/>
          <a:p>
            <a:r>
              <a:rPr lang="en-US" altLang="zh-TW" dirty="0" smtClean="0"/>
              <a:t>042</a:t>
            </a:r>
            <a:endParaRPr lang="zh-TW" altLang="en-US" dirty="0"/>
          </a:p>
        </p:txBody>
      </p:sp>
      <p:sp>
        <p:nvSpPr>
          <p:cNvPr id="4" name="圓角矩形 3"/>
          <p:cNvSpPr/>
          <p:nvPr/>
        </p:nvSpPr>
        <p:spPr>
          <a:xfrm>
            <a:off x="239713" y="1591755"/>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2609393"/>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869163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39713" y="914400"/>
            <a:ext cx="3631199" cy="5394960"/>
          </a:xfrm>
        </p:spPr>
        <p:txBody>
          <a:bodyPr/>
          <a:lstStyle/>
          <a:p>
            <a:r>
              <a:rPr lang="en-US" altLang="zh-TW" dirty="0"/>
              <a:t>Refer to the exhibit</a:t>
            </a:r>
            <a:r>
              <a:rPr lang="en-US" altLang="zh-TW" dirty="0" smtClean="0"/>
              <a:t>. </a:t>
            </a:r>
            <a:r>
              <a:rPr lang="en-US" altLang="zh-TW" dirty="0"/>
              <a:t>Switch port </a:t>
            </a:r>
            <a:r>
              <a:rPr lang="en-US" altLang="zh-TW" dirty="0" err="1"/>
              <a:t>FastEthernet</a:t>
            </a:r>
            <a:r>
              <a:rPr lang="en-US" altLang="zh-TW" dirty="0"/>
              <a:t> 0/24 on ALSwitch1 will be used to create an IEEE </a:t>
            </a:r>
            <a:r>
              <a:rPr lang="en-US" altLang="zh-TW" dirty="0" smtClean="0"/>
              <a:t>802.1Q-compliant trunk </a:t>
            </a:r>
            <a:r>
              <a:rPr lang="en-US" altLang="zh-TW" dirty="0"/>
              <a:t>to another switch. Based on the output shown, what is the reason the trunk does not form</a:t>
            </a:r>
            <a:r>
              <a:rPr lang="en-US" altLang="zh-TW" dirty="0" smtClean="0"/>
              <a:t>, even </a:t>
            </a:r>
            <a:r>
              <a:rPr lang="en-US" altLang="zh-TW" dirty="0"/>
              <a:t>though the proper cabling has been attached?</a:t>
            </a:r>
            <a:endParaRPr lang="zh-TW" altLang="en-US" dirty="0"/>
          </a:p>
        </p:txBody>
      </p:sp>
      <p:sp>
        <p:nvSpPr>
          <p:cNvPr id="3" name="標題 2"/>
          <p:cNvSpPr>
            <a:spLocks noGrp="1"/>
          </p:cNvSpPr>
          <p:nvPr>
            <p:ph type="title"/>
          </p:nvPr>
        </p:nvSpPr>
        <p:spPr/>
        <p:txBody>
          <a:bodyPr/>
          <a:lstStyle/>
          <a:p>
            <a:r>
              <a:rPr lang="en-US" altLang="zh-TW" dirty="0" smtClean="0"/>
              <a:t>028</a:t>
            </a:r>
            <a:endParaRPr lang="zh-TW" altLang="en-US" dirty="0"/>
          </a:p>
        </p:txBody>
      </p:sp>
      <p:pic>
        <p:nvPicPr>
          <p:cNvPr id="4" name="圖片 3"/>
          <p:cNvPicPr>
            <a:picLocks noChangeAspect="1"/>
          </p:cNvPicPr>
          <p:nvPr/>
        </p:nvPicPr>
        <p:blipFill>
          <a:blip r:embed="rId2"/>
          <a:stretch>
            <a:fillRect/>
          </a:stretch>
        </p:blipFill>
        <p:spPr>
          <a:xfrm>
            <a:off x="3870912" y="294967"/>
            <a:ext cx="4833251" cy="5515897"/>
          </a:xfrm>
          <a:prstGeom prst="rect">
            <a:avLst/>
          </a:prstGeom>
        </p:spPr>
      </p:pic>
    </p:spTree>
    <p:extLst>
      <p:ext uri="{BB962C8B-B14F-4D97-AF65-F5344CB8AC3E}">
        <p14:creationId xmlns:p14="http://schemas.microsoft.com/office/powerpoint/2010/main" val="1667192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two commands can be used to verify a trunk link configuration status on a given </a:t>
            </a:r>
            <a:r>
              <a:rPr lang="en-US" altLang="zh-TW" dirty="0" smtClean="0"/>
              <a:t>Cisco</a:t>
            </a:r>
            <a:r>
              <a:rPr lang="zh-TW" altLang="en-US" dirty="0" smtClean="0"/>
              <a:t> </a:t>
            </a:r>
            <a:r>
              <a:rPr lang="en-US" altLang="zh-TW" dirty="0" smtClean="0"/>
              <a:t>switch </a:t>
            </a:r>
            <a:r>
              <a:rPr lang="en-US" altLang="zh-TW" dirty="0"/>
              <a:t>interface? (Choose two</a:t>
            </a:r>
            <a:r>
              <a:rPr lang="en-US" altLang="zh-TW" dirty="0" smtClean="0"/>
              <a:t>.)</a:t>
            </a:r>
          </a:p>
          <a:p>
            <a:pPr marL="568325" lvl="1" indent="-342900">
              <a:buFont typeface="+mj-lt"/>
              <a:buAutoNum type="alphaUcPeriod"/>
            </a:pPr>
            <a:r>
              <a:rPr lang="en-US" altLang="zh-TW" dirty="0"/>
              <a:t>show interface trunk</a:t>
            </a:r>
          </a:p>
          <a:p>
            <a:pPr marL="568325" lvl="1" indent="-342900">
              <a:buFont typeface="+mj-lt"/>
              <a:buAutoNum type="alphaUcPeriod"/>
            </a:pPr>
            <a:r>
              <a:rPr lang="en-US" altLang="zh-TW" dirty="0" smtClean="0"/>
              <a:t>show </a:t>
            </a:r>
            <a:r>
              <a:rPr lang="en-US" altLang="zh-TW" dirty="0"/>
              <a:t>interface </a:t>
            </a:r>
            <a:r>
              <a:rPr lang="en-US" altLang="zh-TW" dirty="0" err="1"/>
              <a:t>interface</a:t>
            </a:r>
            <a:endParaRPr lang="en-US" altLang="zh-TW" dirty="0"/>
          </a:p>
          <a:p>
            <a:pPr marL="568325" lvl="1" indent="-342900">
              <a:buFont typeface="+mj-lt"/>
              <a:buAutoNum type="alphaUcPeriod"/>
            </a:pPr>
            <a:r>
              <a:rPr lang="en-US" altLang="zh-TW" dirty="0" smtClean="0"/>
              <a:t>show </a:t>
            </a:r>
            <a:r>
              <a:rPr lang="en-US" altLang="zh-TW" dirty="0" err="1"/>
              <a:t>ip</a:t>
            </a:r>
            <a:r>
              <a:rPr lang="en-US" altLang="zh-TW" dirty="0"/>
              <a:t> interface brief</a:t>
            </a:r>
          </a:p>
          <a:p>
            <a:pPr marL="568325" lvl="1" indent="-342900">
              <a:buFont typeface="+mj-lt"/>
              <a:buAutoNum type="alphaUcPeriod"/>
            </a:pPr>
            <a:r>
              <a:rPr lang="en-US" altLang="zh-TW" dirty="0" smtClean="0"/>
              <a:t>show </a:t>
            </a:r>
            <a:r>
              <a:rPr lang="en-US" altLang="zh-TW" dirty="0"/>
              <a:t>interface </a:t>
            </a:r>
            <a:r>
              <a:rPr lang="en-US" altLang="zh-TW" dirty="0" err="1"/>
              <a:t>vlan</a:t>
            </a:r>
            <a:endParaRPr lang="en-US" altLang="zh-TW" dirty="0"/>
          </a:p>
          <a:p>
            <a:pPr marL="568325" lvl="1" indent="-342900">
              <a:buFont typeface="+mj-lt"/>
              <a:buAutoNum type="alphaUcPeriod"/>
            </a:pPr>
            <a:r>
              <a:rPr lang="en-US" altLang="zh-TW" dirty="0" smtClean="0"/>
              <a:t>show </a:t>
            </a:r>
            <a:r>
              <a:rPr lang="en-US" altLang="zh-TW" dirty="0"/>
              <a:t>interface </a:t>
            </a:r>
            <a:r>
              <a:rPr lang="en-US" altLang="zh-TW" dirty="0" err="1"/>
              <a:t>switchport</a:t>
            </a:r>
            <a:endParaRPr lang="zh-TW" altLang="en-US" dirty="0"/>
          </a:p>
        </p:txBody>
      </p:sp>
      <p:sp>
        <p:nvSpPr>
          <p:cNvPr id="3" name="標題 2"/>
          <p:cNvSpPr>
            <a:spLocks noGrp="1"/>
          </p:cNvSpPr>
          <p:nvPr>
            <p:ph type="title"/>
          </p:nvPr>
        </p:nvSpPr>
        <p:spPr/>
        <p:txBody>
          <a:bodyPr/>
          <a:lstStyle/>
          <a:p>
            <a:r>
              <a:rPr lang="en-US" altLang="zh-TW" dirty="0" smtClean="0"/>
              <a:t>043</a:t>
            </a:r>
            <a:endParaRPr lang="zh-TW" altLang="en-US" dirty="0"/>
          </a:p>
        </p:txBody>
      </p:sp>
      <p:sp>
        <p:nvSpPr>
          <p:cNvPr id="4" name="圓角矩形 3"/>
          <p:cNvSpPr/>
          <p:nvPr/>
        </p:nvSpPr>
        <p:spPr>
          <a:xfrm>
            <a:off x="229702" y="1901471"/>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3263599"/>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901418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command enables RSTP on a switch</a:t>
            </a:r>
            <a:r>
              <a:rPr lang="en-US" altLang="zh-TW" dirty="0" smtClean="0"/>
              <a:t>?</a:t>
            </a:r>
          </a:p>
          <a:p>
            <a:pPr marL="568325" lvl="1" indent="-342900">
              <a:buFont typeface="+mj-lt"/>
              <a:buAutoNum type="alphaUcPeriod"/>
            </a:pPr>
            <a:r>
              <a:rPr lang="en-US" altLang="zh-TW" dirty="0"/>
              <a:t>spanning-tree </a:t>
            </a:r>
            <a:r>
              <a:rPr lang="en-US" altLang="zh-TW" dirty="0" err="1"/>
              <a:t>uplinkfast</a:t>
            </a:r>
            <a:endParaRPr lang="en-US" altLang="zh-TW" dirty="0"/>
          </a:p>
          <a:p>
            <a:pPr marL="568325" lvl="1" indent="-342900">
              <a:buFont typeface="+mj-lt"/>
              <a:buAutoNum type="alphaUcPeriod"/>
            </a:pPr>
            <a:r>
              <a:rPr lang="en-US" altLang="zh-TW" dirty="0" smtClean="0"/>
              <a:t>spanning-tree </a:t>
            </a:r>
            <a:r>
              <a:rPr lang="en-US" altLang="zh-TW" dirty="0"/>
              <a:t>mode rapid-</a:t>
            </a:r>
            <a:r>
              <a:rPr lang="en-US" altLang="zh-TW" dirty="0" err="1"/>
              <a:t>pvst</a:t>
            </a:r>
            <a:endParaRPr lang="en-US" altLang="zh-TW" dirty="0"/>
          </a:p>
          <a:p>
            <a:pPr marL="568325" lvl="1" indent="-342900">
              <a:buFont typeface="+mj-lt"/>
              <a:buAutoNum type="alphaUcPeriod"/>
            </a:pPr>
            <a:r>
              <a:rPr lang="en-US" altLang="zh-TW" dirty="0" smtClean="0"/>
              <a:t>spanning-tree </a:t>
            </a:r>
            <a:r>
              <a:rPr lang="en-US" altLang="zh-TW" dirty="0" err="1"/>
              <a:t>backbonefast</a:t>
            </a:r>
            <a:endParaRPr lang="en-US" altLang="zh-TW" dirty="0"/>
          </a:p>
          <a:p>
            <a:pPr marL="568325" lvl="1" indent="-342900">
              <a:buFont typeface="+mj-lt"/>
              <a:buAutoNum type="alphaUcPeriod"/>
            </a:pPr>
            <a:r>
              <a:rPr lang="en-US" altLang="zh-TW" dirty="0" smtClean="0"/>
              <a:t>spanning-tree </a:t>
            </a:r>
            <a:r>
              <a:rPr lang="en-US" altLang="zh-TW" dirty="0"/>
              <a:t>mode </a:t>
            </a:r>
            <a:r>
              <a:rPr lang="en-US" altLang="zh-TW" dirty="0" err="1"/>
              <a:t>mst</a:t>
            </a:r>
            <a:endParaRPr lang="zh-TW" altLang="en-US" dirty="0"/>
          </a:p>
        </p:txBody>
      </p:sp>
      <p:sp>
        <p:nvSpPr>
          <p:cNvPr id="3" name="標題 2"/>
          <p:cNvSpPr>
            <a:spLocks noGrp="1"/>
          </p:cNvSpPr>
          <p:nvPr>
            <p:ph type="title"/>
          </p:nvPr>
        </p:nvSpPr>
        <p:spPr/>
        <p:txBody>
          <a:bodyPr/>
          <a:lstStyle/>
          <a:p>
            <a:r>
              <a:rPr lang="en-US" altLang="zh-TW" dirty="0" smtClean="0"/>
              <a:t>044</a:t>
            </a:r>
            <a:endParaRPr lang="zh-TW" altLang="en-US" dirty="0"/>
          </a:p>
        </p:txBody>
      </p:sp>
      <p:sp>
        <p:nvSpPr>
          <p:cNvPr id="4" name="圓角矩形 3"/>
          <p:cNvSpPr/>
          <p:nvPr/>
        </p:nvSpPr>
        <p:spPr>
          <a:xfrm>
            <a:off x="239713" y="1650749"/>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739875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a:t>
            </a:r>
            <a:r>
              <a:rPr lang="zh-TW" altLang="en-US" dirty="0" smtClean="0"/>
              <a:t> </a:t>
            </a:r>
            <a:r>
              <a:rPr lang="en-US" altLang="zh-TW" dirty="0"/>
              <a:t>All switch ports are assigned to the correct VLANs, but none of the hosts connected to </a:t>
            </a:r>
            <a:r>
              <a:rPr lang="en-US" altLang="zh-TW" dirty="0" err="1" smtClean="0"/>
              <a:t>SwitchA</a:t>
            </a:r>
            <a:r>
              <a:rPr lang="zh-TW" altLang="en-US" dirty="0" smtClean="0"/>
              <a:t> </a:t>
            </a:r>
            <a:r>
              <a:rPr lang="en-US" altLang="zh-TW" dirty="0" smtClean="0"/>
              <a:t>can </a:t>
            </a:r>
            <a:r>
              <a:rPr lang="en-US" altLang="zh-TW" dirty="0"/>
              <a:t>communicate with hosts in the same VLAN connected to SwitchB. Based on the </a:t>
            </a:r>
            <a:r>
              <a:rPr lang="en-US" altLang="zh-TW" dirty="0" smtClean="0"/>
              <a:t>output</a:t>
            </a:r>
            <a:r>
              <a:rPr lang="zh-TW" altLang="en-US" dirty="0" smtClean="0"/>
              <a:t> </a:t>
            </a:r>
            <a:r>
              <a:rPr lang="en-US" altLang="zh-TW" dirty="0" smtClean="0"/>
              <a:t>shown</a:t>
            </a:r>
            <a:r>
              <a:rPr lang="en-US" altLang="zh-TW" dirty="0"/>
              <a:t>, what is the most likely problem?</a:t>
            </a:r>
            <a:endParaRPr lang="zh-TW" altLang="en-US" dirty="0"/>
          </a:p>
        </p:txBody>
      </p:sp>
      <p:sp>
        <p:nvSpPr>
          <p:cNvPr id="3" name="標題 2"/>
          <p:cNvSpPr>
            <a:spLocks noGrp="1"/>
          </p:cNvSpPr>
          <p:nvPr>
            <p:ph type="title"/>
          </p:nvPr>
        </p:nvSpPr>
        <p:spPr/>
        <p:txBody>
          <a:bodyPr/>
          <a:lstStyle/>
          <a:p>
            <a:r>
              <a:rPr lang="en-US" altLang="zh-TW" dirty="0" smtClean="0"/>
              <a:t>045</a:t>
            </a:r>
            <a:endParaRPr lang="zh-TW" altLang="en-US" dirty="0"/>
          </a:p>
        </p:txBody>
      </p:sp>
      <p:pic>
        <p:nvPicPr>
          <p:cNvPr id="4" name="圖片 3"/>
          <p:cNvPicPr>
            <a:picLocks noChangeAspect="1"/>
          </p:cNvPicPr>
          <p:nvPr/>
        </p:nvPicPr>
        <p:blipFill>
          <a:blip r:embed="rId2"/>
          <a:stretch>
            <a:fillRect/>
          </a:stretch>
        </p:blipFill>
        <p:spPr>
          <a:xfrm>
            <a:off x="1839613" y="2318104"/>
            <a:ext cx="4891173" cy="3991256"/>
          </a:xfrm>
          <a:prstGeom prst="rect">
            <a:avLst/>
          </a:prstGeom>
        </p:spPr>
      </p:pic>
    </p:spTree>
    <p:extLst>
      <p:ext uri="{BB962C8B-B14F-4D97-AF65-F5344CB8AC3E}">
        <p14:creationId xmlns:p14="http://schemas.microsoft.com/office/powerpoint/2010/main" val="1996024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568325" lvl="1" indent="-342900">
              <a:buFont typeface="+mj-lt"/>
              <a:buAutoNum type="alphaUcPeriod"/>
            </a:pPr>
            <a:r>
              <a:rPr lang="en-US" altLang="zh-TW" dirty="0"/>
              <a:t>The access link needs to be configured in multiple </a:t>
            </a:r>
            <a:r>
              <a:rPr lang="en-US" altLang="zh-TW" dirty="0" smtClean="0"/>
              <a:t>VLANs.</a:t>
            </a:r>
          </a:p>
          <a:p>
            <a:pPr marL="568325" lvl="1" indent="-342900">
              <a:buFont typeface="+mj-lt"/>
              <a:buAutoNum type="alphaUcPeriod"/>
            </a:pPr>
            <a:r>
              <a:rPr lang="en-US" altLang="zh-TW" dirty="0" smtClean="0"/>
              <a:t>The </a:t>
            </a:r>
            <a:r>
              <a:rPr lang="en-US" altLang="zh-TW" dirty="0"/>
              <a:t>link between the switches is configured in the wrong VLAN.</a:t>
            </a:r>
          </a:p>
          <a:p>
            <a:pPr marL="568325" lvl="1" indent="-342900">
              <a:buFont typeface="+mj-lt"/>
              <a:buAutoNum type="alphaUcPeriod"/>
            </a:pPr>
            <a:r>
              <a:rPr lang="en-US" altLang="zh-TW" dirty="0" smtClean="0"/>
              <a:t>The </a:t>
            </a:r>
            <a:r>
              <a:rPr lang="en-US" altLang="zh-TW" dirty="0"/>
              <a:t>link between the switches needs to be configured as a trunk.</a:t>
            </a:r>
          </a:p>
          <a:p>
            <a:pPr marL="568325" lvl="1" indent="-342900">
              <a:buFont typeface="+mj-lt"/>
              <a:buAutoNum type="alphaUcPeriod"/>
            </a:pPr>
            <a:r>
              <a:rPr lang="en-US" altLang="zh-TW" dirty="0" smtClean="0"/>
              <a:t>VTP </a:t>
            </a:r>
            <a:r>
              <a:rPr lang="en-US" altLang="zh-TW" dirty="0"/>
              <a:t>is not configured to carry VLAN information between the switches.</a:t>
            </a:r>
          </a:p>
          <a:p>
            <a:pPr marL="568325" lvl="1" indent="-342900">
              <a:buFont typeface="+mj-lt"/>
              <a:buAutoNum type="alphaUcPeriod"/>
            </a:pPr>
            <a:r>
              <a:rPr lang="en-US" altLang="zh-TW" dirty="0" smtClean="0"/>
              <a:t>Switch </a:t>
            </a:r>
            <a:r>
              <a:rPr lang="en-US" altLang="zh-TW" dirty="0"/>
              <a:t>IP addresses must be configured in order for traffic to be forwarded between </a:t>
            </a:r>
            <a:r>
              <a:rPr lang="en-US" altLang="zh-TW" dirty="0" smtClean="0"/>
              <a:t>the switches</a:t>
            </a:r>
            <a:endParaRPr lang="zh-TW" altLang="en-US" dirty="0"/>
          </a:p>
        </p:txBody>
      </p:sp>
      <p:sp>
        <p:nvSpPr>
          <p:cNvPr id="3" name="標題 2"/>
          <p:cNvSpPr>
            <a:spLocks noGrp="1"/>
          </p:cNvSpPr>
          <p:nvPr>
            <p:ph type="title"/>
          </p:nvPr>
        </p:nvSpPr>
        <p:spPr/>
        <p:txBody>
          <a:bodyPr/>
          <a:lstStyle/>
          <a:p>
            <a:r>
              <a:rPr lang="en-US" altLang="zh-TW" dirty="0" smtClean="0"/>
              <a:t>045</a:t>
            </a:r>
            <a:endParaRPr lang="zh-TW" altLang="en-US" dirty="0"/>
          </a:p>
        </p:txBody>
      </p:sp>
      <p:sp>
        <p:nvSpPr>
          <p:cNvPr id="4" name="圓角矩形 3"/>
          <p:cNvSpPr/>
          <p:nvPr/>
        </p:nvSpPr>
        <p:spPr>
          <a:xfrm>
            <a:off x="239713" y="1562261"/>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541529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Which WAN protocol is being used</a:t>
            </a:r>
            <a:r>
              <a:rPr lang="en-US" altLang="zh-TW" dirty="0" smtClean="0"/>
              <a:t>?</a:t>
            </a:r>
          </a:p>
          <a:p>
            <a:pPr marL="568325" lvl="1" indent="-342900">
              <a:buFont typeface="+mj-lt"/>
              <a:buAutoNum type="alphaUcPeriod"/>
            </a:pPr>
            <a:r>
              <a:rPr lang="en-US" altLang="zh-TW" dirty="0"/>
              <a:t>ATM</a:t>
            </a:r>
          </a:p>
          <a:p>
            <a:pPr marL="568325" lvl="1" indent="-342900">
              <a:buFont typeface="+mj-lt"/>
              <a:buAutoNum type="alphaUcPeriod"/>
            </a:pPr>
            <a:r>
              <a:rPr lang="en-US" altLang="zh-TW" dirty="0" smtClean="0"/>
              <a:t>HDLC</a:t>
            </a:r>
            <a:endParaRPr lang="en-US" altLang="zh-TW" dirty="0"/>
          </a:p>
          <a:p>
            <a:pPr marL="568325" lvl="1" indent="-342900">
              <a:buFont typeface="+mj-lt"/>
              <a:buAutoNum type="alphaUcPeriod"/>
            </a:pPr>
            <a:r>
              <a:rPr lang="en-US" altLang="zh-TW" dirty="0" smtClean="0"/>
              <a:t>Frame </a:t>
            </a:r>
            <a:r>
              <a:rPr lang="en-US" altLang="zh-TW" dirty="0"/>
              <a:t>Relay</a:t>
            </a:r>
          </a:p>
          <a:p>
            <a:pPr marL="568325" lvl="1" indent="-342900">
              <a:buFont typeface="+mj-lt"/>
              <a:buAutoNum type="alphaUcPeriod"/>
            </a:pPr>
            <a:r>
              <a:rPr lang="en-US" altLang="zh-TW" dirty="0" smtClean="0"/>
              <a:t>PPP</a:t>
            </a:r>
            <a:endParaRPr lang="zh-TW" altLang="en-US" dirty="0"/>
          </a:p>
        </p:txBody>
      </p:sp>
      <p:sp>
        <p:nvSpPr>
          <p:cNvPr id="3" name="標題 2"/>
          <p:cNvSpPr>
            <a:spLocks noGrp="1"/>
          </p:cNvSpPr>
          <p:nvPr>
            <p:ph type="title"/>
          </p:nvPr>
        </p:nvSpPr>
        <p:spPr/>
        <p:txBody>
          <a:bodyPr/>
          <a:lstStyle/>
          <a:p>
            <a:r>
              <a:rPr lang="en-US" altLang="zh-TW" dirty="0" smtClean="0"/>
              <a:t>046</a:t>
            </a:r>
            <a:endParaRPr lang="zh-TW" altLang="en-US" dirty="0"/>
          </a:p>
        </p:txBody>
      </p:sp>
      <p:pic>
        <p:nvPicPr>
          <p:cNvPr id="4" name="圖片 3"/>
          <p:cNvPicPr>
            <a:picLocks noChangeAspect="1"/>
          </p:cNvPicPr>
          <p:nvPr/>
        </p:nvPicPr>
        <p:blipFill>
          <a:blip r:embed="rId2"/>
          <a:stretch>
            <a:fillRect/>
          </a:stretch>
        </p:blipFill>
        <p:spPr>
          <a:xfrm>
            <a:off x="797426" y="3226078"/>
            <a:ext cx="7453412" cy="2803062"/>
          </a:xfrm>
          <a:prstGeom prst="rect">
            <a:avLst/>
          </a:prstGeom>
        </p:spPr>
      </p:pic>
      <p:sp>
        <p:nvSpPr>
          <p:cNvPr id="5" name="圓角矩形 4"/>
          <p:cNvSpPr/>
          <p:nvPr/>
        </p:nvSpPr>
        <p:spPr>
          <a:xfrm>
            <a:off x="239713" y="1975216"/>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862638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Given the output shown from this Cisco Catalyst 2950, what is the reason that </a:t>
            </a:r>
            <a:r>
              <a:rPr lang="en-US" altLang="zh-TW" dirty="0" smtClean="0"/>
              <a:t>interface </a:t>
            </a:r>
            <a:r>
              <a:rPr lang="en-US" altLang="zh-TW" dirty="0" err="1" smtClean="0"/>
              <a:t>FastEthernet</a:t>
            </a:r>
            <a:r>
              <a:rPr lang="en-US" altLang="zh-TW" dirty="0" smtClean="0"/>
              <a:t> </a:t>
            </a:r>
            <a:r>
              <a:rPr lang="en-US" altLang="zh-TW" dirty="0"/>
              <a:t>0/10 is not the root port for VLAN 2</a:t>
            </a:r>
            <a:r>
              <a:rPr lang="en-US" altLang="zh-TW" dirty="0" smtClean="0"/>
              <a:t>?</a:t>
            </a:r>
          </a:p>
          <a:p>
            <a:pPr marL="568325" lvl="1" indent="-342900">
              <a:buFont typeface="+mj-lt"/>
              <a:buAutoNum type="alphaUcPeriod"/>
            </a:pPr>
            <a:r>
              <a:rPr lang="en-US" altLang="zh-TW" dirty="0"/>
              <a:t>This switch has more than one interface connected to the root network segment in VLAN 2.</a:t>
            </a:r>
          </a:p>
          <a:p>
            <a:pPr marL="568325" lvl="1" indent="-342900">
              <a:buFont typeface="+mj-lt"/>
              <a:buAutoNum type="alphaUcPeriod"/>
            </a:pPr>
            <a:r>
              <a:rPr lang="en-US" altLang="zh-TW" dirty="0" smtClean="0"/>
              <a:t>This </a:t>
            </a:r>
            <a:r>
              <a:rPr lang="en-US" altLang="zh-TW" dirty="0"/>
              <a:t>switch is running RSTP while the elected designated switch is running 802.1d </a:t>
            </a:r>
            <a:r>
              <a:rPr lang="en-US" altLang="zh-TW" dirty="0" smtClean="0"/>
              <a:t>Spanning Tree</a:t>
            </a:r>
            <a:r>
              <a:rPr lang="en-US" altLang="zh-TW" dirty="0"/>
              <a:t>.</a:t>
            </a:r>
          </a:p>
          <a:p>
            <a:pPr marL="568325" lvl="1" indent="-342900">
              <a:buFont typeface="+mj-lt"/>
              <a:buAutoNum type="alphaUcPeriod"/>
            </a:pPr>
            <a:r>
              <a:rPr lang="en-US" altLang="zh-TW" dirty="0" smtClean="0"/>
              <a:t>This </a:t>
            </a:r>
            <a:r>
              <a:rPr lang="en-US" altLang="zh-TW" dirty="0"/>
              <a:t>switch interface has a higher path cost to the root bridge than another in the topology.</a:t>
            </a:r>
          </a:p>
          <a:p>
            <a:pPr marL="568325" lvl="1" indent="-342900">
              <a:buFont typeface="+mj-lt"/>
              <a:buAutoNum type="alphaUcPeriod"/>
            </a:pPr>
            <a:r>
              <a:rPr lang="en-US" altLang="zh-TW" dirty="0" smtClean="0"/>
              <a:t>This </a:t>
            </a:r>
            <a:r>
              <a:rPr lang="en-US" altLang="zh-TW" dirty="0"/>
              <a:t>switch has a lower bridge ID for VLAN 2 than the elected designated switch</a:t>
            </a:r>
            <a:endParaRPr lang="zh-TW" altLang="en-US" dirty="0"/>
          </a:p>
        </p:txBody>
      </p:sp>
      <p:sp>
        <p:nvSpPr>
          <p:cNvPr id="3" name="標題 2"/>
          <p:cNvSpPr>
            <a:spLocks noGrp="1"/>
          </p:cNvSpPr>
          <p:nvPr>
            <p:ph type="title"/>
          </p:nvPr>
        </p:nvSpPr>
        <p:spPr/>
        <p:txBody>
          <a:bodyPr/>
          <a:lstStyle/>
          <a:p>
            <a:r>
              <a:rPr lang="en-US" altLang="zh-TW" dirty="0" smtClean="0"/>
              <a:t>047</a:t>
            </a:r>
            <a:endParaRPr lang="zh-TW" altLang="en-US" dirty="0"/>
          </a:p>
        </p:txBody>
      </p:sp>
      <p:pic>
        <p:nvPicPr>
          <p:cNvPr id="4" name="圖片 3"/>
          <p:cNvPicPr>
            <a:picLocks noChangeAspect="1"/>
          </p:cNvPicPr>
          <p:nvPr/>
        </p:nvPicPr>
        <p:blipFill>
          <a:blip r:embed="rId2"/>
          <a:stretch>
            <a:fillRect/>
          </a:stretch>
        </p:blipFill>
        <p:spPr>
          <a:xfrm>
            <a:off x="1216730" y="4376016"/>
            <a:ext cx="6570798" cy="1788809"/>
          </a:xfrm>
          <a:prstGeom prst="rect">
            <a:avLst/>
          </a:prstGeom>
        </p:spPr>
      </p:pic>
      <p:sp>
        <p:nvSpPr>
          <p:cNvPr id="5" name="圓角矩形 4"/>
          <p:cNvSpPr/>
          <p:nvPr/>
        </p:nvSpPr>
        <p:spPr>
          <a:xfrm>
            <a:off x="239713" y="3140337"/>
            <a:ext cx="8693072" cy="591005"/>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495260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Why will a switch never learn a broadcast address</a:t>
            </a:r>
            <a:r>
              <a:rPr lang="en-US" altLang="zh-TW" dirty="0" smtClean="0"/>
              <a:t>?</a:t>
            </a:r>
          </a:p>
          <a:p>
            <a:pPr marL="568325" lvl="1" indent="-342900">
              <a:buFont typeface="+mj-lt"/>
              <a:buAutoNum type="alphaUcPeriod"/>
            </a:pPr>
            <a:r>
              <a:rPr lang="en-US" altLang="zh-TW" dirty="0"/>
              <a:t>Broadcasts only use network layer addressing.</a:t>
            </a:r>
          </a:p>
          <a:p>
            <a:pPr marL="568325" lvl="1" indent="-342900">
              <a:buFont typeface="+mj-lt"/>
              <a:buAutoNum type="alphaUcPeriod"/>
            </a:pPr>
            <a:r>
              <a:rPr lang="en-US" altLang="zh-TW" dirty="0" smtClean="0"/>
              <a:t>A </a:t>
            </a:r>
            <a:r>
              <a:rPr lang="en-US" altLang="zh-TW" dirty="0"/>
              <a:t>broadcast frame is never forwarded by a switch.</a:t>
            </a:r>
          </a:p>
          <a:p>
            <a:pPr marL="568325" lvl="1" indent="-342900">
              <a:buFont typeface="+mj-lt"/>
              <a:buAutoNum type="alphaUcPeriod"/>
            </a:pPr>
            <a:r>
              <a:rPr lang="en-US" altLang="zh-TW" dirty="0" smtClean="0"/>
              <a:t>A </a:t>
            </a:r>
            <a:r>
              <a:rPr lang="en-US" altLang="zh-TW" dirty="0"/>
              <a:t>broadcast address will never be the source address of a frame.</a:t>
            </a:r>
          </a:p>
          <a:p>
            <a:pPr marL="568325" lvl="1" indent="-342900">
              <a:buFont typeface="+mj-lt"/>
              <a:buAutoNum type="alphaUcPeriod"/>
            </a:pPr>
            <a:r>
              <a:rPr lang="en-US" altLang="zh-TW" dirty="0" smtClean="0"/>
              <a:t>Broadcast </a:t>
            </a:r>
            <a:r>
              <a:rPr lang="en-US" altLang="zh-TW" dirty="0"/>
              <a:t>addresses use an incorrect format for the switching table.</a:t>
            </a:r>
          </a:p>
          <a:p>
            <a:pPr marL="568325" lvl="1" indent="-342900">
              <a:buFont typeface="+mj-lt"/>
              <a:buAutoNum type="alphaUcPeriod"/>
            </a:pPr>
            <a:r>
              <a:rPr lang="en-US" altLang="zh-TW" dirty="0" smtClean="0"/>
              <a:t>Broadcast </a:t>
            </a:r>
            <a:r>
              <a:rPr lang="en-US" altLang="zh-TW" dirty="0"/>
              <a:t>frames are never sent to switches.</a:t>
            </a:r>
            <a:endParaRPr lang="zh-TW" altLang="en-US" dirty="0"/>
          </a:p>
        </p:txBody>
      </p:sp>
      <p:sp>
        <p:nvSpPr>
          <p:cNvPr id="3" name="標題 2"/>
          <p:cNvSpPr>
            <a:spLocks noGrp="1"/>
          </p:cNvSpPr>
          <p:nvPr>
            <p:ph type="title"/>
          </p:nvPr>
        </p:nvSpPr>
        <p:spPr/>
        <p:txBody>
          <a:bodyPr/>
          <a:lstStyle/>
          <a:p>
            <a:r>
              <a:rPr lang="en-US" altLang="zh-TW" dirty="0" smtClean="0"/>
              <a:t>048</a:t>
            </a:r>
            <a:endParaRPr lang="zh-TW" altLang="en-US" dirty="0"/>
          </a:p>
        </p:txBody>
      </p:sp>
      <p:sp>
        <p:nvSpPr>
          <p:cNvPr id="4" name="圓角矩形 3"/>
          <p:cNvSpPr/>
          <p:nvPr/>
        </p:nvSpPr>
        <p:spPr>
          <a:xfrm>
            <a:off x="239713" y="1960468"/>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532419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Why has this switch not been elected the root bridge for VLAN1?</a:t>
            </a:r>
            <a:endParaRPr lang="zh-TW" altLang="en-US" dirty="0"/>
          </a:p>
        </p:txBody>
      </p:sp>
      <p:sp>
        <p:nvSpPr>
          <p:cNvPr id="3" name="標題 2"/>
          <p:cNvSpPr>
            <a:spLocks noGrp="1"/>
          </p:cNvSpPr>
          <p:nvPr>
            <p:ph type="title"/>
          </p:nvPr>
        </p:nvSpPr>
        <p:spPr/>
        <p:txBody>
          <a:bodyPr/>
          <a:lstStyle/>
          <a:p>
            <a:r>
              <a:rPr lang="en-US" altLang="zh-TW" dirty="0" smtClean="0"/>
              <a:t>049</a:t>
            </a:r>
            <a:endParaRPr lang="zh-TW" altLang="en-US" dirty="0"/>
          </a:p>
        </p:txBody>
      </p:sp>
      <p:pic>
        <p:nvPicPr>
          <p:cNvPr id="4" name="圖片 3"/>
          <p:cNvPicPr>
            <a:picLocks noChangeAspect="1"/>
          </p:cNvPicPr>
          <p:nvPr/>
        </p:nvPicPr>
        <p:blipFill>
          <a:blip r:embed="rId2"/>
          <a:stretch>
            <a:fillRect/>
          </a:stretch>
        </p:blipFill>
        <p:spPr>
          <a:xfrm>
            <a:off x="1393709" y="2052588"/>
            <a:ext cx="6420523" cy="3610791"/>
          </a:xfrm>
          <a:prstGeom prst="rect">
            <a:avLst/>
          </a:prstGeom>
        </p:spPr>
      </p:pic>
    </p:spTree>
    <p:extLst>
      <p:ext uri="{BB962C8B-B14F-4D97-AF65-F5344CB8AC3E}">
        <p14:creationId xmlns:p14="http://schemas.microsoft.com/office/powerpoint/2010/main" val="348913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568325" lvl="1" indent="-342900">
              <a:buFont typeface="+mj-lt"/>
              <a:buAutoNum type="alphaUcPeriod"/>
            </a:pPr>
            <a:r>
              <a:rPr lang="en-US" altLang="zh-TW" dirty="0"/>
              <a:t>It has more than one interface that is connected to the root network segment.</a:t>
            </a:r>
          </a:p>
          <a:p>
            <a:pPr marL="568325" lvl="1" indent="-342900">
              <a:buFont typeface="+mj-lt"/>
              <a:buAutoNum type="alphaUcPeriod"/>
            </a:pPr>
            <a:r>
              <a:rPr lang="en-US" altLang="zh-TW" dirty="0" smtClean="0"/>
              <a:t>It </a:t>
            </a:r>
            <a:r>
              <a:rPr lang="en-US" altLang="zh-TW" dirty="0"/>
              <a:t>is running RSTP while the elected root bridge is running 802.1d spanning </a:t>
            </a:r>
            <a:r>
              <a:rPr lang="en-US" altLang="zh-TW" dirty="0" smtClean="0"/>
              <a:t>tree</a:t>
            </a:r>
          </a:p>
          <a:p>
            <a:pPr marL="568325" lvl="1" indent="-342900">
              <a:buFont typeface="+mj-lt"/>
              <a:buAutoNum type="alphaUcPeriod"/>
            </a:pPr>
            <a:r>
              <a:rPr lang="en-US" altLang="zh-TW" dirty="0"/>
              <a:t>It has a higher MAC address than the elected root bridge.</a:t>
            </a:r>
          </a:p>
          <a:p>
            <a:pPr marL="568325" lvl="1" indent="-342900">
              <a:buFont typeface="+mj-lt"/>
              <a:buAutoNum type="alphaUcPeriod"/>
            </a:pPr>
            <a:r>
              <a:rPr lang="en-US" altLang="zh-TW" dirty="0" smtClean="0"/>
              <a:t>It </a:t>
            </a:r>
            <a:r>
              <a:rPr lang="en-US" altLang="zh-TW" dirty="0"/>
              <a:t>has a higher bridge ID than the elected root bridge.</a:t>
            </a:r>
            <a:endParaRPr lang="zh-TW" altLang="en-US" dirty="0"/>
          </a:p>
        </p:txBody>
      </p:sp>
      <p:sp>
        <p:nvSpPr>
          <p:cNvPr id="3" name="標題 2"/>
          <p:cNvSpPr>
            <a:spLocks noGrp="1"/>
          </p:cNvSpPr>
          <p:nvPr>
            <p:ph type="title"/>
          </p:nvPr>
        </p:nvSpPr>
        <p:spPr/>
        <p:txBody>
          <a:bodyPr/>
          <a:lstStyle/>
          <a:p>
            <a:r>
              <a:rPr lang="en-US" altLang="zh-TW" dirty="0" smtClean="0"/>
              <a:t>049</a:t>
            </a:r>
            <a:endParaRPr lang="zh-TW" altLang="en-US" dirty="0"/>
          </a:p>
        </p:txBody>
      </p:sp>
      <p:sp>
        <p:nvSpPr>
          <p:cNvPr id="4" name="圓角矩形 3"/>
          <p:cNvSpPr/>
          <p:nvPr/>
        </p:nvSpPr>
        <p:spPr>
          <a:xfrm>
            <a:off x="239713" y="2122696"/>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103603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two link protocols are used to carry multiple VLANs over a single link? (Choose two</a:t>
            </a:r>
            <a:r>
              <a:rPr lang="en-US" altLang="zh-TW" dirty="0" smtClean="0"/>
              <a:t>.)</a:t>
            </a:r>
          </a:p>
          <a:p>
            <a:pPr marL="568325" lvl="1" indent="-342900">
              <a:buFont typeface="+mj-lt"/>
              <a:buAutoNum type="alphaUcPeriod"/>
            </a:pPr>
            <a:r>
              <a:rPr lang="en-US" altLang="zh-TW" dirty="0"/>
              <a:t>VTP</a:t>
            </a:r>
          </a:p>
          <a:p>
            <a:pPr marL="568325" lvl="1" indent="-342900">
              <a:buFont typeface="+mj-lt"/>
              <a:buAutoNum type="alphaUcPeriod"/>
            </a:pPr>
            <a:r>
              <a:rPr lang="en-US" altLang="zh-TW" dirty="0" smtClean="0"/>
              <a:t>802.1q</a:t>
            </a:r>
            <a:endParaRPr lang="en-US" altLang="zh-TW" dirty="0"/>
          </a:p>
          <a:p>
            <a:pPr marL="568325" lvl="1" indent="-342900">
              <a:buFont typeface="+mj-lt"/>
              <a:buAutoNum type="alphaUcPeriod"/>
            </a:pPr>
            <a:r>
              <a:rPr lang="en-US" altLang="zh-TW" dirty="0" smtClean="0"/>
              <a:t>IGP</a:t>
            </a:r>
            <a:endParaRPr lang="en-US" altLang="zh-TW" dirty="0"/>
          </a:p>
          <a:p>
            <a:pPr marL="568325" lvl="1" indent="-342900">
              <a:buFont typeface="+mj-lt"/>
              <a:buAutoNum type="alphaUcPeriod"/>
            </a:pPr>
            <a:r>
              <a:rPr lang="en-US" altLang="zh-TW" dirty="0" smtClean="0"/>
              <a:t>ISL</a:t>
            </a:r>
            <a:endParaRPr lang="en-US" altLang="zh-TW" dirty="0"/>
          </a:p>
          <a:p>
            <a:pPr marL="568325" lvl="1" indent="-342900">
              <a:buFont typeface="+mj-lt"/>
              <a:buAutoNum type="alphaUcPeriod"/>
            </a:pPr>
            <a:r>
              <a:rPr lang="en-US" altLang="zh-TW" dirty="0" smtClean="0"/>
              <a:t>802.3u</a:t>
            </a:r>
            <a:endParaRPr lang="zh-TW" altLang="en-US" dirty="0"/>
          </a:p>
        </p:txBody>
      </p:sp>
      <p:sp>
        <p:nvSpPr>
          <p:cNvPr id="3" name="標題 2"/>
          <p:cNvSpPr>
            <a:spLocks noGrp="1"/>
          </p:cNvSpPr>
          <p:nvPr>
            <p:ph type="title"/>
          </p:nvPr>
        </p:nvSpPr>
        <p:spPr/>
        <p:txBody>
          <a:bodyPr/>
          <a:lstStyle/>
          <a:p>
            <a:r>
              <a:rPr lang="en-US" altLang="zh-TW" dirty="0" smtClean="0"/>
              <a:t>050</a:t>
            </a:r>
            <a:endParaRPr lang="zh-TW" altLang="en-US" dirty="0"/>
          </a:p>
        </p:txBody>
      </p:sp>
      <p:sp>
        <p:nvSpPr>
          <p:cNvPr id="4" name="圓角矩形 3"/>
          <p:cNvSpPr/>
          <p:nvPr/>
        </p:nvSpPr>
        <p:spPr>
          <a:xfrm>
            <a:off x="239713" y="1945715"/>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2579892"/>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41779520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568325" lvl="1" indent="-342900">
              <a:buFont typeface="+mj-lt"/>
              <a:buAutoNum type="alphaUcPeriod"/>
            </a:pPr>
            <a:r>
              <a:rPr lang="en-US" altLang="zh-TW" dirty="0"/>
              <a:t>VLANs have not been created yet.</a:t>
            </a:r>
          </a:p>
          <a:p>
            <a:pPr marL="568325" lvl="1" indent="-342900">
              <a:buFont typeface="+mj-lt"/>
              <a:buAutoNum type="alphaUcPeriod"/>
            </a:pPr>
            <a:r>
              <a:rPr lang="en-US" altLang="zh-TW" dirty="0" smtClean="0"/>
              <a:t>An </a:t>
            </a:r>
            <a:r>
              <a:rPr lang="en-US" altLang="zh-TW" dirty="0"/>
              <a:t>IP address must be configured for the port.</a:t>
            </a:r>
          </a:p>
          <a:p>
            <a:pPr marL="568325" lvl="1" indent="-342900">
              <a:buFont typeface="+mj-lt"/>
              <a:buAutoNum type="alphaUcPeriod"/>
            </a:pPr>
            <a:r>
              <a:rPr lang="en-US" altLang="zh-TW" dirty="0" smtClean="0"/>
              <a:t>The </a:t>
            </a:r>
            <a:r>
              <a:rPr lang="en-US" altLang="zh-TW" dirty="0"/>
              <a:t>port is currently configured for access mode.</a:t>
            </a:r>
          </a:p>
          <a:p>
            <a:pPr marL="568325" lvl="1" indent="-342900">
              <a:buFont typeface="+mj-lt"/>
              <a:buAutoNum type="alphaUcPeriod"/>
            </a:pPr>
            <a:r>
              <a:rPr lang="en-US" altLang="zh-TW" dirty="0" smtClean="0"/>
              <a:t>The </a:t>
            </a:r>
            <a:r>
              <a:rPr lang="en-US" altLang="zh-TW" dirty="0"/>
              <a:t>correct encapsulation type has not been configured.</a:t>
            </a:r>
          </a:p>
          <a:p>
            <a:pPr marL="568325" lvl="1" indent="-342900">
              <a:buFont typeface="+mj-lt"/>
              <a:buAutoNum type="alphaUcPeriod"/>
            </a:pPr>
            <a:r>
              <a:rPr lang="en-US" altLang="zh-TW" dirty="0" smtClean="0"/>
              <a:t>The </a:t>
            </a:r>
            <a:r>
              <a:rPr lang="en-US" altLang="zh-TW" dirty="0"/>
              <a:t>“no shutdown” command has not been entered for the port.</a:t>
            </a:r>
            <a:endParaRPr lang="zh-TW" altLang="en-US" dirty="0"/>
          </a:p>
        </p:txBody>
      </p:sp>
      <p:sp>
        <p:nvSpPr>
          <p:cNvPr id="3" name="標題 2"/>
          <p:cNvSpPr>
            <a:spLocks noGrp="1"/>
          </p:cNvSpPr>
          <p:nvPr>
            <p:ph type="title"/>
          </p:nvPr>
        </p:nvSpPr>
        <p:spPr/>
        <p:txBody>
          <a:bodyPr/>
          <a:lstStyle/>
          <a:p>
            <a:r>
              <a:rPr lang="en-US" altLang="zh-TW" dirty="0" smtClean="0"/>
              <a:t>028</a:t>
            </a:r>
            <a:endParaRPr lang="zh-TW" altLang="en-US" dirty="0"/>
          </a:p>
        </p:txBody>
      </p:sp>
      <p:sp>
        <p:nvSpPr>
          <p:cNvPr id="4" name="圓角矩形 3"/>
          <p:cNvSpPr/>
          <p:nvPr/>
        </p:nvSpPr>
        <p:spPr>
          <a:xfrm>
            <a:off x="239713" y="1562261"/>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891764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Assuming the default switch configuration, which VLAN range can be added, modified, </a:t>
            </a:r>
            <a:r>
              <a:rPr lang="en-US" altLang="zh-TW" dirty="0" smtClean="0"/>
              <a:t>and removed </a:t>
            </a:r>
            <a:r>
              <a:rPr lang="en-US" altLang="zh-TW" dirty="0"/>
              <a:t>on a Cisco switch</a:t>
            </a:r>
            <a:r>
              <a:rPr lang="en-US" altLang="zh-TW" dirty="0" smtClean="0"/>
              <a:t>?</a:t>
            </a:r>
          </a:p>
          <a:p>
            <a:pPr marL="568325" lvl="1" indent="-342900">
              <a:buFont typeface="+mj-lt"/>
              <a:buAutoNum type="alphaUcPeriod"/>
            </a:pPr>
            <a:r>
              <a:rPr lang="en-US" altLang="zh-TW" dirty="0"/>
              <a:t>1 through 1001</a:t>
            </a:r>
          </a:p>
          <a:p>
            <a:pPr marL="568325" lvl="1" indent="-342900">
              <a:buFont typeface="+mj-lt"/>
              <a:buAutoNum type="alphaUcPeriod"/>
            </a:pPr>
            <a:r>
              <a:rPr lang="en-US" altLang="zh-TW" dirty="0" smtClean="0"/>
              <a:t>2 </a:t>
            </a:r>
            <a:r>
              <a:rPr lang="en-US" altLang="zh-TW" dirty="0"/>
              <a:t>through 1001</a:t>
            </a:r>
          </a:p>
          <a:p>
            <a:pPr marL="568325" lvl="1" indent="-342900">
              <a:buFont typeface="+mj-lt"/>
              <a:buAutoNum type="alphaUcPeriod"/>
            </a:pPr>
            <a:r>
              <a:rPr lang="en-US" altLang="zh-TW" dirty="0" smtClean="0"/>
              <a:t>1 </a:t>
            </a:r>
            <a:r>
              <a:rPr lang="en-US" altLang="zh-TW" dirty="0"/>
              <a:t>through 1002</a:t>
            </a:r>
          </a:p>
          <a:p>
            <a:pPr marL="568325" lvl="1" indent="-342900">
              <a:buFont typeface="+mj-lt"/>
              <a:buAutoNum type="alphaUcPeriod"/>
            </a:pPr>
            <a:r>
              <a:rPr lang="en-US" altLang="zh-TW" dirty="0" smtClean="0"/>
              <a:t>2 </a:t>
            </a:r>
            <a:r>
              <a:rPr lang="en-US" altLang="zh-TW" dirty="0"/>
              <a:t>through 1005</a:t>
            </a:r>
            <a:endParaRPr lang="zh-TW" altLang="en-US" dirty="0"/>
          </a:p>
        </p:txBody>
      </p:sp>
      <p:sp>
        <p:nvSpPr>
          <p:cNvPr id="3" name="標題 2"/>
          <p:cNvSpPr>
            <a:spLocks noGrp="1"/>
          </p:cNvSpPr>
          <p:nvPr>
            <p:ph type="title"/>
          </p:nvPr>
        </p:nvSpPr>
        <p:spPr/>
        <p:txBody>
          <a:bodyPr/>
          <a:lstStyle/>
          <a:p>
            <a:r>
              <a:rPr lang="en-US" altLang="zh-TW" dirty="0" smtClean="0"/>
              <a:t>051</a:t>
            </a:r>
            <a:endParaRPr lang="zh-TW" altLang="en-US" dirty="0"/>
          </a:p>
        </p:txBody>
      </p:sp>
      <p:sp>
        <p:nvSpPr>
          <p:cNvPr id="4" name="圓角矩形 3"/>
          <p:cNvSpPr/>
          <p:nvPr/>
        </p:nvSpPr>
        <p:spPr>
          <a:xfrm>
            <a:off x="239713" y="1930966"/>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068050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statement about VLAN operation on Cisco Catalyst switches is true</a:t>
            </a:r>
            <a:r>
              <a:rPr lang="en-US" altLang="zh-TW" dirty="0" smtClean="0"/>
              <a:t>?</a:t>
            </a:r>
          </a:p>
          <a:p>
            <a:pPr marL="568325" lvl="1" indent="-342900">
              <a:buFont typeface="+mj-lt"/>
              <a:buAutoNum type="alphaUcPeriod"/>
            </a:pPr>
            <a:r>
              <a:rPr lang="en-US" altLang="zh-TW" dirty="0"/>
              <a:t>When a packet is received from an 802.1Q trunk, the VLAN ID can be determined from </a:t>
            </a:r>
            <a:r>
              <a:rPr lang="en-US" altLang="zh-TW" dirty="0" smtClean="0"/>
              <a:t>the source </a:t>
            </a:r>
            <a:r>
              <a:rPr lang="en-US" altLang="zh-TW" dirty="0"/>
              <a:t>MAC address and the MAC address </a:t>
            </a:r>
            <a:r>
              <a:rPr lang="en-US" altLang="zh-TW" dirty="0" smtClean="0"/>
              <a:t>table</a:t>
            </a:r>
          </a:p>
          <a:p>
            <a:pPr marL="568325" lvl="1" indent="-342900">
              <a:buFont typeface="+mj-lt"/>
              <a:buAutoNum type="alphaUcPeriod"/>
            </a:pPr>
            <a:r>
              <a:rPr lang="en-US" altLang="zh-TW" dirty="0"/>
              <a:t>Unknown unicast frames are retransmitted only to the ports that belong to the same VLAN.</a:t>
            </a:r>
          </a:p>
          <a:p>
            <a:pPr marL="568325" lvl="1" indent="-342900">
              <a:buFont typeface="+mj-lt"/>
              <a:buAutoNum type="alphaUcPeriod"/>
            </a:pPr>
            <a:r>
              <a:rPr lang="en-US" altLang="zh-TW" dirty="0" smtClean="0"/>
              <a:t>Broadcast </a:t>
            </a:r>
            <a:r>
              <a:rPr lang="en-US" altLang="zh-TW" dirty="0"/>
              <a:t>and multicast frames are retransmitted to ports that are configured on </a:t>
            </a:r>
            <a:r>
              <a:rPr lang="en-US" altLang="zh-TW" dirty="0" smtClean="0"/>
              <a:t>different VLAN</a:t>
            </a:r>
            <a:r>
              <a:rPr lang="en-US" altLang="zh-TW" dirty="0"/>
              <a:t>.</a:t>
            </a:r>
          </a:p>
          <a:p>
            <a:pPr marL="568325" lvl="1" indent="-342900">
              <a:buFont typeface="+mj-lt"/>
              <a:buAutoNum type="alphaUcPeriod"/>
            </a:pPr>
            <a:r>
              <a:rPr lang="en-US" altLang="zh-TW" dirty="0" smtClean="0"/>
              <a:t>Ports </a:t>
            </a:r>
            <a:r>
              <a:rPr lang="en-US" altLang="zh-TW" dirty="0"/>
              <a:t>between switches should be configured in access mode so that VLANs can span </a:t>
            </a:r>
            <a:r>
              <a:rPr lang="en-US" altLang="zh-TW" dirty="0" smtClean="0"/>
              <a:t>across the </a:t>
            </a:r>
            <a:r>
              <a:rPr lang="en-US" altLang="zh-TW" dirty="0"/>
              <a:t>ports.</a:t>
            </a:r>
            <a:endParaRPr lang="zh-TW" altLang="en-US" dirty="0"/>
          </a:p>
        </p:txBody>
      </p:sp>
      <p:sp>
        <p:nvSpPr>
          <p:cNvPr id="3" name="標題 2"/>
          <p:cNvSpPr>
            <a:spLocks noGrp="1"/>
          </p:cNvSpPr>
          <p:nvPr>
            <p:ph type="title"/>
          </p:nvPr>
        </p:nvSpPr>
        <p:spPr/>
        <p:txBody>
          <a:bodyPr/>
          <a:lstStyle/>
          <a:p>
            <a:r>
              <a:rPr lang="en-US" altLang="zh-TW" dirty="0" smtClean="0"/>
              <a:t>052</a:t>
            </a:r>
            <a:endParaRPr lang="zh-TW" altLang="en-US" dirty="0"/>
          </a:p>
        </p:txBody>
      </p:sp>
      <p:sp>
        <p:nvSpPr>
          <p:cNvPr id="4" name="圓角矩形 3"/>
          <p:cNvSpPr/>
          <p:nvPr/>
        </p:nvSpPr>
        <p:spPr>
          <a:xfrm>
            <a:off x="239713" y="2225942"/>
            <a:ext cx="8693072" cy="5910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1068127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topology shown in the exhibit</a:t>
            </a:r>
            <a:r>
              <a:rPr lang="en-US" altLang="zh-TW" dirty="0" smtClean="0"/>
              <a:t>. </a:t>
            </a:r>
            <a:r>
              <a:rPr lang="en-US" altLang="zh-TW" dirty="0"/>
              <a:t>Which ports will be STP designated ports if all the links are operating at the same bandwidth</a:t>
            </a:r>
            <a:r>
              <a:rPr lang="en-US" altLang="zh-TW" dirty="0" smtClean="0"/>
              <a:t>? (</a:t>
            </a:r>
            <a:r>
              <a:rPr lang="en-US" altLang="zh-TW" dirty="0"/>
              <a:t>Choose three</a:t>
            </a:r>
            <a:r>
              <a:rPr lang="en-US" altLang="zh-TW" dirty="0" smtClean="0"/>
              <a:t>.)</a:t>
            </a:r>
          </a:p>
          <a:p>
            <a:pPr marL="568325" lvl="1" indent="-342900">
              <a:buFont typeface="+mj-lt"/>
              <a:buAutoNum type="alphaUcPeriod"/>
            </a:pPr>
            <a:r>
              <a:rPr lang="en-US" altLang="zh-TW" dirty="0"/>
              <a:t>Switch A - Fa0/0</a:t>
            </a:r>
          </a:p>
          <a:p>
            <a:pPr marL="568325" lvl="1" indent="-342900">
              <a:buFont typeface="+mj-lt"/>
              <a:buAutoNum type="alphaUcPeriod"/>
            </a:pPr>
            <a:r>
              <a:rPr lang="en-US" altLang="zh-TW" dirty="0" smtClean="0"/>
              <a:t>Switch </a:t>
            </a:r>
            <a:r>
              <a:rPr lang="en-US" altLang="zh-TW" dirty="0"/>
              <a:t>A - Fa0/1</a:t>
            </a:r>
          </a:p>
          <a:p>
            <a:pPr marL="568325" lvl="1" indent="-342900">
              <a:buFont typeface="+mj-lt"/>
              <a:buAutoNum type="alphaUcPeriod"/>
            </a:pPr>
            <a:r>
              <a:rPr lang="en-US" altLang="zh-TW" dirty="0" smtClean="0"/>
              <a:t>Switch </a:t>
            </a:r>
            <a:r>
              <a:rPr lang="en-US" altLang="zh-TW" dirty="0"/>
              <a:t>B - Fa0/0</a:t>
            </a:r>
          </a:p>
          <a:p>
            <a:pPr marL="568325" lvl="1" indent="-342900">
              <a:buFont typeface="+mj-lt"/>
              <a:buAutoNum type="alphaUcPeriod"/>
            </a:pPr>
            <a:r>
              <a:rPr lang="en-US" altLang="zh-TW" dirty="0" smtClean="0"/>
              <a:t>Switch </a:t>
            </a:r>
            <a:r>
              <a:rPr lang="en-US" altLang="zh-TW" dirty="0"/>
              <a:t>B - Fa0/1</a:t>
            </a:r>
          </a:p>
          <a:p>
            <a:pPr marL="568325" lvl="1" indent="-342900">
              <a:buFont typeface="+mj-lt"/>
              <a:buAutoNum type="alphaUcPeriod"/>
            </a:pPr>
            <a:r>
              <a:rPr lang="en-US" altLang="zh-TW" dirty="0" smtClean="0"/>
              <a:t>Switch </a:t>
            </a:r>
            <a:r>
              <a:rPr lang="en-US" altLang="zh-TW" dirty="0"/>
              <a:t>C - Fa0/0</a:t>
            </a:r>
          </a:p>
          <a:p>
            <a:pPr marL="568325" lvl="1" indent="-342900">
              <a:buFont typeface="+mj-lt"/>
              <a:buAutoNum type="alphaUcPeriod"/>
            </a:pPr>
            <a:r>
              <a:rPr lang="en-US" altLang="zh-TW" dirty="0" smtClean="0"/>
              <a:t>Switch </a:t>
            </a:r>
            <a:r>
              <a:rPr lang="en-US" altLang="zh-TW" dirty="0"/>
              <a:t>C - Fa0/1</a:t>
            </a:r>
            <a:endParaRPr lang="zh-TW" altLang="en-US" dirty="0"/>
          </a:p>
        </p:txBody>
      </p:sp>
      <p:sp>
        <p:nvSpPr>
          <p:cNvPr id="3" name="標題 2"/>
          <p:cNvSpPr>
            <a:spLocks noGrp="1"/>
          </p:cNvSpPr>
          <p:nvPr>
            <p:ph type="title"/>
          </p:nvPr>
        </p:nvSpPr>
        <p:spPr/>
        <p:txBody>
          <a:bodyPr/>
          <a:lstStyle/>
          <a:p>
            <a:r>
              <a:rPr lang="en-US" altLang="zh-TW" dirty="0" smtClean="0"/>
              <a:t>053</a:t>
            </a:r>
            <a:endParaRPr lang="zh-TW" altLang="en-US" dirty="0"/>
          </a:p>
        </p:txBody>
      </p:sp>
      <p:pic>
        <p:nvPicPr>
          <p:cNvPr id="5" name="圖片 4"/>
          <p:cNvPicPr>
            <a:picLocks noChangeAspect="1"/>
          </p:cNvPicPr>
          <p:nvPr/>
        </p:nvPicPr>
        <p:blipFill>
          <a:blip r:embed="rId2"/>
          <a:stretch>
            <a:fillRect/>
          </a:stretch>
        </p:blipFill>
        <p:spPr>
          <a:xfrm>
            <a:off x="3952084" y="1984333"/>
            <a:ext cx="4597196" cy="3255093"/>
          </a:xfrm>
          <a:prstGeom prst="rect">
            <a:avLst/>
          </a:prstGeom>
        </p:spPr>
      </p:pic>
      <p:sp>
        <p:nvSpPr>
          <p:cNvPr id="6" name="圓角矩形 5"/>
          <p:cNvSpPr/>
          <p:nvPr/>
        </p:nvSpPr>
        <p:spPr>
          <a:xfrm>
            <a:off x="239713" y="2256502"/>
            <a:ext cx="3122919" cy="36871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8" name="圓角矩形 7"/>
          <p:cNvSpPr/>
          <p:nvPr/>
        </p:nvSpPr>
        <p:spPr>
          <a:xfrm>
            <a:off x="229882" y="2600627"/>
            <a:ext cx="3122919" cy="36871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9" name="圓角矩形 8"/>
          <p:cNvSpPr/>
          <p:nvPr/>
        </p:nvSpPr>
        <p:spPr>
          <a:xfrm>
            <a:off x="229885" y="2939842"/>
            <a:ext cx="3122919" cy="36871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42984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How should the FastEthernet0/1 ports on the 2950 model switches that are shown in the exhibit </a:t>
            </a:r>
            <a:r>
              <a:rPr lang="en-US" altLang="zh-TW" dirty="0" smtClean="0"/>
              <a:t>be configured </a:t>
            </a:r>
            <a:r>
              <a:rPr lang="en-US" altLang="zh-TW" dirty="0"/>
              <a:t>to allow connectivity between all devices?</a:t>
            </a:r>
            <a:endParaRPr lang="zh-TW" altLang="en-US" dirty="0"/>
          </a:p>
        </p:txBody>
      </p:sp>
      <p:sp>
        <p:nvSpPr>
          <p:cNvPr id="3" name="標題 2"/>
          <p:cNvSpPr>
            <a:spLocks noGrp="1"/>
          </p:cNvSpPr>
          <p:nvPr>
            <p:ph type="title"/>
          </p:nvPr>
        </p:nvSpPr>
        <p:spPr/>
        <p:txBody>
          <a:bodyPr/>
          <a:lstStyle/>
          <a:p>
            <a:r>
              <a:rPr lang="en-US" altLang="zh-TW" dirty="0" smtClean="0"/>
              <a:t>054</a:t>
            </a:r>
            <a:endParaRPr lang="zh-TW" altLang="en-US" dirty="0"/>
          </a:p>
        </p:txBody>
      </p:sp>
      <p:pic>
        <p:nvPicPr>
          <p:cNvPr id="4" name="圖片 3"/>
          <p:cNvPicPr>
            <a:picLocks noChangeAspect="1"/>
          </p:cNvPicPr>
          <p:nvPr/>
        </p:nvPicPr>
        <p:blipFill>
          <a:blip r:embed="rId2"/>
          <a:stretch>
            <a:fillRect/>
          </a:stretch>
        </p:blipFill>
        <p:spPr>
          <a:xfrm>
            <a:off x="2155366" y="2182740"/>
            <a:ext cx="4737531" cy="3742859"/>
          </a:xfrm>
          <a:prstGeom prst="rect">
            <a:avLst/>
          </a:prstGeom>
        </p:spPr>
      </p:pic>
    </p:spTree>
    <p:extLst>
      <p:ext uri="{BB962C8B-B14F-4D97-AF65-F5344CB8AC3E}">
        <p14:creationId xmlns:p14="http://schemas.microsoft.com/office/powerpoint/2010/main" val="37566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normAutofit/>
          </a:bodyPr>
          <a:lstStyle/>
          <a:p>
            <a:pPr marL="568325" lvl="1" indent="-342900">
              <a:buFont typeface="+mj-lt"/>
              <a:buAutoNum type="alphaUcPeriod"/>
            </a:pPr>
            <a:r>
              <a:rPr lang="en-US" altLang="zh-TW" dirty="0"/>
              <a:t>The ports only need to be connected by a crossover cable.</a:t>
            </a:r>
          </a:p>
          <a:p>
            <a:pPr marL="568325" lvl="1" indent="-342900">
              <a:buFont typeface="+mj-lt"/>
              <a:buAutoNum type="alphaUcPeriod"/>
            </a:pPr>
            <a:r>
              <a:rPr lang="en-US" altLang="zh-TW" dirty="0" err="1" smtClean="0"/>
              <a:t>SwitchX</a:t>
            </a:r>
            <a:r>
              <a:rPr lang="en-US" altLang="zh-TW" dirty="0" smtClean="0"/>
              <a:t>(</a:t>
            </a:r>
            <a:r>
              <a:rPr lang="en-US" altLang="zh-TW" dirty="0" err="1" smtClean="0"/>
              <a:t>config</a:t>
            </a:r>
            <a:r>
              <a:rPr lang="en-US" altLang="zh-TW" dirty="0"/>
              <a:t>)# interface </a:t>
            </a:r>
            <a:r>
              <a:rPr lang="en-US" altLang="zh-TW" dirty="0" err="1"/>
              <a:t>fastethernet</a:t>
            </a:r>
            <a:r>
              <a:rPr lang="en-US" altLang="zh-TW" dirty="0"/>
              <a:t> 0/1</a:t>
            </a:r>
          </a:p>
          <a:p>
            <a:pPr marL="225425" lvl="1" indent="0">
              <a:buNone/>
            </a:pPr>
            <a:r>
              <a:rPr lang="en-US" altLang="zh-TW" dirty="0" smtClean="0"/>
              <a:t>      </a:t>
            </a:r>
            <a:r>
              <a:rPr lang="en-US" altLang="zh-TW" dirty="0" err="1" smtClean="0"/>
              <a:t>SwitchX</a:t>
            </a:r>
            <a:r>
              <a:rPr lang="en-US" altLang="zh-TW" dirty="0" smtClean="0"/>
              <a:t>(</a:t>
            </a:r>
            <a:r>
              <a:rPr lang="en-US" altLang="zh-TW" dirty="0" err="1" smtClean="0"/>
              <a:t>config</a:t>
            </a:r>
            <a:r>
              <a:rPr lang="en-US" altLang="zh-TW" dirty="0" smtClean="0"/>
              <a:t>-if</a:t>
            </a:r>
            <a:r>
              <a:rPr lang="en-US" altLang="zh-TW" dirty="0"/>
              <a:t>)# </a:t>
            </a:r>
            <a:r>
              <a:rPr lang="en-US" altLang="zh-TW" dirty="0" err="1"/>
              <a:t>switchport</a:t>
            </a:r>
            <a:r>
              <a:rPr lang="en-US" altLang="zh-TW" dirty="0"/>
              <a:t> mode trunk</a:t>
            </a:r>
          </a:p>
          <a:p>
            <a:pPr marL="568325" lvl="1" indent="-342900">
              <a:buFont typeface="+mj-lt"/>
              <a:buAutoNum type="alphaUcPeriod" startAt="3"/>
            </a:pPr>
            <a:r>
              <a:rPr lang="en-US" altLang="zh-TW" dirty="0" err="1" smtClean="0"/>
              <a:t>SwitchX</a:t>
            </a:r>
            <a:r>
              <a:rPr lang="en-US" altLang="zh-TW" dirty="0" smtClean="0"/>
              <a:t>(</a:t>
            </a:r>
            <a:r>
              <a:rPr lang="en-US" altLang="zh-TW" dirty="0" err="1" smtClean="0"/>
              <a:t>config</a:t>
            </a:r>
            <a:r>
              <a:rPr lang="en-US" altLang="zh-TW" dirty="0"/>
              <a:t>)# interface </a:t>
            </a:r>
            <a:r>
              <a:rPr lang="en-US" altLang="zh-TW" dirty="0" err="1"/>
              <a:t>fastethernet</a:t>
            </a:r>
            <a:r>
              <a:rPr lang="en-US" altLang="zh-TW" dirty="0"/>
              <a:t> 0/1</a:t>
            </a:r>
          </a:p>
          <a:p>
            <a:pPr marL="225425" lvl="1" indent="0">
              <a:buNone/>
            </a:pPr>
            <a:r>
              <a:rPr lang="zh-TW" altLang="en-US" dirty="0" smtClean="0"/>
              <a:t>     </a:t>
            </a:r>
            <a:r>
              <a:rPr lang="en-US" altLang="zh-TW" dirty="0" err="1" smtClean="0"/>
              <a:t>SwitchX</a:t>
            </a:r>
            <a:r>
              <a:rPr lang="en-US" altLang="zh-TW" dirty="0" smtClean="0"/>
              <a:t>(</a:t>
            </a:r>
            <a:r>
              <a:rPr lang="en-US" altLang="zh-TW" dirty="0" err="1" smtClean="0"/>
              <a:t>config</a:t>
            </a:r>
            <a:r>
              <a:rPr lang="en-US" altLang="zh-TW" dirty="0" smtClean="0"/>
              <a:t>-if</a:t>
            </a:r>
            <a:r>
              <a:rPr lang="en-US" altLang="zh-TW" dirty="0"/>
              <a:t>)# </a:t>
            </a:r>
            <a:r>
              <a:rPr lang="en-US" altLang="zh-TW" dirty="0" err="1"/>
              <a:t>switchport</a:t>
            </a:r>
            <a:r>
              <a:rPr lang="en-US" altLang="zh-TW" dirty="0"/>
              <a:t> mode access</a:t>
            </a:r>
          </a:p>
          <a:p>
            <a:pPr marL="225425" lvl="1" indent="0">
              <a:buNone/>
            </a:pPr>
            <a:r>
              <a:rPr lang="zh-TW" altLang="en-US" dirty="0" smtClean="0"/>
              <a:t>      </a:t>
            </a:r>
            <a:r>
              <a:rPr lang="en-US" altLang="zh-TW" dirty="0" err="1" smtClean="0"/>
              <a:t>SwitchX</a:t>
            </a:r>
            <a:r>
              <a:rPr lang="en-US" altLang="zh-TW" dirty="0" smtClean="0"/>
              <a:t>(</a:t>
            </a:r>
            <a:r>
              <a:rPr lang="en-US" altLang="zh-TW" dirty="0" err="1" smtClean="0"/>
              <a:t>config</a:t>
            </a:r>
            <a:r>
              <a:rPr lang="en-US" altLang="zh-TW" dirty="0" smtClean="0"/>
              <a:t>-if</a:t>
            </a:r>
            <a:r>
              <a:rPr lang="en-US" altLang="zh-TW" dirty="0"/>
              <a:t>)# </a:t>
            </a:r>
            <a:r>
              <a:rPr lang="en-US" altLang="zh-TW" dirty="0" err="1"/>
              <a:t>switchport</a:t>
            </a:r>
            <a:r>
              <a:rPr lang="en-US" altLang="zh-TW" dirty="0"/>
              <a:t> access </a:t>
            </a:r>
            <a:r>
              <a:rPr lang="en-US" altLang="zh-TW" dirty="0" err="1"/>
              <a:t>vlan</a:t>
            </a:r>
            <a:r>
              <a:rPr lang="en-US" altLang="zh-TW" dirty="0"/>
              <a:t> 1</a:t>
            </a:r>
          </a:p>
          <a:p>
            <a:pPr marL="568325" lvl="1" indent="-342900">
              <a:buFont typeface="+mj-lt"/>
              <a:buAutoNum type="alphaUcPeriod" startAt="4"/>
            </a:pPr>
            <a:r>
              <a:rPr lang="en-US" altLang="zh-TW" dirty="0" err="1" smtClean="0"/>
              <a:t>SwitchX</a:t>
            </a:r>
            <a:r>
              <a:rPr lang="en-US" altLang="zh-TW" dirty="0" smtClean="0"/>
              <a:t>(</a:t>
            </a:r>
            <a:r>
              <a:rPr lang="en-US" altLang="zh-TW" dirty="0" err="1" smtClean="0"/>
              <a:t>config</a:t>
            </a:r>
            <a:r>
              <a:rPr lang="en-US" altLang="zh-TW" dirty="0"/>
              <a:t>)# interface </a:t>
            </a:r>
            <a:r>
              <a:rPr lang="en-US" altLang="zh-TW" dirty="0" err="1"/>
              <a:t>fastethernet</a:t>
            </a:r>
            <a:r>
              <a:rPr lang="en-US" altLang="zh-TW" dirty="0"/>
              <a:t> 0/1</a:t>
            </a:r>
          </a:p>
          <a:p>
            <a:pPr marL="225425" lvl="1" indent="0">
              <a:buNone/>
            </a:pPr>
            <a:r>
              <a:rPr lang="zh-TW" altLang="en-US" dirty="0" smtClean="0"/>
              <a:t>      </a:t>
            </a:r>
            <a:r>
              <a:rPr lang="en-US" altLang="zh-TW" dirty="0" err="1" smtClean="0"/>
              <a:t>SwitchX</a:t>
            </a:r>
            <a:r>
              <a:rPr lang="en-US" altLang="zh-TW" dirty="0" smtClean="0"/>
              <a:t>(</a:t>
            </a:r>
            <a:r>
              <a:rPr lang="en-US" altLang="zh-TW" dirty="0" err="1" smtClean="0"/>
              <a:t>config</a:t>
            </a:r>
            <a:r>
              <a:rPr lang="en-US" altLang="zh-TW" dirty="0" smtClean="0"/>
              <a:t>-if</a:t>
            </a:r>
            <a:r>
              <a:rPr lang="en-US" altLang="zh-TW" dirty="0"/>
              <a:t>)# </a:t>
            </a:r>
            <a:r>
              <a:rPr lang="en-US" altLang="zh-TW" dirty="0" err="1"/>
              <a:t>switchport</a:t>
            </a:r>
            <a:r>
              <a:rPr lang="en-US" altLang="zh-TW" dirty="0"/>
              <a:t> mode trunk</a:t>
            </a:r>
          </a:p>
          <a:p>
            <a:pPr marL="225425" lvl="1" indent="0">
              <a:buNone/>
            </a:pPr>
            <a:r>
              <a:rPr lang="zh-TW" altLang="en-US" dirty="0" smtClean="0"/>
              <a:t>      </a:t>
            </a:r>
            <a:r>
              <a:rPr lang="en-US" altLang="zh-TW" dirty="0" err="1" smtClean="0"/>
              <a:t>SwitchX</a:t>
            </a:r>
            <a:r>
              <a:rPr lang="en-US" altLang="zh-TW" dirty="0" smtClean="0"/>
              <a:t>(</a:t>
            </a:r>
            <a:r>
              <a:rPr lang="en-US" altLang="zh-TW" dirty="0" err="1" smtClean="0"/>
              <a:t>config</a:t>
            </a:r>
            <a:r>
              <a:rPr lang="en-US" altLang="zh-TW" dirty="0" smtClean="0"/>
              <a:t>-if</a:t>
            </a:r>
            <a:r>
              <a:rPr lang="en-US" altLang="zh-TW" dirty="0"/>
              <a:t>)# </a:t>
            </a:r>
            <a:r>
              <a:rPr lang="en-US" altLang="zh-TW" dirty="0" err="1"/>
              <a:t>switchport</a:t>
            </a:r>
            <a:r>
              <a:rPr lang="en-US" altLang="zh-TW" dirty="0"/>
              <a:t> trunk </a:t>
            </a:r>
            <a:r>
              <a:rPr lang="en-US" altLang="zh-TW" dirty="0" err="1"/>
              <a:t>vlan</a:t>
            </a:r>
            <a:r>
              <a:rPr lang="en-US" altLang="zh-TW" dirty="0"/>
              <a:t> 1</a:t>
            </a:r>
          </a:p>
          <a:p>
            <a:pPr marL="225425" lvl="1" indent="0">
              <a:buNone/>
            </a:pPr>
            <a:r>
              <a:rPr lang="zh-TW" altLang="en-US" dirty="0" smtClean="0"/>
              <a:t>      </a:t>
            </a:r>
            <a:r>
              <a:rPr lang="en-US" altLang="zh-TW" dirty="0" err="1" smtClean="0"/>
              <a:t>SwitchX</a:t>
            </a:r>
            <a:r>
              <a:rPr lang="en-US" altLang="zh-TW" dirty="0" smtClean="0"/>
              <a:t>(</a:t>
            </a:r>
            <a:r>
              <a:rPr lang="en-US" altLang="zh-TW" dirty="0" err="1" smtClean="0"/>
              <a:t>config</a:t>
            </a:r>
            <a:r>
              <a:rPr lang="en-US" altLang="zh-TW" dirty="0" smtClean="0"/>
              <a:t>-if</a:t>
            </a:r>
            <a:r>
              <a:rPr lang="en-US" altLang="zh-TW" dirty="0"/>
              <a:t>)# </a:t>
            </a:r>
            <a:r>
              <a:rPr lang="en-US" altLang="zh-TW" dirty="0" err="1"/>
              <a:t>switchport</a:t>
            </a:r>
            <a:r>
              <a:rPr lang="en-US" altLang="zh-TW" dirty="0"/>
              <a:t> trunk </a:t>
            </a:r>
            <a:r>
              <a:rPr lang="en-US" altLang="zh-TW" dirty="0" err="1"/>
              <a:t>vlan</a:t>
            </a:r>
            <a:r>
              <a:rPr lang="en-US" altLang="zh-TW" dirty="0"/>
              <a:t> 10</a:t>
            </a:r>
          </a:p>
          <a:p>
            <a:pPr marL="225425" lvl="1" indent="0">
              <a:buNone/>
            </a:pPr>
            <a:r>
              <a:rPr lang="zh-TW" altLang="en-US" dirty="0" smtClean="0"/>
              <a:t>      </a:t>
            </a:r>
            <a:r>
              <a:rPr lang="en-US" altLang="zh-TW" dirty="0" err="1" smtClean="0"/>
              <a:t>SwitchX</a:t>
            </a:r>
            <a:r>
              <a:rPr lang="en-US" altLang="zh-TW" dirty="0" smtClean="0"/>
              <a:t>(</a:t>
            </a:r>
            <a:r>
              <a:rPr lang="en-US" altLang="zh-TW" dirty="0" err="1" smtClean="0"/>
              <a:t>config</a:t>
            </a:r>
            <a:r>
              <a:rPr lang="en-US" altLang="zh-TW" dirty="0" smtClean="0"/>
              <a:t>-if</a:t>
            </a:r>
            <a:r>
              <a:rPr lang="en-US" altLang="zh-TW" dirty="0"/>
              <a:t>)# </a:t>
            </a:r>
            <a:r>
              <a:rPr lang="en-US" altLang="zh-TW" dirty="0" err="1"/>
              <a:t>switchport</a:t>
            </a:r>
            <a:r>
              <a:rPr lang="en-US" altLang="zh-TW" dirty="0"/>
              <a:t> trunk </a:t>
            </a:r>
            <a:r>
              <a:rPr lang="en-US" altLang="zh-TW" dirty="0" err="1"/>
              <a:t>vlan</a:t>
            </a:r>
            <a:r>
              <a:rPr lang="en-US" altLang="zh-TW" dirty="0"/>
              <a:t> 20</a:t>
            </a:r>
            <a:endParaRPr lang="zh-TW" altLang="en-US" dirty="0"/>
          </a:p>
        </p:txBody>
      </p:sp>
      <p:sp>
        <p:nvSpPr>
          <p:cNvPr id="3" name="標題 2"/>
          <p:cNvSpPr>
            <a:spLocks noGrp="1"/>
          </p:cNvSpPr>
          <p:nvPr>
            <p:ph type="title"/>
          </p:nvPr>
        </p:nvSpPr>
        <p:spPr/>
        <p:txBody>
          <a:bodyPr/>
          <a:lstStyle/>
          <a:p>
            <a:r>
              <a:rPr lang="en-US" altLang="zh-TW" dirty="0" smtClean="0"/>
              <a:t>054</a:t>
            </a:r>
            <a:endParaRPr lang="zh-TW" altLang="en-US" dirty="0"/>
          </a:p>
        </p:txBody>
      </p:sp>
      <p:sp>
        <p:nvSpPr>
          <p:cNvPr id="4" name="圓角矩形 3"/>
          <p:cNvSpPr/>
          <p:nvPr/>
        </p:nvSpPr>
        <p:spPr>
          <a:xfrm>
            <a:off x="239713" y="1252542"/>
            <a:ext cx="8693072" cy="679497"/>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1318756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39713" y="914400"/>
            <a:ext cx="2709964" cy="5394960"/>
          </a:xfrm>
        </p:spPr>
        <p:txBody>
          <a:bodyPr/>
          <a:lstStyle/>
          <a:p>
            <a:r>
              <a:rPr lang="en-US" altLang="zh-TW" dirty="0"/>
              <a:t>Refer to the exhibit</a:t>
            </a:r>
            <a:r>
              <a:rPr lang="en-US" altLang="zh-TW" dirty="0" smtClean="0"/>
              <a:t>. </a:t>
            </a:r>
            <a:r>
              <a:rPr lang="en-US" altLang="zh-TW" dirty="0"/>
              <a:t>A frame on VLAN 1 on switch S1 is sent to switch S2 where the frame is received on VLAN 2</a:t>
            </a:r>
            <a:r>
              <a:rPr lang="en-US" altLang="zh-TW" dirty="0" smtClean="0"/>
              <a:t>. What </a:t>
            </a:r>
            <a:r>
              <a:rPr lang="en-US" altLang="zh-TW" dirty="0"/>
              <a:t>causes this behavior?</a:t>
            </a:r>
            <a:endParaRPr lang="zh-TW" altLang="en-US" dirty="0"/>
          </a:p>
        </p:txBody>
      </p:sp>
      <p:sp>
        <p:nvSpPr>
          <p:cNvPr id="3" name="標題 2"/>
          <p:cNvSpPr>
            <a:spLocks noGrp="1"/>
          </p:cNvSpPr>
          <p:nvPr>
            <p:ph type="title"/>
          </p:nvPr>
        </p:nvSpPr>
        <p:spPr/>
        <p:txBody>
          <a:bodyPr/>
          <a:lstStyle/>
          <a:p>
            <a:r>
              <a:rPr lang="en-US" altLang="zh-TW" dirty="0" smtClean="0"/>
              <a:t>055</a:t>
            </a:r>
            <a:endParaRPr lang="zh-TW" altLang="en-US" dirty="0"/>
          </a:p>
        </p:txBody>
      </p:sp>
      <p:pic>
        <p:nvPicPr>
          <p:cNvPr id="4" name="圖片 3"/>
          <p:cNvPicPr>
            <a:picLocks noChangeAspect="1"/>
          </p:cNvPicPr>
          <p:nvPr/>
        </p:nvPicPr>
        <p:blipFill>
          <a:blip r:embed="rId2"/>
          <a:stretch>
            <a:fillRect/>
          </a:stretch>
        </p:blipFill>
        <p:spPr>
          <a:xfrm>
            <a:off x="3308826" y="914400"/>
            <a:ext cx="4886092" cy="4865625"/>
          </a:xfrm>
          <a:prstGeom prst="rect">
            <a:avLst/>
          </a:prstGeom>
        </p:spPr>
      </p:pic>
    </p:spTree>
    <p:extLst>
      <p:ext uri="{BB962C8B-B14F-4D97-AF65-F5344CB8AC3E}">
        <p14:creationId xmlns:p14="http://schemas.microsoft.com/office/powerpoint/2010/main" val="1985333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568325" lvl="1" indent="-342900">
              <a:buFont typeface="+mj-lt"/>
              <a:buAutoNum type="alphaUcPeriod"/>
            </a:pPr>
            <a:r>
              <a:rPr lang="en-US" altLang="zh-TW" dirty="0"/>
              <a:t>trunk mode mismatches</a:t>
            </a:r>
          </a:p>
          <a:p>
            <a:pPr marL="568325" lvl="1" indent="-342900">
              <a:buFont typeface="+mj-lt"/>
              <a:buAutoNum type="alphaUcPeriod"/>
            </a:pPr>
            <a:r>
              <a:rPr lang="en-US" altLang="zh-TW" dirty="0" smtClean="0"/>
              <a:t>allowing </a:t>
            </a:r>
            <a:r>
              <a:rPr lang="en-US" altLang="zh-TW" dirty="0"/>
              <a:t>only VLAN 2 on the destination</a:t>
            </a:r>
          </a:p>
          <a:p>
            <a:pPr marL="568325" lvl="1" indent="-342900">
              <a:buFont typeface="+mj-lt"/>
              <a:buAutoNum type="alphaUcPeriod"/>
            </a:pPr>
            <a:r>
              <a:rPr lang="en-US" altLang="zh-TW" dirty="0" smtClean="0"/>
              <a:t>native </a:t>
            </a:r>
            <a:r>
              <a:rPr lang="en-US" altLang="zh-TW" dirty="0"/>
              <a:t>VLAN mismatches</a:t>
            </a:r>
          </a:p>
          <a:p>
            <a:pPr marL="568325" lvl="1" indent="-342900">
              <a:buFont typeface="+mj-lt"/>
              <a:buAutoNum type="alphaUcPeriod"/>
            </a:pPr>
            <a:r>
              <a:rPr lang="en-US" altLang="zh-TW" dirty="0" smtClean="0"/>
              <a:t>VLANs </a:t>
            </a:r>
            <a:r>
              <a:rPr lang="en-US" altLang="zh-TW" dirty="0"/>
              <a:t>that do not correspond to a unique IP subnet</a:t>
            </a:r>
            <a:endParaRPr lang="zh-TW" altLang="en-US" dirty="0"/>
          </a:p>
        </p:txBody>
      </p:sp>
      <p:sp>
        <p:nvSpPr>
          <p:cNvPr id="3" name="標題 2"/>
          <p:cNvSpPr>
            <a:spLocks noGrp="1"/>
          </p:cNvSpPr>
          <p:nvPr>
            <p:ph type="title"/>
          </p:nvPr>
        </p:nvSpPr>
        <p:spPr/>
        <p:txBody>
          <a:bodyPr/>
          <a:lstStyle/>
          <a:p>
            <a:r>
              <a:rPr lang="en-US" altLang="zh-TW" dirty="0" smtClean="0"/>
              <a:t>055</a:t>
            </a:r>
            <a:endParaRPr lang="zh-TW" altLang="en-US" dirty="0"/>
          </a:p>
        </p:txBody>
      </p:sp>
      <p:sp>
        <p:nvSpPr>
          <p:cNvPr id="4" name="圓角矩形 3"/>
          <p:cNvSpPr/>
          <p:nvPr/>
        </p:nvSpPr>
        <p:spPr>
          <a:xfrm>
            <a:off x="229702" y="1562256"/>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810457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three statements about RSTP are true? (Choose three</a:t>
            </a:r>
            <a:r>
              <a:rPr lang="en-US" altLang="zh-TW" dirty="0" smtClean="0"/>
              <a:t>.)</a:t>
            </a:r>
          </a:p>
          <a:p>
            <a:pPr marL="568325" lvl="1" indent="-342900">
              <a:buFont typeface="+mj-lt"/>
              <a:buAutoNum type="alphaUcPeriod"/>
            </a:pPr>
            <a:r>
              <a:rPr lang="en-US" altLang="zh-TW" dirty="0"/>
              <a:t>RSTP significantly reduces topology </a:t>
            </a:r>
            <a:r>
              <a:rPr lang="en-US" altLang="zh-TW" dirty="0" err="1"/>
              <a:t>reconverging</a:t>
            </a:r>
            <a:r>
              <a:rPr lang="en-US" altLang="zh-TW" dirty="0"/>
              <a:t> time after a link failure.</a:t>
            </a:r>
          </a:p>
          <a:p>
            <a:pPr marL="568325" lvl="1" indent="-342900">
              <a:buFont typeface="+mj-lt"/>
              <a:buAutoNum type="alphaUcPeriod"/>
            </a:pPr>
            <a:r>
              <a:rPr lang="en-US" altLang="zh-TW" dirty="0" smtClean="0"/>
              <a:t>RSTP </a:t>
            </a:r>
            <a:r>
              <a:rPr lang="en-US" altLang="zh-TW" dirty="0"/>
              <a:t>expands the STP port roles by adding the alternate and backup roles.</a:t>
            </a:r>
          </a:p>
          <a:p>
            <a:pPr marL="568325" lvl="1" indent="-342900">
              <a:buFont typeface="+mj-lt"/>
              <a:buAutoNum type="alphaUcPeriod"/>
            </a:pPr>
            <a:r>
              <a:rPr lang="en-US" altLang="zh-TW" dirty="0" smtClean="0"/>
              <a:t>RSTP </a:t>
            </a:r>
            <a:r>
              <a:rPr lang="en-US" altLang="zh-TW" dirty="0"/>
              <a:t>port states are blocking, discarding, learning, or forwarding.</a:t>
            </a:r>
          </a:p>
          <a:p>
            <a:pPr marL="568325" lvl="1" indent="-342900">
              <a:buFont typeface="+mj-lt"/>
              <a:buAutoNum type="alphaUcPeriod"/>
            </a:pPr>
            <a:r>
              <a:rPr lang="en-US" altLang="zh-TW" dirty="0" smtClean="0"/>
              <a:t>RSTP </a:t>
            </a:r>
            <a:r>
              <a:rPr lang="en-US" altLang="zh-TW" dirty="0"/>
              <a:t>provides a faster transition to the forwarding state on point-to-point links than STP does.</a:t>
            </a:r>
          </a:p>
          <a:p>
            <a:pPr marL="568325" lvl="1" indent="-342900">
              <a:buFont typeface="+mj-lt"/>
              <a:buAutoNum type="alphaUcPeriod"/>
            </a:pPr>
            <a:r>
              <a:rPr lang="en-US" altLang="zh-TW" dirty="0" smtClean="0"/>
              <a:t>RSTP </a:t>
            </a:r>
            <a:r>
              <a:rPr lang="en-US" altLang="zh-TW" dirty="0"/>
              <a:t>also uses the STP proposal-agreement sequence.</a:t>
            </a:r>
          </a:p>
          <a:p>
            <a:pPr marL="568325" lvl="1" indent="-342900">
              <a:buFont typeface="+mj-lt"/>
              <a:buAutoNum type="alphaUcPeriod"/>
            </a:pPr>
            <a:r>
              <a:rPr lang="en-US" altLang="zh-TW" dirty="0" smtClean="0"/>
              <a:t>RSTP </a:t>
            </a:r>
            <a:r>
              <a:rPr lang="en-US" altLang="zh-TW" dirty="0"/>
              <a:t>uses the same timer-based process as STP on point-to-point links</a:t>
            </a:r>
            <a:endParaRPr lang="zh-TW" altLang="en-US" dirty="0"/>
          </a:p>
        </p:txBody>
      </p:sp>
      <p:sp>
        <p:nvSpPr>
          <p:cNvPr id="3" name="標題 2"/>
          <p:cNvSpPr>
            <a:spLocks noGrp="1"/>
          </p:cNvSpPr>
          <p:nvPr>
            <p:ph type="title"/>
          </p:nvPr>
        </p:nvSpPr>
        <p:spPr/>
        <p:txBody>
          <a:bodyPr/>
          <a:lstStyle/>
          <a:p>
            <a:r>
              <a:rPr lang="en-US" altLang="zh-TW" dirty="0" smtClean="0"/>
              <a:t>056</a:t>
            </a:r>
            <a:endParaRPr lang="zh-TW" altLang="en-US" dirty="0"/>
          </a:p>
        </p:txBody>
      </p:sp>
      <p:sp>
        <p:nvSpPr>
          <p:cNvPr id="4" name="圓角矩形 3"/>
          <p:cNvSpPr/>
          <p:nvPr/>
        </p:nvSpPr>
        <p:spPr>
          <a:xfrm>
            <a:off x="229702" y="1296786"/>
            <a:ext cx="8693072" cy="340286"/>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4622" y="1640916"/>
            <a:ext cx="8693072" cy="340286"/>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6" name="圓角矩形 5"/>
          <p:cNvSpPr/>
          <p:nvPr/>
        </p:nvSpPr>
        <p:spPr>
          <a:xfrm>
            <a:off x="234622" y="2334083"/>
            <a:ext cx="8693072" cy="586098"/>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4086261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At which layer of the OSI model is RSTP used to prevent loops</a:t>
            </a:r>
            <a:r>
              <a:rPr lang="en-US" altLang="zh-TW" dirty="0" smtClean="0"/>
              <a:t>?</a:t>
            </a:r>
          </a:p>
          <a:p>
            <a:pPr marL="568325" lvl="1" indent="-342900">
              <a:buFont typeface="+mj-lt"/>
              <a:buAutoNum type="alphaUcPeriod"/>
            </a:pPr>
            <a:r>
              <a:rPr lang="en-US" altLang="zh-TW" dirty="0"/>
              <a:t>physical</a:t>
            </a:r>
          </a:p>
          <a:p>
            <a:pPr marL="568325" lvl="1" indent="-342900">
              <a:buFont typeface="+mj-lt"/>
              <a:buAutoNum type="alphaUcPeriod"/>
            </a:pPr>
            <a:r>
              <a:rPr lang="en-US" altLang="zh-TW" dirty="0" smtClean="0"/>
              <a:t>data </a:t>
            </a:r>
            <a:r>
              <a:rPr lang="en-US" altLang="zh-TW" dirty="0"/>
              <a:t>link</a:t>
            </a:r>
          </a:p>
          <a:p>
            <a:pPr marL="568325" lvl="1" indent="-342900">
              <a:buFont typeface="+mj-lt"/>
              <a:buAutoNum type="alphaUcPeriod"/>
            </a:pPr>
            <a:r>
              <a:rPr lang="en-US" altLang="zh-TW" dirty="0" smtClean="0"/>
              <a:t>network</a:t>
            </a:r>
            <a:endParaRPr lang="en-US" altLang="zh-TW" dirty="0"/>
          </a:p>
          <a:p>
            <a:pPr marL="568325" lvl="1" indent="-342900">
              <a:buFont typeface="+mj-lt"/>
              <a:buAutoNum type="alphaUcPeriod"/>
            </a:pPr>
            <a:r>
              <a:rPr lang="en-US" altLang="zh-TW" dirty="0" smtClean="0"/>
              <a:t>transport</a:t>
            </a:r>
            <a:endParaRPr lang="zh-TW" altLang="en-US" dirty="0"/>
          </a:p>
        </p:txBody>
      </p:sp>
      <p:sp>
        <p:nvSpPr>
          <p:cNvPr id="3" name="標題 2"/>
          <p:cNvSpPr>
            <a:spLocks noGrp="1"/>
          </p:cNvSpPr>
          <p:nvPr>
            <p:ph type="title"/>
          </p:nvPr>
        </p:nvSpPr>
        <p:spPr/>
        <p:txBody>
          <a:bodyPr/>
          <a:lstStyle/>
          <a:p>
            <a:r>
              <a:rPr lang="en-US" altLang="zh-TW" dirty="0" smtClean="0"/>
              <a:t>057</a:t>
            </a:r>
            <a:endParaRPr lang="zh-TW" altLang="en-US" dirty="0"/>
          </a:p>
        </p:txBody>
      </p:sp>
      <p:sp>
        <p:nvSpPr>
          <p:cNvPr id="4" name="圓角矩形 3"/>
          <p:cNvSpPr/>
          <p:nvPr/>
        </p:nvSpPr>
        <p:spPr>
          <a:xfrm>
            <a:off x="229702" y="1606500"/>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189761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What does a Layer 2 switch use to decide where to forward a received frame</a:t>
            </a:r>
            <a:r>
              <a:rPr lang="en-US" altLang="zh-TW" dirty="0" smtClean="0"/>
              <a:t>?</a:t>
            </a:r>
          </a:p>
          <a:p>
            <a:pPr marL="568325" lvl="1" indent="-342900">
              <a:buFont typeface="+mj-lt"/>
              <a:buAutoNum type="alphaUcPeriod"/>
            </a:pPr>
            <a:r>
              <a:rPr lang="en-US" altLang="zh-TW" dirty="0"/>
              <a:t>source MAC address</a:t>
            </a:r>
          </a:p>
          <a:p>
            <a:pPr marL="568325" lvl="1" indent="-342900">
              <a:buFont typeface="+mj-lt"/>
              <a:buAutoNum type="alphaUcPeriod"/>
            </a:pPr>
            <a:r>
              <a:rPr lang="en-US" altLang="zh-TW" dirty="0" smtClean="0"/>
              <a:t>source </a:t>
            </a:r>
            <a:r>
              <a:rPr lang="en-US" altLang="zh-TW" dirty="0"/>
              <a:t>IP address</a:t>
            </a:r>
          </a:p>
          <a:p>
            <a:pPr marL="568325" lvl="1" indent="-342900">
              <a:buFont typeface="+mj-lt"/>
              <a:buAutoNum type="alphaUcPeriod"/>
            </a:pPr>
            <a:r>
              <a:rPr lang="en-US" altLang="zh-TW" dirty="0" smtClean="0"/>
              <a:t>source </a:t>
            </a:r>
            <a:r>
              <a:rPr lang="en-US" altLang="zh-TW" dirty="0"/>
              <a:t>switch port</a:t>
            </a:r>
          </a:p>
          <a:p>
            <a:pPr marL="568325" lvl="1" indent="-342900">
              <a:buFont typeface="+mj-lt"/>
              <a:buAutoNum type="alphaUcPeriod"/>
            </a:pPr>
            <a:r>
              <a:rPr lang="en-US" altLang="zh-TW" dirty="0" smtClean="0"/>
              <a:t>destination </a:t>
            </a:r>
            <a:r>
              <a:rPr lang="en-US" altLang="zh-TW" dirty="0"/>
              <a:t>IP address</a:t>
            </a:r>
          </a:p>
          <a:p>
            <a:pPr marL="568325" lvl="1" indent="-342900">
              <a:buFont typeface="+mj-lt"/>
              <a:buAutoNum type="alphaUcPeriod"/>
            </a:pPr>
            <a:r>
              <a:rPr lang="en-US" altLang="zh-TW" dirty="0" smtClean="0"/>
              <a:t>destination </a:t>
            </a:r>
            <a:r>
              <a:rPr lang="en-US" altLang="zh-TW" dirty="0"/>
              <a:t>port address</a:t>
            </a:r>
          </a:p>
          <a:p>
            <a:pPr marL="568325" lvl="1" indent="-342900">
              <a:buFont typeface="+mj-lt"/>
              <a:buAutoNum type="alphaUcPeriod"/>
            </a:pPr>
            <a:r>
              <a:rPr lang="en-US" altLang="zh-TW" dirty="0" smtClean="0"/>
              <a:t>destination </a:t>
            </a:r>
            <a:r>
              <a:rPr lang="en-US" altLang="zh-TW" dirty="0"/>
              <a:t>MAC address</a:t>
            </a:r>
            <a:endParaRPr lang="zh-TW" altLang="en-US" dirty="0"/>
          </a:p>
        </p:txBody>
      </p:sp>
      <p:sp>
        <p:nvSpPr>
          <p:cNvPr id="3" name="標題 2"/>
          <p:cNvSpPr>
            <a:spLocks noGrp="1"/>
          </p:cNvSpPr>
          <p:nvPr>
            <p:ph type="title"/>
          </p:nvPr>
        </p:nvSpPr>
        <p:spPr/>
        <p:txBody>
          <a:bodyPr/>
          <a:lstStyle/>
          <a:p>
            <a:r>
              <a:rPr lang="en-US" altLang="zh-TW" dirty="0" smtClean="0"/>
              <a:t>058</a:t>
            </a:r>
            <a:endParaRPr lang="zh-TW" altLang="en-US" dirty="0"/>
          </a:p>
        </p:txBody>
      </p:sp>
      <p:sp>
        <p:nvSpPr>
          <p:cNvPr id="4" name="圓角矩形 3"/>
          <p:cNvSpPr/>
          <p:nvPr/>
        </p:nvSpPr>
        <p:spPr>
          <a:xfrm>
            <a:off x="229702" y="3287822"/>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532978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port state is introduced by Rapid-PVST</a:t>
            </a:r>
            <a:r>
              <a:rPr lang="en-US" altLang="zh-TW" dirty="0" smtClean="0"/>
              <a:t>?</a:t>
            </a:r>
          </a:p>
          <a:p>
            <a:pPr marL="682625" lvl="1" indent="-457200">
              <a:buFont typeface="+mj-lt"/>
              <a:buAutoNum type="alphaUcPeriod"/>
            </a:pPr>
            <a:r>
              <a:rPr lang="en-US" altLang="zh-TW" sz="2000" dirty="0"/>
              <a:t>learning</a:t>
            </a:r>
          </a:p>
          <a:p>
            <a:pPr marL="682625" lvl="1" indent="-457200">
              <a:buFont typeface="+mj-lt"/>
              <a:buAutoNum type="alphaUcPeriod"/>
            </a:pPr>
            <a:r>
              <a:rPr lang="en-US" altLang="zh-TW" sz="2000" dirty="0" smtClean="0"/>
              <a:t>listening</a:t>
            </a:r>
            <a:endParaRPr lang="en-US" altLang="zh-TW" sz="2000" dirty="0"/>
          </a:p>
          <a:p>
            <a:pPr marL="682625" lvl="1" indent="-457200">
              <a:buFont typeface="+mj-lt"/>
              <a:buAutoNum type="alphaUcPeriod"/>
            </a:pPr>
            <a:r>
              <a:rPr lang="en-US" altLang="zh-TW" sz="2000" dirty="0" smtClean="0"/>
              <a:t>discarding</a:t>
            </a:r>
            <a:endParaRPr lang="en-US" altLang="zh-TW" sz="2000" dirty="0"/>
          </a:p>
          <a:p>
            <a:pPr marL="682625" lvl="1" indent="-457200">
              <a:buFont typeface="+mj-lt"/>
              <a:buAutoNum type="alphaUcPeriod"/>
            </a:pPr>
            <a:r>
              <a:rPr lang="en-US" altLang="zh-TW" sz="2000" dirty="0" smtClean="0"/>
              <a:t>forwarding</a:t>
            </a:r>
            <a:endParaRPr lang="zh-TW" altLang="en-US" dirty="0"/>
          </a:p>
        </p:txBody>
      </p:sp>
      <p:sp>
        <p:nvSpPr>
          <p:cNvPr id="3" name="標題 2"/>
          <p:cNvSpPr>
            <a:spLocks noGrp="1"/>
          </p:cNvSpPr>
          <p:nvPr>
            <p:ph type="title"/>
          </p:nvPr>
        </p:nvSpPr>
        <p:spPr/>
        <p:txBody>
          <a:bodyPr/>
          <a:lstStyle/>
          <a:p>
            <a:r>
              <a:rPr lang="en-US" altLang="zh-TW" dirty="0" smtClean="0"/>
              <a:t>029</a:t>
            </a:r>
            <a:endParaRPr lang="zh-TW" altLang="en-US" dirty="0"/>
          </a:p>
        </p:txBody>
      </p:sp>
      <p:sp>
        <p:nvSpPr>
          <p:cNvPr id="4" name="圓角矩形 3"/>
          <p:cNvSpPr/>
          <p:nvPr/>
        </p:nvSpPr>
        <p:spPr>
          <a:xfrm>
            <a:off x="239713" y="2019459"/>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876341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Which statement is true</a:t>
            </a:r>
            <a:r>
              <a:rPr lang="en-US" altLang="zh-TW" dirty="0" smtClean="0"/>
              <a:t>?</a:t>
            </a:r>
          </a:p>
          <a:p>
            <a:pPr marL="682625" lvl="1" indent="-457200">
              <a:buFont typeface="+mj-lt"/>
              <a:buAutoNum type="alphaUcPeriod"/>
            </a:pPr>
            <a:r>
              <a:rPr lang="en-US" altLang="zh-TW" sz="2000" dirty="0"/>
              <a:t>The Fa0/11 role confirms that </a:t>
            </a:r>
            <a:r>
              <a:rPr lang="en-US" altLang="zh-TW" sz="2000" dirty="0" err="1"/>
              <a:t>SwitchA</a:t>
            </a:r>
            <a:r>
              <a:rPr lang="en-US" altLang="zh-TW" sz="2000" dirty="0"/>
              <a:t> is the root bridge for VLAN 20.</a:t>
            </a:r>
          </a:p>
          <a:p>
            <a:pPr marL="682625" lvl="1" indent="-457200">
              <a:buFont typeface="+mj-lt"/>
              <a:buAutoNum type="alphaUcPeriod"/>
            </a:pPr>
            <a:r>
              <a:rPr lang="en-US" altLang="zh-TW" sz="2000" dirty="0" smtClean="0"/>
              <a:t>VLAN </a:t>
            </a:r>
            <a:r>
              <a:rPr lang="en-US" altLang="zh-TW" sz="2000" dirty="0"/>
              <a:t>20 is running the Per VLAN Spanning Tree Protocol.</a:t>
            </a:r>
          </a:p>
          <a:p>
            <a:pPr marL="682625" lvl="1" indent="-457200">
              <a:buFont typeface="+mj-lt"/>
              <a:buAutoNum type="alphaUcPeriod"/>
            </a:pPr>
            <a:r>
              <a:rPr lang="en-US" altLang="zh-TW" sz="2000" dirty="0" smtClean="0"/>
              <a:t>The </a:t>
            </a:r>
            <a:r>
              <a:rPr lang="en-US" altLang="zh-TW" sz="2000" dirty="0"/>
              <a:t>MAC address of the root bridge is 0017.596d.1580.</a:t>
            </a:r>
          </a:p>
          <a:p>
            <a:pPr marL="682625" lvl="1" indent="-457200">
              <a:buFont typeface="+mj-lt"/>
              <a:buAutoNum type="alphaUcPeriod"/>
            </a:pPr>
            <a:r>
              <a:rPr lang="en-US" altLang="zh-TW" sz="2000" dirty="0" err="1" smtClean="0"/>
              <a:t>SwitchA</a:t>
            </a:r>
            <a:r>
              <a:rPr lang="en-US" altLang="zh-TW" sz="2000" dirty="0" smtClean="0"/>
              <a:t> </a:t>
            </a:r>
            <a:r>
              <a:rPr lang="en-US" altLang="zh-TW" sz="2000" dirty="0"/>
              <a:t>is not the root bridge, because not all of the interface roles are designated</a:t>
            </a:r>
            <a:endParaRPr lang="zh-TW" altLang="en-US" dirty="0"/>
          </a:p>
        </p:txBody>
      </p:sp>
      <p:sp>
        <p:nvSpPr>
          <p:cNvPr id="3" name="標題 2"/>
          <p:cNvSpPr>
            <a:spLocks noGrp="1"/>
          </p:cNvSpPr>
          <p:nvPr>
            <p:ph type="title"/>
          </p:nvPr>
        </p:nvSpPr>
        <p:spPr/>
        <p:txBody>
          <a:bodyPr/>
          <a:lstStyle/>
          <a:p>
            <a:r>
              <a:rPr lang="en-US" altLang="zh-TW" dirty="0" smtClean="0"/>
              <a:t>059</a:t>
            </a:r>
            <a:endParaRPr lang="zh-TW" altLang="en-US" dirty="0"/>
          </a:p>
        </p:txBody>
      </p:sp>
      <p:pic>
        <p:nvPicPr>
          <p:cNvPr id="4" name="圖片 3"/>
          <p:cNvPicPr>
            <a:picLocks noChangeAspect="1"/>
          </p:cNvPicPr>
          <p:nvPr/>
        </p:nvPicPr>
        <p:blipFill>
          <a:blip r:embed="rId2"/>
          <a:stretch>
            <a:fillRect/>
          </a:stretch>
        </p:blipFill>
        <p:spPr>
          <a:xfrm>
            <a:off x="1949533" y="3199267"/>
            <a:ext cx="5232931" cy="3110093"/>
          </a:xfrm>
          <a:prstGeom prst="rect">
            <a:avLst/>
          </a:prstGeom>
        </p:spPr>
      </p:pic>
      <p:sp>
        <p:nvSpPr>
          <p:cNvPr id="5" name="圓角矩形 4"/>
          <p:cNvSpPr/>
          <p:nvPr/>
        </p:nvSpPr>
        <p:spPr>
          <a:xfrm>
            <a:off x="229702" y="2417666"/>
            <a:ext cx="8693072" cy="70540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912932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two benefits are provided by creating VLANs? (Choose two</a:t>
            </a:r>
            <a:r>
              <a:rPr lang="en-US" altLang="zh-TW" dirty="0" smtClean="0"/>
              <a:t>.)</a:t>
            </a:r>
          </a:p>
          <a:p>
            <a:pPr marL="568325" lvl="1" indent="-342900">
              <a:buFont typeface="+mj-lt"/>
              <a:buAutoNum type="alphaUcPeriod"/>
            </a:pPr>
            <a:r>
              <a:rPr lang="en-US" altLang="zh-TW" dirty="0"/>
              <a:t>added security</a:t>
            </a:r>
          </a:p>
          <a:p>
            <a:pPr marL="568325" lvl="1" indent="-342900">
              <a:buFont typeface="+mj-lt"/>
              <a:buAutoNum type="alphaUcPeriod"/>
            </a:pPr>
            <a:r>
              <a:rPr lang="en-US" altLang="zh-TW" dirty="0" smtClean="0"/>
              <a:t>dedicated </a:t>
            </a:r>
            <a:r>
              <a:rPr lang="en-US" altLang="zh-TW" dirty="0"/>
              <a:t>bandwidth</a:t>
            </a:r>
          </a:p>
          <a:p>
            <a:pPr marL="568325" lvl="1" indent="-342900">
              <a:buFont typeface="+mj-lt"/>
              <a:buAutoNum type="alphaUcPeriod"/>
            </a:pPr>
            <a:r>
              <a:rPr lang="en-US" altLang="zh-TW" dirty="0" smtClean="0"/>
              <a:t>provides </a:t>
            </a:r>
            <a:r>
              <a:rPr lang="en-US" altLang="zh-TW" dirty="0"/>
              <a:t>segmentation</a:t>
            </a:r>
          </a:p>
          <a:p>
            <a:pPr marL="568325" lvl="1" indent="-342900">
              <a:buFont typeface="+mj-lt"/>
              <a:buAutoNum type="alphaUcPeriod"/>
            </a:pPr>
            <a:r>
              <a:rPr lang="en-US" altLang="zh-TW" dirty="0" smtClean="0"/>
              <a:t>allows </a:t>
            </a:r>
            <a:r>
              <a:rPr lang="en-US" altLang="zh-TW" dirty="0"/>
              <a:t>switches to route traffic between </a:t>
            </a:r>
            <a:r>
              <a:rPr lang="en-US" altLang="zh-TW" dirty="0" err="1"/>
              <a:t>subinterfaces</a:t>
            </a:r>
            <a:endParaRPr lang="en-US" altLang="zh-TW" dirty="0"/>
          </a:p>
          <a:p>
            <a:pPr marL="568325" lvl="1" indent="-342900">
              <a:buFont typeface="+mj-lt"/>
              <a:buAutoNum type="alphaUcPeriod"/>
            </a:pPr>
            <a:r>
              <a:rPr lang="en-US" altLang="zh-TW" dirty="0" smtClean="0"/>
              <a:t>contains </a:t>
            </a:r>
            <a:r>
              <a:rPr lang="en-US" altLang="zh-TW" dirty="0"/>
              <a:t>collisions</a:t>
            </a:r>
            <a:endParaRPr lang="zh-TW" altLang="en-US" dirty="0"/>
          </a:p>
        </p:txBody>
      </p:sp>
      <p:sp>
        <p:nvSpPr>
          <p:cNvPr id="3" name="標題 2"/>
          <p:cNvSpPr>
            <a:spLocks noGrp="1"/>
          </p:cNvSpPr>
          <p:nvPr>
            <p:ph type="title"/>
          </p:nvPr>
        </p:nvSpPr>
        <p:spPr/>
        <p:txBody>
          <a:bodyPr/>
          <a:lstStyle/>
          <a:p>
            <a:r>
              <a:rPr lang="en-US" altLang="zh-TW" dirty="0" smtClean="0"/>
              <a:t>060</a:t>
            </a:r>
            <a:endParaRPr lang="zh-TW" altLang="en-US" dirty="0"/>
          </a:p>
        </p:txBody>
      </p:sp>
      <p:sp>
        <p:nvSpPr>
          <p:cNvPr id="4" name="圓角矩形 3"/>
          <p:cNvSpPr/>
          <p:nvPr/>
        </p:nvSpPr>
        <p:spPr>
          <a:xfrm>
            <a:off x="229702" y="1577011"/>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29702" y="2299682"/>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654016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command can be used from a PC to verify the connectivity between hosts that </a:t>
            </a:r>
            <a:r>
              <a:rPr lang="en-US" altLang="zh-TW" dirty="0" smtClean="0"/>
              <a:t>connect through </a:t>
            </a:r>
            <a:r>
              <a:rPr lang="en-US" altLang="zh-TW" dirty="0"/>
              <a:t>a switch in the same LAN</a:t>
            </a:r>
            <a:r>
              <a:rPr lang="en-US" altLang="zh-TW" dirty="0" smtClean="0"/>
              <a:t>?</a:t>
            </a:r>
          </a:p>
          <a:p>
            <a:pPr marL="568325" lvl="1" indent="-342900">
              <a:buFont typeface="+mj-lt"/>
              <a:buAutoNum type="alphaUcPeriod"/>
            </a:pPr>
            <a:r>
              <a:rPr lang="en-US" altLang="zh-TW" dirty="0"/>
              <a:t>ping address</a:t>
            </a:r>
          </a:p>
          <a:p>
            <a:pPr marL="568325" lvl="1" indent="-342900">
              <a:buFont typeface="+mj-lt"/>
              <a:buAutoNum type="alphaUcPeriod"/>
            </a:pPr>
            <a:r>
              <a:rPr lang="en-US" altLang="zh-TW" dirty="0" err="1" smtClean="0"/>
              <a:t>tracert</a:t>
            </a:r>
            <a:r>
              <a:rPr lang="en-US" altLang="zh-TW" dirty="0" smtClean="0"/>
              <a:t> </a:t>
            </a:r>
            <a:r>
              <a:rPr lang="en-US" altLang="zh-TW" dirty="0"/>
              <a:t>address</a:t>
            </a:r>
          </a:p>
          <a:p>
            <a:pPr marL="568325" lvl="1" indent="-342900">
              <a:buFont typeface="+mj-lt"/>
              <a:buAutoNum type="alphaUcPeriod"/>
            </a:pPr>
            <a:r>
              <a:rPr lang="en-US" altLang="zh-TW" dirty="0" smtClean="0"/>
              <a:t>traceroute </a:t>
            </a:r>
            <a:r>
              <a:rPr lang="en-US" altLang="zh-TW" dirty="0"/>
              <a:t>address</a:t>
            </a:r>
          </a:p>
          <a:p>
            <a:pPr marL="568325" lvl="1" indent="-342900">
              <a:buFont typeface="+mj-lt"/>
              <a:buAutoNum type="alphaUcPeriod"/>
            </a:pPr>
            <a:r>
              <a:rPr lang="en-US" altLang="zh-TW" dirty="0" err="1" smtClean="0"/>
              <a:t>arp</a:t>
            </a:r>
            <a:r>
              <a:rPr lang="en-US" altLang="zh-TW" dirty="0" smtClean="0"/>
              <a:t> </a:t>
            </a:r>
            <a:r>
              <a:rPr lang="en-US" altLang="zh-TW" dirty="0"/>
              <a:t>address</a:t>
            </a:r>
            <a:endParaRPr lang="zh-TW" altLang="en-US" dirty="0"/>
          </a:p>
        </p:txBody>
      </p:sp>
      <p:sp>
        <p:nvSpPr>
          <p:cNvPr id="3" name="標題 2"/>
          <p:cNvSpPr>
            <a:spLocks noGrp="1"/>
          </p:cNvSpPr>
          <p:nvPr>
            <p:ph type="title"/>
          </p:nvPr>
        </p:nvSpPr>
        <p:spPr/>
        <p:txBody>
          <a:bodyPr/>
          <a:lstStyle/>
          <a:p>
            <a:r>
              <a:rPr lang="en-US" altLang="zh-TW" dirty="0" smtClean="0"/>
              <a:t>061</a:t>
            </a:r>
            <a:endParaRPr lang="zh-TW" altLang="en-US" dirty="0"/>
          </a:p>
        </p:txBody>
      </p:sp>
      <p:sp>
        <p:nvSpPr>
          <p:cNvPr id="4" name="圓角矩形 3"/>
          <p:cNvSpPr/>
          <p:nvPr/>
        </p:nvSpPr>
        <p:spPr>
          <a:xfrm>
            <a:off x="229702" y="1577011"/>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4259480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Based on the network shown in the </a:t>
            </a:r>
            <a:r>
              <a:rPr lang="en-US" altLang="zh-TW" dirty="0" smtClean="0"/>
              <a:t>graphic. </a:t>
            </a:r>
            <a:r>
              <a:rPr lang="en-US" altLang="zh-TW" dirty="0"/>
              <a:t>Which option contains both the potential networking problem and the protocol or setting </a:t>
            </a:r>
            <a:r>
              <a:rPr lang="en-US" altLang="zh-TW" dirty="0" smtClean="0"/>
              <a:t>that should </a:t>
            </a:r>
            <a:r>
              <a:rPr lang="en-US" altLang="zh-TW" dirty="0"/>
              <a:t>be used to prevent the problem</a:t>
            </a:r>
            <a:r>
              <a:rPr lang="en-US" altLang="zh-TW" dirty="0" smtClean="0"/>
              <a:t>?</a:t>
            </a:r>
          </a:p>
          <a:p>
            <a:pPr marL="568325" lvl="1" indent="-342900">
              <a:buFont typeface="+mj-lt"/>
              <a:buAutoNum type="alphaUcPeriod"/>
            </a:pPr>
            <a:r>
              <a:rPr lang="en-US" altLang="zh-TW" dirty="0"/>
              <a:t>routing loops, hold down timers</a:t>
            </a:r>
          </a:p>
          <a:p>
            <a:pPr marL="568325" lvl="1" indent="-342900">
              <a:buFont typeface="+mj-lt"/>
              <a:buAutoNum type="alphaUcPeriod"/>
            </a:pPr>
            <a:r>
              <a:rPr lang="en-US" altLang="zh-TW" dirty="0" smtClean="0"/>
              <a:t>switching </a:t>
            </a:r>
            <a:r>
              <a:rPr lang="en-US" altLang="zh-TW" dirty="0"/>
              <a:t>loops, split horizon</a:t>
            </a:r>
          </a:p>
          <a:p>
            <a:pPr marL="568325" lvl="1" indent="-342900">
              <a:buFont typeface="+mj-lt"/>
              <a:buAutoNum type="alphaUcPeriod"/>
            </a:pPr>
            <a:r>
              <a:rPr lang="en-US" altLang="zh-TW" dirty="0" smtClean="0"/>
              <a:t>routing </a:t>
            </a:r>
            <a:r>
              <a:rPr lang="en-US" altLang="zh-TW" dirty="0"/>
              <a:t>loops, split </a:t>
            </a:r>
            <a:r>
              <a:rPr lang="en-US" altLang="zh-TW" dirty="0" smtClean="0"/>
              <a:t>horizon</a:t>
            </a:r>
          </a:p>
          <a:p>
            <a:pPr marL="568325" lvl="1" indent="-342900">
              <a:buFont typeface="+mj-lt"/>
              <a:buAutoNum type="alphaUcPeriod"/>
            </a:pPr>
            <a:r>
              <a:rPr lang="en-US" altLang="zh-TW" dirty="0"/>
              <a:t>switching loops, VTP</a:t>
            </a:r>
          </a:p>
          <a:p>
            <a:pPr marL="568325" lvl="1" indent="-342900">
              <a:buFont typeface="+mj-lt"/>
              <a:buAutoNum type="alphaUcPeriod"/>
            </a:pPr>
            <a:r>
              <a:rPr lang="en-US" altLang="zh-TW" dirty="0" smtClean="0"/>
              <a:t>routing </a:t>
            </a:r>
            <a:r>
              <a:rPr lang="en-US" altLang="zh-TW" dirty="0"/>
              <a:t>loops, STP</a:t>
            </a:r>
          </a:p>
          <a:p>
            <a:pPr marL="568325" lvl="1" indent="-342900">
              <a:buFont typeface="+mj-lt"/>
              <a:buAutoNum type="alphaUcPeriod"/>
            </a:pPr>
            <a:r>
              <a:rPr lang="en-US" altLang="zh-TW" dirty="0" smtClean="0"/>
              <a:t>switching </a:t>
            </a:r>
            <a:r>
              <a:rPr lang="en-US" altLang="zh-TW" dirty="0"/>
              <a:t>loops, STP</a:t>
            </a:r>
            <a:endParaRPr lang="zh-TW" altLang="en-US" dirty="0"/>
          </a:p>
        </p:txBody>
      </p:sp>
      <p:sp>
        <p:nvSpPr>
          <p:cNvPr id="3" name="標題 2"/>
          <p:cNvSpPr>
            <a:spLocks noGrp="1"/>
          </p:cNvSpPr>
          <p:nvPr>
            <p:ph type="title"/>
          </p:nvPr>
        </p:nvSpPr>
        <p:spPr/>
        <p:txBody>
          <a:bodyPr/>
          <a:lstStyle/>
          <a:p>
            <a:r>
              <a:rPr lang="en-US" altLang="zh-TW" dirty="0" smtClean="0"/>
              <a:t>062</a:t>
            </a:r>
            <a:endParaRPr lang="zh-TW" altLang="en-US" dirty="0"/>
          </a:p>
        </p:txBody>
      </p:sp>
      <p:pic>
        <p:nvPicPr>
          <p:cNvPr id="4" name="圖片 3"/>
          <p:cNvPicPr>
            <a:picLocks noChangeAspect="1"/>
          </p:cNvPicPr>
          <p:nvPr/>
        </p:nvPicPr>
        <p:blipFill>
          <a:blip r:embed="rId2"/>
          <a:stretch>
            <a:fillRect/>
          </a:stretch>
        </p:blipFill>
        <p:spPr>
          <a:xfrm>
            <a:off x="4139106" y="3029902"/>
            <a:ext cx="4679457" cy="2294265"/>
          </a:xfrm>
          <a:prstGeom prst="rect">
            <a:avLst/>
          </a:prstGeom>
        </p:spPr>
      </p:pic>
      <p:sp>
        <p:nvSpPr>
          <p:cNvPr id="5" name="圓角矩形 4"/>
          <p:cNvSpPr/>
          <p:nvPr/>
        </p:nvSpPr>
        <p:spPr>
          <a:xfrm>
            <a:off x="239713" y="3611880"/>
            <a:ext cx="3771848"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1264074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Which two statements are true about </a:t>
            </a:r>
            <a:r>
              <a:rPr lang="en-US" altLang="zh-TW" dirty="0" err="1"/>
              <a:t>interVLAN</a:t>
            </a:r>
            <a:r>
              <a:rPr lang="en-US" altLang="zh-TW" dirty="0"/>
              <a:t> routing in the topology that is shown in </a:t>
            </a:r>
            <a:r>
              <a:rPr lang="en-US" altLang="zh-TW" dirty="0" smtClean="0"/>
              <a:t>the exhibit</a:t>
            </a:r>
            <a:r>
              <a:rPr lang="en-US" altLang="zh-TW" dirty="0"/>
              <a:t>? (Choose two.)</a:t>
            </a:r>
            <a:endParaRPr lang="zh-TW" altLang="en-US" dirty="0"/>
          </a:p>
        </p:txBody>
      </p:sp>
      <p:sp>
        <p:nvSpPr>
          <p:cNvPr id="3" name="標題 2"/>
          <p:cNvSpPr>
            <a:spLocks noGrp="1"/>
          </p:cNvSpPr>
          <p:nvPr>
            <p:ph type="title"/>
          </p:nvPr>
        </p:nvSpPr>
        <p:spPr/>
        <p:txBody>
          <a:bodyPr/>
          <a:lstStyle/>
          <a:p>
            <a:r>
              <a:rPr lang="en-US" altLang="zh-TW" dirty="0" smtClean="0"/>
              <a:t>063</a:t>
            </a:r>
            <a:endParaRPr lang="zh-TW" altLang="en-US" dirty="0"/>
          </a:p>
        </p:txBody>
      </p:sp>
      <p:pic>
        <p:nvPicPr>
          <p:cNvPr id="4" name="圖片 3"/>
          <p:cNvPicPr>
            <a:picLocks noChangeAspect="1"/>
          </p:cNvPicPr>
          <p:nvPr/>
        </p:nvPicPr>
        <p:blipFill>
          <a:blip r:embed="rId2"/>
          <a:stretch>
            <a:fillRect/>
          </a:stretch>
        </p:blipFill>
        <p:spPr>
          <a:xfrm>
            <a:off x="1822424" y="2367028"/>
            <a:ext cx="5433781" cy="3395415"/>
          </a:xfrm>
          <a:prstGeom prst="rect">
            <a:avLst/>
          </a:prstGeom>
        </p:spPr>
      </p:pic>
    </p:spTree>
    <p:extLst>
      <p:ext uri="{BB962C8B-B14F-4D97-AF65-F5344CB8AC3E}">
        <p14:creationId xmlns:p14="http://schemas.microsoft.com/office/powerpoint/2010/main" val="2676210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568325" lvl="1" indent="-342900">
              <a:buFont typeface="+mj-lt"/>
              <a:buAutoNum type="alphaUcPeriod"/>
            </a:pPr>
            <a:r>
              <a:rPr lang="en-US" altLang="zh-TW" dirty="0"/>
              <a:t>Host E and host F use the same IP gateway address.</a:t>
            </a:r>
          </a:p>
          <a:p>
            <a:pPr marL="568325" lvl="1" indent="-342900">
              <a:buFont typeface="+mj-lt"/>
              <a:buAutoNum type="alphaUcPeriod"/>
            </a:pPr>
            <a:r>
              <a:rPr lang="en-US" altLang="zh-TW" dirty="0" smtClean="0"/>
              <a:t>Router1 </a:t>
            </a:r>
            <a:r>
              <a:rPr lang="en-US" altLang="zh-TW" dirty="0"/>
              <a:t>and Switch2 should be connected via a crossover cable.</a:t>
            </a:r>
          </a:p>
          <a:p>
            <a:pPr marL="568325" lvl="1" indent="-342900">
              <a:buFont typeface="+mj-lt"/>
              <a:buAutoNum type="alphaUcPeriod"/>
            </a:pPr>
            <a:r>
              <a:rPr lang="en-US" altLang="zh-TW" dirty="0" smtClean="0"/>
              <a:t>Router1 </a:t>
            </a:r>
            <a:r>
              <a:rPr lang="en-US" altLang="zh-TW" dirty="0"/>
              <a:t>will not play a role in communications between host A and host D.</a:t>
            </a:r>
          </a:p>
          <a:p>
            <a:pPr marL="568325" lvl="1" indent="-342900">
              <a:buFont typeface="+mj-lt"/>
              <a:buAutoNum type="alphaUcPeriod"/>
            </a:pPr>
            <a:r>
              <a:rPr lang="en-US" altLang="zh-TW" dirty="0" smtClean="0"/>
              <a:t>The </a:t>
            </a:r>
            <a:r>
              <a:rPr lang="en-US" altLang="zh-TW" dirty="0" err="1"/>
              <a:t>FastEthernet</a:t>
            </a:r>
            <a:r>
              <a:rPr lang="en-US" altLang="zh-TW" dirty="0"/>
              <a:t> 0/0 interface on Router1 must be configured with </a:t>
            </a:r>
            <a:r>
              <a:rPr lang="en-US" altLang="zh-TW" dirty="0" err="1"/>
              <a:t>subinterfaces</a:t>
            </a:r>
            <a:r>
              <a:rPr lang="en-US" altLang="zh-TW" dirty="0"/>
              <a:t>.</a:t>
            </a:r>
          </a:p>
          <a:p>
            <a:pPr marL="568325" lvl="1" indent="-342900">
              <a:buFont typeface="+mj-lt"/>
              <a:buAutoNum type="alphaUcPeriod"/>
            </a:pPr>
            <a:r>
              <a:rPr lang="en-US" altLang="zh-TW" dirty="0" smtClean="0"/>
              <a:t>Router1 </a:t>
            </a:r>
            <a:r>
              <a:rPr lang="en-US" altLang="zh-TW" dirty="0"/>
              <a:t>needs more LAN interfaces to accommodate the VLANs that are shown in the exhibit.</a:t>
            </a:r>
          </a:p>
          <a:p>
            <a:pPr marL="568325" lvl="1" indent="-342900">
              <a:buFont typeface="+mj-lt"/>
              <a:buAutoNum type="alphaUcPeriod"/>
            </a:pPr>
            <a:r>
              <a:rPr lang="en-US" altLang="zh-TW" dirty="0" smtClean="0"/>
              <a:t>The </a:t>
            </a:r>
            <a:r>
              <a:rPr lang="en-US" altLang="zh-TW" dirty="0" err="1"/>
              <a:t>FastEthernet</a:t>
            </a:r>
            <a:r>
              <a:rPr lang="en-US" altLang="zh-TW" dirty="0"/>
              <a:t> 0/0 interface on Router1 and the </a:t>
            </a:r>
            <a:r>
              <a:rPr lang="en-US" altLang="zh-TW" dirty="0" err="1"/>
              <a:t>FastEthernet</a:t>
            </a:r>
            <a:r>
              <a:rPr lang="en-US" altLang="zh-TW" dirty="0"/>
              <a:t> 0/1 interface on Switch2 </a:t>
            </a:r>
            <a:r>
              <a:rPr lang="en-US" altLang="zh-TW" dirty="0" smtClean="0"/>
              <a:t>trunk ports </a:t>
            </a:r>
            <a:r>
              <a:rPr lang="en-US" altLang="zh-TW" dirty="0"/>
              <a:t>must be configured using the same encapsulation type</a:t>
            </a:r>
            <a:endParaRPr lang="zh-TW" altLang="en-US" dirty="0"/>
          </a:p>
        </p:txBody>
      </p:sp>
      <p:sp>
        <p:nvSpPr>
          <p:cNvPr id="3" name="標題 2"/>
          <p:cNvSpPr>
            <a:spLocks noGrp="1"/>
          </p:cNvSpPr>
          <p:nvPr>
            <p:ph type="title"/>
          </p:nvPr>
        </p:nvSpPr>
        <p:spPr/>
        <p:txBody>
          <a:bodyPr/>
          <a:lstStyle/>
          <a:p>
            <a:r>
              <a:rPr lang="en-US" altLang="zh-TW" dirty="0" smtClean="0"/>
              <a:t>063</a:t>
            </a:r>
            <a:endParaRPr lang="zh-TW" altLang="en-US" dirty="0"/>
          </a:p>
        </p:txBody>
      </p:sp>
      <p:sp>
        <p:nvSpPr>
          <p:cNvPr id="4" name="圓角矩形 3"/>
          <p:cNvSpPr/>
          <p:nvPr/>
        </p:nvSpPr>
        <p:spPr>
          <a:xfrm>
            <a:off x="239713" y="1916224"/>
            <a:ext cx="8693072" cy="591002"/>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3125995"/>
            <a:ext cx="8693072" cy="900315"/>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608853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two of these are characteristics of the 802.1Q protocol? (Choose two</a:t>
            </a:r>
            <a:r>
              <a:rPr lang="en-US" altLang="zh-TW" dirty="0" smtClean="0"/>
              <a:t>.)</a:t>
            </a:r>
          </a:p>
          <a:p>
            <a:pPr marL="568325" lvl="1" indent="-342900">
              <a:buFont typeface="+mj-lt"/>
              <a:buAutoNum type="alphaUcPeriod"/>
            </a:pPr>
            <a:r>
              <a:rPr lang="en-US" altLang="zh-TW" dirty="0"/>
              <a:t>It is used exclusively for tagging VLAN frames and does not address network </a:t>
            </a:r>
            <a:r>
              <a:rPr lang="en-US" altLang="zh-TW" dirty="0" err="1" smtClean="0"/>
              <a:t>reconvergence</a:t>
            </a:r>
            <a:r>
              <a:rPr lang="en-US" altLang="zh-TW" dirty="0" smtClean="0"/>
              <a:t> following </a:t>
            </a:r>
            <a:r>
              <a:rPr lang="en-US" altLang="zh-TW" dirty="0"/>
              <a:t>switched network topology changes.</a:t>
            </a:r>
          </a:p>
          <a:p>
            <a:pPr marL="568325" lvl="1" indent="-342900">
              <a:buFont typeface="+mj-lt"/>
              <a:buAutoNum type="alphaUcPeriod"/>
            </a:pPr>
            <a:r>
              <a:rPr lang="en-US" altLang="zh-TW" dirty="0" smtClean="0"/>
              <a:t>It </a:t>
            </a:r>
            <a:r>
              <a:rPr lang="en-US" altLang="zh-TW" dirty="0"/>
              <a:t>modifies the 802.3 frame header, and thus requires that the FCS be recomputed.</a:t>
            </a:r>
          </a:p>
          <a:p>
            <a:pPr marL="568325" lvl="1" indent="-342900">
              <a:buFont typeface="+mj-lt"/>
              <a:buAutoNum type="alphaUcPeriod"/>
            </a:pPr>
            <a:r>
              <a:rPr lang="en-US" altLang="zh-TW" dirty="0" smtClean="0"/>
              <a:t>It </a:t>
            </a:r>
            <a:r>
              <a:rPr lang="en-US" altLang="zh-TW" dirty="0"/>
              <a:t>is a Layer 2 messaging protocol which maintains VLAN configurations across networks.</a:t>
            </a:r>
          </a:p>
          <a:p>
            <a:pPr marL="568325" lvl="1" indent="-342900">
              <a:buFont typeface="+mj-lt"/>
              <a:buAutoNum type="alphaUcPeriod"/>
            </a:pPr>
            <a:r>
              <a:rPr lang="en-US" altLang="zh-TW" dirty="0" smtClean="0"/>
              <a:t>It </a:t>
            </a:r>
            <a:r>
              <a:rPr lang="en-US" altLang="zh-TW" dirty="0"/>
              <a:t>includes an 8-bit field which specifies the priority of a frame.</a:t>
            </a:r>
          </a:p>
          <a:p>
            <a:pPr marL="568325" lvl="1" indent="-342900">
              <a:buFont typeface="+mj-lt"/>
              <a:buAutoNum type="alphaUcPeriod"/>
            </a:pPr>
            <a:r>
              <a:rPr lang="en-US" altLang="zh-TW" dirty="0" smtClean="0"/>
              <a:t>It </a:t>
            </a:r>
            <a:r>
              <a:rPr lang="en-US" altLang="zh-TW" dirty="0"/>
              <a:t>is a </a:t>
            </a:r>
            <a:r>
              <a:rPr lang="en-US" altLang="zh-TW" dirty="0" err="1"/>
              <a:t>trunking</a:t>
            </a:r>
            <a:r>
              <a:rPr lang="en-US" altLang="zh-TW" dirty="0"/>
              <a:t> protocol capable of carrying untagged frames.</a:t>
            </a:r>
            <a:endParaRPr lang="zh-TW" altLang="en-US" dirty="0"/>
          </a:p>
        </p:txBody>
      </p:sp>
      <p:sp>
        <p:nvSpPr>
          <p:cNvPr id="3" name="標題 2"/>
          <p:cNvSpPr>
            <a:spLocks noGrp="1"/>
          </p:cNvSpPr>
          <p:nvPr>
            <p:ph type="title"/>
          </p:nvPr>
        </p:nvSpPr>
        <p:spPr/>
        <p:txBody>
          <a:bodyPr/>
          <a:lstStyle/>
          <a:p>
            <a:r>
              <a:rPr lang="en-US" altLang="zh-TW" dirty="0" smtClean="0"/>
              <a:t>064</a:t>
            </a:r>
            <a:endParaRPr lang="zh-TW" altLang="en-US" dirty="0"/>
          </a:p>
        </p:txBody>
      </p:sp>
      <p:sp>
        <p:nvSpPr>
          <p:cNvPr id="4" name="圓角矩形 3"/>
          <p:cNvSpPr/>
          <p:nvPr/>
        </p:nvSpPr>
        <p:spPr>
          <a:xfrm>
            <a:off x="229702" y="2255436"/>
            <a:ext cx="8693072" cy="59100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3730680"/>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427026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Each of these four switches has been configured with a hostname, as well as being configured </a:t>
            </a:r>
            <a:r>
              <a:rPr lang="en-US" altLang="zh-TW" dirty="0" smtClean="0"/>
              <a:t>to run </a:t>
            </a:r>
            <a:r>
              <a:rPr lang="en-US" altLang="zh-TW" dirty="0"/>
              <a:t>RSTP. No other configuration changes have been made. Which three of these show </a:t>
            </a:r>
            <a:r>
              <a:rPr lang="en-US" altLang="zh-TW" dirty="0" smtClean="0"/>
              <a:t>the correct </a:t>
            </a:r>
            <a:r>
              <a:rPr lang="en-US" altLang="zh-TW" dirty="0"/>
              <a:t>RSTP port roles for the indicated switches and interfaces? (Choose three.)</a:t>
            </a:r>
            <a:endParaRPr lang="zh-TW" altLang="en-US" dirty="0"/>
          </a:p>
        </p:txBody>
      </p:sp>
      <p:sp>
        <p:nvSpPr>
          <p:cNvPr id="3" name="標題 2"/>
          <p:cNvSpPr>
            <a:spLocks noGrp="1"/>
          </p:cNvSpPr>
          <p:nvPr>
            <p:ph type="title"/>
          </p:nvPr>
        </p:nvSpPr>
        <p:spPr/>
        <p:txBody>
          <a:bodyPr/>
          <a:lstStyle/>
          <a:p>
            <a:r>
              <a:rPr lang="en-US" altLang="zh-TW" dirty="0" smtClean="0"/>
              <a:t>065</a:t>
            </a:r>
            <a:endParaRPr lang="zh-TW" altLang="en-US" dirty="0"/>
          </a:p>
        </p:txBody>
      </p:sp>
      <p:pic>
        <p:nvPicPr>
          <p:cNvPr id="4" name="圖片 3"/>
          <p:cNvPicPr>
            <a:picLocks noChangeAspect="1"/>
          </p:cNvPicPr>
          <p:nvPr/>
        </p:nvPicPr>
        <p:blipFill>
          <a:blip r:embed="rId2"/>
          <a:stretch>
            <a:fillRect/>
          </a:stretch>
        </p:blipFill>
        <p:spPr>
          <a:xfrm>
            <a:off x="1977864" y="2646223"/>
            <a:ext cx="4910405" cy="3474358"/>
          </a:xfrm>
          <a:prstGeom prst="rect">
            <a:avLst/>
          </a:prstGeom>
        </p:spPr>
      </p:pic>
    </p:spTree>
    <p:extLst>
      <p:ext uri="{BB962C8B-B14F-4D97-AF65-F5344CB8AC3E}">
        <p14:creationId xmlns:p14="http://schemas.microsoft.com/office/powerpoint/2010/main" val="3071196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568325" lvl="1" indent="-342900">
              <a:buFont typeface="+mj-lt"/>
              <a:buAutoNum type="alphaUcPeriod"/>
            </a:pPr>
            <a:r>
              <a:rPr lang="en-US" altLang="zh-TW" dirty="0" err="1"/>
              <a:t>SwitchA</a:t>
            </a:r>
            <a:r>
              <a:rPr lang="en-US" altLang="zh-TW" dirty="0"/>
              <a:t>, Fa0/2, designated</a:t>
            </a:r>
          </a:p>
          <a:p>
            <a:pPr marL="568325" lvl="1" indent="-342900">
              <a:buFont typeface="+mj-lt"/>
              <a:buAutoNum type="alphaUcPeriod"/>
            </a:pPr>
            <a:r>
              <a:rPr lang="en-US" altLang="zh-TW" dirty="0" err="1" smtClean="0"/>
              <a:t>SwitchA</a:t>
            </a:r>
            <a:r>
              <a:rPr lang="en-US" altLang="zh-TW" dirty="0"/>
              <a:t>, Fa0/1, root</a:t>
            </a:r>
          </a:p>
          <a:p>
            <a:pPr marL="568325" lvl="1" indent="-342900">
              <a:buFont typeface="+mj-lt"/>
              <a:buAutoNum type="alphaUcPeriod"/>
            </a:pPr>
            <a:r>
              <a:rPr lang="en-US" altLang="zh-TW" dirty="0" smtClean="0"/>
              <a:t>SwitchB</a:t>
            </a:r>
            <a:r>
              <a:rPr lang="en-US" altLang="zh-TW" dirty="0"/>
              <a:t>, Gi0/2, root</a:t>
            </a:r>
          </a:p>
          <a:p>
            <a:pPr marL="568325" lvl="1" indent="-342900">
              <a:buFont typeface="+mj-lt"/>
              <a:buAutoNum type="alphaUcPeriod"/>
            </a:pPr>
            <a:r>
              <a:rPr lang="en-US" altLang="zh-TW" dirty="0" smtClean="0"/>
              <a:t>SwitchB</a:t>
            </a:r>
            <a:r>
              <a:rPr lang="en-US" altLang="zh-TW" dirty="0"/>
              <a:t>, Gi0/1, designated</a:t>
            </a:r>
          </a:p>
          <a:p>
            <a:pPr marL="568325" lvl="1" indent="-342900">
              <a:buFont typeface="+mj-lt"/>
              <a:buAutoNum type="alphaUcPeriod"/>
            </a:pPr>
            <a:r>
              <a:rPr lang="en-US" altLang="zh-TW" dirty="0" err="1" smtClean="0"/>
              <a:t>SwitchC</a:t>
            </a:r>
            <a:r>
              <a:rPr lang="en-US" altLang="zh-TW" dirty="0"/>
              <a:t>, Fa0/2, root</a:t>
            </a:r>
          </a:p>
          <a:p>
            <a:pPr marL="568325" lvl="1" indent="-342900">
              <a:buFont typeface="+mj-lt"/>
              <a:buAutoNum type="alphaUcPeriod"/>
            </a:pPr>
            <a:r>
              <a:rPr lang="en-US" altLang="zh-TW" dirty="0" err="1" smtClean="0"/>
              <a:t>SwitchD</a:t>
            </a:r>
            <a:r>
              <a:rPr lang="en-US" altLang="zh-TW" dirty="0"/>
              <a:t>, Gi0/2, root</a:t>
            </a:r>
            <a:endParaRPr lang="zh-TW" altLang="en-US" dirty="0"/>
          </a:p>
        </p:txBody>
      </p:sp>
      <p:sp>
        <p:nvSpPr>
          <p:cNvPr id="3" name="標題 2"/>
          <p:cNvSpPr>
            <a:spLocks noGrp="1"/>
          </p:cNvSpPr>
          <p:nvPr>
            <p:ph type="title"/>
          </p:nvPr>
        </p:nvSpPr>
        <p:spPr/>
        <p:txBody>
          <a:bodyPr/>
          <a:lstStyle/>
          <a:p>
            <a:r>
              <a:rPr lang="en-US" altLang="zh-TW" dirty="0" smtClean="0"/>
              <a:t>065</a:t>
            </a:r>
            <a:endParaRPr lang="zh-TW" altLang="en-US" dirty="0"/>
          </a:p>
        </p:txBody>
      </p:sp>
      <p:pic>
        <p:nvPicPr>
          <p:cNvPr id="4" name="圖片 3"/>
          <p:cNvPicPr>
            <a:picLocks noChangeAspect="1"/>
          </p:cNvPicPr>
          <p:nvPr/>
        </p:nvPicPr>
        <p:blipFill>
          <a:blip r:embed="rId2"/>
          <a:stretch>
            <a:fillRect/>
          </a:stretch>
        </p:blipFill>
        <p:spPr>
          <a:xfrm>
            <a:off x="3908158" y="2351255"/>
            <a:ext cx="4910405" cy="3474358"/>
          </a:xfrm>
          <a:prstGeom prst="rect">
            <a:avLst/>
          </a:prstGeom>
        </p:spPr>
      </p:pic>
      <p:sp>
        <p:nvSpPr>
          <p:cNvPr id="5" name="圓角矩形 4"/>
          <p:cNvSpPr/>
          <p:nvPr/>
        </p:nvSpPr>
        <p:spPr>
          <a:xfrm>
            <a:off x="239713" y="914400"/>
            <a:ext cx="3668445" cy="33921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6" name="圓角矩形 5"/>
          <p:cNvSpPr/>
          <p:nvPr/>
        </p:nvSpPr>
        <p:spPr>
          <a:xfrm>
            <a:off x="229880" y="1258524"/>
            <a:ext cx="3668445" cy="33921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7" name="圓角矩形 6"/>
          <p:cNvSpPr/>
          <p:nvPr/>
        </p:nvSpPr>
        <p:spPr>
          <a:xfrm>
            <a:off x="229884" y="2600634"/>
            <a:ext cx="3668445" cy="33921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42312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The network administrator normally establishes a Telnet session with the switch from host A</a:t>
            </a:r>
            <a:r>
              <a:rPr lang="en-US" altLang="zh-TW" dirty="0" smtClean="0"/>
              <a:t>. However</a:t>
            </a:r>
            <a:r>
              <a:rPr lang="en-US" altLang="zh-TW" dirty="0"/>
              <a:t>, host A is unavailable. The administrator's attempt to telnet to the switch from host </a:t>
            </a:r>
            <a:r>
              <a:rPr lang="en-US" altLang="zh-TW" dirty="0" smtClean="0"/>
              <a:t>B fails</a:t>
            </a:r>
            <a:r>
              <a:rPr lang="en-US" altLang="zh-TW" dirty="0"/>
              <a:t>, but pings to the other two hosts are successful. What is the issue?</a:t>
            </a:r>
            <a:endParaRPr lang="zh-TW" altLang="en-US" dirty="0"/>
          </a:p>
        </p:txBody>
      </p:sp>
      <p:sp>
        <p:nvSpPr>
          <p:cNvPr id="3" name="標題 2"/>
          <p:cNvSpPr>
            <a:spLocks noGrp="1"/>
          </p:cNvSpPr>
          <p:nvPr>
            <p:ph type="title"/>
          </p:nvPr>
        </p:nvSpPr>
        <p:spPr/>
        <p:txBody>
          <a:bodyPr/>
          <a:lstStyle/>
          <a:p>
            <a:r>
              <a:rPr lang="en-US" altLang="zh-TW" dirty="0" smtClean="0"/>
              <a:t>066</a:t>
            </a:r>
            <a:endParaRPr lang="zh-TW" altLang="en-US" dirty="0"/>
          </a:p>
        </p:txBody>
      </p:sp>
      <p:pic>
        <p:nvPicPr>
          <p:cNvPr id="4" name="圖片 3"/>
          <p:cNvPicPr>
            <a:picLocks noChangeAspect="1"/>
          </p:cNvPicPr>
          <p:nvPr/>
        </p:nvPicPr>
        <p:blipFill>
          <a:blip r:embed="rId2"/>
          <a:stretch>
            <a:fillRect/>
          </a:stretch>
        </p:blipFill>
        <p:spPr>
          <a:xfrm>
            <a:off x="1461298" y="2747234"/>
            <a:ext cx="6168567" cy="3329101"/>
          </a:xfrm>
          <a:prstGeom prst="rect">
            <a:avLst/>
          </a:prstGeom>
        </p:spPr>
      </p:pic>
    </p:spTree>
    <p:extLst>
      <p:ext uri="{BB962C8B-B14F-4D97-AF65-F5344CB8AC3E}">
        <p14:creationId xmlns:p14="http://schemas.microsoft.com/office/powerpoint/2010/main" val="111294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VLAN 3 is not yet configured on your switch. What happens if you set the </a:t>
            </a:r>
            <a:r>
              <a:rPr lang="en-US" altLang="zh-TW" dirty="0" err="1"/>
              <a:t>switchport</a:t>
            </a:r>
            <a:r>
              <a:rPr lang="en-US" altLang="zh-TW" dirty="0"/>
              <a:t> access </a:t>
            </a:r>
            <a:r>
              <a:rPr lang="en-US" altLang="zh-TW" dirty="0" err="1"/>
              <a:t>vlan</a:t>
            </a:r>
            <a:r>
              <a:rPr lang="en-US" altLang="zh-TW" dirty="0"/>
              <a:t> </a:t>
            </a:r>
            <a:r>
              <a:rPr lang="en-US" altLang="zh-TW" dirty="0" smtClean="0"/>
              <a:t>3 command </a:t>
            </a:r>
            <a:r>
              <a:rPr lang="en-US" altLang="zh-TW" dirty="0"/>
              <a:t>in interface configuration mode</a:t>
            </a:r>
            <a:r>
              <a:rPr lang="en-US" altLang="zh-TW" dirty="0" smtClean="0"/>
              <a:t>?</a:t>
            </a:r>
          </a:p>
          <a:p>
            <a:pPr marL="568325" lvl="1" indent="-342900">
              <a:buFont typeface="+mj-lt"/>
              <a:buAutoNum type="alphaUcPeriod"/>
            </a:pPr>
            <a:r>
              <a:rPr lang="en-US" altLang="zh-TW" dirty="0"/>
              <a:t>The command is rejected.</a:t>
            </a:r>
          </a:p>
          <a:p>
            <a:pPr marL="568325" lvl="1" indent="-342900">
              <a:buFont typeface="+mj-lt"/>
              <a:buAutoNum type="alphaUcPeriod"/>
            </a:pPr>
            <a:r>
              <a:rPr lang="en-US" altLang="zh-TW" dirty="0" smtClean="0"/>
              <a:t>The </a:t>
            </a:r>
            <a:r>
              <a:rPr lang="en-US" altLang="zh-TW" dirty="0"/>
              <a:t>port turns amber.</a:t>
            </a:r>
          </a:p>
          <a:p>
            <a:pPr marL="568325" lvl="1" indent="-342900">
              <a:buFont typeface="+mj-lt"/>
              <a:buAutoNum type="alphaUcPeriod"/>
            </a:pPr>
            <a:r>
              <a:rPr lang="en-US" altLang="zh-TW" dirty="0" smtClean="0"/>
              <a:t>The </a:t>
            </a:r>
            <a:r>
              <a:rPr lang="en-US" altLang="zh-TW" dirty="0"/>
              <a:t>command is accepted and the respective VLAN is added to vlan.dat.</a:t>
            </a:r>
          </a:p>
          <a:p>
            <a:pPr marL="568325" lvl="1" indent="-342900">
              <a:buFont typeface="+mj-lt"/>
              <a:buAutoNum type="alphaUcPeriod"/>
            </a:pPr>
            <a:r>
              <a:rPr lang="en-US" altLang="zh-TW" dirty="0" smtClean="0"/>
              <a:t>The </a:t>
            </a:r>
            <a:r>
              <a:rPr lang="en-US" altLang="zh-TW" dirty="0"/>
              <a:t>command is accepted and you must configure the VLAN manually</a:t>
            </a:r>
            <a:endParaRPr lang="zh-TW" altLang="en-US" dirty="0"/>
          </a:p>
        </p:txBody>
      </p:sp>
      <p:sp>
        <p:nvSpPr>
          <p:cNvPr id="3" name="標題 2"/>
          <p:cNvSpPr>
            <a:spLocks noGrp="1"/>
          </p:cNvSpPr>
          <p:nvPr>
            <p:ph type="title"/>
          </p:nvPr>
        </p:nvSpPr>
        <p:spPr/>
        <p:txBody>
          <a:bodyPr/>
          <a:lstStyle/>
          <a:p>
            <a:r>
              <a:rPr lang="en-US" altLang="zh-TW" dirty="0" smtClean="0"/>
              <a:t>030</a:t>
            </a:r>
            <a:endParaRPr lang="zh-TW" altLang="en-US" dirty="0"/>
          </a:p>
        </p:txBody>
      </p:sp>
      <p:sp>
        <p:nvSpPr>
          <p:cNvPr id="4" name="圓角矩形 3"/>
          <p:cNvSpPr/>
          <p:nvPr/>
        </p:nvSpPr>
        <p:spPr>
          <a:xfrm>
            <a:off x="239713" y="2579893"/>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857991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568325" lvl="1" indent="-342900">
              <a:buFont typeface="+mj-lt"/>
              <a:buAutoNum type="alphaUcPeriod"/>
            </a:pPr>
            <a:r>
              <a:rPr lang="en-US" altLang="zh-TW" dirty="0"/>
              <a:t>Host B and the switch need to be in the same subnet.</a:t>
            </a:r>
          </a:p>
          <a:p>
            <a:pPr marL="568325" lvl="1" indent="-342900">
              <a:buFont typeface="+mj-lt"/>
              <a:buAutoNum type="alphaUcPeriod"/>
            </a:pPr>
            <a:r>
              <a:rPr lang="en-US" altLang="zh-TW" dirty="0" smtClean="0"/>
              <a:t>The </a:t>
            </a:r>
            <a:r>
              <a:rPr lang="en-US" altLang="zh-TW" dirty="0"/>
              <a:t>switch interface connected to the router is down.</a:t>
            </a:r>
          </a:p>
          <a:p>
            <a:pPr marL="568325" lvl="1" indent="-342900">
              <a:buFont typeface="+mj-lt"/>
              <a:buAutoNum type="alphaUcPeriod"/>
            </a:pPr>
            <a:r>
              <a:rPr lang="en-US" altLang="zh-TW" dirty="0" smtClean="0"/>
              <a:t>Host </a:t>
            </a:r>
            <a:r>
              <a:rPr lang="en-US" altLang="zh-TW" dirty="0"/>
              <a:t>B needs to be assigned an IP address in VLAN 1.</a:t>
            </a:r>
          </a:p>
          <a:p>
            <a:pPr marL="568325" lvl="1" indent="-342900">
              <a:buFont typeface="+mj-lt"/>
              <a:buAutoNum type="alphaUcPeriod"/>
            </a:pPr>
            <a:r>
              <a:rPr lang="en-US" altLang="zh-TW" dirty="0" smtClean="0"/>
              <a:t>The </a:t>
            </a:r>
            <a:r>
              <a:rPr lang="en-US" altLang="zh-TW" dirty="0"/>
              <a:t>switch needs an appropriate default gateway assigned.</a:t>
            </a:r>
          </a:p>
          <a:p>
            <a:pPr marL="568325" lvl="1" indent="-342900">
              <a:buFont typeface="+mj-lt"/>
              <a:buAutoNum type="alphaUcPeriod"/>
            </a:pPr>
            <a:r>
              <a:rPr lang="en-US" altLang="zh-TW" dirty="0" smtClean="0"/>
              <a:t>The </a:t>
            </a:r>
            <a:r>
              <a:rPr lang="en-US" altLang="zh-TW" dirty="0"/>
              <a:t>switch interfaces need the appropriate IP addresses assigned.</a:t>
            </a:r>
            <a:endParaRPr lang="zh-TW" altLang="en-US" dirty="0"/>
          </a:p>
        </p:txBody>
      </p:sp>
      <p:sp>
        <p:nvSpPr>
          <p:cNvPr id="3" name="標題 2"/>
          <p:cNvSpPr>
            <a:spLocks noGrp="1"/>
          </p:cNvSpPr>
          <p:nvPr>
            <p:ph type="title"/>
          </p:nvPr>
        </p:nvSpPr>
        <p:spPr/>
        <p:txBody>
          <a:bodyPr/>
          <a:lstStyle/>
          <a:p>
            <a:r>
              <a:rPr lang="en-US" altLang="zh-TW" dirty="0" smtClean="0"/>
              <a:t>066</a:t>
            </a:r>
            <a:endParaRPr lang="zh-TW" altLang="en-US" dirty="0"/>
          </a:p>
        </p:txBody>
      </p:sp>
      <p:pic>
        <p:nvPicPr>
          <p:cNvPr id="4" name="圖片 3"/>
          <p:cNvPicPr>
            <a:picLocks noChangeAspect="1"/>
          </p:cNvPicPr>
          <p:nvPr/>
        </p:nvPicPr>
        <p:blipFill>
          <a:blip r:embed="rId2"/>
          <a:stretch>
            <a:fillRect/>
          </a:stretch>
        </p:blipFill>
        <p:spPr>
          <a:xfrm>
            <a:off x="1461298" y="2747234"/>
            <a:ext cx="6168567" cy="3329101"/>
          </a:xfrm>
          <a:prstGeom prst="rect">
            <a:avLst/>
          </a:prstGeom>
        </p:spPr>
      </p:pic>
      <p:sp>
        <p:nvSpPr>
          <p:cNvPr id="5" name="圓角矩形 4"/>
          <p:cNvSpPr/>
          <p:nvPr/>
        </p:nvSpPr>
        <p:spPr>
          <a:xfrm>
            <a:off x="239713" y="1901880"/>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992336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Which switch provides the spanning-tree designated port role for the network segment </a:t>
            </a:r>
            <a:r>
              <a:rPr lang="en-US" altLang="zh-TW" dirty="0" smtClean="0"/>
              <a:t>that services </a:t>
            </a:r>
            <a:r>
              <a:rPr lang="en-US" altLang="zh-TW" dirty="0"/>
              <a:t>the printers</a:t>
            </a:r>
            <a:r>
              <a:rPr lang="en-US" altLang="zh-TW" dirty="0" smtClean="0"/>
              <a:t>?</a:t>
            </a:r>
          </a:p>
          <a:p>
            <a:pPr marL="568325" lvl="1" indent="-342900">
              <a:buFont typeface="+mj-lt"/>
              <a:buAutoNum type="alphaUcPeriod"/>
            </a:pPr>
            <a:r>
              <a:rPr lang="en-US" altLang="zh-TW" dirty="0"/>
              <a:t>Switch1</a:t>
            </a:r>
          </a:p>
          <a:p>
            <a:pPr marL="568325" lvl="1" indent="-342900">
              <a:buFont typeface="+mj-lt"/>
              <a:buAutoNum type="alphaUcPeriod"/>
            </a:pPr>
            <a:r>
              <a:rPr lang="en-US" altLang="zh-TW" dirty="0" smtClean="0"/>
              <a:t>Switch2</a:t>
            </a:r>
            <a:endParaRPr lang="en-US" altLang="zh-TW" dirty="0"/>
          </a:p>
          <a:p>
            <a:pPr marL="568325" lvl="1" indent="-342900">
              <a:buFont typeface="+mj-lt"/>
              <a:buAutoNum type="alphaUcPeriod"/>
            </a:pPr>
            <a:r>
              <a:rPr lang="en-US" altLang="zh-TW" dirty="0" smtClean="0"/>
              <a:t>Switch3</a:t>
            </a:r>
            <a:endParaRPr lang="en-US" altLang="zh-TW" dirty="0"/>
          </a:p>
          <a:p>
            <a:pPr marL="568325" lvl="1" indent="-342900">
              <a:buFont typeface="+mj-lt"/>
              <a:buAutoNum type="alphaUcPeriod"/>
            </a:pPr>
            <a:r>
              <a:rPr lang="en-US" altLang="zh-TW" dirty="0" smtClean="0"/>
              <a:t>Switch4</a:t>
            </a:r>
            <a:endParaRPr lang="zh-TW" altLang="en-US" dirty="0"/>
          </a:p>
        </p:txBody>
      </p:sp>
      <p:sp>
        <p:nvSpPr>
          <p:cNvPr id="3" name="標題 2"/>
          <p:cNvSpPr>
            <a:spLocks noGrp="1"/>
          </p:cNvSpPr>
          <p:nvPr>
            <p:ph type="title"/>
          </p:nvPr>
        </p:nvSpPr>
        <p:spPr/>
        <p:txBody>
          <a:bodyPr/>
          <a:lstStyle/>
          <a:p>
            <a:r>
              <a:rPr lang="en-US" altLang="zh-TW" dirty="0" smtClean="0"/>
              <a:t>067</a:t>
            </a:r>
            <a:endParaRPr lang="zh-TW" altLang="en-US" dirty="0"/>
          </a:p>
        </p:txBody>
      </p:sp>
      <p:pic>
        <p:nvPicPr>
          <p:cNvPr id="4" name="圖片 3"/>
          <p:cNvPicPr>
            <a:picLocks noChangeAspect="1"/>
          </p:cNvPicPr>
          <p:nvPr/>
        </p:nvPicPr>
        <p:blipFill>
          <a:blip r:embed="rId2"/>
          <a:stretch>
            <a:fillRect/>
          </a:stretch>
        </p:blipFill>
        <p:spPr>
          <a:xfrm>
            <a:off x="3019930" y="1968554"/>
            <a:ext cx="5901872" cy="3694826"/>
          </a:xfrm>
          <a:prstGeom prst="rect">
            <a:avLst/>
          </a:prstGeom>
        </p:spPr>
      </p:pic>
      <p:sp>
        <p:nvSpPr>
          <p:cNvPr id="5" name="圓角矩形 4"/>
          <p:cNvSpPr/>
          <p:nvPr/>
        </p:nvSpPr>
        <p:spPr>
          <a:xfrm>
            <a:off x="228730" y="2595054"/>
            <a:ext cx="2687961"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828567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What is one benefit of PVST</a:t>
            </a:r>
            <a:r>
              <a:rPr lang="en-US" altLang="zh-TW" dirty="0" smtClean="0"/>
              <a:t>+?</a:t>
            </a:r>
          </a:p>
          <a:p>
            <a:pPr marL="568325" lvl="1" indent="-342900">
              <a:buFont typeface="+mj-lt"/>
              <a:buAutoNum type="alphaUcPeriod"/>
            </a:pPr>
            <a:r>
              <a:rPr lang="en-US" altLang="zh-TW" dirty="0"/>
              <a:t>PVST+ supports Layer 3 load balancing without loops.</a:t>
            </a:r>
          </a:p>
          <a:p>
            <a:pPr marL="568325" lvl="1" indent="-342900">
              <a:buFont typeface="+mj-lt"/>
              <a:buAutoNum type="alphaUcPeriod"/>
            </a:pPr>
            <a:r>
              <a:rPr lang="en-US" altLang="zh-TW" dirty="0" smtClean="0"/>
              <a:t>PVST</a:t>
            </a:r>
            <a:r>
              <a:rPr lang="en-US" altLang="zh-TW" dirty="0"/>
              <a:t>+ reduces the CPU cycles for all the switches in the network.</a:t>
            </a:r>
          </a:p>
          <a:p>
            <a:pPr marL="568325" lvl="1" indent="-342900">
              <a:buFont typeface="+mj-lt"/>
              <a:buAutoNum type="alphaUcPeriod"/>
            </a:pPr>
            <a:r>
              <a:rPr lang="en-US" altLang="zh-TW" dirty="0" smtClean="0"/>
              <a:t>PVST</a:t>
            </a:r>
            <a:r>
              <a:rPr lang="en-US" altLang="zh-TW" dirty="0"/>
              <a:t>+ allows the root switch location to be optimized per VLAN.</a:t>
            </a:r>
          </a:p>
          <a:p>
            <a:pPr marL="568325" lvl="1" indent="-342900">
              <a:buFont typeface="+mj-lt"/>
              <a:buAutoNum type="alphaUcPeriod"/>
            </a:pPr>
            <a:r>
              <a:rPr lang="en-US" altLang="zh-TW" dirty="0" smtClean="0"/>
              <a:t>PVST</a:t>
            </a:r>
            <a:r>
              <a:rPr lang="en-US" altLang="zh-TW" dirty="0"/>
              <a:t>+ automatically selects the root bridge location, to provide optimized bandwidth usage.</a:t>
            </a:r>
            <a:endParaRPr lang="zh-TW" altLang="en-US" dirty="0"/>
          </a:p>
        </p:txBody>
      </p:sp>
      <p:sp>
        <p:nvSpPr>
          <p:cNvPr id="3" name="標題 2"/>
          <p:cNvSpPr>
            <a:spLocks noGrp="1"/>
          </p:cNvSpPr>
          <p:nvPr>
            <p:ph type="title"/>
          </p:nvPr>
        </p:nvSpPr>
        <p:spPr/>
        <p:txBody>
          <a:bodyPr/>
          <a:lstStyle/>
          <a:p>
            <a:r>
              <a:rPr lang="en-US" altLang="zh-TW" dirty="0" smtClean="0"/>
              <a:t>068</a:t>
            </a:r>
            <a:endParaRPr lang="zh-TW" altLang="en-US" dirty="0"/>
          </a:p>
        </p:txBody>
      </p:sp>
      <p:sp>
        <p:nvSpPr>
          <p:cNvPr id="4" name="圓角矩形 3"/>
          <p:cNvSpPr/>
          <p:nvPr/>
        </p:nvSpPr>
        <p:spPr>
          <a:xfrm>
            <a:off x="239713" y="1931376"/>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335795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are valid modes for a switch port used as a VLAN trunk? (Choose three</a:t>
            </a:r>
            <a:r>
              <a:rPr lang="en-US" altLang="zh-TW" dirty="0" smtClean="0"/>
              <a:t>.)</a:t>
            </a:r>
          </a:p>
          <a:p>
            <a:pPr marL="568325" lvl="1" indent="-342900">
              <a:buFont typeface="+mj-lt"/>
              <a:buAutoNum type="alphaUcPeriod"/>
            </a:pPr>
            <a:r>
              <a:rPr lang="en-US" altLang="zh-TW" dirty="0"/>
              <a:t>transparent</a:t>
            </a:r>
          </a:p>
          <a:p>
            <a:pPr marL="568325" lvl="1" indent="-342900">
              <a:buFont typeface="+mj-lt"/>
              <a:buAutoNum type="alphaUcPeriod"/>
            </a:pPr>
            <a:r>
              <a:rPr lang="en-US" altLang="zh-TW" dirty="0" smtClean="0"/>
              <a:t>auto</a:t>
            </a:r>
            <a:endParaRPr lang="en-US" altLang="zh-TW" dirty="0"/>
          </a:p>
          <a:p>
            <a:pPr marL="568325" lvl="1" indent="-342900">
              <a:buFont typeface="+mj-lt"/>
              <a:buAutoNum type="alphaUcPeriod"/>
            </a:pPr>
            <a:r>
              <a:rPr lang="en-US" altLang="zh-TW" dirty="0" smtClean="0"/>
              <a:t>on</a:t>
            </a:r>
            <a:endParaRPr lang="en-US" altLang="zh-TW" dirty="0"/>
          </a:p>
          <a:p>
            <a:pPr marL="568325" lvl="1" indent="-342900">
              <a:buFont typeface="+mj-lt"/>
              <a:buAutoNum type="alphaUcPeriod"/>
            </a:pPr>
            <a:r>
              <a:rPr lang="en-US" altLang="zh-TW" dirty="0" smtClean="0"/>
              <a:t>desirable</a:t>
            </a:r>
            <a:endParaRPr lang="en-US" altLang="zh-TW" dirty="0"/>
          </a:p>
          <a:p>
            <a:pPr marL="568325" lvl="1" indent="-342900">
              <a:buFont typeface="+mj-lt"/>
              <a:buAutoNum type="alphaUcPeriod"/>
            </a:pPr>
            <a:r>
              <a:rPr lang="en-US" altLang="zh-TW" dirty="0" smtClean="0"/>
              <a:t>blocking</a:t>
            </a:r>
            <a:endParaRPr lang="en-US" altLang="zh-TW" dirty="0"/>
          </a:p>
          <a:p>
            <a:pPr marL="568325" lvl="1" indent="-342900">
              <a:buFont typeface="+mj-lt"/>
              <a:buAutoNum type="alphaUcPeriod"/>
            </a:pPr>
            <a:r>
              <a:rPr lang="en-US" altLang="zh-TW" dirty="0" smtClean="0"/>
              <a:t>forwarding</a:t>
            </a:r>
            <a:endParaRPr lang="zh-TW" altLang="en-US" dirty="0"/>
          </a:p>
        </p:txBody>
      </p:sp>
      <p:sp>
        <p:nvSpPr>
          <p:cNvPr id="3" name="標題 2"/>
          <p:cNvSpPr>
            <a:spLocks noGrp="1"/>
          </p:cNvSpPr>
          <p:nvPr>
            <p:ph type="title"/>
          </p:nvPr>
        </p:nvSpPr>
        <p:spPr/>
        <p:txBody>
          <a:bodyPr/>
          <a:lstStyle/>
          <a:p>
            <a:r>
              <a:rPr lang="en-US" altLang="zh-TW" dirty="0" smtClean="0"/>
              <a:t>069</a:t>
            </a:r>
            <a:endParaRPr lang="zh-TW" altLang="en-US" dirty="0"/>
          </a:p>
        </p:txBody>
      </p:sp>
      <p:sp>
        <p:nvSpPr>
          <p:cNvPr id="4" name="圓角矩形 3"/>
          <p:cNvSpPr/>
          <p:nvPr/>
        </p:nvSpPr>
        <p:spPr>
          <a:xfrm>
            <a:off x="239713" y="1960873"/>
            <a:ext cx="8693072" cy="325127"/>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29884" y="2290249"/>
            <a:ext cx="8693072" cy="325127"/>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6" name="圓角矩形 5"/>
          <p:cNvSpPr/>
          <p:nvPr/>
        </p:nvSpPr>
        <p:spPr>
          <a:xfrm>
            <a:off x="229885" y="2629461"/>
            <a:ext cx="8693072" cy="325127"/>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1290404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a:t>
            </a:r>
            <a:r>
              <a:rPr lang="en-US" altLang="zh-TW" dirty="0" smtClean="0"/>
              <a:t>Exhibit. </a:t>
            </a:r>
            <a:r>
              <a:rPr lang="en-US" altLang="zh-TW" dirty="0"/>
              <a:t>How many broadcast domains are shown in the graphic assuming only the default VLAN </a:t>
            </a:r>
            <a:r>
              <a:rPr lang="en-US" altLang="zh-TW" dirty="0" smtClean="0"/>
              <a:t>is configured </a:t>
            </a:r>
            <a:r>
              <a:rPr lang="en-US" altLang="zh-TW" dirty="0"/>
              <a:t>on the switches</a:t>
            </a:r>
            <a:r>
              <a:rPr lang="en-US" altLang="zh-TW" dirty="0" smtClean="0"/>
              <a:t>?</a:t>
            </a:r>
          </a:p>
          <a:p>
            <a:pPr marL="568325" lvl="1" indent="-342900">
              <a:buFont typeface="+mj-lt"/>
              <a:buAutoNum type="alphaUcPeriod"/>
            </a:pPr>
            <a:r>
              <a:rPr lang="en-US" altLang="zh-TW" dirty="0"/>
              <a:t>one</a:t>
            </a:r>
          </a:p>
          <a:p>
            <a:pPr marL="568325" lvl="1" indent="-342900">
              <a:buFont typeface="+mj-lt"/>
              <a:buAutoNum type="alphaUcPeriod"/>
            </a:pPr>
            <a:r>
              <a:rPr lang="en-US" altLang="zh-TW" dirty="0" smtClean="0"/>
              <a:t>two</a:t>
            </a:r>
            <a:endParaRPr lang="en-US" altLang="zh-TW" dirty="0"/>
          </a:p>
          <a:p>
            <a:pPr marL="568325" lvl="1" indent="-342900">
              <a:buFont typeface="+mj-lt"/>
              <a:buAutoNum type="alphaUcPeriod"/>
            </a:pPr>
            <a:r>
              <a:rPr lang="en-US" altLang="zh-TW" dirty="0" smtClean="0"/>
              <a:t>six</a:t>
            </a:r>
            <a:endParaRPr lang="en-US" altLang="zh-TW" dirty="0"/>
          </a:p>
          <a:p>
            <a:pPr marL="568325" lvl="1" indent="-342900">
              <a:buFont typeface="+mj-lt"/>
              <a:buAutoNum type="alphaUcPeriod"/>
            </a:pPr>
            <a:r>
              <a:rPr lang="en-US" altLang="zh-TW" dirty="0" smtClean="0"/>
              <a:t>twelve</a:t>
            </a:r>
            <a:endParaRPr lang="zh-TW" altLang="en-US" dirty="0"/>
          </a:p>
        </p:txBody>
      </p:sp>
      <p:sp>
        <p:nvSpPr>
          <p:cNvPr id="3" name="標題 2"/>
          <p:cNvSpPr>
            <a:spLocks noGrp="1"/>
          </p:cNvSpPr>
          <p:nvPr>
            <p:ph type="title"/>
          </p:nvPr>
        </p:nvSpPr>
        <p:spPr/>
        <p:txBody>
          <a:bodyPr/>
          <a:lstStyle/>
          <a:p>
            <a:r>
              <a:rPr lang="en-US" altLang="zh-TW" dirty="0" smtClean="0"/>
              <a:t>070</a:t>
            </a:r>
            <a:endParaRPr lang="zh-TW" altLang="en-US" dirty="0"/>
          </a:p>
        </p:txBody>
      </p:sp>
      <p:pic>
        <p:nvPicPr>
          <p:cNvPr id="4" name="圖片 3"/>
          <p:cNvPicPr>
            <a:picLocks noChangeAspect="1"/>
          </p:cNvPicPr>
          <p:nvPr/>
        </p:nvPicPr>
        <p:blipFill>
          <a:blip r:embed="rId2"/>
          <a:stretch>
            <a:fillRect/>
          </a:stretch>
        </p:blipFill>
        <p:spPr>
          <a:xfrm>
            <a:off x="1606434" y="3737469"/>
            <a:ext cx="5664520" cy="2338866"/>
          </a:xfrm>
          <a:prstGeom prst="rect">
            <a:avLst/>
          </a:prstGeom>
        </p:spPr>
      </p:pic>
      <p:sp>
        <p:nvSpPr>
          <p:cNvPr id="5" name="圓角矩形 4"/>
          <p:cNvSpPr/>
          <p:nvPr/>
        </p:nvSpPr>
        <p:spPr>
          <a:xfrm>
            <a:off x="239713" y="1916628"/>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214428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three of these statements regarding 802.1Q </a:t>
            </a:r>
            <a:r>
              <a:rPr lang="en-US" altLang="zh-TW" dirty="0" err="1"/>
              <a:t>trunking</a:t>
            </a:r>
            <a:r>
              <a:rPr lang="en-US" altLang="zh-TW" dirty="0"/>
              <a:t> are correct? (Choose three</a:t>
            </a:r>
            <a:r>
              <a:rPr lang="en-US" altLang="zh-TW" dirty="0" smtClean="0"/>
              <a:t>.)</a:t>
            </a:r>
          </a:p>
          <a:p>
            <a:pPr marL="568325" lvl="1" indent="-342900">
              <a:buFont typeface="+mj-lt"/>
              <a:buAutoNum type="alphaUcPeriod"/>
            </a:pPr>
            <a:r>
              <a:rPr lang="en-US" altLang="zh-TW" dirty="0"/>
              <a:t>802.1Q native VLAN frames are untagged by default.</a:t>
            </a:r>
          </a:p>
          <a:p>
            <a:pPr marL="568325" lvl="1" indent="-342900">
              <a:buFont typeface="+mj-lt"/>
              <a:buAutoNum type="alphaUcPeriod"/>
            </a:pPr>
            <a:r>
              <a:rPr lang="en-US" altLang="zh-TW" dirty="0" smtClean="0"/>
              <a:t>802.1Q </a:t>
            </a:r>
            <a:r>
              <a:rPr lang="en-US" altLang="zh-TW" dirty="0" err="1"/>
              <a:t>trunking</a:t>
            </a:r>
            <a:r>
              <a:rPr lang="en-US" altLang="zh-TW" dirty="0"/>
              <a:t> ports can also be secure ports.</a:t>
            </a:r>
          </a:p>
          <a:p>
            <a:pPr marL="568325" lvl="1" indent="-342900">
              <a:buFont typeface="+mj-lt"/>
              <a:buAutoNum type="alphaUcPeriod"/>
            </a:pPr>
            <a:r>
              <a:rPr lang="en-US" altLang="zh-TW" dirty="0" smtClean="0"/>
              <a:t>802.1Q </a:t>
            </a:r>
            <a:r>
              <a:rPr lang="en-US" altLang="zh-TW" dirty="0"/>
              <a:t>trunks can use 10 Mb/s Ethernet interfaces.</a:t>
            </a:r>
          </a:p>
          <a:p>
            <a:pPr marL="568325" lvl="1" indent="-342900">
              <a:buFont typeface="+mj-lt"/>
              <a:buAutoNum type="alphaUcPeriod"/>
            </a:pPr>
            <a:r>
              <a:rPr lang="en-US" altLang="zh-TW" dirty="0" smtClean="0"/>
              <a:t>802.1Q </a:t>
            </a:r>
            <a:r>
              <a:rPr lang="en-US" altLang="zh-TW" dirty="0"/>
              <a:t>trunks require full-duplex, point-to-point connectivity.</a:t>
            </a:r>
          </a:p>
          <a:p>
            <a:pPr marL="568325" lvl="1" indent="-342900">
              <a:buFont typeface="+mj-lt"/>
              <a:buAutoNum type="alphaUcPeriod"/>
            </a:pPr>
            <a:r>
              <a:rPr lang="en-US" altLang="zh-TW" dirty="0" smtClean="0"/>
              <a:t>802.1Q </a:t>
            </a:r>
            <a:r>
              <a:rPr lang="en-US" altLang="zh-TW" dirty="0"/>
              <a:t>trunks should have native VLANs that are the same at both ends.</a:t>
            </a:r>
            <a:endParaRPr lang="zh-TW" altLang="en-US" dirty="0"/>
          </a:p>
        </p:txBody>
      </p:sp>
      <p:sp>
        <p:nvSpPr>
          <p:cNvPr id="3" name="標題 2"/>
          <p:cNvSpPr>
            <a:spLocks noGrp="1"/>
          </p:cNvSpPr>
          <p:nvPr>
            <p:ph type="title"/>
          </p:nvPr>
        </p:nvSpPr>
        <p:spPr/>
        <p:txBody>
          <a:bodyPr/>
          <a:lstStyle/>
          <a:p>
            <a:r>
              <a:rPr lang="en-US" altLang="zh-TW" dirty="0" smtClean="0"/>
              <a:t>071</a:t>
            </a:r>
            <a:endParaRPr lang="zh-TW" altLang="en-US" dirty="0"/>
          </a:p>
        </p:txBody>
      </p:sp>
      <p:sp>
        <p:nvSpPr>
          <p:cNvPr id="4" name="圓角矩形 3"/>
          <p:cNvSpPr/>
          <p:nvPr/>
        </p:nvSpPr>
        <p:spPr>
          <a:xfrm>
            <a:off x="239713" y="1577419"/>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2255838"/>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6" name="圓角矩形 5"/>
          <p:cNvSpPr/>
          <p:nvPr/>
        </p:nvSpPr>
        <p:spPr>
          <a:xfrm>
            <a:off x="239713" y="2934260"/>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402846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The output that is shown is generated at a switch. Which three statements are true? (</a:t>
            </a:r>
            <a:r>
              <a:rPr lang="en-US" altLang="zh-TW" dirty="0" smtClean="0"/>
              <a:t>Choose three</a:t>
            </a:r>
            <a:r>
              <a:rPr lang="en-US" altLang="zh-TW" dirty="0"/>
              <a:t>.)</a:t>
            </a:r>
            <a:endParaRPr lang="zh-TW" altLang="en-US" dirty="0"/>
          </a:p>
        </p:txBody>
      </p:sp>
      <p:sp>
        <p:nvSpPr>
          <p:cNvPr id="3" name="標題 2"/>
          <p:cNvSpPr>
            <a:spLocks noGrp="1"/>
          </p:cNvSpPr>
          <p:nvPr>
            <p:ph type="title"/>
          </p:nvPr>
        </p:nvSpPr>
        <p:spPr/>
        <p:txBody>
          <a:bodyPr/>
          <a:lstStyle/>
          <a:p>
            <a:r>
              <a:rPr lang="en-US" altLang="zh-TW" dirty="0" smtClean="0"/>
              <a:t>072</a:t>
            </a:r>
            <a:endParaRPr lang="zh-TW" altLang="en-US" dirty="0"/>
          </a:p>
        </p:txBody>
      </p:sp>
      <p:pic>
        <p:nvPicPr>
          <p:cNvPr id="4" name="圖片 3"/>
          <p:cNvPicPr>
            <a:picLocks noChangeAspect="1"/>
          </p:cNvPicPr>
          <p:nvPr/>
        </p:nvPicPr>
        <p:blipFill>
          <a:blip r:embed="rId2"/>
          <a:stretch>
            <a:fillRect/>
          </a:stretch>
        </p:blipFill>
        <p:spPr>
          <a:xfrm>
            <a:off x="1310473" y="2052945"/>
            <a:ext cx="6449535" cy="3861158"/>
          </a:xfrm>
          <a:prstGeom prst="rect">
            <a:avLst/>
          </a:prstGeom>
        </p:spPr>
      </p:pic>
    </p:spTree>
    <p:extLst>
      <p:ext uri="{BB962C8B-B14F-4D97-AF65-F5344CB8AC3E}">
        <p14:creationId xmlns:p14="http://schemas.microsoft.com/office/powerpoint/2010/main" val="401109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568325" lvl="1" indent="-342900">
              <a:buFont typeface="+mj-lt"/>
              <a:buAutoNum type="alphaUcPeriod"/>
            </a:pPr>
            <a:r>
              <a:rPr lang="en-US" altLang="zh-TW" dirty="0"/>
              <a:t>All ports will be in a state of discarding, learning, or forwarding.</a:t>
            </a:r>
          </a:p>
          <a:p>
            <a:pPr marL="568325" lvl="1" indent="-342900">
              <a:buFont typeface="+mj-lt"/>
              <a:buAutoNum type="alphaUcPeriod"/>
            </a:pPr>
            <a:r>
              <a:rPr lang="en-US" altLang="zh-TW" dirty="0" smtClean="0"/>
              <a:t>Thirty </a:t>
            </a:r>
            <a:r>
              <a:rPr lang="en-US" altLang="zh-TW" dirty="0"/>
              <a:t>VLANs have been configured on this switch.</a:t>
            </a:r>
          </a:p>
          <a:p>
            <a:pPr marL="568325" lvl="1" indent="-342900">
              <a:buFont typeface="+mj-lt"/>
              <a:buAutoNum type="alphaUcPeriod"/>
            </a:pPr>
            <a:r>
              <a:rPr lang="en-US" altLang="zh-TW" dirty="0" smtClean="0"/>
              <a:t>The </a:t>
            </a:r>
            <a:r>
              <a:rPr lang="en-US" altLang="zh-TW" dirty="0"/>
              <a:t>bridge priority is lower than the default value for spanning tree.</a:t>
            </a:r>
          </a:p>
          <a:p>
            <a:pPr marL="568325" lvl="1" indent="-342900">
              <a:buFont typeface="+mj-lt"/>
              <a:buAutoNum type="alphaUcPeriod"/>
            </a:pPr>
            <a:r>
              <a:rPr lang="en-US" altLang="zh-TW" dirty="0" smtClean="0"/>
              <a:t>All </a:t>
            </a:r>
            <a:r>
              <a:rPr lang="en-US" altLang="zh-TW" dirty="0"/>
              <a:t>interfaces that are shown are on shared media.</a:t>
            </a:r>
          </a:p>
          <a:p>
            <a:pPr marL="568325" lvl="1" indent="-342900">
              <a:buFont typeface="+mj-lt"/>
              <a:buAutoNum type="alphaUcPeriod"/>
            </a:pPr>
            <a:r>
              <a:rPr lang="en-US" altLang="zh-TW" dirty="0" smtClean="0"/>
              <a:t>All </a:t>
            </a:r>
            <a:r>
              <a:rPr lang="en-US" altLang="zh-TW" dirty="0"/>
              <a:t>designated ports are in a forwarding state.</a:t>
            </a:r>
          </a:p>
          <a:p>
            <a:pPr marL="568325" lvl="1" indent="-342900">
              <a:buFont typeface="+mj-lt"/>
              <a:buAutoNum type="alphaUcPeriod"/>
            </a:pPr>
            <a:r>
              <a:rPr lang="en-US" altLang="zh-TW" dirty="0" smtClean="0"/>
              <a:t>This </a:t>
            </a:r>
            <a:r>
              <a:rPr lang="en-US" altLang="zh-TW" dirty="0"/>
              <a:t>switch must be the root bridge for all VLANs on this switch.</a:t>
            </a:r>
            <a:endParaRPr lang="zh-TW" altLang="en-US" dirty="0"/>
          </a:p>
        </p:txBody>
      </p:sp>
      <p:sp>
        <p:nvSpPr>
          <p:cNvPr id="3" name="標題 2"/>
          <p:cNvSpPr>
            <a:spLocks noGrp="1"/>
          </p:cNvSpPr>
          <p:nvPr>
            <p:ph type="title"/>
          </p:nvPr>
        </p:nvSpPr>
        <p:spPr/>
        <p:txBody>
          <a:bodyPr/>
          <a:lstStyle/>
          <a:p>
            <a:r>
              <a:rPr lang="en-US" altLang="zh-TW" dirty="0" smtClean="0"/>
              <a:t>072</a:t>
            </a:r>
            <a:endParaRPr lang="zh-TW" altLang="en-US" dirty="0"/>
          </a:p>
        </p:txBody>
      </p:sp>
      <p:sp>
        <p:nvSpPr>
          <p:cNvPr id="4" name="圓角矩形 3"/>
          <p:cNvSpPr/>
          <p:nvPr/>
        </p:nvSpPr>
        <p:spPr>
          <a:xfrm>
            <a:off x="239713" y="884904"/>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1547912"/>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6" name="圓角矩形 5"/>
          <p:cNvSpPr/>
          <p:nvPr/>
        </p:nvSpPr>
        <p:spPr>
          <a:xfrm>
            <a:off x="229702" y="2210920"/>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915787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At the end of an RSTP election process, which access layer switch port will assume the </a:t>
            </a:r>
            <a:r>
              <a:rPr lang="en-US" altLang="zh-TW" dirty="0" smtClean="0"/>
              <a:t>discarding role?</a:t>
            </a:r>
            <a:endParaRPr lang="en-US" altLang="zh-TW" dirty="0"/>
          </a:p>
          <a:p>
            <a:pPr marL="568325" lvl="1" indent="-342900">
              <a:buFont typeface="+mj-lt"/>
              <a:buAutoNum type="alphaUcPeriod"/>
            </a:pPr>
            <a:r>
              <a:rPr lang="en-US" altLang="zh-TW" dirty="0"/>
              <a:t>Switch3, port fa0/1</a:t>
            </a:r>
          </a:p>
          <a:p>
            <a:pPr marL="568325" lvl="1" indent="-342900">
              <a:buFont typeface="+mj-lt"/>
              <a:buAutoNum type="alphaUcPeriod"/>
            </a:pPr>
            <a:r>
              <a:rPr lang="en-US" altLang="zh-TW" dirty="0" smtClean="0"/>
              <a:t>Switch3</a:t>
            </a:r>
            <a:r>
              <a:rPr lang="en-US" altLang="zh-TW" dirty="0"/>
              <a:t>, port fa0/12</a:t>
            </a:r>
          </a:p>
          <a:p>
            <a:pPr marL="568325" lvl="1" indent="-342900">
              <a:buFont typeface="+mj-lt"/>
              <a:buAutoNum type="alphaUcPeriod"/>
            </a:pPr>
            <a:r>
              <a:rPr lang="en-US" altLang="zh-TW" dirty="0" smtClean="0"/>
              <a:t>Switch4</a:t>
            </a:r>
            <a:r>
              <a:rPr lang="en-US" altLang="zh-TW" dirty="0"/>
              <a:t>, port fa0/11</a:t>
            </a:r>
          </a:p>
          <a:p>
            <a:pPr marL="568325" lvl="1" indent="-342900">
              <a:buFont typeface="+mj-lt"/>
              <a:buAutoNum type="alphaUcPeriod"/>
            </a:pPr>
            <a:r>
              <a:rPr lang="en-US" altLang="zh-TW" dirty="0" smtClean="0"/>
              <a:t>Switch4</a:t>
            </a:r>
            <a:r>
              <a:rPr lang="en-US" altLang="zh-TW" dirty="0"/>
              <a:t>, port fa0/2</a:t>
            </a:r>
          </a:p>
          <a:p>
            <a:pPr marL="568325" lvl="1" indent="-342900">
              <a:buFont typeface="+mj-lt"/>
              <a:buAutoNum type="alphaUcPeriod"/>
            </a:pPr>
            <a:r>
              <a:rPr lang="en-US" altLang="zh-TW" dirty="0" smtClean="0"/>
              <a:t>Switch3</a:t>
            </a:r>
            <a:r>
              <a:rPr lang="en-US" altLang="zh-TW" dirty="0"/>
              <a:t>, port Gi0/1</a:t>
            </a:r>
          </a:p>
          <a:p>
            <a:pPr marL="568325" lvl="1" indent="-342900">
              <a:buFont typeface="+mj-lt"/>
              <a:buAutoNum type="alphaUcPeriod"/>
            </a:pPr>
            <a:r>
              <a:rPr lang="en-US" altLang="zh-TW" dirty="0" smtClean="0"/>
              <a:t>Switch3</a:t>
            </a:r>
            <a:r>
              <a:rPr lang="en-US" altLang="zh-TW" dirty="0"/>
              <a:t>, port Gi0/2</a:t>
            </a:r>
            <a:endParaRPr lang="zh-TW" altLang="en-US" dirty="0"/>
          </a:p>
        </p:txBody>
      </p:sp>
      <p:sp>
        <p:nvSpPr>
          <p:cNvPr id="3" name="標題 2"/>
          <p:cNvSpPr>
            <a:spLocks noGrp="1"/>
          </p:cNvSpPr>
          <p:nvPr>
            <p:ph type="title"/>
          </p:nvPr>
        </p:nvSpPr>
        <p:spPr/>
        <p:txBody>
          <a:bodyPr/>
          <a:lstStyle/>
          <a:p>
            <a:r>
              <a:rPr lang="en-US" altLang="zh-TW" dirty="0" smtClean="0"/>
              <a:t>073</a:t>
            </a:r>
            <a:endParaRPr lang="zh-TW" altLang="en-US" dirty="0"/>
          </a:p>
        </p:txBody>
      </p:sp>
      <p:pic>
        <p:nvPicPr>
          <p:cNvPr id="4" name="圖片 3"/>
          <p:cNvPicPr>
            <a:picLocks noChangeAspect="1"/>
          </p:cNvPicPr>
          <p:nvPr/>
        </p:nvPicPr>
        <p:blipFill>
          <a:blip r:embed="rId2"/>
          <a:stretch>
            <a:fillRect/>
          </a:stretch>
        </p:blipFill>
        <p:spPr>
          <a:xfrm>
            <a:off x="3245297" y="3077179"/>
            <a:ext cx="5573266" cy="2645196"/>
          </a:xfrm>
          <a:prstGeom prst="rect">
            <a:avLst/>
          </a:prstGeom>
        </p:spPr>
      </p:pic>
      <p:sp>
        <p:nvSpPr>
          <p:cNvPr id="5" name="圓角矩形 4"/>
          <p:cNvSpPr/>
          <p:nvPr/>
        </p:nvSpPr>
        <p:spPr>
          <a:xfrm>
            <a:off x="229702" y="2255164"/>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106756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term describes a spanning-tree network that has all switch ports in either the blocking </a:t>
            </a:r>
            <a:r>
              <a:rPr lang="en-US" altLang="zh-TW" dirty="0" smtClean="0"/>
              <a:t>or </a:t>
            </a:r>
            <a:r>
              <a:rPr lang="en-US" altLang="zh-TW" dirty="0" err="1" smtClean="0"/>
              <a:t>fowarding</a:t>
            </a:r>
            <a:r>
              <a:rPr lang="en-US" altLang="zh-TW" dirty="0" smtClean="0"/>
              <a:t> </a:t>
            </a:r>
            <a:r>
              <a:rPr lang="en-US" altLang="zh-TW" dirty="0"/>
              <a:t>state</a:t>
            </a:r>
            <a:r>
              <a:rPr lang="en-US" altLang="zh-TW" dirty="0" smtClean="0"/>
              <a:t>?</a:t>
            </a:r>
          </a:p>
          <a:p>
            <a:pPr marL="568325" lvl="1" indent="-342900">
              <a:buFont typeface="+mj-lt"/>
              <a:buAutoNum type="alphaUcPeriod"/>
            </a:pPr>
            <a:r>
              <a:rPr lang="en-US" altLang="zh-TW" dirty="0"/>
              <a:t>converged</a:t>
            </a:r>
          </a:p>
          <a:p>
            <a:pPr marL="568325" lvl="1" indent="-342900">
              <a:buFont typeface="+mj-lt"/>
              <a:buAutoNum type="alphaUcPeriod"/>
            </a:pPr>
            <a:r>
              <a:rPr lang="en-US" altLang="zh-TW" dirty="0" smtClean="0"/>
              <a:t>redundant</a:t>
            </a:r>
            <a:endParaRPr lang="en-US" altLang="zh-TW" dirty="0"/>
          </a:p>
          <a:p>
            <a:pPr marL="568325" lvl="1" indent="-342900">
              <a:buFont typeface="+mj-lt"/>
              <a:buAutoNum type="alphaUcPeriod"/>
            </a:pPr>
            <a:r>
              <a:rPr lang="en-US" altLang="zh-TW" dirty="0" smtClean="0"/>
              <a:t>provisioned</a:t>
            </a:r>
            <a:endParaRPr lang="en-US" altLang="zh-TW" dirty="0"/>
          </a:p>
          <a:p>
            <a:pPr marL="568325" lvl="1" indent="-342900">
              <a:buFont typeface="+mj-lt"/>
              <a:buAutoNum type="alphaUcPeriod"/>
            </a:pPr>
            <a:r>
              <a:rPr lang="en-US" altLang="zh-TW" dirty="0" smtClean="0"/>
              <a:t>spanned</a:t>
            </a:r>
            <a:endParaRPr lang="zh-TW" altLang="en-US" dirty="0"/>
          </a:p>
        </p:txBody>
      </p:sp>
      <p:sp>
        <p:nvSpPr>
          <p:cNvPr id="3" name="標題 2"/>
          <p:cNvSpPr>
            <a:spLocks noGrp="1"/>
          </p:cNvSpPr>
          <p:nvPr>
            <p:ph type="title"/>
          </p:nvPr>
        </p:nvSpPr>
        <p:spPr/>
        <p:txBody>
          <a:bodyPr/>
          <a:lstStyle/>
          <a:p>
            <a:r>
              <a:rPr lang="en-US" altLang="zh-TW" dirty="0" smtClean="0"/>
              <a:t>074</a:t>
            </a:r>
            <a:endParaRPr lang="zh-TW" altLang="en-US" dirty="0"/>
          </a:p>
        </p:txBody>
      </p:sp>
      <p:sp>
        <p:nvSpPr>
          <p:cNvPr id="4" name="圓角矩形 3"/>
          <p:cNvSpPr/>
          <p:nvPr/>
        </p:nvSpPr>
        <p:spPr>
          <a:xfrm>
            <a:off x="239713" y="1620983"/>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1742747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What value is primarily used to determine which port becomes the root port on each </a:t>
            </a:r>
            <a:r>
              <a:rPr lang="en-US" altLang="zh-TW" dirty="0" err="1" smtClean="0"/>
              <a:t>nonroot</a:t>
            </a:r>
            <a:r>
              <a:rPr lang="en-US" altLang="zh-TW" dirty="0" smtClean="0"/>
              <a:t> switch </a:t>
            </a:r>
            <a:r>
              <a:rPr lang="en-US" altLang="zh-TW" dirty="0"/>
              <a:t>in a spanning-tree topology</a:t>
            </a:r>
            <a:r>
              <a:rPr lang="en-US" altLang="zh-TW" dirty="0" smtClean="0"/>
              <a:t>?</a:t>
            </a:r>
          </a:p>
          <a:p>
            <a:pPr marL="568325" lvl="1" indent="-342900">
              <a:buFont typeface="+mj-lt"/>
              <a:buAutoNum type="alphaUcPeriod"/>
            </a:pPr>
            <a:r>
              <a:rPr lang="en-US" altLang="zh-TW" dirty="0"/>
              <a:t>path cost</a:t>
            </a:r>
          </a:p>
          <a:p>
            <a:pPr marL="568325" lvl="1" indent="-342900">
              <a:buFont typeface="+mj-lt"/>
              <a:buAutoNum type="alphaUcPeriod"/>
            </a:pPr>
            <a:r>
              <a:rPr lang="en-US" altLang="zh-TW" dirty="0" smtClean="0"/>
              <a:t>lowest </a:t>
            </a:r>
            <a:r>
              <a:rPr lang="en-US" altLang="zh-TW" dirty="0"/>
              <a:t>port MAC address</a:t>
            </a:r>
          </a:p>
          <a:p>
            <a:pPr marL="568325" lvl="1" indent="-342900">
              <a:buFont typeface="+mj-lt"/>
              <a:buAutoNum type="alphaUcPeriod"/>
            </a:pPr>
            <a:r>
              <a:rPr lang="en-US" altLang="zh-TW" dirty="0" smtClean="0"/>
              <a:t>VTP </a:t>
            </a:r>
            <a:r>
              <a:rPr lang="en-US" altLang="zh-TW" dirty="0"/>
              <a:t>revision number</a:t>
            </a:r>
          </a:p>
          <a:p>
            <a:pPr marL="568325" lvl="1" indent="-342900">
              <a:buFont typeface="+mj-lt"/>
              <a:buAutoNum type="alphaUcPeriod"/>
            </a:pPr>
            <a:r>
              <a:rPr lang="en-US" altLang="zh-TW" dirty="0" smtClean="0"/>
              <a:t>highest </a:t>
            </a:r>
            <a:r>
              <a:rPr lang="en-US" altLang="zh-TW" dirty="0"/>
              <a:t>port priority number</a:t>
            </a:r>
          </a:p>
          <a:p>
            <a:pPr marL="568325" lvl="1" indent="-342900">
              <a:buFont typeface="+mj-lt"/>
              <a:buAutoNum type="alphaUcPeriod"/>
            </a:pPr>
            <a:r>
              <a:rPr lang="en-US" altLang="zh-TW" dirty="0" smtClean="0"/>
              <a:t>port </a:t>
            </a:r>
            <a:r>
              <a:rPr lang="en-US" altLang="zh-TW" dirty="0"/>
              <a:t>priority number and MAC address</a:t>
            </a:r>
            <a:endParaRPr lang="zh-TW" altLang="en-US" dirty="0"/>
          </a:p>
        </p:txBody>
      </p:sp>
      <p:sp>
        <p:nvSpPr>
          <p:cNvPr id="3" name="標題 2"/>
          <p:cNvSpPr>
            <a:spLocks noGrp="1"/>
          </p:cNvSpPr>
          <p:nvPr>
            <p:ph type="title"/>
          </p:nvPr>
        </p:nvSpPr>
        <p:spPr/>
        <p:txBody>
          <a:bodyPr/>
          <a:lstStyle/>
          <a:p>
            <a:r>
              <a:rPr lang="en-US" altLang="zh-TW" dirty="0" smtClean="0"/>
              <a:t>031</a:t>
            </a:r>
            <a:endParaRPr lang="zh-TW" altLang="en-US" dirty="0"/>
          </a:p>
        </p:txBody>
      </p:sp>
      <p:sp>
        <p:nvSpPr>
          <p:cNvPr id="4" name="圓角矩形 3"/>
          <p:cNvSpPr/>
          <p:nvPr/>
        </p:nvSpPr>
        <p:spPr>
          <a:xfrm>
            <a:off x="239713" y="1606499"/>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145670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What are the possible </a:t>
            </a:r>
            <a:r>
              <a:rPr lang="en-US" altLang="zh-TW" dirty="0" err="1"/>
              <a:t>trunking</a:t>
            </a:r>
            <a:r>
              <a:rPr lang="en-US" altLang="zh-TW" dirty="0"/>
              <a:t> modes for a switch port? (Choose three</a:t>
            </a:r>
            <a:r>
              <a:rPr lang="en-US" altLang="zh-TW" dirty="0" smtClean="0"/>
              <a:t>.)</a:t>
            </a:r>
          </a:p>
          <a:p>
            <a:pPr marL="568325" lvl="1" indent="-342900">
              <a:buFont typeface="+mj-lt"/>
              <a:buAutoNum type="alphaUcPeriod"/>
            </a:pPr>
            <a:r>
              <a:rPr lang="en-US" altLang="zh-TW" dirty="0"/>
              <a:t>transparent</a:t>
            </a:r>
          </a:p>
          <a:p>
            <a:pPr marL="568325" lvl="1" indent="-342900">
              <a:buFont typeface="+mj-lt"/>
              <a:buAutoNum type="alphaUcPeriod"/>
            </a:pPr>
            <a:r>
              <a:rPr lang="en-US" altLang="zh-TW" dirty="0" smtClean="0"/>
              <a:t>auto</a:t>
            </a:r>
            <a:endParaRPr lang="en-US" altLang="zh-TW" dirty="0"/>
          </a:p>
          <a:p>
            <a:pPr marL="568325" lvl="1" indent="-342900">
              <a:buFont typeface="+mj-lt"/>
              <a:buAutoNum type="alphaUcPeriod"/>
            </a:pPr>
            <a:r>
              <a:rPr lang="en-US" altLang="zh-TW" dirty="0" smtClean="0"/>
              <a:t>on</a:t>
            </a:r>
            <a:endParaRPr lang="en-US" altLang="zh-TW" dirty="0"/>
          </a:p>
          <a:p>
            <a:pPr marL="568325" lvl="1" indent="-342900">
              <a:buFont typeface="+mj-lt"/>
              <a:buAutoNum type="alphaUcPeriod"/>
            </a:pPr>
            <a:r>
              <a:rPr lang="en-US" altLang="zh-TW" dirty="0" smtClean="0"/>
              <a:t>desirable</a:t>
            </a:r>
            <a:endParaRPr lang="en-US" altLang="zh-TW" dirty="0"/>
          </a:p>
          <a:p>
            <a:pPr marL="568325" lvl="1" indent="-342900">
              <a:buFont typeface="+mj-lt"/>
              <a:buAutoNum type="alphaUcPeriod"/>
            </a:pPr>
            <a:r>
              <a:rPr lang="en-US" altLang="zh-TW" dirty="0" smtClean="0"/>
              <a:t>client</a:t>
            </a:r>
            <a:endParaRPr lang="en-US" altLang="zh-TW" dirty="0"/>
          </a:p>
          <a:p>
            <a:pPr marL="568325" lvl="1" indent="-342900">
              <a:buFont typeface="+mj-lt"/>
              <a:buAutoNum type="alphaUcPeriod"/>
            </a:pPr>
            <a:r>
              <a:rPr lang="en-US" altLang="zh-TW" dirty="0" smtClean="0"/>
              <a:t>forwarding</a:t>
            </a:r>
            <a:endParaRPr lang="zh-TW" altLang="en-US" dirty="0"/>
          </a:p>
        </p:txBody>
      </p:sp>
      <p:sp>
        <p:nvSpPr>
          <p:cNvPr id="3" name="標題 2"/>
          <p:cNvSpPr>
            <a:spLocks noGrp="1"/>
          </p:cNvSpPr>
          <p:nvPr>
            <p:ph type="title"/>
          </p:nvPr>
        </p:nvSpPr>
        <p:spPr/>
        <p:txBody>
          <a:bodyPr/>
          <a:lstStyle/>
          <a:p>
            <a:r>
              <a:rPr lang="en-US" altLang="zh-TW" dirty="0" smtClean="0"/>
              <a:t>075</a:t>
            </a:r>
            <a:endParaRPr lang="zh-TW" altLang="en-US" dirty="0"/>
          </a:p>
        </p:txBody>
      </p:sp>
      <p:sp>
        <p:nvSpPr>
          <p:cNvPr id="4" name="圓角矩形 3"/>
          <p:cNvSpPr/>
          <p:nvPr/>
        </p:nvSpPr>
        <p:spPr>
          <a:xfrm>
            <a:off x="239713" y="1975621"/>
            <a:ext cx="8693072" cy="325127"/>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2300085"/>
            <a:ext cx="8693072" cy="325127"/>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6" name="圓角矩形 5"/>
          <p:cNvSpPr/>
          <p:nvPr/>
        </p:nvSpPr>
        <p:spPr>
          <a:xfrm>
            <a:off x="239713" y="2624546"/>
            <a:ext cx="8693072" cy="325127"/>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724603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two of these statements regarding RSTP are correct? (Choose two</a:t>
            </a:r>
            <a:r>
              <a:rPr lang="en-US" altLang="zh-TW" dirty="0" smtClean="0"/>
              <a:t>.)</a:t>
            </a:r>
          </a:p>
          <a:p>
            <a:pPr marL="568325" lvl="1" indent="-342900">
              <a:buFont typeface="+mj-lt"/>
              <a:buAutoNum type="alphaUcPeriod"/>
            </a:pPr>
            <a:r>
              <a:rPr lang="en-US" altLang="zh-TW" dirty="0"/>
              <a:t>RSTP cannot operate with PVST+.</a:t>
            </a:r>
          </a:p>
          <a:p>
            <a:pPr marL="568325" lvl="1" indent="-342900">
              <a:buFont typeface="+mj-lt"/>
              <a:buAutoNum type="alphaUcPeriod"/>
            </a:pPr>
            <a:r>
              <a:rPr lang="en-US" altLang="zh-TW" dirty="0" smtClean="0"/>
              <a:t>RSTP </a:t>
            </a:r>
            <a:r>
              <a:rPr lang="en-US" altLang="zh-TW" dirty="0"/>
              <a:t>defines new port roles.</a:t>
            </a:r>
          </a:p>
          <a:p>
            <a:pPr marL="568325" lvl="1" indent="-342900">
              <a:buFont typeface="+mj-lt"/>
              <a:buAutoNum type="alphaUcPeriod"/>
            </a:pPr>
            <a:r>
              <a:rPr lang="en-US" altLang="zh-TW" dirty="0" smtClean="0"/>
              <a:t>RSTP </a:t>
            </a:r>
            <a:r>
              <a:rPr lang="en-US" altLang="zh-TW" dirty="0"/>
              <a:t>defines no new port states.</a:t>
            </a:r>
          </a:p>
          <a:p>
            <a:pPr marL="568325" lvl="1" indent="-342900">
              <a:buFont typeface="+mj-lt"/>
              <a:buAutoNum type="alphaUcPeriod"/>
            </a:pPr>
            <a:r>
              <a:rPr lang="en-US" altLang="zh-TW" dirty="0" smtClean="0"/>
              <a:t>RSTP </a:t>
            </a:r>
            <a:r>
              <a:rPr lang="en-US" altLang="zh-TW" dirty="0"/>
              <a:t>is a proprietary implementation of IEEE 802.1D STP.</a:t>
            </a:r>
          </a:p>
          <a:p>
            <a:pPr marL="568325" lvl="1" indent="-342900">
              <a:buFont typeface="+mj-lt"/>
              <a:buAutoNum type="alphaUcPeriod"/>
            </a:pPr>
            <a:r>
              <a:rPr lang="en-US" altLang="zh-TW" dirty="0" smtClean="0"/>
              <a:t>RSTP </a:t>
            </a:r>
            <a:r>
              <a:rPr lang="en-US" altLang="zh-TW" dirty="0"/>
              <a:t>is compatible with the original IEEE 802.1D STP.</a:t>
            </a:r>
            <a:endParaRPr lang="zh-TW" altLang="en-US" dirty="0"/>
          </a:p>
        </p:txBody>
      </p:sp>
      <p:sp>
        <p:nvSpPr>
          <p:cNvPr id="3" name="標題 2"/>
          <p:cNvSpPr>
            <a:spLocks noGrp="1"/>
          </p:cNvSpPr>
          <p:nvPr>
            <p:ph type="title"/>
          </p:nvPr>
        </p:nvSpPr>
        <p:spPr/>
        <p:txBody>
          <a:bodyPr/>
          <a:lstStyle/>
          <a:p>
            <a:r>
              <a:rPr lang="en-US" altLang="zh-TW" dirty="0" smtClean="0"/>
              <a:t>076</a:t>
            </a:r>
            <a:endParaRPr lang="zh-TW" altLang="en-US" dirty="0"/>
          </a:p>
        </p:txBody>
      </p:sp>
      <p:sp>
        <p:nvSpPr>
          <p:cNvPr id="4" name="圓角矩形 3"/>
          <p:cNvSpPr/>
          <p:nvPr/>
        </p:nvSpPr>
        <p:spPr>
          <a:xfrm>
            <a:off x="229702" y="1930700"/>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2947000"/>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16881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Which two statements are true of the interfaces on Switch1? (Choose two.)</a:t>
            </a:r>
            <a:endParaRPr lang="zh-TW" altLang="en-US" dirty="0"/>
          </a:p>
        </p:txBody>
      </p:sp>
      <p:sp>
        <p:nvSpPr>
          <p:cNvPr id="3" name="標題 2"/>
          <p:cNvSpPr>
            <a:spLocks noGrp="1"/>
          </p:cNvSpPr>
          <p:nvPr>
            <p:ph type="title"/>
          </p:nvPr>
        </p:nvSpPr>
        <p:spPr/>
        <p:txBody>
          <a:bodyPr/>
          <a:lstStyle/>
          <a:p>
            <a:r>
              <a:rPr lang="en-US" altLang="zh-TW" dirty="0" smtClean="0"/>
              <a:t>077</a:t>
            </a:r>
            <a:endParaRPr lang="zh-TW" altLang="en-US" dirty="0"/>
          </a:p>
        </p:txBody>
      </p:sp>
      <p:pic>
        <p:nvPicPr>
          <p:cNvPr id="4" name="圖片 3"/>
          <p:cNvPicPr>
            <a:picLocks noChangeAspect="1"/>
          </p:cNvPicPr>
          <p:nvPr/>
        </p:nvPicPr>
        <p:blipFill>
          <a:blip r:embed="rId2"/>
          <a:stretch>
            <a:fillRect/>
          </a:stretch>
        </p:blipFill>
        <p:spPr>
          <a:xfrm>
            <a:off x="1636739" y="1692185"/>
            <a:ext cx="5324499" cy="4492138"/>
          </a:xfrm>
          <a:prstGeom prst="rect">
            <a:avLst/>
          </a:prstGeom>
        </p:spPr>
      </p:pic>
    </p:spTree>
    <p:extLst>
      <p:ext uri="{BB962C8B-B14F-4D97-AF65-F5344CB8AC3E}">
        <p14:creationId xmlns:p14="http://schemas.microsoft.com/office/powerpoint/2010/main" val="28146666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568325" lvl="1" indent="-342900">
              <a:buFont typeface="+mj-lt"/>
              <a:buAutoNum type="alphaUcPeriod"/>
            </a:pPr>
            <a:r>
              <a:rPr lang="en-US" altLang="zh-TW" dirty="0"/>
              <a:t>Multiple devices are connected directly to FastEthernet0/1.</a:t>
            </a:r>
          </a:p>
          <a:p>
            <a:pPr marL="568325" lvl="1" indent="-342900">
              <a:buFont typeface="+mj-lt"/>
              <a:buAutoNum type="alphaUcPeriod"/>
            </a:pPr>
            <a:r>
              <a:rPr lang="en-US" altLang="zh-TW" dirty="0" smtClean="0"/>
              <a:t>A </a:t>
            </a:r>
            <a:r>
              <a:rPr lang="en-US" altLang="zh-TW" dirty="0"/>
              <a:t>hub is connected directly to FastEthernet0/5.</a:t>
            </a:r>
          </a:p>
          <a:p>
            <a:pPr marL="568325" lvl="1" indent="-342900">
              <a:buFont typeface="+mj-lt"/>
              <a:buAutoNum type="alphaUcPeriod"/>
            </a:pPr>
            <a:r>
              <a:rPr lang="en-US" altLang="zh-TW" dirty="0" smtClean="0"/>
              <a:t>FastEthernet0/1 </a:t>
            </a:r>
            <a:r>
              <a:rPr lang="en-US" altLang="zh-TW" dirty="0"/>
              <a:t>is connected to a host with multiple network interface cards.</a:t>
            </a:r>
          </a:p>
          <a:p>
            <a:pPr marL="568325" lvl="1" indent="-342900">
              <a:buFont typeface="+mj-lt"/>
              <a:buAutoNum type="alphaUcPeriod"/>
            </a:pPr>
            <a:r>
              <a:rPr lang="en-US" altLang="zh-TW" dirty="0" smtClean="0"/>
              <a:t>FastEthernet0/5 </a:t>
            </a:r>
            <a:r>
              <a:rPr lang="en-US" altLang="zh-TW" dirty="0"/>
              <a:t>has statically assigned MAC addresses.</a:t>
            </a:r>
          </a:p>
          <a:p>
            <a:pPr marL="568325" lvl="1" indent="-342900">
              <a:buFont typeface="+mj-lt"/>
              <a:buAutoNum type="alphaUcPeriod"/>
            </a:pPr>
            <a:r>
              <a:rPr lang="en-US" altLang="zh-TW" dirty="0" smtClean="0"/>
              <a:t>FastEthernet0/1 </a:t>
            </a:r>
            <a:r>
              <a:rPr lang="en-US" altLang="zh-TW" dirty="0"/>
              <a:t>is configured as a trunk link.</a:t>
            </a:r>
          </a:p>
          <a:p>
            <a:pPr marL="568325" lvl="1" indent="-342900">
              <a:buFont typeface="+mj-lt"/>
              <a:buAutoNum type="alphaUcPeriod"/>
            </a:pPr>
            <a:r>
              <a:rPr lang="en-US" altLang="zh-TW" dirty="0" smtClean="0"/>
              <a:t>Interface </a:t>
            </a:r>
            <a:r>
              <a:rPr lang="en-US" altLang="zh-TW" dirty="0"/>
              <a:t>FastEthernet0/2 has been disabled.</a:t>
            </a:r>
            <a:endParaRPr lang="zh-TW" altLang="en-US" dirty="0"/>
          </a:p>
        </p:txBody>
      </p:sp>
      <p:sp>
        <p:nvSpPr>
          <p:cNvPr id="3" name="標題 2"/>
          <p:cNvSpPr>
            <a:spLocks noGrp="1"/>
          </p:cNvSpPr>
          <p:nvPr>
            <p:ph type="title"/>
          </p:nvPr>
        </p:nvSpPr>
        <p:spPr/>
        <p:txBody>
          <a:bodyPr/>
          <a:lstStyle/>
          <a:p>
            <a:r>
              <a:rPr lang="en-US" altLang="zh-TW" dirty="0" smtClean="0"/>
              <a:t>077</a:t>
            </a:r>
            <a:endParaRPr lang="zh-TW" altLang="en-US" dirty="0"/>
          </a:p>
        </p:txBody>
      </p:sp>
      <p:sp>
        <p:nvSpPr>
          <p:cNvPr id="4" name="圓角矩形 3"/>
          <p:cNvSpPr/>
          <p:nvPr/>
        </p:nvSpPr>
        <p:spPr>
          <a:xfrm>
            <a:off x="229702" y="1237526"/>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29702" y="2225668"/>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256977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Three switches are connected to one another via trunk ports. Assuming the default </a:t>
            </a:r>
            <a:r>
              <a:rPr lang="en-US" altLang="zh-TW" dirty="0" smtClean="0"/>
              <a:t>switch </a:t>
            </a:r>
            <a:r>
              <a:rPr lang="en-US" altLang="zh-TW" dirty="0"/>
              <a:t>configuration, which switch is elected as the root bridge for the spanning-tree instance of VLAN 1</a:t>
            </a:r>
            <a:r>
              <a:rPr lang="en-US" altLang="zh-TW" dirty="0" smtClean="0"/>
              <a:t>?</a:t>
            </a:r>
          </a:p>
          <a:p>
            <a:pPr marL="568325" lvl="1" indent="-342900">
              <a:buFont typeface="+mj-lt"/>
              <a:buAutoNum type="alphaUcPeriod"/>
            </a:pPr>
            <a:r>
              <a:rPr lang="en-US" altLang="zh-TW" dirty="0"/>
              <a:t>the switch with the highest MAC address</a:t>
            </a:r>
          </a:p>
          <a:p>
            <a:pPr marL="568325" lvl="1" indent="-342900">
              <a:buFont typeface="+mj-lt"/>
              <a:buAutoNum type="alphaUcPeriod"/>
            </a:pPr>
            <a:r>
              <a:rPr lang="en-US" altLang="zh-TW" dirty="0" smtClean="0"/>
              <a:t>the </a:t>
            </a:r>
            <a:r>
              <a:rPr lang="en-US" altLang="zh-TW" dirty="0"/>
              <a:t>switch with the lowest MAC address</a:t>
            </a:r>
          </a:p>
          <a:p>
            <a:pPr marL="568325" lvl="1" indent="-342900">
              <a:buFont typeface="+mj-lt"/>
              <a:buAutoNum type="alphaUcPeriod"/>
            </a:pPr>
            <a:r>
              <a:rPr lang="en-US" altLang="zh-TW" dirty="0" smtClean="0"/>
              <a:t>the </a:t>
            </a:r>
            <a:r>
              <a:rPr lang="en-US" altLang="zh-TW" dirty="0"/>
              <a:t>switch with the highest IP address</a:t>
            </a:r>
          </a:p>
          <a:p>
            <a:pPr marL="568325" lvl="1" indent="-342900">
              <a:buFont typeface="+mj-lt"/>
              <a:buAutoNum type="alphaUcPeriod"/>
            </a:pPr>
            <a:r>
              <a:rPr lang="en-US" altLang="zh-TW" dirty="0" smtClean="0"/>
              <a:t>the </a:t>
            </a:r>
            <a:r>
              <a:rPr lang="en-US" altLang="zh-TW" dirty="0"/>
              <a:t>switch with the lowest IP address</a:t>
            </a:r>
            <a:endParaRPr lang="zh-TW" altLang="en-US" dirty="0"/>
          </a:p>
        </p:txBody>
      </p:sp>
      <p:sp>
        <p:nvSpPr>
          <p:cNvPr id="3" name="標題 2"/>
          <p:cNvSpPr>
            <a:spLocks noGrp="1"/>
          </p:cNvSpPr>
          <p:nvPr>
            <p:ph type="title"/>
          </p:nvPr>
        </p:nvSpPr>
        <p:spPr/>
        <p:txBody>
          <a:bodyPr/>
          <a:lstStyle/>
          <a:p>
            <a:r>
              <a:rPr lang="en-US" altLang="zh-TW" dirty="0" smtClean="0"/>
              <a:t>078</a:t>
            </a:r>
            <a:endParaRPr lang="zh-TW" altLang="en-US" dirty="0"/>
          </a:p>
        </p:txBody>
      </p:sp>
      <p:sp>
        <p:nvSpPr>
          <p:cNvPr id="4" name="圓角矩形 3"/>
          <p:cNvSpPr/>
          <p:nvPr/>
        </p:nvSpPr>
        <p:spPr>
          <a:xfrm>
            <a:off x="229702" y="2255164"/>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216282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What are three advantages of VLANs? (Choose three</a:t>
            </a:r>
            <a:r>
              <a:rPr lang="en-US" altLang="zh-TW" dirty="0" smtClean="0"/>
              <a:t>.)</a:t>
            </a:r>
          </a:p>
          <a:p>
            <a:pPr marL="568325" lvl="1" indent="-342900">
              <a:buFont typeface="+mj-lt"/>
              <a:buAutoNum type="alphaUcPeriod"/>
            </a:pPr>
            <a:r>
              <a:rPr lang="en-US" altLang="zh-TW" dirty="0"/>
              <a:t>VLANs establish broadcast domains in switched networks.</a:t>
            </a:r>
          </a:p>
          <a:p>
            <a:pPr marL="568325" lvl="1" indent="-342900">
              <a:buFont typeface="+mj-lt"/>
              <a:buAutoNum type="alphaUcPeriod"/>
            </a:pPr>
            <a:r>
              <a:rPr lang="en-US" altLang="zh-TW" dirty="0" smtClean="0"/>
              <a:t>VLANs </a:t>
            </a:r>
            <a:r>
              <a:rPr lang="en-US" altLang="zh-TW" dirty="0"/>
              <a:t>utilize packet filtering to enhance network security.</a:t>
            </a:r>
          </a:p>
          <a:p>
            <a:pPr marL="568325" lvl="1" indent="-342900">
              <a:buFont typeface="+mj-lt"/>
              <a:buAutoNum type="alphaUcPeriod"/>
            </a:pPr>
            <a:r>
              <a:rPr lang="en-US" altLang="zh-TW" dirty="0" smtClean="0"/>
              <a:t>VLANs </a:t>
            </a:r>
            <a:r>
              <a:rPr lang="en-US" altLang="zh-TW" dirty="0"/>
              <a:t>provide a method of conserving IP addresses in large networks.</a:t>
            </a:r>
          </a:p>
          <a:p>
            <a:pPr marL="568325" lvl="1" indent="-342900">
              <a:buFont typeface="+mj-lt"/>
              <a:buAutoNum type="alphaUcPeriod"/>
            </a:pPr>
            <a:r>
              <a:rPr lang="en-US" altLang="zh-TW" dirty="0" smtClean="0"/>
              <a:t>VLANs </a:t>
            </a:r>
            <a:r>
              <a:rPr lang="en-US" altLang="zh-TW" dirty="0"/>
              <a:t>provide a low-latency internetworking alternative to routed networks.</a:t>
            </a:r>
          </a:p>
          <a:p>
            <a:pPr marL="568325" lvl="1" indent="-342900">
              <a:buFont typeface="+mj-lt"/>
              <a:buAutoNum type="alphaUcPeriod"/>
            </a:pPr>
            <a:r>
              <a:rPr lang="en-US" altLang="zh-TW" dirty="0" smtClean="0"/>
              <a:t>VLANs </a:t>
            </a:r>
            <a:r>
              <a:rPr lang="en-US" altLang="zh-TW" dirty="0"/>
              <a:t>allow access to network services based on department, not physical location.</a:t>
            </a:r>
          </a:p>
          <a:p>
            <a:pPr marL="568325" lvl="1" indent="-342900">
              <a:buFont typeface="+mj-lt"/>
              <a:buAutoNum type="alphaUcPeriod"/>
            </a:pPr>
            <a:r>
              <a:rPr lang="en-US" altLang="zh-TW" dirty="0" smtClean="0"/>
              <a:t>VLANs </a:t>
            </a:r>
            <a:r>
              <a:rPr lang="en-US" altLang="zh-TW" dirty="0"/>
              <a:t>can greatly simplify adding, moving, or changing hosts on the network.</a:t>
            </a:r>
            <a:endParaRPr lang="zh-TW" altLang="en-US" dirty="0"/>
          </a:p>
        </p:txBody>
      </p:sp>
      <p:sp>
        <p:nvSpPr>
          <p:cNvPr id="3" name="標題 2"/>
          <p:cNvSpPr>
            <a:spLocks noGrp="1"/>
          </p:cNvSpPr>
          <p:nvPr>
            <p:ph type="title"/>
          </p:nvPr>
        </p:nvSpPr>
        <p:spPr/>
        <p:txBody>
          <a:bodyPr/>
          <a:lstStyle/>
          <a:p>
            <a:r>
              <a:rPr lang="en-US" altLang="zh-TW" dirty="0" smtClean="0"/>
              <a:t>079</a:t>
            </a:r>
            <a:endParaRPr lang="zh-TW" altLang="en-US" dirty="0"/>
          </a:p>
        </p:txBody>
      </p:sp>
      <p:sp>
        <p:nvSpPr>
          <p:cNvPr id="4" name="圓角矩形 3"/>
          <p:cNvSpPr/>
          <p:nvPr/>
        </p:nvSpPr>
        <p:spPr>
          <a:xfrm>
            <a:off x="239713" y="1311939"/>
            <a:ext cx="8693072" cy="325127"/>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2657160"/>
            <a:ext cx="8693072" cy="572737"/>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6" name="圓角矩形 5"/>
          <p:cNvSpPr/>
          <p:nvPr/>
        </p:nvSpPr>
        <p:spPr>
          <a:xfrm>
            <a:off x="239713" y="3258730"/>
            <a:ext cx="8693072" cy="325127"/>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981676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Cisco Catalyst switches CAT1 and CAT2 have a connection between them using ports FA0/13. </a:t>
            </a:r>
            <a:r>
              <a:rPr lang="en-US" altLang="zh-TW" dirty="0" smtClean="0"/>
              <a:t>An 802.1Q </a:t>
            </a:r>
            <a:r>
              <a:rPr lang="en-US" altLang="zh-TW" dirty="0"/>
              <a:t>trunk is configured between the two switches. On CAT1, VLAN 10 is chosen as native, </a:t>
            </a:r>
            <a:r>
              <a:rPr lang="en-US" altLang="zh-TW" dirty="0" smtClean="0"/>
              <a:t>but on </a:t>
            </a:r>
            <a:r>
              <a:rPr lang="en-US" altLang="zh-TW" dirty="0"/>
              <a:t>CAT2 the native VLAN is not specified</a:t>
            </a:r>
            <a:r>
              <a:rPr lang="en-US" altLang="zh-TW" dirty="0" smtClean="0"/>
              <a:t>. </a:t>
            </a:r>
            <a:r>
              <a:rPr lang="en-US" altLang="zh-TW" dirty="0"/>
              <a:t>What will happen in this scenario</a:t>
            </a:r>
            <a:r>
              <a:rPr lang="en-US" altLang="zh-TW" dirty="0" smtClean="0"/>
              <a:t>?</a:t>
            </a:r>
          </a:p>
          <a:p>
            <a:pPr marL="568325" lvl="1" indent="-342900">
              <a:buFont typeface="+mj-lt"/>
              <a:buAutoNum type="alphaUcPeriod"/>
            </a:pPr>
            <a:r>
              <a:rPr lang="en-US" altLang="zh-TW" dirty="0"/>
              <a:t>802.1Q giants frames could saturate the link.</a:t>
            </a:r>
          </a:p>
          <a:p>
            <a:pPr marL="568325" lvl="1" indent="-342900">
              <a:buFont typeface="+mj-lt"/>
              <a:buAutoNum type="alphaUcPeriod"/>
            </a:pPr>
            <a:r>
              <a:rPr lang="en-US" altLang="zh-TW" dirty="0" smtClean="0"/>
              <a:t>VLAN </a:t>
            </a:r>
            <a:r>
              <a:rPr lang="en-US" altLang="zh-TW" dirty="0"/>
              <a:t>10 on CAT1 and VLAN 1 on CAT2 will send untagged frames.</a:t>
            </a:r>
          </a:p>
          <a:p>
            <a:pPr marL="568325" lvl="1" indent="-342900">
              <a:buFont typeface="+mj-lt"/>
              <a:buAutoNum type="alphaUcPeriod"/>
            </a:pPr>
            <a:r>
              <a:rPr lang="en-US" altLang="zh-TW" dirty="0" smtClean="0"/>
              <a:t>A </a:t>
            </a:r>
            <a:r>
              <a:rPr lang="en-US" altLang="zh-TW" dirty="0"/>
              <a:t>native VLAN mismatch error message will appear.</a:t>
            </a:r>
          </a:p>
          <a:p>
            <a:pPr marL="568325" lvl="1" indent="-342900">
              <a:buFont typeface="+mj-lt"/>
              <a:buAutoNum type="alphaUcPeriod"/>
            </a:pPr>
            <a:r>
              <a:rPr lang="en-US" altLang="zh-TW" dirty="0" smtClean="0"/>
              <a:t>VLAN </a:t>
            </a:r>
            <a:r>
              <a:rPr lang="en-US" altLang="zh-TW" dirty="0"/>
              <a:t>10 on CAT1 and VLAN 1 on CAT2 will send tagged frames.</a:t>
            </a:r>
            <a:endParaRPr lang="zh-TW" altLang="en-US" dirty="0"/>
          </a:p>
        </p:txBody>
      </p:sp>
      <p:sp>
        <p:nvSpPr>
          <p:cNvPr id="3" name="標題 2"/>
          <p:cNvSpPr>
            <a:spLocks noGrp="1"/>
          </p:cNvSpPr>
          <p:nvPr>
            <p:ph type="title"/>
          </p:nvPr>
        </p:nvSpPr>
        <p:spPr/>
        <p:txBody>
          <a:bodyPr/>
          <a:lstStyle/>
          <a:p>
            <a:r>
              <a:rPr lang="en-US" altLang="zh-TW" dirty="0" smtClean="0"/>
              <a:t>080</a:t>
            </a:r>
            <a:endParaRPr lang="zh-TW" altLang="en-US" dirty="0"/>
          </a:p>
        </p:txBody>
      </p:sp>
      <p:sp>
        <p:nvSpPr>
          <p:cNvPr id="4" name="圓角矩形 3"/>
          <p:cNvSpPr/>
          <p:nvPr/>
        </p:nvSpPr>
        <p:spPr>
          <a:xfrm>
            <a:off x="229702" y="3214077"/>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839531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A network technician is asked to design a small network with redundancy. The exhibit </a:t>
            </a:r>
            <a:r>
              <a:rPr lang="en-US" altLang="zh-TW" dirty="0" smtClean="0"/>
              <a:t>represents this </a:t>
            </a:r>
            <a:r>
              <a:rPr lang="en-US" altLang="zh-TW" dirty="0"/>
              <a:t>design, with all hosts configured in the same VLAN. What conclusions can be made about </a:t>
            </a:r>
            <a:r>
              <a:rPr lang="en-US" altLang="zh-TW" dirty="0" smtClean="0"/>
              <a:t>this design</a:t>
            </a:r>
            <a:r>
              <a:rPr lang="en-US" altLang="zh-TW" dirty="0"/>
              <a:t>?</a:t>
            </a:r>
            <a:endParaRPr lang="zh-TW" altLang="en-US" dirty="0"/>
          </a:p>
        </p:txBody>
      </p:sp>
      <p:sp>
        <p:nvSpPr>
          <p:cNvPr id="3" name="標題 2"/>
          <p:cNvSpPr>
            <a:spLocks noGrp="1"/>
          </p:cNvSpPr>
          <p:nvPr>
            <p:ph type="title"/>
          </p:nvPr>
        </p:nvSpPr>
        <p:spPr/>
        <p:txBody>
          <a:bodyPr/>
          <a:lstStyle/>
          <a:p>
            <a:r>
              <a:rPr lang="en-US" altLang="zh-TW" dirty="0" smtClean="0"/>
              <a:t>081</a:t>
            </a:r>
            <a:endParaRPr lang="zh-TW" altLang="en-US" dirty="0"/>
          </a:p>
        </p:txBody>
      </p:sp>
      <p:pic>
        <p:nvPicPr>
          <p:cNvPr id="4" name="圖片 3"/>
          <p:cNvPicPr>
            <a:picLocks noChangeAspect="1"/>
          </p:cNvPicPr>
          <p:nvPr/>
        </p:nvPicPr>
        <p:blipFill>
          <a:blip r:embed="rId2"/>
          <a:stretch>
            <a:fillRect/>
          </a:stretch>
        </p:blipFill>
        <p:spPr>
          <a:xfrm>
            <a:off x="1634937" y="2666425"/>
            <a:ext cx="5860494" cy="2952711"/>
          </a:xfrm>
          <a:prstGeom prst="rect">
            <a:avLst/>
          </a:prstGeom>
        </p:spPr>
      </p:pic>
    </p:spTree>
    <p:extLst>
      <p:ext uri="{BB962C8B-B14F-4D97-AF65-F5344CB8AC3E}">
        <p14:creationId xmlns:p14="http://schemas.microsoft.com/office/powerpoint/2010/main" val="4192055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568325" lvl="1" indent="-342900">
              <a:buFont typeface="+mj-lt"/>
              <a:buAutoNum type="alphaUcPeriod"/>
            </a:pPr>
            <a:r>
              <a:rPr lang="en-US" altLang="zh-TW" dirty="0"/>
              <a:t>This design will function as intended.</a:t>
            </a:r>
          </a:p>
          <a:p>
            <a:pPr marL="568325" lvl="1" indent="-342900">
              <a:buFont typeface="+mj-lt"/>
              <a:buAutoNum type="alphaUcPeriod"/>
            </a:pPr>
            <a:r>
              <a:rPr lang="en-US" altLang="zh-TW" dirty="0" smtClean="0"/>
              <a:t>Spanning-tree </a:t>
            </a:r>
            <a:r>
              <a:rPr lang="en-US" altLang="zh-TW" dirty="0"/>
              <a:t>will need to be used.</a:t>
            </a:r>
          </a:p>
          <a:p>
            <a:pPr marL="568325" lvl="1" indent="-342900">
              <a:buFont typeface="+mj-lt"/>
              <a:buAutoNum type="alphaUcPeriod"/>
            </a:pPr>
            <a:r>
              <a:rPr lang="en-US" altLang="zh-TW" dirty="0" smtClean="0"/>
              <a:t>The </a:t>
            </a:r>
            <a:r>
              <a:rPr lang="en-US" altLang="zh-TW" dirty="0"/>
              <a:t>router will not accept the addressing scheme.</a:t>
            </a:r>
          </a:p>
          <a:p>
            <a:pPr marL="568325" lvl="1" indent="-342900">
              <a:buFont typeface="+mj-lt"/>
              <a:buAutoNum type="alphaUcPeriod"/>
            </a:pPr>
            <a:r>
              <a:rPr lang="en-US" altLang="zh-TW" dirty="0" smtClean="0"/>
              <a:t>The </a:t>
            </a:r>
            <a:r>
              <a:rPr lang="en-US" altLang="zh-TW" dirty="0"/>
              <a:t>connection between switches should be a trunk.</a:t>
            </a:r>
          </a:p>
          <a:p>
            <a:pPr marL="568325" lvl="1" indent="-342900">
              <a:buFont typeface="+mj-lt"/>
              <a:buAutoNum type="alphaUcPeriod"/>
            </a:pPr>
            <a:r>
              <a:rPr lang="en-US" altLang="zh-TW" dirty="0" smtClean="0"/>
              <a:t>The </a:t>
            </a:r>
            <a:r>
              <a:rPr lang="en-US" altLang="zh-TW" dirty="0"/>
              <a:t>router interfaces must be encapsulated with the 802.1Q protocol.</a:t>
            </a:r>
            <a:endParaRPr lang="zh-TW" altLang="en-US" dirty="0"/>
          </a:p>
        </p:txBody>
      </p:sp>
      <p:sp>
        <p:nvSpPr>
          <p:cNvPr id="3" name="標題 2"/>
          <p:cNvSpPr>
            <a:spLocks noGrp="1"/>
          </p:cNvSpPr>
          <p:nvPr>
            <p:ph type="title"/>
          </p:nvPr>
        </p:nvSpPr>
        <p:spPr/>
        <p:txBody>
          <a:bodyPr/>
          <a:lstStyle/>
          <a:p>
            <a:r>
              <a:rPr lang="en-US" altLang="zh-TW" dirty="0" smtClean="0"/>
              <a:t>081</a:t>
            </a:r>
            <a:endParaRPr lang="zh-TW" altLang="en-US" dirty="0"/>
          </a:p>
        </p:txBody>
      </p:sp>
      <p:sp>
        <p:nvSpPr>
          <p:cNvPr id="4" name="圓角矩形 3"/>
          <p:cNvSpPr/>
          <p:nvPr/>
        </p:nvSpPr>
        <p:spPr>
          <a:xfrm>
            <a:off x="239713" y="1577006"/>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672269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39713" y="914400"/>
            <a:ext cx="3893880" cy="5394960"/>
          </a:xfrm>
        </p:spPr>
        <p:txBody>
          <a:bodyPr/>
          <a:lstStyle/>
          <a:p>
            <a:r>
              <a:rPr lang="en-US" altLang="zh-TW" dirty="0"/>
              <a:t>Refer to the exhibit</a:t>
            </a:r>
            <a:r>
              <a:rPr lang="en-US" altLang="zh-TW" dirty="0" smtClean="0"/>
              <a:t>. </a:t>
            </a:r>
            <a:r>
              <a:rPr lang="en-US" altLang="zh-TW" dirty="0"/>
              <a:t>A technician is troubleshooting host connectivity issues on the switches. The hosts in VLANs </a:t>
            </a:r>
            <a:r>
              <a:rPr lang="en-US" altLang="zh-TW" dirty="0" smtClean="0"/>
              <a:t>10 and </a:t>
            </a:r>
            <a:r>
              <a:rPr lang="en-US" altLang="zh-TW" dirty="0"/>
              <a:t>15 on Sw11 are unable to communicate with hosts in the same VLANs on Sw12. Hosts in </a:t>
            </a:r>
            <a:r>
              <a:rPr lang="en-US" altLang="zh-TW" dirty="0" smtClean="0"/>
              <a:t>the Admin </a:t>
            </a:r>
            <a:r>
              <a:rPr lang="en-US" altLang="zh-TW" dirty="0"/>
              <a:t>VLAN are able to communicate. The port-to-VLAN assignments are identical on the </a:t>
            </a:r>
            <a:r>
              <a:rPr lang="en-US" altLang="zh-TW" dirty="0" smtClean="0"/>
              <a:t>two switches</a:t>
            </a:r>
            <a:r>
              <a:rPr lang="en-US" altLang="zh-TW" dirty="0"/>
              <a:t>. What could be the problem?</a:t>
            </a:r>
            <a:endParaRPr lang="zh-TW" altLang="en-US" dirty="0"/>
          </a:p>
        </p:txBody>
      </p:sp>
      <p:sp>
        <p:nvSpPr>
          <p:cNvPr id="3" name="標題 2"/>
          <p:cNvSpPr>
            <a:spLocks noGrp="1"/>
          </p:cNvSpPr>
          <p:nvPr>
            <p:ph type="title"/>
          </p:nvPr>
        </p:nvSpPr>
        <p:spPr/>
        <p:txBody>
          <a:bodyPr/>
          <a:lstStyle/>
          <a:p>
            <a:r>
              <a:rPr lang="en-US" altLang="zh-TW" dirty="0" smtClean="0"/>
              <a:t>082</a:t>
            </a:r>
            <a:endParaRPr lang="zh-TW" altLang="en-US" dirty="0"/>
          </a:p>
        </p:txBody>
      </p:sp>
      <p:pic>
        <p:nvPicPr>
          <p:cNvPr id="4" name="圖片 3"/>
          <p:cNvPicPr>
            <a:picLocks noChangeAspect="1"/>
          </p:cNvPicPr>
          <p:nvPr/>
        </p:nvPicPr>
        <p:blipFill>
          <a:blip r:embed="rId2"/>
          <a:stretch>
            <a:fillRect/>
          </a:stretch>
        </p:blipFill>
        <p:spPr>
          <a:xfrm>
            <a:off x="4133593" y="1491125"/>
            <a:ext cx="4684970" cy="3582319"/>
          </a:xfrm>
          <a:prstGeom prst="rect">
            <a:avLst/>
          </a:prstGeom>
        </p:spPr>
      </p:pic>
    </p:spTree>
    <p:extLst>
      <p:ext uri="{BB962C8B-B14F-4D97-AF65-F5344CB8AC3E}">
        <p14:creationId xmlns:p14="http://schemas.microsoft.com/office/powerpoint/2010/main" val="1397137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In a switched environment, what does the IEEE 802.1Q standard describe</a:t>
            </a:r>
            <a:r>
              <a:rPr lang="en-US" altLang="zh-TW" dirty="0" smtClean="0"/>
              <a:t>?</a:t>
            </a:r>
          </a:p>
          <a:p>
            <a:pPr marL="568325" lvl="1" indent="-342900">
              <a:buFont typeface="+mj-lt"/>
              <a:buAutoNum type="alphaUcPeriod"/>
            </a:pPr>
            <a:r>
              <a:rPr lang="en-US" altLang="zh-TW" dirty="0"/>
              <a:t>the operation of VTP</a:t>
            </a:r>
          </a:p>
          <a:p>
            <a:pPr marL="568325" lvl="1" indent="-342900">
              <a:buFont typeface="+mj-lt"/>
              <a:buAutoNum type="alphaUcPeriod"/>
            </a:pPr>
            <a:r>
              <a:rPr lang="en-US" altLang="zh-TW" dirty="0" smtClean="0"/>
              <a:t>a </a:t>
            </a:r>
            <a:r>
              <a:rPr lang="en-US" altLang="zh-TW" dirty="0"/>
              <a:t>method of VLAN </a:t>
            </a:r>
            <a:r>
              <a:rPr lang="en-US" altLang="zh-TW" dirty="0" err="1"/>
              <a:t>trunking</a:t>
            </a:r>
            <a:endParaRPr lang="en-US" altLang="zh-TW" dirty="0"/>
          </a:p>
          <a:p>
            <a:pPr marL="568325" lvl="1" indent="-342900">
              <a:buFont typeface="+mj-lt"/>
              <a:buAutoNum type="alphaUcPeriod"/>
            </a:pPr>
            <a:r>
              <a:rPr lang="en-US" altLang="zh-TW" dirty="0" smtClean="0"/>
              <a:t>an </a:t>
            </a:r>
            <a:r>
              <a:rPr lang="en-US" altLang="zh-TW" dirty="0"/>
              <a:t>approach to wireless LAN communication</a:t>
            </a:r>
          </a:p>
          <a:p>
            <a:pPr marL="568325" lvl="1" indent="-342900">
              <a:buFont typeface="+mj-lt"/>
              <a:buAutoNum type="alphaUcPeriod"/>
            </a:pPr>
            <a:r>
              <a:rPr lang="en-US" altLang="zh-TW" dirty="0" smtClean="0"/>
              <a:t>the </a:t>
            </a:r>
            <a:r>
              <a:rPr lang="en-US" altLang="zh-TW" dirty="0"/>
              <a:t>process for root bridge selection</a:t>
            </a:r>
          </a:p>
          <a:p>
            <a:pPr marL="568325" lvl="1" indent="-342900">
              <a:buFont typeface="+mj-lt"/>
              <a:buAutoNum type="alphaUcPeriod"/>
            </a:pPr>
            <a:r>
              <a:rPr lang="en-US" altLang="zh-TW" dirty="0" smtClean="0"/>
              <a:t>VLAN </a:t>
            </a:r>
            <a:r>
              <a:rPr lang="en-US" altLang="zh-TW" dirty="0"/>
              <a:t>pruning</a:t>
            </a:r>
            <a:endParaRPr lang="zh-TW" altLang="en-US" dirty="0"/>
          </a:p>
        </p:txBody>
      </p:sp>
      <p:sp>
        <p:nvSpPr>
          <p:cNvPr id="3" name="標題 2"/>
          <p:cNvSpPr>
            <a:spLocks noGrp="1"/>
          </p:cNvSpPr>
          <p:nvPr>
            <p:ph type="title"/>
          </p:nvPr>
        </p:nvSpPr>
        <p:spPr/>
        <p:txBody>
          <a:bodyPr/>
          <a:lstStyle/>
          <a:p>
            <a:r>
              <a:rPr lang="en-US" altLang="zh-TW" dirty="0" smtClean="0"/>
              <a:t>032</a:t>
            </a:r>
            <a:endParaRPr lang="zh-TW" altLang="en-US" dirty="0"/>
          </a:p>
        </p:txBody>
      </p:sp>
      <p:sp>
        <p:nvSpPr>
          <p:cNvPr id="4" name="圓角矩形 3"/>
          <p:cNvSpPr/>
          <p:nvPr/>
        </p:nvSpPr>
        <p:spPr>
          <a:xfrm>
            <a:off x="239713" y="1930960"/>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764611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568325" lvl="1" indent="-342900">
              <a:buFont typeface="+mj-lt"/>
              <a:buAutoNum type="alphaUcPeriod"/>
            </a:pPr>
            <a:r>
              <a:rPr lang="en-US" altLang="zh-TW" dirty="0"/>
              <a:t>The Fa0/1 port is not operational on one of the switches.</a:t>
            </a:r>
          </a:p>
          <a:p>
            <a:pPr marL="568325" lvl="1" indent="-342900">
              <a:buFont typeface="+mj-lt"/>
              <a:buAutoNum type="alphaUcPeriod"/>
            </a:pPr>
            <a:r>
              <a:rPr lang="en-US" altLang="zh-TW" dirty="0" smtClean="0"/>
              <a:t>The </a:t>
            </a:r>
            <a:r>
              <a:rPr lang="en-US" altLang="zh-TW" dirty="0"/>
              <a:t>link connecting the switches has not been configured as a trunk.</a:t>
            </a:r>
          </a:p>
          <a:p>
            <a:pPr marL="568325" lvl="1" indent="-342900">
              <a:buFont typeface="+mj-lt"/>
              <a:buAutoNum type="alphaUcPeriod"/>
            </a:pPr>
            <a:r>
              <a:rPr lang="en-US" altLang="zh-TW" dirty="0" smtClean="0"/>
              <a:t>At </a:t>
            </a:r>
            <a:r>
              <a:rPr lang="en-US" altLang="zh-TW" dirty="0"/>
              <a:t>least one port needs to be configured in VLAN 1 for VLANs 10 and 15 to be able </a:t>
            </a:r>
            <a:r>
              <a:rPr lang="en-US" altLang="zh-TW" dirty="0" smtClean="0"/>
              <a:t>to communicate</a:t>
            </a:r>
            <a:r>
              <a:rPr lang="en-US" altLang="zh-TW" dirty="0"/>
              <a:t>.</a:t>
            </a:r>
          </a:p>
          <a:p>
            <a:pPr marL="568325" lvl="1" indent="-342900">
              <a:buFont typeface="+mj-lt"/>
              <a:buAutoNum type="alphaUcPeriod"/>
            </a:pPr>
            <a:r>
              <a:rPr lang="en-US" altLang="zh-TW" dirty="0" smtClean="0"/>
              <a:t>Port </a:t>
            </a:r>
            <a:r>
              <a:rPr lang="en-US" altLang="zh-TW" dirty="0" err="1"/>
              <a:t>FastEthernet</a:t>
            </a:r>
            <a:r>
              <a:rPr lang="en-US" altLang="zh-TW" dirty="0"/>
              <a:t> 0/1 needs to be configured as an access link on both switches.</a:t>
            </a:r>
          </a:p>
          <a:p>
            <a:pPr marL="568325" lvl="1" indent="-342900">
              <a:buFont typeface="+mj-lt"/>
              <a:buAutoNum type="alphaUcPeriod"/>
            </a:pPr>
            <a:r>
              <a:rPr lang="en-US" altLang="zh-TW" dirty="0" smtClean="0"/>
              <a:t>A </a:t>
            </a:r>
            <a:r>
              <a:rPr lang="en-US" altLang="zh-TW" dirty="0"/>
              <a:t>router is required for hosts on SW11 in VLANs 10 and 15 to communicate with hosts in </a:t>
            </a:r>
            <a:r>
              <a:rPr lang="en-US" altLang="zh-TW" dirty="0" smtClean="0"/>
              <a:t>the same </a:t>
            </a:r>
            <a:r>
              <a:rPr lang="en-US" altLang="zh-TW" dirty="0"/>
              <a:t>VLAN on Sw12.</a:t>
            </a:r>
            <a:endParaRPr lang="zh-TW" altLang="en-US" dirty="0"/>
          </a:p>
        </p:txBody>
      </p:sp>
      <p:sp>
        <p:nvSpPr>
          <p:cNvPr id="3" name="標題 2"/>
          <p:cNvSpPr>
            <a:spLocks noGrp="1"/>
          </p:cNvSpPr>
          <p:nvPr>
            <p:ph type="title"/>
          </p:nvPr>
        </p:nvSpPr>
        <p:spPr/>
        <p:txBody>
          <a:bodyPr/>
          <a:lstStyle/>
          <a:p>
            <a:r>
              <a:rPr lang="en-US" altLang="zh-TW" dirty="0" smtClean="0"/>
              <a:t>082</a:t>
            </a:r>
            <a:endParaRPr lang="zh-TW" altLang="en-US" dirty="0"/>
          </a:p>
        </p:txBody>
      </p:sp>
      <p:sp>
        <p:nvSpPr>
          <p:cNvPr id="4" name="圓角矩形 3"/>
          <p:cNvSpPr/>
          <p:nvPr/>
        </p:nvSpPr>
        <p:spPr>
          <a:xfrm>
            <a:off x="239713" y="1208297"/>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1119223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Given this output for </a:t>
            </a:r>
            <a:r>
              <a:rPr lang="en-US" altLang="zh-TW" dirty="0" err="1"/>
              <a:t>SwitchC</a:t>
            </a:r>
            <a:r>
              <a:rPr lang="en-US" altLang="zh-TW" dirty="0"/>
              <a:t>, what should the network administrator's next action be?</a:t>
            </a:r>
            <a:endParaRPr lang="zh-TW" altLang="en-US" dirty="0"/>
          </a:p>
        </p:txBody>
      </p:sp>
      <p:sp>
        <p:nvSpPr>
          <p:cNvPr id="3" name="標題 2"/>
          <p:cNvSpPr>
            <a:spLocks noGrp="1"/>
          </p:cNvSpPr>
          <p:nvPr>
            <p:ph type="title"/>
          </p:nvPr>
        </p:nvSpPr>
        <p:spPr/>
        <p:txBody>
          <a:bodyPr/>
          <a:lstStyle/>
          <a:p>
            <a:r>
              <a:rPr lang="en-US" altLang="zh-TW" dirty="0" smtClean="0"/>
              <a:t>083</a:t>
            </a:r>
            <a:endParaRPr lang="zh-TW" altLang="en-US" dirty="0"/>
          </a:p>
        </p:txBody>
      </p:sp>
      <p:pic>
        <p:nvPicPr>
          <p:cNvPr id="4" name="圖片 3"/>
          <p:cNvPicPr>
            <a:picLocks noChangeAspect="1"/>
          </p:cNvPicPr>
          <p:nvPr/>
        </p:nvPicPr>
        <p:blipFill>
          <a:blip r:embed="rId2"/>
          <a:stretch>
            <a:fillRect/>
          </a:stretch>
        </p:blipFill>
        <p:spPr>
          <a:xfrm>
            <a:off x="1912923" y="1928829"/>
            <a:ext cx="5222417" cy="3793546"/>
          </a:xfrm>
          <a:prstGeom prst="rect">
            <a:avLst/>
          </a:prstGeom>
        </p:spPr>
      </p:pic>
    </p:spTree>
    <p:extLst>
      <p:ext uri="{BB962C8B-B14F-4D97-AF65-F5344CB8AC3E}">
        <p14:creationId xmlns:p14="http://schemas.microsoft.com/office/powerpoint/2010/main" val="1080712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568325" lvl="1" indent="-342900">
              <a:buFont typeface="+mj-lt"/>
              <a:buAutoNum type="alphaUcPeriod"/>
            </a:pPr>
            <a:r>
              <a:rPr lang="en-US" altLang="zh-TW" dirty="0"/>
              <a:t>Check the trunk encapsulation mode for </a:t>
            </a:r>
            <a:r>
              <a:rPr lang="en-US" altLang="zh-TW" dirty="0" err="1"/>
              <a:t>SwitchC's</a:t>
            </a:r>
            <a:r>
              <a:rPr lang="en-US" altLang="zh-TW" dirty="0"/>
              <a:t> fa0/1 port.</a:t>
            </a:r>
          </a:p>
          <a:p>
            <a:pPr marL="568325" lvl="1" indent="-342900">
              <a:buFont typeface="+mj-lt"/>
              <a:buAutoNum type="alphaUcPeriod"/>
            </a:pPr>
            <a:r>
              <a:rPr lang="en-US" altLang="zh-TW" dirty="0" smtClean="0"/>
              <a:t>Check </a:t>
            </a:r>
            <a:r>
              <a:rPr lang="en-US" altLang="zh-TW" dirty="0"/>
              <a:t>the duplex mode for </a:t>
            </a:r>
            <a:r>
              <a:rPr lang="en-US" altLang="zh-TW" dirty="0" err="1"/>
              <a:t>SwitchC's</a:t>
            </a:r>
            <a:r>
              <a:rPr lang="en-US" altLang="zh-TW" dirty="0"/>
              <a:t> fa0/1 port.</a:t>
            </a:r>
          </a:p>
          <a:p>
            <a:pPr marL="568325" lvl="1" indent="-342900">
              <a:buFont typeface="+mj-lt"/>
              <a:buAutoNum type="alphaUcPeriod"/>
            </a:pPr>
            <a:r>
              <a:rPr lang="en-US" altLang="zh-TW" dirty="0" smtClean="0"/>
              <a:t>Check </a:t>
            </a:r>
            <a:r>
              <a:rPr lang="en-US" altLang="zh-TW" dirty="0"/>
              <a:t>the duplex mode for </a:t>
            </a:r>
            <a:r>
              <a:rPr lang="en-US" altLang="zh-TW" dirty="0" err="1"/>
              <a:t>SwitchA's</a:t>
            </a:r>
            <a:r>
              <a:rPr lang="en-US" altLang="zh-TW" dirty="0"/>
              <a:t> fa0/2 port.</a:t>
            </a:r>
          </a:p>
          <a:p>
            <a:pPr marL="568325" lvl="1" indent="-342900">
              <a:buFont typeface="+mj-lt"/>
              <a:buAutoNum type="alphaUcPeriod"/>
            </a:pPr>
            <a:r>
              <a:rPr lang="en-US" altLang="zh-TW" dirty="0" smtClean="0"/>
              <a:t>Check </a:t>
            </a:r>
            <a:r>
              <a:rPr lang="en-US" altLang="zh-TW" dirty="0"/>
              <a:t>the trunk encapsulation mode for </a:t>
            </a:r>
            <a:r>
              <a:rPr lang="en-US" altLang="zh-TW" dirty="0" err="1"/>
              <a:t>SwitchA's</a:t>
            </a:r>
            <a:r>
              <a:rPr lang="en-US" altLang="zh-TW" dirty="0"/>
              <a:t> fa0/2 port.</a:t>
            </a:r>
            <a:endParaRPr lang="zh-TW" altLang="en-US" dirty="0"/>
          </a:p>
        </p:txBody>
      </p:sp>
      <p:sp>
        <p:nvSpPr>
          <p:cNvPr id="3" name="標題 2"/>
          <p:cNvSpPr>
            <a:spLocks noGrp="1"/>
          </p:cNvSpPr>
          <p:nvPr>
            <p:ph type="title"/>
          </p:nvPr>
        </p:nvSpPr>
        <p:spPr/>
        <p:txBody>
          <a:bodyPr/>
          <a:lstStyle/>
          <a:p>
            <a:r>
              <a:rPr lang="en-US" altLang="zh-TW" dirty="0" smtClean="0"/>
              <a:t>083</a:t>
            </a:r>
            <a:endParaRPr lang="zh-TW" altLang="en-US" dirty="0"/>
          </a:p>
        </p:txBody>
      </p:sp>
      <p:pic>
        <p:nvPicPr>
          <p:cNvPr id="4" name="圖片 3"/>
          <p:cNvPicPr>
            <a:picLocks noChangeAspect="1"/>
          </p:cNvPicPr>
          <p:nvPr/>
        </p:nvPicPr>
        <p:blipFill>
          <a:blip r:embed="rId2"/>
          <a:stretch>
            <a:fillRect/>
          </a:stretch>
        </p:blipFill>
        <p:spPr>
          <a:xfrm>
            <a:off x="1839180" y="2555347"/>
            <a:ext cx="4989323" cy="3624228"/>
          </a:xfrm>
          <a:prstGeom prst="rect">
            <a:avLst/>
          </a:prstGeom>
        </p:spPr>
      </p:pic>
      <p:sp>
        <p:nvSpPr>
          <p:cNvPr id="5" name="圓角矩形 4"/>
          <p:cNvSpPr/>
          <p:nvPr/>
        </p:nvSpPr>
        <p:spPr>
          <a:xfrm>
            <a:off x="239713" y="1562257"/>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941773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Port Aggregation Protocol</a:t>
            </a:r>
          </a:p>
        </p:txBody>
      </p:sp>
      <p:graphicFrame>
        <p:nvGraphicFramePr>
          <p:cNvPr id="3" name="物件 2"/>
          <p:cNvGraphicFramePr>
            <a:graphicFrameLocks noChangeAspect="1"/>
          </p:cNvGraphicFramePr>
          <p:nvPr>
            <p:extLst/>
          </p:nvPr>
        </p:nvGraphicFramePr>
        <p:xfrm>
          <a:off x="1099306" y="1134131"/>
          <a:ext cx="6849652" cy="4872764"/>
        </p:xfrm>
        <a:graphic>
          <a:graphicData uri="http://schemas.openxmlformats.org/presentationml/2006/ole">
            <mc:AlternateContent xmlns:mc="http://schemas.openxmlformats.org/markup-compatibility/2006">
              <mc:Choice xmlns:v="urn:schemas-microsoft-com:vml" Requires="v">
                <p:oleObj spid="_x0000_s1026" r:id="rId3" imgW="7123680" imgH="5066640" progId="">
                  <p:embed/>
                </p:oleObj>
              </mc:Choice>
              <mc:Fallback>
                <p:oleObj r:id="rId3" imgW="7123680" imgH="5066640" progId="">
                  <p:embed/>
                  <p:pic>
                    <p:nvPicPr>
                      <p:cNvPr id="0" name=""/>
                      <p:cNvPicPr/>
                      <p:nvPr/>
                    </p:nvPicPr>
                    <p:blipFill>
                      <a:blip r:embed="rId4"/>
                      <a:stretch>
                        <a:fillRect/>
                      </a:stretch>
                    </p:blipFill>
                    <p:spPr>
                      <a:xfrm>
                        <a:off x="1099306" y="1134131"/>
                        <a:ext cx="6849652" cy="4872764"/>
                      </a:xfrm>
                      <a:prstGeom prst="rect">
                        <a:avLst/>
                      </a:prstGeom>
                    </p:spPr>
                  </p:pic>
                </p:oleObj>
              </mc:Fallback>
            </mc:AlternateContent>
          </a:graphicData>
        </a:graphic>
      </p:graphicFrame>
    </p:spTree>
    <p:extLst>
      <p:ext uri="{BB962C8B-B14F-4D97-AF65-F5344CB8AC3E}">
        <p14:creationId xmlns:p14="http://schemas.microsoft.com/office/powerpoint/2010/main" val="2117496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Link Aggregation Control </a:t>
            </a:r>
            <a:r>
              <a:rPr lang="en-US" altLang="zh-TW" dirty="0" smtClean="0"/>
              <a:t>Protocol</a:t>
            </a:r>
            <a:endParaRPr lang="zh-TW" altLang="en-US" dirty="0"/>
          </a:p>
        </p:txBody>
      </p:sp>
      <p:graphicFrame>
        <p:nvGraphicFramePr>
          <p:cNvPr id="3" name="物件 2"/>
          <p:cNvGraphicFramePr>
            <a:graphicFrameLocks noChangeAspect="1"/>
          </p:cNvGraphicFramePr>
          <p:nvPr>
            <p:extLst/>
          </p:nvPr>
        </p:nvGraphicFramePr>
        <p:xfrm>
          <a:off x="949876" y="966378"/>
          <a:ext cx="7148512" cy="5103812"/>
        </p:xfrm>
        <a:graphic>
          <a:graphicData uri="http://schemas.openxmlformats.org/presentationml/2006/ole">
            <mc:AlternateContent xmlns:mc="http://schemas.openxmlformats.org/markup-compatibility/2006">
              <mc:Choice xmlns:v="urn:schemas-microsoft-com:vml" Requires="v">
                <p:oleObj spid="_x0000_s2050" r:id="rId3" imgW="7148880" imgH="5104440" progId="">
                  <p:embed/>
                </p:oleObj>
              </mc:Choice>
              <mc:Fallback>
                <p:oleObj r:id="rId3" imgW="7148880" imgH="5104440" progId="">
                  <p:embed/>
                  <p:pic>
                    <p:nvPicPr>
                      <p:cNvPr id="0" name=""/>
                      <p:cNvPicPr/>
                      <p:nvPr/>
                    </p:nvPicPr>
                    <p:blipFill>
                      <a:blip r:embed="rId4"/>
                      <a:stretch>
                        <a:fillRect/>
                      </a:stretch>
                    </p:blipFill>
                    <p:spPr>
                      <a:xfrm>
                        <a:off x="949876" y="966378"/>
                        <a:ext cx="7148512" cy="5103812"/>
                      </a:xfrm>
                      <a:prstGeom prst="rect">
                        <a:avLst/>
                      </a:prstGeom>
                    </p:spPr>
                  </p:pic>
                </p:oleObj>
              </mc:Fallback>
            </mc:AlternateContent>
          </a:graphicData>
        </a:graphic>
      </p:graphicFrame>
    </p:spTree>
    <p:extLst>
      <p:ext uri="{BB962C8B-B14F-4D97-AF65-F5344CB8AC3E}">
        <p14:creationId xmlns:p14="http://schemas.microsoft.com/office/powerpoint/2010/main" val="3995893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normAutofit/>
          </a:bodyPr>
          <a:lstStyle/>
          <a:p>
            <a:r>
              <a:rPr lang="en-US" altLang="zh-TW" dirty="0"/>
              <a:t>The following guidelines and restrictions are useful for configuring </a:t>
            </a:r>
            <a:r>
              <a:rPr lang="en-US" altLang="zh-TW" dirty="0" err="1" smtClean="0"/>
              <a:t>EtherChannel</a:t>
            </a:r>
            <a:endParaRPr lang="en-US" altLang="zh-TW" dirty="0" smtClean="0"/>
          </a:p>
          <a:p>
            <a:pPr lvl="1"/>
            <a:r>
              <a:rPr lang="en-US" altLang="zh-TW" b="1" dirty="0" err="1">
                <a:solidFill>
                  <a:schemeClr val="accent4"/>
                </a:solidFill>
              </a:rPr>
              <a:t>EtherChannel</a:t>
            </a:r>
            <a:r>
              <a:rPr lang="en-US" altLang="zh-TW" b="1" dirty="0">
                <a:solidFill>
                  <a:schemeClr val="accent4"/>
                </a:solidFill>
              </a:rPr>
              <a:t> support </a:t>
            </a:r>
            <a:r>
              <a:rPr lang="en-US" altLang="zh-TW" dirty="0"/>
              <a:t>- All Ethernet interfaces on all modules must support </a:t>
            </a:r>
            <a:r>
              <a:rPr lang="en-US" altLang="zh-TW" dirty="0" err="1"/>
              <a:t>EtherChannel</a:t>
            </a:r>
            <a:r>
              <a:rPr lang="en-US" altLang="zh-TW" dirty="0"/>
              <a:t> with no requirement that interfaces be physically contiguous, or on the same module.</a:t>
            </a:r>
          </a:p>
          <a:p>
            <a:pPr lvl="1"/>
            <a:r>
              <a:rPr lang="en-US" altLang="zh-TW" b="1" dirty="0">
                <a:solidFill>
                  <a:schemeClr val="accent4"/>
                </a:solidFill>
              </a:rPr>
              <a:t>Speed and duplex </a:t>
            </a:r>
            <a:r>
              <a:rPr lang="en-US" altLang="zh-TW" dirty="0"/>
              <a:t>- Configure all interfaces in an </a:t>
            </a:r>
            <a:r>
              <a:rPr lang="en-US" altLang="zh-TW" dirty="0" err="1"/>
              <a:t>EtherChannel</a:t>
            </a:r>
            <a:r>
              <a:rPr lang="en-US" altLang="zh-TW" dirty="0"/>
              <a:t> to operate at the same speed and in the same duplex </a:t>
            </a:r>
            <a:r>
              <a:rPr lang="en-US" altLang="zh-TW" dirty="0" smtClean="0"/>
              <a:t>mode</a:t>
            </a:r>
            <a:endParaRPr lang="en-US" altLang="zh-TW" dirty="0"/>
          </a:p>
          <a:p>
            <a:pPr lvl="1"/>
            <a:r>
              <a:rPr lang="en-US" altLang="zh-TW" b="1" dirty="0">
                <a:solidFill>
                  <a:schemeClr val="accent4"/>
                </a:solidFill>
              </a:rPr>
              <a:t>VLAN match </a:t>
            </a:r>
            <a:r>
              <a:rPr lang="en-US" altLang="zh-TW" dirty="0"/>
              <a:t>- All interfaces in the </a:t>
            </a:r>
            <a:r>
              <a:rPr lang="en-US" altLang="zh-TW" dirty="0" err="1"/>
              <a:t>EtherChannel</a:t>
            </a:r>
            <a:r>
              <a:rPr lang="en-US" altLang="zh-TW" dirty="0"/>
              <a:t> bundle must be assigned to the same VLAN, or be configured as a </a:t>
            </a:r>
            <a:r>
              <a:rPr lang="en-US" altLang="zh-TW" dirty="0" smtClean="0"/>
              <a:t>trunk</a:t>
            </a:r>
            <a:endParaRPr lang="en-US" altLang="zh-TW" dirty="0"/>
          </a:p>
          <a:p>
            <a:pPr lvl="1"/>
            <a:r>
              <a:rPr lang="en-US" altLang="zh-TW" b="1" dirty="0">
                <a:solidFill>
                  <a:schemeClr val="accent4"/>
                </a:solidFill>
              </a:rPr>
              <a:t>Range of VLAN </a:t>
            </a:r>
            <a:r>
              <a:rPr lang="en-US" altLang="zh-TW" dirty="0"/>
              <a:t>- An </a:t>
            </a:r>
            <a:r>
              <a:rPr lang="en-US" altLang="zh-TW" dirty="0" err="1"/>
              <a:t>EtherChannel</a:t>
            </a:r>
            <a:r>
              <a:rPr lang="en-US" altLang="zh-TW" dirty="0"/>
              <a:t> supports the same allowed range of VLANs on all the interfaces in a </a:t>
            </a:r>
            <a:r>
              <a:rPr lang="en-US" altLang="zh-TW" dirty="0" err="1"/>
              <a:t>trunking</a:t>
            </a:r>
            <a:r>
              <a:rPr lang="en-US" altLang="zh-TW" dirty="0"/>
              <a:t> </a:t>
            </a:r>
            <a:r>
              <a:rPr lang="en-US" altLang="zh-TW" dirty="0" err="1"/>
              <a:t>EtherChannel</a:t>
            </a:r>
            <a:r>
              <a:rPr lang="en-US" altLang="zh-TW" dirty="0"/>
              <a:t>. If the allowed range of VLANs is not the same, the interfaces do not form an </a:t>
            </a:r>
            <a:r>
              <a:rPr lang="en-US" altLang="zh-TW" dirty="0" err="1"/>
              <a:t>EtherChannel</a:t>
            </a:r>
            <a:r>
              <a:rPr lang="en-US" altLang="zh-TW" dirty="0"/>
              <a:t>, even when set to</a:t>
            </a:r>
            <a:r>
              <a:rPr lang="en-US" altLang="zh-TW" b="1" dirty="0"/>
              <a:t> </a:t>
            </a:r>
            <a:r>
              <a:rPr lang="en-US" altLang="zh-TW" b="1" dirty="0">
                <a:solidFill>
                  <a:srgbClr val="FF0000"/>
                </a:solidFill>
                <a:latin typeface="Courier New" panose="02070309020205020404" pitchFamily="49" charset="0"/>
                <a:cs typeface="Courier New" panose="02070309020205020404" pitchFamily="49" charset="0"/>
              </a:rPr>
              <a:t>auto</a:t>
            </a:r>
            <a:r>
              <a:rPr lang="en-US" altLang="zh-TW" b="1" dirty="0"/>
              <a:t> </a:t>
            </a:r>
            <a:r>
              <a:rPr lang="en-US" altLang="zh-TW" dirty="0"/>
              <a:t>or</a:t>
            </a:r>
            <a:r>
              <a:rPr lang="en-US" altLang="zh-TW" b="1" dirty="0"/>
              <a:t> </a:t>
            </a:r>
            <a:r>
              <a:rPr lang="en-US" altLang="zh-TW" b="1" dirty="0">
                <a:solidFill>
                  <a:srgbClr val="FF0000"/>
                </a:solidFill>
                <a:latin typeface="Courier New" panose="02070309020205020404" pitchFamily="49" charset="0"/>
                <a:cs typeface="Courier New" panose="02070309020205020404" pitchFamily="49" charset="0"/>
              </a:rPr>
              <a:t>desirable</a:t>
            </a:r>
            <a:r>
              <a:rPr lang="en-US" altLang="zh-TW" b="1" dirty="0"/>
              <a:t> </a:t>
            </a:r>
            <a:r>
              <a:rPr lang="en-US" altLang="zh-TW" dirty="0" smtClean="0"/>
              <a:t>mode</a:t>
            </a:r>
          </a:p>
          <a:p>
            <a:r>
              <a:rPr lang="en-US" altLang="zh-TW" dirty="0"/>
              <a:t>If these settings must be changed, configure them in port channel interface configuration </a:t>
            </a:r>
            <a:r>
              <a:rPr lang="en-US" altLang="zh-TW" dirty="0" smtClean="0"/>
              <a:t>mode</a:t>
            </a:r>
          </a:p>
          <a:p>
            <a:pPr lvl="1"/>
            <a:r>
              <a:rPr lang="en-US" altLang="zh-TW" dirty="0"/>
              <a:t>configurations that are applied to the individual interfaces do not affect the port channel interface</a:t>
            </a:r>
          </a:p>
          <a:p>
            <a:pPr lvl="1"/>
            <a:endParaRPr lang="zh-TW" altLang="en-US" dirty="0"/>
          </a:p>
        </p:txBody>
      </p:sp>
      <p:sp>
        <p:nvSpPr>
          <p:cNvPr id="3" name="標題 2"/>
          <p:cNvSpPr>
            <a:spLocks noGrp="1"/>
          </p:cNvSpPr>
          <p:nvPr>
            <p:ph type="title"/>
          </p:nvPr>
        </p:nvSpPr>
        <p:spPr/>
        <p:txBody>
          <a:bodyPr>
            <a:normAutofit/>
          </a:bodyPr>
          <a:lstStyle/>
          <a:p>
            <a:r>
              <a:rPr lang="en-US" altLang="zh-TW" dirty="0"/>
              <a:t>Configuration </a:t>
            </a:r>
            <a:r>
              <a:rPr lang="en-US" altLang="zh-TW" dirty="0" smtClean="0"/>
              <a:t>Guidelines</a:t>
            </a:r>
            <a:endParaRPr lang="zh-TW" altLang="en-US" dirty="0"/>
          </a:p>
        </p:txBody>
      </p:sp>
    </p:spTree>
    <p:extLst>
      <p:ext uri="{BB962C8B-B14F-4D97-AF65-F5344CB8AC3E}">
        <p14:creationId xmlns:p14="http://schemas.microsoft.com/office/powerpoint/2010/main" val="1957214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A network administrator is configuring an </a:t>
            </a:r>
            <a:r>
              <a:rPr lang="en-US" altLang="zh-TW" dirty="0" err="1"/>
              <a:t>EtherChannel</a:t>
            </a:r>
            <a:r>
              <a:rPr lang="en-US" altLang="zh-TW" dirty="0"/>
              <a:t> between SW1 and SW2. The </a:t>
            </a:r>
            <a:r>
              <a:rPr lang="en-US" altLang="zh-TW" dirty="0" smtClean="0"/>
              <a:t>SW1 configuration </a:t>
            </a:r>
            <a:r>
              <a:rPr lang="en-US" altLang="zh-TW" dirty="0"/>
              <a:t>is shown. What is the correct configuration for SW2?</a:t>
            </a:r>
            <a:endParaRPr lang="zh-TW" altLang="en-US" dirty="0"/>
          </a:p>
        </p:txBody>
      </p:sp>
      <p:sp>
        <p:nvSpPr>
          <p:cNvPr id="3" name="標題 2"/>
          <p:cNvSpPr>
            <a:spLocks noGrp="1"/>
          </p:cNvSpPr>
          <p:nvPr>
            <p:ph type="title"/>
          </p:nvPr>
        </p:nvSpPr>
        <p:spPr/>
        <p:txBody>
          <a:bodyPr/>
          <a:lstStyle/>
          <a:p>
            <a:r>
              <a:rPr lang="en-US" altLang="zh-TW" dirty="0" smtClean="0"/>
              <a:t>084</a:t>
            </a:r>
            <a:endParaRPr lang="zh-TW" altLang="en-US" dirty="0"/>
          </a:p>
        </p:txBody>
      </p:sp>
      <p:pic>
        <p:nvPicPr>
          <p:cNvPr id="4" name="圖片 3"/>
          <p:cNvPicPr>
            <a:picLocks noChangeAspect="1"/>
          </p:cNvPicPr>
          <p:nvPr/>
        </p:nvPicPr>
        <p:blipFill>
          <a:blip r:embed="rId2"/>
          <a:stretch>
            <a:fillRect/>
          </a:stretch>
        </p:blipFill>
        <p:spPr>
          <a:xfrm>
            <a:off x="1956699" y="2307321"/>
            <a:ext cx="5255261" cy="3607769"/>
          </a:xfrm>
          <a:prstGeom prst="rect">
            <a:avLst/>
          </a:prstGeom>
        </p:spPr>
      </p:pic>
    </p:spTree>
    <p:extLst>
      <p:ext uri="{BB962C8B-B14F-4D97-AF65-F5344CB8AC3E}">
        <p14:creationId xmlns:p14="http://schemas.microsoft.com/office/powerpoint/2010/main" val="170497757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normAutofit/>
          </a:bodyPr>
          <a:lstStyle/>
          <a:p>
            <a:pPr marL="568325" lvl="1" indent="-342900">
              <a:buFont typeface="+mj-lt"/>
              <a:buAutoNum type="alphaUcPeriod"/>
            </a:pPr>
            <a:r>
              <a:rPr lang="en-US" altLang="zh-TW" dirty="0"/>
              <a:t>interface </a:t>
            </a:r>
            <a:r>
              <a:rPr lang="en-US" altLang="zh-TW" dirty="0" err="1"/>
              <a:t>FastEthernet</a:t>
            </a:r>
            <a:r>
              <a:rPr lang="en-US" altLang="zh-TW" dirty="0"/>
              <a:t> 0/1</a:t>
            </a:r>
          </a:p>
          <a:p>
            <a:pPr marL="225425" lvl="1" indent="0">
              <a:buNone/>
            </a:pPr>
            <a:r>
              <a:rPr lang="en-US" altLang="zh-TW" dirty="0" smtClean="0"/>
              <a:t>        channel-group </a:t>
            </a:r>
            <a:r>
              <a:rPr lang="en-US" altLang="zh-TW" dirty="0"/>
              <a:t>1 mode active</a:t>
            </a:r>
          </a:p>
          <a:p>
            <a:pPr marL="225425" lvl="1" indent="0">
              <a:buNone/>
            </a:pPr>
            <a:r>
              <a:rPr lang="en-US" altLang="zh-TW" dirty="0" smtClean="0"/>
              <a:t>        </a:t>
            </a:r>
            <a:r>
              <a:rPr lang="en-US" altLang="zh-TW" dirty="0" err="1" smtClean="0"/>
              <a:t>switchport</a:t>
            </a:r>
            <a:r>
              <a:rPr lang="en-US" altLang="zh-TW" dirty="0" smtClean="0"/>
              <a:t> </a:t>
            </a:r>
            <a:r>
              <a:rPr lang="en-US" altLang="zh-TW" dirty="0"/>
              <a:t>trunk encapsulation dot1q</a:t>
            </a:r>
          </a:p>
          <a:p>
            <a:pPr marL="225425" lvl="1" indent="0">
              <a:buNone/>
            </a:pPr>
            <a:r>
              <a:rPr lang="en-US" altLang="zh-TW" dirty="0" smtClean="0"/>
              <a:t>        </a:t>
            </a:r>
            <a:r>
              <a:rPr lang="en-US" altLang="zh-TW" dirty="0" err="1" smtClean="0"/>
              <a:t>switchport</a:t>
            </a:r>
            <a:r>
              <a:rPr lang="en-US" altLang="zh-TW" dirty="0" smtClean="0"/>
              <a:t> </a:t>
            </a:r>
            <a:r>
              <a:rPr lang="en-US" altLang="zh-TW" dirty="0"/>
              <a:t>mode </a:t>
            </a:r>
            <a:r>
              <a:rPr lang="en-US" altLang="zh-TW" dirty="0" smtClean="0"/>
              <a:t>trunk</a:t>
            </a:r>
          </a:p>
          <a:p>
            <a:pPr marL="225425" lvl="1" indent="0">
              <a:buNone/>
            </a:pPr>
            <a:r>
              <a:rPr lang="en-US" altLang="zh-TW" dirty="0"/>
              <a:t> </a:t>
            </a:r>
            <a:r>
              <a:rPr lang="en-US" altLang="zh-TW" dirty="0" smtClean="0"/>
              <a:t>       interface </a:t>
            </a:r>
            <a:r>
              <a:rPr lang="en-US" altLang="zh-TW" dirty="0" err="1"/>
              <a:t>FastEthernet</a:t>
            </a:r>
            <a:r>
              <a:rPr lang="en-US" altLang="zh-TW" dirty="0"/>
              <a:t> 0/2</a:t>
            </a:r>
          </a:p>
          <a:p>
            <a:pPr marL="225425" lvl="1" indent="0">
              <a:buNone/>
            </a:pPr>
            <a:r>
              <a:rPr lang="en-US" altLang="zh-TW" dirty="0" smtClean="0"/>
              <a:t>        channel-group </a:t>
            </a:r>
            <a:r>
              <a:rPr lang="en-US" altLang="zh-TW" dirty="0"/>
              <a:t>1 mode active</a:t>
            </a:r>
          </a:p>
          <a:p>
            <a:pPr marL="225425" lvl="1" indent="0">
              <a:buNone/>
            </a:pPr>
            <a:r>
              <a:rPr lang="en-US" altLang="zh-TW" dirty="0" smtClean="0"/>
              <a:t>        </a:t>
            </a:r>
            <a:r>
              <a:rPr lang="en-US" altLang="zh-TW" dirty="0" err="1" smtClean="0"/>
              <a:t>switchport</a:t>
            </a:r>
            <a:r>
              <a:rPr lang="en-US" altLang="zh-TW" dirty="0" smtClean="0"/>
              <a:t> </a:t>
            </a:r>
            <a:r>
              <a:rPr lang="en-US" altLang="zh-TW" dirty="0"/>
              <a:t>trunk encapsulation dot1q</a:t>
            </a:r>
          </a:p>
          <a:p>
            <a:pPr marL="225425" lvl="1" indent="0">
              <a:buNone/>
            </a:pPr>
            <a:r>
              <a:rPr lang="en-US" altLang="zh-TW" dirty="0" smtClean="0"/>
              <a:t>        </a:t>
            </a:r>
            <a:r>
              <a:rPr lang="en-US" altLang="zh-TW" dirty="0" err="1" smtClean="0"/>
              <a:t>switchport</a:t>
            </a:r>
            <a:r>
              <a:rPr lang="en-US" altLang="zh-TW" dirty="0" smtClean="0"/>
              <a:t> </a:t>
            </a:r>
            <a:r>
              <a:rPr lang="en-US" altLang="zh-TW" dirty="0"/>
              <a:t>mode trunk</a:t>
            </a:r>
          </a:p>
          <a:p>
            <a:pPr marL="568325" lvl="1" indent="-342900">
              <a:buFont typeface="+mj-lt"/>
              <a:buAutoNum type="alphaUcPeriod" startAt="2"/>
            </a:pPr>
            <a:r>
              <a:rPr lang="en-US" altLang="zh-TW" dirty="0" smtClean="0"/>
              <a:t>interface </a:t>
            </a:r>
            <a:r>
              <a:rPr lang="en-US" altLang="zh-TW" dirty="0" err="1"/>
              <a:t>FastEthernet</a:t>
            </a:r>
            <a:r>
              <a:rPr lang="en-US" altLang="zh-TW" dirty="0"/>
              <a:t> 0/1</a:t>
            </a:r>
          </a:p>
          <a:p>
            <a:pPr marL="225425" lvl="1" indent="0">
              <a:buNone/>
            </a:pPr>
            <a:r>
              <a:rPr lang="zh-TW" altLang="en-US" dirty="0" smtClean="0"/>
              <a:t>        </a:t>
            </a:r>
            <a:r>
              <a:rPr lang="en-US" altLang="zh-TW" dirty="0" smtClean="0"/>
              <a:t>channel-group </a:t>
            </a:r>
            <a:r>
              <a:rPr lang="en-US" altLang="zh-TW" dirty="0"/>
              <a:t>2 mode auto</a:t>
            </a:r>
          </a:p>
          <a:p>
            <a:pPr marL="225425" lvl="1" indent="0">
              <a:buNone/>
            </a:pPr>
            <a:r>
              <a:rPr lang="zh-TW" altLang="en-US" dirty="0" smtClean="0"/>
              <a:t>        </a:t>
            </a:r>
            <a:r>
              <a:rPr lang="en-US" altLang="zh-TW" dirty="0" err="1" smtClean="0"/>
              <a:t>switchport</a:t>
            </a:r>
            <a:r>
              <a:rPr lang="en-US" altLang="zh-TW" dirty="0" smtClean="0"/>
              <a:t> </a:t>
            </a:r>
            <a:r>
              <a:rPr lang="en-US" altLang="zh-TW" dirty="0"/>
              <a:t>trunk encapsulation dot1q</a:t>
            </a:r>
          </a:p>
          <a:p>
            <a:pPr marL="225425" lvl="1" indent="0">
              <a:buNone/>
            </a:pPr>
            <a:r>
              <a:rPr lang="zh-TW" altLang="en-US" dirty="0" smtClean="0"/>
              <a:t>        </a:t>
            </a:r>
            <a:r>
              <a:rPr lang="en-US" altLang="zh-TW" dirty="0" err="1" smtClean="0"/>
              <a:t>switchport</a:t>
            </a:r>
            <a:r>
              <a:rPr lang="en-US" altLang="zh-TW" dirty="0" smtClean="0"/>
              <a:t> </a:t>
            </a:r>
            <a:r>
              <a:rPr lang="en-US" altLang="zh-TW" dirty="0"/>
              <a:t>mode trunk</a:t>
            </a:r>
          </a:p>
          <a:p>
            <a:pPr marL="225425" lvl="1" indent="0">
              <a:buNone/>
            </a:pPr>
            <a:r>
              <a:rPr lang="zh-TW" altLang="en-US" dirty="0" smtClean="0"/>
              <a:t>        </a:t>
            </a:r>
            <a:r>
              <a:rPr lang="en-US" altLang="zh-TW" dirty="0" smtClean="0"/>
              <a:t>interface </a:t>
            </a:r>
            <a:r>
              <a:rPr lang="en-US" altLang="zh-TW" dirty="0" err="1"/>
              <a:t>FastEthernet</a:t>
            </a:r>
            <a:r>
              <a:rPr lang="en-US" altLang="zh-TW" dirty="0"/>
              <a:t> 0/2</a:t>
            </a:r>
          </a:p>
          <a:p>
            <a:pPr marL="225425" lvl="1" indent="0">
              <a:buNone/>
            </a:pPr>
            <a:r>
              <a:rPr lang="zh-TW" altLang="en-US" dirty="0" smtClean="0"/>
              <a:t>        </a:t>
            </a:r>
            <a:r>
              <a:rPr lang="en-US" altLang="zh-TW" dirty="0" smtClean="0"/>
              <a:t>channel-group </a:t>
            </a:r>
            <a:r>
              <a:rPr lang="en-US" altLang="zh-TW" dirty="0"/>
              <a:t>2 mode auto</a:t>
            </a:r>
          </a:p>
          <a:p>
            <a:pPr marL="225425" lvl="1" indent="0">
              <a:buNone/>
            </a:pPr>
            <a:r>
              <a:rPr lang="zh-TW" altLang="en-US" dirty="0" smtClean="0"/>
              <a:t>        </a:t>
            </a:r>
            <a:r>
              <a:rPr lang="en-US" altLang="zh-TW" dirty="0" err="1" smtClean="0"/>
              <a:t>switchport</a:t>
            </a:r>
            <a:r>
              <a:rPr lang="en-US" altLang="zh-TW" dirty="0" smtClean="0"/>
              <a:t> </a:t>
            </a:r>
            <a:r>
              <a:rPr lang="en-US" altLang="zh-TW" dirty="0"/>
              <a:t>trunk encapsulation dot1q</a:t>
            </a:r>
          </a:p>
          <a:p>
            <a:pPr marL="225425" lvl="1" indent="0">
              <a:buNone/>
            </a:pPr>
            <a:r>
              <a:rPr lang="zh-TW" altLang="en-US" dirty="0" smtClean="0"/>
              <a:t>        </a:t>
            </a:r>
            <a:r>
              <a:rPr lang="en-US" altLang="zh-TW" dirty="0" err="1" smtClean="0"/>
              <a:t>switchport</a:t>
            </a:r>
            <a:r>
              <a:rPr lang="en-US" altLang="zh-TW" dirty="0" smtClean="0"/>
              <a:t> </a:t>
            </a:r>
            <a:r>
              <a:rPr lang="en-US" altLang="zh-TW" dirty="0"/>
              <a:t>mode trunk</a:t>
            </a:r>
            <a:endParaRPr lang="zh-TW" altLang="en-US" dirty="0"/>
          </a:p>
        </p:txBody>
      </p:sp>
      <p:sp>
        <p:nvSpPr>
          <p:cNvPr id="3" name="文字版面配置區 2"/>
          <p:cNvSpPr>
            <a:spLocks noGrp="1"/>
          </p:cNvSpPr>
          <p:nvPr>
            <p:ph type="body" sz="quarter" idx="11"/>
          </p:nvPr>
        </p:nvSpPr>
        <p:spPr/>
        <p:txBody>
          <a:bodyPr>
            <a:normAutofit/>
          </a:bodyPr>
          <a:lstStyle/>
          <a:p>
            <a:pPr marL="568325" lvl="1" indent="-342900">
              <a:buFont typeface="+mj-lt"/>
              <a:buAutoNum type="alphaUcPeriod" startAt="3"/>
            </a:pPr>
            <a:r>
              <a:rPr lang="en-US" altLang="zh-TW" dirty="0"/>
              <a:t>interface </a:t>
            </a:r>
            <a:r>
              <a:rPr lang="en-US" altLang="zh-TW" dirty="0" err="1"/>
              <a:t>FastEthernet</a:t>
            </a:r>
            <a:r>
              <a:rPr lang="en-US" altLang="zh-TW" dirty="0"/>
              <a:t> 0/1</a:t>
            </a:r>
          </a:p>
          <a:p>
            <a:pPr marL="225425" lvl="1" indent="0">
              <a:buNone/>
            </a:pPr>
            <a:r>
              <a:rPr lang="zh-TW" altLang="en-US" dirty="0" smtClean="0"/>
              <a:t>       </a:t>
            </a:r>
            <a:r>
              <a:rPr lang="en-US" altLang="zh-TW" dirty="0" smtClean="0"/>
              <a:t>channel-group </a:t>
            </a:r>
            <a:r>
              <a:rPr lang="en-US" altLang="zh-TW" dirty="0"/>
              <a:t>1 mode desirable</a:t>
            </a:r>
          </a:p>
          <a:p>
            <a:pPr marL="225425" lvl="1" indent="0">
              <a:buNone/>
            </a:pPr>
            <a:r>
              <a:rPr lang="zh-TW" altLang="en-US" dirty="0" smtClean="0"/>
              <a:t>       </a:t>
            </a:r>
            <a:r>
              <a:rPr lang="en-US" altLang="zh-TW" dirty="0" err="1" smtClean="0"/>
              <a:t>switchport</a:t>
            </a:r>
            <a:r>
              <a:rPr lang="en-US" altLang="zh-TW" dirty="0" smtClean="0"/>
              <a:t> </a:t>
            </a:r>
            <a:r>
              <a:rPr lang="en-US" altLang="zh-TW" dirty="0"/>
              <a:t>trunk encapsulation dot1q</a:t>
            </a:r>
          </a:p>
          <a:p>
            <a:pPr marL="225425" lvl="1" indent="0">
              <a:buNone/>
            </a:pPr>
            <a:r>
              <a:rPr lang="zh-TW" altLang="en-US" dirty="0" smtClean="0"/>
              <a:t>       </a:t>
            </a:r>
            <a:r>
              <a:rPr lang="en-US" altLang="zh-TW" dirty="0" err="1" smtClean="0"/>
              <a:t>switchport</a:t>
            </a:r>
            <a:r>
              <a:rPr lang="en-US" altLang="zh-TW" dirty="0" smtClean="0"/>
              <a:t> </a:t>
            </a:r>
            <a:r>
              <a:rPr lang="en-US" altLang="zh-TW" dirty="0"/>
              <a:t>mode trunk</a:t>
            </a:r>
          </a:p>
          <a:p>
            <a:pPr marL="225425" lvl="1" indent="0">
              <a:buNone/>
            </a:pPr>
            <a:r>
              <a:rPr lang="zh-TW" altLang="en-US" dirty="0" smtClean="0"/>
              <a:t>       </a:t>
            </a:r>
            <a:r>
              <a:rPr lang="en-US" altLang="zh-TW" dirty="0" smtClean="0"/>
              <a:t>interface </a:t>
            </a:r>
            <a:r>
              <a:rPr lang="en-US" altLang="zh-TW" dirty="0" err="1"/>
              <a:t>FastEthernet</a:t>
            </a:r>
            <a:r>
              <a:rPr lang="en-US" altLang="zh-TW" dirty="0"/>
              <a:t> 0/2</a:t>
            </a:r>
          </a:p>
          <a:p>
            <a:pPr marL="225425" lvl="1" indent="0">
              <a:buNone/>
            </a:pPr>
            <a:r>
              <a:rPr lang="zh-TW" altLang="en-US" dirty="0" smtClean="0"/>
              <a:t>       </a:t>
            </a:r>
            <a:r>
              <a:rPr lang="en-US" altLang="zh-TW" dirty="0" smtClean="0"/>
              <a:t>channel-group </a:t>
            </a:r>
            <a:r>
              <a:rPr lang="en-US" altLang="zh-TW" dirty="0"/>
              <a:t>1 mode desirable</a:t>
            </a:r>
          </a:p>
          <a:p>
            <a:pPr marL="225425" lvl="1" indent="0">
              <a:buNone/>
            </a:pPr>
            <a:r>
              <a:rPr lang="zh-TW" altLang="en-US" dirty="0" smtClean="0"/>
              <a:t>       </a:t>
            </a:r>
            <a:r>
              <a:rPr lang="en-US" altLang="zh-TW" dirty="0" err="1" smtClean="0"/>
              <a:t>switchport</a:t>
            </a:r>
            <a:r>
              <a:rPr lang="en-US" altLang="zh-TW" dirty="0" smtClean="0"/>
              <a:t> </a:t>
            </a:r>
            <a:r>
              <a:rPr lang="en-US" altLang="zh-TW" dirty="0"/>
              <a:t>trunk encapsulation dot1q</a:t>
            </a:r>
          </a:p>
          <a:p>
            <a:pPr marL="225425" lvl="1" indent="0">
              <a:buNone/>
            </a:pPr>
            <a:r>
              <a:rPr lang="zh-TW" altLang="en-US" dirty="0" smtClean="0"/>
              <a:t>       </a:t>
            </a:r>
            <a:r>
              <a:rPr lang="en-US" altLang="zh-TW" dirty="0" err="1" smtClean="0"/>
              <a:t>switchport</a:t>
            </a:r>
            <a:r>
              <a:rPr lang="en-US" altLang="zh-TW" dirty="0" smtClean="0"/>
              <a:t> </a:t>
            </a:r>
            <a:r>
              <a:rPr lang="en-US" altLang="zh-TW" dirty="0"/>
              <a:t>mode </a:t>
            </a:r>
            <a:r>
              <a:rPr lang="en-US" altLang="zh-TW" dirty="0" smtClean="0"/>
              <a:t>trunk</a:t>
            </a:r>
          </a:p>
          <a:p>
            <a:pPr marL="568325" lvl="1" indent="-342900">
              <a:buFont typeface="+mj-lt"/>
              <a:buAutoNum type="alphaUcPeriod" startAt="4"/>
            </a:pPr>
            <a:r>
              <a:rPr lang="en-US" altLang="zh-TW" dirty="0" smtClean="0"/>
              <a:t>interface </a:t>
            </a:r>
            <a:r>
              <a:rPr lang="en-US" altLang="zh-TW" dirty="0" err="1"/>
              <a:t>FastEthernet</a:t>
            </a:r>
            <a:r>
              <a:rPr lang="en-US" altLang="zh-TW" dirty="0"/>
              <a:t> 0/1</a:t>
            </a:r>
          </a:p>
          <a:p>
            <a:pPr marL="225425" lvl="1" indent="0">
              <a:buNone/>
            </a:pPr>
            <a:r>
              <a:rPr lang="zh-TW" altLang="en-US" dirty="0" smtClean="0"/>
              <a:t>       </a:t>
            </a:r>
            <a:r>
              <a:rPr lang="en-US" altLang="zh-TW" dirty="0" smtClean="0"/>
              <a:t>channel-group </a:t>
            </a:r>
            <a:r>
              <a:rPr lang="en-US" altLang="zh-TW" dirty="0"/>
              <a:t>1 mode passive</a:t>
            </a:r>
          </a:p>
          <a:p>
            <a:pPr marL="225425" lvl="1" indent="0">
              <a:buNone/>
            </a:pPr>
            <a:r>
              <a:rPr lang="zh-TW" altLang="en-US" dirty="0" smtClean="0"/>
              <a:t>       </a:t>
            </a:r>
            <a:r>
              <a:rPr lang="en-US" altLang="zh-TW" dirty="0" err="1" smtClean="0"/>
              <a:t>switchport</a:t>
            </a:r>
            <a:r>
              <a:rPr lang="en-US" altLang="zh-TW" dirty="0" smtClean="0"/>
              <a:t> </a:t>
            </a:r>
            <a:r>
              <a:rPr lang="en-US" altLang="zh-TW" dirty="0"/>
              <a:t>trunk encapsulation dot1q</a:t>
            </a:r>
          </a:p>
          <a:p>
            <a:pPr marL="225425" lvl="1" indent="0">
              <a:buNone/>
            </a:pPr>
            <a:r>
              <a:rPr lang="zh-TW" altLang="en-US" dirty="0" smtClean="0"/>
              <a:t>       </a:t>
            </a:r>
            <a:r>
              <a:rPr lang="en-US" altLang="zh-TW" dirty="0" err="1" smtClean="0"/>
              <a:t>switchport</a:t>
            </a:r>
            <a:r>
              <a:rPr lang="en-US" altLang="zh-TW" dirty="0" smtClean="0"/>
              <a:t> </a:t>
            </a:r>
            <a:r>
              <a:rPr lang="en-US" altLang="zh-TW" dirty="0"/>
              <a:t>mode trunk</a:t>
            </a:r>
          </a:p>
          <a:p>
            <a:pPr marL="225425" lvl="1" indent="0">
              <a:buNone/>
            </a:pPr>
            <a:r>
              <a:rPr lang="zh-TW" altLang="en-US" dirty="0" smtClean="0"/>
              <a:t>       </a:t>
            </a:r>
            <a:r>
              <a:rPr lang="en-US" altLang="zh-TW" dirty="0" smtClean="0"/>
              <a:t>interface </a:t>
            </a:r>
            <a:r>
              <a:rPr lang="en-US" altLang="zh-TW" dirty="0" err="1"/>
              <a:t>FastEthernet</a:t>
            </a:r>
            <a:r>
              <a:rPr lang="en-US" altLang="zh-TW" dirty="0"/>
              <a:t> 0/2</a:t>
            </a:r>
          </a:p>
          <a:p>
            <a:pPr marL="225425" lvl="1" indent="0">
              <a:buNone/>
            </a:pPr>
            <a:r>
              <a:rPr lang="zh-TW" altLang="en-US" dirty="0" smtClean="0"/>
              <a:t>       </a:t>
            </a:r>
            <a:r>
              <a:rPr lang="en-US" altLang="zh-TW" dirty="0" smtClean="0"/>
              <a:t>channel-group </a:t>
            </a:r>
            <a:r>
              <a:rPr lang="en-US" altLang="zh-TW" dirty="0"/>
              <a:t>1 mode passive</a:t>
            </a:r>
          </a:p>
          <a:p>
            <a:pPr marL="225425" lvl="1" indent="0">
              <a:buNone/>
            </a:pPr>
            <a:r>
              <a:rPr lang="zh-TW" altLang="en-US" dirty="0" smtClean="0"/>
              <a:t>       </a:t>
            </a:r>
            <a:r>
              <a:rPr lang="en-US" altLang="zh-TW" dirty="0" err="1" smtClean="0"/>
              <a:t>switchport</a:t>
            </a:r>
            <a:r>
              <a:rPr lang="en-US" altLang="zh-TW" dirty="0" smtClean="0"/>
              <a:t> </a:t>
            </a:r>
            <a:r>
              <a:rPr lang="en-US" altLang="zh-TW" dirty="0"/>
              <a:t>trunk encapsulation dot1q</a:t>
            </a:r>
          </a:p>
          <a:p>
            <a:pPr marL="225425" lvl="1" indent="0">
              <a:buNone/>
            </a:pPr>
            <a:r>
              <a:rPr lang="zh-TW" altLang="en-US" dirty="0" smtClean="0"/>
              <a:t>       </a:t>
            </a:r>
            <a:r>
              <a:rPr lang="en-US" altLang="zh-TW" dirty="0" err="1" smtClean="0"/>
              <a:t>switchport</a:t>
            </a:r>
            <a:r>
              <a:rPr lang="en-US" altLang="zh-TW" dirty="0" smtClean="0"/>
              <a:t> </a:t>
            </a:r>
            <a:r>
              <a:rPr lang="en-US" altLang="zh-TW" dirty="0"/>
              <a:t>mode trunk</a:t>
            </a:r>
            <a:endParaRPr lang="zh-TW" altLang="en-US" dirty="0"/>
          </a:p>
        </p:txBody>
      </p:sp>
      <p:sp>
        <p:nvSpPr>
          <p:cNvPr id="4" name="標題 3"/>
          <p:cNvSpPr>
            <a:spLocks noGrp="1"/>
          </p:cNvSpPr>
          <p:nvPr>
            <p:ph type="title"/>
          </p:nvPr>
        </p:nvSpPr>
        <p:spPr/>
        <p:txBody>
          <a:bodyPr/>
          <a:lstStyle/>
          <a:p>
            <a:r>
              <a:rPr lang="en-US" altLang="zh-TW" dirty="0" smtClean="0"/>
              <a:t>084</a:t>
            </a:r>
            <a:endParaRPr lang="zh-TW" altLang="en-US" dirty="0"/>
          </a:p>
        </p:txBody>
      </p:sp>
      <p:sp>
        <p:nvSpPr>
          <p:cNvPr id="5" name="圓角矩形 4"/>
          <p:cNvSpPr/>
          <p:nvPr/>
        </p:nvSpPr>
        <p:spPr>
          <a:xfrm>
            <a:off x="4618293" y="914400"/>
            <a:ext cx="4346536" cy="2227006"/>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1819212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What parameter can be different on ports within an </a:t>
            </a:r>
            <a:r>
              <a:rPr lang="en-US" altLang="zh-TW" dirty="0" err="1"/>
              <a:t>EtherChannel</a:t>
            </a:r>
            <a:r>
              <a:rPr lang="en-US" altLang="zh-TW" dirty="0" smtClean="0"/>
              <a:t>?</a:t>
            </a:r>
          </a:p>
          <a:p>
            <a:pPr marL="568325" lvl="1" indent="-342900">
              <a:buFont typeface="+mj-lt"/>
              <a:buAutoNum type="alphaUcPeriod"/>
            </a:pPr>
            <a:r>
              <a:rPr lang="en-US" altLang="zh-TW" dirty="0"/>
              <a:t>speed</a:t>
            </a:r>
          </a:p>
          <a:p>
            <a:pPr marL="568325" lvl="1" indent="-342900">
              <a:buFont typeface="+mj-lt"/>
              <a:buAutoNum type="alphaUcPeriod"/>
            </a:pPr>
            <a:r>
              <a:rPr lang="en-US" altLang="zh-TW" dirty="0" smtClean="0"/>
              <a:t>DTP </a:t>
            </a:r>
            <a:r>
              <a:rPr lang="en-US" altLang="zh-TW" dirty="0"/>
              <a:t>negotiation settings</a:t>
            </a:r>
          </a:p>
          <a:p>
            <a:pPr marL="568325" lvl="1" indent="-342900">
              <a:buFont typeface="+mj-lt"/>
              <a:buAutoNum type="alphaUcPeriod"/>
            </a:pPr>
            <a:r>
              <a:rPr lang="en-US" altLang="zh-TW" dirty="0" smtClean="0"/>
              <a:t>trunk </a:t>
            </a:r>
            <a:r>
              <a:rPr lang="en-US" altLang="zh-TW" dirty="0"/>
              <a:t>encapsulation</a:t>
            </a:r>
          </a:p>
          <a:p>
            <a:pPr marL="568325" lvl="1" indent="-342900">
              <a:buFont typeface="+mj-lt"/>
              <a:buAutoNum type="alphaUcPeriod"/>
            </a:pPr>
            <a:r>
              <a:rPr lang="en-US" altLang="zh-TW" dirty="0" smtClean="0"/>
              <a:t>duplex</a:t>
            </a:r>
            <a:endParaRPr lang="zh-TW" altLang="en-US" dirty="0"/>
          </a:p>
        </p:txBody>
      </p:sp>
      <p:sp>
        <p:nvSpPr>
          <p:cNvPr id="3" name="標題 2"/>
          <p:cNvSpPr>
            <a:spLocks noGrp="1"/>
          </p:cNvSpPr>
          <p:nvPr>
            <p:ph type="title"/>
          </p:nvPr>
        </p:nvSpPr>
        <p:spPr/>
        <p:txBody>
          <a:bodyPr/>
          <a:lstStyle/>
          <a:p>
            <a:r>
              <a:rPr lang="en-US" altLang="zh-TW" dirty="0" smtClean="0"/>
              <a:t>085</a:t>
            </a:r>
            <a:endParaRPr lang="zh-TW" altLang="en-US" dirty="0"/>
          </a:p>
        </p:txBody>
      </p:sp>
      <p:sp>
        <p:nvSpPr>
          <p:cNvPr id="4" name="圓角矩形 3"/>
          <p:cNvSpPr/>
          <p:nvPr/>
        </p:nvSpPr>
        <p:spPr>
          <a:xfrm>
            <a:off x="239713" y="1591753"/>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206740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What set of commands was configured on interface Fa0/3 to produce the given output?</a:t>
            </a:r>
            <a:endParaRPr lang="zh-TW" altLang="en-US" dirty="0"/>
          </a:p>
        </p:txBody>
      </p:sp>
      <p:sp>
        <p:nvSpPr>
          <p:cNvPr id="3" name="標題 2"/>
          <p:cNvSpPr>
            <a:spLocks noGrp="1"/>
          </p:cNvSpPr>
          <p:nvPr>
            <p:ph type="title"/>
          </p:nvPr>
        </p:nvSpPr>
        <p:spPr/>
        <p:txBody>
          <a:bodyPr/>
          <a:lstStyle/>
          <a:p>
            <a:r>
              <a:rPr lang="en-US" altLang="zh-TW" dirty="0" smtClean="0"/>
              <a:t>086</a:t>
            </a:r>
            <a:endParaRPr lang="zh-TW" altLang="en-US" dirty="0"/>
          </a:p>
        </p:txBody>
      </p:sp>
      <p:pic>
        <p:nvPicPr>
          <p:cNvPr id="4" name="圖片 3"/>
          <p:cNvPicPr>
            <a:picLocks noChangeAspect="1"/>
          </p:cNvPicPr>
          <p:nvPr/>
        </p:nvPicPr>
        <p:blipFill>
          <a:blip r:embed="rId2"/>
          <a:stretch>
            <a:fillRect/>
          </a:stretch>
        </p:blipFill>
        <p:spPr>
          <a:xfrm>
            <a:off x="431454" y="2212257"/>
            <a:ext cx="8185355" cy="1596013"/>
          </a:xfrm>
          <a:prstGeom prst="rect">
            <a:avLst/>
          </a:prstGeom>
        </p:spPr>
      </p:pic>
    </p:spTree>
    <p:extLst>
      <p:ext uri="{BB962C8B-B14F-4D97-AF65-F5344CB8AC3E}">
        <p14:creationId xmlns:p14="http://schemas.microsoft.com/office/powerpoint/2010/main" val="571467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Switch-1 needs to send data to a host with a MAC address of 00b0.d056.efa4. What will </a:t>
            </a:r>
            <a:r>
              <a:rPr lang="en-US" altLang="zh-TW" dirty="0" smtClean="0"/>
              <a:t>Switch-1 do </a:t>
            </a:r>
            <a:r>
              <a:rPr lang="en-US" altLang="zh-TW" dirty="0"/>
              <a:t>with this data?</a:t>
            </a:r>
            <a:endParaRPr lang="zh-TW" altLang="en-US" dirty="0"/>
          </a:p>
        </p:txBody>
      </p:sp>
      <p:sp>
        <p:nvSpPr>
          <p:cNvPr id="3" name="標題 2"/>
          <p:cNvSpPr>
            <a:spLocks noGrp="1"/>
          </p:cNvSpPr>
          <p:nvPr>
            <p:ph type="title"/>
          </p:nvPr>
        </p:nvSpPr>
        <p:spPr/>
        <p:txBody>
          <a:bodyPr/>
          <a:lstStyle/>
          <a:p>
            <a:r>
              <a:rPr lang="en-US" altLang="zh-TW" dirty="0" smtClean="0"/>
              <a:t>033</a:t>
            </a:r>
            <a:endParaRPr lang="zh-TW" altLang="en-US" dirty="0"/>
          </a:p>
        </p:txBody>
      </p:sp>
      <p:pic>
        <p:nvPicPr>
          <p:cNvPr id="4" name="圖片 3"/>
          <p:cNvPicPr>
            <a:picLocks noChangeAspect="1"/>
          </p:cNvPicPr>
          <p:nvPr/>
        </p:nvPicPr>
        <p:blipFill>
          <a:blip r:embed="rId2"/>
          <a:stretch>
            <a:fillRect/>
          </a:stretch>
        </p:blipFill>
        <p:spPr>
          <a:xfrm>
            <a:off x="1140284" y="2028929"/>
            <a:ext cx="6307652" cy="3617316"/>
          </a:xfrm>
          <a:prstGeom prst="rect">
            <a:avLst/>
          </a:prstGeom>
        </p:spPr>
      </p:pic>
    </p:spTree>
    <p:extLst>
      <p:ext uri="{BB962C8B-B14F-4D97-AF65-F5344CB8AC3E}">
        <p14:creationId xmlns:p14="http://schemas.microsoft.com/office/powerpoint/2010/main" val="2556341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p:cNvSpPr>
            <a:spLocks noGrp="1"/>
          </p:cNvSpPr>
          <p:nvPr>
            <p:ph type="body" sz="quarter" idx="10"/>
          </p:nvPr>
        </p:nvSpPr>
        <p:spPr/>
        <p:txBody>
          <a:bodyPr>
            <a:normAutofit/>
          </a:bodyPr>
          <a:lstStyle/>
          <a:p>
            <a:pPr marL="568325" lvl="1" indent="-342900">
              <a:buFont typeface="+mj-lt"/>
              <a:buAutoNum type="alphaUcPeriod"/>
            </a:pPr>
            <a:r>
              <a:rPr lang="en-US" altLang="zh-TW" sz="1700" dirty="0"/>
              <a:t>interface </a:t>
            </a:r>
            <a:r>
              <a:rPr lang="en-US" altLang="zh-TW" sz="1700" dirty="0" err="1"/>
              <a:t>FastEthernet</a:t>
            </a:r>
            <a:r>
              <a:rPr lang="en-US" altLang="zh-TW" sz="1700" dirty="0"/>
              <a:t> 0/3</a:t>
            </a:r>
          </a:p>
          <a:p>
            <a:pPr marL="225425" lvl="1" indent="0">
              <a:buNone/>
            </a:pPr>
            <a:r>
              <a:rPr lang="en-US" altLang="zh-TW" sz="1700" dirty="0" smtClean="0"/>
              <a:t>      channel-group </a:t>
            </a:r>
            <a:r>
              <a:rPr lang="en-US" altLang="zh-TW" sz="1700" dirty="0"/>
              <a:t>1 mode desirable</a:t>
            </a:r>
          </a:p>
          <a:p>
            <a:pPr marL="225425" lvl="1" indent="0">
              <a:buNone/>
            </a:pPr>
            <a:r>
              <a:rPr lang="en-US" altLang="zh-TW" sz="1700" dirty="0" smtClean="0"/>
              <a:t>      </a:t>
            </a:r>
            <a:r>
              <a:rPr lang="en-US" altLang="zh-TW" sz="1700" dirty="0" err="1" smtClean="0"/>
              <a:t>switchport</a:t>
            </a:r>
            <a:r>
              <a:rPr lang="en-US" altLang="zh-TW" sz="1700" dirty="0" smtClean="0"/>
              <a:t> </a:t>
            </a:r>
            <a:r>
              <a:rPr lang="en-US" altLang="zh-TW" sz="1700" dirty="0"/>
              <a:t>trunk encapsulation dot1q</a:t>
            </a:r>
          </a:p>
          <a:p>
            <a:pPr marL="225425" lvl="1" indent="0">
              <a:buNone/>
            </a:pPr>
            <a:r>
              <a:rPr lang="en-US" altLang="zh-TW" sz="1700" dirty="0" smtClean="0"/>
              <a:t>      </a:t>
            </a:r>
            <a:r>
              <a:rPr lang="en-US" altLang="zh-TW" sz="1700" dirty="0" err="1" smtClean="0"/>
              <a:t>switchport</a:t>
            </a:r>
            <a:r>
              <a:rPr lang="en-US" altLang="zh-TW" sz="1700" dirty="0" smtClean="0"/>
              <a:t> </a:t>
            </a:r>
            <a:r>
              <a:rPr lang="en-US" altLang="zh-TW" sz="1700" dirty="0"/>
              <a:t>mode trunk</a:t>
            </a:r>
          </a:p>
          <a:p>
            <a:pPr marL="568325" lvl="1" indent="-342900">
              <a:buFont typeface="+mj-lt"/>
              <a:buAutoNum type="alphaUcPeriod" startAt="2"/>
            </a:pPr>
            <a:r>
              <a:rPr lang="en-US" altLang="zh-TW" sz="1700" dirty="0" smtClean="0"/>
              <a:t>interface </a:t>
            </a:r>
            <a:r>
              <a:rPr lang="en-US" altLang="zh-TW" sz="1700" dirty="0" err="1"/>
              <a:t>FastEthernet</a:t>
            </a:r>
            <a:r>
              <a:rPr lang="en-US" altLang="zh-TW" sz="1700" dirty="0"/>
              <a:t> 0/3</a:t>
            </a:r>
          </a:p>
          <a:p>
            <a:pPr marL="225425" lvl="1" indent="0">
              <a:buNone/>
            </a:pPr>
            <a:r>
              <a:rPr lang="zh-TW" altLang="en-US" sz="1700" dirty="0" smtClean="0"/>
              <a:t>      </a:t>
            </a:r>
            <a:r>
              <a:rPr lang="en-US" altLang="zh-TW" sz="1700" dirty="0" smtClean="0"/>
              <a:t>channel-group </a:t>
            </a:r>
            <a:r>
              <a:rPr lang="en-US" altLang="zh-TW" sz="1700" dirty="0"/>
              <a:t>2 mode passive</a:t>
            </a:r>
          </a:p>
          <a:p>
            <a:pPr marL="225425" lvl="1" indent="0">
              <a:buNone/>
            </a:pPr>
            <a:r>
              <a:rPr lang="zh-TW" altLang="en-US" sz="1700" dirty="0" smtClean="0"/>
              <a:t>      </a:t>
            </a:r>
            <a:r>
              <a:rPr lang="en-US" altLang="zh-TW" sz="1700" dirty="0" err="1" smtClean="0"/>
              <a:t>switchport</a:t>
            </a:r>
            <a:r>
              <a:rPr lang="en-US" altLang="zh-TW" sz="1700" dirty="0" smtClean="0"/>
              <a:t> </a:t>
            </a:r>
            <a:r>
              <a:rPr lang="en-US" altLang="zh-TW" sz="1700" dirty="0"/>
              <a:t>trunk encapsulation dot1q</a:t>
            </a:r>
          </a:p>
          <a:p>
            <a:pPr marL="225425" lvl="1" indent="0">
              <a:buNone/>
            </a:pPr>
            <a:r>
              <a:rPr lang="zh-TW" altLang="en-US" sz="1700" dirty="0" smtClean="0"/>
              <a:t>      </a:t>
            </a:r>
            <a:r>
              <a:rPr lang="en-US" altLang="zh-TW" sz="1700" dirty="0" err="1" smtClean="0"/>
              <a:t>switchport</a:t>
            </a:r>
            <a:r>
              <a:rPr lang="en-US" altLang="zh-TW" sz="1700" dirty="0" smtClean="0"/>
              <a:t> </a:t>
            </a:r>
            <a:r>
              <a:rPr lang="en-US" altLang="zh-TW" sz="1700" dirty="0"/>
              <a:t>mode trunk</a:t>
            </a:r>
          </a:p>
          <a:p>
            <a:pPr marL="568325" lvl="1" indent="-342900">
              <a:buFont typeface="+mj-lt"/>
              <a:buAutoNum type="alphaUcPeriod" startAt="3"/>
            </a:pPr>
            <a:r>
              <a:rPr lang="en-US" altLang="zh-TW" sz="1700" dirty="0" smtClean="0"/>
              <a:t>interface </a:t>
            </a:r>
            <a:r>
              <a:rPr lang="en-US" altLang="zh-TW" sz="1700" dirty="0" err="1"/>
              <a:t>FastEthernet</a:t>
            </a:r>
            <a:r>
              <a:rPr lang="en-US" altLang="zh-TW" sz="1700" dirty="0"/>
              <a:t> 0/3</a:t>
            </a:r>
          </a:p>
          <a:p>
            <a:pPr marL="225425" lvl="1" indent="0">
              <a:buNone/>
            </a:pPr>
            <a:r>
              <a:rPr lang="zh-TW" altLang="en-US" sz="1700" dirty="0" smtClean="0"/>
              <a:t>      </a:t>
            </a:r>
            <a:r>
              <a:rPr lang="en-US" altLang="zh-TW" sz="1700" dirty="0" smtClean="0"/>
              <a:t>channel-group </a:t>
            </a:r>
            <a:r>
              <a:rPr lang="en-US" altLang="zh-TW" sz="1700" dirty="0"/>
              <a:t>2 mode active</a:t>
            </a:r>
          </a:p>
          <a:p>
            <a:pPr marL="225425" lvl="1" indent="0">
              <a:buNone/>
            </a:pPr>
            <a:r>
              <a:rPr lang="zh-TW" altLang="en-US" sz="1700" dirty="0" smtClean="0"/>
              <a:t>      </a:t>
            </a:r>
            <a:r>
              <a:rPr lang="en-US" altLang="zh-TW" sz="1700" dirty="0" err="1" smtClean="0"/>
              <a:t>switchport</a:t>
            </a:r>
            <a:r>
              <a:rPr lang="en-US" altLang="zh-TW" sz="1700" dirty="0" smtClean="0"/>
              <a:t> </a:t>
            </a:r>
            <a:r>
              <a:rPr lang="en-US" altLang="zh-TW" sz="1700" dirty="0"/>
              <a:t>trunk encapsulation dot1q</a:t>
            </a:r>
          </a:p>
          <a:p>
            <a:pPr marL="225425" lvl="1" indent="0">
              <a:buNone/>
            </a:pPr>
            <a:r>
              <a:rPr lang="zh-TW" altLang="en-US" sz="1700" dirty="0" smtClean="0"/>
              <a:t>      </a:t>
            </a:r>
            <a:r>
              <a:rPr lang="en-US" altLang="zh-TW" sz="1700" dirty="0" err="1" smtClean="0"/>
              <a:t>switchport</a:t>
            </a:r>
            <a:r>
              <a:rPr lang="en-US" altLang="zh-TW" sz="1700" dirty="0" smtClean="0"/>
              <a:t> </a:t>
            </a:r>
            <a:r>
              <a:rPr lang="en-US" altLang="zh-TW" sz="1700" dirty="0"/>
              <a:t>mode trunk</a:t>
            </a:r>
          </a:p>
          <a:p>
            <a:pPr marL="568325" lvl="1" indent="-342900">
              <a:buFont typeface="+mj-lt"/>
              <a:buAutoNum type="alphaUcPeriod" startAt="4"/>
            </a:pPr>
            <a:r>
              <a:rPr lang="en-US" altLang="zh-TW" sz="1700" dirty="0" smtClean="0"/>
              <a:t>interface </a:t>
            </a:r>
            <a:r>
              <a:rPr lang="en-US" altLang="zh-TW" sz="1700" dirty="0" err="1"/>
              <a:t>FastEthernet</a:t>
            </a:r>
            <a:r>
              <a:rPr lang="en-US" altLang="zh-TW" sz="1700" dirty="0"/>
              <a:t> 0/3</a:t>
            </a:r>
          </a:p>
          <a:p>
            <a:pPr marL="225425" lvl="1" indent="0">
              <a:buNone/>
            </a:pPr>
            <a:r>
              <a:rPr lang="zh-TW" altLang="en-US" sz="1700" dirty="0" smtClean="0"/>
              <a:t>      </a:t>
            </a:r>
            <a:r>
              <a:rPr lang="en-US" altLang="zh-TW" sz="1700" dirty="0" smtClean="0"/>
              <a:t>channel-group </a:t>
            </a:r>
            <a:r>
              <a:rPr lang="en-US" altLang="zh-TW" sz="1700" dirty="0"/>
              <a:t>2 mode on</a:t>
            </a:r>
          </a:p>
          <a:p>
            <a:pPr marL="225425" lvl="1" indent="0">
              <a:buNone/>
            </a:pPr>
            <a:r>
              <a:rPr lang="zh-TW" altLang="en-US" sz="1700" dirty="0" smtClean="0"/>
              <a:t>      </a:t>
            </a:r>
            <a:r>
              <a:rPr lang="en-US" altLang="zh-TW" sz="1700" dirty="0" err="1" smtClean="0"/>
              <a:t>switchport</a:t>
            </a:r>
            <a:r>
              <a:rPr lang="en-US" altLang="zh-TW" sz="1700" dirty="0" smtClean="0"/>
              <a:t> </a:t>
            </a:r>
            <a:r>
              <a:rPr lang="en-US" altLang="zh-TW" sz="1700" dirty="0"/>
              <a:t>trunk encapsulation dot1q</a:t>
            </a:r>
          </a:p>
          <a:p>
            <a:pPr marL="225425" lvl="1" indent="0">
              <a:buNone/>
            </a:pPr>
            <a:r>
              <a:rPr lang="zh-TW" altLang="en-US" sz="1700" dirty="0" smtClean="0"/>
              <a:t>      </a:t>
            </a:r>
            <a:r>
              <a:rPr lang="en-US" altLang="zh-TW" sz="1700" dirty="0" err="1" smtClean="0"/>
              <a:t>switchport</a:t>
            </a:r>
            <a:r>
              <a:rPr lang="en-US" altLang="zh-TW" sz="1700" dirty="0" smtClean="0"/>
              <a:t> </a:t>
            </a:r>
            <a:r>
              <a:rPr lang="en-US" altLang="zh-TW" sz="1700" dirty="0"/>
              <a:t>mode trunk</a:t>
            </a:r>
            <a:endParaRPr lang="zh-TW" altLang="en-US" sz="1700" dirty="0"/>
          </a:p>
        </p:txBody>
      </p:sp>
      <p:sp>
        <p:nvSpPr>
          <p:cNvPr id="3" name="標題 2"/>
          <p:cNvSpPr>
            <a:spLocks noGrp="1"/>
          </p:cNvSpPr>
          <p:nvPr>
            <p:ph type="title"/>
          </p:nvPr>
        </p:nvSpPr>
        <p:spPr/>
        <p:txBody>
          <a:bodyPr/>
          <a:lstStyle/>
          <a:p>
            <a:r>
              <a:rPr lang="en-US" altLang="zh-TW" dirty="0" smtClean="0"/>
              <a:t>086</a:t>
            </a:r>
            <a:endParaRPr lang="zh-TW" altLang="en-US" dirty="0"/>
          </a:p>
        </p:txBody>
      </p:sp>
      <p:sp>
        <p:nvSpPr>
          <p:cNvPr id="6" name="圓角矩形 5"/>
          <p:cNvSpPr/>
          <p:nvPr/>
        </p:nvSpPr>
        <p:spPr>
          <a:xfrm>
            <a:off x="239713" y="2181683"/>
            <a:ext cx="8693072" cy="1298936"/>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897845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A network administrator creates a layer 3 </a:t>
            </a:r>
            <a:r>
              <a:rPr lang="en-US" altLang="zh-TW" dirty="0" err="1"/>
              <a:t>EtherChannel</a:t>
            </a:r>
            <a:r>
              <a:rPr lang="en-US" altLang="zh-TW" dirty="0"/>
              <a:t>, bundling four interfaces into </a:t>
            </a:r>
            <a:r>
              <a:rPr lang="en-US" altLang="zh-TW" dirty="0" smtClean="0"/>
              <a:t>channel group </a:t>
            </a:r>
            <a:r>
              <a:rPr lang="en-US" altLang="zh-TW" dirty="0"/>
              <a:t>1. On what interface is the IP address configured</a:t>
            </a:r>
            <a:r>
              <a:rPr lang="en-US" altLang="zh-TW" dirty="0" smtClean="0"/>
              <a:t>?</a:t>
            </a:r>
          </a:p>
          <a:p>
            <a:pPr marL="568325" lvl="1" indent="-342900">
              <a:buFont typeface="+mj-lt"/>
              <a:buAutoNum type="alphaUcPeriod"/>
            </a:pPr>
            <a:r>
              <a:rPr lang="en-US" altLang="zh-TW" dirty="0"/>
              <a:t>the port-channel 1 interface</a:t>
            </a:r>
          </a:p>
          <a:p>
            <a:pPr marL="568325" lvl="1" indent="-342900">
              <a:buFont typeface="+mj-lt"/>
              <a:buAutoNum type="alphaUcPeriod"/>
            </a:pPr>
            <a:r>
              <a:rPr lang="en-US" altLang="zh-TW" dirty="0" smtClean="0"/>
              <a:t>the </a:t>
            </a:r>
            <a:r>
              <a:rPr lang="en-US" altLang="zh-TW" dirty="0"/>
              <a:t>highest number member interface</a:t>
            </a:r>
          </a:p>
          <a:p>
            <a:pPr marL="568325" lvl="1" indent="-342900">
              <a:buFont typeface="+mj-lt"/>
              <a:buAutoNum type="alphaUcPeriod"/>
            </a:pPr>
            <a:r>
              <a:rPr lang="en-US" altLang="zh-TW" dirty="0" smtClean="0"/>
              <a:t>all </a:t>
            </a:r>
            <a:r>
              <a:rPr lang="en-US" altLang="zh-TW" dirty="0"/>
              <a:t>member interfaces</a:t>
            </a:r>
          </a:p>
          <a:p>
            <a:pPr marL="568325" lvl="1" indent="-342900">
              <a:buFont typeface="+mj-lt"/>
              <a:buAutoNum type="alphaUcPeriod"/>
            </a:pPr>
            <a:r>
              <a:rPr lang="en-US" altLang="zh-TW" dirty="0" smtClean="0"/>
              <a:t>the </a:t>
            </a:r>
            <a:r>
              <a:rPr lang="en-US" altLang="zh-TW" dirty="0"/>
              <a:t>lowest number member interface</a:t>
            </a:r>
            <a:endParaRPr lang="zh-TW" altLang="en-US" dirty="0"/>
          </a:p>
        </p:txBody>
      </p:sp>
      <p:sp>
        <p:nvSpPr>
          <p:cNvPr id="3" name="標題 2"/>
          <p:cNvSpPr>
            <a:spLocks noGrp="1"/>
          </p:cNvSpPr>
          <p:nvPr>
            <p:ph type="title"/>
          </p:nvPr>
        </p:nvSpPr>
        <p:spPr/>
        <p:txBody>
          <a:bodyPr/>
          <a:lstStyle/>
          <a:p>
            <a:r>
              <a:rPr lang="en-US" altLang="zh-TW" dirty="0" smtClean="0"/>
              <a:t>087</a:t>
            </a:r>
            <a:endParaRPr lang="zh-TW" altLang="en-US" dirty="0"/>
          </a:p>
        </p:txBody>
      </p:sp>
      <p:sp>
        <p:nvSpPr>
          <p:cNvPr id="4" name="圓角矩形 3"/>
          <p:cNvSpPr/>
          <p:nvPr/>
        </p:nvSpPr>
        <p:spPr>
          <a:xfrm>
            <a:off x="239713" y="1901469"/>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872169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p:cNvGrpSpPr>
            <a:grpSpLocks/>
          </p:cNvGrpSpPr>
          <p:nvPr/>
        </p:nvGrpSpPr>
        <p:grpSpPr bwMode="auto">
          <a:xfrm>
            <a:off x="0" y="0"/>
            <a:ext cx="9144000" cy="4383088"/>
            <a:chOff x="0" y="0"/>
            <a:chExt cx="5760" cy="2761"/>
          </a:xfrm>
        </p:grpSpPr>
        <p:grpSp>
          <p:nvGrpSpPr>
            <p:cNvPr id="28675" name="Group 3"/>
            <p:cNvGrpSpPr>
              <a:grpSpLocks/>
            </p:cNvGrpSpPr>
            <p:nvPr/>
          </p:nvGrpSpPr>
          <p:grpSpPr bwMode="auto">
            <a:xfrm>
              <a:off x="1727" y="1485"/>
              <a:ext cx="2400" cy="1276"/>
              <a:chOff x="3272" y="1316"/>
              <a:chExt cx="1889" cy="1002"/>
            </a:xfrm>
          </p:grpSpPr>
          <p:sp>
            <p:nvSpPr>
              <p:cNvPr id="28677" name="AutoShape 4"/>
              <p:cNvSpPr>
                <a:spLocks noChangeAspect="1" noChangeArrowheads="1" noTextEdit="1"/>
              </p:cNvSpPr>
              <p:nvPr/>
            </p:nvSpPr>
            <p:spPr bwMode="auto">
              <a:xfrm>
                <a:off x="3272" y="1316"/>
                <a:ext cx="1889" cy="1002"/>
              </a:xfrm>
              <a:prstGeom prst="rect">
                <a:avLst/>
              </a:prstGeom>
              <a:noFill/>
              <a:ln w="9525">
                <a:noFill/>
                <a:miter lim="800000"/>
                <a:headEnd/>
                <a:tailEnd/>
              </a:ln>
            </p:spPr>
            <p:txBody>
              <a:bodyPr/>
              <a:lstStyle/>
              <a:p>
                <a:endParaRPr lang="zh-TW" altLang="en-US"/>
              </a:p>
            </p:txBody>
          </p:sp>
          <p:sp>
            <p:nvSpPr>
              <p:cNvPr id="28678" name="Rectangle 5"/>
              <p:cNvSpPr>
                <a:spLocks noChangeArrowheads="1"/>
              </p:cNvSpPr>
              <p:nvPr/>
            </p:nvSpPr>
            <p:spPr bwMode="auto">
              <a:xfrm>
                <a:off x="3803" y="1980"/>
                <a:ext cx="86" cy="325"/>
              </a:xfrm>
              <a:prstGeom prst="rect">
                <a:avLst/>
              </a:prstGeom>
              <a:solidFill>
                <a:srgbClr val="B21A1A"/>
              </a:solidFill>
              <a:ln w="9525">
                <a:noFill/>
                <a:miter lim="800000"/>
                <a:headEnd/>
                <a:tailEnd/>
              </a:ln>
            </p:spPr>
            <p:txBody>
              <a:bodyPr/>
              <a:lstStyle/>
              <a:p>
                <a:endParaRPr lang="zh-TW" altLang="en-US">
                  <a:ea typeface="新細明體" pitchFamily="18" charset="-120"/>
                </a:endParaRPr>
              </a:p>
            </p:txBody>
          </p:sp>
          <p:sp>
            <p:nvSpPr>
              <p:cNvPr id="28679" name="Freeform 6"/>
              <p:cNvSpPr>
                <a:spLocks/>
              </p:cNvSpPr>
              <p:nvPr/>
            </p:nvSpPr>
            <p:spPr bwMode="auto">
              <a:xfrm>
                <a:off x="4304" y="1971"/>
                <a:ext cx="249" cy="343"/>
              </a:xfrm>
              <a:custGeom>
                <a:avLst/>
                <a:gdLst>
                  <a:gd name="T0" fmla="*/ 2147483647 w 58"/>
                  <a:gd name="T1" fmla="*/ 2147483647 h 80"/>
                  <a:gd name="T2" fmla="*/ 2147483647 w 58"/>
                  <a:gd name="T3" fmla="*/ 2147483647 h 80"/>
                  <a:gd name="T4" fmla="*/ 2147483647 w 58"/>
                  <a:gd name="T5" fmla="*/ 2147483647 h 80"/>
                  <a:gd name="T6" fmla="*/ 2147483647 w 58"/>
                  <a:gd name="T7" fmla="*/ 2147483647 h 80"/>
                  <a:gd name="T8" fmla="*/ 2147483647 w 58"/>
                  <a:gd name="T9" fmla="*/ 2147483647 h 80"/>
                  <a:gd name="T10" fmla="*/ 2147483647 w 58"/>
                  <a:gd name="T11" fmla="*/ 2147483647 h 80"/>
                  <a:gd name="T12" fmla="*/ 2147483647 w 58"/>
                  <a:gd name="T13" fmla="*/ 2147483647 h 80"/>
                  <a:gd name="T14" fmla="*/ 0 w 58"/>
                  <a:gd name="T15" fmla="*/ 2147483647 h 80"/>
                  <a:gd name="T16" fmla="*/ 2147483647 w 58"/>
                  <a:gd name="T17" fmla="*/ 0 h 80"/>
                  <a:gd name="T18" fmla="*/ 2147483647 w 58"/>
                  <a:gd name="T19" fmla="*/ 503797796 h 80"/>
                  <a:gd name="T20" fmla="*/ 2147483647 w 58"/>
                  <a:gd name="T21" fmla="*/ 2147483647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80"/>
                  <a:gd name="T35" fmla="*/ 58 w 58"/>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w="9525">
                <a:noFill/>
                <a:round/>
                <a:headEnd/>
                <a:tailEnd/>
              </a:ln>
            </p:spPr>
            <p:txBody>
              <a:bodyPr/>
              <a:lstStyle/>
              <a:p>
                <a:endParaRPr lang="zh-TW" altLang="en-US"/>
              </a:p>
            </p:txBody>
          </p:sp>
          <p:sp>
            <p:nvSpPr>
              <p:cNvPr id="28680" name="Freeform 7"/>
              <p:cNvSpPr>
                <a:spLocks/>
              </p:cNvSpPr>
              <p:nvPr/>
            </p:nvSpPr>
            <p:spPr bwMode="auto">
              <a:xfrm>
                <a:off x="3443" y="1971"/>
                <a:ext cx="249" cy="343"/>
              </a:xfrm>
              <a:custGeom>
                <a:avLst/>
                <a:gdLst>
                  <a:gd name="T0" fmla="*/ 2147483647 w 58"/>
                  <a:gd name="T1" fmla="*/ 2147483647 h 80"/>
                  <a:gd name="T2" fmla="*/ 2147483647 w 58"/>
                  <a:gd name="T3" fmla="*/ 2147483647 h 80"/>
                  <a:gd name="T4" fmla="*/ 2147483647 w 58"/>
                  <a:gd name="T5" fmla="*/ 2147483647 h 80"/>
                  <a:gd name="T6" fmla="*/ 2147483647 w 58"/>
                  <a:gd name="T7" fmla="*/ 2147483647 h 80"/>
                  <a:gd name="T8" fmla="*/ 2147483647 w 58"/>
                  <a:gd name="T9" fmla="*/ 2147483647 h 80"/>
                  <a:gd name="T10" fmla="*/ 2147483647 w 58"/>
                  <a:gd name="T11" fmla="*/ 2147483647 h 80"/>
                  <a:gd name="T12" fmla="*/ 2147483647 w 58"/>
                  <a:gd name="T13" fmla="*/ 2147483647 h 80"/>
                  <a:gd name="T14" fmla="*/ 0 w 58"/>
                  <a:gd name="T15" fmla="*/ 2147483647 h 80"/>
                  <a:gd name="T16" fmla="*/ 2147483647 w 58"/>
                  <a:gd name="T17" fmla="*/ 0 h 80"/>
                  <a:gd name="T18" fmla="*/ 2147483647 w 58"/>
                  <a:gd name="T19" fmla="*/ 503797796 h 80"/>
                  <a:gd name="T20" fmla="*/ 2147483647 w 58"/>
                  <a:gd name="T21" fmla="*/ 2147483647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80"/>
                  <a:gd name="T35" fmla="*/ 58 w 58"/>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w="9525">
                <a:noFill/>
                <a:round/>
                <a:headEnd/>
                <a:tailEnd/>
              </a:ln>
            </p:spPr>
            <p:txBody>
              <a:bodyPr/>
              <a:lstStyle/>
              <a:p>
                <a:endParaRPr lang="zh-TW" altLang="en-US"/>
              </a:p>
            </p:txBody>
          </p:sp>
          <p:sp>
            <p:nvSpPr>
              <p:cNvPr id="28681" name="Freeform 8"/>
              <p:cNvSpPr>
                <a:spLocks noEditPoints="1"/>
              </p:cNvSpPr>
              <p:nvPr/>
            </p:nvSpPr>
            <p:spPr bwMode="auto">
              <a:xfrm>
                <a:off x="4643" y="1971"/>
                <a:ext cx="342" cy="343"/>
              </a:xfrm>
              <a:custGeom>
                <a:avLst/>
                <a:gdLst>
                  <a:gd name="T0" fmla="*/ 2147483647 w 80"/>
                  <a:gd name="T1" fmla="*/ 2147483647 h 80"/>
                  <a:gd name="T2" fmla="*/ 2147483647 w 80"/>
                  <a:gd name="T3" fmla="*/ 2147483647 h 80"/>
                  <a:gd name="T4" fmla="*/ 0 w 80"/>
                  <a:gd name="T5" fmla="*/ 2147483647 h 80"/>
                  <a:gd name="T6" fmla="*/ 2147483647 w 80"/>
                  <a:gd name="T7" fmla="*/ 0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2147483647 w 80"/>
                  <a:gd name="T17" fmla="*/ 2147483647 h 80"/>
                  <a:gd name="T18" fmla="*/ 2147483647 w 80"/>
                  <a:gd name="T19" fmla="*/ 2147483647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
                  <a:gd name="T31" fmla="*/ 0 h 80"/>
                  <a:gd name="T32" fmla="*/ 80 w 80"/>
                  <a:gd name="T33" fmla="*/ 80 h 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w="9525">
                <a:noFill/>
                <a:round/>
                <a:headEnd/>
                <a:tailEnd/>
              </a:ln>
            </p:spPr>
            <p:txBody>
              <a:bodyPr/>
              <a:lstStyle/>
              <a:p>
                <a:endParaRPr lang="zh-TW" altLang="en-US"/>
              </a:p>
            </p:txBody>
          </p:sp>
          <p:sp>
            <p:nvSpPr>
              <p:cNvPr id="28682" name="Freeform 9"/>
              <p:cNvSpPr>
                <a:spLocks/>
              </p:cNvSpPr>
              <p:nvPr/>
            </p:nvSpPr>
            <p:spPr bwMode="auto">
              <a:xfrm>
                <a:off x="4000" y="1971"/>
                <a:ext cx="223" cy="343"/>
              </a:xfrm>
              <a:custGeom>
                <a:avLst/>
                <a:gdLst>
                  <a:gd name="T0" fmla="*/ 2147483647 w 52"/>
                  <a:gd name="T1" fmla="*/ 2147483647 h 80"/>
                  <a:gd name="T2" fmla="*/ 2147483647 w 52"/>
                  <a:gd name="T3" fmla="*/ 2147483647 h 80"/>
                  <a:gd name="T4" fmla="*/ 2147483647 w 52"/>
                  <a:gd name="T5" fmla="*/ 2147483647 h 80"/>
                  <a:gd name="T6" fmla="*/ 2147483647 w 52"/>
                  <a:gd name="T7" fmla="*/ 2147483647 h 80"/>
                  <a:gd name="T8" fmla="*/ 2147483647 w 52"/>
                  <a:gd name="T9" fmla="*/ 2147483647 h 80"/>
                  <a:gd name="T10" fmla="*/ 2147483647 w 52"/>
                  <a:gd name="T11" fmla="*/ 2147483647 h 80"/>
                  <a:gd name="T12" fmla="*/ 2147483647 w 52"/>
                  <a:gd name="T13" fmla="*/ 2147483647 h 80"/>
                  <a:gd name="T14" fmla="*/ 0 w 52"/>
                  <a:gd name="T15" fmla="*/ 2147483647 h 80"/>
                  <a:gd name="T16" fmla="*/ 0 w 52"/>
                  <a:gd name="T17" fmla="*/ 2147483647 h 80"/>
                  <a:gd name="T18" fmla="*/ 2147483647 w 52"/>
                  <a:gd name="T19" fmla="*/ 2147483647 h 80"/>
                  <a:gd name="T20" fmla="*/ 2147483647 w 52"/>
                  <a:gd name="T21" fmla="*/ 2147483647 h 80"/>
                  <a:gd name="T22" fmla="*/ 2147483647 w 52"/>
                  <a:gd name="T23" fmla="*/ 2147483647 h 80"/>
                  <a:gd name="T24" fmla="*/ 2147483647 w 52"/>
                  <a:gd name="T25" fmla="*/ 2147483647 h 80"/>
                  <a:gd name="T26" fmla="*/ 0 w 52"/>
                  <a:gd name="T27" fmla="*/ 2147483647 h 80"/>
                  <a:gd name="T28" fmla="*/ 2147483647 w 52"/>
                  <a:gd name="T29" fmla="*/ 0 h 80"/>
                  <a:gd name="T30" fmla="*/ 2147483647 w 52"/>
                  <a:gd name="T31" fmla="*/ 503797796 h 80"/>
                  <a:gd name="T32" fmla="*/ 2147483647 w 52"/>
                  <a:gd name="T33" fmla="*/ 2147483647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80"/>
                  <a:gd name="T53" fmla="*/ 52 w 52"/>
                  <a:gd name="T54" fmla="*/ 80 h 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w="9525">
                <a:noFill/>
                <a:round/>
                <a:headEnd/>
                <a:tailEnd/>
              </a:ln>
            </p:spPr>
            <p:txBody>
              <a:bodyPr/>
              <a:lstStyle/>
              <a:p>
                <a:endParaRPr lang="zh-TW" altLang="en-US"/>
              </a:p>
            </p:txBody>
          </p:sp>
          <p:sp>
            <p:nvSpPr>
              <p:cNvPr id="28683" name="Freeform 10"/>
              <p:cNvSpPr>
                <a:spLocks/>
              </p:cNvSpPr>
              <p:nvPr/>
            </p:nvSpPr>
            <p:spPr bwMode="auto">
              <a:xfrm>
                <a:off x="3272" y="1586"/>
                <a:ext cx="81" cy="167"/>
              </a:xfrm>
              <a:custGeom>
                <a:avLst/>
                <a:gdLst>
                  <a:gd name="T0" fmla="*/ 2147483647 w 19"/>
                  <a:gd name="T1" fmla="*/ 1633136175 h 39"/>
                  <a:gd name="T2" fmla="*/ 1546579206 w 19"/>
                  <a:gd name="T3" fmla="*/ 0 h 39"/>
                  <a:gd name="T4" fmla="*/ 0 w 19"/>
                  <a:gd name="T5" fmla="*/ 1633136175 h 39"/>
                  <a:gd name="T6" fmla="*/ 0 w 19"/>
                  <a:gd name="T7" fmla="*/ 2147483647 h 39"/>
                  <a:gd name="T8" fmla="*/ 1546579206 w 19"/>
                  <a:gd name="T9" fmla="*/ 2147483647 h 39"/>
                  <a:gd name="T10" fmla="*/ 2147483647 w 19"/>
                  <a:gd name="T11" fmla="*/ 2147483647 h 39"/>
                  <a:gd name="T12" fmla="*/ 2147483647 w 19"/>
                  <a:gd name="T13" fmla="*/ 1633136175 h 39"/>
                  <a:gd name="T14" fmla="*/ 0 60000 65536"/>
                  <a:gd name="T15" fmla="*/ 0 60000 65536"/>
                  <a:gd name="T16" fmla="*/ 0 60000 65536"/>
                  <a:gd name="T17" fmla="*/ 0 60000 65536"/>
                  <a:gd name="T18" fmla="*/ 0 60000 65536"/>
                  <a:gd name="T19" fmla="*/ 0 60000 65536"/>
                  <a:gd name="T20" fmla="*/ 0 60000 65536"/>
                  <a:gd name="T21" fmla="*/ 0 w 19"/>
                  <a:gd name="T22" fmla="*/ 0 h 39"/>
                  <a:gd name="T23" fmla="*/ 19 w 1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w="9525">
                <a:noFill/>
                <a:round/>
                <a:headEnd/>
                <a:tailEnd/>
              </a:ln>
            </p:spPr>
            <p:txBody>
              <a:bodyPr/>
              <a:lstStyle/>
              <a:p>
                <a:endParaRPr lang="zh-TW" altLang="en-US"/>
              </a:p>
            </p:txBody>
          </p:sp>
          <p:sp>
            <p:nvSpPr>
              <p:cNvPr id="28684" name="Freeform 11"/>
              <p:cNvSpPr>
                <a:spLocks/>
              </p:cNvSpPr>
              <p:nvPr/>
            </p:nvSpPr>
            <p:spPr bwMode="auto">
              <a:xfrm>
                <a:off x="3499" y="1474"/>
                <a:ext cx="81" cy="279"/>
              </a:xfrm>
              <a:custGeom>
                <a:avLst/>
                <a:gdLst>
                  <a:gd name="T0" fmla="*/ 2147483647 w 19"/>
                  <a:gd name="T1" fmla="*/ 1522281523 h 65"/>
                  <a:gd name="T2" fmla="*/ 1370270891 w 19"/>
                  <a:gd name="T3" fmla="*/ 0 h 65"/>
                  <a:gd name="T4" fmla="*/ 0 w 19"/>
                  <a:gd name="T5" fmla="*/ 1522281523 h 65"/>
                  <a:gd name="T6" fmla="*/ 0 w 19"/>
                  <a:gd name="T7" fmla="*/ 2147483647 h 65"/>
                  <a:gd name="T8" fmla="*/ 1370270891 w 19"/>
                  <a:gd name="T9" fmla="*/ 2147483647 h 65"/>
                  <a:gd name="T10" fmla="*/ 2147483647 w 19"/>
                  <a:gd name="T11" fmla="*/ 2147483647 h 65"/>
                  <a:gd name="T12" fmla="*/ 2147483647 w 19"/>
                  <a:gd name="T13" fmla="*/ 1522281523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w="9525">
                <a:noFill/>
                <a:round/>
                <a:headEnd/>
                <a:tailEnd/>
              </a:ln>
            </p:spPr>
            <p:txBody>
              <a:bodyPr/>
              <a:lstStyle/>
              <a:p>
                <a:endParaRPr lang="zh-TW" altLang="en-US"/>
              </a:p>
            </p:txBody>
          </p:sp>
          <p:sp>
            <p:nvSpPr>
              <p:cNvPr id="28685" name="Freeform 12"/>
              <p:cNvSpPr>
                <a:spLocks/>
              </p:cNvSpPr>
              <p:nvPr/>
            </p:nvSpPr>
            <p:spPr bwMode="auto">
              <a:xfrm>
                <a:off x="3722" y="1320"/>
                <a:ext cx="81" cy="514"/>
              </a:xfrm>
              <a:custGeom>
                <a:avLst/>
                <a:gdLst>
                  <a:gd name="T0" fmla="*/ 2147483647 w 19"/>
                  <a:gd name="T1" fmla="*/ 1486568217 h 120"/>
                  <a:gd name="T2" fmla="*/ 1546579206 w 19"/>
                  <a:gd name="T3" fmla="*/ 0 h 120"/>
                  <a:gd name="T4" fmla="*/ 0 w 19"/>
                  <a:gd name="T5" fmla="*/ 1486568217 h 120"/>
                  <a:gd name="T6" fmla="*/ 0 w 19"/>
                  <a:gd name="T7" fmla="*/ 2147483647 h 120"/>
                  <a:gd name="T8" fmla="*/ 1546579206 w 19"/>
                  <a:gd name="T9" fmla="*/ 2147483647 h 120"/>
                  <a:gd name="T10" fmla="*/ 2147483647 w 19"/>
                  <a:gd name="T11" fmla="*/ 2147483647 h 120"/>
                  <a:gd name="T12" fmla="*/ 2147483647 w 19"/>
                  <a:gd name="T13" fmla="*/ 1486568217 h 120"/>
                  <a:gd name="T14" fmla="*/ 0 60000 65536"/>
                  <a:gd name="T15" fmla="*/ 0 60000 65536"/>
                  <a:gd name="T16" fmla="*/ 0 60000 65536"/>
                  <a:gd name="T17" fmla="*/ 0 60000 65536"/>
                  <a:gd name="T18" fmla="*/ 0 60000 65536"/>
                  <a:gd name="T19" fmla="*/ 0 60000 65536"/>
                  <a:gd name="T20" fmla="*/ 0 60000 65536"/>
                  <a:gd name="T21" fmla="*/ 0 w 19"/>
                  <a:gd name="T22" fmla="*/ 0 h 120"/>
                  <a:gd name="T23" fmla="*/ 19 w 19"/>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w="9525">
                <a:noFill/>
                <a:round/>
                <a:headEnd/>
                <a:tailEnd/>
              </a:ln>
            </p:spPr>
            <p:txBody>
              <a:bodyPr/>
              <a:lstStyle/>
              <a:p>
                <a:endParaRPr lang="zh-TW" altLang="en-US"/>
              </a:p>
            </p:txBody>
          </p:sp>
          <p:sp>
            <p:nvSpPr>
              <p:cNvPr id="28686" name="Freeform 13"/>
              <p:cNvSpPr>
                <a:spLocks/>
              </p:cNvSpPr>
              <p:nvPr/>
            </p:nvSpPr>
            <p:spPr bwMode="auto">
              <a:xfrm>
                <a:off x="3949" y="1474"/>
                <a:ext cx="81" cy="279"/>
              </a:xfrm>
              <a:custGeom>
                <a:avLst/>
                <a:gdLst>
                  <a:gd name="T0" fmla="*/ 2147483647 w 19"/>
                  <a:gd name="T1" fmla="*/ 1522281523 h 65"/>
                  <a:gd name="T2" fmla="*/ 1370270891 w 19"/>
                  <a:gd name="T3" fmla="*/ 0 h 65"/>
                  <a:gd name="T4" fmla="*/ 0 w 19"/>
                  <a:gd name="T5" fmla="*/ 1522281523 h 65"/>
                  <a:gd name="T6" fmla="*/ 0 w 19"/>
                  <a:gd name="T7" fmla="*/ 2147483647 h 65"/>
                  <a:gd name="T8" fmla="*/ 1370270891 w 19"/>
                  <a:gd name="T9" fmla="*/ 2147483647 h 65"/>
                  <a:gd name="T10" fmla="*/ 2147483647 w 19"/>
                  <a:gd name="T11" fmla="*/ 2147483647 h 65"/>
                  <a:gd name="T12" fmla="*/ 2147483647 w 19"/>
                  <a:gd name="T13" fmla="*/ 1522281523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w="9525">
                <a:noFill/>
                <a:round/>
                <a:headEnd/>
                <a:tailEnd/>
              </a:ln>
            </p:spPr>
            <p:txBody>
              <a:bodyPr/>
              <a:lstStyle/>
              <a:p>
                <a:endParaRPr lang="zh-TW" altLang="en-US"/>
              </a:p>
            </p:txBody>
          </p:sp>
          <p:sp>
            <p:nvSpPr>
              <p:cNvPr id="28687" name="Freeform 14"/>
              <p:cNvSpPr>
                <a:spLocks/>
              </p:cNvSpPr>
              <p:nvPr/>
            </p:nvSpPr>
            <p:spPr bwMode="auto">
              <a:xfrm>
                <a:off x="4171" y="1586"/>
                <a:ext cx="86" cy="167"/>
              </a:xfrm>
              <a:custGeom>
                <a:avLst/>
                <a:gdLst>
                  <a:gd name="T0" fmla="*/ 2147483647 w 20"/>
                  <a:gd name="T1" fmla="*/ 1633136175 h 39"/>
                  <a:gd name="T2" fmla="*/ 1717809303 w 20"/>
                  <a:gd name="T3" fmla="*/ 0 h 39"/>
                  <a:gd name="T4" fmla="*/ 0 w 20"/>
                  <a:gd name="T5" fmla="*/ 1633136175 h 39"/>
                  <a:gd name="T6" fmla="*/ 0 w 20"/>
                  <a:gd name="T7" fmla="*/ 2147483647 h 39"/>
                  <a:gd name="T8" fmla="*/ 1717809303 w 20"/>
                  <a:gd name="T9" fmla="*/ 2147483647 h 39"/>
                  <a:gd name="T10" fmla="*/ 2147483647 w 20"/>
                  <a:gd name="T11" fmla="*/ 2147483647 h 39"/>
                  <a:gd name="T12" fmla="*/ 2147483647 w 20"/>
                  <a:gd name="T13" fmla="*/ 1633136175 h 39"/>
                  <a:gd name="T14" fmla="*/ 0 60000 65536"/>
                  <a:gd name="T15" fmla="*/ 0 60000 65536"/>
                  <a:gd name="T16" fmla="*/ 0 60000 65536"/>
                  <a:gd name="T17" fmla="*/ 0 60000 65536"/>
                  <a:gd name="T18" fmla="*/ 0 60000 65536"/>
                  <a:gd name="T19" fmla="*/ 0 60000 65536"/>
                  <a:gd name="T20" fmla="*/ 0 60000 65536"/>
                  <a:gd name="T21" fmla="*/ 0 w 20"/>
                  <a:gd name="T22" fmla="*/ 0 h 39"/>
                  <a:gd name="T23" fmla="*/ 20 w 20"/>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w="9525">
                <a:noFill/>
                <a:round/>
                <a:headEnd/>
                <a:tailEnd/>
              </a:ln>
            </p:spPr>
            <p:txBody>
              <a:bodyPr/>
              <a:lstStyle/>
              <a:p>
                <a:endParaRPr lang="zh-TW" altLang="en-US"/>
              </a:p>
            </p:txBody>
          </p:sp>
          <p:sp>
            <p:nvSpPr>
              <p:cNvPr id="28688" name="Freeform 15"/>
              <p:cNvSpPr>
                <a:spLocks/>
              </p:cNvSpPr>
              <p:nvPr/>
            </p:nvSpPr>
            <p:spPr bwMode="auto">
              <a:xfrm>
                <a:off x="4398" y="1474"/>
                <a:ext cx="82" cy="279"/>
              </a:xfrm>
              <a:custGeom>
                <a:avLst/>
                <a:gdLst>
                  <a:gd name="T0" fmla="*/ 2147483647 w 19"/>
                  <a:gd name="T1" fmla="*/ 1522281523 h 65"/>
                  <a:gd name="T2" fmla="*/ 1800463782 w 19"/>
                  <a:gd name="T3" fmla="*/ 0 h 65"/>
                  <a:gd name="T4" fmla="*/ 0 w 19"/>
                  <a:gd name="T5" fmla="*/ 1522281523 h 65"/>
                  <a:gd name="T6" fmla="*/ 0 w 19"/>
                  <a:gd name="T7" fmla="*/ 2147483647 h 65"/>
                  <a:gd name="T8" fmla="*/ 1800463782 w 19"/>
                  <a:gd name="T9" fmla="*/ 2147483647 h 65"/>
                  <a:gd name="T10" fmla="*/ 2147483647 w 19"/>
                  <a:gd name="T11" fmla="*/ 2147483647 h 65"/>
                  <a:gd name="T12" fmla="*/ 2147483647 w 19"/>
                  <a:gd name="T13" fmla="*/ 1522281523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w="9525">
                <a:noFill/>
                <a:round/>
                <a:headEnd/>
                <a:tailEnd/>
              </a:ln>
            </p:spPr>
            <p:txBody>
              <a:bodyPr/>
              <a:lstStyle/>
              <a:p>
                <a:endParaRPr lang="zh-TW" altLang="en-US"/>
              </a:p>
            </p:txBody>
          </p:sp>
          <p:sp>
            <p:nvSpPr>
              <p:cNvPr id="28689" name="Freeform 16"/>
              <p:cNvSpPr>
                <a:spLocks/>
              </p:cNvSpPr>
              <p:nvPr/>
            </p:nvSpPr>
            <p:spPr bwMode="auto">
              <a:xfrm>
                <a:off x="4625" y="1320"/>
                <a:ext cx="82" cy="514"/>
              </a:xfrm>
              <a:custGeom>
                <a:avLst/>
                <a:gdLst>
                  <a:gd name="T0" fmla="*/ 2147483647 w 19"/>
                  <a:gd name="T1" fmla="*/ 1486568217 h 120"/>
                  <a:gd name="T2" fmla="*/ 1625324282 w 19"/>
                  <a:gd name="T3" fmla="*/ 0 h 120"/>
                  <a:gd name="T4" fmla="*/ 0 w 19"/>
                  <a:gd name="T5" fmla="*/ 1486568217 h 120"/>
                  <a:gd name="T6" fmla="*/ 0 w 19"/>
                  <a:gd name="T7" fmla="*/ 2147483647 h 120"/>
                  <a:gd name="T8" fmla="*/ 1625324282 w 19"/>
                  <a:gd name="T9" fmla="*/ 2147483647 h 120"/>
                  <a:gd name="T10" fmla="*/ 2147483647 w 19"/>
                  <a:gd name="T11" fmla="*/ 2147483647 h 120"/>
                  <a:gd name="T12" fmla="*/ 2147483647 w 19"/>
                  <a:gd name="T13" fmla="*/ 1486568217 h 120"/>
                  <a:gd name="T14" fmla="*/ 0 60000 65536"/>
                  <a:gd name="T15" fmla="*/ 0 60000 65536"/>
                  <a:gd name="T16" fmla="*/ 0 60000 65536"/>
                  <a:gd name="T17" fmla="*/ 0 60000 65536"/>
                  <a:gd name="T18" fmla="*/ 0 60000 65536"/>
                  <a:gd name="T19" fmla="*/ 0 60000 65536"/>
                  <a:gd name="T20" fmla="*/ 0 60000 65536"/>
                  <a:gd name="T21" fmla="*/ 0 w 19"/>
                  <a:gd name="T22" fmla="*/ 0 h 120"/>
                  <a:gd name="T23" fmla="*/ 19 w 19"/>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w="9525">
                <a:noFill/>
                <a:round/>
                <a:headEnd/>
                <a:tailEnd/>
              </a:ln>
            </p:spPr>
            <p:txBody>
              <a:bodyPr/>
              <a:lstStyle/>
              <a:p>
                <a:endParaRPr lang="zh-TW" altLang="en-US"/>
              </a:p>
            </p:txBody>
          </p:sp>
          <p:sp>
            <p:nvSpPr>
              <p:cNvPr id="28690" name="Freeform 17"/>
              <p:cNvSpPr>
                <a:spLocks/>
              </p:cNvSpPr>
              <p:nvPr/>
            </p:nvSpPr>
            <p:spPr bwMode="auto">
              <a:xfrm>
                <a:off x="4848" y="1474"/>
                <a:ext cx="82" cy="279"/>
              </a:xfrm>
              <a:custGeom>
                <a:avLst/>
                <a:gdLst>
                  <a:gd name="T0" fmla="*/ 2147483647 w 19"/>
                  <a:gd name="T1" fmla="*/ 1522281523 h 65"/>
                  <a:gd name="T2" fmla="*/ 1800463782 w 19"/>
                  <a:gd name="T3" fmla="*/ 0 h 65"/>
                  <a:gd name="T4" fmla="*/ 0 w 19"/>
                  <a:gd name="T5" fmla="*/ 1522281523 h 65"/>
                  <a:gd name="T6" fmla="*/ 0 w 19"/>
                  <a:gd name="T7" fmla="*/ 2147483647 h 65"/>
                  <a:gd name="T8" fmla="*/ 1800463782 w 19"/>
                  <a:gd name="T9" fmla="*/ 2147483647 h 65"/>
                  <a:gd name="T10" fmla="*/ 2147483647 w 19"/>
                  <a:gd name="T11" fmla="*/ 2147483647 h 65"/>
                  <a:gd name="T12" fmla="*/ 2147483647 w 19"/>
                  <a:gd name="T13" fmla="*/ 1522281523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w="9525">
                <a:noFill/>
                <a:round/>
                <a:headEnd/>
                <a:tailEnd/>
              </a:ln>
            </p:spPr>
            <p:txBody>
              <a:bodyPr/>
              <a:lstStyle/>
              <a:p>
                <a:endParaRPr lang="zh-TW" altLang="en-US"/>
              </a:p>
            </p:txBody>
          </p:sp>
          <p:sp>
            <p:nvSpPr>
              <p:cNvPr id="28691" name="Freeform 18"/>
              <p:cNvSpPr>
                <a:spLocks/>
              </p:cNvSpPr>
              <p:nvPr/>
            </p:nvSpPr>
            <p:spPr bwMode="auto">
              <a:xfrm>
                <a:off x="5075" y="1586"/>
                <a:ext cx="82" cy="167"/>
              </a:xfrm>
              <a:custGeom>
                <a:avLst/>
                <a:gdLst>
                  <a:gd name="T0" fmla="*/ 2147483647 w 19"/>
                  <a:gd name="T1" fmla="*/ 1633136175 h 39"/>
                  <a:gd name="T2" fmla="*/ 1625324282 w 19"/>
                  <a:gd name="T3" fmla="*/ 0 h 39"/>
                  <a:gd name="T4" fmla="*/ 0 w 19"/>
                  <a:gd name="T5" fmla="*/ 1633136175 h 39"/>
                  <a:gd name="T6" fmla="*/ 0 w 19"/>
                  <a:gd name="T7" fmla="*/ 2147483647 h 39"/>
                  <a:gd name="T8" fmla="*/ 1625324282 w 19"/>
                  <a:gd name="T9" fmla="*/ 2147483647 h 39"/>
                  <a:gd name="T10" fmla="*/ 2147483647 w 19"/>
                  <a:gd name="T11" fmla="*/ 2147483647 h 39"/>
                  <a:gd name="T12" fmla="*/ 2147483647 w 19"/>
                  <a:gd name="T13" fmla="*/ 1633136175 h 39"/>
                  <a:gd name="T14" fmla="*/ 0 60000 65536"/>
                  <a:gd name="T15" fmla="*/ 0 60000 65536"/>
                  <a:gd name="T16" fmla="*/ 0 60000 65536"/>
                  <a:gd name="T17" fmla="*/ 0 60000 65536"/>
                  <a:gd name="T18" fmla="*/ 0 60000 65536"/>
                  <a:gd name="T19" fmla="*/ 0 60000 65536"/>
                  <a:gd name="T20" fmla="*/ 0 60000 65536"/>
                  <a:gd name="T21" fmla="*/ 0 w 19"/>
                  <a:gd name="T22" fmla="*/ 0 h 39"/>
                  <a:gd name="T23" fmla="*/ 19 w 1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w="9525">
                <a:noFill/>
                <a:round/>
                <a:headEnd/>
                <a:tailEnd/>
              </a:ln>
            </p:spPr>
            <p:txBody>
              <a:bodyPr/>
              <a:lstStyle/>
              <a:p>
                <a:endParaRPr lang="zh-TW" altLang="en-US"/>
              </a:p>
            </p:txBody>
          </p:sp>
        </p:grpSp>
        <p:sp>
          <p:nvSpPr>
            <p:cNvPr id="28676" name="Rectangle 19"/>
            <p:cNvSpPr>
              <a:spLocks noChangeArrowheads="1"/>
            </p:cNvSpPr>
            <p:nvPr/>
          </p:nvSpPr>
          <p:spPr bwMode="auto">
            <a:xfrm>
              <a:off x="0" y="0"/>
              <a:ext cx="5760" cy="432"/>
            </a:xfrm>
            <a:prstGeom prst="rect">
              <a:avLst/>
            </a:prstGeom>
            <a:solidFill>
              <a:srgbClr val="FFFFFF"/>
            </a:solidFill>
            <a:ln w="9525" algn="ctr">
              <a:noFill/>
              <a:miter lim="800000"/>
              <a:headEnd/>
              <a:tailEnd/>
            </a:ln>
          </p:spPr>
          <p:txBody>
            <a:bodyPr wrap="none" lIns="82124" tIns="41061" rIns="82124" bIns="41061" anchor="ctr"/>
            <a:lstStyle/>
            <a:p>
              <a:endParaRPr lang="zh-TW" altLang="en-US">
                <a:ea typeface="新細明體" pitchFamily="18" charset="-120"/>
              </a:endParaRPr>
            </a:p>
          </p:txBody>
        </p:sp>
      </p:gr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568325" lvl="1" indent="-342900">
              <a:buFont typeface="+mj-lt"/>
              <a:buAutoNum type="alphaUcPeriod"/>
            </a:pPr>
            <a:r>
              <a:rPr lang="en-US" altLang="zh-TW" dirty="0"/>
              <a:t>Switch-1 will drop the data because it does not have an entry for that MAC address.</a:t>
            </a:r>
          </a:p>
          <a:p>
            <a:pPr marL="568325" lvl="1" indent="-342900">
              <a:buFont typeface="+mj-lt"/>
              <a:buAutoNum type="alphaUcPeriod"/>
            </a:pPr>
            <a:r>
              <a:rPr lang="en-US" altLang="zh-TW" dirty="0" smtClean="0"/>
              <a:t>Switch-1 </a:t>
            </a:r>
            <a:r>
              <a:rPr lang="en-US" altLang="zh-TW" dirty="0"/>
              <a:t>will flood the data out all of its ports except the port from which the data originated.</a:t>
            </a:r>
          </a:p>
          <a:p>
            <a:pPr marL="568325" lvl="1" indent="-342900">
              <a:buFont typeface="+mj-lt"/>
              <a:buAutoNum type="alphaUcPeriod"/>
            </a:pPr>
            <a:r>
              <a:rPr lang="en-US" altLang="zh-TW" dirty="0" smtClean="0"/>
              <a:t>Switch-1 </a:t>
            </a:r>
            <a:r>
              <a:rPr lang="en-US" altLang="zh-TW" dirty="0"/>
              <a:t>will send an ARP request out all its ports except the port from which the </a:t>
            </a:r>
            <a:r>
              <a:rPr lang="en-US" altLang="zh-TW" dirty="0" smtClean="0"/>
              <a:t>data originated</a:t>
            </a:r>
            <a:r>
              <a:rPr lang="en-US" altLang="zh-TW" dirty="0"/>
              <a:t>.</a:t>
            </a:r>
          </a:p>
          <a:p>
            <a:pPr marL="568325" lvl="1" indent="-342900">
              <a:buFont typeface="+mj-lt"/>
              <a:buAutoNum type="alphaUcPeriod"/>
            </a:pPr>
            <a:r>
              <a:rPr lang="en-US" altLang="zh-TW" dirty="0" smtClean="0"/>
              <a:t>Switch-1 </a:t>
            </a:r>
            <a:r>
              <a:rPr lang="en-US" altLang="zh-TW" dirty="0"/>
              <a:t>will forward the data to its default gateway.</a:t>
            </a:r>
            <a:endParaRPr lang="zh-TW" altLang="en-US" dirty="0"/>
          </a:p>
        </p:txBody>
      </p:sp>
      <p:sp>
        <p:nvSpPr>
          <p:cNvPr id="3" name="標題 2"/>
          <p:cNvSpPr>
            <a:spLocks noGrp="1"/>
          </p:cNvSpPr>
          <p:nvPr>
            <p:ph type="title"/>
          </p:nvPr>
        </p:nvSpPr>
        <p:spPr/>
        <p:txBody>
          <a:bodyPr/>
          <a:lstStyle/>
          <a:p>
            <a:r>
              <a:rPr lang="en-US" altLang="zh-TW" dirty="0" smtClean="0"/>
              <a:t>033</a:t>
            </a:r>
            <a:endParaRPr lang="zh-TW" altLang="en-US" dirty="0"/>
          </a:p>
        </p:txBody>
      </p:sp>
      <p:sp>
        <p:nvSpPr>
          <p:cNvPr id="4" name="圓角矩形 3"/>
          <p:cNvSpPr/>
          <p:nvPr/>
        </p:nvSpPr>
        <p:spPr>
          <a:xfrm>
            <a:off x="239713" y="1503262"/>
            <a:ext cx="8693072" cy="605757"/>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1418570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IPD">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Ciscopresentationwhite.10.3.06</Template>
  <TotalTime>15987</TotalTime>
  <Pages>28</Pages>
  <Words>4311</Words>
  <Application>Microsoft Office PowerPoint</Application>
  <PresentationFormat>如螢幕大小 (4:3)</PresentationFormat>
  <Paragraphs>523</Paragraphs>
  <Slides>82</Slides>
  <Notes>4</Notes>
  <HiddenSlides>0</HiddenSlides>
  <MMClips>0</MMClips>
  <ScaleCrop>false</ScaleCrop>
  <HeadingPairs>
    <vt:vector size="8" baseType="variant">
      <vt:variant>
        <vt:lpstr>使用字型</vt:lpstr>
      </vt:variant>
      <vt:variant>
        <vt:i4>5</vt:i4>
      </vt:variant>
      <vt:variant>
        <vt:lpstr>佈景主題</vt:lpstr>
      </vt:variant>
      <vt:variant>
        <vt:i4>1</vt:i4>
      </vt:variant>
      <vt:variant>
        <vt:lpstr>內嵌 OLE 伺服程式</vt:lpstr>
      </vt:variant>
      <vt:variant>
        <vt:i4>0</vt:i4>
      </vt:variant>
      <vt:variant>
        <vt:lpstr>投影片標題</vt:lpstr>
      </vt:variant>
      <vt:variant>
        <vt:i4>82</vt:i4>
      </vt:variant>
    </vt:vector>
  </HeadingPairs>
  <TitlesOfParts>
    <vt:vector size="88" baseType="lpstr">
      <vt:lpstr>新細明體</vt:lpstr>
      <vt:lpstr>Arial</vt:lpstr>
      <vt:lpstr>Courier New</vt:lpstr>
      <vt:lpstr>Impact</vt:lpstr>
      <vt:lpstr>Wingdings</vt:lpstr>
      <vt:lpstr>IPD</vt:lpstr>
      <vt:lpstr>Topic 2 LAN Switching Technologies</vt:lpstr>
      <vt:lpstr>028</vt:lpstr>
      <vt:lpstr>028</vt:lpstr>
      <vt:lpstr>029</vt:lpstr>
      <vt:lpstr>030</vt:lpstr>
      <vt:lpstr>031</vt:lpstr>
      <vt:lpstr>032</vt:lpstr>
      <vt:lpstr>033</vt:lpstr>
      <vt:lpstr>033</vt:lpstr>
      <vt:lpstr>034</vt:lpstr>
      <vt:lpstr>035</vt:lpstr>
      <vt:lpstr>036</vt:lpstr>
      <vt:lpstr>037</vt:lpstr>
      <vt:lpstr>038</vt:lpstr>
      <vt:lpstr>039</vt:lpstr>
      <vt:lpstr>040</vt:lpstr>
      <vt:lpstr>041</vt:lpstr>
      <vt:lpstr>041</vt:lpstr>
      <vt:lpstr>042</vt:lpstr>
      <vt:lpstr>043</vt:lpstr>
      <vt:lpstr>044</vt:lpstr>
      <vt:lpstr>045</vt:lpstr>
      <vt:lpstr>045</vt:lpstr>
      <vt:lpstr>046</vt:lpstr>
      <vt:lpstr>047</vt:lpstr>
      <vt:lpstr>048</vt:lpstr>
      <vt:lpstr>049</vt:lpstr>
      <vt:lpstr>049</vt:lpstr>
      <vt:lpstr>050</vt:lpstr>
      <vt:lpstr>051</vt:lpstr>
      <vt:lpstr>052</vt:lpstr>
      <vt:lpstr>053</vt:lpstr>
      <vt:lpstr>054</vt:lpstr>
      <vt:lpstr>054</vt:lpstr>
      <vt:lpstr>055</vt:lpstr>
      <vt:lpstr>055</vt:lpstr>
      <vt:lpstr>056</vt:lpstr>
      <vt:lpstr>057</vt:lpstr>
      <vt:lpstr>058</vt:lpstr>
      <vt:lpstr>059</vt:lpstr>
      <vt:lpstr>060</vt:lpstr>
      <vt:lpstr>061</vt:lpstr>
      <vt:lpstr>062</vt:lpstr>
      <vt:lpstr>063</vt:lpstr>
      <vt:lpstr>063</vt:lpstr>
      <vt:lpstr>064</vt:lpstr>
      <vt:lpstr>065</vt:lpstr>
      <vt:lpstr>065</vt:lpstr>
      <vt:lpstr>066</vt:lpstr>
      <vt:lpstr>066</vt:lpstr>
      <vt:lpstr>067</vt:lpstr>
      <vt:lpstr>068</vt:lpstr>
      <vt:lpstr>069</vt:lpstr>
      <vt:lpstr>070</vt:lpstr>
      <vt:lpstr>071</vt:lpstr>
      <vt:lpstr>072</vt:lpstr>
      <vt:lpstr>072</vt:lpstr>
      <vt:lpstr>073</vt:lpstr>
      <vt:lpstr>074</vt:lpstr>
      <vt:lpstr>075</vt:lpstr>
      <vt:lpstr>076</vt:lpstr>
      <vt:lpstr>077</vt:lpstr>
      <vt:lpstr>077</vt:lpstr>
      <vt:lpstr>078</vt:lpstr>
      <vt:lpstr>079</vt:lpstr>
      <vt:lpstr>080</vt:lpstr>
      <vt:lpstr>081</vt:lpstr>
      <vt:lpstr>081</vt:lpstr>
      <vt:lpstr>082</vt:lpstr>
      <vt:lpstr>082</vt:lpstr>
      <vt:lpstr>083</vt:lpstr>
      <vt:lpstr>083</vt:lpstr>
      <vt:lpstr>Port Aggregation Protocol</vt:lpstr>
      <vt:lpstr>Link Aggregation Control Protocol</vt:lpstr>
      <vt:lpstr>Configuration Guidelines</vt:lpstr>
      <vt:lpstr>084</vt:lpstr>
      <vt:lpstr>084</vt:lpstr>
      <vt:lpstr>085</vt:lpstr>
      <vt:lpstr>086</vt:lpstr>
      <vt:lpstr>086</vt:lpstr>
      <vt:lpstr>087</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EIGRP</dc:title>
  <dc:subject>CCNARS 5.0.2 ScN Chapter 07</dc:subject>
  <dc:creator>Garfield T. Arnold Chen</dc:creator>
  <cp:lastModifiedBy>jychen</cp:lastModifiedBy>
  <cp:revision>862</cp:revision>
  <cp:lastPrinted>1999-01-27T00:54:54Z</cp:lastPrinted>
  <dcterms:created xsi:type="dcterms:W3CDTF">2002-08-27T12:04:17Z</dcterms:created>
  <dcterms:modified xsi:type="dcterms:W3CDTF">2015-07-01T14:51:12Z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enita Bangloy">
    <vt:lpwstr>12.21.01 - Copyright date changed to 2002</vt:lpwstr>
  </property>
  <property fmtid="{D5CDD505-2E9C-101B-9397-08002B2CF9AE}" pid="3" name="Jenita ">
    <vt:lpwstr>12.21.01 - Line tool now defaults to 3 points size and black color. Previous version created white line which is not visible</vt:lpwstr>
  </property>
  <property fmtid="{D5CDD505-2E9C-101B-9397-08002B2CF9AE}" pid="4" name="JBangloy">
    <vt:lpwstr>12.21.01 - All remaining Helvetica changed to Arial</vt:lpwstr>
  </property>
</Properties>
</file>