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</p:sldMasterIdLst>
  <p:notesMasterIdLst>
    <p:notesMasterId r:id="rId44"/>
  </p:notesMasterIdLst>
  <p:handoutMasterIdLst>
    <p:handoutMasterId r:id="rId45"/>
  </p:handoutMasterIdLst>
  <p:sldIdLst>
    <p:sldId id="486" r:id="rId2"/>
    <p:sldId id="591" r:id="rId3"/>
    <p:sldId id="592" r:id="rId4"/>
    <p:sldId id="593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23" r:id="rId35"/>
    <p:sldId id="624" r:id="rId36"/>
    <p:sldId id="625" r:id="rId37"/>
    <p:sldId id="626" r:id="rId38"/>
    <p:sldId id="627" r:id="rId39"/>
    <p:sldId id="628" r:id="rId40"/>
    <p:sldId id="629" r:id="rId41"/>
    <p:sldId id="630" r:id="rId42"/>
    <p:sldId id="413" r:id="rId43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B"/>
    <a:srgbClr val="0000FF"/>
    <a:srgbClr val="00D2B4"/>
    <a:srgbClr val="35297D"/>
    <a:srgbClr val="00252E"/>
    <a:srgbClr val="FFCC68"/>
    <a:srgbClr val="FFE59B"/>
    <a:srgbClr val="F6B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87950" autoAdjust="0"/>
  </p:normalViewPr>
  <p:slideViewPr>
    <p:cSldViewPr snapToGrid="0">
      <p:cViewPr varScale="1">
        <p:scale>
          <a:sx n="65" d="100"/>
          <a:sy n="65" d="100"/>
        </p:scale>
        <p:origin x="1608" y="7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  <a:defRPr/>
            </a:pPr>
            <a:r>
              <a:rPr lang="en-US" altLang="zh-TW" sz="800" b="1"/>
              <a:t>Copyright © 2001, Cisco Systems, Inc. All rights reserved. Printed in USA.</a:t>
            </a:r>
            <a:br>
              <a:rPr lang="en-US" altLang="zh-TW" sz="800" b="1"/>
            </a:br>
            <a:r>
              <a:rPr lang="en-US" altLang="zh-TW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5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altLang="zh-TW" sz="800" b="1"/>
              <a:t>© 2001, Cisco Systems, Inc. All rights reserved.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  <a:defRPr/>
            </a:pPr>
            <a:r>
              <a:rPr lang="en-US" altLang="zh-TW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8631493D-28B2-4C04-98F1-D9AAE71C04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9702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Body Text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6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7D4D5-1049-49B2-B46D-525FA0F5384E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</p:spPr>
        <p:txBody>
          <a:bodyPr/>
          <a:lstStyle/>
          <a:p>
            <a:endParaRPr lang="en-GB" altLang="zh-TW" smtClean="0"/>
          </a:p>
        </p:txBody>
      </p:sp>
    </p:spTree>
    <p:extLst>
      <p:ext uri="{BB962C8B-B14F-4D97-AF65-F5344CB8AC3E}">
        <p14:creationId xmlns:p14="http://schemas.microsoft.com/office/powerpoint/2010/main" val="53743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FF02::1</a:t>
            </a:r>
            <a:r>
              <a:rPr lang="en-US" altLang="zh-TW" baseline="0" dirty="0" smtClean="0"/>
              <a:t> All Nodes</a:t>
            </a:r>
          </a:p>
          <a:p>
            <a:r>
              <a:rPr lang="en-US" altLang="zh-TW" baseline="0" dirty="0" smtClean="0"/>
              <a:t>FF02::2 All Routers</a:t>
            </a:r>
          </a:p>
          <a:p>
            <a:r>
              <a:rPr lang="en-US" altLang="zh-TW" baseline="0" dirty="0" smtClean="0"/>
              <a:t>FF02::4 DVMRP Routers</a:t>
            </a:r>
          </a:p>
          <a:p>
            <a:r>
              <a:rPr lang="en-US" altLang="zh-TW" baseline="0" dirty="0" smtClean="0"/>
              <a:t>FF02::5 OSPF</a:t>
            </a:r>
          </a:p>
          <a:p>
            <a:r>
              <a:rPr lang="en-US" altLang="zh-TW" baseline="0" dirty="0" smtClean="0"/>
              <a:t>FF02::6 OSPF DR</a:t>
            </a:r>
          </a:p>
          <a:p>
            <a:r>
              <a:rPr lang="en-US" altLang="zh-TW" baseline="0" dirty="0" smtClean="0"/>
              <a:t>FF02::9 RIP Routers</a:t>
            </a:r>
          </a:p>
          <a:p>
            <a:r>
              <a:rPr lang="en-US" altLang="zh-TW" baseline="0" dirty="0" smtClean="0"/>
              <a:t>FF02::A EIGRP Routers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1493D-28B2-4C04-98F1-D9AAE71C04F4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831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4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FE80::/10 has been reserved for link-local unicast addressing</a:t>
            </a:r>
          </a:p>
          <a:p>
            <a:r>
              <a:rPr lang="en-US" altLang="zh-TW" sz="14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actual link local addresses are assigned with the prefix FE80::/64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1493D-28B2-4C04-98F1-D9AAE71C04F4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2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50013-D258-4897-834B-904097EB7366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0862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Networking Academy.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9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29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1823499" y="3308943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85483" y="-205602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05451" y="278378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3036073" y="17439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4350607" cy="5011711"/>
          </a:xfrm>
        </p:spPr>
        <p:txBody>
          <a:bodyPr anchor="ctr" anchorCtr="0"/>
          <a:lstStyle>
            <a:lvl1pPr>
              <a:lnSpc>
                <a:spcPct val="90000"/>
              </a:lnSpc>
              <a:defRPr sz="48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 smtClean="0"/>
              <a:t>SectionTitle</a:t>
            </a:r>
            <a:r>
              <a:rPr lang="en-US" dirty="0" smtClean="0"/>
              <a:t> Goes Here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2012 Cisco Networking Academy.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02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539496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-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2487168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5809" y="3462528"/>
            <a:ext cx="8578850" cy="281635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914400"/>
            <a:ext cx="4122425" cy="539104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j-lt"/>
              </a:defRPr>
            </a:lvl2pPr>
            <a:lvl3pPr>
              <a:defRPr sz="1200">
                <a:solidFill>
                  <a:srgbClr val="000000"/>
                </a:solidFill>
                <a:latin typeface="+mj-lt"/>
              </a:defRPr>
            </a:lvl3pPr>
            <a:lvl4pPr>
              <a:defRPr sz="1100">
                <a:solidFill>
                  <a:srgbClr val="000000"/>
                </a:solidFill>
                <a:latin typeface="+mj-lt"/>
              </a:defRPr>
            </a:lvl4pPr>
            <a:lvl5pPr>
              <a:defRPr sz="11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914400"/>
            <a:ext cx="4122425" cy="539104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j-lt"/>
              </a:defRPr>
            </a:lvl2pPr>
            <a:lvl3pPr>
              <a:defRPr sz="1200">
                <a:solidFill>
                  <a:srgbClr val="000000"/>
                </a:solidFill>
                <a:latin typeface="+mj-lt"/>
              </a:defRPr>
            </a:lvl3pPr>
            <a:lvl4pPr>
              <a:defRPr sz="1100">
                <a:solidFill>
                  <a:srgbClr val="000000"/>
                </a:solidFill>
                <a:latin typeface="+mj-lt"/>
              </a:defRPr>
            </a:lvl4pPr>
            <a:lvl5pPr>
              <a:defRPr sz="1100"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smtClean="0">
                <a:solidFill>
                  <a:srgbClr val="C0C0C0"/>
                </a:solidFill>
                <a:latin typeface="+mj-lt"/>
              </a:rPr>
              <a:t>© 2012 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1" name="Picture 10" descr="ylw_diplom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539496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3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smtClean="0">
                <a:solidFill>
                  <a:srgbClr val="C0C0C0"/>
                </a:solidFill>
                <a:latin typeface="+mj-lt"/>
              </a:rPr>
              <a:t>© 2012 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09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152400"/>
            <a:ext cx="8588861" cy="6858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rm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990600"/>
            <a:ext cx="8551441" cy="531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2013 Cisco Networking</a:t>
            </a:r>
            <a:r>
              <a:rPr lang="en-US" sz="600" baseline="0" dirty="0" smtClean="0">
                <a:solidFill>
                  <a:srgbClr val="C0C0C0"/>
                </a:solidFill>
                <a:latin typeface="+mj-lt"/>
              </a:rPr>
              <a:t> Academy</a:t>
            </a: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pic>
        <p:nvPicPr>
          <p:cNvPr id="7" name="Picture 10" descr="ylw_diploma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915025"/>
            <a:ext cx="9715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8297863" y="6165850"/>
            <a:ext cx="719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00000"/>
              </a:lnSpc>
            </a:pPr>
            <a:fld id="{94D2F205-1585-4FA5-BBBE-AA1C45F07998}" type="slidenum">
              <a:rPr lang="zh-TW" altLang="en-US">
                <a:solidFill>
                  <a:srgbClr val="009900"/>
                </a:solidFill>
                <a:latin typeface="Impact" panose="020B080603090205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zh-TW" dirty="0">
              <a:solidFill>
                <a:srgbClr val="009900"/>
              </a:solidFill>
              <a:latin typeface="Impact" panose="020B080603090205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64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1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000000"/>
          </a:solidFill>
          <a:latin typeface="+mj-lt"/>
          <a:ea typeface="+mn-ea"/>
          <a:cs typeface="+mn-cs"/>
        </a:defRPr>
      </a:lvl1pPr>
      <a:lvl2pPr marL="511175" indent="-28575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j-lt"/>
          <a:ea typeface="+mn-ea"/>
          <a:cs typeface="+mn-cs"/>
        </a:defRPr>
      </a:lvl2pPr>
      <a:lvl3pPr marL="855662" indent="-28575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Char char="•"/>
        <a:defRPr lang="en-US" sz="1600" kern="1200" dirty="0" smtClean="0">
          <a:solidFill>
            <a:srgbClr val="000000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000000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4000" dirty="0"/>
              <a:t>Topic </a:t>
            </a:r>
            <a:r>
              <a:rPr lang="en-US" altLang="zh-TW" sz="4000" dirty="0" smtClean="0"/>
              <a:t>3</a:t>
            </a:r>
            <a:br>
              <a:rPr lang="en-US" altLang="zh-TW" sz="4000" dirty="0" smtClean="0"/>
            </a:br>
            <a:r>
              <a:rPr lang="en-US" altLang="zh-TW" sz="4000" dirty="0" smtClean="0"/>
              <a:t>IP </a:t>
            </a:r>
            <a:r>
              <a:rPr lang="en-US" altLang="zh-TW" sz="4000" dirty="0"/>
              <a:t>addressing (IPv4 / IPv6)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1393" y="1236689"/>
            <a:ext cx="7495589" cy="1118584"/>
          </a:xfrm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CCNA Routing and Switching </a:t>
            </a:r>
          </a:p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200-120 Examination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1392" y="5296071"/>
            <a:ext cx="7301626" cy="9421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11175" indent="-28575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 typeface="Arial" pitchFamily="34" charset="0"/>
              <a:buChar char="–"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855662" indent="-28575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Char char="•"/>
              <a:defRPr lang="en-US" sz="16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TW" sz="2800" dirty="0" err="1" smtClean="0">
                <a:solidFill>
                  <a:srgbClr val="C00000"/>
                </a:solidFill>
                <a:ea typeface="新細明體" pitchFamily="18" charset="-120"/>
              </a:rPr>
              <a:t>Jeng-Yueng</a:t>
            </a:r>
            <a:r>
              <a:rPr lang="en-US" altLang="zh-TW" sz="2800" dirty="0" smtClean="0">
                <a:solidFill>
                  <a:srgbClr val="C00000"/>
                </a:solidFill>
                <a:ea typeface="新細明體" pitchFamily="18" charset="-120"/>
              </a:rPr>
              <a:t> Chen</a:t>
            </a:r>
          </a:p>
          <a:p>
            <a:pPr marL="0" indent="0" fontAlgn="auto">
              <a:lnSpc>
                <a:spcPct val="7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zh-TW" sz="2800" dirty="0" err="1" smtClean="0">
                <a:solidFill>
                  <a:srgbClr val="C00000"/>
                </a:solidFill>
                <a:ea typeface="新細明體" pitchFamily="18" charset="-120"/>
              </a:rPr>
              <a:t>Hsiuping</a:t>
            </a:r>
            <a:r>
              <a:rPr lang="en-US" altLang="zh-TW" sz="2800" dirty="0" smtClean="0">
                <a:solidFill>
                  <a:srgbClr val="C00000"/>
                </a:solidFill>
                <a:ea typeface="新細明體" pitchFamily="18" charset="-120"/>
              </a:rPr>
              <a:t> University of Science and Technology</a:t>
            </a:r>
            <a:endParaRPr lang="en-US" altLang="zh-TW" sz="2800" dirty="0">
              <a:solidFill>
                <a:srgbClr val="C0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Which subnet mask will place all hosts on Network B in the same subnet with the least amount </a:t>
            </a:r>
            <a:r>
              <a:rPr lang="en-US" altLang="zh-TW" dirty="0" smtClean="0"/>
              <a:t>of wasted </a:t>
            </a:r>
            <a:r>
              <a:rPr lang="en-US" altLang="zh-TW" dirty="0"/>
              <a:t>addresses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255.255.255.0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255.255.254.0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255.255.252.0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255.255.248.0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096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49" y="4090984"/>
            <a:ext cx="7004079" cy="1646137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2252173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9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What is the most appropriate summarization for these routes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10.0.0.0 /21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10.0.0.0 </a:t>
            </a:r>
            <a:r>
              <a:rPr lang="en-US" altLang="zh-TW" dirty="0"/>
              <a:t>/22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10.0.0.0 </a:t>
            </a:r>
            <a:r>
              <a:rPr lang="en-US" altLang="zh-TW" dirty="0"/>
              <a:t>/23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10.0.0.0 </a:t>
            </a:r>
            <a:r>
              <a:rPr lang="en-US" altLang="zh-TW" dirty="0"/>
              <a:t>/24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097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2770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49" y="3353569"/>
            <a:ext cx="4761470" cy="22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two are features of IPv6?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/>
              <a:t>anycast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broadcast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multicast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podcast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 smtClean="0"/>
              <a:t>allcast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098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278780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192770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76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two of these statements are true of IPv6 address representation?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There are four types of IPv6 addresses: unicast, multicast, </a:t>
            </a:r>
            <a:r>
              <a:rPr lang="en-US" altLang="zh-TW" dirty="0" err="1"/>
              <a:t>anycast</a:t>
            </a:r>
            <a:r>
              <a:rPr lang="en-US" altLang="zh-TW" dirty="0"/>
              <a:t>, and broadcast.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single interface may be assigned multiple IPv6 addresses of any type.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Every </a:t>
            </a:r>
            <a:r>
              <a:rPr lang="en-US" altLang="zh-TW" dirty="0"/>
              <a:t>IPv6 interface contains at least one loopback address.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first 64 bits represent the dynamically created interface ID.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Leading </a:t>
            </a:r>
            <a:r>
              <a:rPr lang="en-US" altLang="zh-TW" dirty="0"/>
              <a:t>zeros in an IPv6 16 bit hexadecimal field are mandatory.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099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210785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2561550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9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A new subnet with 60 hosts has been added to the network. Which subnet address should </a:t>
            </a:r>
            <a:r>
              <a:rPr lang="en-US" altLang="zh-TW" dirty="0" smtClean="0"/>
              <a:t>this network </a:t>
            </a:r>
            <a:r>
              <a:rPr lang="en-US" altLang="zh-TW" dirty="0"/>
              <a:t>use to provide enough usable addresses while wasting the fewest addresses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192.168.1.56/26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192.168.1.56/27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192.168.1.64/26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192.168.1.64/27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90" y="4163612"/>
            <a:ext cx="5770988" cy="18389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2901103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3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All </a:t>
            </a:r>
            <a:r>
              <a:rPr lang="en-US" altLang="zh-TW" dirty="0"/>
              <a:t>of the routers in the network are configured with the </a:t>
            </a:r>
            <a:r>
              <a:rPr lang="en-US" altLang="zh-TW" dirty="0" err="1"/>
              <a:t>ip</a:t>
            </a:r>
            <a:r>
              <a:rPr lang="en-US" altLang="zh-TW" dirty="0"/>
              <a:t> subnet-zero command. Which </a:t>
            </a:r>
            <a:r>
              <a:rPr lang="en-US" altLang="zh-TW" dirty="0" smtClean="0"/>
              <a:t>network addresses </a:t>
            </a:r>
            <a:r>
              <a:rPr lang="en-US" altLang="zh-TW" dirty="0"/>
              <a:t>should be used for Link A and Network A?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Network A - 172.16.3.48/26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Network </a:t>
            </a:r>
            <a:r>
              <a:rPr lang="en-US" altLang="zh-TW" dirty="0"/>
              <a:t>A - 172.16.3.128/25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Network </a:t>
            </a:r>
            <a:r>
              <a:rPr lang="en-US" altLang="zh-TW" dirty="0"/>
              <a:t>A - 172.16.3.192/26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Link </a:t>
            </a:r>
            <a:r>
              <a:rPr lang="en-US" altLang="zh-TW" dirty="0"/>
              <a:t>A - 172.16.3.0/30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Link </a:t>
            </a:r>
            <a:r>
              <a:rPr lang="en-US" altLang="zh-TW" dirty="0"/>
              <a:t>A - 172.16.3.40/30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Link </a:t>
            </a:r>
            <a:r>
              <a:rPr lang="en-US" altLang="zh-TW" dirty="0"/>
              <a:t>A - 172.16.3.112/30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654" y="2878453"/>
            <a:ext cx="4364909" cy="222196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2595977"/>
            <a:ext cx="4037319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29702" y="3214077"/>
            <a:ext cx="4037319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9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 network administrator needs to address seven LANs. RIP version 1 is the only </a:t>
            </a:r>
            <a:r>
              <a:rPr lang="en-US" altLang="zh-TW" dirty="0" smtClean="0"/>
              <a:t>routing protocol </a:t>
            </a:r>
            <a:r>
              <a:rPr lang="en-US" altLang="zh-TW" dirty="0"/>
              <a:t>in use on the network and subnet 0 is not being used. What is the maximum number </a:t>
            </a:r>
            <a:r>
              <a:rPr lang="en-US" altLang="zh-TW" dirty="0" smtClean="0"/>
              <a:t>of usable </a:t>
            </a:r>
            <a:r>
              <a:rPr lang="en-US" altLang="zh-TW" dirty="0"/>
              <a:t>IP addresses that can be supported on each LAN if the organization is using one class </a:t>
            </a:r>
            <a:r>
              <a:rPr lang="en-US" altLang="zh-TW" dirty="0" smtClean="0"/>
              <a:t>C address </a:t>
            </a:r>
            <a:r>
              <a:rPr lang="en-US" altLang="zh-TW" dirty="0"/>
              <a:t>block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8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6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30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32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319932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3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What will happen if a private IP address is assigned to a public interface connected to an ISP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Addresses in a private range will be not be routed on the Internet backbone.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Only </a:t>
            </a:r>
            <a:r>
              <a:rPr lang="en-US" altLang="zh-TW" dirty="0"/>
              <a:t>the ISP router will have the capability to access the public network.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NAT process will be used to translate this address to a valid IP address.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conflict of IP addresses happens, because other public routers can use the same range.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103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06503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two benefits are provided by using a hierarchical addressing network addressing scheme</a:t>
            </a:r>
            <a:r>
              <a:rPr lang="en-US" altLang="zh-TW" dirty="0" smtClean="0"/>
              <a:t>? (</a:t>
            </a:r>
            <a:r>
              <a:rPr lang="en-US" altLang="zh-TW" dirty="0"/>
              <a:t>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reduces routing table entries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auto-negotiation </a:t>
            </a:r>
            <a:r>
              <a:rPr lang="en-US" altLang="zh-TW" dirty="0"/>
              <a:t>of media rates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efficient </a:t>
            </a:r>
            <a:r>
              <a:rPr lang="en-US" altLang="zh-TW" dirty="0"/>
              <a:t>utilization of MAC addresses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dedicated </a:t>
            </a:r>
            <a:r>
              <a:rPr lang="en-US" altLang="zh-TW" dirty="0"/>
              <a:t>communications between devices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ease </a:t>
            </a:r>
            <a:r>
              <a:rPr lang="en-US" altLang="zh-TW" dirty="0"/>
              <a:t>of management and troubleshooting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104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9702" y="157984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29702" y="2940518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95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What is the alternative notation for the IPv6 </a:t>
            </a:r>
            <a:r>
              <a:rPr lang="en-US" altLang="zh-TW" dirty="0" smtClean="0"/>
              <a:t>address B514:82C3:0000:0000:0029:EC7A:0000:EC72?</a:t>
            </a:r>
          </a:p>
          <a:p>
            <a:pPr marL="568325" lvl="1" indent="-342900">
              <a:buFont typeface="+mj-lt"/>
              <a:buAutoNum type="alphaUcPeriod"/>
            </a:pPr>
            <a:r>
              <a:rPr lang="pt-BR" altLang="zh-TW" dirty="0"/>
              <a:t>B514 : 82C3 : 0029 : EC7A : </a:t>
            </a:r>
            <a:r>
              <a:rPr lang="pt-BR" altLang="zh-TW" dirty="0" smtClean="0"/>
              <a:t>EC72</a:t>
            </a:r>
          </a:p>
          <a:p>
            <a:pPr marL="568325" lvl="1" indent="-342900">
              <a:buFont typeface="+mj-lt"/>
              <a:buAutoNum type="alphaUcPeriod"/>
            </a:pPr>
            <a:r>
              <a:rPr lang="pt-BR" altLang="zh-TW" dirty="0"/>
              <a:t>B514 : 82C3 :: 0029 : EC7A : EC72</a:t>
            </a:r>
          </a:p>
          <a:p>
            <a:pPr marL="568325" lvl="1" indent="-342900">
              <a:buFont typeface="+mj-lt"/>
              <a:buAutoNum type="alphaUcPeriod"/>
            </a:pPr>
            <a:r>
              <a:rPr lang="pt-BR" altLang="zh-TW" dirty="0" smtClean="0"/>
              <a:t>B514 </a:t>
            </a:r>
            <a:r>
              <a:rPr lang="pt-BR" altLang="zh-TW" dirty="0"/>
              <a:t>: 82C3 : 0029 :: EC7A : 0000 : EC72</a:t>
            </a:r>
          </a:p>
          <a:p>
            <a:pPr marL="568325" lvl="1" indent="-342900">
              <a:buFont typeface="+mj-lt"/>
              <a:buAutoNum type="alphaUcPeriod"/>
            </a:pPr>
            <a:r>
              <a:rPr lang="pt-BR" altLang="zh-TW" dirty="0" smtClean="0"/>
              <a:t>B514 </a:t>
            </a:r>
            <a:r>
              <a:rPr lang="pt-BR" altLang="zh-TW" dirty="0"/>
              <a:t>: 82C3 :: 0029 : EC7A : 0 : EC72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105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61605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6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You have been asked to come up with a subnet mask that will allow all three web servers to be </a:t>
            </a:r>
            <a:r>
              <a:rPr lang="en-US" altLang="zh-TW" dirty="0" smtClean="0"/>
              <a:t>on the </a:t>
            </a:r>
            <a:r>
              <a:rPr lang="en-US" altLang="zh-TW" dirty="0"/>
              <a:t>same network while providing the maximum number of subnets. Which network address </a:t>
            </a:r>
            <a:r>
              <a:rPr lang="en-US" altLang="zh-TW" dirty="0" smtClean="0"/>
              <a:t>and subnet </a:t>
            </a:r>
            <a:r>
              <a:rPr lang="en-US" altLang="zh-TW" dirty="0"/>
              <a:t>mask meet this requirement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192.168.252.0 255.255.255.252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192.168.252.8 255.255.255.248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192.168.252.8 255.255.255.252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192.168.252.16 </a:t>
            </a:r>
            <a:r>
              <a:rPr lang="en-US" altLang="zh-TW" dirty="0"/>
              <a:t>255.255.255.240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192.168.252.16 </a:t>
            </a:r>
            <a:r>
              <a:rPr lang="en-US" altLang="zh-TW" dirty="0"/>
              <a:t>255.255.255.252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088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56514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60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diagram</a:t>
            </a:r>
            <a:r>
              <a:rPr lang="en-US" altLang="zh-TW" dirty="0" smtClean="0"/>
              <a:t>. </a:t>
            </a:r>
            <a:r>
              <a:rPr lang="en-US" altLang="zh-TW" dirty="0"/>
              <a:t>All hosts have connectivity with one another. Which statements describe the addressing </a:t>
            </a:r>
            <a:r>
              <a:rPr lang="en-US" altLang="zh-TW" dirty="0" smtClean="0"/>
              <a:t>scheme that </a:t>
            </a:r>
            <a:r>
              <a:rPr lang="en-US" altLang="zh-TW" dirty="0"/>
              <a:t>is in use in the network? (Choose three.)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106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19" y="2395029"/>
            <a:ext cx="5589636" cy="31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The subnet mask in use is 255.255.255.192.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subnet mask in use is 255.255.255.128.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IP address 172.16.1.25 can be assigned to hosts in VLAN1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IP address 172.16.1.205 can be assigned to hosts in VLAN1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LAN interface of the router is configured with one IP address.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LAN interface of the router is configured with multiple IP addresses.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106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266888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1592825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39713" y="2591782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8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two statements describe characteristics of IPv6 unicast addressing?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Global addresses start with 2000::/3.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Link-local </a:t>
            </a:r>
            <a:r>
              <a:rPr lang="en-US" altLang="zh-TW" dirty="0"/>
              <a:t>addresses start with FE00:/12.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Link-local </a:t>
            </a:r>
            <a:r>
              <a:rPr lang="en-US" altLang="zh-TW" dirty="0"/>
              <a:t>addresses start with FF00::/10.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There </a:t>
            </a:r>
            <a:r>
              <a:rPr lang="en-US" altLang="zh-TW" dirty="0"/>
              <a:t>is only one loopback address and it is ::1.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If </a:t>
            </a:r>
            <a:r>
              <a:rPr lang="en-US" altLang="zh-TW" dirty="0"/>
              <a:t>a global address is assigned to an interface, then that is the only allowable address for </a:t>
            </a:r>
            <a:r>
              <a:rPr lang="en-US" altLang="zh-TW" dirty="0" smtClean="0"/>
              <a:t>the interface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107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583668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261605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4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 network administrator has been asked to give reasons for moving from IPv4 to IPv6. What </a:t>
            </a:r>
            <a:r>
              <a:rPr lang="en-US" altLang="zh-TW" dirty="0" smtClean="0"/>
              <a:t>are two </a:t>
            </a:r>
            <a:r>
              <a:rPr lang="en-US" altLang="zh-TW" dirty="0"/>
              <a:t>valid reasons for adopting IPv6 over IPv4?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no broadcast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change </a:t>
            </a:r>
            <a:r>
              <a:rPr lang="en-US" altLang="zh-TW" dirty="0"/>
              <a:t>of source address in the IPv6 header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change </a:t>
            </a:r>
            <a:r>
              <a:rPr lang="en-US" altLang="zh-TW" dirty="0"/>
              <a:t>of destination address in the IPv6 header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Telnet </a:t>
            </a:r>
            <a:r>
              <a:rPr lang="en-US" altLang="zh-TW" dirty="0"/>
              <a:t>access does not require a password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 smtClean="0"/>
              <a:t>autoconfiguration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NAT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108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08130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3250231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80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239713" y="914400"/>
            <a:ext cx="8578850" cy="1755058"/>
          </a:xfrm>
        </p:spPr>
        <p:txBody>
          <a:bodyPr>
            <a:normAutofit/>
          </a:bodyPr>
          <a:lstStyle/>
          <a:p>
            <a:r>
              <a:rPr lang="en-US" altLang="zh-TW" dirty="0"/>
              <a:t>An administrator must assign static IP addresses to the servers in a network. For </a:t>
            </a:r>
            <a:r>
              <a:rPr lang="en-US" altLang="zh-TW" dirty="0" smtClean="0"/>
              <a:t>network 192.168.20.24/29</a:t>
            </a:r>
            <a:r>
              <a:rPr lang="en-US" altLang="zh-TW" dirty="0"/>
              <a:t>, the router is assigned the first usable host address while the sales server </a:t>
            </a:r>
            <a:r>
              <a:rPr lang="en-US" altLang="zh-TW" dirty="0" smtClean="0"/>
              <a:t>is given </a:t>
            </a:r>
            <a:r>
              <a:rPr lang="en-US" altLang="zh-TW" dirty="0"/>
              <a:t>the last usable host address. Which of the following should be </a:t>
            </a:r>
            <a:r>
              <a:rPr lang="en-US" altLang="zh-TW" dirty="0" smtClean="0"/>
              <a:t>entered </a:t>
            </a:r>
            <a:r>
              <a:rPr lang="en-US" altLang="zh-TW" dirty="0"/>
              <a:t>into the IP </a:t>
            </a:r>
            <a:r>
              <a:rPr lang="en-US" altLang="zh-TW" dirty="0" smtClean="0"/>
              <a:t>properties box </a:t>
            </a:r>
            <a:r>
              <a:rPr lang="en-US" altLang="zh-TW" dirty="0"/>
              <a:t>for the sales server</a:t>
            </a:r>
            <a:r>
              <a:rPr lang="en-US" altLang="zh-TW" dirty="0" smtClean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109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45809" y="2669458"/>
            <a:ext cx="4385185" cy="3609422"/>
          </a:xfrm>
        </p:spPr>
        <p:txBody>
          <a:bodyPr>
            <a:normAutofit/>
          </a:bodyPr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IP address: 192.168.20.14</a:t>
            </a:r>
          </a:p>
          <a:p>
            <a:pPr marL="225425" lvl="1" indent="0">
              <a:buNone/>
            </a:pPr>
            <a:r>
              <a:rPr lang="en-US" altLang="zh-TW" dirty="0" smtClean="0"/>
              <a:t>     Subnet </a:t>
            </a:r>
            <a:r>
              <a:rPr lang="en-US" altLang="zh-TW" dirty="0"/>
              <a:t>Mask: 255.255.255.248</a:t>
            </a:r>
          </a:p>
          <a:p>
            <a:pPr marL="225425" lvl="1" indent="0">
              <a:buNone/>
            </a:pPr>
            <a:r>
              <a:rPr lang="en-US" altLang="zh-TW" dirty="0" smtClean="0"/>
              <a:t>     Default </a:t>
            </a:r>
            <a:r>
              <a:rPr lang="en-US" altLang="zh-TW" dirty="0"/>
              <a:t>Gateway: 192.168.20.9</a:t>
            </a:r>
          </a:p>
          <a:p>
            <a:pPr marL="568325" lvl="1" indent="-342900">
              <a:buFont typeface="+mj-lt"/>
              <a:buAutoNum type="alphaUcPeriod" startAt="2"/>
            </a:pPr>
            <a:r>
              <a:rPr lang="en-US" altLang="zh-TW" dirty="0" smtClean="0"/>
              <a:t>IP </a:t>
            </a:r>
            <a:r>
              <a:rPr lang="en-US" altLang="zh-TW" dirty="0"/>
              <a:t>address: 192.168.20.254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Subnet </a:t>
            </a:r>
            <a:r>
              <a:rPr lang="en-US" altLang="zh-TW" dirty="0"/>
              <a:t>Mask: </a:t>
            </a:r>
            <a:r>
              <a:rPr lang="en-US" altLang="zh-TW" dirty="0" smtClean="0"/>
              <a:t>255.255.255.0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Default </a:t>
            </a:r>
            <a:r>
              <a:rPr lang="en-US" altLang="zh-TW" dirty="0"/>
              <a:t>Gateway: 192.168.20.1</a:t>
            </a:r>
          </a:p>
          <a:p>
            <a:pPr marL="568325" lvl="1" indent="-342900">
              <a:buFont typeface="+mj-lt"/>
              <a:buAutoNum type="alphaUcPeriod" startAt="3"/>
            </a:pPr>
            <a:r>
              <a:rPr lang="en-US" altLang="zh-TW" dirty="0" smtClean="0"/>
              <a:t>IP </a:t>
            </a:r>
            <a:r>
              <a:rPr lang="en-US" altLang="zh-TW" dirty="0"/>
              <a:t>address: 192.168.20.30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Subnet </a:t>
            </a:r>
            <a:r>
              <a:rPr lang="en-US" altLang="zh-TW" dirty="0"/>
              <a:t>Mask: 255.255.255.248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Default </a:t>
            </a:r>
            <a:r>
              <a:rPr lang="en-US" altLang="zh-TW" dirty="0"/>
              <a:t>Gateway: 192.168.20.25</a:t>
            </a:r>
            <a:endParaRPr lang="zh-TW" altLang="en-US" dirty="0"/>
          </a:p>
        </p:txBody>
      </p:sp>
      <p:sp>
        <p:nvSpPr>
          <p:cNvPr id="5" name="文字版面配置區 3"/>
          <p:cNvSpPr txBox="1">
            <a:spLocks/>
          </p:cNvSpPr>
          <p:nvPr/>
        </p:nvSpPr>
        <p:spPr>
          <a:xfrm>
            <a:off x="4763730" y="2669458"/>
            <a:ext cx="4054834" cy="360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2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511175" indent="-2857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Font typeface="Arial" pitchFamily="34" charset="0"/>
              <a:buChar char="–"/>
              <a:defRPr lang="en-US" sz="18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855662" indent="-28575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Char char="•"/>
              <a:defRPr lang="en-US" sz="16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8325" lvl="1" indent="-342900">
              <a:buFont typeface="+mj-lt"/>
              <a:buAutoNum type="alphaUcPeriod" startAt="4"/>
            </a:pPr>
            <a:r>
              <a:rPr lang="en-US" altLang="zh-TW" dirty="0"/>
              <a:t>IP address: 192.168.20.30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Subnet </a:t>
            </a:r>
            <a:r>
              <a:rPr lang="en-US" altLang="zh-TW" dirty="0"/>
              <a:t>Mask: 255.255.255.240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Default </a:t>
            </a:r>
            <a:r>
              <a:rPr lang="en-US" altLang="zh-TW" dirty="0"/>
              <a:t>Gateway: 192.168.20.17</a:t>
            </a:r>
          </a:p>
          <a:p>
            <a:pPr marL="568325" lvl="1" indent="-342900">
              <a:buFont typeface="+mj-lt"/>
              <a:buAutoNum type="alphaUcPeriod" startAt="5"/>
            </a:pPr>
            <a:r>
              <a:rPr lang="en-US" altLang="zh-TW" dirty="0" smtClean="0"/>
              <a:t>IP </a:t>
            </a:r>
            <a:r>
              <a:rPr lang="en-US" altLang="zh-TW" dirty="0"/>
              <a:t>address: 192.168.20.30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Subnet </a:t>
            </a:r>
            <a:r>
              <a:rPr lang="en-US" altLang="zh-TW" dirty="0"/>
              <a:t>Mask: 255.255.255.240</a:t>
            </a:r>
          </a:p>
          <a:p>
            <a:pPr marL="225425" lvl="1" indent="0">
              <a:buNone/>
            </a:pPr>
            <a:r>
              <a:rPr lang="zh-TW" altLang="en-US" dirty="0" smtClean="0"/>
              <a:t>     </a:t>
            </a:r>
            <a:r>
              <a:rPr lang="en-US" altLang="zh-TW" dirty="0" smtClean="0"/>
              <a:t>Default </a:t>
            </a:r>
            <a:r>
              <a:rPr lang="en-US" altLang="zh-TW" dirty="0"/>
              <a:t>Gateway: 192.168.20.25</a:t>
            </a:r>
            <a:endParaRPr lang="en-US" altLang="zh-TW" sz="1600" dirty="0"/>
          </a:p>
        </p:txBody>
      </p:sp>
      <p:sp>
        <p:nvSpPr>
          <p:cNvPr id="6" name="圓角矩形 5"/>
          <p:cNvSpPr/>
          <p:nvPr/>
        </p:nvSpPr>
        <p:spPr>
          <a:xfrm>
            <a:off x="239713" y="4680825"/>
            <a:ext cx="4524017" cy="1071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92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subnet mask would be appropriate for a network address range to be </a:t>
            </a:r>
            <a:r>
              <a:rPr lang="en-US" altLang="zh-TW" dirty="0" err="1"/>
              <a:t>subnetted</a:t>
            </a:r>
            <a:r>
              <a:rPr lang="en-US" altLang="zh-TW" dirty="0"/>
              <a:t> for up </a:t>
            </a:r>
            <a:r>
              <a:rPr lang="en-US" altLang="zh-TW" dirty="0" smtClean="0"/>
              <a:t>to eight </a:t>
            </a:r>
            <a:r>
              <a:rPr lang="en-US" altLang="zh-TW" dirty="0"/>
              <a:t>LANs, with each LAN containing 5 to 26 hosts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0.0.0.240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255.255.255.252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255.255.255.0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255.255.255.224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255.255.255.240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94051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6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How many bits are contained in each field of an IPv6 address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24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4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8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111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27683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05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What are three approaches that are used when migrating from an IPv4 addressing scheme to </a:t>
            </a:r>
            <a:r>
              <a:rPr lang="en-US" altLang="zh-TW" dirty="0" smtClean="0"/>
              <a:t>an IPv6 </a:t>
            </a:r>
            <a:r>
              <a:rPr lang="en-US" altLang="zh-TW" dirty="0"/>
              <a:t>scheme. (Choose three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enable dual-stack routing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configure </a:t>
            </a:r>
            <a:r>
              <a:rPr lang="en-US" altLang="zh-TW" dirty="0"/>
              <a:t>IPv6 directly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configure </a:t>
            </a:r>
            <a:r>
              <a:rPr lang="en-US" altLang="zh-TW" dirty="0"/>
              <a:t>IPv4 tunnels between IPv6 islands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use </a:t>
            </a:r>
            <a:r>
              <a:rPr lang="en-US" altLang="zh-TW" dirty="0" err="1"/>
              <a:t>proxying</a:t>
            </a:r>
            <a:r>
              <a:rPr lang="en-US" altLang="zh-TW" dirty="0"/>
              <a:t> and translation to translate IPv6 packets into IPv4 packets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statically </a:t>
            </a:r>
            <a:r>
              <a:rPr lang="en-US" altLang="zh-TW" dirty="0"/>
              <a:t>map IPv4 addresses to IPv6 addresses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use </a:t>
            </a:r>
            <a:r>
              <a:rPr lang="en-US" altLang="zh-TW" dirty="0"/>
              <a:t>DHCPv6 to map IPv4 addresses to IPv6 addresses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42658"/>
            <a:ext cx="8693072" cy="3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29702" y="2299633"/>
            <a:ext cx="8693072" cy="3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29885" y="2635708"/>
            <a:ext cx="8693072" cy="3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91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In this VLSM addressing scheme, what summary address would be sent from router A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172.16.0.0 /16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172.16.0.0 </a:t>
            </a:r>
            <a:r>
              <a:rPr lang="en-US" altLang="zh-TW" dirty="0"/>
              <a:t>/20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172.16.0.0 </a:t>
            </a:r>
            <a:r>
              <a:rPr lang="en-US" altLang="zh-TW" dirty="0"/>
              <a:t>/24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172.32.0.0 </a:t>
            </a:r>
            <a:r>
              <a:rPr lang="en-US" altLang="zh-TW" dirty="0"/>
              <a:t>/16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172.32.0.0 </a:t>
            </a:r>
            <a:r>
              <a:rPr lang="en-US" altLang="zh-TW" dirty="0"/>
              <a:t>/</a:t>
            </a:r>
            <a:r>
              <a:rPr lang="en-US" altLang="zh-TW" dirty="0" smtClean="0"/>
              <a:t>17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172.64.0.0 /16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74" y="2389239"/>
            <a:ext cx="5516127" cy="328888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1551731"/>
            <a:ext cx="2942461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294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How is an EUI-64 format interface ID created from a 48-bit MAC address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by appending 0xFF to the MAC address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prefixing the MAC address with 0xFFEE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prefixing the MAC address with 0xFF and appending 0xFF to it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inserting 0xFFFE between the upper three bytes and the lower three bytes of the </a:t>
            </a:r>
            <a:r>
              <a:rPr lang="en-US" altLang="zh-TW" dirty="0" smtClean="0"/>
              <a:t>MAC address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by </a:t>
            </a:r>
            <a:r>
              <a:rPr lang="en-US" altLang="zh-TW" dirty="0"/>
              <a:t>prefixing the MAC address with 0xF and inserting 0xF after each of its first three bytes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114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660296"/>
            <a:ext cx="8693072" cy="569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82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Given an IP address 172.16.28.252 with a subnet mask of 255.255.240.0, what is the </a:t>
            </a:r>
            <a:r>
              <a:rPr lang="en-US" altLang="zh-TW" dirty="0" smtClean="0"/>
              <a:t>correct network </a:t>
            </a:r>
            <a:r>
              <a:rPr lang="en-US" altLang="zh-TW" dirty="0"/>
              <a:t>address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172.16.16.0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172.16.0.0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172.16.24.0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172.16.28.0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089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06502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4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What is the most efficient summarization that R1 can use to advertise its networks to R2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172.1.0.0/22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172.1.0.0/21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172.1.4.0/22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172.1.4.0/24</a:t>
            </a:r>
            <a:endParaRPr lang="en-US" altLang="zh-TW" dirty="0"/>
          </a:p>
          <a:p>
            <a:pPr marL="225425" lvl="1" indent="0">
              <a:buNone/>
            </a:pPr>
            <a:r>
              <a:rPr lang="en-US" altLang="zh-TW" dirty="0" smtClean="0"/>
              <a:t>      172.1.5.0/24</a:t>
            </a:r>
            <a:endParaRPr lang="en-US" altLang="zh-TW" dirty="0"/>
          </a:p>
          <a:p>
            <a:pPr marL="225425" lvl="1" indent="0">
              <a:buNone/>
            </a:pPr>
            <a:r>
              <a:rPr lang="en-US" altLang="zh-TW" dirty="0" smtClean="0"/>
              <a:t>      172.1.6.0/24</a:t>
            </a:r>
            <a:endParaRPr lang="en-US" altLang="zh-TW" dirty="0"/>
          </a:p>
          <a:p>
            <a:pPr marL="225425" lvl="1" indent="0">
              <a:buNone/>
            </a:pPr>
            <a:r>
              <a:rPr lang="en-US" altLang="zh-TW" dirty="0" smtClean="0"/>
              <a:t>      172.1.7.0/24</a:t>
            </a:r>
            <a:endParaRPr lang="en-US" altLang="zh-TW" dirty="0"/>
          </a:p>
          <a:p>
            <a:pPr marL="568325" lvl="1" indent="-342900">
              <a:buFont typeface="+mj-lt"/>
              <a:buAutoNum type="alphaUcPeriod" startAt="5"/>
            </a:pPr>
            <a:r>
              <a:rPr lang="en-US" altLang="zh-TW" dirty="0" smtClean="0"/>
              <a:t>172.1.4.0/25</a:t>
            </a:r>
            <a:endParaRPr lang="en-US" altLang="zh-TW" dirty="0"/>
          </a:p>
          <a:p>
            <a:pPr marL="225425" lvl="1" indent="0">
              <a:buNone/>
            </a:pPr>
            <a:r>
              <a:rPr lang="en-US" altLang="zh-TW" dirty="0" smtClean="0"/>
              <a:t>      172.1.4.128/25</a:t>
            </a:r>
            <a:endParaRPr lang="en-US" altLang="zh-TW" dirty="0"/>
          </a:p>
          <a:p>
            <a:pPr marL="225425" lvl="1" indent="0">
              <a:buNone/>
            </a:pPr>
            <a:r>
              <a:rPr lang="en-US" altLang="zh-TW" dirty="0" smtClean="0"/>
              <a:t>      172.1.5.0/24</a:t>
            </a:r>
            <a:endParaRPr lang="en-US" altLang="zh-TW" dirty="0"/>
          </a:p>
          <a:p>
            <a:pPr marL="225425" lvl="1" indent="0">
              <a:buNone/>
            </a:pPr>
            <a:r>
              <a:rPr lang="en-US" altLang="zh-TW" dirty="0" smtClean="0"/>
              <a:t>      172.1.6.0/24</a:t>
            </a:r>
            <a:endParaRPr lang="en-US" altLang="zh-TW" dirty="0"/>
          </a:p>
          <a:p>
            <a:pPr marL="225425" lvl="1" indent="0">
              <a:buNone/>
            </a:pPr>
            <a:r>
              <a:rPr lang="en-US" altLang="zh-TW" dirty="0" smtClean="0"/>
              <a:t>      172.1.7.0/24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60" y="2290272"/>
            <a:ext cx="5006103" cy="264321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2260776"/>
            <a:ext cx="2942461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47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option is a valid IPv6 address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2001:0000:130F::099a::12a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2002:7654:A1AD:61:81AF:CCC1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FEC0:ABCD:WXYZ:0067</a:t>
            </a:r>
            <a:r>
              <a:rPr lang="en-US" altLang="zh-TW" dirty="0"/>
              <a:t>::2A4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2004:1:25A4:886F</a:t>
            </a:r>
            <a:r>
              <a:rPr lang="en-US" altLang="zh-TW" dirty="0"/>
              <a:t>::1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116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291587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92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three are characteristics of an IPv6 </a:t>
            </a:r>
            <a:r>
              <a:rPr lang="en-US" altLang="zh-TW" dirty="0" err="1"/>
              <a:t>anycast</a:t>
            </a:r>
            <a:r>
              <a:rPr lang="en-US" altLang="zh-TW" dirty="0"/>
              <a:t> address? (Choose three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one-to-many communication model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one-to-nearest </a:t>
            </a:r>
            <a:r>
              <a:rPr lang="en-US" altLang="zh-TW" dirty="0"/>
              <a:t>communication model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any-to-many </a:t>
            </a:r>
            <a:r>
              <a:rPr lang="en-US" altLang="zh-TW" dirty="0"/>
              <a:t>communication model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a </a:t>
            </a:r>
            <a:r>
              <a:rPr lang="en-US" altLang="zh-TW" dirty="0"/>
              <a:t>unique IPv6 address for each device in the group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the </a:t>
            </a:r>
            <a:r>
              <a:rPr lang="en-US" altLang="zh-TW" dirty="0"/>
              <a:t>same address for multiple devices in the group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delivery </a:t>
            </a:r>
            <a:r>
              <a:rPr lang="en-US" altLang="zh-TW" dirty="0"/>
              <a:t>of packets to the group interface that is closest to the sending device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117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81871"/>
            <a:ext cx="8693072" cy="3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2984768"/>
            <a:ext cx="8693072" cy="3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39713" y="3323966"/>
            <a:ext cx="8693072" cy="33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90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A national retail chain needs to design an IP addressing scheme to support a nationwide network</a:t>
            </a:r>
            <a:r>
              <a:rPr lang="en-US" altLang="zh-TW" dirty="0" smtClean="0"/>
              <a:t>. The </a:t>
            </a:r>
            <a:r>
              <a:rPr lang="en-US" altLang="zh-TW" dirty="0"/>
              <a:t>company needs a minimum of 300 sub-networks and a maximum of 50 host addresses </a:t>
            </a:r>
            <a:r>
              <a:rPr lang="en-US" altLang="zh-TW" dirty="0" smtClean="0"/>
              <a:t>per subnet</a:t>
            </a:r>
            <a:r>
              <a:rPr lang="en-US" altLang="zh-TW" dirty="0"/>
              <a:t>. Working with only one Class B address, which of the following subnet masks will </a:t>
            </a:r>
            <a:r>
              <a:rPr lang="en-US" altLang="zh-TW" dirty="0" smtClean="0"/>
              <a:t>support an </a:t>
            </a:r>
            <a:r>
              <a:rPr lang="en-US" altLang="zh-TW" dirty="0"/>
              <a:t>appropriate addressing scheme? (Choose two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255.255.255.0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255.255.255.128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255.255.252.0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255.255.255.224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255.255.255.192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255.255.248.0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118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3220738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39713" y="4208872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9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A network administrator is adding two new hosts to </a:t>
            </a:r>
            <a:r>
              <a:rPr lang="en-US" altLang="zh-TW" dirty="0" err="1"/>
              <a:t>SwitchA</a:t>
            </a:r>
            <a:r>
              <a:rPr lang="en-US" altLang="zh-TW" dirty="0"/>
              <a:t>. Which three values could be used </a:t>
            </a:r>
            <a:r>
              <a:rPr lang="en-US" altLang="zh-TW" dirty="0" smtClean="0"/>
              <a:t>for the </a:t>
            </a:r>
            <a:r>
              <a:rPr lang="en-US" altLang="zh-TW" dirty="0"/>
              <a:t>configuration of these hosts? (Choose three</a:t>
            </a:r>
            <a:r>
              <a:rPr lang="en-US" altLang="zh-TW" dirty="0" smtClean="0"/>
              <a:t>.)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27" y="2224000"/>
            <a:ext cx="6862308" cy="34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5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host A IP address: 192.168.1.79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host </a:t>
            </a:r>
            <a:r>
              <a:rPr lang="en-US" altLang="zh-TW" dirty="0"/>
              <a:t>A IP address: </a:t>
            </a:r>
            <a:r>
              <a:rPr lang="en-US" altLang="zh-TW" dirty="0" smtClean="0"/>
              <a:t>192.168.1.64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host A default gateway: 192.168.1.78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host </a:t>
            </a:r>
            <a:r>
              <a:rPr lang="en-US" altLang="zh-TW" dirty="0"/>
              <a:t>B IP address: 192.168.1.128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host </a:t>
            </a:r>
            <a:r>
              <a:rPr lang="en-US" altLang="zh-TW" dirty="0"/>
              <a:t>B default gateway: 192.168.1.129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host </a:t>
            </a:r>
            <a:r>
              <a:rPr lang="en-US" altLang="zh-TW" dirty="0"/>
              <a:t>B IP address: 192.168.1.190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119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53" y="3225134"/>
            <a:ext cx="5681944" cy="288069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39713" y="870156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39713" y="155416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7" name="圓角矩形 6"/>
          <p:cNvSpPr/>
          <p:nvPr/>
        </p:nvSpPr>
        <p:spPr>
          <a:xfrm>
            <a:off x="239713" y="2557062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976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IPv6 address is the all-router multicast group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FF02::1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FF02</a:t>
            </a:r>
            <a:r>
              <a:rPr lang="en-US" altLang="zh-TW" dirty="0"/>
              <a:t>::2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FF02</a:t>
            </a:r>
            <a:r>
              <a:rPr lang="en-US" altLang="zh-TW" dirty="0"/>
              <a:t>::3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FF02</a:t>
            </a:r>
            <a:r>
              <a:rPr lang="en-US" altLang="zh-TW" dirty="0"/>
              <a:t>::4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13161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87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Refer to the exhibit</a:t>
            </a:r>
            <a:r>
              <a:rPr lang="en-US" altLang="zh-TW" dirty="0" smtClean="0"/>
              <a:t>. </a:t>
            </a:r>
            <a:r>
              <a:rPr lang="en-US" altLang="zh-TW" dirty="0"/>
              <a:t>Which address range efficiently summarizes the routing table of the addresses for router Main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172.16.0.0./21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172.16.0.0</a:t>
            </a:r>
            <a:r>
              <a:rPr lang="en-US" altLang="zh-TW" dirty="0"/>
              <a:t>./</a:t>
            </a:r>
            <a:r>
              <a:rPr lang="en-US" altLang="zh-TW" dirty="0" smtClean="0"/>
              <a:t>20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172.16.0.0./16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172.16.0.0/18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121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41493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81" y="3251976"/>
            <a:ext cx="6539701" cy="260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2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IPv6 address is valid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2001:0db8:0000:130F:0000:0000:08GC:140B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2001:0db8:0:130H</a:t>
            </a:r>
            <a:r>
              <a:rPr lang="en-US" altLang="zh-TW" dirty="0"/>
              <a:t>::87C:140B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2031</a:t>
            </a:r>
            <a:r>
              <a:rPr lang="en-US" altLang="zh-TW" dirty="0"/>
              <a:t>::130F::9C0:876A:130B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2031:0:130F</a:t>
            </a:r>
            <a:r>
              <a:rPr lang="en-US" altLang="zh-TW" dirty="0"/>
              <a:t>::9C0:876A:130B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2280706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41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command can you use to manually assign a static IPv6 address to a router interface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ipv6 </a:t>
            </a:r>
            <a:r>
              <a:rPr lang="en-US" altLang="zh-TW" dirty="0" err="1"/>
              <a:t>autoconfig</a:t>
            </a:r>
            <a:r>
              <a:rPr lang="en-US" altLang="zh-TW" dirty="0"/>
              <a:t> 2001:db8:2222:7272::72/64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ipv6 </a:t>
            </a:r>
            <a:r>
              <a:rPr lang="en-US" altLang="zh-TW" dirty="0"/>
              <a:t>address 2001:db8:2222:7272::72/64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ipv6 </a:t>
            </a:r>
            <a:r>
              <a:rPr lang="en-US" altLang="zh-TW" dirty="0"/>
              <a:t>address PREFIX_1 ::1/64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ipv6 </a:t>
            </a:r>
            <a:r>
              <a:rPr lang="en-US" altLang="zh-TW" dirty="0" err="1"/>
              <a:t>autoconfig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123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41493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10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IPv6 address is the equivalent of the IPv4 interface loopback address 127.0.0.1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::1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::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2000</a:t>
            </a:r>
            <a:r>
              <a:rPr lang="en-US" altLang="zh-TW" dirty="0"/>
              <a:t>::/3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0</a:t>
            </a:r>
            <a:r>
              <a:rPr lang="en-US" altLang="zh-TW" dirty="0"/>
              <a:t>::/10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090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06502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7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of these represents an IPv6 link-local address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FE80::380e:611a:e14f:3d69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FE81</a:t>
            </a:r>
            <a:r>
              <a:rPr lang="en-US" altLang="zh-TW" dirty="0"/>
              <a:t>::280f:512b:e14f:3d69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FEFE:0345:5f1b</a:t>
            </a:r>
            <a:r>
              <a:rPr lang="en-US" altLang="zh-TW" dirty="0"/>
              <a:t>::e14d:3d69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FE08</a:t>
            </a:r>
            <a:r>
              <a:rPr lang="en-US" altLang="zh-TW" dirty="0"/>
              <a:t>::280e:611:a:f14f:3d69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124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24831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34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 network administrator is asked to configure 113 point-to-point links. Which IP </a:t>
            </a:r>
            <a:r>
              <a:rPr lang="en-US" altLang="zh-TW" dirty="0" smtClean="0"/>
              <a:t>addressing scheme </a:t>
            </a:r>
            <a:r>
              <a:rPr lang="en-US" altLang="zh-TW" dirty="0"/>
              <a:t>defines the address range and subnet mask that meet the requirement and waste </a:t>
            </a:r>
            <a:r>
              <a:rPr lang="en-US" altLang="zh-TW" dirty="0" smtClean="0"/>
              <a:t>the fewest </a:t>
            </a:r>
            <a:r>
              <a:rPr lang="en-US" altLang="zh-TW" dirty="0"/>
              <a:t>subnet and host addresses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10.10.0.0/16 </a:t>
            </a:r>
            <a:r>
              <a:rPr lang="en-US" altLang="zh-TW" dirty="0" err="1"/>
              <a:t>subnetted</a:t>
            </a:r>
            <a:r>
              <a:rPr lang="en-US" altLang="zh-TW" dirty="0"/>
              <a:t> with mask 255.255.255.252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10.10.0.0/18 </a:t>
            </a:r>
            <a:r>
              <a:rPr lang="en-US" altLang="zh-TW" dirty="0" err="1"/>
              <a:t>subnetted</a:t>
            </a:r>
            <a:r>
              <a:rPr lang="en-US" altLang="zh-TW" dirty="0"/>
              <a:t> with mask 255.255.255.252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10.10.1.0/24 </a:t>
            </a:r>
            <a:r>
              <a:rPr lang="en-US" altLang="zh-TW" dirty="0" err="1"/>
              <a:t>subnetted</a:t>
            </a:r>
            <a:r>
              <a:rPr lang="en-US" altLang="zh-TW" dirty="0"/>
              <a:t> with mask 255.255.255.252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10.10.0.0/23 </a:t>
            </a:r>
            <a:r>
              <a:rPr lang="en-US" altLang="zh-TW" dirty="0" err="1"/>
              <a:t>subnetted</a:t>
            </a:r>
            <a:r>
              <a:rPr lang="en-US" altLang="zh-TW" dirty="0"/>
              <a:t> with mask 255.255.255.252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10.10.1.0/25 </a:t>
            </a:r>
            <a:r>
              <a:rPr lang="en-US" altLang="zh-TW" dirty="0" err="1"/>
              <a:t>subnetted</a:t>
            </a:r>
            <a:r>
              <a:rPr lang="en-US" altLang="zh-TW" dirty="0"/>
              <a:t> with mask 255.255.255.252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125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322882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2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28677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78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28679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503797796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0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503797796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1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2147483647 w 80"/>
                  <a:gd name="T1" fmla="*/ 2147483647 h 80"/>
                  <a:gd name="T2" fmla="*/ 2147483647 w 80"/>
                  <a:gd name="T3" fmla="*/ 2147483647 h 80"/>
                  <a:gd name="T4" fmla="*/ 0 w 80"/>
                  <a:gd name="T5" fmla="*/ 2147483647 h 80"/>
                  <a:gd name="T6" fmla="*/ 2147483647 w 80"/>
                  <a:gd name="T7" fmla="*/ 0 h 80"/>
                  <a:gd name="T8" fmla="*/ 2147483647 w 80"/>
                  <a:gd name="T9" fmla="*/ 2147483647 h 80"/>
                  <a:gd name="T10" fmla="*/ 2147483647 w 80"/>
                  <a:gd name="T11" fmla="*/ 2147483647 h 80"/>
                  <a:gd name="T12" fmla="*/ 2147483647 w 80"/>
                  <a:gd name="T13" fmla="*/ 2147483647 h 80"/>
                  <a:gd name="T14" fmla="*/ 2147483647 w 80"/>
                  <a:gd name="T15" fmla="*/ 2147483647 h 80"/>
                  <a:gd name="T16" fmla="*/ 2147483647 w 80"/>
                  <a:gd name="T17" fmla="*/ 2147483647 h 80"/>
                  <a:gd name="T18" fmla="*/ 2147483647 w 80"/>
                  <a:gd name="T19" fmla="*/ 2147483647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2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147483647 w 52"/>
                  <a:gd name="T1" fmla="*/ 2147483647 h 80"/>
                  <a:gd name="T2" fmla="*/ 2147483647 w 52"/>
                  <a:gd name="T3" fmla="*/ 2147483647 h 80"/>
                  <a:gd name="T4" fmla="*/ 2147483647 w 52"/>
                  <a:gd name="T5" fmla="*/ 2147483647 h 80"/>
                  <a:gd name="T6" fmla="*/ 2147483647 w 52"/>
                  <a:gd name="T7" fmla="*/ 2147483647 h 80"/>
                  <a:gd name="T8" fmla="*/ 2147483647 w 52"/>
                  <a:gd name="T9" fmla="*/ 2147483647 h 80"/>
                  <a:gd name="T10" fmla="*/ 2147483647 w 52"/>
                  <a:gd name="T11" fmla="*/ 2147483647 h 80"/>
                  <a:gd name="T12" fmla="*/ 2147483647 w 52"/>
                  <a:gd name="T13" fmla="*/ 2147483647 h 80"/>
                  <a:gd name="T14" fmla="*/ 0 w 52"/>
                  <a:gd name="T15" fmla="*/ 2147483647 h 80"/>
                  <a:gd name="T16" fmla="*/ 0 w 52"/>
                  <a:gd name="T17" fmla="*/ 2147483647 h 80"/>
                  <a:gd name="T18" fmla="*/ 2147483647 w 52"/>
                  <a:gd name="T19" fmla="*/ 2147483647 h 80"/>
                  <a:gd name="T20" fmla="*/ 2147483647 w 52"/>
                  <a:gd name="T21" fmla="*/ 2147483647 h 80"/>
                  <a:gd name="T22" fmla="*/ 2147483647 w 52"/>
                  <a:gd name="T23" fmla="*/ 2147483647 h 80"/>
                  <a:gd name="T24" fmla="*/ 2147483647 w 52"/>
                  <a:gd name="T25" fmla="*/ 2147483647 h 80"/>
                  <a:gd name="T26" fmla="*/ 0 w 52"/>
                  <a:gd name="T27" fmla="*/ 2147483647 h 80"/>
                  <a:gd name="T28" fmla="*/ 2147483647 w 52"/>
                  <a:gd name="T29" fmla="*/ 0 h 80"/>
                  <a:gd name="T30" fmla="*/ 2147483647 w 52"/>
                  <a:gd name="T31" fmla="*/ 503797796 h 80"/>
                  <a:gd name="T32" fmla="*/ 2147483647 w 52"/>
                  <a:gd name="T33" fmla="*/ 2147483647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3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2147483647 w 19"/>
                  <a:gd name="T1" fmla="*/ 1633136175 h 39"/>
                  <a:gd name="T2" fmla="*/ 1546579206 w 19"/>
                  <a:gd name="T3" fmla="*/ 0 h 39"/>
                  <a:gd name="T4" fmla="*/ 0 w 19"/>
                  <a:gd name="T5" fmla="*/ 1633136175 h 39"/>
                  <a:gd name="T6" fmla="*/ 0 w 19"/>
                  <a:gd name="T7" fmla="*/ 2147483647 h 39"/>
                  <a:gd name="T8" fmla="*/ 1546579206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4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370270891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370270891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5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2147483647 w 19"/>
                  <a:gd name="T1" fmla="*/ 1486568217 h 120"/>
                  <a:gd name="T2" fmla="*/ 1546579206 w 19"/>
                  <a:gd name="T3" fmla="*/ 0 h 120"/>
                  <a:gd name="T4" fmla="*/ 0 w 19"/>
                  <a:gd name="T5" fmla="*/ 1486568217 h 120"/>
                  <a:gd name="T6" fmla="*/ 0 w 19"/>
                  <a:gd name="T7" fmla="*/ 2147483647 h 120"/>
                  <a:gd name="T8" fmla="*/ 1546579206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148656821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6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370270891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370270891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7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2147483647 w 20"/>
                  <a:gd name="T1" fmla="*/ 1633136175 h 39"/>
                  <a:gd name="T2" fmla="*/ 1717809303 w 20"/>
                  <a:gd name="T3" fmla="*/ 0 h 39"/>
                  <a:gd name="T4" fmla="*/ 0 w 20"/>
                  <a:gd name="T5" fmla="*/ 1633136175 h 39"/>
                  <a:gd name="T6" fmla="*/ 0 w 20"/>
                  <a:gd name="T7" fmla="*/ 2147483647 h 39"/>
                  <a:gd name="T8" fmla="*/ 1717809303 w 20"/>
                  <a:gd name="T9" fmla="*/ 2147483647 h 39"/>
                  <a:gd name="T10" fmla="*/ 2147483647 w 20"/>
                  <a:gd name="T11" fmla="*/ 2147483647 h 39"/>
                  <a:gd name="T12" fmla="*/ 2147483647 w 20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8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800463782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800463782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89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2147483647 w 19"/>
                  <a:gd name="T1" fmla="*/ 1486568217 h 120"/>
                  <a:gd name="T2" fmla="*/ 1625324282 w 19"/>
                  <a:gd name="T3" fmla="*/ 0 h 120"/>
                  <a:gd name="T4" fmla="*/ 0 w 19"/>
                  <a:gd name="T5" fmla="*/ 1486568217 h 120"/>
                  <a:gd name="T6" fmla="*/ 0 w 19"/>
                  <a:gd name="T7" fmla="*/ 2147483647 h 120"/>
                  <a:gd name="T8" fmla="*/ 1625324282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148656821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0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2147483647 w 19"/>
                  <a:gd name="T1" fmla="*/ 1522281523 h 65"/>
                  <a:gd name="T2" fmla="*/ 1800463782 w 19"/>
                  <a:gd name="T3" fmla="*/ 0 h 65"/>
                  <a:gd name="T4" fmla="*/ 0 w 19"/>
                  <a:gd name="T5" fmla="*/ 1522281523 h 65"/>
                  <a:gd name="T6" fmla="*/ 0 w 19"/>
                  <a:gd name="T7" fmla="*/ 2147483647 h 65"/>
                  <a:gd name="T8" fmla="*/ 1800463782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1522281523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691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2147483647 w 19"/>
                  <a:gd name="T1" fmla="*/ 1633136175 h 39"/>
                  <a:gd name="T2" fmla="*/ 1625324282 w 19"/>
                  <a:gd name="T3" fmla="*/ 0 h 39"/>
                  <a:gd name="T4" fmla="*/ 0 w 19"/>
                  <a:gd name="T5" fmla="*/ 1633136175 h 39"/>
                  <a:gd name="T6" fmla="*/ 0 w 19"/>
                  <a:gd name="T7" fmla="*/ 2147483647 h 39"/>
                  <a:gd name="T8" fmla="*/ 1625324282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1633136175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8676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zh-TW" altLang="en-US">
                <a:ea typeface="新細明體" pitchFamily="18" charset="-120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You are working in a data center environment and are assigned the address </a:t>
            </a:r>
            <a:r>
              <a:rPr lang="en-US" altLang="zh-TW" dirty="0" smtClean="0"/>
              <a:t>range 10.188.31.0/23</a:t>
            </a:r>
            <a:r>
              <a:rPr lang="en-US" altLang="zh-TW" dirty="0"/>
              <a:t>. You are asked to develop an IP addressing plan to allow the maximum number </a:t>
            </a:r>
            <a:r>
              <a:rPr lang="en-US" altLang="zh-TW" dirty="0" smtClean="0"/>
              <a:t>of subnets </a:t>
            </a:r>
            <a:r>
              <a:rPr lang="en-US" altLang="zh-TW" dirty="0"/>
              <a:t>with as many as 30 hosts each. Which IP address range meets these requirements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10.188.31.0/26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10.188.31.0/25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10.188.31.0/28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10.188.31.0/27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10.188.31.0/29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091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3552888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What are three features of the IPv6 protocol</a:t>
            </a:r>
            <a:r>
              <a:rPr lang="en-US" altLang="zh-TW" dirty="0" smtClean="0"/>
              <a:t>? (</a:t>
            </a:r>
            <a:r>
              <a:rPr lang="en-US" altLang="zh-TW" dirty="0"/>
              <a:t>Choose three</a:t>
            </a:r>
            <a:r>
              <a:rPr lang="en-US" altLang="zh-TW" dirty="0" smtClean="0"/>
              <a:t>.)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optional IPsec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 smtClean="0"/>
              <a:t>autoconfiguration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no </a:t>
            </a:r>
            <a:r>
              <a:rPr lang="en-US" altLang="zh-TW" dirty="0"/>
              <a:t>broadcasts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complicated </a:t>
            </a:r>
            <a:r>
              <a:rPr lang="en-US" altLang="zh-TW" dirty="0"/>
              <a:t>header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plug-and-play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checksums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092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65095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229702" y="1991032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39713" y="2672402"/>
            <a:ext cx="8693072" cy="3259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6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Which command enables IPv6 forwarding on a Cisco router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ipv6 local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ipv6 </a:t>
            </a:r>
            <a:r>
              <a:rPr lang="en-US" altLang="zh-TW" dirty="0"/>
              <a:t>host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ipv6 </a:t>
            </a:r>
            <a:r>
              <a:rPr lang="en-US" altLang="zh-TW" dirty="0"/>
              <a:t>unicast-routing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ipv6 </a:t>
            </a:r>
            <a:r>
              <a:rPr lang="en-US" altLang="zh-TW" dirty="0"/>
              <a:t>neighbor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093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74810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20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What is known as "one-to-nearest" addressing in IPv6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global unicast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err="1" smtClean="0"/>
              <a:t>anycast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multicast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unspecified </a:t>
            </a:r>
            <a:r>
              <a:rPr lang="en-US" altLang="zh-TW" dirty="0"/>
              <a:t>address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094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620849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0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What is the first 24 bits in a MAC address called</a:t>
            </a:r>
            <a:r>
              <a:rPr lang="en-US" altLang="zh-TW" dirty="0" smtClean="0"/>
              <a:t>?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/>
              <a:t>NIC</a:t>
            </a:r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BIA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OUI</a:t>
            </a:r>
            <a:endParaRPr lang="en-US" altLang="zh-TW" dirty="0"/>
          </a:p>
          <a:p>
            <a:pPr marL="568325" lvl="1" indent="-342900">
              <a:buFont typeface="+mj-lt"/>
              <a:buAutoNum type="alphaUcPeriod"/>
            </a:pPr>
            <a:r>
              <a:rPr lang="en-US" altLang="zh-TW" dirty="0" smtClean="0"/>
              <a:t>VAI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095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9713" y="1930565"/>
            <a:ext cx="8693072" cy="41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66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IPD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16191</TotalTime>
  <Pages>28</Pages>
  <Words>1842</Words>
  <Application>Microsoft Office PowerPoint</Application>
  <PresentationFormat>如螢幕大小 (4:3)</PresentationFormat>
  <Paragraphs>296</Paragraphs>
  <Slides>42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7" baseType="lpstr">
      <vt:lpstr>新細明體</vt:lpstr>
      <vt:lpstr>Arial</vt:lpstr>
      <vt:lpstr>Impact</vt:lpstr>
      <vt:lpstr>Wingdings</vt:lpstr>
      <vt:lpstr>IPD</vt:lpstr>
      <vt:lpstr>Topic 3 IP addressing (IPv4 / IPv6)</vt:lpstr>
      <vt:lpstr>088</vt:lpstr>
      <vt:lpstr>089</vt:lpstr>
      <vt:lpstr>090</vt:lpstr>
      <vt:lpstr>091</vt:lpstr>
      <vt:lpstr>092</vt:lpstr>
      <vt:lpstr>093</vt:lpstr>
      <vt:lpstr>094</vt:lpstr>
      <vt:lpstr>095</vt:lpstr>
      <vt:lpstr>096</vt:lpstr>
      <vt:lpstr>097</vt:lpstr>
      <vt:lpstr>098</vt:lpstr>
      <vt:lpstr>099</vt:lpstr>
      <vt:lpstr>100</vt:lpstr>
      <vt:lpstr>101</vt:lpstr>
      <vt:lpstr>102</vt:lpstr>
      <vt:lpstr>103</vt:lpstr>
      <vt:lpstr>104</vt:lpstr>
      <vt:lpstr>105</vt:lpstr>
      <vt:lpstr>106</vt:lpstr>
      <vt:lpstr>106</vt:lpstr>
      <vt:lpstr>107</vt:lpstr>
      <vt:lpstr>108</vt:lpstr>
      <vt:lpstr>109</vt:lpstr>
      <vt:lpstr>110</vt:lpstr>
      <vt:lpstr>111</vt:lpstr>
      <vt:lpstr>112</vt:lpstr>
      <vt:lpstr>113</vt:lpstr>
      <vt:lpstr>114</vt:lpstr>
      <vt:lpstr>115</vt:lpstr>
      <vt:lpstr>116</vt:lpstr>
      <vt:lpstr>117</vt:lpstr>
      <vt:lpstr>118</vt:lpstr>
      <vt:lpstr>119</vt:lpstr>
      <vt:lpstr>119</vt:lpstr>
      <vt:lpstr>120</vt:lpstr>
      <vt:lpstr>121</vt:lpstr>
      <vt:lpstr>122</vt:lpstr>
      <vt:lpstr>123</vt:lpstr>
      <vt:lpstr>124</vt:lpstr>
      <vt:lpstr>125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EIGRP</dc:title>
  <dc:subject>CCNARS 5.0.2 ScN Chapter 07</dc:subject>
  <dc:creator>Garfield T. Arnold Chen</dc:creator>
  <cp:lastModifiedBy>jychen</cp:lastModifiedBy>
  <cp:revision>870</cp:revision>
  <cp:lastPrinted>1999-01-27T00:54:54Z</cp:lastPrinted>
  <dcterms:created xsi:type="dcterms:W3CDTF">2002-08-27T12:04:17Z</dcterms:created>
  <dcterms:modified xsi:type="dcterms:W3CDTF">2015-06-28T01:42:50Z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