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2" r:id="rId1"/>
  </p:sldMasterIdLst>
  <p:notesMasterIdLst>
    <p:notesMasterId r:id="rId118"/>
  </p:notesMasterIdLst>
  <p:handoutMasterIdLst>
    <p:handoutMasterId r:id="rId119"/>
  </p:handoutMasterIdLst>
  <p:sldIdLst>
    <p:sldId id="486" r:id="rId2"/>
    <p:sldId id="631" r:id="rId3"/>
    <p:sldId id="632" r:id="rId4"/>
    <p:sldId id="633" r:id="rId5"/>
    <p:sldId id="634" r:id="rId6"/>
    <p:sldId id="635" r:id="rId7"/>
    <p:sldId id="636" r:id="rId8"/>
    <p:sldId id="637" r:id="rId9"/>
    <p:sldId id="638" r:id="rId10"/>
    <p:sldId id="639"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652" r:id="rId24"/>
    <p:sldId id="653" r:id="rId25"/>
    <p:sldId id="654" r:id="rId26"/>
    <p:sldId id="655" r:id="rId27"/>
    <p:sldId id="656" r:id="rId28"/>
    <p:sldId id="657" r:id="rId29"/>
    <p:sldId id="658" r:id="rId30"/>
    <p:sldId id="659" r:id="rId31"/>
    <p:sldId id="660" r:id="rId32"/>
    <p:sldId id="661" r:id="rId33"/>
    <p:sldId id="662" r:id="rId34"/>
    <p:sldId id="663" r:id="rId35"/>
    <p:sldId id="664" r:id="rId36"/>
    <p:sldId id="665" r:id="rId37"/>
    <p:sldId id="666" r:id="rId38"/>
    <p:sldId id="667" r:id="rId39"/>
    <p:sldId id="668" r:id="rId40"/>
    <p:sldId id="669" r:id="rId41"/>
    <p:sldId id="670" r:id="rId42"/>
    <p:sldId id="671" r:id="rId43"/>
    <p:sldId id="672" r:id="rId44"/>
    <p:sldId id="673" r:id="rId45"/>
    <p:sldId id="674" r:id="rId46"/>
    <p:sldId id="675" r:id="rId47"/>
    <p:sldId id="676" r:id="rId48"/>
    <p:sldId id="677" r:id="rId49"/>
    <p:sldId id="678" r:id="rId50"/>
    <p:sldId id="679" r:id="rId51"/>
    <p:sldId id="680" r:id="rId52"/>
    <p:sldId id="681" r:id="rId53"/>
    <p:sldId id="682" r:id="rId54"/>
    <p:sldId id="683" r:id="rId55"/>
    <p:sldId id="684" r:id="rId56"/>
    <p:sldId id="685" r:id="rId57"/>
    <p:sldId id="686" r:id="rId58"/>
    <p:sldId id="687" r:id="rId59"/>
    <p:sldId id="722" r:id="rId60"/>
    <p:sldId id="742" r:id="rId61"/>
    <p:sldId id="743" r:id="rId62"/>
    <p:sldId id="744" r:id="rId63"/>
    <p:sldId id="723" r:id="rId64"/>
    <p:sldId id="724" r:id="rId65"/>
    <p:sldId id="725" r:id="rId66"/>
    <p:sldId id="726" r:id="rId67"/>
    <p:sldId id="727" r:id="rId68"/>
    <p:sldId id="728" r:id="rId69"/>
    <p:sldId id="729" r:id="rId70"/>
    <p:sldId id="730" r:id="rId71"/>
    <p:sldId id="731" r:id="rId72"/>
    <p:sldId id="732" r:id="rId73"/>
    <p:sldId id="733" r:id="rId74"/>
    <p:sldId id="734" r:id="rId75"/>
    <p:sldId id="735" r:id="rId76"/>
    <p:sldId id="736" r:id="rId77"/>
    <p:sldId id="737" r:id="rId78"/>
    <p:sldId id="738" r:id="rId79"/>
    <p:sldId id="739" r:id="rId80"/>
    <p:sldId id="740" r:id="rId81"/>
    <p:sldId id="741" r:id="rId82"/>
    <p:sldId id="688" r:id="rId83"/>
    <p:sldId id="689"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07" r:id="rId102"/>
    <p:sldId id="708" r:id="rId103"/>
    <p:sldId id="709" r:id="rId104"/>
    <p:sldId id="710" r:id="rId105"/>
    <p:sldId id="711" r:id="rId106"/>
    <p:sldId id="712" r:id="rId107"/>
    <p:sldId id="713" r:id="rId108"/>
    <p:sldId id="745" r:id="rId109"/>
    <p:sldId id="714" r:id="rId110"/>
    <p:sldId id="715" r:id="rId111"/>
    <p:sldId id="717" r:id="rId112"/>
    <p:sldId id="718" r:id="rId113"/>
    <p:sldId id="719" r:id="rId114"/>
    <p:sldId id="720" r:id="rId115"/>
    <p:sldId id="721" r:id="rId116"/>
    <p:sldId id="413" r:id="rId117"/>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orient="horz" pos="864">
          <p15:clr>
            <a:srgbClr val="A4A3A4"/>
          </p15:clr>
        </p15:guide>
        <p15:guide id="3" pos="2880">
          <p15:clr>
            <a:srgbClr val="A4A3A4"/>
          </p15:clr>
        </p15:guide>
      </p15:sldGuideLst>
    </p:ext>
    <p:ext uri="{2D200454-40CA-4A62-9FC3-DE9A4176ACB9}">
      <p15:notesGuideLst xmlns:p15="http://schemas.microsoft.com/office/powerpoint/2012/main">
        <p15:guide id="1" orient="horz" pos="286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B"/>
    <a:srgbClr val="0000FF"/>
    <a:srgbClr val="00D2B4"/>
    <a:srgbClr val="35297D"/>
    <a:srgbClr val="00252E"/>
    <a:srgbClr val="FFCC68"/>
    <a:srgbClr val="FFE59B"/>
    <a:srgbClr val="F6B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87950" autoAdjust="0"/>
  </p:normalViewPr>
  <p:slideViewPr>
    <p:cSldViewPr snapToGrid="0">
      <p:cViewPr varScale="1">
        <p:scale>
          <a:sx n="95" d="100"/>
          <a:sy n="95" d="100"/>
        </p:scale>
        <p:origin x="516" y="96"/>
      </p:cViewPr>
      <p:guideLst>
        <p:guide orient="horz" pos="2736"/>
        <p:guide orient="horz" pos="864"/>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5" d="100"/>
          <a:sy n="65" d="100"/>
        </p:scale>
        <p:origin x="-2558" y="-77"/>
      </p:cViewPr>
      <p:guideLst>
        <p:guide orient="horz" pos="2861"/>
        <p:guide pos="215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5563" y="8764588"/>
            <a:ext cx="6710362" cy="339725"/>
          </a:xfrm>
          <a:prstGeom prst="rect">
            <a:avLst/>
          </a:prstGeom>
          <a:noFill/>
          <a:ln w="9525">
            <a:noFill/>
            <a:miter lim="800000"/>
            <a:headEnd/>
            <a:tailEnd/>
          </a:ln>
          <a:effectLst/>
        </p:spPr>
        <p:txBody>
          <a:bodyPr lIns="94849" tIns="49756" rIns="94849" bIns="49756">
            <a:spAutoFit/>
          </a:bodyPr>
          <a:lstStyle/>
          <a:p>
            <a:pPr algn="l" defTabSz="606425">
              <a:lnSpc>
                <a:spcPct val="100000"/>
              </a:lnSpc>
              <a:tabLst>
                <a:tab pos="2366963" algn="l"/>
                <a:tab pos="4789488" algn="l"/>
              </a:tabLst>
              <a:defRPr/>
            </a:pPr>
            <a:r>
              <a:rPr lang="en-US" altLang="zh-TW" sz="800" b="1"/>
              <a:t>Copyright © 2001, Cisco Systems, Inc. All rights reserved. Printed in USA.</a:t>
            </a:r>
            <a:br>
              <a:rPr lang="en-US" altLang="zh-TW" sz="800" b="1"/>
            </a:br>
            <a:r>
              <a:rPr lang="en-US" altLang="zh-TW" sz="800" b="1"/>
              <a:t>Presentation_ID.scr</a:t>
            </a:r>
          </a:p>
        </p:txBody>
      </p:sp>
      <p:sp>
        <p:nvSpPr>
          <p:cNvPr id="3077"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ffectLst/>
        </p:spPr>
        <p:txBody>
          <a:bodyPr wrap="none" anchor="ctr"/>
          <a:lstStyle/>
          <a:p>
            <a:pPr>
              <a:defRPr/>
            </a:pPr>
            <a:endParaRPr lang="zh-TW" altLang="en-US"/>
          </a:p>
        </p:txBody>
      </p:sp>
    </p:spTree>
    <p:extLst>
      <p:ext uri="{BB962C8B-B14F-4D97-AF65-F5344CB8AC3E}">
        <p14:creationId xmlns:p14="http://schemas.microsoft.com/office/powerpoint/2010/main" val="392145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111875" y="8410575"/>
            <a:ext cx="439738" cy="209550"/>
          </a:xfrm>
          <a:prstGeom prst="rect">
            <a:avLst/>
          </a:prstGeom>
          <a:noFill/>
          <a:ln w="9525">
            <a:noFill/>
            <a:miter lim="800000"/>
            <a:headEnd/>
            <a:tailEnd/>
          </a:ln>
          <a:effectLst/>
        </p:spPr>
        <p:txBody>
          <a:bodyPr wrap="none" anchor="ctr"/>
          <a:lstStyle/>
          <a:p>
            <a:pPr>
              <a:defRPr/>
            </a:pPr>
            <a:endParaRPr lang="zh-TW" altLang="en-US"/>
          </a:p>
        </p:txBody>
      </p:sp>
      <p:sp>
        <p:nvSpPr>
          <p:cNvPr id="183305" name="Rectangle 9"/>
          <p:cNvSpPr>
            <a:spLocks noChangeArrowheads="1"/>
          </p:cNvSpPr>
          <p:nvPr/>
        </p:nvSpPr>
        <p:spPr bwMode="auto">
          <a:xfrm>
            <a:off x="55563" y="8585200"/>
            <a:ext cx="2562225" cy="342900"/>
          </a:xfrm>
          <a:prstGeom prst="rect">
            <a:avLst/>
          </a:prstGeom>
          <a:noFill/>
          <a:ln w="9525">
            <a:noFill/>
            <a:miter lim="800000"/>
            <a:headEnd/>
            <a:tailEnd/>
          </a:ln>
          <a:effectLst/>
        </p:spPr>
        <p:txBody>
          <a:bodyPr lIns="93435" tIns="49014" rIns="93435" bIns="49014">
            <a:spAutoFit/>
          </a:bodyPr>
          <a:lstStyle/>
          <a:p>
            <a:pPr algn="l" defTabSz="596900">
              <a:lnSpc>
                <a:spcPct val="100000"/>
              </a:lnSpc>
              <a:tabLst>
                <a:tab pos="2332038" algn="l"/>
                <a:tab pos="4718050" algn="l"/>
              </a:tabLst>
              <a:defRPr/>
            </a:pPr>
            <a:r>
              <a:rPr lang="en-US" altLang="zh-TW" sz="800" b="1"/>
              <a:t>© 2001, Cisco Systems, Inc. All rights reserved.</a:t>
            </a:r>
          </a:p>
          <a:p>
            <a:pPr algn="l" defTabSz="596900">
              <a:lnSpc>
                <a:spcPct val="100000"/>
              </a:lnSpc>
              <a:tabLst>
                <a:tab pos="2332038" algn="l"/>
                <a:tab pos="4718050" algn="l"/>
              </a:tabLst>
              <a:defRPr/>
            </a:pPr>
            <a:r>
              <a:rPr lang="en-US" altLang="zh-TW" sz="800" b="1"/>
              <a:t>&lt;Title of Course (ACRO) vX.X&gt;</a:t>
            </a:r>
          </a:p>
        </p:txBody>
      </p:sp>
      <p:sp>
        <p:nvSpPr>
          <p:cNvPr id="183306"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ffectLst/>
        </p:spPr>
        <p:txBody>
          <a:bodyPr wrap="none" anchor="ctr"/>
          <a:lstStyle/>
          <a:p>
            <a:pPr>
              <a:defRPr/>
            </a:pPr>
            <a:endParaRPr lang="zh-TW" altLang="en-US"/>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w="9525">
            <a:noFill/>
            <a:miter lim="800000"/>
            <a:headEnd/>
            <a:tailEnd/>
          </a:ln>
          <a:effectLst/>
        </p:spPr>
        <p:txBody>
          <a:bodyPr vert="horz" wrap="square" lIns="18380" tIns="0" rIns="18380" bIns="0" numCol="1" anchor="b" anchorCtr="0" compatLnSpc="1">
            <a:prstTxWarp prst="textNoShape">
              <a:avLst/>
            </a:prstTxWarp>
          </a:bodyPr>
          <a:lstStyle>
            <a:lvl1pPr algn="r" defTabSz="881063">
              <a:lnSpc>
                <a:spcPct val="100000"/>
              </a:lnSpc>
              <a:defRPr sz="800"/>
            </a:lvl1pPr>
          </a:lstStyle>
          <a:p>
            <a:pPr>
              <a:defRPr/>
            </a:pPr>
            <a:fld id="{8631493D-28B2-4C04-98F1-D9AAE71C04F4}" type="slidenum">
              <a:rPr lang="en-US" altLang="zh-TW"/>
              <a:pPr>
                <a:defRPr/>
              </a:pPr>
              <a:t>‹#›</a:t>
            </a:fld>
            <a:endParaRPr lang="en-US" altLang="zh-TW"/>
          </a:p>
        </p:txBody>
      </p:sp>
      <p:sp>
        <p:nvSpPr>
          <p:cNvPr id="29702" name="Rectangle 12"/>
          <p:cNvSpPr>
            <a:spLocks noGrp="1" noRot="1"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w="9525">
            <a:noFill/>
            <a:miter lim="800000"/>
            <a:headEnd/>
            <a:tailEnd/>
          </a:ln>
          <a:effectLst/>
        </p:spPr>
        <p:txBody>
          <a:bodyPr vert="horz" wrap="square" lIns="93435" tIns="49014" rIns="93435" bIns="49014" numCol="1" anchor="t" anchorCtr="0" compatLnSpc="1">
            <a:prstTxWarp prst="textNoShape">
              <a:avLst/>
            </a:prstTxWarp>
          </a:bodyPr>
          <a:lstStyle/>
          <a:p>
            <a:pPr lvl="0"/>
            <a:r>
              <a:rPr lang="en-US" altLang="zh-TW" noProof="0" smtClean="0"/>
              <a:t>Body Text</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Tree>
    <p:extLst>
      <p:ext uri="{BB962C8B-B14F-4D97-AF65-F5344CB8AC3E}">
        <p14:creationId xmlns:p14="http://schemas.microsoft.com/office/powerpoint/2010/main" val="20866500"/>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sldNum" sz="quarter" idx="5"/>
          </p:nvPr>
        </p:nvSpPr>
        <p:spPr>
          <a:noFill/>
        </p:spPr>
        <p:txBody>
          <a:bodyPr/>
          <a:lstStyle/>
          <a:p>
            <a:fld id="{EB07D4D5-1049-49B2-B46D-525FA0F5384E}" type="slidenum">
              <a:rPr lang="en-US" altLang="zh-TW" smtClean="0"/>
              <a:pPr/>
              <a:t>1</a:t>
            </a:fld>
            <a:endParaRPr lang="en-US" altLang="zh-TW" smtClean="0"/>
          </a:p>
        </p:txBody>
      </p:sp>
      <p:sp>
        <p:nvSpPr>
          <p:cNvPr id="30723" name="Rectangle 2"/>
          <p:cNvSpPr>
            <a:spLocks noGrp="1" noRot="1" noChangeAspect="1" noChangeArrowheads="1" noTextEdit="1"/>
          </p:cNvSpPr>
          <p:nvPr>
            <p:ph type="sldImg"/>
          </p:nvPr>
        </p:nvSpPr>
        <p:spPr>
          <a:xfrm>
            <a:off x="858838" y="239713"/>
            <a:ext cx="5199062" cy="3898900"/>
          </a:xfrm>
          <a:ln/>
        </p:spPr>
      </p:sp>
      <p:sp>
        <p:nvSpPr>
          <p:cNvPr id="30724" name="Rectangle 3"/>
          <p:cNvSpPr>
            <a:spLocks noGrp="1" noChangeArrowheads="1"/>
          </p:cNvSpPr>
          <p:nvPr>
            <p:ph type="body" idx="1"/>
          </p:nvPr>
        </p:nvSpPr>
        <p:spPr>
          <a:xfrm>
            <a:off x="396875" y="4278313"/>
            <a:ext cx="5984875" cy="4156075"/>
          </a:xfrm>
          <a:noFill/>
          <a:ln/>
        </p:spPr>
        <p:txBody>
          <a:bodyPr/>
          <a:lstStyle/>
          <a:p>
            <a:endParaRPr lang="en-GB" altLang="zh-TW" smtClean="0"/>
          </a:p>
        </p:txBody>
      </p:sp>
    </p:spTree>
    <p:extLst>
      <p:ext uri="{BB962C8B-B14F-4D97-AF65-F5344CB8AC3E}">
        <p14:creationId xmlns:p14="http://schemas.microsoft.com/office/powerpoint/2010/main" val="537438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400" b="0" i="0" kern="1200" dirty="0" err="1" smtClean="0">
                <a:solidFill>
                  <a:schemeClr val="tx1"/>
                </a:solidFill>
                <a:effectLst/>
                <a:latin typeface="Arial" charset="0"/>
                <a:ea typeface="+mn-ea"/>
                <a:cs typeface="+mn-cs"/>
              </a:rPr>
              <a:t>Ospf</a:t>
            </a:r>
            <a:r>
              <a:rPr lang="en-US" altLang="zh-TW" sz="1400" b="0" i="0" kern="1200" dirty="0" smtClean="0">
                <a:solidFill>
                  <a:schemeClr val="tx1"/>
                </a:solidFill>
                <a:effectLst/>
                <a:latin typeface="Arial" charset="0"/>
                <a:ea typeface="+mn-ea"/>
                <a:cs typeface="+mn-cs"/>
              </a:rPr>
              <a:t> features:</a:t>
            </a:r>
          </a:p>
          <a:p>
            <a:r>
              <a:rPr lang="en-US" altLang="zh-TW" sz="1400" b="0" i="0" kern="1200" dirty="0" err="1" smtClean="0">
                <a:solidFill>
                  <a:schemeClr val="tx1"/>
                </a:solidFill>
                <a:effectLst/>
                <a:latin typeface="Arial" charset="0"/>
                <a:ea typeface="+mn-ea"/>
                <a:cs typeface="+mn-cs"/>
              </a:rPr>
              <a:t>i</a:t>
            </a:r>
            <a:r>
              <a:rPr lang="en-US" altLang="zh-TW" sz="1400" b="0" i="0" kern="1200" dirty="0" smtClean="0">
                <a:solidFill>
                  <a:schemeClr val="tx1"/>
                </a:solidFill>
                <a:effectLst/>
                <a:latin typeface="Arial" charset="0"/>
                <a:ea typeface="+mn-ea"/>
                <a:cs typeface="+mn-cs"/>
              </a:rPr>
              <a:t>. Can use VLSM</a:t>
            </a:r>
          </a:p>
          <a:p>
            <a:r>
              <a:rPr lang="en-US" altLang="zh-TW" sz="1400" b="0" i="0" kern="1200" dirty="0" smtClean="0">
                <a:solidFill>
                  <a:schemeClr val="tx1"/>
                </a:solidFill>
                <a:effectLst/>
                <a:latin typeface="Arial" charset="0"/>
                <a:ea typeface="+mn-ea"/>
                <a:cs typeface="+mn-cs"/>
              </a:rPr>
              <a:t>ii. Converges quickly</a:t>
            </a:r>
          </a:p>
          <a:p>
            <a:r>
              <a:rPr lang="en-US" altLang="zh-TW" sz="1400" b="0" i="0" kern="1200" dirty="0" smtClean="0">
                <a:solidFill>
                  <a:schemeClr val="tx1"/>
                </a:solidFill>
                <a:effectLst/>
                <a:latin typeface="Arial" charset="0"/>
                <a:ea typeface="+mn-ea"/>
                <a:cs typeface="+mn-cs"/>
              </a:rPr>
              <a:t>iii. Uses the concept of areas which helps for route summarization</a:t>
            </a:r>
          </a:p>
          <a:p>
            <a:r>
              <a:rPr lang="en-US" altLang="zh-TW" sz="1400" b="0" i="0" kern="1200" dirty="0" smtClean="0">
                <a:solidFill>
                  <a:schemeClr val="tx1"/>
                </a:solidFill>
                <a:effectLst/>
                <a:latin typeface="Arial" charset="0"/>
                <a:ea typeface="+mn-ea"/>
                <a:cs typeface="+mn-cs"/>
              </a:rPr>
              <a:t>iv. Allows authentication</a:t>
            </a:r>
          </a:p>
          <a:p>
            <a:r>
              <a:rPr lang="en-US" altLang="zh-TW" sz="1400" b="0" i="0" kern="1200" dirty="0" smtClean="0">
                <a:solidFill>
                  <a:schemeClr val="tx1"/>
                </a:solidFill>
                <a:effectLst/>
                <a:latin typeface="Arial" charset="0"/>
                <a:ea typeface="+mn-ea"/>
                <a:cs typeface="+mn-cs"/>
              </a:rPr>
              <a:t>v. Uses </a:t>
            </a:r>
            <a:r>
              <a:rPr lang="en-US" altLang="zh-TW" sz="1400" b="0" i="0" kern="1200" dirty="0" err="1" smtClean="0">
                <a:solidFill>
                  <a:schemeClr val="tx1"/>
                </a:solidFill>
                <a:effectLst/>
                <a:latin typeface="Arial" charset="0"/>
                <a:ea typeface="+mn-ea"/>
                <a:cs typeface="+mn-cs"/>
              </a:rPr>
              <a:t>Dijkstra’s</a:t>
            </a:r>
            <a:r>
              <a:rPr lang="en-US" altLang="zh-TW" sz="1400" b="0" i="0" kern="1200" dirty="0" smtClean="0">
                <a:solidFill>
                  <a:schemeClr val="tx1"/>
                </a:solidFill>
                <a:effectLst/>
                <a:latin typeface="Arial" charset="0"/>
                <a:ea typeface="+mn-ea"/>
                <a:cs typeface="+mn-cs"/>
              </a:rPr>
              <a:t> algorithm (SPF Algorithm)</a:t>
            </a:r>
          </a:p>
          <a:p>
            <a:r>
              <a:rPr lang="en-US" altLang="zh-TW" sz="1400" b="0" i="0" kern="1200" dirty="0" smtClean="0">
                <a:solidFill>
                  <a:schemeClr val="tx1"/>
                </a:solidFill>
                <a:effectLst/>
                <a:latin typeface="Arial" charset="0"/>
                <a:ea typeface="+mn-ea"/>
                <a:cs typeface="+mn-cs"/>
              </a:rPr>
              <a:t>vi. Reduces the usage of bandwidth (BW) by sending triggered updates to announce changes in the network</a:t>
            </a:r>
          </a:p>
          <a:p>
            <a:r>
              <a:rPr lang="en-US" altLang="zh-TW" sz="1400" b="0" i="0" kern="1200" dirty="0" smtClean="0">
                <a:solidFill>
                  <a:schemeClr val="tx1"/>
                </a:solidFill>
                <a:effectLst/>
                <a:latin typeface="Arial" charset="0"/>
                <a:ea typeface="+mn-ea"/>
                <a:cs typeface="+mn-cs"/>
              </a:rPr>
              <a:t>vii. Sending periodic updates 30min interval. Uses short Hello messages on a short regular interval, with the absence of hello messages indicating that a neighbor is no longer reachable.</a:t>
            </a:r>
          </a:p>
          <a:p>
            <a:r>
              <a:rPr lang="en-US" altLang="zh-TW" sz="1400" b="0" i="0" kern="1200" dirty="0" smtClean="0">
                <a:solidFill>
                  <a:schemeClr val="tx1"/>
                </a:solidFill>
                <a:effectLst/>
                <a:latin typeface="Arial" charset="0"/>
                <a:ea typeface="+mn-ea"/>
                <a:cs typeface="+mn-cs"/>
              </a:rPr>
              <a:t>Finally, to confine network instability to one area of the network, OSPF uses router ID or a 32-bit IP address selected at the beginning of the OSPF process. The highest IP address configured on the router is the router ID. If a loopback address is configured, then it is the router ID. In case of multiple loopback addresses, the highest loopback address is the router ID. Once the router ID is elected it doesn't change unless the IP address is removed or OSPF restarts.</a:t>
            </a:r>
          </a:p>
          <a:p>
            <a:r>
              <a:rPr lang="en-US" altLang="zh-TW" sz="1400" b="0" i="0" kern="1200" dirty="0" smtClean="0">
                <a:solidFill>
                  <a:schemeClr val="tx1"/>
                </a:solidFill>
                <a:effectLst/>
                <a:latin typeface="Arial" charset="0"/>
                <a:ea typeface="+mn-ea"/>
                <a:cs typeface="+mn-cs"/>
              </a:rPr>
              <a:t>- See more at: http://www.orbitco-ccna-pastquestions.com/Cisco-CCNA%3A-OSPF-Questions.php#sthash.8bf2mku2.dpuf</a:t>
            </a:r>
            <a:endParaRPr lang="zh-TW" altLang="en-US" dirty="0"/>
          </a:p>
        </p:txBody>
      </p:sp>
      <p:sp>
        <p:nvSpPr>
          <p:cNvPr id="4" name="投影片編號版面配置區 3"/>
          <p:cNvSpPr>
            <a:spLocks noGrp="1"/>
          </p:cNvSpPr>
          <p:nvPr>
            <p:ph type="sldNum" sz="quarter" idx="10"/>
          </p:nvPr>
        </p:nvSpPr>
        <p:spPr/>
        <p:txBody>
          <a:bodyPr/>
          <a:lstStyle/>
          <a:p>
            <a:pPr>
              <a:defRPr/>
            </a:pPr>
            <a:fld id="{8631493D-28B2-4C04-98F1-D9AAE71C04F4}" type="slidenum">
              <a:rPr lang="en-US" altLang="zh-TW" smtClean="0"/>
              <a:pPr>
                <a:defRPr/>
              </a:pPr>
              <a:t>47</a:t>
            </a:fld>
            <a:endParaRPr lang="en-US" altLang="zh-TW"/>
          </a:p>
        </p:txBody>
      </p:sp>
    </p:spTree>
    <p:extLst>
      <p:ext uri="{BB962C8B-B14F-4D97-AF65-F5344CB8AC3E}">
        <p14:creationId xmlns:p14="http://schemas.microsoft.com/office/powerpoint/2010/main" val="76934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sldNum" sz="quarter" idx="5"/>
          </p:nvPr>
        </p:nvSpPr>
        <p:spPr>
          <a:noFill/>
        </p:spPr>
        <p:txBody>
          <a:bodyPr/>
          <a:lstStyle/>
          <a:p>
            <a:fld id="{E1150013-D258-4897-834B-904097EB7366}" type="slidenum">
              <a:rPr lang="en-US" altLang="zh-TW" smtClean="0"/>
              <a:pPr/>
              <a:t>116</a:t>
            </a:fld>
            <a:endParaRPr lang="en-US" altLang="zh-TW"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zh-TW" altLang="zh-TW" smtClean="0"/>
          </a:p>
        </p:txBody>
      </p:sp>
    </p:spTree>
    <p:extLst>
      <p:ext uri="{BB962C8B-B14F-4D97-AF65-F5344CB8AC3E}">
        <p14:creationId xmlns:p14="http://schemas.microsoft.com/office/powerpoint/2010/main" val="608626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3"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Networking Academy. All rights reserved.</a:t>
            </a:r>
            <a:endParaRPr lang="en-US" sz="600" dirty="0">
              <a:solidFill>
                <a:srgbClr val="FFFFFF"/>
              </a:solidFill>
              <a:latin typeface="+mj-lt"/>
            </a:endParaRPr>
          </a:p>
        </p:txBody>
      </p:sp>
      <p:sp>
        <p:nvSpPr>
          <p:cNvPr id="2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標題投影片">
    <p:spTree>
      <p:nvGrpSpPr>
        <p:cNvPr id="1" name=""/>
        <p:cNvGrpSpPr/>
        <p:nvPr/>
      </p:nvGrpSpPr>
      <p:grpSpPr>
        <a:xfrm>
          <a:off x="0" y="0"/>
          <a:ext cx="0" cy="0"/>
          <a:chOff x="0" y="0"/>
          <a:chExt cx="0" cy="0"/>
        </a:xfrm>
      </p:grpSpPr>
      <p:sp>
        <p:nvSpPr>
          <p:cNvPr id="1296391" name="Rectangle 7"/>
          <p:cNvSpPr>
            <a:spLocks noGrp="1" noChangeArrowheads="1"/>
          </p:cNvSpPr>
          <p:nvPr>
            <p:ph type="ctrTitle"/>
          </p:nvPr>
        </p:nvSpPr>
        <p:spPr bwMode="white">
          <a:xfrm>
            <a:off x="311150" y="2671763"/>
            <a:ext cx="3768725" cy="830262"/>
          </a:xfrm>
          <a:ln/>
        </p:spPr>
        <p:txBody>
          <a:bodyPr/>
          <a:lstStyle>
            <a:lvl1pPr>
              <a:defRPr sz="3000" b="0">
                <a:solidFill>
                  <a:srgbClr val="FFFFFF"/>
                </a:solidFill>
              </a:defRPr>
            </a:lvl1pPr>
          </a:lstStyle>
          <a:p>
            <a:r>
              <a:rPr lang="en-US" altLang="zh-TW"/>
              <a:t>Click To Edit Master Title Style</a:t>
            </a:r>
          </a:p>
        </p:txBody>
      </p:sp>
      <p:sp>
        <p:nvSpPr>
          <p:cNvPr id="129639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ltLang="zh-TW"/>
              <a:t>Click to Edit Master Subtitle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5638" y="1900238"/>
            <a:ext cx="7940675" cy="4144962"/>
          </a:xfrm>
        </p:spPr>
        <p:txBody>
          <a:bodyPr/>
          <a:lstStyle>
            <a:lvl1pPr>
              <a:buSzPct val="75000"/>
              <a:buFont typeface="Wingdings" pitchFamily="2" charset="2"/>
              <a:buChar char="n"/>
              <a:defRPr/>
            </a:lvl1pPr>
            <a:lvl2pPr marL="622300" indent="-177800">
              <a:buSzPct val="75000"/>
              <a:buFont typeface="Wingdings" pitchFamily="2" charset="2"/>
              <a:buChar char="Ø"/>
              <a:defRPr/>
            </a:lvl2pPr>
            <a:lvl3pPr marL="990600" indent="-177800">
              <a:buSzPct val="75000"/>
              <a:buFont typeface="Wingdings" pitchFamily="2" charset="2"/>
              <a:buChar char="l"/>
              <a:defRPr/>
            </a:lvl3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標題 4"/>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610286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37757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que">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4350607" cy="5011711"/>
          </a:xfrm>
        </p:spPr>
        <p:txBody>
          <a:bodyPr anchor="ctr" anchorCtr="0"/>
          <a:lstStyle>
            <a:lvl1pPr>
              <a:lnSpc>
                <a:spcPct val="90000"/>
              </a:lnSpc>
              <a:defRPr sz="4800" b="0" spc="-200" baseline="0">
                <a:solidFill>
                  <a:schemeClr val="bg1"/>
                </a:solidFill>
                <a:latin typeface="+mj-lt"/>
              </a:defRPr>
            </a:lvl1pPr>
          </a:lstStyle>
          <a:p>
            <a:r>
              <a:rPr lang="en-US" dirty="0" err="1" smtClean="0"/>
              <a:t>SectionTitle</a:t>
            </a:r>
            <a:r>
              <a:rPr lang="en-US" dirty="0" smtClean="0"/>
              <a:t> Goes Here</a:t>
            </a:r>
            <a:endParaRPr lang="en-US" dirty="0"/>
          </a:p>
        </p:txBody>
      </p:sp>
      <p:grpSp>
        <p:nvGrpSpPr>
          <p:cNvPr id="3"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2012 Cisco Networking Academy. All rights reserved.</a:t>
            </a:r>
            <a:endParaRPr lang="en-US" sz="600" dirty="0">
              <a:solidFill>
                <a:srgbClr val="FFFFFF"/>
              </a:solidFill>
              <a:latin typeface="+mj-lt"/>
            </a:endParaRPr>
          </a:p>
        </p:txBody>
      </p:sp>
      <p:sp>
        <p:nvSpPr>
          <p:cNvPr id="2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extLst>
      <p:ext uri="{BB962C8B-B14F-4D97-AF65-F5344CB8AC3E}">
        <p14:creationId xmlns:p14="http://schemas.microsoft.com/office/powerpoint/2010/main" val="341026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914400"/>
            <a:ext cx="8578850"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7"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 - Doub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914400"/>
            <a:ext cx="8578850" cy="2487168"/>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3"/>
          <p:cNvSpPr>
            <a:spLocks noGrp="1"/>
          </p:cNvSpPr>
          <p:nvPr>
            <p:ph type="body" sz="quarter" idx="11"/>
          </p:nvPr>
        </p:nvSpPr>
        <p:spPr>
          <a:xfrm>
            <a:off x="245809" y="3462528"/>
            <a:ext cx="8578850" cy="2816352"/>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4" name="Text Placeholder 3"/>
          <p:cNvSpPr>
            <a:spLocks noGrp="1" noChangeAspect="1"/>
          </p:cNvSpPr>
          <p:nvPr>
            <p:ph type="body" sz="quarter" idx="10"/>
          </p:nvPr>
        </p:nvSpPr>
        <p:spPr>
          <a:xfrm>
            <a:off x="239713" y="914400"/>
            <a:ext cx="4122425" cy="5391045"/>
          </a:xfrm>
        </p:spPr>
        <p:txBody>
          <a:bodyPr>
            <a:normAutofit/>
          </a:bodyPr>
          <a:lstStyle>
            <a:lvl1pPr>
              <a:lnSpc>
                <a:spcPct val="95000"/>
              </a:lnSpc>
              <a:spcBef>
                <a:spcPts val="1480"/>
              </a:spcBef>
              <a:defRPr sz="1800">
                <a:solidFill>
                  <a:srgbClr val="000000"/>
                </a:solidFill>
                <a:latin typeface="+mj-lt"/>
              </a:defRPr>
            </a:lvl1pPr>
            <a:lvl2pPr>
              <a:lnSpc>
                <a:spcPct val="95000"/>
              </a:lnSpc>
              <a:spcBef>
                <a:spcPts val="600"/>
              </a:spcBef>
              <a:defRPr sz="1400">
                <a:solidFill>
                  <a:srgbClr val="000000"/>
                </a:solidFill>
                <a:latin typeface="+mj-lt"/>
              </a:defRPr>
            </a:lvl2pPr>
            <a:lvl3pPr>
              <a:defRPr sz="1200">
                <a:solidFill>
                  <a:srgbClr val="000000"/>
                </a:solidFill>
                <a:latin typeface="+mj-lt"/>
              </a:defRPr>
            </a:lvl3pPr>
            <a:lvl4pPr>
              <a:defRPr sz="1100">
                <a:solidFill>
                  <a:srgbClr val="000000"/>
                </a:solidFill>
                <a:latin typeface="+mj-lt"/>
              </a:defRPr>
            </a:lvl4pPr>
            <a:lvl5pPr>
              <a:defRPr sz="1100">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914400"/>
            <a:ext cx="4122425" cy="5391045"/>
          </a:xfrm>
        </p:spPr>
        <p:txBody>
          <a:bodyPr>
            <a:normAutofit/>
          </a:bodyPr>
          <a:lstStyle>
            <a:lvl1pPr>
              <a:lnSpc>
                <a:spcPct val="95000"/>
              </a:lnSpc>
              <a:spcBef>
                <a:spcPts val="1480"/>
              </a:spcBef>
              <a:defRPr sz="1800">
                <a:solidFill>
                  <a:srgbClr val="000000"/>
                </a:solidFill>
                <a:latin typeface="+mj-lt"/>
              </a:defRPr>
            </a:lvl1pPr>
            <a:lvl2pPr>
              <a:lnSpc>
                <a:spcPct val="95000"/>
              </a:lnSpc>
              <a:spcBef>
                <a:spcPts val="600"/>
              </a:spcBef>
              <a:defRPr sz="1400">
                <a:solidFill>
                  <a:srgbClr val="000000"/>
                </a:solidFill>
                <a:latin typeface="+mj-lt"/>
              </a:defRPr>
            </a:lvl2pPr>
            <a:lvl3pPr>
              <a:defRPr sz="1200">
                <a:solidFill>
                  <a:srgbClr val="000000"/>
                </a:solidFill>
                <a:latin typeface="+mj-lt"/>
              </a:defRPr>
            </a:lvl3pPr>
            <a:lvl4pPr>
              <a:defRPr sz="1100">
                <a:solidFill>
                  <a:srgbClr val="000000"/>
                </a:solidFill>
                <a:latin typeface="+mj-lt"/>
              </a:defRPr>
            </a:lvl4pPr>
            <a:lvl5pPr>
              <a:defRPr sz="1100">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6"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pic>
        <p:nvPicPr>
          <p:cNvPr id="6"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7" name="Picture 6"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smtClean="0">
                <a:solidFill>
                  <a:srgbClr val="C0C0C0"/>
                </a:solidFill>
                <a:latin typeface="+mj-lt"/>
              </a:rPr>
              <a:t>© 2012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1" name="Picture 10" descr="ylw_diploma"/>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6166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3"/>
          <p:cNvSpPr>
            <a:spLocks noGrp="1"/>
          </p:cNvSpPr>
          <p:nvPr>
            <p:ph type="body" sz="quarter" idx="10"/>
          </p:nvPr>
        </p:nvSpPr>
        <p:spPr>
          <a:xfrm>
            <a:off x="239713" y="914400"/>
            <a:ext cx="8578850"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9806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smtClean="0">
                <a:solidFill>
                  <a:srgbClr val="C0C0C0"/>
                </a:solidFill>
                <a:latin typeface="+mj-lt"/>
              </a:rPr>
              <a:t>© 2012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
        <p:nvSpPr>
          <p:cNvPr id="6"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extLst>
      <p:ext uri="{BB962C8B-B14F-4D97-AF65-F5344CB8AC3E}">
        <p14:creationId xmlns:p14="http://schemas.microsoft.com/office/powerpoint/2010/main" val="402090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152400"/>
            <a:ext cx="8588861" cy="685800"/>
          </a:xfrm>
          <a:prstGeom prst="rect">
            <a:avLst/>
          </a:prstGeom>
        </p:spPr>
        <p:txBody>
          <a:bodyPr vert="horz" lIns="82296" tIns="45720" rIns="82296" bIns="45720" rtlCol="0" anchor="b" anchorCtr="0">
            <a:normAutofit/>
          </a:bodyPr>
          <a:lstStyle/>
          <a:p>
            <a:r>
              <a:rPr lang="en-US" dirty="0" smtClean="0"/>
              <a:t>Slide Title Goes Here</a:t>
            </a:r>
            <a:endParaRPr lang="en-US" dirty="0"/>
          </a:p>
        </p:txBody>
      </p:sp>
      <p:sp>
        <p:nvSpPr>
          <p:cNvPr id="3" name="Text Placeholder 2"/>
          <p:cNvSpPr>
            <a:spLocks noGrp="1"/>
          </p:cNvSpPr>
          <p:nvPr>
            <p:ph type="body" idx="1"/>
          </p:nvPr>
        </p:nvSpPr>
        <p:spPr>
          <a:xfrm>
            <a:off x="229701" y="990600"/>
            <a:ext cx="8551441" cy="5314845"/>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Networking</a:t>
            </a:r>
            <a:r>
              <a:rPr lang="en-US" sz="600" baseline="0" dirty="0" smtClean="0">
                <a:solidFill>
                  <a:srgbClr val="C0C0C0"/>
                </a:solidFill>
                <a:latin typeface="+mj-lt"/>
              </a:rPr>
              <a:t> Academy</a:t>
            </a:r>
            <a:r>
              <a:rPr lang="en-US" sz="600" dirty="0" smtClean="0">
                <a:solidFill>
                  <a:srgbClr val="C0C0C0"/>
                </a:solidFill>
                <a:latin typeface="+mj-lt"/>
              </a:rPr>
              <a:t>. All rights reserved.</a:t>
            </a:r>
            <a:endParaRPr lang="en-US" sz="600" dirty="0">
              <a:solidFill>
                <a:srgbClr val="C0C0C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15" cstate="print"/>
          <a:stretch>
            <a:fillRect/>
          </a:stretch>
        </p:blipFill>
        <p:spPr>
          <a:xfrm>
            <a:off x="333375" y="6378339"/>
            <a:ext cx="8477250" cy="162912"/>
          </a:xfrm>
          <a:prstGeom prst="rect">
            <a:avLst/>
          </a:prstGeom>
        </p:spPr>
      </p:pic>
      <p:pic>
        <p:nvPicPr>
          <p:cNvPr id="7" name="Picture 10" descr="ylw_diplom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64" r:id="rId4"/>
    <p:sldLayoutId id="2147483856" r:id="rId5"/>
    <p:sldLayoutId id="2147483857" r:id="rId6"/>
    <p:sldLayoutId id="2147483858" r:id="rId7"/>
    <p:sldLayoutId id="2147483859" r:id="rId8"/>
    <p:sldLayoutId id="2147483860" r:id="rId9"/>
    <p:sldLayoutId id="2147483861" r:id="rId10"/>
    <p:sldLayoutId id="2147483863" r:id="rId11"/>
    <p:sldLayoutId id="2147483866" r:id="rId12"/>
    <p:sldLayoutId id="2147483867"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lang="en-US" sz="3600" b="1"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000000"/>
          </a:solidFill>
          <a:latin typeface="+mj-lt"/>
          <a:ea typeface="+mn-ea"/>
          <a:cs typeface="+mn-cs"/>
        </a:defRPr>
      </a:lvl1pPr>
      <a:lvl2pPr marL="511175" indent="-285750" algn="l" defTabSz="914400" rtl="0" eaLnBrk="1" latinLnBrk="0" hangingPunct="1">
        <a:lnSpc>
          <a:spcPct val="95000"/>
        </a:lnSpc>
        <a:spcBef>
          <a:spcPts val="840"/>
        </a:spcBef>
        <a:buClr>
          <a:schemeClr val="tx2"/>
        </a:buClr>
        <a:buFont typeface="Arial" pitchFamily="34" charset="0"/>
        <a:buChar char="–"/>
        <a:defRPr lang="en-US" sz="1800" kern="1200" dirty="0" smtClean="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dirty="0" smtClean="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5.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p:spPr>
        <p:txBody>
          <a:bodyPr>
            <a:normAutofit/>
          </a:bodyPr>
          <a:lstStyle/>
          <a:p>
            <a:r>
              <a:rPr lang="en-US" altLang="zh-TW" sz="4000" dirty="0"/>
              <a:t>Topic </a:t>
            </a:r>
            <a:r>
              <a:rPr lang="en-US" altLang="zh-TW" sz="4000" dirty="0" smtClean="0"/>
              <a:t/>
            </a:r>
            <a:br>
              <a:rPr lang="en-US" altLang="zh-TW" sz="4000" dirty="0" smtClean="0"/>
            </a:br>
            <a:r>
              <a:rPr lang="en-US" altLang="zh-TW" sz="4000" dirty="0" smtClean="0"/>
              <a:t>IP Routing Technologies</a:t>
            </a:r>
            <a:endParaRPr lang="en-US" altLang="zh-TW" sz="4000" dirty="0"/>
          </a:p>
        </p:txBody>
      </p:sp>
      <p:sp>
        <p:nvSpPr>
          <p:cNvPr id="3075" name="Rectangle 3"/>
          <p:cNvSpPr>
            <a:spLocks noGrp="1" noChangeArrowheads="1"/>
          </p:cNvSpPr>
          <p:nvPr>
            <p:ph type="subTitle" idx="4294967295"/>
          </p:nvPr>
        </p:nvSpPr>
        <p:spPr>
          <a:xfrm>
            <a:off x="221393" y="1236689"/>
            <a:ext cx="7495589" cy="1118584"/>
          </a:xfrm>
          <a:noFill/>
        </p:spPr>
        <p:txBody>
          <a:bodyPr>
            <a:normAutofit/>
          </a:bodyPr>
          <a:lstStyle/>
          <a:p>
            <a:pPr marL="0" indent="0" eaLnBrk="1" hangingPunct="1">
              <a:lnSpc>
                <a:spcPct val="70000"/>
              </a:lnSpc>
              <a:buNone/>
            </a:pPr>
            <a:r>
              <a:rPr lang="en-US" altLang="zh-TW" sz="3200" dirty="0" smtClean="0">
                <a:solidFill>
                  <a:srgbClr val="FFFF00"/>
                </a:solidFill>
                <a:ea typeface="新細明體" pitchFamily="18" charset="-120"/>
              </a:rPr>
              <a:t>CCNA Routing and Switching </a:t>
            </a:r>
          </a:p>
          <a:p>
            <a:pPr marL="0" indent="0" eaLnBrk="1" hangingPunct="1">
              <a:lnSpc>
                <a:spcPct val="70000"/>
              </a:lnSpc>
              <a:buNone/>
            </a:pPr>
            <a:r>
              <a:rPr lang="en-US" altLang="zh-TW" sz="3200" dirty="0" smtClean="0">
                <a:solidFill>
                  <a:srgbClr val="FFFF00"/>
                </a:solidFill>
                <a:ea typeface="新細明體" pitchFamily="18" charset="-120"/>
              </a:rPr>
              <a:t>200-120 Examination</a:t>
            </a:r>
          </a:p>
        </p:txBody>
      </p:sp>
      <p:sp>
        <p:nvSpPr>
          <p:cNvPr id="4" name="Rectangle 3"/>
          <p:cNvSpPr txBox="1">
            <a:spLocks noChangeArrowheads="1"/>
          </p:cNvSpPr>
          <p:nvPr/>
        </p:nvSpPr>
        <p:spPr>
          <a:xfrm>
            <a:off x="221392" y="5296071"/>
            <a:ext cx="7301626" cy="94210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000000"/>
                </a:solidFill>
                <a:latin typeface="+mj-lt"/>
                <a:ea typeface="+mn-ea"/>
                <a:cs typeface="+mn-cs"/>
              </a:defRPr>
            </a:lvl1pPr>
            <a:lvl2pPr marL="511175" indent="-285750" algn="l" defTabSz="914400" rtl="0" eaLnBrk="1" latinLnBrk="0" hangingPunct="1">
              <a:lnSpc>
                <a:spcPct val="95000"/>
              </a:lnSpc>
              <a:spcBef>
                <a:spcPts val="840"/>
              </a:spcBef>
              <a:buClr>
                <a:schemeClr val="tx2"/>
              </a:buClr>
              <a:buFont typeface="Arial" pitchFamily="34" charset="0"/>
              <a:buChar char="–"/>
              <a:defRPr lang="en-US" sz="1800" kern="1200" dirty="0" smtClean="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dirty="0" smtClean="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70000"/>
              </a:lnSpc>
              <a:spcAft>
                <a:spcPts val="0"/>
              </a:spcAft>
              <a:buFont typeface="Arial" pitchFamily="34" charset="0"/>
              <a:buNone/>
            </a:pPr>
            <a:r>
              <a:rPr lang="en-US" altLang="zh-TW" sz="2800" dirty="0" err="1" smtClean="0">
                <a:solidFill>
                  <a:srgbClr val="C00000"/>
                </a:solidFill>
                <a:ea typeface="新細明體" pitchFamily="18" charset="-120"/>
              </a:rPr>
              <a:t>Jeng-Yueng</a:t>
            </a:r>
            <a:r>
              <a:rPr lang="en-US" altLang="zh-TW" sz="2800" dirty="0" smtClean="0">
                <a:solidFill>
                  <a:srgbClr val="C00000"/>
                </a:solidFill>
                <a:ea typeface="新細明體" pitchFamily="18" charset="-120"/>
              </a:rPr>
              <a:t> Chen</a:t>
            </a:r>
          </a:p>
          <a:p>
            <a:pPr marL="0" indent="0" fontAlgn="auto">
              <a:lnSpc>
                <a:spcPct val="70000"/>
              </a:lnSpc>
              <a:spcAft>
                <a:spcPts val="0"/>
              </a:spcAft>
              <a:buFont typeface="Arial" pitchFamily="34" charset="0"/>
              <a:buNone/>
            </a:pPr>
            <a:r>
              <a:rPr lang="en-US" altLang="zh-TW" sz="2800" dirty="0" err="1" smtClean="0">
                <a:solidFill>
                  <a:srgbClr val="C00000"/>
                </a:solidFill>
                <a:ea typeface="新細明體" pitchFamily="18" charset="-120"/>
              </a:rPr>
              <a:t>Hsiuping</a:t>
            </a:r>
            <a:r>
              <a:rPr lang="en-US" altLang="zh-TW" sz="2800" dirty="0" smtClean="0">
                <a:solidFill>
                  <a:srgbClr val="C00000"/>
                </a:solidFill>
                <a:ea typeface="新細明體" pitchFamily="18" charset="-120"/>
              </a:rPr>
              <a:t> University of Science and Technology</a:t>
            </a:r>
            <a:endParaRPr lang="en-US" altLang="zh-TW" sz="2800" dirty="0">
              <a:solidFill>
                <a:srgbClr val="C00000"/>
              </a:solidFill>
              <a:ea typeface="新細明體" pitchFamily="18" charset="-12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speed of all serial links is E1 and the speed of all Ethernet links is 100 Mb/s. A static route </a:t>
            </a:r>
            <a:r>
              <a:rPr lang="en-US" altLang="zh-TW" dirty="0" smtClean="0"/>
              <a:t>will be </a:t>
            </a:r>
            <a:r>
              <a:rPr lang="en-US" altLang="zh-TW" dirty="0"/>
              <a:t>established on the Manchester router to direct traffic toward the Internet over the most </a:t>
            </a:r>
            <a:r>
              <a:rPr lang="en-US" altLang="zh-TW" dirty="0" smtClean="0"/>
              <a:t>direct path </a:t>
            </a:r>
            <a:r>
              <a:rPr lang="en-US" altLang="zh-TW" dirty="0"/>
              <a:t>available. What configuration on the Manchester router will establish a route toward </a:t>
            </a:r>
            <a:r>
              <a:rPr lang="en-US" altLang="zh-TW" dirty="0" smtClean="0"/>
              <a:t>the Internet </a:t>
            </a:r>
            <a:r>
              <a:rPr lang="en-US" altLang="zh-TW" dirty="0"/>
              <a:t>for traffic that originates from workstations on the Manchester LAN?</a:t>
            </a:r>
            <a:endParaRPr lang="zh-TW" altLang="en-US" dirty="0"/>
          </a:p>
        </p:txBody>
      </p:sp>
      <p:sp>
        <p:nvSpPr>
          <p:cNvPr id="3" name="標題 2"/>
          <p:cNvSpPr>
            <a:spLocks noGrp="1"/>
          </p:cNvSpPr>
          <p:nvPr>
            <p:ph type="title"/>
          </p:nvPr>
        </p:nvSpPr>
        <p:spPr/>
        <p:txBody>
          <a:bodyPr/>
          <a:lstStyle/>
          <a:p>
            <a:r>
              <a:rPr lang="en-US" altLang="zh-TW" dirty="0" smtClean="0"/>
              <a:t>134</a:t>
            </a:r>
            <a:endParaRPr lang="zh-TW" altLang="en-US" dirty="0"/>
          </a:p>
        </p:txBody>
      </p:sp>
      <p:pic>
        <p:nvPicPr>
          <p:cNvPr id="4" name="圖片 3"/>
          <p:cNvPicPr>
            <a:picLocks noChangeAspect="1"/>
          </p:cNvPicPr>
          <p:nvPr/>
        </p:nvPicPr>
        <p:blipFill>
          <a:blip r:embed="rId2"/>
          <a:stretch>
            <a:fillRect/>
          </a:stretch>
        </p:blipFill>
        <p:spPr>
          <a:xfrm>
            <a:off x="1376412" y="2941235"/>
            <a:ext cx="6192784" cy="3135100"/>
          </a:xfrm>
          <a:prstGeom prst="rect">
            <a:avLst/>
          </a:prstGeom>
        </p:spPr>
      </p:pic>
    </p:spTree>
    <p:extLst>
      <p:ext uri="{BB962C8B-B14F-4D97-AF65-F5344CB8AC3E}">
        <p14:creationId xmlns:p14="http://schemas.microsoft.com/office/powerpoint/2010/main" val="3043556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Which </a:t>
            </a:r>
            <a:r>
              <a:rPr lang="en-US" altLang="zh-TW" dirty="0"/>
              <a:t>of these statements correctly describes the state of the switch once the boot process </a:t>
            </a:r>
            <a:r>
              <a:rPr lang="en-US" altLang="zh-TW" dirty="0" smtClean="0"/>
              <a:t>has been </a:t>
            </a:r>
            <a:r>
              <a:rPr lang="en-US" altLang="zh-TW" dirty="0"/>
              <a:t>completed?</a:t>
            </a:r>
            <a:endParaRPr lang="zh-TW" altLang="en-US" dirty="0"/>
          </a:p>
        </p:txBody>
      </p:sp>
      <p:sp>
        <p:nvSpPr>
          <p:cNvPr id="3" name="標題 2"/>
          <p:cNvSpPr>
            <a:spLocks noGrp="1"/>
          </p:cNvSpPr>
          <p:nvPr>
            <p:ph type="title"/>
          </p:nvPr>
        </p:nvSpPr>
        <p:spPr/>
        <p:txBody>
          <a:bodyPr/>
          <a:lstStyle/>
          <a:p>
            <a:r>
              <a:rPr lang="en-US" altLang="zh-TW" dirty="0" smtClean="0"/>
              <a:t>188</a:t>
            </a:r>
            <a:endParaRPr lang="zh-TW" altLang="en-US" dirty="0"/>
          </a:p>
        </p:txBody>
      </p:sp>
      <p:pic>
        <p:nvPicPr>
          <p:cNvPr id="4" name="圖片 3"/>
          <p:cNvPicPr>
            <a:picLocks noChangeAspect="1"/>
          </p:cNvPicPr>
          <p:nvPr/>
        </p:nvPicPr>
        <p:blipFill>
          <a:blip r:embed="rId2"/>
          <a:stretch>
            <a:fillRect/>
          </a:stretch>
        </p:blipFill>
        <p:spPr>
          <a:xfrm>
            <a:off x="925194" y="2138111"/>
            <a:ext cx="7272008" cy="3746495"/>
          </a:xfrm>
          <a:prstGeom prst="rect">
            <a:avLst/>
          </a:prstGeom>
        </p:spPr>
      </p:pic>
    </p:spTree>
    <p:extLst>
      <p:ext uri="{BB962C8B-B14F-4D97-AF65-F5344CB8AC3E}">
        <p14:creationId xmlns:p14="http://schemas.microsoft.com/office/powerpoint/2010/main" val="113727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As FastEthernet0/12 will be the last to come up, it will be blocked by STP.</a:t>
            </a:r>
          </a:p>
          <a:p>
            <a:pPr marL="568325" lvl="1" indent="-342900">
              <a:buFont typeface="+mj-lt"/>
              <a:buAutoNum type="alphaUcPeriod"/>
            </a:pPr>
            <a:r>
              <a:rPr lang="en-US" altLang="zh-TW" dirty="0" smtClean="0"/>
              <a:t>Remote </a:t>
            </a:r>
            <a:r>
              <a:rPr lang="en-US" altLang="zh-TW" dirty="0"/>
              <a:t>access management of this switch will not be possible without configuration change.</a:t>
            </a:r>
          </a:p>
          <a:p>
            <a:pPr marL="568325" lvl="1" indent="-342900">
              <a:buFont typeface="+mj-lt"/>
              <a:buAutoNum type="alphaUcPeriod"/>
            </a:pPr>
            <a:r>
              <a:rPr lang="en-US" altLang="zh-TW" dirty="0" smtClean="0"/>
              <a:t>More </a:t>
            </a:r>
            <a:r>
              <a:rPr lang="en-US" altLang="zh-TW" dirty="0"/>
              <a:t>VLANs will need to be created for this switch.</a:t>
            </a:r>
          </a:p>
          <a:p>
            <a:pPr marL="568325" lvl="1" indent="-342900">
              <a:buFont typeface="+mj-lt"/>
              <a:buAutoNum type="alphaUcPeriod"/>
            </a:pPr>
            <a:r>
              <a:rPr lang="en-US" altLang="zh-TW" dirty="0" smtClean="0"/>
              <a:t>The </a:t>
            </a:r>
            <a:r>
              <a:rPr lang="en-US" altLang="zh-TW" dirty="0"/>
              <a:t>switch will need a different IOS code in order to support VLANs and STP.</a:t>
            </a:r>
            <a:endParaRPr lang="zh-TW" altLang="en-US" dirty="0"/>
          </a:p>
        </p:txBody>
      </p:sp>
      <p:sp>
        <p:nvSpPr>
          <p:cNvPr id="3" name="標題 2"/>
          <p:cNvSpPr>
            <a:spLocks noGrp="1"/>
          </p:cNvSpPr>
          <p:nvPr>
            <p:ph type="title"/>
          </p:nvPr>
        </p:nvSpPr>
        <p:spPr/>
        <p:txBody>
          <a:bodyPr/>
          <a:lstStyle/>
          <a:p>
            <a:r>
              <a:rPr lang="en-US" altLang="zh-TW" dirty="0" smtClean="0"/>
              <a:t>188</a:t>
            </a:r>
            <a:endParaRPr lang="zh-TW" altLang="en-US" dirty="0"/>
          </a:p>
        </p:txBody>
      </p:sp>
      <p:sp>
        <p:nvSpPr>
          <p:cNvPr id="4" name="圓角矩形 3"/>
          <p:cNvSpPr/>
          <p:nvPr/>
        </p:nvSpPr>
        <p:spPr>
          <a:xfrm>
            <a:off x="239713" y="1267270"/>
            <a:ext cx="8693072" cy="605775"/>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27732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Two routers named Atlanta and Brevard are connected via their serial interfaces as illustrated, </a:t>
            </a:r>
            <a:r>
              <a:rPr lang="en-US" altLang="zh-TW" dirty="0" smtClean="0"/>
              <a:t>but they </a:t>
            </a:r>
            <a:r>
              <a:rPr lang="en-US" altLang="zh-TW" dirty="0"/>
              <a:t>are unable to communicate. The Atlanta router is known to have the correct configuration</a:t>
            </a:r>
            <a:r>
              <a:rPr lang="en-US" altLang="zh-TW" dirty="0" smtClean="0"/>
              <a:t>. </a:t>
            </a:r>
            <a:r>
              <a:rPr lang="en-US" altLang="zh-TW" dirty="0"/>
              <a:t>Given the partial configurations, identify the fault on the Brevard router that is causing the lack </a:t>
            </a:r>
            <a:r>
              <a:rPr lang="en-US" altLang="zh-TW" dirty="0" smtClean="0"/>
              <a:t>of connectivity.</a:t>
            </a:r>
          </a:p>
          <a:p>
            <a:pPr marL="568325" lvl="1" indent="-342900">
              <a:buFont typeface="+mj-lt"/>
              <a:buAutoNum type="alphaUcPeriod"/>
            </a:pPr>
            <a:r>
              <a:rPr lang="en-US" altLang="zh-TW" dirty="0"/>
              <a:t>incompatible IP address</a:t>
            </a:r>
          </a:p>
          <a:p>
            <a:pPr marL="568325" lvl="1" indent="-342900">
              <a:buFont typeface="+mj-lt"/>
              <a:buAutoNum type="alphaUcPeriod"/>
            </a:pPr>
            <a:r>
              <a:rPr lang="en-US" altLang="zh-TW" dirty="0" smtClean="0"/>
              <a:t>insufficient </a:t>
            </a:r>
            <a:r>
              <a:rPr lang="en-US" altLang="zh-TW" dirty="0"/>
              <a:t>bandwidth</a:t>
            </a:r>
          </a:p>
          <a:p>
            <a:pPr marL="568325" lvl="1" indent="-342900">
              <a:buFont typeface="+mj-lt"/>
              <a:buAutoNum type="alphaUcPeriod"/>
            </a:pPr>
            <a:r>
              <a:rPr lang="en-US" altLang="zh-TW" dirty="0" smtClean="0"/>
              <a:t>incorrect </a:t>
            </a:r>
            <a:r>
              <a:rPr lang="en-US" altLang="zh-TW" dirty="0"/>
              <a:t>subnet mask</a:t>
            </a:r>
          </a:p>
          <a:p>
            <a:pPr marL="568325" lvl="1" indent="-342900">
              <a:buFont typeface="+mj-lt"/>
              <a:buAutoNum type="alphaUcPeriod"/>
            </a:pPr>
            <a:r>
              <a:rPr lang="en-US" altLang="zh-TW" dirty="0" smtClean="0"/>
              <a:t>incompatible </a:t>
            </a:r>
            <a:r>
              <a:rPr lang="en-US" altLang="zh-TW" dirty="0"/>
              <a:t>encapsulation</a:t>
            </a:r>
          </a:p>
          <a:p>
            <a:pPr marL="568325" lvl="1" indent="-342900">
              <a:buFont typeface="+mj-lt"/>
              <a:buAutoNum type="alphaUcPeriod"/>
            </a:pPr>
            <a:r>
              <a:rPr lang="en-US" altLang="zh-TW" dirty="0" smtClean="0"/>
              <a:t>link </a:t>
            </a:r>
            <a:r>
              <a:rPr lang="en-US" altLang="zh-TW" dirty="0"/>
              <a:t>reliability too low</a:t>
            </a:r>
          </a:p>
          <a:p>
            <a:pPr marL="568325" lvl="1" indent="-342900">
              <a:buFont typeface="+mj-lt"/>
              <a:buAutoNum type="alphaUcPeriod"/>
            </a:pPr>
            <a:r>
              <a:rPr lang="en-US" altLang="zh-TW" dirty="0" smtClean="0"/>
              <a:t>IPCP </a:t>
            </a:r>
            <a:r>
              <a:rPr lang="en-US" altLang="zh-TW" dirty="0"/>
              <a:t>closed</a:t>
            </a:r>
            <a:endParaRPr lang="zh-TW" altLang="en-US" dirty="0"/>
          </a:p>
        </p:txBody>
      </p:sp>
      <p:sp>
        <p:nvSpPr>
          <p:cNvPr id="3" name="標題 2"/>
          <p:cNvSpPr>
            <a:spLocks noGrp="1"/>
          </p:cNvSpPr>
          <p:nvPr>
            <p:ph type="title"/>
          </p:nvPr>
        </p:nvSpPr>
        <p:spPr/>
        <p:txBody>
          <a:bodyPr/>
          <a:lstStyle/>
          <a:p>
            <a:r>
              <a:rPr lang="en-US" altLang="zh-TW" dirty="0" smtClean="0"/>
              <a:t>189</a:t>
            </a:r>
            <a:endParaRPr lang="zh-TW" altLang="en-US" dirty="0"/>
          </a:p>
        </p:txBody>
      </p:sp>
      <p:pic>
        <p:nvPicPr>
          <p:cNvPr id="4" name="圖片 3"/>
          <p:cNvPicPr>
            <a:picLocks noChangeAspect="1"/>
          </p:cNvPicPr>
          <p:nvPr/>
        </p:nvPicPr>
        <p:blipFill>
          <a:blip r:embed="rId2"/>
          <a:stretch>
            <a:fillRect/>
          </a:stretch>
        </p:blipFill>
        <p:spPr>
          <a:xfrm>
            <a:off x="3818652" y="2780866"/>
            <a:ext cx="4999911" cy="2307327"/>
          </a:xfrm>
          <a:prstGeom prst="rect">
            <a:avLst/>
          </a:prstGeom>
        </p:spPr>
      </p:pic>
      <p:sp>
        <p:nvSpPr>
          <p:cNvPr id="5" name="圓角矩形 4"/>
          <p:cNvSpPr/>
          <p:nvPr/>
        </p:nvSpPr>
        <p:spPr>
          <a:xfrm>
            <a:off x="239713" y="3551474"/>
            <a:ext cx="3578939"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58475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Users on the 172.17.22.0 network cannot reach the server located on the 172.31.5.0 network. </a:t>
            </a:r>
            <a:r>
              <a:rPr lang="en-US" altLang="zh-TW" dirty="0" smtClean="0"/>
              <a:t>The network </a:t>
            </a:r>
            <a:r>
              <a:rPr lang="en-US" altLang="zh-TW" dirty="0"/>
              <a:t>administrator connected to router Coffee via the console port, issued the show </a:t>
            </a:r>
            <a:r>
              <a:rPr lang="en-US" altLang="zh-TW" dirty="0" err="1"/>
              <a:t>ip</a:t>
            </a:r>
            <a:r>
              <a:rPr lang="en-US" altLang="zh-TW" dirty="0"/>
              <a:t> </a:t>
            </a:r>
            <a:r>
              <a:rPr lang="en-US" altLang="zh-TW" dirty="0" smtClean="0"/>
              <a:t>route command</a:t>
            </a:r>
            <a:r>
              <a:rPr lang="en-US" altLang="zh-TW" dirty="0"/>
              <a:t>, and was able to ping the server</a:t>
            </a:r>
            <a:r>
              <a:rPr lang="en-US" altLang="zh-TW" dirty="0" smtClean="0"/>
              <a:t>. </a:t>
            </a:r>
            <a:r>
              <a:rPr lang="en-US" altLang="zh-TW" dirty="0"/>
              <a:t>Based on the output of the show </a:t>
            </a:r>
            <a:r>
              <a:rPr lang="en-US" altLang="zh-TW" dirty="0" err="1"/>
              <a:t>ip</a:t>
            </a:r>
            <a:r>
              <a:rPr lang="en-US" altLang="zh-TW" dirty="0"/>
              <a:t> route command and the topology shown in the graphic, what </a:t>
            </a:r>
            <a:r>
              <a:rPr lang="en-US" altLang="zh-TW" dirty="0" smtClean="0"/>
              <a:t>is the </a:t>
            </a:r>
            <a:r>
              <a:rPr lang="en-US" altLang="zh-TW" dirty="0"/>
              <a:t>cause of the failure?</a:t>
            </a:r>
            <a:endParaRPr lang="zh-TW" altLang="en-US" dirty="0"/>
          </a:p>
        </p:txBody>
      </p:sp>
      <p:sp>
        <p:nvSpPr>
          <p:cNvPr id="3" name="標題 2"/>
          <p:cNvSpPr>
            <a:spLocks noGrp="1"/>
          </p:cNvSpPr>
          <p:nvPr>
            <p:ph type="title"/>
          </p:nvPr>
        </p:nvSpPr>
        <p:spPr/>
        <p:txBody>
          <a:bodyPr/>
          <a:lstStyle/>
          <a:p>
            <a:r>
              <a:rPr lang="en-US" altLang="zh-TW" dirty="0" smtClean="0"/>
              <a:t>190</a:t>
            </a:r>
            <a:endParaRPr lang="zh-TW" altLang="en-US" dirty="0"/>
          </a:p>
        </p:txBody>
      </p:sp>
      <p:pic>
        <p:nvPicPr>
          <p:cNvPr id="4" name="圖片 3"/>
          <p:cNvPicPr>
            <a:picLocks noChangeAspect="1"/>
          </p:cNvPicPr>
          <p:nvPr/>
        </p:nvPicPr>
        <p:blipFill>
          <a:blip r:embed="rId2"/>
          <a:stretch>
            <a:fillRect/>
          </a:stretch>
        </p:blipFill>
        <p:spPr>
          <a:xfrm>
            <a:off x="900654" y="3243420"/>
            <a:ext cx="7246956" cy="2464205"/>
          </a:xfrm>
          <a:prstGeom prst="rect">
            <a:avLst/>
          </a:prstGeom>
        </p:spPr>
      </p:pic>
    </p:spTree>
    <p:extLst>
      <p:ext uri="{BB962C8B-B14F-4D97-AF65-F5344CB8AC3E}">
        <p14:creationId xmlns:p14="http://schemas.microsoft.com/office/powerpoint/2010/main" val="377821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 network has not fully converged.</a:t>
            </a:r>
          </a:p>
          <a:p>
            <a:pPr marL="568325" lvl="1" indent="-342900">
              <a:buFont typeface="+mj-lt"/>
              <a:buAutoNum type="alphaUcPeriod"/>
            </a:pPr>
            <a:r>
              <a:rPr lang="en-US" altLang="zh-TW" dirty="0" smtClean="0"/>
              <a:t>IP </a:t>
            </a:r>
            <a:r>
              <a:rPr lang="en-US" altLang="zh-TW" dirty="0"/>
              <a:t>routing is not enabled.</a:t>
            </a:r>
          </a:p>
          <a:p>
            <a:pPr marL="568325" lvl="1" indent="-342900">
              <a:buFont typeface="+mj-lt"/>
              <a:buAutoNum type="alphaUcPeriod"/>
            </a:pPr>
            <a:r>
              <a:rPr lang="en-US" altLang="zh-TW" dirty="0" smtClean="0"/>
              <a:t>A </a:t>
            </a:r>
            <a:r>
              <a:rPr lang="en-US" altLang="zh-TW" dirty="0"/>
              <a:t>static route is configured incorrectly.</a:t>
            </a:r>
          </a:p>
          <a:p>
            <a:pPr marL="568325" lvl="1" indent="-342900">
              <a:buFont typeface="+mj-lt"/>
              <a:buAutoNum type="alphaUcPeriod"/>
            </a:pPr>
            <a:r>
              <a:rPr lang="en-US" altLang="zh-TW" dirty="0" smtClean="0"/>
              <a:t>The </a:t>
            </a:r>
            <a:r>
              <a:rPr lang="en-US" altLang="zh-TW" dirty="0" err="1"/>
              <a:t>FastEthernet</a:t>
            </a:r>
            <a:r>
              <a:rPr lang="en-US" altLang="zh-TW" dirty="0"/>
              <a:t> interface on Coffee is disabled.</a:t>
            </a:r>
          </a:p>
          <a:p>
            <a:pPr marL="568325" lvl="1" indent="-342900">
              <a:buFont typeface="+mj-lt"/>
              <a:buAutoNum type="alphaUcPeriod"/>
            </a:pPr>
            <a:r>
              <a:rPr lang="en-US" altLang="zh-TW" dirty="0" smtClean="0"/>
              <a:t>The </a:t>
            </a:r>
            <a:r>
              <a:rPr lang="en-US" altLang="zh-TW" dirty="0"/>
              <a:t>neighbor relationship table is not correctly updated.</a:t>
            </a:r>
          </a:p>
          <a:p>
            <a:pPr marL="568325" lvl="1" indent="-342900">
              <a:buFont typeface="+mj-lt"/>
              <a:buAutoNum type="alphaUcPeriod"/>
            </a:pPr>
            <a:r>
              <a:rPr lang="en-US" altLang="zh-TW" dirty="0" smtClean="0"/>
              <a:t>The </a:t>
            </a:r>
            <a:r>
              <a:rPr lang="en-US" altLang="zh-TW" dirty="0"/>
              <a:t>routing table on Coffee has not updated .</a:t>
            </a:r>
            <a:endParaRPr lang="zh-TW" altLang="en-US" dirty="0"/>
          </a:p>
        </p:txBody>
      </p:sp>
      <p:sp>
        <p:nvSpPr>
          <p:cNvPr id="3" name="標題 2"/>
          <p:cNvSpPr>
            <a:spLocks noGrp="1"/>
          </p:cNvSpPr>
          <p:nvPr>
            <p:ph type="title"/>
          </p:nvPr>
        </p:nvSpPr>
        <p:spPr/>
        <p:txBody>
          <a:bodyPr/>
          <a:lstStyle/>
          <a:p>
            <a:r>
              <a:rPr lang="en-US" altLang="zh-TW" dirty="0" smtClean="0"/>
              <a:t>190</a:t>
            </a:r>
            <a:endParaRPr lang="zh-TW" altLang="en-US" dirty="0"/>
          </a:p>
        </p:txBody>
      </p:sp>
      <p:pic>
        <p:nvPicPr>
          <p:cNvPr id="4" name="圖片 3"/>
          <p:cNvPicPr>
            <a:picLocks noChangeAspect="1"/>
          </p:cNvPicPr>
          <p:nvPr/>
        </p:nvPicPr>
        <p:blipFill>
          <a:blip r:embed="rId2"/>
          <a:stretch>
            <a:fillRect/>
          </a:stretch>
        </p:blipFill>
        <p:spPr>
          <a:xfrm>
            <a:off x="900654" y="3213924"/>
            <a:ext cx="7246956" cy="2464205"/>
          </a:xfrm>
          <a:prstGeom prst="rect">
            <a:avLst/>
          </a:prstGeom>
        </p:spPr>
      </p:pic>
      <p:sp>
        <p:nvSpPr>
          <p:cNvPr id="5" name="圓角矩形 4"/>
          <p:cNvSpPr/>
          <p:nvPr/>
        </p:nvSpPr>
        <p:spPr>
          <a:xfrm>
            <a:off x="239713" y="156224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14004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A network administrator is trying to add a new router into an established OSPF network. </a:t>
            </a:r>
            <a:r>
              <a:rPr lang="en-US" altLang="zh-TW" dirty="0" smtClean="0"/>
              <a:t>The networks </a:t>
            </a:r>
            <a:r>
              <a:rPr lang="en-US" altLang="zh-TW" dirty="0"/>
              <a:t>attached to the new router do not appear in the routing tables of the other OSPF routers</a:t>
            </a:r>
            <a:r>
              <a:rPr lang="en-US" altLang="zh-TW" dirty="0" smtClean="0"/>
              <a:t>. Given </a:t>
            </a:r>
            <a:r>
              <a:rPr lang="en-US" altLang="zh-TW" dirty="0"/>
              <a:t>the information in the partial configuration shown below, what configuration error is </a:t>
            </a:r>
            <a:r>
              <a:rPr lang="en-US" altLang="zh-TW" dirty="0" smtClean="0"/>
              <a:t>causing this </a:t>
            </a:r>
            <a:r>
              <a:rPr lang="en-US" altLang="zh-TW" dirty="0"/>
              <a:t>problem?</a:t>
            </a:r>
          </a:p>
          <a:p>
            <a:pPr marL="0" indent="0">
              <a:buNone/>
            </a:pPr>
            <a:r>
              <a:rPr lang="en-US" altLang="zh-TW" dirty="0" smtClean="0"/>
              <a:t>   Router(</a:t>
            </a:r>
            <a:r>
              <a:rPr lang="en-US" altLang="zh-TW" dirty="0" err="1" smtClean="0"/>
              <a:t>config</a:t>
            </a:r>
            <a:r>
              <a:rPr lang="en-US" altLang="zh-TW" dirty="0"/>
              <a:t>)# router </a:t>
            </a:r>
            <a:r>
              <a:rPr lang="en-US" altLang="zh-TW" dirty="0" err="1"/>
              <a:t>ospf</a:t>
            </a:r>
            <a:r>
              <a:rPr lang="en-US" altLang="zh-TW" dirty="0"/>
              <a:t> 1</a:t>
            </a:r>
          </a:p>
          <a:p>
            <a:pPr marL="0" indent="0">
              <a:buNone/>
            </a:pPr>
            <a:r>
              <a:rPr lang="en-US" altLang="zh-TW" dirty="0" smtClean="0"/>
              <a:t>   Router(</a:t>
            </a:r>
            <a:r>
              <a:rPr lang="en-US" altLang="zh-TW" dirty="0" err="1" smtClean="0"/>
              <a:t>config</a:t>
            </a:r>
            <a:r>
              <a:rPr lang="en-US" altLang="zh-TW" dirty="0" smtClean="0"/>
              <a:t>-router</a:t>
            </a:r>
            <a:r>
              <a:rPr lang="en-US" altLang="zh-TW" dirty="0"/>
              <a:t>)# network 10.0.0.0 255.0.0.0 area 0</a:t>
            </a:r>
          </a:p>
          <a:p>
            <a:pPr marL="568325" lvl="1" indent="-342900">
              <a:buFont typeface="+mj-lt"/>
              <a:buAutoNum type="alphaUcPeriod"/>
            </a:pPr>
            <a:r>
              <a:rPr lang="en-US" altLang="zh-TW" dirty="0" smtClean="0"/>
              <a:t>The </a:t>
            </a:r>
            <a:r>
              <a:rPr lang="en-US" altLang="zh-TW" dirty="0"/>
              <a:t>process id is configured improperly.</a:t>
            </a:r>
          </a:p>
          <a:p>
            <a:pPr marL="568325" lvl="1" indent="-342900">
              <a:buFont typeface="+mj-lt"/>
              <a:buAutoNum type="alphaUcPeriod"/>
            </a:pPr>
            <a:r>
              <a:rPr lang="en-US" altLang="zh-TW" dirty="0" smtClean="0"/>
              <a:t>The </a:t>
            </a:r>
            <a:r>
              <a:rPr lang="en-US" altLang="zh-TW" dirty="0"/>
              <a:t>OSPF area is configured improperly.</a:t>
            </a:r>
          </a:p>
          <a:p>
            <a:pPr marL="568325" lvl="1" indent="-342900">
              <a:buFont typeface="+mj-lt"/>
              <a:buAutoNum type="alphaUcPeriod"/>
            </a:pPr>
            <a:r>
              <a:rPr lang="en-US" altLang="zh-TW" dirty="0" smtClean="0"/>
              <a:t>The </a:t>
            </a:r>
            <a:r>
              <a:rPr lang="en-US" altLang="zh-TW" dirty="0"/>
              <a:t>network wildcard mask is configured improperly.</a:t>
            </a:r>
          </a:p>
          <a:p>
            <a:pPr marL="568325" lvl="1" indent="-342900">
              <a:buFont typeface="+mj-lt"/>
              <a:buAutoNum type="alphaUcPeriod"/>
            </a:pPr>
            <a:r>
              <a:rPr lang="en-US" altLang="zh-TW" dirty="0" smtClean="0"/>
              <a:t>The </a:t>
            </a:r>
            <a:r>
              <a:rPr lang="en-US" altLang="zh-TW" dirty="0"/>
              <a:t>network number is configured improperly.</a:t>
            </a:r>
          </a:p>
          <a:p>
            <a:pPr marL="568325" lvl="1" indent="-342900">
              <a:buFont typeface="+mj-lt"/>
              <a:buAutoNum type="alphaUcPeriod"/>
            </a:pPr>
            <a:r>
              <a:rPr lang="en-US" altLang="zh-TW" dirty="0" smtClean="0"/>
              <a:t>The </a:t>
            </a:r>
            <a:r>
              <a:rPr lang="en-US" altLang="zh-TW" dirty="0"/>
              <a:t>AS is configured improperly.</a:t>
            </a:r>
          </a:p>
          <a:p>
            <a:pPr marL="568325" lvl="1" indent="-342900">
              <a:buFont typeface="+mj-lt"/>
              <a:buAutoNum type="alphaUcPeriod"/>
            </a:pPr>
            <a:r>
              <a:rPr lang="en-US" altLang="zh-TW" dirty="0" smtClean="0"/>
              <a:t>The </a:t>
            </a:r>
            <a:r>
              <a:rPr lang="en-US" altLang="zh-TW" dirty="0"/>
              <a:t>network subnet mask is configured improperly.</a:t>
            </a:r>
            <a:endParaRPr lang="zh-TW" altLang="en-US" dirty="0"/>
          </a:p>
        </p:txBody>
      </p:sp>
      <p:sp>
        <p:nvSpPr>
          <p:cNvPr id="3" name="標題 2"/>
          <p:cNvSpPr>
            <a:spLocks noGrp="1"/>
          </p:cNvSpPr>
          <p:nvPr>
            <p:ph type="title"/>
          </p:nvPr>
        </p:nvSpPr>
        <p:spPr/>
        <p:txBody>
          <a:bodyPr/>
          <a:lstStyle/>
          <a:p>
            <a:r>
              <a:rPr lang="en-US" altLang="zh-TW" dirty="0" smtClean="0"/>
              <a:t>191</a:t>
            </a:r>
            <a:endParaRPr lang="zh-TW" altLang="en-US" dirty="0"/>
          </a:p>
        </p:txBody>
      </p:sp>
      <p:sp>
        <p:nvSpPr>
          <p:cNvPr id="4" name="圓角矩形 3"/>
          <p:cNvSpPr/>
          <p:nvPr/>
        </p:nvSpPr>
        <p:spPr>
          <a:xfrm>
            <a:off x="239713" y="424645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856124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statements about the OSPF Router ID are true? (Choose two.)</a:t>
            </a:r>
          </a:p>
          <a:p>
            <a:pPr marL="568325" lvl="1" indent="-342900">
              <a:buFont typeface="+mj-lt"/>
              <a:buAutoNum type="alphaUcPeriod"/>
            </a:pPr>
            <a:r>
              <a:rPr lang="en-US" altLang="zh-TW" dirty="0" smtClean="0"/>
              <a:t>It </a:t>
            </a:r>
            <a:r>
              <a:rPr lang="en-US" altLang="zh-TW" dirty="0"/>
              <a:t>identifies the source of a Type 1 LSA</a:t>
            </a:r>
            <a:r>
              <a:rPr lang="en-US" altLang="zh-TW" dirty="0" smtClean="0"/>
              <a:t>.</a:t>
            </a:r>
          </a:p>
          <a:p>
            <a:pPr marL="568325" lvl="1" indent="-342900">
              <a:buFont typeface="+mj-lt"/>
              <a:buAutoNum type="alphaUcPeriod"/>
            </a:pPr>
            <a:r>
              <a:rPr lang="en-US" altLang="zh-TW" dirty="0"/>
              <a:t>It should be the same on all routers in an OSPF routing instance.</a:t>
            </a:r>
          </a:p>
          <a:p>
            <a:pPr marL="568325" lvl="1" indent="-342900">
              <a:buFont typeface="+mj-lt"/>
              <a:buAutoNum type="alphaUcPeriod"/>
            </a:pPr>
            <a:r>
              <a:rPr lang="en-US" altLang="zh-TW" dirty="0" smtClean="0"/>
              <a:t>By </a:t>
            </a:r>
            <a:r>
              <a:rPr lang="en-US" altLang="zh-TW" dirty="0"/>
              <a:t>default, the lowest IP address on the router becomes the OSPF Router ID.</a:t>
            </a:r>
          </a:p>
          <a:p>
            <a:pPr marL="568325" lvl="1" indent="-342900">
              <a:buFont typeface="+mj-lt"/>
              <a:buAutoNum type="alphaUcPeriod"/>
            </a:pPr>
            <a:r>
              <a:rPr lang="en-US" altLang="zh-TW" dirty="0" smtClean="0"/>
              <a:t>The </a:t>
            </a:r>
            <a:r>
              <a:rPr lang="en-US" altLang="zh-TW" dirty="0"/>
              <a:t>router automatically chooses the IP address of a loopback as the OSPF Router ID.</a:t>
            </a:r>
          </a:p>
          <a:p>
            <a:pPr marL="568325" lvl="1" indent="-342900">
              <a:buFont typeface="+mj-lt"/>
              <a:buAutoNum type="alphaUcPeriod"/>
            </a:pPr>
            <a:r>
              <a:rPr lang="en-US" altLang="zh-TW" dirty="0" smtClean="0"/>
              <a:t>It </a:t>
            </a:r>
            <a:r>
              <a:rPr lang="en-US" altLang="zh-TW" dirty="0"/>
              <a:t>is created using the MAC Address of the loopback interface.</a:t>
            </a:r>
            <a:endParaRPr lang="zh-TW" altLang="en-US" dirty="0"/>
          </a:p>
        </p:txBody>
      </p:sp>
      <p:sp>
        <p:nvSpPr>
          <p:cNvPr id="3" name="標題 2"/>
          <p:cNvSpPr>
            <a:spLocks noGrp="1"/>
          </p:cNvSpPr>
          <p:nvPr>
            <p:ph type="title"/>
          </p:nvPr>
        </p:nvSpPr>
        <p:spPr/>
        <p:txBody>
          <a:bodyPr/>
          <a:lstStyle/>
          <a:p>
            <a:r>
              <a:rPr lang="en-US" altLang="zh-TW" dirty="0" smtClean="0"/>
              <a:t>192</a:t>
            </a:r>
            <a:endParaRPr lang="zh-TW" altLang="en-US" dirty="0"/>
          </a:p>
        </p:txBody>
      </p:sp>
      <p:sp>
        <p:nvSpPr>
          <p:cNvPr id="4" name="圓角矩形 3"/>
          <p:cNvSpPr/>
          <p:nvPr/>
        </p:nvSpPr>
        <p:spPr>
          <a:xfrm>
            <a:off x="239713" y="157699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652137"/>
            <a:ext cx="8693072" cy="56301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02172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are two benefits of using a single OSPF area network design? (Choose two.)</a:t>
            </a:r>
          </a:p>
          <a:p>
            <a:pPr marL="568325" lvl="1" indent="-342900">
              <a:buFont typeface="+mj-lt"/>
              <a:buAutoNum type="alphaUcPeriod"/>
            </a:pPr>
            <a:r>
              <a:rPr lang="en-US" altLang="zh-TW" dirty="0" smtClean="0"/>
              <a:t>It </a:t>
            </a:r>
            <a:r>
              <a:rPr lang="en-US" altLang="zh-TW" dirty="0"/>
              <a:t>is less CPU intensive for routers in the single area.</a:t>
            </a:r>
          </a:p>
          <a:p>
            <a:pPr marL="568325" lvl="1" indent="-342900">
              <a:buFont typeface="+mj-lt"/>
              <a:buAutoNum type="alphaUcPeriod"/>
            </a:pPr>
            <a:r>
              <a:rPr lang="en-US" altLang="zh-TW" dirty="0" smtClean="0"/>
              <a:t>It </a:t>
            </a:r>
            <a:r>
              <a:rPr lang="en-US" altLang="zh-TW" dirty="0"/>
              <a:t>reduces the types of LSAs that are generated.</a:t>
            </a:r>
          </a:p>
          <a:p>
            <a:pPr marL="568325" lvl="1" indent="-342900">
              <a:buFont typeface="+mj-lt"/>
              <a:buAutoNum type="alphaUcPeriod"/>
            </a:pPr>
            <a:r>
              <a:rPr lang="en-US" altLang="zh-TW" dirty="0" smtClean="0"/>
              <a:t>It </a:t>
            </a:r>
            <a:r>
              <a:rPr lang="en-US" altLang="zh-TW" dirty="0"/>
              <a:t>removes the need for virtual links.</a:t>
            </a:r>
          </a:p>
          <a:p>
            <a:pPr marL="568325" lvl="1" indent="-342900">
              <a:buFont typeface="+mj-lt"/>
              <a:buAutoNum type="alphaUcPeriod"/>
            </a:pPr>
            <a:r>
              <a:rPr lang="en-US" altLang="zh-TW" dirty="0" smtClean="0"/>
              <a:t>It </a:t>
            </a:r>
            <a:r>
              <a:rPr lang="en-US" altLang="zh-TW" dirty="0"/>
              <a:t>increases LSA response times.</a:t>
            </a:r>
          </a:p>
          <a:p>
            <a:pPr marL="568325" lvl="1" indent="-342900">
              <a:buFont typeface="+mj-lt"/>
              <a:buAutoNum type="alphaUcPeriod"/>
            </a:pPr>
            <a:r>
              <a:rPr lang="en-US" altLang="zh-TW" dirty="0" smtClean="0"/>
              <a:t>It </a:t>
            </a:r>
            <a:r>
              <a:rPr lang="en-US" altLang="zh-TW" dirty="0"/>
              <a:t>reduces the number of required OSPF neighbor adjacencies.</a:t>
            </a:r>
            <a:endParaRPr lang="zh-TW" altLang="en-US" dirty="0"/>
          </a:p>
        </p:txBody>
      </p:sp>
      <p:sp>
        <p:nvSpPr>
          <p:cNvPr id="3" name="標題 2"/>
          <p:cNvSpPr>
            <a:spLocks noGrp="1"/>
          </p:cNvSpPr>
          <p:nvPr>
            <p:ph type="title"/>
          </p:nvPr>
        </p:nvSpPr>
        <p:spPr/>
        <p:txBody>
          <a:bodyPr/>
          <a:lstStyle/>
          <a:p>
            <a:r>
              <a:rPr lang="en-US" altLang="zh-TW" dirty="0" smtClean="0"/>
              <a:t>193</a:t>
            </a:r>
            <a:endParaRPr lang="zh-TW" altLang="en-US" dirty="0"/>
          </a:p>
        </p:txBody>
      </p:sp>
      <p:sp>
        <p:nvSpPr>
          <p:cNvPr id="4" name="圓角矩形 3"/>
          <p:cNvSpPr/>
          <p:nvPr/>
        </p:nvSpPr>
        <p:spPr>
          <a:xfrm>
            <a:off x="239713" y="1945710"/>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300743"/>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716837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2" y="914400"/>
            <a:ext cx="4284419" cy="5394960"/>
          </a:xfrm>
        </p:spPr>
        <p:txBody>
          <a:bodyPr/>
          <a:lstStyle/>
          <a:p>
            <a:r>
              <a:rPr lang="en-US" altLang="zh-TW" dirty="0"/>
              <a:t>To troubleshoot OSPF, it is important to understand how OSPF routers traverse different OSPF states when adjacencies are being </a:t>
            </a:r>
            <a:r>
              <a:rPr lang="en-US" altLang="zh-TW" dirty="0" smtClean="0"/>
              <a:t>established</a:t>
            </a:r>
          </a:p>
          <a:p>
            <a:r>
              <a:rPr lang="en-US" altLang="zh-TW" dirty="0"/>
              <a:t>hen troubleshooting OSPF neighbors, be aware that the </a:t>
            </a:r>
            <a:r>
              <a:rPr lang="en-US" altLang="zh-TW" dirty="0">
                <a:solidFill>
                  <a:srgbClr val="0070C0"/>
                </a:solidFill>
                <a:latin typeface="Courier New" panose="02070309020205020404" pitchFamily="49" charset="0"/>
                <a:cs typeface="Courier New" panose="02070309020205020404" pitchFamily="49" charset="0"/>
              </a:rPr>
              <a:t>FULL</a:t>
            </a:r>
            <a:r>
              <a:rPr lang="en-US" altLang="zh-TW" dirty="0"/>
              <a:t> or </a:t>
            </a:r>
            <a:r>
              <a:rPr lang="en-US" altLang="zh-TW" dirty="0">
                <a:solidFill>
                  <a:srgbClr val="0070C0"/>
                </a:solidFill>
                <a:latin typeface="Courier New" panose="02070309020205020404" pitchFamily="49" charset="0"/>
                <a:cs typeface="Courier New" panose="02070309020205020404" pitchFamily="49" charset="0"/>
              </a:rPr>
              <a:t>2WAY</a:t>
            </a:r>
            <a:r>
              <a:rPr lang="en-US" altLang="zh-TW" dirty="0"/>
              <a:t> states are normal</a:t>
            </a:r>
            <a:endParaRPr lang="zh-TW" altLang="en-US" dirty="0"/>
          </a:p>
        </p:txBody>
      </p:sp>
      <p:sp>
        <p:nvSpPr>
          <p:cNvPr id="3" name="標題 2"/>
          <p:cNvSpPr>
            <a:spLocks noGrp="1"/>
          </p:cNvSpPr>
          <p:nvPr>
            <p:ph type="title"/>
          </p:nvPr>
        </p:nvSpPr>
        <p:spPr/>
        <p:txBody>
          <a:bodyPr/>
          <a:lstStyle/>
          <a:p>
            <a:r>
              <a:rPr lang="en-US" altLang="zh-TW" dirty="0"/>
              <a:t>OSPF States</a:t>
            </a:r>
          </a:p>
        </p:txBody>
      </p:sp>
      <p:graphicFrame>
        <p:nvGraphicFramePr>
          <p:cNvPr id="4" name="物件 3"/>
          <p:cNvGraphicFramePr>
            <a:graphicFrameLocks noChangeAspect="1"/>
          </p:cNvGraphicFramePr>
          <p:nvPr>
            <p:extLst/>
          </p:nvPr>
        </p:nvGraphicFramePr>
        <p:xfrm>
          <a:off x="4524132" y="703621"/>
          <a:ext cx="3986213" cy="5067300"/>
        </p:xfrm>
        <a:graphic>
          <a:graphicData uri="http://schemas.openxmlformats.org/presentationml/2006/ole">
            <mc:AlternateContent xmlns:mc="http://schemas.openxmlformats.org/markup-compatibility/2006">
              <mc:Choice xmlns:v="urn:schemas-microsoft-com:vml" Requires="v">
                <p:oleObj spid="_x0000_s1026" r:id="rId3" imgW="3987000" imgH="5066640" progId="">
                  <p:embed/>
                </p:oleObj>
              </mc:Choice>
              <mc:Fallback>
                <p:oleObj r:id="rId3" imgW="3987000" imgH="5066640" progId="">
                  <p:embed/>
                  <p:pic>
                    <p:nvPicPr>
                      <p:cNvPr id="0" name=""/>
                      <p:cNvPicPr/>
                      <p:nvPr/>
                    </p:nvPicPr>
                    <p:blipFill>
                      <a:blip r:embed="rId4"/>
                      <a:stretch>
                        <a:fillRect/>
                      </a:stretch>
                    </p:blipFill>
                    <p:spPr>
                      <a:xfrm>
                        <a:off x="4524132" y="703621"/>
                        <a:ext cx="3986213" cy="5067300"/>
                      </a:xfrm>
                      <a:prstGeom prst="rect">
                        <a:avLst/>
                      </a:prstGeom>
                    </p:spPr>
                  </p:pic>
                </p:oleObj>
              </mc:Fallback>
            </mc:AlternateContent>
          </a:graphicData>
        </a:graphic>
      </p:graphicFrame>
    </p:spTree>
    <p:extLst>
      <p:ext uri="{BB962C8B-B14F-4D97-AF65-F5344CB8AC3E}">
        <p14:creationId xmlns:p14="http://schemas.microsoft.com/office/powerpoint/2010/main" val="644865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When a router undergoes the exchange protocol within OSPF, in what order does it pass </a:t>
            </a:r>
            <a:r>
              <a:rPr lang="en-US" altLang="zh-TW" dirty="0" smtClean="0"/>
              <a:t>through each </a:t>
            </a:r>
            <a:r>
              <a:rPr lang="en-US" altLang="zh-TW" dirty="0"/>
              <a:t>state?</a:t>
            </a:r>
          </a:p>
          <a:p>
            <a:pPr marL="568325" lvl="1" indent="-342900">
              <a:buFont typeface="+mj-lt"/>
              <a:buAutoNum type="alphaUcPeriod"/>
            </a:pPr>
            <a:r>
              <a:rPr lang="en-US" altLang="zh-TW" dirty="0" err="1" smtClean="0"/>
              <a:t>exstart</a:t>
            </a:r>
            <a:r>
              <a:rPr lang="en-US" altLang="zh-TW" dirty="0" smtClean="0"/>
              <a:t> </a:t>
            </a:r>
            <a:r>
              <a:rPr lang="en-US" altLang="zh-TW" dirty="0"/>
              <a:t>state &gt; loading state &gt; exchange state &gt; full state</a:t>
            </a:r>
          </a:p>
          <a:p>
            <a:pPr marL="568325" lvl="1" indent="-342900">
              <a:buFont typeface="+mj-lt"/>
              <a:buAutoNum type="alphaUcPeriod"/>
            </a:pPr>
            <a:r>
              <a:rPr lang="en-US" altLang="zh-TW" dirty="0" err="1" smtClean="0"/>
              <a:t>exstart</a:t>
            </a:r>
            <a:r>
              <a:rPr lang="en-US" altLang="zh-TW" dirty="0" smtClean="0"/>
              <a:t> </a:t>
            </a:r>
            <a:r>
              <a:rPr lang="en-US" altLang="zh-TW" dirty="0"/>
              <a:t>state &gt; exchange state &gt; loading state &gt; full state</a:t>
            </a:r>
          </a:p>
          <a:p>
            <a:pPr marL="568325" lvl="1" indent="-342900">
              <a:buFont typeface="+mj-lt"/>
              <a:buAutoNum type="alphaUcPeriod"/>
            </a:pPr>
            <a:r>
              <a:rPr lang="en-US" altLang="zh-TW" dirty="0" err="1" smtClean="0"/>
              <a:t>exstart</a:t>
            </a:r>
            <a:r>
              <a:rPr lang="en-US" altLang="zh-TW" dirty="0" smtClean="0"/>
              <a:t> </a:t>
            </a:r>
            <a:r>
              <a:rPr lang="en-US" altLang="zh-TW" dirty="0"/>
              <a:t>state &gt; full state &gt; loading state &gt; exchange state</a:t>
            </a:r>
          </a:p>
          <a:p>
            <a:pPr marL="568325" lvl="1" indent="-342900">
              <a:buFont typeface="+mj-lt"/>
              <a:buAutoNum type="alphaUcPeriod"/>
            </a:pPr>
            <a:r>
              <a:rPr lang="en-US" altLang="zh-TW" dirty="0" smtClean="0"/>
              <a:t>loading </a:t>
            </a:r>
            <a:r>
              <a:rPr lang="en-US" altLang="zh-TW" dirty="0"/>
              <a:t>state &gt; exchange state &gt; full state &gt; </a:t>
            </a:r>
            <a:r>
              <a:rPr lang="en-US" altLang="zh-TW" dirty="0" err="1"/>
              <a:t>exstart</a:t>
            </a:r>
            <a:r>
              <a:rPr lang="en-US" altLang="zh-TW" dirty="0"/>
              <a:t> state</a:t>
            </a:r>
            <a:endParaRPr lang="zh-TW" altLang="en-US" dirty="0"/>
          </a:p>
        </p:txBody>
      </p:sp>
      <p:sp>
        <p:nvSpPr>
          <p:cNvPr id="3" name="標題 2"/>
          <p:cNvSpPr>
            <a:spLocks noGrp="1"/>
          </p:cNvSpPr>
          <p:nvPr>
            <p:ph type="title"/>
          </p:nvPr>
        </p:nvSpPr>
        <p:spPr/>
        <p:txBody>
          <a:bodyPr/>
          <a:lstStyle/>
          <a:p>
            <a:r>
              <a:rPr lang="en-US" altLang="zh-TW" dirty="0" smtClean="0"/>
              <a:t>194</a:t>
            </a:r>
            <a:endParaRPr lang="zh-TW" altLang="en-US" dirty="0"/>
          </a:p>
        </p:txBody>
      </p:sp>
      <p:sp>
        <p:nvSpPr>
          <p:cNvPr id="4" name="圓角矩形 3"/>
          <p:cNvSpPr/>
          <p:nvPr/>
        </p:nvSpPr>
        <p:spPr>
          <a:xfrm>
            <a:off x="239713" y="194570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146607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err="1"/>
              <a:t>ip</a:t>
            </a:r>
            <a:r>
              <a:rPr lang="en-US" altLang="zh-TW" dirty="0"/>
              <a:t> route 0.0.0.0 255.255.255.0 172.16.100.2</a:t>
            </a:r>
          </a:p>
          <a:p>
            <a:pPr marL="568325" lvl="1" indent="-342900">
              <a:buFont typeface="+mj-lt"/>
              <a:buAutoNum type="alphaUcPeriod"/>
            </a:pPr>
            <a:r>
              <a:rPr lang="en-US" altLang="zh-TW" dirty="0" err="1" smtClean="0"/>
              <a:t>ip</a:t>
            </a:r>
            <a:r>
              <a:rPr lang="en-US" altLang="zh-TW" dirty="0" smtClean="0"/>
              <a:t> </a:t>
            </a:r>
            <a:r>
              <a:rPr lang="en-US" altLang="zh-TW" dirty="0"/>
              <a:t>route 0.0.0.0 0.0.0.0 128.107.1.1</a:t>
            </a:r>
          </a:p>
          <a:p>
            <a:pPr marL="568325" lvl="1" indent="-342900">
              <a:buFont typeface="+mj-lt"/>
              <a:buAutoNum type="alphaUcPeriod"/>
            </a:pPr>
            <a:r>
              <a:rPr lang="en-US" altLang="zh-TW" dirty="0" err="1" smtClean="0"/>
              <a:t>ip</a:t>
            </a:r>
            <a:r>
              <a:rPr lang="en-US" altLang="zh-TW" dirty="0" smtClean="0"/>
              <a:t> </a:t>
            </a:r>
            <a:r>
              <a:rPr lang="en-US" altLang="zh-TW" dirty="0"/>
              <a:t>route 0.0.0.0 255.255.255.252 128.107.1.1</a:t>
            </a:r>
          </a:p>
          <a:p>
            <a:pPr marL="568325" lvl="1" indent="-342900">
              <a:buFont typeface="+mj-lt"/>
              <a:buAutoNum type="alphaUcPeriod"/>
            </a:pPr>
            <a:r>
              <a:rPr lang="en-US" altLang="zh-TW" dirty="0" err="1" smtClean="0"/>
              <a:t>ip</a:t>
            </a:r>
            <a:r>
              <a:rPr lang="en-US" altLang="zh-TW" dirty="0" smtClean="0"/>
              <a:t> </a:t>
            </a:r>
            <a:r>
              <a:rPr lang="en-US" altLang="zh-TW" dirty="0"/>
              <a:t>route 0.0.0.0 0.0.0.0 172.16.100.1</a:t>
            </a:r>
          </a:p>
          <a:p>
            <a:pPr marL="568325" lvl="1" indent="-342900">
              <a:buFont typeface="+mj-lt"/>
              <a:buAutoNum type="alphaUcPeriod"/>
            </a:pPr>
            <a:r>
              <a:rPr lang="en-US" altLang="zh-TW" dirty="0" err="1" smtClean="0"/>
              <a:t>ip</a:t>
            </a:r>
            <a:r>
              <a:rPr lang="en-US" altLang="zh-TW" dirty="0" smtClean="0"/>
              <a:t> </a:t>
            </a:r>
            <a:r>
              <a:rPr lang="en-US" altLang="zh-TW" dirty="0"/>
              <a:t>route 0.0.0.0 0.0.0.0 172.16.100.2</a:t>
            </a:r>
          </a:p>
          <a:p>
            <a:pPr marL="568325" lvl="1" indent="-342900">
              <a:buFont typeface="+mj-lt"/>
              <a:buAutoNum type="alphaUcPeriod"/>
            </a:pPr>
            <a:r>
              <a:rPr lang="en-US" altLang="zh-TW" dirty="0" err="1" smtClean="0"/>
              <a:t>ip</a:t>
            </a:r>
            <a:r>
              <a:rPr lang="en-US" altLang="zh-TW" dirty="0" smtClean="0"/>
              <a:t> </a:t>
            </a:r>
            <a:r>
              <a:rPr lang="en-US" altLang="zh-TW" dirty="0"/>
              <a:t>route 0.0.0.0 255.255.255.255 172.16.100.2</a:t>
            </a:r>
            <a:endParaRPr lang="zh-TW" altLang="en-US" dirty="0"/>
          </a:p>
        </p:txBody>
      </p:sp>
      <p:sp>
        <p:nvSpPr>
          <p:cNvPr id="3" name="標題 2"/>
          <p:cNvSpPr>
            <a:spLocks noGrp="1"/>
          </p:cNvSpPr>
          <p:nvPr>
            <p:ph type="title"/>
          </p:nvPr>
        </p:nvSpPr>
        <p:spPr/>
        <p:txBody>
          <a:bodyPr/>
          <a:lstStyle/>
          <a:p>
            <a:r>
              <a:rPr lang="en-US" altLang="zh-TW" dirty="0" smtClean="0"/>
              <a:t>134</a:t>
            </a:r>
            <a:endParaRPr lang="zh-TW" altLang="en-US" dirty="0"/>
          </a:p>
        </p:txBody>
      </p:sp>
      <p:sp>
        <p:nvSpPr>
          <p:cNvPr id="4" name="圓角矩形 3"/>
          <p:cNvSpPr/>
          <p:nvPr/>
        </p:nvSpPr>
        <p:spPr>
          <a:xfrm>
            <a:off x="239713" y="223351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980856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are two enhancements that OSPFv3 supports over OSPFv2? (Choose two</a:t>
            </a:r>
            <a:r>
              <a:rPr lang="en-US" altLang="zh-TW" dirty="0" smtClean="0"/>
              <a:t>.)</a:t>
            </a:r>
          </a:p>
          <a:p>
            <a:pPr marL="568325" lvl="1" indent="-342900">
              <a:buFont typeface="+mj-lt"/>
              <a:buAutoNum type="alphaUcPeriod"/>
            </a:pPr>
            <a:r>
              <a:rPr lang="en-US" altLang="zh-TW" dirty="0"/>
              <a:t>It requires the use of ARP.</a:t>
            </a:r>
          </a:p>
          <a:p>
            <a:pPr marL="568325" lvl="1" indent="-342900">
              <a:buFont typeface="+mj-lt"/>
              <a:buAutoNum type="alphaUcPeriod"/>
            </a:pPr>
            <a:r>
              <a:rPr lang="en-US" altLang="zh-TW" dirty="0" smtClean="0"/>
              <a:t>It </a:t>
            </a:r>
            <a:r>
              <a:rPr lang="en-US" altLang="zh-TW" dirty="0"/>
              <a:t>can support multiple IPv6 subnets on a single link.</a:t>
            </a:r>
          </a:p>
          <a:p>
            <a:pPr marL="568325" lvl="1" indent="-342900">
              <a:buFont typeface="+mj-lt"/>
              <a:buAutoNum type="alphaUcPeriod"/>
            </a:pPr>
            <a:r>
              <a:rPr lang="en-US" altLang="zh-TW" dirty="0" smtClean="0"/>
              <a:t>It </a:t>
            </a:r>
            <a:r>
              <a:rPr lang="en-US" altLang="zh-TW" dirty="0"/>
              <a:t>supports up to 2 instances of OSPFv3 over a common link.</a:t>
            </a:r>
          </a:p>
          <a:p>
            <a:pPr marL="568325" lvl="1" indent="-342900">
              <a:buFont typeface="+mj-lt"/>
              <a:buAutoNum type="alphaUcPeriod"/>
            </a:pPr>
            <a:r>
              <a:rPr lang="en-US" altLang="zh-TW" dirty="0" smtClean="0"/>
              <a:t>It </a:t>
            </a:r>
            <a:r>
              <a:rPr lang="en-US" altLang="zh-TW" dirty="0"/>
              <a:t>routes over links rather than over networks.</a:t>
            </a:r>
            <a:endParaRPr lang="zh-TW" altLang="en-US" dirty="0"/>
          </a:p>
        </p:txBody>
      </p:sp>
      <p:sp>
        <p:nvSpPr>
          <p:cNvPr id="3" name="標題 2"/>
          <p:cNvSpPr>
            <a:spLocks noGrp="1"/>
          </p:cNvSpPr>
          <p:nvPr>
            <p:ph type="title"/>
          </p:nvPr>
        </p:nvSpPr>
        <p:spPr/>
        <p:txBody>
          <a:bodyPr/>
          <a:lstStyle/>
          <a:p>
            <a:r>
              <a:rPr lang="en-US" altLang="zh-TW" dirty="0" smtClean="0"/>
              <a:t>195</a:t>
            </a:r>
            <a:endParaRPr lang="zh-TW" altLang="en-US" dirty="0"/>
          </a:p>
        </p:txBody>
      </p:sp>
      <p:sp>
        <p:nvSpPr>
          <p:cNvPr id="4" name="圓角矩形 3"/>
          <p:cNvSpPr/>
          <p:nvPr/>
        </p:nvSpPr>
        <p:spPr>
          <a:xfrm>
            <a:off x="239713" y="194570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29885" y="261429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8874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are two enhancements that OSPFv3 supports over OSPFv2? (Choose two</a:t>
            </a:r>
            <a:r>
              <a:rPr lang="en-US" altLang="zh-TW" dirty="0" smtClean="0"/>
              <a:t>.)</a:t>
            </a:r>
          </a:p>
          <a:p>
            <a:pPr marL="568325" lvl="1" indent="-342900">
              <a:buFont typeface="+mj-lt"/>
              <a:buAutoNum type="alphaUcPeriod"/>
            </a:pPr>
            <a:r>
              <a:rPr lang="en-US" altLang="zh-TW" dirty="0"/>
              <a:t>It requires the use of ARP.</a:t>
            </a:r>
          </a:p>
          <a:p>
            <a:pPr marL="568325" lvl="1" indent="-342900">
              <a:buFont typeface="+mj-lt"/>
              <a:buAutoNum type="alphaUcPeriod"/>
            </a:pPr>
            <a:r>
              <a:rPr lang="en-US" altLang="zh-TW" dirty="0" smtClean="0"/>
              <a:t>It </a:t>
            </a:r>
            <a:r>
              <a:rPr lang="en-US" altLang="zh-TW" dirty="0"/>
              <a:t>can support multiple IPv6 subnets on a single link.</a:t>
            </a:r>
          </a:p>
          <a:p>
            <a:pPr marL="568325" lvl="1" indent="-342900">
              <a:buFont typeface="+mj-lt"/>
              <a:buAutoNum type="alphaUcPeriod"/>
            </a:pPr>
            <a:r>
              <a:rPr lang="en-US" altLang="zh-TW" dirty="0" smtClean="0"/>
              <a:t>It </a:t>
            </a:r>
            <a:r>
              <a:rPr lang="en-US" altLang="zh-TW" dirty="0"/>
              <a:t>supports up to 2 instances of OSPFv3 over a common link.</a:t>
            </a:r>
          </a:p>
          <a:p>
            <a:pPr marL="568325" lvl="1" indent="-342900">
              <a:buFont typeface="+mj-lt"/>
              <a:buAutoNum type="alphaUcPeriod"/>
            </a:pPr>
            <a:r>
              <a:rPr lang="en-US" altLang="zh-TW" dirty="0" smtClean="0"/>
              <a:t>It </a:t>
            </a:r>
            <a:r>
              <a:rPr lang="en-US" altLang="zh-TW" dirty="0"/>
              <a:t>routes over links rather than over networks.</a:t>
            </a:r>
            <a:endParaRPr lang="zh-TW" altLang="en-US" dirty="0"/>
          </a:p>
        </p:txBody>
      </p:sp>
      <p:sp>
        <p:nvSpPr>
          <p:cNvPr id="3" name="標題 2"/>
          <p:cNvSpPr>
            <a:spLocks noGrp="1"/>
          </p:cNvSpPr>
          <p:nvPr>
            <p:ph type="title"/>
          </p:nvPr>
        </p:nvSpPr>
        <p:spPr/>
        <p:txBody>
          <a:bodyPr/>
          <a:lstStyle/>
          <a:p>
            <a:r>
              <a:rPr lang="en-US" altLang="zh-TW" dirty="0" smtClean="0"/>
              <a:t>196</a:t>
            </a:r>
            <a:endParaRPr lang="zh-TW" altLang="en-US" dirty="0"/>
          </a:p>
        </p:txBody>
      </p:sp>
      <p:sp>
        <p:nvSpPr>
          <p:cNvPr id="4" name="圓角矩形 3"/>
          <p:cNvSpPr/>
          <p:nvPr/>
        </p:nvSpPr>
        <p:spPr>
          <a:xfrm>
            <a:off x="239713" y="194570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29885" y="261429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63258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What command sequence will configure a router to run OSPF and add network 10.1.1.0 /24 </a:t>
            </a:r>
            <a:r>
              <a:rPr lang="en-US" altLang="zh-TW" dirty="0" smtClean="0"/>
              <a:t>to area </a:t>
            </a:r>
            <a:r>
              <a:rPr lang="en-US" altLang="zh-TW" dirty="0"/>
              <a:t>0?</a:t>
            </a:r>
          </a:p>
          <a:p>
            <a:pPr marL="568325" lvl="1" indent="-342900">
              <a:buFont typeface="+mj-lt"/>
              <a:buAutoNum type="alphaUcPeriod"/>
            </a:pPr>
            <a:r>
              <a:rPr lang="en-US" altLang="zh-TW" dirty="0" smtClean="0"/>
              <a:t>router </a:t>
            </a:r>
            <a:r>
              <a:rPr lang="en-US" altLang="zh-TW" dirty="0" err="1"/>
              <a:t>ospf</a:t>
            </a:r>
            <a:r>
              <a:rPr lang="en-US" altLang="zh-TW" dirty="0"/>
              <a:t> area 0</a:t>
            </a:r>
          </a:p>
          <a:p>
            <a:pPr marL="225425" lvl="1" indent="0">
              <a:buNone/>
            </a:pPr>
            <a:r>
              <a:rPr lang="en-US" altLang="zh-TW" dirty="0" smtClean="0"/>
              <a:t>      network </a:t>
            </a:r>
            <a:r>
              <a:rPr lang="en-US" altLang="zh-TW" dirty="0"/>
              <a:t>10.1.1.0 255.255.255.0 area 0</a:t>
            </a:r>
          </a:p>
          <a:p>
            <a:pPr marL="568325" lvl="1" indent="-342900">
              <a:buFont typeface="+mj-lt"/>
              <a:buAutoNum type="alphaUcPeriod" startAt="2"/>
            </a:pPr>
            <a:r>
              <a:rPr lang="en-US" altLang="zh-TW" dirty="0" smtClean="0"/>
              <a:t>router </a:t>
            </a:r>
            <a:r>
              <a:rPr lang="en-US" altLang="zh-TW" dirty="0" err="1"/>
              <a:t>ospf</a:t>
            </a:r>
            <a:endParaRPr lang="en-US" altLang="zh-TW" dirty="0"/>
          </a:p>
          <a:p>
            <a:pPr marL="225425" lvl="1" indent="0">
              <a:buNone/>
            </a:pPr>
            <a:r>
              <a:rPr lang="zh-TW" altLang="en-US" dirty="0" smtClean="0"/>
              <a:t>      </a:t>
            </a:r>
            <a:r>
              <a:rPr lang="en-US" altLang="zh-TW" dirty="0" smtClean="0"/>
              <a:t>network </a:t>
            </a:r>
            <a:r>
              <a:rPr lang="en-US" altLang="zh-TW" dirty="0"/>
              <a:t>10.1.1.0 0.0.0.255</a:t>
            </a:r>
          </a:p>
          <a:p>
            <a:pPr marL="568325" lvl="1" indent="-342900">
              <a:buFont typeface="+mj-lt"/>
              <a:buAutoNum type="alphaUcPeriod" startAt="3"/>
            </a:pPr>
            <a:r>
              <a:rPr lang="en-US" altLang="zh-TW" dirty="0" smtClean="0"/>
              <a:t>router </a:t>
            </a:r>
            <a:r>
              <a:rPr lang="en-US" altLang="zh-TW" dirty="0" err="1"/>
              <a:t>ospf</a:t>
            </a:r>
            <a:r>
              <a:rPr lang="en-US" altLang="zh-TW" dirty="0"/>
              <a:t> 1</a:t>
            </a:r>
          </a:p>
          <a:p>
            <a:pPr marL="225425" lvl="1" indent="0">
              <a:buNone/>
            </a:pPr>
            <a:r>
              <a:rPr lang="zh-TW" altLang="en-US" dirty="0" smtClean="0"/>
              <a:t>      </a:t>
            </a:r>
            <a:r>
              <a:rPr lang="en-US" altLang="zh-TW" dirty="0" smtClean="0"/>
              <a:t>network </a:t>
            </a:r>
            <a:r>
              <a:rPr lang="en-US" altLang="zh-TW" dirty="0"/>
              <a:t>10.1.1.0 0.0.0.255 area 0</a:t>
            </a:r>
          </a:p>
          <a:p>
            <a:pPr marL="568325" lvl="1" indent="-342900">
              <a:buFont typeface="+mj-lt"/>
              <a:buAutoNum type="alphaUcPeriod" startAt="4"/>
            </a:pPr>
            <a:r>
              <a:rPr lang="en-US" altLang="zh-TW" dirty="0" smtClean="0"/>
              <a:t>router </a:t>
            </a:r>
            <a:r>
              <a:rPr lang="en-US" altLang="zh-TW" dirty="0" err="1"/>
              <a:t>ospf</a:t>
            </a:r>
            <a:r>
              <a:rPr lang="en-US" altLang="zh-TW" dirty="0"/>
              <a:t> area 0</a:t>
            </a:r>
          </a:p>
          <a:p>
            <a:pPr marL="225425" lvl="1" indent="0">
              <a:buNone/>
            </a:pPr>
            <a:r>
              <a:rPr lang="zh-TW" altLang="en-US" dirty="0" smtClean="0"/>
              <a:t>      </a:t>
            </a:r>
            <a:r>
              <a:rPr lang="en-US" altLang="zh-TW" dirty="0" smtClean="0"/>
              <a:t>network </a:t>
            </a:r>
            <a:r>
              <a:rPr lang="en-US" altLang="zh-TW" dirty="0"/>
              <a:t>10.1.1.0 0.0.0.255 area 0</a:t>
            </a:r>
          </a:p>
          <a:p>
            <a:pPr marL="568325" lvl="1" indent="-342900">
              <a:buFont typeface="+mj-lt"/>
              <a:buAutoNum type="alphaUcPeriod" startAt="5"/>
            </a:pPr>
            <a:r>
              <a:rPr lang="en-US" altLang="zh-TW" dirty="0" smtClean="0"/>
              <a:t>router </a:t>
            </a:r>
            <a:r>
              <a:rPr lang="en-US" altLang="zh-TW" dirty="0" err="1"/>
              <a:t>ospf</a:t>
            </a:r>
            <a:endParaRPr lang="en-US" altLang="zh-TW" dirty="0"/>
          </a:p>
          <a:p>
            <a:pPr marL="225425" lvl="1" indent="0">
              <a:buNone/>
            </a:pPr>
            <a:r>
              <a:rPr lang="zh-TW" altLang="en-US" dirty="0" smtClean="0"/>
              <a:t>      </a:t>
            </a:r>
            <a:r>
              <a:rPr lang="en-US" altLang="zh-TW" dirty="0" smtClean="0"/>
              <a:t>network </a:t>
            </a:r>
            <a:r>
              <a:rPr lang="en-US" altLang="zh-TW" dirty="0"/>
              <a:t>10.1.1.0 255.255.255.0 area 0</a:t>
            </a:r>
          </a:p>
          <a:p>
            <a:pPr marL="568325" lvl="1" indent="-342900">
              <a:buFont typeface="+mj-lt"/>
              <a:buAutoNum type="alphaUcPeriod" startAt="6"/>
            </a:pPr>
            <a:r>
              <a:rPr lang="en-US" altLang="zh-TW" dirty="0" smtClean="0"/>
              <a:t>router </a:t>
            </a:r>
            <a:r>
              <a:rPr lang="en-US" altLang="zh-TW" dirty="0" err="1"/>
              <a:t>ospf</a:t>
            </a:r>
            <a:r>
              <a:rPr lang="en-US" altLang="zh-TW" dirty="0"/>
              <a:t> 1</a:t>
            </a:r>
          </a:p>
          <a:p>
            <a:pPr marL="225425" lvl="1" indent="0">
              <a:buNone/>
            </a:pPr>
            <a:r>
              <a:rPr lang="zh-TW" altLang="en-US" dirty="0" smtClean="0"/>
              <a:t>      </a:t>
            </a:r>
            <a:r>
              <a:rPr lang="en-US" altLang="zh-TW" dirty="0" smtClean="0"/>
              <a:t>network </a:t>
            </a:r>
            <a:r>
              <a:rPr lang="en-US" altLang="zh-TW" dirty="0"/>
              <a:t>10.1.1.0 0.0.0.255</a:t>
            </a:r>
            <a:endParaRPr lang="zh-TW" altLang="en-US" dirty="0"/>
          </a:p>
        </p:txBody>
      </p:sp>
      <p:sp>
        <p:nvSpPr>
          <p:cNvPr id="3" name="標題 2"/>
          <p:cNvSpPr>
            <a:spLocks noGrp="1"/>
          </p:cNvSpPr>
          <p:nvPr>
            <p:ph type="title"/>
          </p:nvPr>
        </p:nvSpPr>
        <p:spPr/>
        <p:txBody>
          <a:bodyPr/>
          <a:lstStyle/>
          <a:p>
            <a:r>
              <a:rPr lang="en-US" altLang="zh-TW" dirty="0" smtClean="0"/>
              <a:t>197</a:t>
            </a:r>
            <a:endParaRPr lang="zh-TW" altLang="en-US" dirty="0"/>
          </a:p>
        </p:txBody>
      </p:sp>
      <p:sp>
        <p:nvSpPr>
          <p:cNvPr id="4" name="圓角矩形 3"/>
          <p:cNvSpPr/>
          <p:nvPr/>
        </p:nvSpPr>
        <p:spPr>
          <a:xfrm>
            <a:off x="239713" y="2968252"/>
            <a:ext cx="8693072" cy="718845"/>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203624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If the router Cisco returns the given output and has not had its router ID set manually, what </a:t>
            </a:r>
            <a:r>
              <a:rPr lang="en-US" altLang="zh-TW" dirty="0" smtClean="0"/>
              <a:t>value will </a:t>
            </a:r>
            <a:r>
              <a:rPr lang="en-US" altLang="zh-TW" dirty="0"/>
              <a:t>OSPF use as its router ID?</a:t>
            </a:r>
          </a:p>
          <a:p>
            <a:pPr marL="568325" lvl="1" indent="-342900">
              <a:buFont typeface="+mj-lt"/>
              <a:buAutoNum type="alphaUcPeriod"/>
            </a:pPr>
            <a:r>
              <a:rPr lang="en-US" altLang="zh-TW" dirty="0" smtClean="0"/>
              <a:t>192.168.1.1</a:t>
            </a:r>
            <a:endParaRPr lang="en-US" altLang="zh-TW" dirty="0"/>
          </a:p>
          <a:p>
            <a:pPr marL="568325" lvl="1" indent="-342900">
              <a:buFont typeface="+mj-lt"/>
              <a:buAutoNum type="alphaUcPeriod"/>
            </a:pPr>
            <a:r>
              <a:rPr lang="en-US" altLang="zh-TW" dirty="0" smtClean="0"/>
              <a:t>172.16.1.1</a:t>
            </a:r>
            <a:endParaRPr lang="en-US" altLang="zh-TW" dirty="0"/>
          </a:p>
          <a:p>
            <a:pPr marL="568325" lvl="1" indent="-342900">
              <a:buFont typeface="+mj-lt"/>
              <a:buAutoNum type="alphaUcPeriod"/>
            </a:pPr>
            <a:r>
              <a:rPr lang="en-US" altLang="zh-TW" dirty="0" smtClean="0"/>
              <a:t>1.1.1.1</a:t>
            </a:r>
            <a:endParaRPr lang="en-US" altLang="zh-TW" dirty="0"/>
          </a:p>
          <a:p>
            <a:pPr marL="568325" lvl="1" indent="-342900">
              <a:buFont typeface="+mj-lt"/>
              <a:buAutoNum type="alphaUcPeriod"/>
            </a:pPr>
            <a:r>
              <a:rPr lang="en-US" altLang="zh-TW" dirty="0" smtClean="0"/>
              <a:t>2.2.2.2</a:t>
            </a:r>
            <a:endParaRPr lang="zh-TW" altLang="en-US" dirty="0"/>
          </a:p>
        </p:txBody>
      </p:sp>
      <p:sp>
        <p:nvSpPr>
          <p:cNvPr id="3" name="標題 2"/>
          <p:cNvSpPr>
            <a:spLocks noGrp="1"/>
          </p:cNvSpPr>
          <p:nvPr>
            <p:ph type="title"/>
          </p:nvPr>
        </p:nvSpPr>
        <p:spPr/>
        <p:txBody>
          <a:bodyPr/>
          <a:lstStyle/>
          <a:p>
            <a:r>
              <a:rPr lang="en-US" altLang="zh-TW" dirty="0" smtClean="0"/>
              <a:t>198</a:t>
            </a:r>
            <a:endParaRPr lang="zh-TW" altLang="en-US" dirty="0"/>
          </a:p>
        </p:txBody>
      </p:sp>
      <p:pic>
        <p:nvPicPr>
          <p:cNvPr id="4" name="圖片 3"/>
          <p:cNvPicPr>
            <a:picLocks noChangeAspect="1"/>
          </p:cNvPicPr>
          <p:nvPr/>
        </p:nvPicPr>
        <p:blipFill>
          <a:blip r:embed="rId2"/>
          <a:stretch>
            <a:fillRect/>
          </a:stretch>
        </p:blipFill>
        <p:spPr>
          <a:xfrm>
            <a:off x="1188134" y="3585574"/>
            <a:ext cx="6814655" cy="2476013"/>
          </a:xfrm>
          <a:prstGeom prst="rect">
            <a:avLst/>
          </a:prstGeom>
        </p:spPr>
      </p:pic>
      <p:sp>
        <p:nvSpPr>
          <p:cNvPr id="5" name="圓角矩形 4"/>
          <p:cNvSpPr/>
          <p:nvPr/>
        </p:nvSpPr>
        <p:spPr>
          <a:xfrm>
            <a:off x="229885" y="293875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805191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OSPF command, when configured, will include all interfaces into area 0?</a:t>
            </a:r>
          </a:p>
          <a:p>
            <a:pPr marL="568325" lvl="1" indent="-342900">
              <a:buFont typeface="+mj-lt"/>
              <a:buAutoNum type="alphaUcPeriod"/>
            </a:pPr>
            <a:r>
              <a:rPr lang="en-US" altLang="zh-TW" dirty="0" smtClean="0"/>
              <a:t>network </a:t>
            </a:r>
            <a:r>
              <a:rPr lang="en-US" altLang="zh-TW" dirty="0"/>
              <a:t>0.0.0.0 255.255.255.255 area 0</a:t>
            </a:r>
          </a:p>
          <a:p>
            <a:pPr marL="568325" lvl="1" indent="-342900">
              <a:buFont typeface="+mj-lt"/>
              <a:buAutoNum type="alphaUcPeriod"/>
            </a:pPr>
            <a:r>
              <a:rPr lang="en-US" altLang="zh-TW" dirty="0" smtClean="0"/>
              <a:t>network </a:t>
            </a:r>
            <a:r>
              <a:rPr lang="en-US" altLang="zh-TW" dirty="0"/>
              <a:t>0.0.0.0 0.0.0.0 area 0</a:t>
            </a:r>
          </a:p>
          <a:p>
            <a:pPr marL="568325" lvl="1" indent="-342900">
              <a:buFont typeface="+mj-lt"/>
              <a:buAutoNum type="alphaUcPeriod"/>
            </a:pPr>
            <a:r>
              <a:rPr lang="en-US" altLang="zh-TW" dirty="0" smtClean="0"/>
              <a:t>network </a:t>
            </a:r>
            <a:r>
              <a:rPr lang="en-US" altLang="zh-TW" dirty="0"/>
              <a:t>255.255.255.255 0.0.0.0 area 0</a:t>
            </a:r>
          </a:p>
          <a:p>
            <a:pPr marL="568325" lvl="1" indent="-342900">
              <a:buFont typeface="+mj-lt"/>
              <a:buAutoNum type="alphaUcPeriod"/>
            </a:pPr>
            <a:r>
              <a:rPr lang="en-US" altLang="zh-TW" dirty="0" smtClean="0"/>
              <a:t>network </a:t>
            </a:r>
            <a:r>
              <a:rPr lang="en-US" altLang="zh-TW" dirty="0"/>
              <a:t>all-interfaces area 0</a:t>
            </a:r>
            <a:endParaRPr lang="zh-TW" altLang="en-US" dirty="0"/>
          </a:p>
        </p:txBody>
      </p:sp>
      <p:sp>
        <p:nvSpPr>
          <p:cNvPr id="3" name="標題 2"/>
          <p:cNvSpPr>
            <a:spLocks noGrp="1"/>
          </p:cNvSpPr>
          <p:nvPr>
            <p:ph type="title"/>
          </p:nvPr>
        </p:nvSpPr>
        <p:spPr/>
        <p:txBody>
          <a:bodyPr/>
          <a:lstStyle/>
          <a:p>
            <a:r>
              <a:rPr lang="en-US" altLang="zh-TW" dirty="0" smtClean="0"/>
              <a:t>199</a:t>
            </a:r>
            <a:endParaRPr lang="zh-TW" altLang="en-US" dirty="0"/>
          </a:p>
        </p:txBody>
      </p:sp>
      <p:sp>
        <p:nvSpPr>
          <p:cNvPr id="4" name="圓角矩形 3"/>
          <p:cNvSpPr/>
          <p:nvPr/>
        </p:nvSpPr>
        <p:spPr>
          <a:xfrm>
            <a:off x="239713" y="159665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140563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statement describes the process ID that is used to run OSPF on a router?</a:t>
            </a:r>
          </a:p>
          <a:p>
            <a:pPr marL="568325" lvl="1" indent="-342900">
              <a:buFont typeface="+mj-lt"/>
              <a:buAutoNum type="alphaUcPeriod"/>
            </a:pPr>
            <a:r>
              <a:rPr lang="en-US" altLang="zh-TW" dirty="0" smtClean="0"/>
              <a:t>It </a:t>
            </a:r>
            <a:r>
              <a:rPr lang="en-US" altLang="zh-TW" dirty="0"/>
              <a:t>is globally significant and is used to represent the AS number.</a:t>
            </a:r>
          </a:p>
          <a:p>
            <a:pPr marL="568325" lvl="1" indent="-342900">
              <a:buFont typeface="+mj-lt"/>
              <a:buAutoNum type="alphaUcPeriod"/>
            </a:pPr>
            <a:r>
              <a:rPr lang="en-US" altLang="zh-TW" dirty="0" smtClean="0"/>
              <a:t>It </a:t>
            </a:r>
            <a:r>
              <a:rPr lang="en-US" altLang="zh-TW" dirty="0"/>
              <a:t>is locally significant and is used to identify an instance of the OSPF database.</a:t>
            </a:r>
          </a:p>
          <a:p>
            <a:pPr marL="568325" lvl="1" indent="-342900">
              <a:buFont typeface="+mj-lt"/>
              <a:buAutoNum type="alphaUcPeriod"/>
            </a:pPr>
            <a:r>
              <a:rPr lang="en-US" altLang="zh-TW" dirty="0" smtClean="0"/>
              <a:t>It </a:t>
            </a:r>
            <a:r>
              <a:rPr lang="en-US" altLang="zh-TW" dirty="0"/>
              <a:t>is globally significant and is used to identify OSPF stub areas.</a:t>
            </a:r>
          </a:p>
          <a:p>
            <a:pPr marL="568325" lvl="1" indent="-342900">
              <a:buFont typeface="+mj-lt"/>
              <a:buAutoNum type="alphaUcPeriod"/>
            </a:pPr>
            <a:r>
              <a:rPr lang="en-US" altLang="zh-TW" dirty="0" smtClean="0"/>
              <a:t>It </a:t>
            </a:r>
            <a:r>
              <a:rPr lang="en-US" altLang="zh-TW" dirty="0"/>
              <a:t>is locally significant and must be the same throughout an area.</a:t>
            </a:r>
            <a:endParaRPr lang="zh-TW" altLang="en-US" dirty="0"/>
          </a:p>
        </p:txBody>
      </p:sp>
      <p:sp>
        <p:nvSpPr>
          <p:cNvPr id="3" name="標題 2"/>
          <p:cNvSpPr>
            <a:spLocks noGrp="1"/>
          </p:cNvSpPr>
          <p:nvPr>
            <p:ph type="title"/>
          </p:nvPr>
        </p:nvSpPr>
        <p:spPr/>
        <p:txBody>
          <a:bodyPr/>
          <a:lstStyle/>
          <a:p>
            <a:r>
              <a:rPr lang="en-US" altLang="zh-TW" dirty="0" smtClean="0"/>
              <a:t>200</a:t>
            </a:r>
            <a:endParaRPr lang="zh-TW" altLang="en-US" dirty="0"/>
          </a:p>
        </p:txBody>
      </p:sp>
      <p:sp>
        <p:nvSpPr>
          <p:cNvPr id="4" name="圓角矩形 3"/>
          <p:cNvSpPr/>
          <p:nvPr/>
        </p:nvSpPr>
        <p:spPr>
          <a:xfrm>
            <a:off x="239713" y="1935866"/>
            <a:ext cx="8693072" cy="63035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607245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0" y="0"/>
            <a:ext cx="9144000" cy="4383088"/>
            <a:chOff x="0" y="0"/>
            <a:chExt cx="5760" cy="2761"/>
          </a:xfrm>
        </p:grpSpPr>
        <p:grpSp>
          <p:nvGrpSpPr>
            <p:cNvPr id="28675" name="Group 3"/>
            <p:cNvGrpSpPr>
              <a:grpSpLocks/>
            </p:cNvGrpSpPr>
            <p:nvPr/>
          </p:nvGrpSpPr>
          <p:grpSpPr bwMode="auto">
            <a:xfrm>
              <a:off x="1727" y="1485"/>
              <a:ext cx="2400" cy="1276"/>
              <a:chOff x="3272" y="1316"/>
              <a:chExt cx="1889" cy="1002"/>
            </a:xfrm>
          </p:grpSpPr>
          <p:sp>
            <p:nvSpPr>
              <p:cNvPr id="28677"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zh-TW" altLang="en-US"/>
              </a:p>
            </p:txBody>
          </p:sp>
          <p:sp>
            <p:nvSpPr>
              <p:cNvPr id="28678"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zh-TW" altLang="en-US">
                  <a:ea typeface="新細明體" pitchFamily="18" charset="-120"/>
                </a:endParaRPr>
              </a:p>
            </p:txBody>
          </p:sp>
          <p:sp>
            <p:nvSpPr>
              <p:cNvPr id="28679" name="Freeform 6"/>
              <p:cNvSpPr>
                <a:spLocks/>
              </p:cNvSpPr>
              <p:nvPr/>
            </p:nvSpPr>
            <p:spPr bwMode="auto">
              <a:xfrm>
                <a:off x="4304" y="1971"/>
                <a:ext cx="249" cy="343"/>
              </a:xfrm>
              <a:custGeom>
                <a:avLst/>
                <a:gdLst>
                  <a:gd name="T0" fmla="*/ 2147483647 w 58"/>
                  <a:gd name="T1" fmla="*/ 2147483647 h 80"/>
                  <a:gd name="T2" fmla="*/ 2147483647 w 58"/>
                  <a:gd name="T3" fmla="*/ 2147483647 h 80"/>
                  <a:gd name="T4" fmla="*/ 2147483647 w 58"/>
                  <a:gd name="T5" fmla="*/ 2147483647 h 80"/>
                  <a:gd name="T6" fmla="*/ 2147483647 w 58"/>
                  <a:gd name="T7" fmla="*/ 2147483647 h 80"/>
                  <a:gd name="T8" fmla="*/ 2147483647 w 58"/>
                  <a:gd name="T9" fmla="*/ 2147483647 h 80"/>
                  <a:gd name="T10" fmla="*/ 2147483647 w 58"/>
                  <a:gd name="T11" fmla="*/ 2147483647 h 80"/>
                  <a:gd name="T12" fmla="*/ 2147483647 w 58"/>
                  <a:gd name="T13" fmla="*/ 2147483647 h 80"/>
                  <a:gd name="T14" fmla="*/ 0 w 58"/>
                  <a:gd name="T15" fmla="*/ 2147483647 h 80"/>
                  <a:gd name="T16" fmla="*/ 2147483647 w 58"/>
                  <a:gd name="T17" fmla="*/ 0 h 80"/>
                  <a:gd name="T18" fmla="*/ 2147483647 w 58"/>
                  <a:gd name="T19" fmla="*/ 503797796 h 80"/>
                  <a:gd name="T20" fmla="*/ 2147483647 w 58"/>
                  <a:gd name="T21" fmla="*/ 214748364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zh-TW" altLang="en-US"/>
              </a:p>
            </p:txBody>
          </p:sp>
          <p:sp>
            <p:nvSpPr>
              <p:cNvPr id="28680" name="Freeform 7"/>
              <p:cNvSpPr>
                <a:spLocks/>
              </p:cNvSpPr>
              <p:nvPr/>
            </p:nvSpPr>
            <p:spPr bwMode="auto">
              <a:xfrm>
                <a:off x="3443" y="1971"/>
                <a:ext cx="249" cy="343"/>
              </a:xfrm>
              <a:custGeom>
                <a:avLst/>
                <a:gdLst>
                  <a:gd name="T0" fmla="*/ 2147483647 w 58"/>
                  <a:gd name="T1" fmla="*/ 2147483647 h 80"/>
                  <a:gd name="T2" fmla="*/ 2147483647 w 58"/>
                  <a:gd name="T3" fmla="*/ 2147483647 h 80"/>
                  <a:gd name="T4" fmla="*/ 2147483647 w 58"/>
                  <a:gd name="T5" fmla="*/ 2147483647 h 80"/>
                  <a:gd name="T6" fmla="*/ 2147483647 w 58"/>
                  <a:gd name="T7" fmla="*/ 2147483647 h 80"/>
                  <a:gd name="T8" fmla="*/ 2147483647 w 58"/>
                  <a:gd name="T9" fmla="*/ 2147483647 h 80"/>
                  <a:gd name="T10" fmla="*/ 2147483647 w 58"/>
                  <a:gd name="T11" fmla="*/ 2147483647 h 80"/>
                  <a:gd name="T12" fmla="*/ 2147483647 w 58"/>
                  <a:gd name="T13" fmla="*/ 2147483647 h 80"/>
                  <a:gd name="T14" fmla="*/ 0 w 58"/>
                  <a:gd name="T15" fmla="*/ 2147483647 h 80"/>
                  <a:gd name="T16" fmla="*/ 2147483647 w 58"/>
                  <a:gd name="T17" fmla="*/ 0 h 80"/>
                  <a:gd name="T18" fmla="*/ 2147483647 w 58"/>
                  <a:gd name="T19" fmla="*/ 503797796 h 80"/>
                  <a:gd name="T20" fmla="*/ 2147483647 w 58"/>
                  <a:gd name="T21" fmla="*/ 214748364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zh-TW" altLang="en-US"/>
              </a:p>
            </p:txBody>
          </p:sp>
          <p:sp>
            <p:nvSpPr>
              <p:cNvPr id="28681" name="Freeform 8"/>
              <p:cNvSpPr>
                <a:spLocks noEditPoints="1"/>
              </p:cNvSpPr>
              <p:nvPr/>
            </p:nvSpPr>
            <p:spPr bwMode="auto">
              <a:xfrm>
                <a:off x="4643" y="1971"/>
                <a:ext cx="342" cy="343"/>
              </a:xfrm>
              <a:custGeom>
                <a:avLst/>
                <a:gdLst>
                  <a:gd name="T0" fmla="*/ 2147483647 w 80"/>
                  <a:gd name="T1" fmla="*/ 2147483647 h 80"/>
                  <a:gd name="T2" fmla="*/ 2147483647 w 80"/>
                  <a:gd name="T3" fmla="*/ 2147483647 h 80"/>
                  <a:gd name="T4" fmla="*/ 0 w 80"/>
                  <a:gd name="T5" fmla="*/ 2147483647 h 80"/>
                  <a:gd name="T6" fmla="*/ 2147483647 w 80"/>
                  <a:gd name="T7" fmla="*/ 0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zh-TW" altLang="en-US"/>
              </a:p>
            </p:txBody>
          </p:sp>
          <p:sp>
            <p:nvSpPr>
              <p:cNvPr id="28682" name="Freeform 9"/>
              <p:cNvSpPr>
                <a:spLocks/>
              </p:cNvSpPr>
              <p:nvPr/>
            </p:nvSpPr>
            <p:spPr bwMode="auto">
              <a:xfrm>
                <a:off x="4000" y="1971"/>
                <a:ext cx="223" cy="343"/>
              </a:xfrm>
              <a:custGeom>
                <a:avLst/>
                <a:gdLst>
                  <a:gd name="T0" fmla="*/ 2147483647 w 52"/>
                  <a:gd name="T1" fmla="*/ 2147483647 h 80"/>
                  <a:gd name="T2" fmla="*/ 2147483647 w 52"/>
                  <a:gd name="T3" fmla="*/ 2147483647 h 80"/>
                  <a:gd name="T4" fmla="*/ 2147483647 w 52"/>
                  <a:gd name="T5" fmla="*/ 2147483647 h 80"/>
                  <a:gd name="T6" fmla="*/ 2147483647 w 52"/>
                  <a:gd name="T7" fmla="*/ 2147483647 h 80"/>
                  <a:gd name="T8" fmla="*/ 2147483647 w 52"/>
                  <a:gd name="T9" fmla="*/ 2147483647 h 80"/>
                  <a:gd name="T10" fmla="*/ 2147483647 w 52"/>
                  <a:gd name="T11" fmla="*/ 2147483647 h 80"/>
                  <a:gd name="T12" fmla="*/ 2147483647 w 52"/>
                  <a:gd name="T13" fmla="*/ 2147483647 h 80"/>
                  <a:gd name="T14" fmla="*/ 0 w 52"/>
                  <a:gd name="T15" fmla="*/ 2147483647 h 80"/>
                  <a:gd name="T16" fmla="*/ 0 w 52"/>
                  <a:gd name="T17" fmla="*/ 2147483647 h 80"/>
                  <a:gd name="T18" fmla="*/ 2147483647 w 52"/>
                  <a:gd name="T19" fmla="*/ 2147483647 h 80"/>
                  <a:gd name="T20" fmla="*/ 2147483647 w 52"/>
                  <a:gd name="T21" fmla="*/ 2147483647 h 80"/>
                  <a:gd name="T22" fmla="*/ 2147483647 w 52"/>
                  <a:gd name="T23" fmla="*/ 2147483647 h 80"/>
                  <a:gd name="T24" fmla="*/ 2147483647 w 52"/>
                  <a:gd name="T25" fmla="*/ 2147483647 h 80"/>
                  <a:gd name="T26" fmla="*/ 0 w 52"/>
                  <a:gd name="T27" fmla="*/ 2147483647 h 80"/>
                  <a:gd name="T28" fmla="*/ 2147483647 w 52"/>
                  <a:gd name="T29" fmla="*/ 0 h 80"/>
                  <a:gd name="T30" fmla="*/ 2147483647 w 52"/>
                  <a:gd name="T31" fmla="*/ 503797796 h 80"/>
                  <a:gd name="T32" fmla="*/ 2147483647 w 52"/>
                  <a:gd name="T33" fmla="*/ 2147483647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zh-TW" altLang="en-US"/>
              </a:p>
            </p:txBody>
          </p:sp>
          <p:sp>
            <p:nvSpPr>
              <p:cNvPr id="28683" name="Freeform 10"/>
              <p:cNvSpPr>
                <a:spLocks/>
              </p:cNvSpPr>
              <p:nvPr/>
            </p:nvSpPr>
            <p:spPr bwMode="auto">
              <a:xfrm>
                <a:off x="3272" y="1586"/>
                <a:ext cx="81" cy="167"/>
              </a:xfrm>
              <a:custGeom>
                <a:avLst/>
                <a:gdLst>
                  <a:gd name="T0" fmla="*/ 2147483647 w 19"/>
                  <a:gd name="T1" fmla="*/ 1633136175 h 39"/>
                  <a:gd name="T2" fmla="*/ 1546579206 w 19"/>
                  <a:gd name="T3" fmla="*/ 0 h 39"/>
                  <a:gd name="T4" fmla="*/ 0 w 19"/>
                  <a:gd name="T5" fmla="*/ 1633136175 h 39"/>
                  <a:gd name="T6" fmla="*/ 0 w 19"/>
                  <a:gd name="T7" fmla="*/ 2147483647 h 39"/>
                  <a:gd name="T8" fmla="*/ 1546579206 w 19"/>
                  <a:gd name="T9" fmla="*/ 2147483647 h 39"/>
                  <a:gd name="T10" fmla="*/ 2147483647 w 19"/>
                  <a:gd name="T11" fmla="*/ 2147483647 h 39"/>
                  <a:gd name="T12" fmla="*/ 2147483647 w 19"/>
                  <a:gd name="T13" fmla="*/ 1633136175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zh-TW" altLang="en-US"/>
              </a:p>
            </p:txBody>
          </p:sp>
          <p:sp>
            <p:nvSpPr>
              <p:cNvPr id="28684" name="Freeform 11"/>
              <p:cNvSpPr>
                <a:spLocks/>
              </p:cNvSpPr>
              <p:nvPr/>
            </p:nvSpPr>
            <p:spPr bwMode="auto">
              <a:xfrm>
                <a:off x="3499" y="1474"/>
                <a:ext cx="81" cy="279"/>
              </a:xfrm>
              <a:custGeom>
                <a:avLst/>
                <a:gdLst>
                  <a:gd name="T0" fmla="*/ 2147483647 w 19"/>
                  <a:gd name="T1" fmla="*/ 1522281523 h 65"/>
                  <a:gd name="T2" fmla="*/ 1370270891 w 19"/>
                  <a:gd name="T3" fmla="*/ 0 h 65"/>
                  <a:gd name="T4" fmla="*/ 0 w 19"/>
                  <a:gd name="T5" fmla="*/ 1522281523 h 65"/>
                  <a:gd name="T6" fmla="*/ 0 w 19"/>
                  <a:gd name="T7" fmla="*/ 2147483647 h 65"/>
                  <a:gd name="T8" fmla="*/ 1370270891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5" name="Freeform 12"/>
              <p:cNvSpPr>
                <a:spLocks/>
              </p:cNvSpPr>
              <p:nvPr/>
            </p:nvSpPr>
            <p:spPr bwMode="auto">
              <a:xfrm>
                <a:off x="3722" y="1320"/>
                <a:ext cx="81" cy="514"/>
              </a:xfrm>
              <a:custGeom>
                <a:avLst/>
                <a:gdLst>
                  <a:gd name="T0" fmla="*/ 2147483647 w 19"/>
                  <a:gd name="T1" fmla="*/ 1486568217 h 120"/>
                  <a:gd name="T2" fmla="*/ 1546579206 w 19"/>
                  <a:gd name="T3" fmla="*/ 0 h 120"/>
                  <a:gd name="T4" fmla="*/ 0 w 19"/>
                  <a:gd name="T5" fmla="*/ 1486568217 h 120"/>
                  <a:gd name="T6" fmla="*/ 0 w 19"/>
                  <a:gd name="T7" fmla="*/ 2147483647 h 120"/>
                  <a:gd name="T8" fmla="*/ 1546579206 w 19"/>
                  <a:gd name="T9" fmla="*/ 2147483647 h 120"/>
                  <a:gd name="T10" fmla="*/ 2147483647 w 19"/>
                  <a:gd name="T11" fmla="*/ 2147483647 h 120"/>
                  <a:gd name="T12" fmla="*/ 2147483647 w 19"/>
                  <a:gd name="T13" fmla="*/ 148656821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zh-TW" altLang="en-US"/>
              </a:p>
            </p:txBody>
          </p:sp>
          <p:sp>
            <p:nvSpPr>
              <p:cNvPr id="28686" name="Freeform 13"/>
              <p:cNvSpPr>
                <a:spLocks/>
              </p:cNvSpPr>
              <p:nvPr/>
            </p:nvSpPr>
            <p:spPr bwMode="auto">
              <a:xfrm>
                <a:off x="3949" y="1474"/>
                <a:ext cx="81" cy="279"/>
              </a:xfrm>
              <a:custGeom>
                <a:avLst/>
                <a:gdLst>
                  <a:gd name="T0" fmla="*/ 2147483647 w 19"/>
                  <a:gd name="T1" fmla="*/ 1522281523 h 65"/>
                  <a:gd name="T2" fmla="*/ 1370270891 w 19"/>
                  <a:gd name="T3" fmla="*/ 0 h 65"/>
                  <a:gd name="T4" fmla="*/ 0 w 19"/>
                  <a:gd name="T5" fmla="*/ 1522281523 h 65"/>
                  <a:gd name="T6" fmla="*/ 0 w 19"/>
                  <a:gd name="T7" fmla="*/ 2147483647 h 65"/>
                  <a:gd name="T8" fmla="*/ 1370270891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7" name="Freeform 14"/>
              <p:cNvSpPr>
                <a:spLocks/>
              </p:cNvSpPr>
              <p:nvPr/>
            </p:nvSpPr>
            <p:spPr bwMode="auto">
              <a:xfrm>
                <a:off x="4171" y="1586"/>
                <a:ext cx="86" cy="167"/>
              </a:xfrm>
              <a:custGeom>
                <a:avLst/>
                <a:gdLst>
                  <a:gd name="T0" fmla="*/ 2147483647 w 20"/>
                  <a:gd name="T1" fmla="*/ 1633136175 h 39"/>
                  <a:gd name="T2" fmla="*/ 1717809303 w 20"/>
                  <a:gd name="T3" fmla="*/ 0 h 39"/>
                  <a:gd name="T4" fmla="*/ 0 w 20"/>
                  <a:gd name="T5" fmla="*/ 1633136175 h 39"/>
                  <a:gd name="T6" fmla="*/ 0 w 20"/>
                  <a:gd name="T7" fmla="*/ 2147483647 h 39"/>
                  <a:gd name="T8" fmla="*/ 1717809303 w 20"/>
                  <a:gd name="T9" fmla="*/ 2147483647 h 39"/>
                  <a:gd name="T10" fmla="*/ 2147483647 w 20"/>
                  <a:gd name="T11" fmla="*/ 2147483647 h 39"/>
                  <a:gd name="T12" fmla="*/ 2147483647 w 20"/>
                  <a:gd name="T13" fmla="*/ 1633136175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zh-TW" altLang="en-US"/>
              </a:p>
            </p:txBody>
          </p:sp>
          <p:sp>
            <p:nvSpPr>
              <p:cNvPr id="28688" name="Freeform 15"/>
              <p:cNvSpPr>
                <a:spLocks/>
              </p:cNvSpPr>
              <p:nvPr/>
            </p:nvSpPr>
            <p:spPr bwMode="auto">
              <a:xfrm>
                <a:off x="4398" y="1474"/>
                <a:ext cx="82" cy="279"/>
              </a:xfrm>
              <a:custGeom>
                <a:avLst/>
                <a:gdLst>
                  <a:gd name="T0" fmla="*/ 2147483647 w 19"/>
                  <a:gd name="T1" fmla="*/ 1522281523 h 65"/>
                  <a:gd name="T2" fmla="*/ 1800463782 w 19"/>
                  <a:gd name="T3" fmla="*/ 0 h 65"/>
                  <a:gd name="T4" fmla="*/ 0 w 19"/>
                  <a:gd name="T5" fmla="*/ 1522281523 h 65"/>
                  <a:gd name="T6" fmla="*/ 0 w 19"/>
                  <a:gd name="T7" fmla="*/ 2147483647 h 65"/>
                  <a:gd name="T8" fmla="*/ 1800463782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9" name="Freeform 16"/>
              <p:cNvSpPr>
                <a:spLocks/>
              </p:cNvSpPr>
              <p:nvPr/>
            </p:nvSpPr>
            <p:spPr bwMode="auto">
              <a:xfrm>
                <a:off x="4625" y="1320"/>
                <a:ext cx="82" cy="514"/>
              </a:xfrm>
              <a:custGeom>
                <a:avLst/>
                <a:gdLst>
                  <a:gd name="T0" fmla="*/ 2147483647 w 19"/>
                  <a:gd name="T1" fmla="*/ 1486568217 h 120"/>
                  <a:gd name="T2" fmla="*/ 1625324282 w 19"/>
                  <a:gd name="T3" fmla="*/ 0 h 120"/>
                  <a:gd name="T4" fmla="*/ 0 w 19"/>
                  <a:gd name="T5" fmla="*/ 1486568217 h 120"/>
                  <a:gd name="T6" fmla="*/ 0 w 19"/>
                  <a:gd name="T7" fmla="*/ 2147483647 h 120"/>
                  <a:gd name="T8" fmla="*/ 1625324282 w 19"/>
                  <a:gd name="T9" fmla="*/ 2147483647 h 120"/>
                  <a:gd name="T10" fmla="*/ 2147483647 w 19"/>
                  <a:gd name="T11" fmla="*/ 2147483647 h 120"/>
                  <a:gd name="T12" fmla="*/ 2147483647 w 19"/>
                  <a:gd name="T13" fmla="*/ 148656821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zh-TW" altLang="en-US"/>
              </a:p>
            </p:txBody>
          </p:sp>
          <p:sp>
            <p:nvSpPr>
              <p:cNvPr id="28690" name="Freeform 17"/>
              <p:cNvSpPr>
                <a:spLocks/>
              </p:cNvSpPr>
              <p:nvPr/>
            </p:nvSpPr>
            <p:spPr bwMode="auto">
              <a:xfrm>
                <a:off x="4848" y="1474"/>
                <a:ext cx="82" cy="279"/>
              </a:xfrm>
              <a:custGeom>
                <a:avLst/>
                <a:gdLst>
                  <a:gd name="T0" fmla="*/ 2147483647 w 19"/>
                  <a:gd name="T1" fmla="*/ 1522281523 h 65"/>
                  <a:gd name="T2" fmla="*/ 1800463782 w 19"/>
                  <a:gd name="T3" fmla="*/ 0 h 65"/>
                  <a:gd name="T4" fmla="*/ 0 w 19"/>
                  <a:gd name="T5" fmla="*/ 1522281523 h 65"/>
                  <a:gd name="T6" fmla="*/ 0 w 19"/>
                  <a:gd name="T7" fmla="*/ 2147483647 h 65"/>
                  <a:gd name="T8" fmla="*/ 1800463782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91" name="Freeform 18"/>
              <p:cNvSpPr>
                <a:spLocks/>
              </p:cNvSpPr>
              <p:nvPr/>
            </p:nvSpPr>
            <p:spPr bwMode="auto">
              <a:xfrm>
                <a:off x="5075" y="1586"/>
                <a:ext cx="82" cy="167"/>
              </a:xfrm>
              <a:custGeom>
                <a:avLst/>
                <a:gdLst>
                  <a:gd name="T0" fmla="*/ 2147483647 w 19"/>
                  <a:gd name="T1" fmla="*/ 1633136175 h 39"/>
                  <a:gd name="T2" fmla="*/ 1625324282 w 19"/>
                  <a:gd name="T3" fmla="*/ 0 h 39"/>
                  <a:gd name="T4" fmla="*/ 0 w 19"/>
                  <a:gd name="T5" fmla="*/ 1633136175 h 39"/>
                  <a:gd name="T6" fmla="*/ 0 w 19"/>
                  <a:gd name="T7" fmla="*/ 2147483647 h 39"/>
                  <a:gd name="T8" fmla="*/ 1625324282 w 19"/>
                  <a:gd name="T9" fmla="*/ 2147483647 h 39"/>
                  <a:gd name="T10" fmla="*/ 2147483647 w 19"/>
                  <a:gd name="T11" fmla="*/ 2147483647 h 39"/>
                  <a:gd name="T12" fmla="*/ 2147483647 w 19"/>
                  <a:gd name="T13" fmla="*/ 1633136175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zh-TW" altLang="en-US"/>
              </a:p>
            </p:txBody>
          </p:sp>
        </p:grpSp>
        <p:sp>
          <p:nvSpPr>
            <p:cNvPr id="28676" name="Rectangle 19"/>
            <p:cNvSpPr>
              <a:spLocks noChangeArrowheads="1"/>
            </p:cNvSpPr>
            <p:nvPr/>
          </p:nvSpPr>
          <p:spPr bwMode="auto">
            <a:xfrm>
              <a:off x="0" y="0"/>
              <a:ext cx="5760" cy="432"/>
            </a:xfrm>
            <a:prstGeom prst="rect">
              <a:avLst/>
            </a:prstGeom>
            <a:solidFill>
              <a:srgbClr val="FFFFFF"/>
            </a:solidFill>
            <a:ln w="9525" algn="ctr">
              <a:noFill/>
              <a:miter lim="800000"/>
              <a:headEnd/>
              <a:tailEnd/>
            </a:ln>
          </p:spPr>
          <p:txBody>
            <a:bodyPr wrap="none" lIns="82124" tIns="41061" rIns="82124" bIns="41061" anchor="ctr"/>
            <a:lstStyle/>
            <a:p>
              <a:endParaRPr lang="zh-TW" altLang="en-US">
                <a:ea typeface="新細明體" pitchFamily="18" charset="-120"/>
              </a:endParaRPr>
            </a:p>
          </p:txBody>
        </p:sp>
      </p:gr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network administrator must establish a route by which London workstations can forward </a:t>
            </a:r>
            <a:r>
              <a:rPr lang="en-US" altLang="zh-TW" dirty="0" smtClean="0"/>
              <a:t>traffic to </a:t>
            </a:r>
            <a:r>
              <a:rPr lang="en-US" altLang="zh-TW" dirty="0"/>
              <a:t>the Manchester workstations. What is the simplest way to accomplish this?</a:t>
            </a:r>
            <a:endParaRPr lang="zh-TW" altLang="en-US" dirty="0"/>
          </a:p>
        </p:txBody>
      </p:sp>
      <p:sp>
        <p:nvSpPr>
          <p:cNvPr id="3" name="標題 2"/>
          <p:cNvSpPr>
            <a:spLocks noGrp="1"/>
          </p:cNvSpPr>
          <p:nvPr>
            <p:ph type="title"/>
          </p:nvPr>
        </p:nvSpPr>
        <p:spPr/>
        <p:txBody>
          <a:bodyPr/>
          <a:lstStyle/>
          <a:p>
            <a:r>
              <a:rPr lang="en-US" altLang="zh-TW" dirty="0" smtClean="0"/>
              <a:t>135</a:t>
            </a:r>
            <a:endParaRPr lang="zh-TW" altLang="en-US" dirty="0"/>
          </a:p>
        </p:txBody>
      </p:sp>
      <p:pic>
        <p:nvPicPr>
          <p:cNvPr id="4" name="圖片 3"/>
          <p:cNvPicPr>
            <a:picLocks noChangeAspect="1"/>
          </p:cNvPicPr>
          <p:nvPr/>
        </p:nvPicPr>
        <p:blipFill>
          <a:blip r:embed="rId2"/>
          <a:stretch>
            <a:fillRect/>
          </a:stretch>
        </p:blipFill>
        <p:spPr>
          <a:xfrm>
            <a:off x="1280866" y="2280187"/>
            <a:ext cx="6544325" cy="3810896"/>
          </a:xfrm>
          <a:prstGeom prst="rect">
            <a:avLst/>
          </a:prstGeom>
        </p:spPr>
      </p:pic>
    </p:spTree>
    <p:extLst>
      <p:ext uri="{BB962C8B-B14F-4D97-AF65-F5344CB8AC3E}">
        <p14:creationId xmlns:p14="http://schemas.microsoft.com/office/powerpoint/2010/main" val="199708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Configure a dynamic routing protocol on London to advertise all routes to Manchester.</a:t>
            </a:r>
          </a:p>
          <a:p>
            <a:pPr marL="568325" lvl="1" indent="-342900">
              <a:buFont typeface="+mj-lt"/>
              <a:buAutoNum type="alphaUcPeriod"/>
            </a:pPr>
            <a:r>
              <a:rPr lang="en-US" altLang="zh-TW" dirty="0" smtClean="0"/>
              <a:t>Configure </a:t>
            </a:r>
            <a:r>
              <a:rPr lang="en-US" altLang="zh-TW" dirty="0"/>
              <a:t>a dynamic routing protocol on London to advertise summarized routes </a:t>
            </a:r>
            <a:r>
              <a:rPr lang="en-US" altLang="zh-TW" dirty="0" smtClean="0"/>
              <a:t>to Manchester</a:t>
            </a:r>
            <a:r>
              <a:rPr lang="en-US" altLang="zh-TW" dirty="0"/>
              <a:t>.</a:t>
            </a:r>
          </a:p>
          <a:p>
            <a:pPr marL="568325" lvl="1" indent="-342900">
              <a:buFont typeface="+mj-lt"/>
              <a:buAutoNum type="alphaUcPeriod"/>
            </a:pPr>
            <a:r>
              <a:rPr lang="en-US" altLang="zh-TW" dirty="0" smtClean="0"/>
              <a:t>Configure </a:t>
            </a:r>
            <a:r>
              <a:rPr lang="en-US" altLang="zh-TW" dirty="0"/>
              <a:t>a dynamic routing protocol on Manchester to advertise a default route to the </a:t>
            </a:r>
            <a:r>
              <a:rPr lang="en-US" altLang="zh-TW" dirty="0" smtClean="0"/>
              <a:t>London </a:t>
            </a:r>
            <a:r>
              <a:rPr lang="en-US" altLang="zh-TW" dirty="0"/>
              <a:t>router.</a:t>
            </a:r>
          </a:p>
          <a:p>
            <a:pPr marL="568325" lvl="1" indent="-342900">
              <a:buFont typeface="+mj-lt"/>
              <a:buAutoNum type="alphaUcPeriod"/>
            </a:pPr>
            <a:r>
              <a:rPr lang="en-US" altLang="zh-TW" dirty="0" smtClean="0"/>
              <a:t>Configure </a:t>
            </a:r>
            <a:r>
              <a:rPr lang="en-US" altLang="zh-TW" dirty="0"/>
              <a:t>a static default route on London with a next hop of 10.1.1.1.</a:t>
            </a:r>
          </a:p>
          <a:p>
            <a:pPr marL="568325" lvl="1" indent="-342900">
              <a:buFont typeface="+mj-lt"/>
              <a:buAutoNum type="alphaUcPeriod"/>
            </a:pPr>
            <a:r>
              <a:rPr lang="en-US" altLang="zh-TW" dirty="0" smtClean="0"/>
              <a:t>Configure </a:t>
            </a:r>
            <a:r>
              <a:rPr lang="en-US" altLang="zh-TW" dirty="0"/>
              <a:t>a static route on London to direct all traffic destined for 172.16.0.0/22 to 10.1.1.2.</a:t>
            </a:r>
          </a:p>
          <a:p>
            <a:pPr marL="568325" lvl="1" indent="-342900">
              <a:buFont typeface="+mj-lt"/>
              <a:buAutoNum type="alphaUcPeriod"/>
            </a:pPr>
            <a:r>
              <a:rPr lang="en-US" altLang="zh-TW" dirty="0" smtClean="0"/>
              <a:t>Configure </a:t>
            </a:r>
            <a:r>
              <a:rPr lang="en-US" altLang="zh-TW" dirty="0"/>
              <a:t>Manchester to advertise a static default route to London.</a:t>
            </a:r>
            <a:endParaRPr lang="zh-TW" altLang="en-US" dirty="0"/>
          </a:p>
        </p:txBody>
      </p:sp>
      <p:sp>
        <p:nvSpPr>
          <p:cNvPr id="3" name="標題 2"/>
          <p:cNvSpPr>
            <a:spLocks noGrp="1"/>
          </p:cNvSpPr>
          <p:nvPr>
            <p:ph type="title"/>
          </p:nvPr>
        </p:nvSpPr>
        <p:spPr/>
        <p:txBody>
          <a:bodyPr/>
          <a:lstStyle/>
          <a:p>
            <a:r>
              <a:rPr lang="en-US" altLang="zh-TW" dirty="0" smtClean="0"/>
              <a:t>135</a:t>
            </a:r>
            <a:endParaRPr lang="zh-TW" altLang="en-US" dirty="0"/>
          </a:p>
        </p:txBody>
      </p:sp>
      <p:sp>
        <p:nvSpPr>
          <p:cNvPr id="4" name="圓角矩形 3"/>
          <p:cNvSpPr/>
          <p:nvPr/>
        </p:nvSpPr>
        <p:spPr>
          <a:xfrm>
            <a:off x="239713" y="3059420"/>
            <a:ext cx="8693072" cy="583432"/>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63888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network administrator requires easy configuration options and minimal routing protocol traffic</a:t>
            </a:r>
            <a:r>
              <a:rPr lang="en-US" altLang="zh-TW" dirty="0" smtClean="0"/>
              <a:t>. What </a:t>
            </a:r>
            <a:r>
              <a:rPr lang="en-US" altLang="zh-TW" dirty="0"/>
              <a:t>two options provide adequate routing table information for traffic that passes between </a:t>
            </a:r>
            <a:r>
              <a:rPr lang="en-US" altLang="zh-TW" dirty="0" smtClean="0"/>
              <a:t>the two </a:t>
            </a:r>
            <a:r>
              <a:rPr lang="en-US" altLang="zh-TW" dirty="0"/>
              <a:t>routers and satisfy the requests of the network administrator? (Choose two.)</a:t>
            </a:r>
            <a:endParaRPr lang="zh-TW" altLang="en-US" dirty="0"/>
          </a:p>
        </p:txBody>
      </p:sp>
      <p:sp>
        <p:nvSpPr>
          <p:cNvPr id="3" name="標題 2"/>
          <p:cNvSpPr>
            <a:spLocks noGrp="1"/>
          </p:cNvSpPr>
          <p:nvPr>
            <p:ph type="title"/>
          </p:nvPr>
        </p:nvSpPr>
        <p:spPr/>
        <p:txBody>
          <a:bodyPr/>
          <a:lstStyle/>
          <a:p>
            <a:r>
              <a:rPr lang="en-US" altLang="zh-TW" dirty="0" smtClean="0"/>
              <a:t>136</a:t>
            </a:r>
            <a:endParaRPr lang="zh-TW" altLang="en-US" dirty="0"/>
          </a:p>
        </p:txBody>
      </p:sp>
      <p:pic>
        <p:nvPicPr>
          <p:cNvPr id="4" name="圖片 3"/>
          <p:cNvPicPr>
            <a:picLocks noChangeAspect="1"/>
          </p:cNvPicPr>
          <p:nvPr/>
        </p:nvPicPr>
        <p:blipFill>
          <a:blip r:embed="rId2"/>
          <a:stretch>
            <a:fillRect/>
          </a:stretch>
        </p:blipFill>
        <p:spPr>
          <a:xfrm>
            <a:off x="1461562" y="2639673"/>
            <a:ext cx="5940198" cy="3669687"/>
          </a:xfrm>
          <a:prstGeom prst="rect">
            <a:avLst/>
          </a:prstGeom>
        </p:spPr>
      </p:pic>
    </p:spTree>
    <p:extLst>
      <p:ext uri="{BB962C8B-B14F-4D97-AF65-F5344CB8AC3E}">
        <p14:creationId xmlns:p14="http://schemas.microsoft.com/office/powerpoint/2010/main" val="3746853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a dynamic routing protocol on </a:t>
            </a:r>
            <a:r>
              <a:rPr lang="en-US" altLang="zh-TW" dirty="0" err="1"/>
              <a:t>InternetRouter</a:t>
            </a:r>
            <a:r>
              <a:rPr lang="en-US" altLang="zh-TW" dirty="0"/>
              <a:t> to advertise all routes to </a:t>
            </a:r>
            <a:r>
              <a:rPr lang="en-US" altLang="zh-TW" dirty="0" err="1"/>
              <a:t>CentralRouter</a:t>
            </a:r>
            <a:r>
              <a:rPr lang="en-US" altLang="zh-TW" dirty="0"/>
              <a:t>.</a:t>
            </a:r>
          </a:p>
          <a:p>
            <a:pPr marL="568325" lvl="1" indent="-342900">
              <a:buFont typeface="+mj-lt"/>
              <a:buAutoNum type="alphaUcPeriod"/>
            </a:pPr>
            <a:r>
              <a:rPr lang="en-US" altLang="zh-TW" dirty="0" smtClean="0"/>
              <a:t>a </a:t>
            </a:r>
            <a:r>
              <a:rPr lang="en-US" altLang="zh-TW" dirty="0"/>
              <a:t>dynamic routing protocol on </a:t>
            </a:r>
            <a:r>
              <a:rPr lang="en-US" altLang="zh-TW" dirty="0" err="1"/>
              <a:t>InternetRouter</a:t>
            </a:r>
            <a:r>
              <a:rPr lang="en-US" altLang="zh-TW" dirty="0"/>
              <a:t> to advertise summarized routes to </a:t>
            </a:r>
            <a:r>
              <a:rPr lang="en-US" altLang="zh-TW" dirty="0" err="1"/>
              <a:t>CentralRouter</a:t>
            </a:r>
            <a:r>
              <a:rPr lang="en-US" altLang="zh-TW" dirty="0"/>
              <a:t>.</a:t>
            </a:r>
          </a:p>
          <a:p>
            <a:pPr marL="568325" lvl="1" indent="-342900">
              <a:buFont typeface="+mj-lt"/>
              <a:buAutoNum type="alphaUcPeriod"/>
            </a:pPr>
            <a:r>
              <a:rPr lang="en-US" altLang="zh-TW" dirty="0" smtClean="0"/>
              <a:t>a </a:t>
            </a:r>
            <a:r>
              <a:rPr lang="en-US" altLang="zh-TW" dirty="0"/>
              <a:t>static route on </a:t>
            </a:r>
            <a:r>
              <a:rPr lang="en-US" altLang="zh-TW" dirty="0" err="1"/>
              <a:t>InternetRouter</a:t>
            </a:r>
            <a:r>
              <a:rPr lang="en-US" altLang="zh-TW" dirty="0"/>
              <a:t> to direct traffic that is destined for 172.16.0.0/16 </a:t>
            </a:r>
            <a:r>
              <a:rPr lang="en-US" altLang="zh-TW" dirty="0" smtClean="0"/>
              <a:t>to </a:t>
            </a:r>
            <a:r>
              <a:rPr lang="en-US" altLang="zh-TW" dirty="0" err="1" smtClean="0"/>
              <a:t>CentralRouter</a:t>
            </a:r>
            <a:r>
              <a:rPr lang="en-US" altLang="zh-TW" dirty="0"/>
              <a:t>.</a:t>
            </a:r>
          </a:p>
          <a:p>
            <a:pPr marL="568325" lvl="1" indent="-342900">
              <a:buFont typeface="+mj-lt"/>
              <a:buAutoNum type="alphaUcPeriod"/>
            </a:pPr>
            <a:r>
              <a:rPr lang="en-US" altLang="zh-TW" dirty="0" smtClean="0"/>
              <a:t>a </a:t>
            </a:r>
            <a:r>
              <a:rPr lang="en-US" altLang="zh-TW" dirty="0"/>
              <a:t>dynamic routing protocol on </a:t>
            </a:r>
            <a:r>
              <a:rPr lang="en-US" altLang="zh-TW" dirty="0" err="1"/>
              <a:t>CentralRouter</a:t>
            </a:r>
            <a:r>
              <a:rPr lang="en-US" altLang="zh-TW" dirty="0"/>
              <a:t> to advertise all routes to </a:t>
            </a:r>
            <a:r>
              <a:rPr lang="en-US" altLang="zh-TW" dirty="0" err="1"/>
              <a:t>InternetRouter</a:t>
            </a:r>
            <a:r>
              <a:rPr lang="en-US" altLang="zh-TW" dirty="0"/>
              <a:t>.</a:t>
            </a:r>
          </a:p>
          <a:p>
            <a:pPr marL="568325" lvl="1" indent="-342900">
              <a:buFont typeface="+mj-lt"/>
              <a:buAutoNum type="alphaUcPeriod"/>
            </a:pPr>
            <a:r>
              <a:rPr lang="en-US" altLang="zh-TW" dirty="0" smtClean="0"/>
              <a:t>a </a:t>
            </a:r>
            <a:r>
              <a:rPr lang="en-US" altLang="zh-TW" dirty="0"/>
              <a:t>dynamic routing protocol on </a:t>
            </a:r>
            <a:r>
              <a:rPr lang="en-US" altLang="zh-TW" dirty="0" err="1"/>
              <a:t>CentralRouter</a:t>
            </a:r>
            <a:r>
              <a:rPr lang="en-US" altLang="zh-TW" dirty="0"/>
              <a:t> to advertise summarized routes to </a:t>
            </a:r>
            <a:r>
              <a:rPr lang="en-US" altLang="zh-TW" dirty="0" err="1"/>
              <a:t>InternetRouter</a:t>
            </a:r>
            <a:r>
              <a:rPr lang="en-US" altLang="zh-TW" dirty="0"/>
              <a:t>.</a:t>
            </a:r>
          </a:p>
          <a:p>
            <a:pPr marL="568325" lvl="1" indent="-342900">
              <a:buFont typeface="+mj-lt"/>
              <a:buAutoNum type="alphaUcPeriod"/>
            </a:pPr>
            <a:r>
              <a:rPr lang="en-US" altLang="zh-TW" dirty="0" smtClean="0"/>
              <a:t>a </a:t>
            </a:r>
            <a:r>
              <a:rPr lang="en-US" altLang="zh-TW" dirty="0"/>
              <a:t>static, default route on </a:t>
            </a:r>
            <a:r>
              <a:rPr lang="en-US" altLang="zh-TW" dirty="0" err="1"/>
              <a:t>CentralRouter</a:t>
            </a:r>
            <a:r>
              <a:rPr lang="en-US" altLang="zh-TW" dirty="0"/>
              <a:t> that directs traffic to </a:t>
            </a:r>
            <a:r>
              <a:rPr lang="en-US" altLang="zh-TW" dirty="0" err="1"/>
              <a:t>InternetRouter</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smtClean="0"/>
              <a:t>136</a:t>
            </a:r>
            <a:endParaRPr lang="zh-TW" altLang="en-US" dirty="0"/>
          </a:p>
        </p:txBody>
      </p:sp>
      <p:sp>
        <p:nvSpPr>
          <p:cNvPr id="4" name="圓角矩形 3"/>
          <p:cNvSpPr/>
          <p:nvPr/>
        </p:nvSpPr>
        <p:spPr>
          <a:xfrm>
            <a:off x="239713" y="2100775"/>
            <a:ext cx="8693072" cy="59818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387058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151720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the effect of using the service password-encryption command?</a:t>
            </a:r>
          </a:p>
          <a:p>
            <a:pPr marL="568325" lvl="1" indent="-342900">
              <a:buFont typeface="+mj-lt"/>
              <a:buAutoNum type="alphaUcPeriod"/>
            </a:pPr>
            <a:r>
              <a:rPr lang="en-US" altLang="zh-TW" dirty="0" smtClean="0"/>
              <a:t>Only </a:t>
            </a:r>
            <a:r>
              <a:rPr lang="en-US" altLang="zh-TW" dirty="0"/>
              <a:t>the enable password will be encrypted.</a:t>
            </a:r>
          </a:p>
          <a:p>
            <a:pPr marL="568325" lvl="1" indent="-342900">
              <a:buFont typeface="+mj-lt"/>
              <a:buAutoNum type="alphaUcPeriod"/>
            </a:pPr>
            <a:r>
              <a:rPr lang="en-US" altLang="zh-TW" dirty="0" smtClean="0"/>
              <a:t>Only </a:t>
            </a:r>
            <a:r>
              <a:rPr lang="en-US" altLang="zh-TW" dirty="0"/>
              <a:t>the enable secret password will be encrypted.</a:t>
            </a:r>
          </a:p>
          <a:p>
            <a:pPr marL="568325" lvl="1" indent="-342900">
              <a:buFont typeface="+mj-lt"/>
              <a:buAutoNum type="alphaUcPeriod"/>
            </a:pPr>
            <a:r>
              <a:rPr lang="en-US" altLang="zh-TW" dirty="0" smtClean="0"/>
              <a:t>Only </a:t>
            </a:r>
            <a:r>
              <a:rPr lang="en-US" altLang="zh-TW" dirty="0"/>
              <a:t>passwords configured after the command has been entered will be encrypted.</a:t>
            </a:r>
          </a:p>
          <a:p>
            <a:pPr marL="568325" lvl="1" indent="-342900">
              <a:buFont typeface="+mj-lt"/>
              <a:buAutoNum type="alphaUcPeriod"/>
            </a:pPr>
            <a:r>
              <a:rPr lang="en-US" altLang="zh-TW" dirty="0" smtClean="0"/>
              <a:t>It </a:t>
            </a:r>
            <a:r>
              <a:rPr lang="en-US" altLang="zh-TW" dirty="0"/>
              <a:t>will encrypt the secret password and remove the enable secret password from </a:t>
            </a:r>
            <a:r>
              <a:rPr lang="en-US" altLang="zh-TW" dirty="0" smtClean="0"/>
              <a:t>the configuration</a:t>
            </a:r>
            <a:r>
              <a:rPr lang="en-US" altLang="zh-TW" dirty="0"/>
              <a:t>.</a:t>
            </a:r>
          </a:p>
          <a:p>
            <a:pPr marL="568325" lvl="1" indent="-342900">
              <a:buFont typeface="+mj-lt"/>
              <a:buAutoNum type="alphaUcPeriod"/>
            </a:pPr>
            <a:r>
              <a:rPr lang="en-US" altLang="zh-TW" dirty="0" smtClean="0"/>
              <a:t>It </a:t>
            </a:r>
            <a:r>
              <a:rPr lang="en-US" altLang="zh-TW" dirty="0"/>
              <a:t>will encrypt all current and future passwords.</a:t>
            </a:r>
            <a:endParaRPr lang="zh-TW" altLang="en-US" dirty="0"/>
          </a:p>
        </p:txBody>
      </p:sp>
      <p:sp>
        <p:nvSpPr>
          <p:cNvPr id="3" name="標題 2"/>
          <p:cNvSpPr>
            <a:spLocks noGrp="1"/>
          </p:cNvSpPr>
          <p:nvPr>
            <p:ph type="title"/>
          </p:nvPr>
        </p:nvSpPr>
        <p:spPr/>
        <p:txBody>
          <a:bodyPr/>
          <a:lstStyle/>
          <a:p>
            <a:r>
              <a:rPr lang="en-US" altLang="zh-TW" dirty="0" smtClean="0"/>
              <a:t>137</a:t>
            </a:r>
            <a:endParaRPr lang="zh-TW" altLang="en-US" dirty="0"/>
          </a:p>
        </p:txBody>
      </p:sp>
      <p:sp>
        <p:nvSpPr>
          <p:cNvPr id="4" name="圓角矩形 3"/>
          <p:cNvSpPr/>
          <p:nvPr/>
        </p:nvSpPr>
        <p:spPr>
          <a:xfrm>
            <a:off x="239713" y="347914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003793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Refer to the exhibit</a:t>
            </a:r>
            <a:r>
              <a:rPr lang="en-US" altLang="zh-TW" dirty="0" smtClean="0"/>
              <a:t>. </a:t>
            </a:r>
            <a:r>
              <a:rPr lang="en-US" altLang="zh-TW" dirty="0"/>
              <a:t>What is the effect of the configuration that is shown</a:t>
            </a:r>
            <a:r>
              <a:rPr lang="en-US" altLang="zh-TW" dirty="0" smtClean="0"/>
              <a:t>?</a:t>
            </a:r>
          </a:p>
          <a:p>
            <a:pPr marL="568325" lvl="1" indent="-342900">
              <a:buFont typeface="+mj-lt"/>
              <a:buAutoNum type="alphaUcPeriod"/>
            </a:pPr>
            <a:r>
              <a:rPr lang="en-US" altLang="zh-TW" dirty="0"/>
              <a:t>It configures SSH globally for all logins.</a:t>
            </a:r>
          </a:p>
          <a:p>
            <a:pPr marL="568325" lvl="1" indent="-342900">
              <a:buFont typeface="+mj-lt"/>
              <a:buAutoNum type="alphaUcPeriod"/>
            </a:pPr>
            <a:r>
              <a:rPr lang="en-US" altLang="zh-TW" dirty="0" smtClean="0"/>
              <a:t>It </a:t>
            </a:r>
            <a:r>
              <a:rPr lang="en-US" altLang="zh-TW" dirty="0"/>
              <a:t>tells the router or switch to try to establish an </a:t>
            </a:r>
            <a:r>
              <a:rPr lang="en-US" altLang="zh-TW" dirty="0" err="1"/>
              <a:t>SSh</a:t>
            </a:r>
            <a:r>
              <a:rPr lang="en-US" altLang="zh-TW" dirty="0"/>
              <a:t> connection first and if that fails to </a:t>
            </a:r>
            <a:r>
              <a:rPr lang="en-US" altLang="zh-TW" dirty="0" smtClean="0"/>
              <a:t>use Telnet</a:t>
            </a:r>
            <a:r>
              <a:rPr lang="en-US" altLang="zh-TW" dirty="0"/>
              <a:t>.</a:t>
            </a:r>
          </a:p>
          <a:p>
            <a:pPr marL="568325" lvl="1" indent="-342900">
              <a:buFont typeface="+mj-lt"/>
              <a:buAutoNum type="alphaUcPeriod"/>
            </a:pPr>
            <a:r>
              <a:rPr lang="en-US" altLang="zh-TW" dirty="0" smtClean="0"/>
              <a:t>It </a:t>
            </a:r>
            <a:r>
              <a:rPr lang="en-US" altLang="zh-TW" dirty="0"/>
              <a:t>configures the virtual terminal lines with the password 030752180500.</a:t>
            </a:r>
          </a:p>
          <a:p>
            <a:pPr marL="568325" lvl="1" indent="-342900">
              <a:buFont typeface="+mj-lt"/>
              <a:buAutoNum type="alphaUcPeriod"/>
            </a:pPr>
            <a:r>
              <a:rPr lang="en-US" altLang="zh-TW" dirty="0" smtClean="0"/>
              <a:t>It </a:t>
            </a:r>
            <a:r>
              <a:rPr lang="en-US" altLang="zh-TW" dirty="0"/>
              <a:t>configures a Cisco network device to use the SSH protocol on incoming communications </a:t>
            </a:r>
            <a:r>
              <a:rPr lang="en-US" altLang="zh-TW" dirty="0" smtClean="0"/>
              <a:t>via the </a:t>
            </a:r>
            <a:r>
              <a:rPr lang="en-US" altLang="zh-TW" dirty="0"/>
              <a:t>virtual terminal ports.</a:t>
            </a:r>
          </a:p>
          <a:p>
            <a:pPr marL="568325" lvl="1" indent="-342900">
              <a:buFont typeface="+mj-lt"/>
              <a:buAutoNum type="alphaUcPeriod"/>
            </a:pPr>
            <a:r>
              <a:rPr lang="en-US" altLang="zh-TW" dirty="0" smtClean="0"/>
              <a:t>It </a:t>
            </a:r>
            <a:r>
              <a:rPr lang="en-US" altLang="zh-TW" dirty="0"/>
              <a:t>allows seven failed login attempts before the VTY lines are temporarily shutdown.</a:t>
            </a:r>
            <a:endParaRPr lang="zh-TW" altLang="en-US" dirty="0"/>
          </a:p>
        </p:txBody>
      </p:sp>
      <p:sp>
        <p:nvSpPr>
          <p:cNvPr id="3" name="標題 2"/>
          <p:cNvSpPr>
            <a:spLocks noGrp="1"/>
          </p:cNvSpPr>
          <p:nvPr>
            <p:ph type="title"/>
          </p:nvPr>
        </p:nvSpPr>
        <p:spPr/>
        <p:txBody>
          <a:bodyPr/>
          <a:lstStyle/>
          <a:p>
            <a:r>
              <a:rPr lang="en-US" altLang="zh-TW" dirty="0" smtClean="0"/>
              <a:t>138</a:t>
            </a:r>
            <a:endParaRPr lang="zh-TW" altLang="en-US" dirty="0"/>
          </a:p>
        </p:txBody>
      </p:sp>
      <p:pic>
        <p:nvPicPr>
          <p:cNvPr id="4" name="圖片 3"/>
          <p:cNvPicPr>
            <a:picLocks noChangeAspect="1"/>
          </p:cNvPicPr>
          <p:nvPr/>
        </p:nvPicPr>
        <p:blipFill>
          <a:blip r:embed="rId2"/>
          <a:stretch>
            <a:fillRect/>
          </a:stretch>
        </p:blipFill>
        <p:spPr>
          <a:xfrm>
            <a:off x="2169066" y="4453767"/>
            <a:ext cx="4462483" cy="1622569"/>
          </a:xfrm>
          <a:prstGeom prst="rect">
            <a:avLst/>
          </a:prstGeom>
        </p:spPr>
      </p:pic>
      <p:sp>
        <p:nvSpPr>
          <p:cNvPr id="5" name="圓角矩形 4"/>
          <p:cNvSpPr/>
          <p:nvPr/>
        </p:nvSpPr>
        <p:spPr>
          <a:xfrm>
            <a:off x="239713" y="2918709"/>
            <a:ext cx="8693072" cy="56191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390022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What is the reason that the interface status is "administratively down, line protocol down</a:t>
            </a:r>
            <a:r>
              <a:rPr lang="en-US" altLang="zh-TW" dirty="0" smtClean="0"/>
              <a:t>"?</a:t>
            </a:r>
          </a:p>
          <a:p>
            <a:pPr marL="568325" lvl="1" indent="-342900">
              <a:buFont typeface="+mj-lt"/>
              <a:buAutoNum type="alphaUcPeriod"/>
            </a:pPr>
            <a:r>
              <a:rPr lang="en-US" altLang="zh-TW" dirty="0"/>
              <a:t>There is no encapsulation type configured.</a:t>
            </a:r>
          </a:p>
          <a:p>
            <a:pPr marL="568325" lvl="1" indent="-342900">
              <a:buFont typeface="+mj-lt"/>
              <a:buAutoNum type="alphaUcPeriod"/>
            </a:pPr>
            <a:r>
              <a:rPr lang="en-US" altLang="zh-TW" dirty="0" smtClean="0"/>
              <a:t>There </a:t>
            </a:r>
            <a:r>
              <a:rPr lang="en-US" altLang="zh-TW" dirty="0"/>
              <a:t>is a mismatch in encapsulation types.</a:t>
            </a:r>
          </a:p>
          <a:p>
            <a:pPr marL="568325" lvl="1" indent="-342900">
              <a:buFont typeface="+mj-lt"/>
              <a:buAutoNum type="alphaUcPeriod"/>
            </a:pPr>
            <a:r>
              <a:rPr lang="en-US" altLang="zh-TW" dirty="0" smtClean="0"/>
              <a:t>The </a:t>
            </a:r>
            <a:r>
              <a:rPr lang="en-US" altLang="zh-TW" dirty="0"/>
              <a:t>interface is not receiving any </a:t>
            </a:r>
            <a:r>
              <a:rPr lang="en-US" altLang="zh-TW" dirty="0" err="1"/>
              <a:t>keepalives</a:t>
            </a:r>
            <a:r>
              <a:rPr lang="en-US" altLang="zh-TW" dirty="0"/>
              <a:t>.</a:t>
            </a:r>
          </a:p>
          <a:p>
            <a:pPr marL="568325" lvl="1" indent="-342900">
              <a:buFont typeface="+mj-lt"/>
              <a:buAutoNum type="alphaUcPeriod"/>
            </a:pPr>
            <a:r>
              <a:rPr lang="en-US" altLang="zh-TW" dirty="0" smtClean="0"/>
              <a:t>The </a:t>
            </a:r>
            <a:r>
              <a:rPr lang="en-US" altLang="zh-TW" dirty="0"/>
              <a:t>interface has been configured with the shutdown command.</a:t>
            </a:r>
          </a:p>
          <a:p>
            <a:pPr marL="568325" lvl="1" indent="-342900">
              <a:buFont typeface="+mj-lt"/>
              <a:buAutoNum type="alphaUcPeriod"/>
            </a:pPr>
            <a:r>
              <a:rPr lang="en-US" altLang="zh-TW" dirty="0" smtClean="0"/>
              <a:t>The </a:t>
            </a:r>
            <a:r>
              <a:rPr lang="en-US" altLang="zh-TW" dirty="0"/>
              <a:t>interface needs to be configured as a DTE device.</a:t>
            </a:r>
          </a:p>
          <a:p>
            <a:pPr marL="568325" lvl="1" indent="-342900">
              <a:buFont typeface="+mj-lt"/>
              <a:buAutoNum type="alphaUcPeriod"/>
            </a:pPr>
            <a:r>
              <a:rPr lang="en-US" altLang="zh-TW" dirty="0" smtClean="0"/>
              <a:t>The </a:t>
            </a:r>
            <a:r>
              <a:rPr lang="en-US" altLang="zh-TW" dirty="0"/>
              <a:t>wrong type of cable is connected to the interface.</a:t>
            </a:r>
            <a:endParaRPr lang="zh-TW" altLang="en-US" dirty="0"/>
          </a:p>
        </p:txBody>
      </p:sp>
      <p:sp>
        <p:nvSpPr>
          <p:cNvPr id="3" name="標題 2"/>
          <p:cNvSpPr>
            <a:spLocks noGrp="1"/>
          </p:cNvSpPr>
          <p:nvPr>
            <p:ph type="title"/>
          </p:nvPr>
        </p:nvSpPr>
        <p:spPr/>
        <p:txBody>
          <a:bodyPr/>
          <a:lstStyle/>
          <a:p>
            <a:r>
              <a:rPr lang="en-US" altLang="zh-TW" dirty="0" smtClean="0"/>
              <a:t>139</a:t>
            </a:r>
            <a:endParaRPr lang="zh-TW" altLang="en-US" dirty="0"/>
          </a:p>
        </p:txBody>
      </p:sp>
      <p:sp>
        <p:nvSpPr>
          <p:cNvPr id="4" name="圓角矩形 3"/>
          <p:cNvSpPr/>
          <p:nvPr/>
        </p:nvSpPr>
        <p:spPr>
          <a:xfrm>
            <a:off x="239713" y="259424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pic>
        <p:nvPicPr>
          <p:cNvPr id="5" name="圖片 4"/>
          <p:cNvPicPr>
            <a:picLocks noChangeAspect="1"/>
          </p:cNvPicPr>
          <p:nvPr/>
        </p:nvPicPr>
        <p:blipFill>
          <a:blip r:embed="rId2"/>
          <a:stretch>
            <a:fillRect/>
          </a:stretch>
        </p:blipFill>
        <p:spPr>
          <a:xfrm>
            <a:off x="809537" y="3952248"/>
            <a:ext cx="7553424" cy="1321394"/>
          </a:xfrm>
          <a:prstGeom prst="rect">
            <a:avLst/>
          </a:prstGeom>
        </p:spPr>
      </p:pic>
    </p:spTree>
    <p:extLst>
      <p:ext uri="{BB962C8B-B14F-4D97-AF65-F5344CB8AC3E}">
        <p14:creationId xmlns:p14="http://schemas.microsoft.com/office/powerpoint/2010/main" val="1172958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When running OSPF, what would cause router A not to form an adjacency with router B?</a:t>
            </a:r>
          </a:p>
          <a:p>
            <a:pPr marL="568325" lvl="1" indent="-342900">
              <a:buFont typeface="+mj-lt"/>
              <a:buAutoNum type="alphaUcPeriod"/>
            </a:pPr>
            <a:r>
              <a:rPr lang="en-US" altLang="zh-TW" dirty="0" smtClean="0"/>
              <a:t>The </a:t>
            </a:r>
            <a:r>
              <a:rPr lang="en-US" altLang="zh-TW" dirty="0"/>
              <a:t>loopback addresses are on different subnets.</a:t>
            </a:r>
          </a:p>
          <a:p>
            <a:pPr marL="568325" lvl="1" indent="-342900">
              <a:buFont typeface="+mj-lt"/>
              <a:buAutoNum type="alphaUcPeriod"/>
            </a:pPr>
            <a:r>
              <a:rPr lang="en-US" altLang="zh-TW" dirty="0" smtClean="0"/>
              <a:t>The </a:t>
            </a:r>
            <a:r>
              <a:rPr lang="en-US" altLang="zh-TW" dirty="0"/>
              <a:t>values of the dead timers on the routers are different.</a:t>
            </a:r>
          </a:p>
          <a:p>
            <a:pPr marL="568325" lvl="1" indent="-342900">
              <a:buFont typeface="+mj-lt"/>
              <a:buAutoNum type="alphaUcPeriod"/>
            </a:pPr>
            <a:r>
              <a:rPr lang="en-US" altLang="zh-TW" dirty="0" smtClean="0"/>
              <a:t>Route </a:t>
            </a:r>
            <a:r>
              <a:rPr lang="en-US" altLang="zh-TW" dirty="0"/>
              <a:t>summarization is enabled on both routers.</a:t>
            </a:r>
          </a:p>
          <a:p>
            <a:pPr marL="568325" lvl="1" indent="-342900">
              <a:buFont typeface="+mj-lt"/>
              <a:buAutoNum type="alphaUcPeriod"/>
            </a:pPr>
            <a:r>
              <a:rPr lang="en-US" altLang="zh-TW" dirty="0" smtClean="0"/>
              <a:t>The </a:t>
            </a:r>
            <a:r>
              <a:rPr lang="en-US" altLang="zh-TW" dirty="0"/>
              <a:t>process identifier on router A is different than the process identifier on router B.</a:t>
            </a:r>
            <a:endParaRPr lang="zh-TW" altLang="en-US" dirty="0"/>
          </a:p>
        </p:txBody>
      </p:sp>
      <p:sp>
        <p:nvSpPr>
          <p:cNvPr id="3" name="標題 2"/>
          <p:cNvSpPr>
            <a:spLocks noGrp="1"/>
          </p:cNvSpPr>
          <p:nvPr>
            <p:ph type="title"/>
          </p:nvPr>
        </p:nvSpPr>
        <p:spPr/>
        <p:txBody>
          <a:bodyPr/>
          <a:lstStyle/>
          <a:p>
            <a:r>
              <a:rPr lang="en-US" altLang="zh-TW" dirty="0" smtClean="0"/>
              <a:t>140</a:t>
            </a:r>
            <a:endParaRPr lang="zh-TW" altLang="en-US" dirty="0"/>
          </a:p>
        </p:txBody>
      </p:sp>
      <p:pic>
        <p:nvPicPr>
          <p:cNvPr id="4" name="圖片 3"/>
          <p:cNvPicPr>
            <a:picLocks noChangeAspect="1"/>
          </p:cNvPicPr>
          <p:nvPr/>
        </p:nvPicPr>
        <p:blipFill>
          <a:blip r:embed="rId2"/>
          <a:stretch>
            <a:fillRect/>
          </a:stretch>
        </p:blipFill>
        <p:spPr>
          <a:xfrm>
            <a:off x="2279057" y="3611880"/>
            <a:ext cx="4490149" cy="2594483"/>
          </a:xfrm>
          <a:prstGeom prst="rect">
            <a:avLst/>
          </a:prstGeom>
        </p:spPr>
      </p:pic>
      <p:sp>
        <p:nvSpPr>
          <p:cNvPr id="5" name="圓角矩形 4"/>
          <p:cNvSpPr/>
          <p:nvPr/>
        </p:nvSpPr>
        <p:spPr>
          <a:xfrm>
            <a:off x="239713" y="192432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47049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126</a:t>
            </a:r>
            <a:endParaRPr lang="zh-TW" altLang="en-US" dirty="0"/>
          </a:p>
        </p:txBody>
      </p:sp>
      <p:pic>
        <p:nvPicPr>
          <p:cNvPr id="5" name="圖片 4"/>
          <p:cNvPicPr>
            <a:picLocks noChangeAspect="1"/>
          </p:cNvPicPr>
          <p:nvPr/>
        </p:nvPicPr>
        <p:blipFill>
          <a:blip r:embed="rId2"/>
          <a:stretch>
            <a:fillRect/>
          </a:stretch>
        </p:blipFill>
        <p:spPr>
          <a:xfrm>
            <a:off x="454210" y="1897798"/>
            <a:ext cx="8500807" cy="3411621"/>
          </a:xfrm>
          <a:prstGeom prst="rect">
            <a:avLst/>
          </a:prstGeom>
        </p:spPr>
      </p:pic>
      <p:cxnSp>
        <p:nvCxnSpPr>
          <p:cNvPr id="6" name="直線單箭頭接點 5"/>
          <p:cNvCxnSpPr/>
          <p:nvPr/>
        </p:nvCxnSpPr>
        <p:spPr>
          <a:xfrm>
            <a:off x="3937819" y="2492477"/>
            <a:ext cx="1578078" cy="15338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3937819" y="3008671"/>
            <a:ext cx="1578078" cy="5949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937819" y="3496511"/>
            <a:ext cx="1578078" cy="15893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4041058" y="3042912"/>
            <a:ext cx="1474839" cy="9833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4041058" y="4514150"/>
            <a:ext cx="1435510" cy="283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4041058" y="2492477"/>
            <a:ext cx="1435510" cy="25036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636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 router has learned three possible routes that could be used to reach a destination network. </a:t>
            </a:r>
            <a:r>
              <a:rPr lang="en-US" altLang="zh-TW" dirty="0" smtClean="0"/>
              <a:t>One route </a:t>
            </a:r>
            <a:r>
              <a:rPr lang="en-US" altLang="zh-TW" dirty="0"/>
              <a:t>is from EIGRP and has a composite metric of 20514560. Another route is from OSPF with </a:t>
            </a:r>
            <a:r>
              <a:rPr lang="en-US" altLang="zh-TW" dirty="0" smtClean="0"/>
              <a:t>a metric </a:t>
            </a:r>
            <a:r>
              <a:rPr lang="en-US" altLang="zh-TW" dirty="0"/>
              <a:t>of 782. The last is from RIPv2 and has a metric of 4. Which route or routes will the </a:t>
            </a:r>
            <a:r>
              <a:rPr lang="en-US" altLang="zh-TW" dirty="0" smtClean="0"/>
              <a:t>router install </a:t>
            </a:r>
            <a:r>
              <a:rPr lang="en-US" altLang="zh-TW" dirty="0"/>
              <a:t>in the routing table</a:t>
            </a:r>
            <a:r>
              <a:rPr lang="en-US" altLang="zh-TW" dirty="0" smtClean="0"/>
              <a:t>?</a:t>
            </a:r>
          </a:p>
          <a:p>
            <a:pPr marL="568325" lvl="1" indent="-342900">
              <a:buFont typeface="+mj-lt"/>
              <a:buAutoNum type="alphaUcPeriod"/>
            </a:pPr>
            <a:r>
              <a:rPr lang="en-US" altLang="zh-TW" dirty="0"/>
              <a:t>the OSPF route</a:t>
            </a:r>
          </a:p>
          <a:p>
            <a:pPr marL="568325" lvl="1" indent="-342900">
              <a:buFont typeface="+mj-lt"/>
              <a:buAutoNum type="alphaUcPeriod"/>
            </a:pPr>
            <a:r>
              <a:rPr lang="en-US" altLang="zh-TW" dirty="0" smtClean="0"/>
              <a:t>the </a:t>
            </a:r>
            <a:r>
              <a:rPr lang="en-US" altLang="zh-TW" dirty="0"/>
              <a:t>EIGRP route</a:t>
            </a:r>
          </a:p>
          <a:p>
            <a:pPr marL="568325" lvl="1" indent="-342900">
              <a:buFont typeface="+mj-lt"/>
              <a:buAutoNum type="alphaUcPeriod"/>
            </a:pPr>
            <a:r>
              <a:rPr lang="en-US" altLang="zh-TW" dirty="0" smtClean="0"/>
              <a:t>the </a:t>
            </a:r>
            <a:r>
              <a:rPr lang="en-US" altLang="zh-TW" dirty="0"/>
              <a:t>RIPv2 route</a:t>
            </a:r>
          </a:p>
          <a:p>
            <a:pPr marL="568325" lvl="1" indent="-342900">
              <a:buFont typeface="+mj-lt"/>
              <a:buAutoNum type="alphaUcPeriod"/>
            </a:pPr>
            <a:r>
              <a:rPr lang="en-US" altLang="zh-TW" dirty="0" smtClean="0"/>
              <a:t>all </a:t>
            </a:r>
            <a:r>
              <a:rPr lang="en-US" altLang="zh-TW" dirty="0"/>
              <a:t>three routes</a:t>
            </a:r>
          </a:p>
          <a:p>
            <a:pPr marL="568325" lvl="1" indent="-342900">
              <a:buFont typeface="+mj-lt"/>
              <a:buAutoNum type="alphaUcPeriod"/>
            </a:pPr>
            <a:r>
              <a:rPr lang="en-US" altLang="zh-TW" dirty="0" smtClean="0"/>
              <a:t>the </a:t>
            </a:r>
            <a:r>
              <a:rPr lang="en-US" altLang="zh-TW" dirty="0"/>
              <a:t>OSPF and RIPv2 routes</a:t>
            </a:r>
            <a:endParaRPr lang="zh-TW" altLang="en-US" dirty="0"/>
          </a:p>
        </p:txBody>
      </p:sp>
      <p:sp>
        <p:nvSpPr>
          <p:cNvPr id="3" name="標題 2"/>
          <p:cNvSpPr>
            <a:spLocks noGrp="1"/>
          </p:cNvSpPr>
          <p:nvPr>
            <p:ph type="title"/>
          </p:nvPr>
        </p:nvSpPr>
        <p:spPr/>
        <p:txBody>
          <a:bodyPr/>
          <a:lstStyle/>
          <a:p>
            <a:r>
              <a:rPr lang="en-US" altLang="zh-TW" dirty="0" smtClean="0"/>
              <a:t>141</a:t>
            </a:r>
            <a:endParaRPr lang="zh-TW" altLang="en-US" dirty="0"/>
          </a:p>
        </p:txBody>
      </p:sp>
      <p:sp>
        <p:nvSpPr>
          <p:cNvPr id="4" name="圓角矩形 3"/>
          <p:cNvSpPr/>
          <p:nvPr/>
        </p:nvSpPr>
        <p:spPr>
          <a:xfrm>
            <a:off x="239713" y="288297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740933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company uses EIGRP as the routing protocol. What path will packets take from a host on </a:t>
            </a:r>
            <a:r>
              <a:rPr lang="en-US" altLang="zh-TW" dirty="0" smtClean="0"/>
              <a:t>the 192.168.10.192/26 </a:t>
            </a:r>
            <a:r>
              <a:rPr lang="en-US" altLang="zh-TW" dirty="0"/>
              <a:t>network to a host on the LAN attached to router R1?</a:t>
            </a:r>
            <a:endParaRPr lang="zh-TW" altLang="en-US" dirty="0"/>
          </a:p>
        </p:txBody>
      </p:sp>
      <p:sp>
        <p:nvSpPr>
          <p:cNvPr id="3" name="標題 2"/>
          <p:cNvSpPr>
            <a:spLocks noGrp="1"/>
          </p:cNvSpPr>
          <p:nvPr>
            <p:ph type="title"/>
          </p:nvPr>
        </p:nvSpPr>
        <p:spPr/>
        <p:txBody>
          <a:bodyPr/>
          <a:lstStyle/>
          <a:p>
            <a:r>
              <a:rPr lang="en-US" altLang="zh-TW" dirty="0" smtClean="0"/>
              <a:t>142</a:t>
            </a:r>
            <a:endParaRPr lang="zh-TW" altLang="en-US" dirty="0"/>
          </a:p>
        </p:txBody>
      </p:sp>
      <p:pic>
        <p:nvPicPr>
          <p:cNvPr id="4" name="圖片 3"/>
          <p:cNvPicPr>
            <a:picLocks noChangeAspect="1"/>
          </p:cNvPicPr>
          <p:nvPr/>
        </p:nvPicPr>
        <p:blipFill>
          <a:blip r:embed="rId2"/>
          <a:stretch>
            <a:fillRect/>
          </a:stretch>
        </p:blipFill>
        <p:spPr>
          <a:xfrm>
            <a:off x="2282684" y="2090686"/>
            <a:ext cx="5194749" cy="4063113"/>
          </a:xfrm>
          <a:prstGeom prst="rect">
            <a:avLst/>
          </a:prstGeom>
        </p:spPr>
      </p:pic>
    </p:spTree>
    <p:extLst>
      <p:ext uri="{BB962C8B-B14F-4D97-AF65-F5344CB8AC3E}">
        <p14:creationId xmlns:p14="http://schemas.microsoft.com/office/powerpoint/2010/main" val="82690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 path of the packets will be R3 to R2 to R1.</a:t>
            </a:r>
          </a:p>
          <a:p>
            <a:pPr marL="568325" lvl="1" indent="-342900">
              <a:buFont typeface="+mj-lt"/>
              <a:buAutoNum type="alphaUcPeriod"/>
            </a:pPr>
            <a:r>
              <a:rPr lang="en-US" altLang="zh-TW" dirty="0" smtClean="0"/>
              <a:t>The </a:t>
            </a:r>
            <a:r>
              <a:rPr lang="en-US" altLang="zh-TW" dirty="0"/>
              <a:t>path of the packets will be R3 to R1 to R2.</a:t>
            </a:r>
          </a:p>
          <a:p>
            <a:pPr marL="568325" lvl="1" indent="-342900">
              <a:buFont typeface="+mj-lt"/>
              <a:buAutoNum type="alphaUcPeriod"/>
            </a:pPr>
            <a:r>
              <a:rPr lang="en-US" altLang="zh-TW" dirty="0" smtClean="0"/>
              <a:t>The </a:t>
            </a:r>
            <a:r>
              <a:rPr lang="en-US" altLang="zh-TW" dirty="0"/>
              <a:t>path of the packets will be both R3 to R2 to R1 AND R3 to R1.</a:t>
            </a:r>
          </a:p>
          <a:p>
            <a:pPr marL="568325" lvl="1" indent="-342900">
              <a:buFont typeface="+mj-lt"/>
              <a:buAutoNum type="alphaUcPeriod"/>
            </a:pPr>
            <a:r>
              <a:rPr lang="en-US" altLang="zh-TW" dirty="0" smtClean="0"/>
              <a:t>The </a:t>
            </a:r>
            <a:r>
              <a:rPr lang="en-US" altLang="zh-TW" dirty="0"/>
              <a:t>path of the packets will be R3 to R1</a:t>
            </a:r>
            <a:endParaRPr lang="zh-TW" altLang="en-US" dirty="0"/>
          </a:p>
        </p:txBody>
      </p:sp>
      <p:sp>
        <p:nvSpPr>
          <p:cNvPr id="3" name="標題 2"/>
          <p:cNvSpPr>
            <a:spLocks noGrp="1"/>
          </p:cNvSpPr>
          <p:nvPr>
            <p:ph type="title"/>
          </p:nvPr>
        </p:nvSpPr>
        <p:spPr/>
        <p:txBody>
          <a:bodyPr/>
          <a:lstStyle/>
          <a:p>
            <a:r>
              <a:rPr lang="en-US" altLang="zh-TW" dirty="0" smtClean="0"/>
              <a:t>142</a:t>
            </a:r>
            <a:endParaRPr lang="zh-TW" altLang="en-US" dirty="0"/>
          </a:p>
        </p:txBody>
      </p:sp>
      <p:pic>
        <p:nvPicPr>
          <p:cNvPr id="4" name="圖片 3"/>
          <p:cNvPicPr>
            <a:picLocks noChangeAspect="1"/>
          </p:cNvPicPr>
          <p:nvPr/>
        </p:nvPicPr>
        <p:blipFill>
          <a:blip r:embed="rId2"/>
          <a:stretch>
            <a:fillRect/>
          </a:stretch>
        </p:blipFill>
        <p:spPr>
          <a:xfrm>
            <a:off x="2164697" y="2570070"/>
            <a:ext cx="4619561" cy="3613225"/>
          </a:xfrm>
          <a:prstGeom prst="rect">
            <a:avLst/>
          </a:prstGeom>
        </p:spPr>
      </p:pic>
      <p:sp>
        <p:nvSpPr>
          <p:cNvPr id="5" name="圓角矩形 4"/>
          <p:cNvSpPr/>
          <p:nvPr/>
        </p:nvSpPr>
        <p:spPr>
          <a:xfrm>
            <a:off x="239713" y="191314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41064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 network administrator is troubleshooting an EIGRP problem on a router and needs to </a:t>
            </a:r>
            <a:r>
              <a:rPr lang="en-US" altLang="zh-TW" dirty="0" smtClean="0"/>
              <a:t>confirm the </a:t>
            </a:r>
            <a:r>
              <a:rPr lang="en-US" altLang="zh-TW" dirty="0"/>
              <a:t>IP addresses of the devices with which the router has established adjacency. The </a:t>
            </a:r>
            <a:r>
              <a:rPr lang="en-US" altLang="zh-TW" dirty="0" smtClean="0"/>
              <a:t>retransmit interval </a:t>
            </a:r>
            <a:r>
              <a:rPr lang="en-US" altLang="zh-TW" dirty="0"/>
              <a:t>and the queue counts for the adjacent routers also need to be checked. What </a:t>
            </a:r>
            <a:r>
              <a:rPr lang="en-US" altLang="zh-TW" dirty="0" smtClean="0"/>
              <a:t>command will </a:t>
            </a:r>
            <a:r>
              <a:rPr lang="en-US" altLang="zh-TW" dirty="0"/>
              <a:t>display the required information?</a:t>
            </a:r>
          </a:p>
          <a:p>
            <a:pPr marL="568325" lvl="1" indent="-342900">
              <a:buFont typeface="+mj-lt"/>
              <a:buAutoNum type="alphaUcPeriod"/>
            </a:pPr>
            <a:r>
              <a:rPr lang="en-US" altLang="zh-TW" dirty="0" smtClean="0"/>
              <a:t>Router</a:t>
            </a:r>
            <a:r>
              <a:rPr lang="en-US" altLang="zh-TW" dirty="0"/>
              <a:t># show </a:t>
            </a:r>
            <a:r>
              <a:rPr lang="en-US" altLang="zh-TW" dirty="0" err="1"/>
              <a:t>ip</a:t>
            </a:r>
            <a:r>
              <a:rPr lang="en-US" altLang="zh-TW" dirty="0"/>
              <a:t> </a:t>
            </a:r>
            <a:r>
              <a:rPr lang="en-US" altLang="zh-TW" dirty="0" err="1"/>
              <a:t>eigrp</a:t>
            </a:r>
            <a:r>
              <a:rPr lang="en-US" altLang="zh-TW" dirty="0"/>
              <a:t> adjacency</a:t>
            </a:r>
          </a:p>
          <a:p>
            <a:pPr marL="568325" lvl="1" indent="-342900">
              <a:buFont typeface="+mj-lt"/>
              <a:buAutoNum type="alphaUcPeriod"/>
            </a:pPr>
            <a:r>
              <a:rPr lang="en-US" altLang="zh-TW" dirty="0" smtClean="0"/>
              <a:t>Router</a:t>
            </a:r>
            <a:r>
              <a:rPr lang="en-US" altLang="zh-TW" dirty="0"/>
              <a:t># show </a:t>
            </a:r>
            <a:r>
              <a:rPr lang="en-US" altLang="zh-TW" dirty="0" err="1"/>
              <a:t>ip</a:t>
            </a:r>
            <a:r>
              <a:rPr lang="en-US" altLang="zh-TW" dirty="0"/>
              <a:t> </a:t>
            </a:r>
            <a:r>
              <a:rPr lang="en-US" altLang="zh-TW" dirty="0" err="1"/>
              <a:t>eigrp</a:t>
            </a:r>
            <a:r>
              <a:rPr lang="en-US" altLang="zh-TW" dirty="0"/>
              <a:t> topology</a:t>
            </a:r>
          </a:p>
          <a:p>
            <a:pPr marL="568325" lvl="1" indent="-342900">
              <a:buFont typeface="+mj-lt"/>
              <a:buAutoNum type="alphaUcPeriod"/>
            </a:pPr>
            <a:r>
              <a:rPr lang="en-US" altLang="zh-TW" dirty="0" smtClean="0"/>
              <a:t>Router</a:t>
            </a:r>
            <a:r>
              <a:rPr lang="en-US" altLang="zh-TW" dirty="0"/>
              <a:t># show </a:t>
            </a:r>
            <a:r>
              <a:rPr lang="en-US" altLang="zh-TW" dirty="0" err="1"/>
              <a:t>ip</a:t>
            </a:r>
            <a:r>
              <a:rPr lang="en-US" altLang="zh-TW" dirty="0"/>
              <a:t> </a:t>
            </a:r>
            <a:r>
              <a:rPr lang="en-US" altLang="zh-TW" dirty="0" err="1"/>
              <a:t>eigrp</a:t>
            </a:r>
            <a:r>
              <a:rPr lang="en-US" altLang="zh-TW" dirty="0"/>
              <a:t> interfaces</a:t>
            </a:r>
          </a:p>
          <a:p>
            <a:pPr marL="568325" lvl="1" indent="-342900">
              <a:buFont typeface="+mj-lt"/>
              <a:buAutoNum type="alphaUcPeriod"/>
            </a:pPr>
            <a:r>
              <a:rPr lang="en-US" altLang="zh-TW" dirty="0" smtClean="0"/>
              <a:t>Router</a:t>
            </a:r>
            <a:r>
              <a:rPr lang="en-US" altLang="zh-TW" dirty="0"/>
              <a:t># show </a:t>
            </a:r>
            <a:r>
              <a:rPr lang="en-US" altLang="zh-TW" dirty="0" err="1"/>
              <a:t>ip</a:t>
            </a:r>
            <a:r>
              <a:rPr lang="en-US" altLang="zh-TW" dirty="0"/>
              <a:t> </a:t>
            </a:r>
            <a:r>
              <a:rPr lang="en-US" altLang="zh-TW" dirty="0" err="1"/>
              <a:t>eigrp</a:t>
            </a:r>
            <a:r>
              <a:rPr lang="en-US" altLang="zh-TW" dirty="0"/>
              <a:t> neighbors</a:t>
            </a:r>
            <a:endParaRPr lang="zh-TW" altLang="en-US" dirty="0"/>
          </a:p>
        </p:txBody>
      </p:sp>
      <p:sp>
        <p:nvSpPr>
          <p:cNvPr id="3" name="標題 2"/>
          <p:cNvSpPr>
            <a:spLocks noGrp="1"/>
          </p:cNvSpPr>
          <p:nvPr>
            <p:ph type="title"/>
          </p:nvPr>
        </p:nvSpPr>
        <p:spPr/>
        <p:txBody>
          <a:bodyPr/>
          <a:lstStyle/>
          <a:p>
            <a:r>
              <a:rPr lang="en-US" altLang="zh-TW" dirty="0" smtClean="0"/>
              <a:t>143</a:t>
            </a:r>
            <a:endParaRPr lang="zh-TW" altLang="en-US" dirty="0"/>
          </a:p>
        </p:txBody>
      </p:sp>
      <p:sp>
        <p:nvSpPr>
          <p:cNvPr id="4" name="圓角矩形 3"/>
          <p:cNvSpPr/>
          <p:nvPr/>
        </p:nvSpPr>
        <p:spPr>
          <a:xfrm>
            <a:off x="239713" y="387467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853473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graphic</a:t>
            </a:r>
            <a:r>
              <a:rPr lang="en-US" altLang="zh-TW" dirty="0" smtClean="0"/>
              <a:t>. </a:t>
            </a:r>
            <a:r>
              <a:rPr lang="en-US" altLang="zh-TW" dirty="0"/>
              <a:t>R1 is unable to establish an OSPF neighbor relationship with R3. What are possible reasons </a:t>
            </a:r>
            <a:r>
              <a:rPr lang="en-US" altLang="zh-TW" dirty="0" smtClean="0"/>
              <a:t>for this </a:t>
            </a:r>
            <a:r>
              <a:rPr lang="en-US" altLang="zh-TW" dirty="0"/>
              <a:t>problem? (Choose two</a:t>
            </a:r>
            <a:r>
              <a:rPr lang="en-US" altLang="zh-TW" dirty="0" smtClean="0"/>
              <a:t>.)</a:t>
            </a:r>
          </a:p>
          <a:p>
            <a:endParaRPr lang="zh-TW" altLang="en-US" dirty="0"/>
          </a:p>
        </p:txBody>
      </p:sp>
      <p:sp>
        <p:nvSpPr>
          <p:cNvPr id="3" name="標題 2"/>
          <p:cNvSpPr>
            <a:spLocks noGrp="1"/>
          </p:cNvSpPr>
          <p:nvPr>
            <p:ph type="title"/>
          </p:nvPr>
        </p:nvSpPr>
        <p:spPr/>
        <p:txBody>
          <a:bodyPr/>
          <a:lstStyle/>
          <a:p>
            <a:r>
              <a:rPr lang="en-US" altLang="zh-TW" dirty="0" smtClean="0"/>
              <a:t>144</a:t>
            </a:r>
            <a:endParaRPr lang="zh-TW" altLang="en-US" dirty="0"/>
          </a:p>
        </p:txBody>
      </p:sp>
      <p:pic>
        <p:nvPicPr>
          <p:cNvPr id="4" name="圖片 3"/>
          <p:cNvPicPr>
            <a:picLocks noChangeAspect="1"/>
          </p:cNvPicPr>
          <p:nvPr/>
        </p:nvPicPr>
        <p:blipFill>
          <a:blip r:embed="rId2"/>
          <a:stretch>
            <a:fillRect/>
          </a:stretch>
        </p:blipFill>
        <p:spPr>
          <a:xfrm>
            <a:off x="1727580" y="2567178"/>
            <a:ext cx="5593103" cy="2756989"/>
          </a:xfrm>
          <a:prstGeom prst="rect">
            <a:avLst/>
          </a:prstGeom>
        </p:spPr>
      </p:pic>
    </p:spTree>
    <p:extLst>
      <p:ext uri="{BB962C8B-B14F-4D97-AF65-F5344CB8AC3E}">
        <p14:creationId xmlns:p14="http://schemas.microsoft.com/office/powerpoint/2010/main" val="2599545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All of the routers need to be configured for backbone Area 1.</a:t>
            </a:r>
          </a:p>
          <a:p>
            <a:pPr marL="568325" lvl="1" indent="-342900">
              <a:buFont typeface="+mj-lt"/>
              <a:buAutoNum type="alphaUcPeriod"/>
            </a:pPr>
            <a:r>
              <a:rPr lang="en-US" altLang="zh-TW" dirty="0" smtClean="0"/>
              <a:t>R1 </a:t>
            </a:r>
            <a:r>
              <a:rPr lang="en-US" altLang="zh-TW" dirty="0"/>
              <a:t>and R2 are the DR and BDR, so OSPF will not establish neighbor adjacency with R3.</a:t>
            </a:r>
          </a:p>
          <a:p>
            <a:pPr marL="568325" lvl="1" indent="-342900">
              <a:buFont typeface="+mj-lt"/>
              <a:buAutoNum type="alphaUcPeriod"/>
            </a:pPr>
            <a:r>
              <a:rPr lang="en-US" altLang="zh-TW" dirty="0" smtClean="0"/>
              <a:t>A </a:t>
            </a:r>
            <a:r>
              <a:rPr lang="en-US" altLang="zh-TW" dirty="0"/>
              <a:t>static route has been configured from R1 to R3 and prevents the neighbor adjacency </a:t>
            </a:r>
            <a:r>
              <a:rPr lang="en-US" altLang="zh-TW" dirty="0" smtClean="0"/>
              <a:t>from being </a:t>
            </a:r>
            <a:r>
              <a:rPr lang="en-US" altLang="zh-TW" dirty="0"/>
              <a:t>established.</a:t>
            </a:r>
          </a:p>
          <a:p>
            <a:pPr marL="568325" lvl="1" indent="-342900">
              <a:buFont typeface="+mj-lt"/>
              <a:buAutoNum type="alphaUcPeriod"/>
            </a:pPr>
            <a:r>
              <a:rPr lang="en-US" altLang="zh-TW" dirty="0" smtClean="0"/>
              <a:t>The </a:t>
            </a:r>
            <a:r>
              <a:rPr lang="en-US" altLang="zh-TW" dirty="0"/>
              <a:t>hello and dead interval timers are not set to the same values on R1 and R3.</a:t>
            </a:r>
          </a:p>
          <a:p>
            <a:pPr marL="568325" lvl="1" indent="-342900">
              <a:buFont typeface="+mj-lt"/>
              <a:buAutoNum type="alphaUcPeriod"/>
            </a:pPr>
            <a:r>
              <a:rPr lang="en-US" altLang="zh-TW" dirty="0" smtClean="0"/>
              <a:t>EIGRP </a:t>
            </a:r>
            <a:r>
              <a:rPr lang="en-US" altLang="zh-TW" dirty="0"/>
              <a:t>is also configured on these routers with a lower administrative distance.</a:t>
            </a:r>
          </a:p>
          <a:p>
            <a:pPr marL="568325" lvl="1" indent="-342900">
              <a:buFont typeface="+mj-lt"/>
              <a:buAutoNum type="alphaUcPeriod"/>
            </a:pPr>
            <a:r>
              <a:rPr lang="en-US" altLang="zh-TW" dirty="0" smtClean="0"/>
              <a:t>R1 </a:t>
            </a:r>
            <a:r>
              <a:rPr lang="en-US" altLang="zh-TW" dirty="0"/>
              <a:t>and R3 are configured in different areas.</a:t>
            </a:r>
            <a:endParaRPr lang="zh-TW" altLang="en-US" dirty="0"/>
          </a:p>
        </p:txBody>
      </p:sp>
      <p:sp>
        <p:nvSpPr>
          <p:cNvPr id="3" name="標題 2"/>
          <p:cNvSpPr>
            <a:spLocks noGrp="1"/>
          </p:cNvSpPr>
          <p:nvPr>
            <p:ph type="title"/>
          </p:nvPr>
        </p:nvSpPr>
        <p:spPr/>
        <p:txBody>
          <a:bodyPr/>
          <a:lstStyle/>
          <a:p>
            <a:r>
              <a:rPr lang="en-US" altLang="zh-TW" dirty="0" smtClean="0"/>
              <a:t>144</a:t>
            </a:r>
            <a:endParaRPr lang="zh-TW" altLang="en-US" dirty="0"/>
          </a:p>
        </p:txBody>
      </p:sp>
      <p:pic>
        <p:nvPicPr>
          <p:cNvPr id="4" name="圖片 3"/>
          <p:cNvPicPr>
            <a:picLocks noChangeAspect="1"/>
          </p:cNvPicPr>
          <p:nvPr/>
        </p:nvPicPr>
        <p:blipFill>
          <a:blip r:embed="rId2"/>
          <a:stretch>
            <a:fillRect/>
          </a:stretch>
        </p:blipFill>
        <p:spPr>
          <a:xfrm>
            <a:off x="2494497" y="4296629"/>
            <a:ext cx="3670329" cy="1809203"/>
          </a:xfrm>
          <a:prstGeom prst="rect">
            <a:avLst/>
          </a:prstGeom>
        </p:spPr>
      </p:pic>
      <p:sp>
        <p:nvSpPr>
          <p:cNvPr id="5" name="圓角矩形 4"/>
          <p:cNvSpPr/>
          <p:nvPr/>
        </p:nvSpPr>
        <p:spPr>
          <a:xfrm>
            <a:off x="239713" y="2399239"/>
            <a:ext cx="8693072" cy="638929"/>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361020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886187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a global command?</a:t>
            </a:r>
          </a:p>
          <a:p>
            <a:pPr marL="568325" lvl="1" indent="-342900">
              <a:buFont typeface="+mj-lt"/>
              <a:buAutoNum type="alphaUcPeriod"/>
            </a:pPr>
            <a:r>
              <a:rPr lang="en-US" altLang="zh-TW" dirty="0" smtClean="0"/>
              <a:t>a </a:t>
            </a:r>
            <a:r>
              <a:rPr lang="en-US" altLang="zh-TW" dirty="0"/>
              <a:t>command that is set once and affects the entire </a:t>
            </a:r>
            <a:r>
              <a:rPr lang="en-US" altLang="zh-TW" dirty="0" smtClean="0"/>
              <a:t>router</a:t>
            </a:r>
          </a:p>
          <a:p>
            <a:pPr marL="568325" lvl="1" indent="-342900">
              <a:buFont typeface="+mj-lt"/>
              <a:buAutoNum type="alphaUcPeriod"/>
            </a:pPr>
            <a:r>
              <a:rPr lang="en-US" altLang="zh-TW" dirty="0"/>
              <a:t>a command that is implemented in all foreign and domestic IOS versions</a:t>
            </a:r>
          </a:p>
          <a:p>
            <a:pPr marL="568325" lvl="1" indent="-342900">
              <a:buFont typeface="+mj-lt"/>
              <a:buAutoNum type="alphaUcPeriod"/>
            </a:pPr>
            <a:r>
              <a:rPr lang="en-US" altLang="zh-TW" dirty="0" smtClean="0"/>
              <a:t>a </a:t>
            </a:r>
            <a:r>
              <a:rPr lang="en-US" altLang="zh-TW" dirty="0"/>
              <a:t>command that is universal in application and supports all protocols</a:t>
            </a:r>
          </a:p>
          <a:p>
            <a:pPr marL="568325" lvl="1" indent="-342900">
              <a:buFont typeface="+mj-lt"/>
              <a:buAutoNum type="alphaUcPeriod"/>
            </a:pPr>
            <a:r>
              <a:rPr lang="en-US" altLang="zh-TW" dirty="0" smtClean="0"/>
              <a:t>a </a:t>
            </a:r>
            <a:r>
              <a:rPr lang="en-US" altLang="zh-TW" dirty="0"/>
              <a:t>command that is available in every release of IOS, regardless of the version or </a:t>
            </a:r>
            <a:r>
              <a:rPr lang="en-US" altLang="zh-TW" dirty="0" smtClean="0"/>
              <a:t>deployment status</a:t>
            </a:r>
            <a:endParaRPr lang="en-US" altLang="zh-TW" dirty="0"/>
          </a:p>
          <a:p>
            <a:pPr marL="568325" lvl="1" indent="-342900">
              <a:buFont typeface="+mj-lt"/>
              <a:buAutoNum type="alphaUcPeriod"/>
            </a:pPr>
            <a:r>
              <a:rPr lang="en-US" altLang="zh-TW" dirty="0" smtClean="0"/>
              <a:t>a </a:t>
            </a:r>
            <a:r>
              <a:rPr lang="en-US" altLang="zh-TW" dirty="0"/>
              <a:t>command that can be entered in any configuration mode</a:t>
            </a:r>
            <a:endParaRPr lang="zh-TW" altLang="en-US" dirty="0"/>
          </a:p>
        </p:txBody>
      </p:sp>
      <p:sp>
        <p:nvSpPr>
          <p:cNvPr id="3" name="標題 2"/>
          <p:cNvSpPr>
            <a:spLocks noGrp="1"/>
          </p:cNvSpPr>
          <p:nvPr>
            <p:ph type="title"/>
          </p:nvPr>
        </p:nvSpPr>
        <p:spPr/>
        <p:txBody>
          <a:bodyPr/>
          <a:lstStyle/>
          <a:p>
            <a:r>
              <a:rPr lang="en-US" altLang="zh-TW" dirty="0" smtClean="0"/>
              <a:t>145</a:t>
            </a:r>
            <a:endParaRPr lang="zh-TW" altLang="en-US" dirty="0"/>
          </a:p>
        </p:txBody>
      </p:sp>
      <p:sp>
        <p:nvSpPr>
          <p:cNvPr id="4" name="圓角矩形 3"/>
          <p:cNvSpPr/>
          <p:nvPr/>
        </p:nvSpPr>
        <p:spPr>
          <a:xfrm>
            <a:off x="239713" y="129471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872435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When running EIGRP, what is required for </a:t>
            </a:r>
            <a:r>
              <a:rPr lang="en-US" altLang="zh-TW" dirty="0" err="1"/>
              <a:t>RouterA</a:t>
            </a:r>
            <a:r>
              <a:rPr lang="en-US" altLang="zh-TW" dirty="0"/>
              <a:t> to exchange routing updates with </a:t>
            </a:r>
            <a:r>
              <a:rPr lang="en-US" altLang="zh-TW" dirty="0" err="1"/>
              <a:t>RouterC</a:t>
            </a:r>
            <a:r>
              <a:rPr lang="en-US" altLang="zh-TW" dirty="0"/>
              <a:t>?</a:t>
            </a:r>
          </a:p>
          <a:p>
            <a:pPr marL="568325" lvl="1" indent="-342900">
              <a:buFont typeface="+mj-lt"/>
              <a:buAutoNum type="alphaUcPeriod"/>
            </a:pPr>
            <a:r>
              <a:rPr lang="en-US" altLang="zh-TW" dirty="0" smtClean="0"/>
              <a:t>AS </a:t>
            </a:r>
            <a:r>
              <a:rPr lang="en-US" altLang="zh-TW" dirty="0"/>
              <a:t>numbers must be changed to match on all the routers</a:t>
            </a:r>
          </a:p>
          <a:p>
            <a:pPr marL="568325" lvl="1" indent="-342900">
              <a:buFont typeface="+mj-lt"/>
              <a:buAutoNum type="alphaUcPeriod"/>
            </a:pPr>
            <a:r>
              <a:rPr lang="en-US" altLang="zh-TW" dirty="0" smtClean="0"/>
              <a:t>Loopback </a:t>
            </a:r>
            <a:r>
              <a:rPr lang="en-US" altLang="zh-TW" dirty="0"/>
              <a:t>interfaces must be configured so a DR is elected</a:t>
            </a:r>
          </a:p>
          <a:p>
            <a:pPr marL="568325" lvl="1" indent="-342900">
              <a:buFont typeface="+mj-lt"/>
              <a:buAutoNum type="alphaUcPeriod"/>
            </a:pPr>
            <a:r>
              <a:rPr lang="en-US" altLang="zh-TW" dirty="0" smtClean="0"/>
              <a:t>The </a:t>
            </a:r>
            <a:r>
              <a:rPr lang="en-US" altLang="zh-TW" dirty="0"/>
              <a:t>no auto-summary command is needed on Router A and Router C</a:t>
            </a:r>
          </a:p>
          <a:p>
            <a:pPr marL="568325" lvl="1" indent="-342900">
              <a:buFont typeface="+mj-lt"/>
              <a:buAutoNum type="alphaUcPeriod"/>
            </a:pPr>
            <a:r>
              <a:rPr lang="en-US" altLang="zh-TW" dirty="0" smtClean="0"/>
              <a:t>Router </a:t>
            </a:r>
            <a:r>
              <a:rPr lang="en-US" altLang="zh-TW" dirty="0"/>
              <a:t>B needs to have two network statements, one for each connected network</a:t>
            </a:r>
            <a:endParaRPr lang="zh-TW" altLang="en-US" dirty="0"/>
          </a:p>
        </p:txBody>
      </p:sp>
      <p:sp>
        <p:nvSpPr>
          <p:cNvPr id="3" name="標題 2"/>
          <p:cNvSpPr>
            <a:spLocks noGrp="1"/>
          </p:cNvSpPr>
          <p:nvPr>
            <p:ph type="title"/>
          </p:nvPr>
        </p:nvSpPr>
        <p:spPr/>
        <p:txBody>
          <a:bodyPr/>
          <a:lstStyle/>
          <a:p>
            <a:r>
              <a:rPr lang="en-US" altLang="zh-TW" dirty="0" smtClean="0"/>
              <a:t>146</a:t>
            </a:r>
            <a:endParaRPr lang="zh-TW" altLang="en-US" dirty="0"/>
          </a:p>
        </p:txBody>
      </p:sp>
      <p:pic>
        <p:nvPicPr>
          <p:cNvPr id="4" name="圖片 3"/>
          <p:cNvPicPr>
            <a:picLocks noChangeAspect="1"/>
          </p:cNvPicPr>
          <p:nvPr/>
        </p:nvPicPr>
        <p:blipFill>
          <a:blip r:embed="rId2"/>
          <a:stretch>
            <a:fillRect/>
          </a:stretch>
        </p:blipFill>
        <p:spPr>
          <a:xfrm>
            <a:off x="1736987" y="3611880"/>
            <a:ext cx="5574289" cy="2420210"/>
          </a:xfrm>
          <a:prstGeom prst="rect">
            <a:avLst/>
          </a:prstGeom>
        </p:spPr>
      </p:pic>
      <p:sp>
        <p:nvSpPr>
          <p:cNvPr id="5" name="圓角矩形 4"/>
          <p:cNvSpPr/>
          <p:nvPr/>
        </p:nvSpPr>
        <p:spPr>
          <a:xfrm>
            <a:off x="239713" y="158532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73216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 Cisco router is booting and has just completed the POST process. It is now ready to find </a:t>
            </a:r>
            <a:r>
              <a:rPr lang="en-US" altLang="zh-TW" dirty="0" smtClean="0"/>
              <a:t>and load </a:t>
            </a:r>
            <a:r>
              <a:rPr lang="en-US" altLang="zh-TW" dirty="0"/>
              <a:t>an IOS image. What function does the router perform next</a:t>
            </a:r>
            <a:r>
              <a:rPr lang="en-US" altLang="zh-TW" dirty="0" smtClean="0"/>
              <a:t>?</a:t>
            </a:r>
          </a:p>
          <a:p>
            <a:pPr marL="568325" lvl="1" indent="-342900">
              <a:buFont typeface="+mj-lt"/>
              <a:buAutoNum type="alphaUcPeriod"/>
            </a:pPr>
            <a:r>
              <a:rPr lang="en-US" altLang="zh-TW" dirty="0"/>
              <a:t>It checks the configuration register.</a:t>
            </a:r>
          </a:p>
          <a:p>
            <a:pPr marL="568325" lvl="1" indent="-342900">
              <a:buFont typeface="+mj-lt"/>
              <a:buAutoNum type="alphaUcPeriod"/>
            </a:pPr>
            <a:r>
              <a:rPr lang="en-US" altLang="zh-TW" dirty="0" smtClean="0"/>
              <a:t>It </a:t>
            </a:r>
            <a:r>
              <a:rPr lang="en-US" altLang="zh-TW" dirty="0"/>
              <a:t>attempts to boot from a TFTP server.</a:t>
            </a:r>
          </a:p>
          <a:p>
            <a:pPr marL="568325" lvl="1" indent="-342900">
              <a:buFont typeface="+mj-lt"/>
              <a:buAutoNum type="alphaUcPeriod"/>
            </a:pPr>
            <a:r>
              <a:rPr lang="en-US" altLang="zh-TW" dirty="0" smtClean="0"/>
              <a:t>It </a:t>
            </a:r>
            <a:r>
              <a:rPr lang="en-US" altLang="zh-TW" dirty="0"/>
              <a:t>loads the first image file in flash memory.</a:t>
            </a:r>
          </a:p>
          <a:p>
            <a:pPr marL="568325" lvl="1" indent="-342900">
              <a:buFont typeface="+mj-lt"/>
              <a:buAutoNum type="alphaUcPeriod"/>
            </a:pPr>
            <a:r>
              <a:rPr lang="en-US" altLang="zh-TW" dirty="0" smtClean="0"/>
              <a:t>It </a:t>
            </a:r>
            <a:r>
              <a:rPr lang="en-US" altLang="zh-TW" dirty="0"/>
              <a:t>inspects the configuration file in NVRAM for boot instructions.</a:t>
            </a:r>
            <a:endParaRPr lang="zh-TW" altLang="en-US" dirty="0"/>
          </a:p>
        </p:txBody>
      </p:sp>
      <p:sp>
        <p:nvSpPr>
          <p:cNvPr id="3" name="標題 2"/>
          <p:cNvSpPr>
            <a:spLocks noGrp="1"/>
          </p:cNvSpPr>
          <p:nvPr>
            <p:ph type="title"/>
          </p:nvPr>
        </p:nvSpPr>
        <p:spPr/>
        <p:txBody>
          <a:bodyPr/>
          <a:lstStyle/>
          <a:p>
            <a:r>
              <a:rPr lang="en-US" altLang="zh-TW" dirty="0" smtClean="0"/>
              <a:t>147</a:t>
            </a:r>
            <a:endParaRPr lang="zh-TW" altLang="en-US" dirty="0"/>
          </a:p>
        </p:txBody>
      </p:sp>
      <p:sp>
        <p:nvSpPr>
          <p:cNvPr id="4" name="圓角矩形 3"/>
          <p:cNvSpPr/>
          <p:nvPr/>
        </p:nvSpPr>
        <p:spPr>
          <a:xfrm>
            <a:off x="239713" y="190978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0145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Refer to the exhibit</a:t>
            </a:r>
            <a:r>
              <a:rPr lang="en-US" altLang="zh-TW" dirty="0" smtClean="0"/>
              <a:t>.</a:t>
            </a:r>
            <a:r>
              <a:rPr lang="zh-TW" altLang="en-US" dirty="0" smtClean="0"/>
              <a:t> </a:t>
            </a:r>
            <a:r>
              <a:rPr lang="en-US" altLang="zh-TW" dirty="0"/>
              <a:t>What is the meaning of the output MTU 1500 bytes?</a:t>
            </a:r>
          </a:p>
          <a:p>
            <a:pPr marL="568325" lvl="1" indent="-342900">
              <a:buFont typeface="+mj-lt"/>
              <a:buAutoNum type="alphaUcPeriod"/>
            </a:pPr>
            <a:r>
              <a:rPr lang="en-US" altLang="zh-TW" dirty="0" smtClean="0"/>
              <a:t>The </a:t>
            </a:r>
            <a:r>
              <a:rPr lang="en-US" altLang="zh-TW" dirty="0"/>
              <a:t>maximum number of bytes that can traverse this interface per second is 1500.</a:t>
            </a:r>
          </a:p>
          <a:p>
            <a:pPr marL="568325" lvl="1" indent="-342900">
              <a:buFont typeface="+mj-lt"/>
              <a:buAutoNum type="alphaUcPeriod"/>
            </a:pPr>
            <a:r>
              <a:rPr lang="en-US" altLang="zh-TW" dirty="0" smtClean="0"/>
              <a:t>The </a:t>
            </a:r>
            <a:r>
              <a:rPr lang="en-US" altLang="zh-TW" dirty="0"/>
              <a:t>minimum segment size that can traverse this interface is 1500 bytes.</a:t>
            </a:r>
          </a:p>
          <a:p>
            <a:pPr marL="568325" lvl="1" indent="-342900">
              <a:buFont typeface="+mj-lt"/>
              <a:buAutoNum type="alphaUcPeriod"/>
            </a:pPr>
            <a:r>
              <a:rPr lang="en-US" altLang="zh-TW" dirty="0" smtClean="0"/>
              <a:t>The </a:t>
            </a:r>
            <a:r>
              <a:rPr lang="en-US" altLang="zh-TW" dirty="0"/>
              <a:t>maximum segment size that can traverse this interface is 1500 bytes.</a:t>
            </a:r>
          </a:p>
          <a:p>
            <a:pPr marL="568325" lvl="1" indent="-342900">
              <a:buFont typeface="+mj-lt"/>
              <a:buAutoNum type="alphaUcPeriod"/>
            </a:pPr>
            <a:r>
              <a:rPr lang="en-US" altLang="zh-TW" dirty="0" smtClean="0"/>
              <a:t>The </a:t>
            </a:r>
            <a:r>
              <a:rPr lang="en-US" altLang="zh-TW" dirty="0"/>
              <a:t>minimum packet size that can traverse this interface is 1500 bytes.</a:t>
            </a:r>
          </a:p>
          <a:p>
            <a:pPr marL="568325" lvl="1" indent="-342900">
              <a:buFont typeface="+mj-lt"/>
              <a:buAutoNum type="alphaUcPeriod"/>
            </a:pPr>
            <a:r>
              <a:rPr lang="en-US" altLang="zh-TW" dirty="0" smtClean="0"/>
              <a:t>The </a:t>
            </a:r>
            <a:r>
              <a:rPr lang="en-US" altLang="zh-TW" dirty="0"/>
              <a:t>maximum packet size that can traverse this interface is 1500 bytes.</a:t>
            </a:r>
          </a:p>
          <a:p>
            <a:pPr marL="568325" lvl="1" indent="-342900">
              <a:buFont typeface="+mj-lt"/>
              <a:buAutoNum type="alphaUcPeriod"/>
            </a:pPr>
            <a:r>
              <a:rPr lang="en-US" altLang="zh-TW" dirty="0" smtClean="0"/>
              <a:t>The </a:t>
            </a:r>
            <a:r>
              <a:rPr lang="en-US" altLang="zh-TW" dirty="0"/>
              <a:t>maximum frame size that can traverse this interface is 1500 bytes.</a:t>
            </a:r>
            <a:endParaRPr lang="zh-TW" altLang="en-US" dirty="0"/>
          </a:p>
        </p:txBody>
      </p:sp>
      <p:sp>
        <p:nvSpPr>
          <p:cNvPr id="3" name="標題 2"/>
          <p:cNvSpPr>
            <a:spLocks noGrp="1"/>
          </p:cNvSpPr>
          <p:nvPr>
            <p:ph type="title"/>
          </p:nvPr>
        </p:nvSpPr>
        <p:spPr/>
        <p:txBody>
          <a:bodyPr/>
          <a:lstStyle/>
          <a:p>
            <a:r>
              <a:rPr lang="en-US" altLang="zh-TW" dirty="0" smtClean="0"/>
              <a:t>148</a:t>
            </a:r>
            <a:endParaRPr lang="zh-TW" altLang="en-US" dirty="0"/>
          </a:p>
        </p:txBody>
      </p:sp>
      <p:pic>
        <p:nvPicPr>
          <p:cNvPr id="4" name="圖片 3"/>
          <p:cNvPicPr>
            <a:picLocks noChangeAspect="1"/>
          </p:cNvPicPr>
          <p:nvPr/>
        </p:nvPicPr>
        <p:blipFill>
          <a:blip r:embed="rId2"/>
          <a:stretch>
            <a:fillRect/>
          </a:stretch>
        </p:blipFill>
        <p:spPr>
          <a:xfrm>
            <a:off x="1032693" y="4121594"/>
            <a:ext cx="7129977" cy="1880999"/>
          </a:xfrm>
          <a:prstGeom prst="rect">
            <a:avLst/>
          </a:prstGeom>
        </p:spPr>
      </p:pic>
      <p:sp>
        <p:nvSpPr>
          <p:cNvPr id="5" name="圓角矩形 4"/>
          <p:cNvSpPr/>
          <p:nvPr/>
        </p:nvSpPr>
        <p:spPr>
          <a:xfrm>
            <a:off x="239713" y="319932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326881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127</a:t>
            </a:r>
            <a:endParaRPr lang="zh-TW" altLang="en-US" dirty="0"/>
          </a:p>
        </p:txBody>
      </p:sp>
      <p:pic>
        <p:nvPicPr>
          <p:cNvPr id="3" name="圖片 2"/>
          <p:cNvPicPr>
            <a:picLocks noChangeAspect="1"/>
          </p:cNvPicPr>
          <p:nvPr/>
        </p:nvPicPr>
        <p:blipFill>
          <a:blip r:embed="rId2"/>
          <a:stretch>
            <a:fillRect/>
          </a:stretch>
        </p:blipFill>
        <p:spPr>
          <a:xfrm>
            <a:off x="414574" y="1584383"/>
            <a:ext cx="8403989" cy="3282585"/>
          </a:xfrm>
          <a:prstGeom prst="rect">
            <a:avLst/>
          </a:prstGeom>
        </p:spPr>
      </p:pic>
      <p:cxnSp>
        <p:nvCxnSpPr>
          <p:cNvPr id="4" name="直線單箭頭接點 3"/>
          <p:cNvCxnSpPr/>
          <p:nvPr/>
        </p:nvCxnSpPr>
        <p:spPr>
          <a:xfrm flipV="1">
            <a:off x="3878826" y="2079523"/>
            <a:ext cx="1504335" cy="22270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3878826" y="2433484"/>
            <a:ext cx="1504335" cy="15190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3878826" y="2433484"/>
            <a:ext cx="1504335" cy="3834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3878826" y="3170903"/>
            <a:ext cx="1504335" cy="442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878826" y="2079523"/>
            <a:ext cx="1504335" cy="15043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474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On a corporate network, hosts on the same VLAN can communicate with each other, but they </a:t>
            </a:r>
            <a:r>
              <a:rPr lang="en-US" altLang="zh-TW" dirty="0" smtClean="0"/>
              <a:t>are unable </a:t>
            </a:r>
            <a:r>
              <a:rPr lang="en-US" altLang="zh-TW" dirty="0"/>
              <a:t>to communicate with hosts on different VLANs. What is needed to allow </a:t>
            </a:r>
            <a:r>
              <a:rPr lang="en-US" altLang="zh-TW" dirty="0" smtClean="0"/>
              <a:t>communication between </a:t>
            </a:r>
            <a:r>
              <a:rPr lang="en-US" altLang="zh-TW" dirty="0"/>
              <a:t>the VLANs?</a:t>
            </a:r>
          </a:p>
          <a:p>
            <a:pPr marL="568325" lvl="1" indent="-342900">
              <a:buFont typeface="+mj-lt"/>
              <a:buAutoNum type="alphaUcPeriod"/>
            </a:pPr>
            <a:r>
              <a:rPr lang="en-US" altLang="zh-TW" dirty="0" smtClean="0"/>
              <a:t>a </a:t>
            </a:r>
            <a:r>
              <a:rPr lang="en-US" altLang="zh-TW" dirty="0"/>
              <a:t>router with </a:t>
            </a:r>
            <a:r>
              <a:rPr lang="en-US" altLang="zh-TW" dirty="0" err="1"/>
              <a:t>subinterfaces</a:t>
            </a:r>
            <a:r>
              <a:rPr lang="en-US" altLang="zh-TW" dirty="0"/>
              <a:t> configured on the physical interface that is connected to the switch</a:t>
            </a:r>
          </a:p>
          <a:p>
            <a:pPr marL="568325" lvl="1" indent="-342900">
              <a:buFont typeface="+mj-lt"/>
              <a:buAutoNum type="alphaUcPeriod"/>
            </a:pPr>
            <a:r>
              <a:rPr lang="en-US" altLang="zh-TW" dirty="0" smtClean="0"/>
              <a:t>a </a:t>
            </a:r>
            <a:r>
              <a:rPr lang="en-US" altLang="zh-TW" dirty="0"/>
              <a:t>router with an IP address on the physical interface connected to the </a:t>
            </a:r>
            <a:r>
              <a:rPr lang="en-US" altLang="zh-TW" dirty="0" smtClean="0"/>
              <a:t>switch</a:t>
            </a:r>
          </a:p>
          <a:p>
            <a:pPr marL="568325" lvl="1" indent="-342900">
              <a:buFont typeface="+mj-lt"/>
              <a:buAutoNum type="alphaUcPeriod"/>
            </a:pPr>
            <a:r>
              <a:rPr lang="en-US" altLang="zh-TW" dirty="0"/>
              <a:t>a switch with an access link that is configured between the switches</a:t>
            </a:r>
          </a:p>
          <a:p>
            <a:pPr marL="568325" lvl="1" indent="-342900">
              <a:buFont typeface="+mj-lt"/>
              <a:buAutoNum type="alphaUcPeriod"/>
            </a:pPr>
            <a:r>
              <a:rPr lang="en-US" altLang="zh-TW" dirty="0" smtClean="0"/>
              <a:t>a </a:t>
            </a:r>
            <a:r>
              <a:rPr lang="en-US" altLang="zh-TW" dirty="0"/>
              <a:t>switch with a trunk link that is configured between the switches</a:t>
            </a:r>
            <a:endParaRPr lang="zh-TW" altLang="en-US" dirty="0"/>
          </a:p>
        </p:txBody>
      </p:sp>
      <p:sp>
        <p:nvSpPr>
          <p:cNvPr id="3" name="標題 2"/>
          <p:cNvSpPr>
            <a:spLocks noGrp="1"/>
          </p:cNvSpPr>
          <p:nvPr>
            <p:ph type="title"/>
          </p:nvPr>
        </p:nvSpPr>
        <p:spPr/>
        <p:txBody>
          <a:bodyPr/>
          <a:lstStyle/>
          <a:p>
            <a:r>
              <a:rPr lang="en-US" altLang="zh-TW" dirty="0" smtClean="0"/>
              <a:t>149</a:t>
            </a:r>
            <a:endParaRPr lang="zh-TW" altLang="en-US" dirty="0"/>
          </a:p>
        </p:txBody>
      </p:sp>
      <p:sp>
        <p:nvSpPr>
          <p:cNvPr id="4" name="圓角矩形 3"/>
          <p:cNvSpPr/>
          <p:nvPr/>
        </p:nvSpPr>
        <p:spPr>
          <a:xfrm>
            <a:off x="229702" y="2284929"/>
            <a:ext cx="8693072" cy="54676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096497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displays CPU utilization</a:t>
            </a:r>
            <a:r>
              <a:rPr lang="en-US" altLang="zh-TW" dirty="0" smtClean="0"/>
              <a:t>?</a:t>
            </a:r>
          </a:p>
          <a:p>
            <a:pPr marL="568325" lvl="1" indent="-342900">
              <a:buFont typeface="+mj-lt"/>
              <a:buAutoNum type="alphaUcPeriod"/>
            </a:pPr>
            <a:r>
              <a:rPr lang="en-US" altLang="zh-TW" dirty="0"/>
              <a:t>show protocols</a:t>
            </a:r>
          </a:p>
          <a:p>
            <a:pPr marL="568325" lvl="1" indent="-342900">
              <a:buFont typeface="+mj-lt"/>
              <a:buAutoNum type="alphaUcPeriod"/>
            </a:pPr>
            <a:r>
              <a:rPr lang="en-US" altLang="zh-TW" dirty="0" smtClean="0"/>
              <a:t>show </a:t>
            </a:r>
            <a:r>
              <a:rPr lang="en-US" altLang="zh-TW" dirty="0"/>
              <a:t>process</a:t>
            </a:r>
          </a:p>
          <a:p>
            <a:pPr marL="568325" lvl="1" indent="-342900">
              <a:buFont typeface="+mj-lt"/>
              <a:buAutoNum type="alphaUcPeriod"/>
            </a:pPr>
            <a:r>
              <a:rPr lang="en-US" altLang="zh-TW" dirty="0" smtClean="0"/>
              <a:t>show </a:t>
            </a:r>
            <a:r>
              <a:rPr lang="en-US" altLang="zh-TW" dirty="0"/>
              <a:t>system</a:t>
            </a:r>
          </a:p>
          <a:p>
            <a:pPr marL="568325" lvl="1" indent="-342900">
              <a:buFont typeface="+mj-lt"/>
              <a:buAutoNum type="alphaUcPeriod"/>
            </a:pPr>
            <a:r>
              <a:rPr lang="en-US" altLang="zh-TW" dirty="0" smtClean="0"/>
              <a:t>show </a:t>
            </a:r>
            <a:r>
              <a:rPr lang="en-US" altLang="zh-TW" dirty="0"/>
              <a:t>version</a:t>
            </a:r>
            <a:endParaRPr lang="zh-TW" altLang="en-US" dirty="0"/>
          </a:p>
        </p:txBody>
      </p:sp>
      <p:sp>
        <p:nvSpPr>
          <p:cNvPr id="3" name="標題 2"/>
          <p:cNvSpPr>
            <a:spLocks noGrp="1"/>
          </p:cNvSpPr>
          <p:nvPr>
            <p:ph type="title"/>
          </p:nvPr>
        </p:nvSpPr>
        <p:spPr/>
        <p:txBody>
          <a:bodyPr/>
          <a:lstStyle/>
          <a:p>
            <a:r>
              <a:rPr lang="en-US" altLang="zh-TW" dirty="0" smtClean="0"/>
              <a:t>150</a:t>
            </a:r>
            <a:endParaRPr lang="zh-TW" altLang="en-US" dirty="0"/>
          </a:p>
        </p:txBody>
      </p:sp>
      <p:sp>
        <p:nvSpPr>
          <p:cNvPr id="4" name="圓角矩形 3"/>
          <p:cNvSpPr/>
          <p:nvPr/>
        </p:nvSpPr>
        <p:spPr>
          <a:xfrm>
            <a:off x="229702" y="162125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010729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two things will a router do when running a distance vector routing protocol? (Choose two.)</a:t>
            </a:r>
          </a:p>
          <a:p>
            <a:pPr marL="568325" lvl="1" indent="-342900">
              <a:buFont typeface="+mj-lt"/>
              <a:buAutoNum type="alphaUcPeriod"/>
            </a:pPr>
            <a:r>
              <a:rPr lang="en-US" altLang="zh-TW" dirty="0" smtClean="0"/>
              <a:t>Send </a:t>
            </a:r>
            <a:r>
              <a:rPr lang="en-US" altLang="zh-TW" dirty="0"/>
              <a:t>periodic updates regardless of topology changes.</a:t>
            </a:r>
          </a:p>
          <a:p>
            <a:pPr marL="568325" lvl="1" indent="-342900">
              <a:buFont typeface="+mj-lt"/>
              <a:buAutoNum type="alphaUcPeriod"/>
            </a:pPr>
            <a:r>
              <a:rPr lang="en-US" altLang="zh-TW" dirty="0" smtClean="0"/>
              <a:t>Send </a:t>
            </a:r>
            <a:r>
              <a:rPr lang="en-US" altLang="zh-TW" dirty="0"/>
              <a:t>entire routing table to all routers in the routing domain.</a:t>
            </a:r>
          </a:p>
          <a:p>
            <a:pPr marL="568325" lvl="1" indent="-342900">
              <a:buFont typeface="+mj-lt"/>
              <a:buAutoNum type="alphaUcPeriod"/>
            </a:pPr>
            <a:r>
              <a:rPr lang="en-US" altLang="zh-TW" dirty="0" smtClean="0"/>
              <a:t>Use </a:t>
            </a:r>
            <a:r>
              <a:rPr lang="en-US" altLang="zh-TW" dirty="0"/>
              <a:t>the shortest-path algorithm to the determine best path.</a:t>
            </a:r>
          </a:p>
          <a:p>
            <a:pPr marL="568325" lvl="1" indent="-342900">
              <a:buFont typeface="+mj-lt"/>
              <a:buAutoNum type="alphaUcPeriod"/>
            </a:pPr>
            <a:r>
              <a:rPr lang="en-US" altLang="zh-TW" dirty="0" smtClean="0"/>
              <a:t>Update </a:t>
            </a:r>
            <a:r>
              <a:rPr lang="en-US" altLang="zh-TW" dirty="0"/>
              <a:t>the routing table based on updates from their neighbors.</a:t>
            </a:r>
          </a:p>
          <a:p>
            <a:pPr marL="568325" lvl="1" indent="-342900">
              <a:buFont typeface="+mj-lt"/>
              <a:buAutoNum type="alphaUcPeriod"/>
            </a:pPr>
            <a:r>
              <a:rPr lang="en-US" altLang="zh-TW" dirty="0" smtClean="0"/>
              <a:t>Maintain </a:t>
            </a:r>
            <a:r>
              <a:rPr lang="en-US" altLang="zh-TW" dirty="0"/>
              <a:t>the topology of the entire network in its database.</a:t>
            </a:r>
            <a:endParaRPr lang="zh-TW" altLang="en-US" dirty="0"/>
          </a:p>
        </p:txBody>
      </p:sp>
      <p:sp>
        <p:nvSpPr>
          <p:cNvPr id="3" name="標題 2"/>
          <p:cNvSpPr>
            <a:spLocks noGrp="1"/>
          </p:cNvSpPr>
          <p:nvPr>
            <p:ph type="title"/>
          </p:nvPr>
        </p:nvSpPr>
        <p:spPr/>
        <p:txBody>
          <a:bodyPr/>
          <a:lstStyle/>
          <a:p>
            <a:r>
              <a:rPr lang="en-US" altLang="zh-TW" dirty="0" smtClean="0"/>
              <a:t>151</a:t>
            </a:r>
            <a:endParaRPr lang="zh-TW" altLang="en-US" dirty="0"/>
          </a:p>
        </p:txBody>
      </p:sp>
      <p:sp>
        <p:nvSpPr>
          <p:cNvPr id="4" name="圓角矩形 3"/>
          <p:cNvSpPr/>
          <p:nvPr/>
        </p:nvSpPr>
        <p:spPr>
          <a:xfrm>
            <a:off x="229702" y="157700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29702" y="259464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712759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is used to display the collection of OSPF link states?</a:t>
            </a:r>
          </a:p>
          <a:p>
            <a:pPr marL="568325" lvl="1" indent="-342900">
              <a:buFont typeface="+mj-lt"/>
              <a:buAutoNum type="alphaUcPeriod"/>
            </a:pPr>
            <a:r>
              <a:rPr lang="en-US" altLang="zh-TW" dirty="0" smtClean="0"/>
              <a:t>show </a:t>
            </a:r>
            <a:r>
              <a:rPr lang="en-US" altLang="zh-TW" dirty="0" err="1"/>
              <a:t>ip</a:t>
            </a:r>
            <a:r>
              <a:rPr lang="en-US" altLang="zh-TW" dirty="0"/>
              <a:t> </a:t>
            </a:r>
            <a:r>
              <a:rPr lang="en-US" altLang="zh-TW" dirty="0" err="1"/>
              <a:t>ospf</a:t>
            </a:r>
            <a:r>
              <a:rPr lang="en-US" altLang="zh-TW" dirty="0"/>
              <a:t> link-state</a:t>
            </a:r>
          </a:p>
          <a:p>
            <a:pPr marL="568325" lvl="1" indent="-342900">
              <a:buFont typeface="+mj-lt"/>
              <a:buAutoNum type="alphaUcPeriod"/>
            </a:pPr>
            <a:r>
              <a:rPr lang="en-US" altLang="zh-TW" dirty="0" smtClean="0"/>
              <a:t>show </a:t>
            </a:r>
            <a:r>
              <a:rPr lang="en-US" altLang="zh-TW" dirty="0" err="1"/>
              <a:t>ip</a:t>
            </a:r>
            <a:r>
              <a:rPr lang="en-US" altLang="zh-TW" dirty="0"/>
              <a:t> </a:t>
            </a:r>
            <a:r>
              <a:rPr lang="en-US" altLang="zh-TW" dirty="0" err="1"/>
              <a:t>ospf</a:t>
            </a:r>
            <a:r>
              <a:rPr lang="en-US" altLang="zh-TW" dirty="0"/>
              <a:t> </a:t>
            </a:r>
            <a:r>
              <a:rPr lang="en-US" altLang="zh-TW" dirty="0" err="1"/>
              <a:t>lsa</a:t>
            </a:r>
            <a:r>
              <a:rPr lang="en-US" altLang="zh-TW" dirty="0"/>
              <a:t> database</a:t>
            </a:r>
          </a:p>
          <a:p>
            <a:pPr marL="568325" lvl="1" indent="-342900">
              <a:buFont typeface="+mj-lt"/>
              <a:buAutoNum type="alphaUcPeriod"/>
            </a:pPr>
            <a:r>
              <a:rPr lang="en-US" altLang="zh-TW" dirty="0" smtClean="0"/>
              <a:t>show </a:t>
            </a:r>
            <a:r>
              <a:rPr lang="en-US" altLang="zh-TW" dirty="0" err="1"/>
              <a:t>ip</a:t>
            </a:r>
            <a:r>
              <a:rPr lang="en-US" altLang="zh-TW" dirty="0"/>
              <a:t> </a:t>
            </a:r>
            <a:r>
              <a:rPr lang="en-US" altLang="zh-TW" dirty="0" err="1"/>
              <a:t>ospf</a:t>
            </a:r>
            <a:r>
              <a:rPr lang="en-US" altLang="zh-TW" dirty="0"/>
              <a:t> </a:t>
            </a:r>
            <a:r>
              <a:rPr lang="en-US" altLang="zh-TW" dirty="0" smtClean="0"/>
              <a:t>neighbors</a:t>
            </a:r>
          </a:p>
          <a:p>
            <a:pPr marL="568325" lvl="1" indent="-342900">
              <a:buFont typeface="+mj-lt"/>
              <a:buAutoNum type="alphaUcPeriod"/>
            </a:pPr>
            <a:r>
              <a:rPr lang="en-US" altLang="zh-TW" dirty="0"/>
              <a:t>show </a:t>
            </a:r>
            <a:r>
              <a:rPr lang="en-US" altLang="zh-TW" dirty="0" err="1"/>
              <a:t>ip</a:t>
            </a:r>
            <a:r>
              <a:rPr lang="en-US" altLang="zh-TW" dirty="0"/>
              <a:t> </a:t>
            </a:r>
            <a:r>
              <a:rPr lang="en-US" altLang="zh-TW" dirty="0" err="1"/>
              <a:t>ospf</a:t>
            </a:r>
            <a:r>
              <a:rPr lang="en-US" altLang="zh-TW" dirty="0"/>
              <a:t> database</a:t>
            </a:r>
            <a:endParaRPr lang="zh-TW" altLang="en-US" dirty="0"/>
          </a:p>
        </p:txBody>
      </p:sp>
      <p:sp>
        <p:nvSpPr>
          <p:cNvPr id="3" name="標題 2"/>
          <p:cNvSpPr>
            <a:spLocks noGrp="1"/>
          </p:cNvSpPr>
          <p:nvPr>
            <p:ph type="title"/>
          </p:nvPr>
        </p:nvSpPr>
        <p:spPr/>
        <p:txBody>
          <a:bodyPr/>
          <a:lstStyle/>
          <a:p>
            <a:r>
              <a:rPr lang="en-US" altLang="zh-TW" dirty="0" smtClean="0"/>
              <a:t>152</a:t>
            </a:r>
            <a:endParaRPr lang="zh-TW" altLang="en-US" dirty="0"/>
          </a:p>
        </p:txBody>
      </p:sp>
      <p:sp>
        <p:nvSpPr>
          <p:cNvPr id="4" name="圓角矩形 3"/>
          <p:cNvSpPr/>
          <p:nvPr/>
        </p:nvSpPr>
        <p:spPr>
          <a:xfrm>
            <a:off x="239713" y="260939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521056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technician wants to upload a new IOS in the router while keeping the existing IOS. What is </a:t>
            </a:r>
            <a:r>
              <a:rPr lang="en-US" altLang="zh-TW" dirty="0" smtClean="0"/>
              <a:t>the maximum </a:t>
            </a:r>
            <a:r>
              <a:rPr lang="en-US" altLang="zh-TW" dirty="0"/>
              <a:t>size of an IOS file that could be loaded if the original IOS is also kept in flash?</a:t>
            </a:r>
          </a:p>
          <a:p>
            <a:pPr marL="568325" lvl="1" indent="-342900">
              <a:buFont typeface="+mj-lt"/>
              <a:buAutoNum type="alphaUcPeriod"/>
            </a:pPr>
            <a:r>
              <a:rPr lang="en-US" altLang="zh-TW" dirty="0" smtClean="0"/>
              <a:t>3 </a:t>
            </a:r>
            <a:r>
              <a:rPr lang="en-US" altLang="zh-TW" dirty="0"/>
              <a:t>MB</a:t>
            </a:r>
          </a:p>
          <a:p>
            <a:pPr marL="568325" lvl="1" indent="-342900">
              <a:buFont typeface="+mj-lt"/>
              <a:buAutoNum type="alphaUcPeriod"/>
            </a:pPr>
            <a:r>
              <a:rPr lang="en-US" altLang="zh-TW" dirty="0" smtClean="0"/>
              <a:t>4 </a:t>
            </a:r>
            <a:r>
              <a:rPr lang="en-US" altLang="zh-TW" dirty="0"/>
              <a:t>MB</a:t>
            </a:r>
          </a:p>
          <a:p>
            <a:pPr marL="568325" lvl="1" indent="-342900">
              <a:buFont typeface="+mj-lt"/>
              <a:buAutoNum type="alphaUcPeriod"/>
            </a:pPr>
            <a:r>
              <a:rPr lang="en-US" altLang="zh-TW" dirty="0" smtClean="0"/>
              <a:t>5 </a:t>
            </a:r>
            <a:r>
              <a:rPr lang="en-US" altLang="zh-TW" dirty="0"/>
              <a:t>MB</a:t>
            </a:r>
          </a:p>
          <a:p>
            <a:pPr marL="568325" lvl="1" indent="-342900">
              <a:buFont typeface="+mj-lt"/>
              <a:buAutoNum type="alphaUcPeriod"/>
            </a:pPr>
            <a:r>
              <a:rPr lang="en-US" altLang="zh-TW" dirty="0" smtClean="0"/>
              <a:t>7 </a:t>
            </a:r>
            <a:r>
              <a:rPr lang="en-US" altLang="zh-TW" dirty="0"/>
              <a:t>MB</a:t>
            </a:r>
          </a:p>
          <a:p>
            <a:pPr marL="568325" lvl="1" indent="-342900">
              <a:buFont typeface="+mj-lt"/>
              <a:buAutoNum type="alphaUcPeriod"/>
            </a:pPr>
            <a:r>
              <a:rPr lang="en-US" altLang="zh-TW" dirty="0" smtClean="0"/>
              <a:t>8 </a:t>
            </a:r>
            <a:r>
              <a:rPr lang="en-US" altLang="zh-TW" dirty="0"/>
              <a:t>MB</a:t>
            </a:r>
            <a:endParaRPr lang="zh-TW" altLang="en-US" dirty="0"/>
          </a:p>
        </p:txBody>
      </p:sp>
      <p:sp>
        <p:nvSpPr>
          <p:cNvPr id="3" name="標題 2"/>
          <p:cNvSpPr>
            <a:spLocks noGrp="1"/>
          </p:cNvSpPr>
          <p:nvPr>
            <p:ph type="title"/>
          </p:nvPr>
        </p:nvSpPr>
        <p:spPr/>
        <p:txBody>
          <a:bodyPr/>
          <a:lstStyle/>
          <a:p>
            <a:r>
              <a:rPr lang="en-US" altLang="zh-TW" dirty="0" smtClean="0"/>
              <a:t>153</a:t>
            </a:r>
            <a:endParaRPr lang="zh-TW" altLang="en-US" dirty="0"/>
          </a:p>
        </p:txBody>
      </p:sp>
      <p:pic>
        <p:nvPicPr>
          <p:cNvPr id="4" name="圖片 3"/>
          <p:cNvPicPr>
            <a:picLocks noChangeAspect="1"/>
          </p:cNvPicPr>
          <p:nvPr/>
        </p:nvPicPr>
        <p:blipFill>
          <a:blip r:embed="rId2"/>
          <a:stretch>
            <a:fillRect/>
          </a:stretch>
        </p:blipFill>
        <p:spPr>
          <a:xfrm>
            <a:off x="1213125" y="4271261"/>
            <a:ext cx="6648497" cy="1864067"/>
          </a:xfrm>
          <a:prstGeom prst="rect">
            <a:avLst/>
          </a:prstGeom>
        </p:spPr>
      </p:pic>
      <p:sp>
        <p:nvSpPr>
          <p:cNvPr id="5" name="圓角矩形 4"/>
          <p:cNvSpPr/>
          <p:nvPr/>
        </p:nvSpPr>
        <p:spPr>
          <a:xfrm>
            <a:off x="239713" y="256514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266531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two exhibited devices are the only Cisco devices on the network. The serial network </a:t>
            </a:r>
            <a:r>
              <a:rPr lang="en-US" altLang="zh-TW" dirty="0" smtClean="0"/>
              <a:t>between the </a:t>
            </a:r>
            <a:r>
              <a:rPr lang="en-US" altLang="zh-TW" dirty="0"/>
              <a:t>two devices has a mask of 255.255.255.252. Given the output that is shown, what </a:t>
            </a:r>
            <a:r>
              <a:rPr lang="en-US" altLang="zh-TW" dirty="0" smtClean="0"/>
              <a:t>three statements </a:t>
            </a:r>
            <a:r>
              <a:rPr lang="en-US" altLang="zh-TW" dirty="0"/>
              <a:t>are true of these devices? (Choose three.)</a:t>
            </a:r>
            <a:endParaRPr lang="zh-TW" altLang="en-US" dirty="0"/>
          </a:p>
        </p:txBody>
      </p:sp>
      <p:sp>
        <p:nvSpPr>
          <p:cNvPr id="3" name="標題 2"/>
          <p:cNvSpPr>
            <a:spLocks noGrp="1"/>
          </p:cNvSpPr>
          <p:nvPr>
            <p:ph type="title"/>
          </p:nvPr>
        </p:nvSpPr>
        <p:spPr/>
        <p:txBody>
          <a:bodyPr/>
          <a:lstStyle/>
          <a:p>
            <a:r>
              <a:rPr lang="en-US" altLang="zh-TW" dirty="0" smtClean="0"/>
              <a:t>154</a:t>
            </a:r>
            <a:endParaRPr lang="zh-TW" altLang="en-US" dirty="0"/>
          </a:p>
        </p:txBody>
      </p:sp>
      <p:pic>
        <p:nvPicPr>
          <p:cNvPr id="4" name="圖片 3"/>
          <p:cNvPicPr>
            <a:picLocks noChangeAspect="1"/>
          </p:cNvPicPr>
          <p:nvPr/>
        </p:nvPicPr>
        <p:blipFill>
          <a:blip r:embed="rId2"/>
          <a:stretch>
            <a:fillRect/>
          </a:stretch>
        </p:blipFill>
        <p:spPr>
          <a:xfrm>
            <a:off x="1610057" y="2426066"/>
            <a:ext cx="6132846" cy="3612160"/>
          </a:xfrm>
          <a:prstGeom prst="rect">
            <a:avLst/>
          </a:prstGeom>
        </p:spPr>
      </p:pic>
    </p:spTree>
    <p:extLst>
      <p:ext uri="{BB962C8B-B14F-4D97-AF65-F5344CB8AC3E}">
        <p14:creationId xmlns:p14="http://schemas.microsoft.com/office/powerpoint/2010/main" val="568641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 Manchester serial address is 10.1.1.1.</a:t>
            </a:r>
          </a:p>
          <a:p>
            <a:pPr marL="568325" lvl="1" indent="-342900">
              <a:buFont typeface="+mj-lt"/>
              <a:buAutoNum type="alphaUcPeriod"/>
            </a:pPr>
            <a:r>
              <a:rPr lang="en-US" altLang="zh-TW" dirty="0" smtClean="0"/>
              <a:t>The </a:t>
            </a:r>
            <a:r>
              <a:rPr lang="en-US" altLang="zh-TW" dirty="0"/>
              <a:t>Manchester serial address is 10.1.1.2.</a:t>
            </a:r>
          </a:p>
          <a:p>
            <a:pPr marL="568325" lvl="1" indent="-342900">
              <a:buFont typeface="+mj-lt"/>
              <a:buAutoNum type="alphaUcPeriod"/>
            </a:pPr>
            <a:r>
              <a:rPr lang="en-US" altLang="zh-TW" dirty="0" smtClean="0"/>
              <a:t>The </a:t>
            </a:r>
            <a:r>
              <a:rPr lang="en-US" altLang="zh-TW" dirty="0"/>
              <a:t>London router is a Cisco 2610.</a:t>
            </a:r>
          </a:p>
          <a:p>
            <a:pPr marL="568325" lvl="1" indent="-342900">
              <a:buFont typeface="+mj-lt"/>
              <a:buAutoNum type="alphaUcPeriod"/>
            </a:pPr>
            <a:r>
              <a:rPr lang="en-US" altLang="zh-TW" dirty="0" smtClean="0"/>
              <a:t>The </a:t>
            </a:r>
            <a:r>
              <a:rPr lang="en-US" altLang="zh-TW" dirty="0"/>
              <a:t>Manchester router is a Cisco 2610.</a:t>
            </a:r>
          </a:p>
          <a:p>
            <a:pPr marL="568325" lvl="1" indent="-342900">
              <a:buFont typeface="+mj-lt"/>
              <a:buAutoNum type="alphaUcPeriod"/>
            </a:pPr>
            <a:r>
              <a:rPr lang="en-US" altLang="zh-TW" dirty="0" smtClean="0"/>
              <a:t>The </a:t>
            </a:r>
            <a:r>
              <a:rPr lang="en-US" altLang="zh-TW" dirty="0"/>
              <a:t>CDP information was received on port Serial0/0 of the Manchester router.</a:t>
            </a:r>
          </a:p>
          <a:p>
            <a:pPr marL="568325" lvl="1" indent="-342900">
              <a:buFont typeface="+mj-lt"/>
              <a:buAutoNum type="alphaUcPeriod"/>
            </a:pPr>
            <a:r>
              <a:rPr lang="en-US" altLang="zh-TW" dirty="0" smtClean="0"/>
              <a:t>The </a:t>
            </a:r>
            <a:r>
              <a:rPr lang="en-US" altLang="zh-TW" dirty="0"/>
              <a:t>CDP information was sent by port Serial0/0 of the London router.</a:t>
            </a:r>
            <a:endParaRPr lang="zh-TW" altLang="en-US" dirty="0"/>
          </a:p>
        </p:txBody>
      </p:sp>
      <p:sp>
        <p:nvSpPr>
          <p:cNvPr id="3" name="標題 2"/>
          <p:cNvSpPr>
            <a:spLocks noGrp="1"/>
          </p:cNvSpPr>
          <p:nvPr>
            <p:ph type="title"/>
          </p:nvPr>
        </p:nvSpPr>
        <p:spPr/>
        <p:txBody>
          <a:bodyPr/>
          <a:lstStyle/>
          <a:p>
            <a:r>
              <a:rPr lang="en-US" altLang="zh-TW" dirty="0" smtClean="0"/>
              <a:t>154</a:t>
            </a:r>
            <a:endParaRPr lang="zh-TW" altLang="en-US" dirty="0"/>
          </a:p>
        </p:txBody>
      </p:sp>
      <p:pic>
        <p:nvPicPr>
          <p:cNvPr id="4" name="圖片 3"/>
          <p:cNvPicPr>
            <a:picLocks noChangeAspect="1"/>
          </p:cNvPicPr>
          <p:nvPr/>
        </p:nvPicPr>
        <p:blipFill>
          <a:blip r:embed="rId2"/>
          <a:stretch>
            <a:fillRect/>
          </a:stretch>
        </p:blipFill>
        <p:spPr>
          <a:xfrm>
            <a:off x="1978767" y="3203422"/>
            <a:ext cx="4938227" cy="2908546"/>
          </a:xfrm>
          <a:prstGeom prst="rect">
            <a:avLst/>
          </a:prstGeom>
        </p:spPr>
      </p:pic>
      <p:sp>
        <p:nvSpPr>
          <p:cNvPr id="5" name="圓角矩形 4"/>
          <p:cNvSpPr/>
          <p:nvPr/>
        </p:nvSpPr>
        <p:spPr>
          <a:xfrm>
            <a:off x="239713" y="87015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154803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7" name="圓角矩形 6"/>
          <p:cNvSpPr/>
          <p:nvPr/>
        </p:nvSpPr>
        <p:spPr>
          <a:xfrm>
            <a:off x="239713" y="221118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223677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If IP routing is enabled, which two commands set the gateway of last resort to the </a:t>
            </a:r>
            <a:r>
              <a:rPr lang="en-US" altLang="zh-TW" dirty="0" smtClean="0"/>
              <a:t>default gateway</a:t>
            </a:r>
            <a:r>
              <a:rPr lang="en-US" altLang="zh-TW" dirty="0"/>
              <a:t>? (Choose two.)</a:t>
            </a:r>
          </a:p>
          <a:p>
            <a:pPr marL="568325" lvl="1" indent="-342900">
              <a:buFont typeface="+mj-lt"/>
              <a:buAutoNum type="alphaUcPeriod"/>
            </a:pPr>
            <a:r>
              <a:rPr lang="en-US" altLang="zh-TW" dirty="0" err="1" smtClean="0"/>
              <a:t>ip</a:t>
            </a:r>
            <a:r>
              <a:rPr lang="en-US" altLang="zh-TW" dirty="0" smtClean="0"/>
              <a:t> </a:t>
            </a:r>
            <a:r>
              <a:rPr lang="en-US" altLang="zh-TW" dirty="0"/>
              <a:t>default-gateway 0.0.0.0</a:t>
            </a:r>
          </a:p>
          <a:p>
            <a:pPr marL="568325" lvl="1" indent="-342900">
              <a:buFont typeface="+mj-lt"/>
              <a:buAutoNum type="alphaUcPeriod"/>
            </a:pPr>
            <a:r>
              <a:rPr lang="en-US" altLang="zh-TW" dirty="0" err="1" smtClean="0"/>
              <a:t>ip</a:t>
            </a:r>
            <a:r>
              <a:rPr lang="en-US" altLang="zh-TW" dirty="0" smtClean="0"/>
              <a:t> </a:t>
            </a:r>
            <a:r>
              <a:rPr lang="en-US" altLang="zh-TW" dirty="0"/>
              <a:t>route 172.16.2.1 0.0.0.0 0.0.0.0</a:t>
            </a:r>
          </a:p>
          <a:p>
            <a:pPr marL="568325" lvl="1" indent="-342900">
              <a:buFont typeface="+mj-lt"/>
              <a:buAutoNum type="alphaUcPeriod"/>
            </a:pPr>
            <a:r>
              <a:rPr lang="en-US" altLang="zh-TW" dirty="0" err="1" smtClean="0"/>
              <a:t>ip</a:t>
            </a:r>
            <a:r>
              <a:rPr lang="en-US" altLang="zh-TW" dirty="0" smtClean="0"/>
              <a:t> </a:t>
            </a:r>
            <a:r>
              <a:rPr lang="en-US" altLang="zh-TW" dirty="0"/>
              <a:t>default-network 0.0.0.0</a:t>
            </a:r>
          </a:p>
          <a:p>
            <a:pPr marL="568325" lvl="1" indent="-342900">
              <a:buFont typeface="+mj-lt"/>
              <a:buAutoNum type="alphaUcPeriod"/>
            </a:pPr>
            <a:r>
              <a:rPr lang="en-US" altLang="zh-TW" dirty="0" err="1" smtClean="0"/>
              <a:t>ip</a:t>
            </a:r>
            <a:r>
              <a:rPr lang="en-US" altLang="zh-TW" dirty="0" smtClean="0"/>
              <a:t> </a:t>
            </a:r>
            <a:r>
              <a:rPr lang="en-US" altLang="zh-TW" dirty="0"/>
              <a:t>default-route 0.0.0.0 0.0.0.0 172.16.2.1</a:t>
            </a:r>
          </a:p>
          <a:p>
            <a:pPr marL="568325" lvl="1" indent="-342900">
              <a:buFont typeface="+mj-lt"/>
              <a:buAutoNum type="alphaUcPeriod"/>
            </a:pPr>
            <a:r>
              <a:rPr lang="en-US" altLang="zh-TW" dirty="0" err="1" smtClean="0"/>
              <a:t>ip</a:t>
            </a:r>
            <a:r>
              <a:rPr lang="en-US" altLang="zh-TW" dirty="0" smtClean="0"/>
              <a:t> </a:t>
            </a:r>
            <a:r>
              <a:rPr lang="en-US" altLang="zh-TW" dirty="0"/>
              <a:t>route 0.0.0.0 0.0.0.0 172.16.2.1</a:t>
            </a:r>
            <a:endParaRPr lang="zh-TW" altLang="en-US" dirty="0"/>
          </a:p>
        </p:txBody>
      </p:sp>
      <p:sp>
        <p:nvSpPr>
          <p:cNvPr id="3" name="標題 2"/>
          <p:cNvSpPr>
            <a:spLocks noGrp="1"/>
          </p:cNvSpPr>
          <p:nvPr>
            <p:ph type="title"/>
          </p:nvPr>
        </p:nvSpPr>
        <p:spPr/>
        <p:txBody>
          <a:bodyPr/>
          <a:lstStyle/>
          <a:p>
            <a:r>
              <a:rPr lang="en-US" altLang="zh-TW" dirty="0" smtClean="0"/>
              <a:t>155</a:t>
            </a:r>
            <a:endParaRPr lang="zh-TW" altLang="en-US" dirty="0"/>
          </a:p>
        </p:txBody>
      </p:sp>
      <p:sp>
        <p:nvSpPr>
          <p:cNvPr id="4" name="圓角矩形 3"/>
          <p:cNvSpPr/>
          <p:nvPr/>
        </p:nvSpPr>
        <p:spPr>
          <a:xfrm>
            <a:off x="239713" y="225543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93385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224523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parameter would you tune to affect the selection of a static route as a backup, when </a:t>
            </a:r>
            <a:r>
              <a:rPr lang="en-US" altLang="zh-TW" dirty="0" smtClean="0"/>
              <a:t>a dynamic </a:t>
            </a:r>
            <a:r>
              <a:rPr lang="en-US" altLang="zh-TW" dirty="0"/>
              <a:t>protocol is also being used?</a:t>
            </a:r>
          </a:p>
          <a:p>
            <a:pPr marL="568325" lvl="1" indent="-342900">
              <a:buFont typeface="+mj-lt"/>
              <a:buAutoNum type="alphaUcPeriod"/>
            </a:pPr>
            <a:r>
              <a:rPr lang="en-US" altLang="zh-TW" dirty="0" smtClean="0"/>
              <a:t>hop </a:t>
            </a:r>
            <a:r>
              <a:rPr lang="en-US" altLang="zh-TW" dirty="0"/>
              <a:t>count</a:t>
            </a:r>
          </a:p>
          <a:p>
            <a:pPr marL="568325" lvl="1" indent="-342900">
              <a:buFont typeface="+mj-lt"/>
              <a:buAutoNum type="alphaUcPeriod"/>
            </a:pPr>
            <a:r>
              <a:rPr lang="en-US" altLang="zh-TW" dirty="0" smtClean="0"/>
              <a:t>administrative </a:t>
            </a:r>
            <a:r>
              <a:rPr lang="en-US" altLang="zh-TW" dirty="0"/>
              <a:t>distance</a:t>
            </a:r>
          </a:p>
          <a:p>
            <a:pPr marL="568325" lvl="1" indent="-342900">
              <a:buFont typeface="+mj-lt"/>
              <a:buAutoNum type="alphaUcPeriod"/>
            </a:pPr>
            <a:r>
              <a:rPr lang="en-US" altLang="zh-TW" dirty="0" smtClean="0"/>
              <a:t>link </a:t>
            </a:r>
            <a:r>
              <a:rPr lang="en-US" altLang="zh-TW" dirty="0"/>
              <a:t>bandwidth</a:t>
            </a:r>
          </a:p>
          <a:p>
            <a:pPr marL="568325" lvl="1" indent="-342900">
              <a:buFont typeface="+mj-lt"/>
              <a:buAutoNum type="alphaUcPeriod"/>
            </a:pPr>
            <a:r>
              <a:rPr lang="en-US" altLang="zh-TW" dirty="0" smtClean="0"/>
              <a:t>link </a:t>
            </a:r>
            <a:r>
              <a:rPr lang="en-US" altLang="zh-TW" dirty="0"/>
              <a:t>delay</a:t>
            </a:r>
          </a:p>
          <a:p>
            <a:pPr marL="568325" lvl="1" indent="-342900">
              <a:buFont typeface="+mj-lt"/>
              <a:buAutoNum type="alphaUcPeriod"/>
            </a:pPr>
            <a:r>
              <a:rPr lang="en-US" altLang="zh-TW" dirty="0" smtClean="0"/>
              <a:t>link </a:t>
            </a:r>
            <a:r>
              <a:rPr lang="en-US" altLang="zh-TW" dirty="0"/>
              <a:t>cost</a:t>
            </a:r>
            <a:endParaRPr lang="zh-TW" altLang="en-US" dirty="0"/>
          </a:p>
        </p:txBody>
      </p:sp>
      <p:sp>
        <p:nvSpPr>
          <p:cNvPr id="3" name="標題 2"/>
          <p:cNvSpPr>
            <a:spLocks noGrp="1"/>
          </p:cNvSpPr>
          <p:nvPr>
            <p:ph type="title"/>
          </p:nvPr>
        </p:nvSpPr>
        <p:spPr/>
        <p:txBody>
          <a:bodyPr/>
          <a:lstStyle/>
          <a:p>
            <a:r>
              <a:rPr lang="en-US" altLang="zh-TW" dirty="0" smtClean="0"/>
              <a:t>156</a:t>
            </a:r>
            <a:endParaRPr lang="zh-TW" altLang="en-US" dirty="0"/>
          </a:p>
        </p:txBody>
      </p:sp>
      <p:sp>
        <p:nvSpPr>
          <p:cNvPr id="4" name="圓角矩形 3"/>
          <p:cNvSpPr/>
          <p:nvPr/>
        </p:nvSpPr>
        <p:spPr>
          <a:xfrm>
            <a:off x="239713" y="193096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74383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Refer to the exhibit</a:t>
            </a:r>
            <a:r>
              <a:rPr lang="en-US" altLang="zh-TW" dirty="0" smtClean="0"/>
              <a:t>. </a:t>
            </a:r>
            <a:r>
              <a:rPr lang="en-US" altLang="zh-TW" dirty="0"/>
              <a:t>A network associate has configured OSPF with the command</a:t>
            </a:r>
            <a:r>
              <a:rPr lang="en-US" altLang="zh-TW" dirty="0" smtClean="0"/>
              <a:t>:</a:t>
            </a:r>
          </a:p>
          <a:p>
            <a:pPr marL="0" indent="0">
              <a:buNone/>
            </a:pPr>
            <a:r>
              <a:rPr lang="en-US" altLang="zh-TW" dirty="0"/>
              <a:t> </a:t>
            </a:r>
            <a:r>
              <a:rPr lang="en-US" altLang="zh-TW" dirty="0" smtClean="0"/>
              <a:t>   </a:t>
            </a:r>
            <a:r>
              <a:rPr lang="en-US" altLang="zh-TW" dirty="0"/>
              <a:t>City(</a:t>
            </a:r>
            <a:r>
              <a:rPr lang="en-US" altLang="zh-TW" dirty="0" err="1"/>
              <a:t>config</a:t>
            </a:r>
            <a:r>
              <a:rPr lang="en-US" altLang="zh-TW" dirty="0"/>
              <a:t>-router)# network 192.168.12.64 0.0.0.63 area </a:t>
            </a:r>
            <a:r>
              <a:rPr lang="en-US" altLang="zh-TW" dirty="0" smtClean="0"/>
              <a:t>0</a:t>
            </a:r>
          </a:p>
          <a:p>
            <a:r>
              <a:rPr lang="en-US" altLang="zh-TW" dirty="0" smtClean="0"/>
              <a:t>After </a:t>
            </a:r>
            <a:r>
              <a:rPr lang="en-US" altLang="zh-TW" dirty="0"/>
              <a:t>completing the configuration, the associate discovers that not all the interfaces </a:t>
            </a:r>
            <a:r>
              <a:rPr lang="en-US" altLang="zh-TW" dirty="0" smtClean="0"/>
              <a:t>are </a:t>
            </a:r>
            <a:r>
              <a:rPr lang="en-US" altLang="zh-TW" dirty="0"/>
              <a:t>participating in OSPF. Which three of the interfaces shown in the exhibit will participate in </a:t>
            </a:r>
            <a:r>
              <a:rPr lang="en-US" altLang="zh-TW" dirty="0" smtClean="0"/>
              <a:t>OSPF according </a:t>
            </a:r>
            <a:r>
              <a:rPr lang="en-US" altLang="zh-TW" dirty="0"/>
              <a:t>to this configuration statement? (Choose three</a:t>
            </a:r>
            <a:r>
              <a:rPr lang="en-US" altLang="zh-TW" dirty="0" smtClean="0"/>
              <a:t>.)</a:t>
            </a:r>
          </a:p>
          <a:p>
            <a:pPr marL="568325" lvl="1" indent="-342900">
              <a:buFont typeface="+mj-lt"/>
              <a:buAutoNum type="alphaUcPeriod"/>
            </a:pPr>
            <a:r>
              <a:rPr lang="en-US" altLang="zh-TW" dirty="0"/>
              <a:t>FastEthernet0 /0</a:t>
            </a:r>
          </a:p>
          <a:p>
            <a:pPr marL="568325" lvl="1" indent="-342900">
              <a:buFont typeface="+mj-lt"/>
              <a:buAutoNum type="alphaUcPeriod"/>
            </a:pPr>
            <a:r>
              <a:rPr lang="en-US" altLang="zh-TW" dirty="0" smtClean="0"/>
              <a:t>FastEthernet0 </a:t>
            </a:r>
            <a:r>
              <a:rPr lang="en-US" altLang="zh-TW" dirty="0"/>
              <a:t>/1</a:t>
            </a:r>
          </a:p>
          <a:p>
            <a:pPr marL="568325" lvl="1" indent="-342900">
              <a:buFont typeface="+mj-lt"/>
              <a:buAutoNum type="alphaUcPeriod"/>
            </a:pPr>
            <a:r>
              <a:rPr lang="en-US" altLang="zh-TW" dirty="0" smtClean="0"/>
              <a:t>Serial0/0</a:t>
            </a:r>
            <a:endParaRPr lang="en-US" altLang="zh-TW" dirty="0"/>
          </a:p>
          <a:p>
            <a:pPr marL="568325" lvl="1" indent="-342900">
              <a:buFont typeface="+mj-lt"/>
              <a:buAutoNum type="alphaUcPeriod"/>
            </a:pPr>
            <a:r>
              <a:rPr lang="en-US" altLang="zh-TW" dirty="0" smtClean="0"/>
              <a:t>Serial0/1.102</a:t>
            </a:r>
            <a:endParaRPr lang="en-US" altLang="zh-TW" dirty="0"/>
          </a:p>
          <a:p>
            <a:pPr marL="568325" lvl="1" indent="-342900">
              <a:buFont typeface="+mj-lt"/>
              <a:buAutoNum type="alphaUcPeriod"/>
            </a:pPr>
            <a:r>
              <a:rPr lang="en-US" altLang="zh-TW" dirty="0" smtClean="0"/>
              <a:t>Serial0/1.103</a:t>
            </a:r>
            <a:endParaRPr lang="en-US" altLang="zh-TW" dirty="0"/>
          </a:p>
          <a:p>
            <a:pPr marL="568325" lvl="1" indent="-342900">
              <a:buFont typeface="+mj-lt"/>
              <a:buAutoNum type="alphaUcPeriod"/>
            </a:pPr>
            <a:r>
              <a:rPr lang="en-US" altLang="zh-TW" dirty="0" smtClean="0"/>
              <a:t>Serial0/1.104</a:t>
            </a:r>
            <a:endParaRPr lang="zh-TW" altLang="en-US" dirty="0"/>
          </a:p>
        </p:txBody>
      </p:sp>
      <p:sp>
        <p:nvSpPr>
          <p:cNvPr id="3" name="標題 2"/>
          <p:cNvSpPr>
            <a:spLocks noGrp="1"/>
          </p:cNvSpPr>
          <p:nvPr>
            <p:ph type="title"/>
          </p:nvPr>
        </p:nvSpPr>
        <p:spPr/>
        <p:txBody>
          <a:bodyPr/>
          <a:lstStyle/>
          <a:p>
            <a:r>
              <a:rPr lang="en-US" altLang="zh-TW" dirty="0" smtClean="0"/>
              <a:t>157</a:t>
            </a:r>
            <a:endParaRPr lang="zh-TW" altLang="en-US" dirty="0"/>
          </a:p>
        </p:txBody>
      </p:sp>
      <p:pic>
        <p:nvPicPr>
          <p:cNvPr id="4" name="圖片 3"/>
          <p:cNvPicPr>
            <a:picLocks noChangeAspect="1"/>
          </p:cNvPicPr>
          <p:nvPr/>
        </p:nvPicPr>
        <p:blipFill>
          <a:blip r:embed="rId2"/>
          <a:stretch>
            <a:fillRect/>
          </a:stretch>
        </p:blipFill>
        <p:spPr>
          <a:xfrm>
            <a:off x="3997084" y="3770663"/>
            <a:ext cx="4821479" cy="2054949"/>
          </a:xfrm>
          <a:prstGeom prst="rect">
            <a:avLst/>
          </a:prstGeom>
        </p:spPr>
      </p:pic>
      <p:sp>
        <p:nvSpPr>
          <p:cNvPr id="5" name="圓角矩形 4"/>
          <p:cNvSpPr/>
          <p:nvPr/>
        </p:nvSpPr>
        <p:spPr>
          <a:xfrm>
            <a:off x="239713" y="3907249"/>
            <a:ext cx="3506377"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29885" y="4251373"/>
            <a:ext cx="3506377"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7" name="圓角矩形 6"/>
          <p:cNvSpPr/>
          <p:nvPr/>
        </p:nvSpPr>
        <p:spPr>
          <a:xfrm>
            <a:off x="229885" y="4590589"/>
            <a:ext cx="3506377"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475751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128</a:t>
            </a:r>
            <a:endParaRPr lang="zh-TW" altLang="en-US" dirty="0"/>
          </a:p>
        </p:txBody>
      </p:sp>
      <p:pic>
        <p:nvPicPr>
          <p:cNvPr id="3" name="圖片 2"/>
          <p:cNvPicPr>
            <a:picLocks noChangeAspect="1"/>
          </p:cNvPicPr>
          <p:nvPr/>
        </p:nvPicPr>
        <p:blipFill>
          <a:blip r:embed="rId2"/>
          <a:stretch>
            <a:fillRect/>
          </a:stretch>
        </p:blipFill>
        <p:spPr>
          <a:xfrm>
            <a:off x="328563" y="1218748"/>
            <a:ext cx="8391138" cy="4267652"/>
          </a:xfrm>
          <a:prstGeom prst="rect">
            <a:avLst/>
          </a:prstGeom>
        </p:spPr>
      </p:pic>
      <p:cxnSp>
        <p:nvCxnSpPr>
          <p:cNvPr id="4" name="直線單箭頭接點 3"/>
          <p:cNvCxnSpPr/>
          <p:nvPr/>
        </p:nvCxnSpPr>
        <p:spPr>
          <a:xfrm>
            <a:off x="3805084" y="2300748"/>
            <a:ext cx="1371600" cy="25072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3805084" y="2639961"/>
            <a:ext cx="1371600" cy="1032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805084" y="2521974"/>
            <a:ext cx="1371600" cy="4866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3805084" y="3333135"/>
            <a:ext cx="1371600" cy="1828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805084" y="3672348"/>
            <a:ext cx="1371600" cy="3834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3805084" y="2875935"/>
            <a:ext cx="1371600" cy="12388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09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The Lakeside Company has the internetwork in the exhibit. The administrator would like to </a:t>
            </a:r>
            <a:r>
              <a:rPr lang="en-US" altLang="zh-TW" dirty="0" smtClean="0"/>
              <a:t>reduce the </a:t>
            </a:r>
            <a:r>
              <a:rPr lang="en-US" altLang="zh-TW" dirty="0"/>
              <a:t>size of the routing table on the Central router. Which partial routing table entry in the </a:t>
            </a:r>
            <a:r>
              <a:rPr lang="en-US" altLang="zh-TW" dirty="0" smtClean="0"/>
              <a:t>Central router </a:t>
            </a:r>
            <a:r>
              <a:rPr lang="en-US" altLang="zh-TW" dirty="0"/>
              <a:t>represents a route summary that represents the LANs in Phoenix but no </a:t>
            </a:r>
            <a:r>
              <a:rPr lang="en-US" altLang="zh-TW" dirty="0" smtClean="0"/>
              <a:t>additional subnets</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smtClean="0"/>
              <a:t>158</a:t>
            </a:r>
            <a:endParaRPr lang="zh-TW" altLang="en-US" dirty="0"/>
          </a:p>
        </p:txBody>
      </p:sp>
      <p:pic>
        <p:nvPicPr>
          <p:cNvPr id="4" name="圖片 3"/>
          <p:cNvPicPr>
            <a:picLocks noChangeAspect="1"/>
          </p:cNvPicPr>
          <p:nvPr/>
        </p:nvPicPr>
        <p:blipFill>
          <a:blip r:embed="rId2"/>
          <a:stretch>
            <a:fillRect/>
          </a:stretch>
        </p:blipFill>
        <p:spPr>
          <a:xfrm>
            <a:off x="1857064" y="2682403"/>
            <a:ext cx="5148419" cy="3474867"/>
          </a:xfrm>
          <a:prstGeom prst="rect">
            <a:avLst/>
          </a:prstGeom>
        </p:spPr>
      </p:pic>
    </p:spTree>
    <p:extLst>
      <p:ext uri="{BB962C8B-B14F-4D97-AF65-F5344CB8AC3E}">
        <p14:creationId xmlns:p14="http://schemas.microsoft.com/office/powerpoint/2010/main" val="2701441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pPr marL="568325" lvl="1" indent="-342900">
              <a:buFont typeface="+mj-lt"/>
              <a:buAutoNum type="alphaUcPeriod"/>
            </a:pPr>
            <a:r>
              <a:rPr lang="en-US" altLang="zh-TW" dirty="0" smtClean="0"/>
              <a:t>10.0.0.0/22 </a:t>
            </a:r>
            <a:r>
              <a:rPr lang="en-US" altLang="zh-TW" dirty="0"/>
              <a:t>is </a:t>
            </a:r>
            <a:r>
              <a:rPr lang="en-US" altLang="zh-TW" dirty="0" err="1"/>
              <a:t>subnetted</a:t>
            </a:r>
            <a:r>
              <a:rPr lang="en-US" altLang="zh-TW" dirty="0"/>
              <a:t>, 1 subnets</a:t>
            </a:r>
          </a:p>
          <a:p>
            <a:pPr marL="225425" lvl="1" indent="0">
              <a:buNone/>
            </a:pPr>
            <a:r>
              <a:rPr lang="en-US" altLang="zh-TW" dirty="0" smtClean="0"/>
              <a:t>      </a:t>
            </a:r>
            <a:r>
              <a:rPr lang="pl-PL" altLang="zh-TW" dirty="0" smtClean="0"/>
              <a:t>D </a:t>
            </a:r>
            <a:r>
              <a:rPr lang="pl-PL" altLang="zh-TW" dirty="0"/>
              <a:t>10.0.0.0 [90/20514560] via 10.2.0.2, 6w0d, </a:t>
            </a:r>
            <a:r>
              <a:rPr lang="pl-PL" altLang="zh-TW" dirty="0" smtClean="0"/>
              <a:t>Serial0/1</a:t>
            </a:r>
            <a:endParaRPr lang="en-US" altLang="zh-TW" dirty="0" smtClean="0"/>
          </a:p>
          <a:p>
            <a:pPr marL="568325" lvl="1" indent="-342900">
              <a:buFont typeface="+mj-lt"/>
              <a:buAutoNum type="alphaUcPeriod" startAt="2"/>
            </a:pPr>
            <a:r>
              <a:rPr lang="en-US" altLang="zh-TW" dirty="0" smtClean="0"/>
              <a:t>10.0.0.0/28 </a:t>
            </a:r>
            <a:r>
              <a:rPr lang="en-US" altLang="zh-TW" dirty="0"/>
              <a:t>is </a:t>
            </a:r>
            <a:r>
              <a:rPr lang="en-US" altLang="zh-TW" dirty="0" err="1"/>
              <a:t>subnetted</a:t>
            </a:r>
            <a:r>
              <a:rPr lang="en-US" altLang="zh-TW" dirty="0"/>
              <a:t>, 1 subnets</a:t>
            </a:r>
          </a:p>
          <a:p>
            <a:pPr marL="225425" lvl="1" indent="0">
              <a:buNone/>
            </a:pPr>
            <a:r>
              <a:rPr lang="zh-TW" altLang="en-US" dirty="0" smtClean="0"/>
              <a:t>      </a:t>
            </a:r>
            <a:r>
              <a:rPr lang="pl-PL" altLang="zh-TW" dirty="0" smtClean="0"/>
              <a:t>D </a:t>
            </a:r>
            <a:r>
              <a:rPr lang="pl-PL" altLang="zh-TW" dirty="0"/>
              <a:t>10.2.0.0 [90/20514560] via 10.2.0.2, 6w0d, Serial0/1</a:t>
            </a:r>
          </a:p>
          <a:p>
            <a:pPr marL="568325" lvl="1" indent="-342900">
              <a:buFont typeface="+mj-lt"/>
              <a:buAutoNum type="alphaUcPeriod" startAt="3"/>
            </a:pPr>
            <a:r>
              <a:rPr lang="en-US" altLang="zh-TW" dirty="0" smtClean="0"/>
              <a:t>10.0.0.0/30 </a:t>
            </a:r>
            <a:r>
              <a:rPr lang="en-US" altLang="zh-TW" dirty="0"/>
              <a:t>is </a:t>
            </a:r>
            <a:r>
              <a:rPr lang="en-US" altLang="zh-TW" dirty="0" err="1"/>
              <a:t>subnetted</a:t>
            </a:r>
            <a:r>
              <a:rPr lang="en-US" altLang="zh-TW" dirty="0"/>
              <a:t>, 1 subnets</a:t>
            </a:r>
          </a:p>
          <a:p>
            <a:pPr marL="225425" lvl="1" indent="0">
              <a:buNone/>
            </a:pPr>
            <a:r>
              <a:rPr lang="zh-TW" altLang="en-US" dirty="0" smtClean="0"/>
              <a:t>      </a:t>
            </a:r>
            <a:r>
              <a:rPr lang="pl-PL" altLang="zh-TW" dirty="0" smtClean="0"/>
              <a:t>D 10.2.2.0 </a:t>
            </a:r>
            <a:r>
              <a:rPr lang="pl-PL" altLang="zh-TW" dirty="0"/>
              <a:t>[90/20514560] via 10.2.0.2, 6w0d, Serial0/1</a:t>
            </a:r>
          </a:p>
          <a:p>
            <a:pPr marL="568325" lvl="1" indent="-342900">
              <a:buFont typeface="+mj-lt"/>
              <a:buAutoNum type="alphaUcPeriod" startAt="4"/>
            </a:pPr>
            <a:r>
              <a:rPr lang="en-US" altLang="zh-TW" dirty="0" smtClean="0"/>
              <a:t>10.0.0.0/22 </a:t>
            </a:r>
            <a:r>
              <a:rPr lang="en-US" altLang="zh-TW" dirty="0"/>
              <a:t>is </a:t>
            </a:r>
            <a:r>
              <a:rPr lang="en-US" altLang="zh-TW" dirty="0" err="1"/>
              <a:t>subnetted</a:t>
            </a:r>
            <a:r>
              <a:rPr lang="en-US" altLang="zh-TW" dirty="0"/>
              <a:t>, 1 subnets</a:t>
            </a:r>
          </a:p>
          <a:p>
            <a:pPr marL="225425" lvl="1" indent="0">
              <a:buNone/>
            </a:pPr>
            <a:r>
              <a:rPr lang="zh-TW" altLang="en-US" dirty="0" smtClean="0"/>
              <a:t>      </a:t>
            </a:r>
            <a:r>
              <a:rPr lang="pl-PL" altLang="zh-TW" dirty="0" smtClean="0"/>
              <a:t>D </a:t>
            </a:r>
            <a:r>
              <a:rPr lang="pl-PL" altLang="zh-TW" dirty="0"/>
              <a:t>10.4.0.0 [90/20514560] via 10.2.0.2, 6w0d, Serial0/1</a:t>
            </a:r>
          </a:p>
          <a:p>
            <a:pPr marL="568325" lvl="1" indent="-342900">
              <a:buFont typeface="+mj-lt"/>
              <a:buAutoNum type="alphaUcPeriod" startAt="5"/>
            </a:pPr>
            <a:r>
              <a:rPr lang="en-US" altLang="zh-TW" dirty="0" smtClean="0"/>
              <a:t>10.0.0.0/28 </a:t>
            </a:r>
            <a:r>
              <a:rPr lang="en-US" altLang="zh-TW" dirty="0"/>
              <a:t>is </a:t>
            </a:r>
            <a:r>
              <a:rPr lang="en-US" altLang="zh-TW" dirty="0" err="1"/>
              <a:t>subnetted</a:t>
            </a:r>
            <a:r>
              <a:rPr lang="en-US" altLang="zh-TW" dirty="0"/>
              <a:t>, 1 subnets</a:t>
            </a:r>
          </a:p>
          <a:p>
            <a:pPr marL="225425" lvl="1" indent="0">
              <a:buNone/>
            </a:pPr>
            <a:r>
              <a:rPr lang="zh-TW" altLang="en-US" dirty="0" smtClean="0"/>
              <a:t>      </a:t>
            </a:r>
            <a:r>
              <a:rPr lang="pl-PL" altLang="zh-TW" dirty="0" smtClean="0"/>
              <a:t>D </a:t>
            </a:r>
            <a:r>
              <a:rPr lang="pl-PL" altLang="zh-TW" dirty="0"/>
              <a:t>10.4.4.0 [90/20514560] via 10.2.0.2, 6w0d, Serial0/1</a:t>
            </a:r>
          </a:p>
          <a:p>
            <a:pPr marL="568325" lvl="1" indent="-342900">
              <a:buFont typeface="+mj-lt"/>
              <a:buAutoNum type="alphaUcPeriod" startAt="6"/>
            </a:pPr>
            <a:r>
              <a:rPr lang="en-US" altLang="zh-TW" dirty="0" smtClean="0"/>
              <a:t>10.0.0.0/30 </a:t>
            </a:r>
            <a:r>
              <a:rPr lang="en-US" altLang="zh-TW" dirty="0"/>
              <a:t>is </a:t>
            </a:r>
            <a:r>
              <a:rPr lang="en-US" altLang="zh-TW" dirty="0" err="1"/>
              <a:t>subnetted</a:t>
            </a:r>
            <a:r>
              <a:rPr lang="en-US" altLang="zh-TW" dirty="0"/>
              <a:t>, 1 subnets</a:t>
            </a:r>
          </a:p>
          <a:p>
            <a:pPr marL="225425" lvl="1" indent="0">
              <a:buNone/>
            </a:pPr>
            <a:r>
              <a:rPr lang="zh-TW" altLang="en-US" dirty="0" smtClean="0"/>
              <a:t>      </a:t>
            </a:r>
            <a:r>
              <a:rPr lang="pl-PL" altLang="zh-TW" dirty="0" smtClean="0"/>
              <a:t>D </a:t>
            </a:r>
            <a:r>
              <a:rPr lang="pl-PL" altLang="zh-TW" dirty="0"/>
              <a:t>10.4.4.4 [90/20514560] via 10.2.0.2, 6w0d, Serial0/1</a:t>
            </a:r>
            <a:endParaRPr lang="zh-TW" altLang="en-US" dirty="0"/>
          </a:p>
        </p:txBody>
      </p:sp>
      <p:sp>
        <p:nvSpPr>
          <p:cNvPr id="3" name="標題 2"/>
          <p:cNvSpPr>
            <a:spLocks noGrp="1"/>
          </p:cNvSpPr>
          <p:nvPr>
            <p:ph type="title"/>
          </p:nvPr>
        </p:nvSpPr>
        <p:spPr/>
        <p:txBody>
          <a:bodyPr/>
          <a:lstStyle/>
          <a:p>
            <a:r>
              <a:rPr lang="en-US" altLang="zh-TW" dirty="0" smtClean="0"/>
              <a:t>158</a:t>
            </a:r>
            <a:endParaRPr lang="zh-TW" altLang="en-US" dirty="0"/>
          </a:p>
        </p:txBody>
      </p:sp>
      <p:sp>
        <p:nvSpPr>
          <p:cNvPr id="4" name="圓角矩形 3"/>
          <p:cNvSpPr/>
          <p:nvPr/>
        </p:nvSpPr>
        <p:spPr>
          <a:xfrm>
            <a:off x="239713" y="2948608"/>
            <a:ext cx="8693072" cy="66474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745049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graphic</a:t>
            </a:r>
            <a:r>
              <a:rPr lang="en-US" altLang="zh-TW" dirty="0" smtClean="0"/>
              <a:t>. </a:t>
            </a:r>
            <a:r>
              <a:rPr lang="en-US" altLang="zh-TW" dirty="0"/>
              <a:t>A static route to the 10.5.6.0/24 network is to be configured on the HFD router. Which </a:t>
            </a:r>
            <a:r>
              <a:rPr lang="en-US" altLang="zh-TW" dirty="0" smtClean="0"/>
              <a:t>commands will </a:t>
            </a:r>
            <a:r>
              <a:rPr lang="en-US" altLang="zh-TW" dirty="0"/>
              <a:t>accomplish this? (Choose two</a:t>
            </a:r>
            <a:r>
              <a:rPr lang="en-US" altLang="zh-TW" dirty="0" smtClean="0"/>
              <a:t>.)</a:t>
            </a:r>
          </a:p>
          <a:p>
            <a:pPr marL="568325" lvl="1" indent="-342900">
              <a:buFont typeface="+mj-lt"/>
              <a:buAutoNum type="alphaUcPeriod"/>
            </a:pPr>
            <a:r>
              <a:rPr lang="en-US" altLang="zh-TW" dirty="0"/>
              <a:t>HFD(</a:t>
            </a:r>
            <a:r>
              <a:rPr lang="en-US" altLang="zh-TW" dirty="0" err="1"/>
              <a:t>config</a:t>
            </a:r>
            <a:r>
              <a:rPr lang="en-US" altLang="zh-TW" dirty="0"/>
              <a:t>)# </a:t>
            </a:r>
            <a:r>
              <a:rPr lang="en-US" altLang="zh-TW" dirty="0" err="1"/>
              <a:t>ip</a:t>
            </a:r>
            <a:r>
              <a:rPr lang="en-US" altLang="zh-TW" dirty="0"/>
              <a:t> route 10.5.6.0 0.0.0.255 fa0/0</a:t>
            </a:r>
          </a:p>
          <a:p>
            <a:pPr marL="568325" lvl="1" indent="-342900">
              <a:buFont typeface="+mj-lt"/>
              <a:buAutoNum type="alphaUcPeriod"/>
            </a:pPr>
            <a:r>
              <a:rPr lang="en-US" altLang="zh-TW" dirty="0" smtClean="0"/>
              <a:t>HFD(</a:t>
            </a:r>
            <a:r>
              <a:rPr lang="en-US" altLang="zh-TW" dirty="0" err="1" smtClean="0"/>
              <a:t>config</a:t>
            </a:r>
            <a:r>
              <a:rPr lang="en-US" altLang="zh-TW" dirty="0"/>
              <a:t>)# </a:t>
            </a:r>
            <a:r>
              <a:rPr lang="en-US" altLang="zh-TW" dirty="0" err="1"/>
              <a:t>ip</a:t>
            </a:r>
            <a:r>
              <a:rPr lang="en-US" altLang="zh-TW" dirty="0"/>
              <a:t> route 10.5.6.0 0.0.0.255 10.5.4.6</a:t>
            </a:r>
          </a:p>
          <a:p>
            <a:pPr marL="568325" lvl="1" indent="-342900">
              <a:buFont typeface="+mj-lt"/>
              <a:buAutoNum type="alphaUcPeriod"/>
            </a:pPr>
            <a:r>
              <a:rPr lang="en-US" altLang="zh-TW" dirty="0" smtClean="0"/>
              <a:t>HFD(</a:t>
            </a:r>
            <a:r>
              <a:rPr lang="en-US" altLang="zh-TW" dirty="0" err="1" smtClean="0"/>
              <a:t>config</a:t>
            </a:r>
            <a:r>
              <a:rPr lang="en-US" altLang="zh-TW" dirty="0"/>
              <a:t>)# </a:t>
            </a:r>
            <a:r>
              <a:rPr lang="en-US" altLang="zh-TW" dirty="0" err="1"/>
              <a:t>ip</a:t>
            </a:r>
            <a:r>
              <a:rPr lang="en-US" altLang="zh-TW" dirty="0"/>
              <a:t> route 10.5.6.0 255.255.255.0 fa0/0</a:t>
            </a:r>
          </a:p>
          <a:p>
            <a:pPr marL="568325" lvl="1" indent="-342900">
              <a:buFont typeface="+mj-lt"/>
              <a:buAutoNum type="alphaUcPeriod"/>
            </a:pPr>
            <a:r>
              <a:rPr lang="en-US" altLang="zh-TW" dirty="0" smtClean="0"/>
              <a:t>HFD(</a:t>
            </a:r>
            <a:r>
              <a:rPr lang="en-US" altLang="zh-TW" dirty="0" err="1" smtClean="0"/>
              <a:t>config</a:t>
            </a:r>
            <a:r>
              <a:rPr lang="en-US" altLang="zh-TW" dirty="0"/>
              <a:t>)# </a:t>
            </a:r>
            <a:r>
              <a:rPr lang="en-US" altLang="zh-TW" dirty="0" err="1"/>
              <a:t>ip</a:t>
            </a:r>
            <a:r>
              <a:rPr lang="en-US" altLang="zh-TW" dirty="0"/>
              <a:t> route 10.5.6.0 255.255.255.0 10.5.4.6</a:t>
            </a:r>
          </a:p>
          <a:p>
            <a:pPr marL="568325" lvl="1" indent="-342900">
              <a:buFont typeface="+mj-lt"/>
              <a:buAutoNum type="alphaUcPeriod"/>
            </a:pPr>
            <a:r>
              <a:rPr lang="en-US" altLang="zh-TW" dirty="0" smtClean="0"/>
              <a:t>HFD(</a:t>
            </a:r>
            <a:r>
              <a:rPr lang="en-US" altLang="zh-TW" dirty="0" err="1" smtClean="0"/>
              <a:t>config</a:t>
            </a:r>
            <a:r>
              <a:rPr lang="en-US" altLang="zh-TW" dirty="0"/>
              <a:t>)# </a:t>
            </a:r>
            <a:r>
              <a:rPr lang="en-US" altLang="zh-TW" dirty="0" err="1"/>
              <a:t>ip</a:t>
            </a:r>
            <a:r>
              <a:rPr lang="en-US" altLang="zh-TW" dirty="0"/>
              <a:t> route 10.5.4.6 0.0.0.255 10.5.6.0</a:t>
            </a:r>
          </a:p>
          <a:p>
            <a:pPr marL="568325" lvl="1" indent="-342900">
              <a:buFont typeface="+mj-lt"/>
              <a:buAutoNum type="alphaUcPeriod"/>
            </a:pPr>
            <a:r>
              <a:rPr lang="en-US" altLang="zh-TW" dirty="0" smtClean="0"/>
              <a:t>HFD(</a:t>
            </a:r>
            <a:r>
              <a:rPr lang="en-US" altLang="zh-TW" dirty="0" err="1" smtClean="0"/>
              <a:t>config</a:t>
            </a:r>
            <a:r>
              <a:rPr lang="en-US" altLang="zh-TW" dirty="0"/>
              <a:t>)# </a:t>
            </a:r>
            <a:r>
              <a:rPr lang="en-US" altLang="zh-TW" dirty="0" err="1"/>
              <a:t>ip</a:t>
            </a:r>
            <a:r>
              <a:rPr lang="en-US" altLang="zh-TW" dirty="0"/>
              <a:t> route 10.5.4.6 255.255.255.0 10.5.6.0</a:t>
            </a:r>
            <a:endParaRPr lang="zh-TW" altLang="en-US" dirty="0"/>
          </a:p>
        </p:txBody>
      </p:sp>
      <p:sp>
        <p:nvSpPr>
          <p:cNvPr id="3" name="標題 2"/>
          <p:cNvSpPr>
            <a:spLocks noGrp="1"/>
          </p:cNvSpPr>
          <p:nvPr>
            <p:ph type="title"/>
          </p:nvPr>
        </p:nvSpPr>
        <p:spPr/>
        <p:txBody>
          <a:bodyPr/>
          <a:lstStyle/>
          <a:p>
            <a:r>
              <a:rPr lang="en-US" altLang="zh-TW" dirty="0" smtClean="0"/>
              <a:t>159</a:t>
            </a:r>
            <a:endParaRPr lang="zh-TW" altLang="en-US" dirty="0"/>
          </a:p>
        </p:txBody>
      </p:sp>
      <p:pic>
        <p:nvPicPr>
          <p:cNvPr id="4" name="圖片 3"/>
          <p:cNvPicPr>
            <a:picLocks noChangeAspect="1"/>
          </p:cNvPicPr>
          <p:nvPr/>
        </p:nvPicPr>
        <p:blipFill>
          <a:blip r:embed="rId2"/>
          <a:stretch>
            <a:fillRect/>
          </a:stretch>
        </p:blipFill>
        <p:spPr>
          <a:xfrm>
            <a:off x="2234479" y="4140087"/>
            <a:ext cx="4129879" cy="2169273"/>
          </a:xfrm>
          <a:prstGeom prst="rect">
            <a:avLst/>
          </a:prstGeom>
        </p:spPr>
      </p:pic>
      <p:sp>
        <p:nvSpPr>
          <p:cNvPr id="5" name="圓角矩形 4"/>
          <p:cNvSpPr/>
          <p:nvPr/>
        </p:nvSpPr>
        <p:spPr>
          <a:xfrm>
            <a:off x="239713" y="2594645"/>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2948608"/>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301291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Before installing a new, upgraded version of the IOS, what should be checked on the router, </a:t>
            </a:r>
            <a:r>
              <a:rPr lang="en-US" altLang="zh-TW" dirty="0" smtClean="0"/>
              <a:t>and which </a:t>
            </a:r>
            <a:r>
              <a:rPr lang="en-US" altLang="zh-TW" dirty="0"/>
              <a:t>command should be used to gather this information? (Choose two.)</a:t>
            </a:r>
          </a:p>
          <a:p>
            <a:pPr marL="568325" lvl="1" indent="-342900">
              <a:buFont typeface="+mj-lt"/>
              <a:buAutoNum type="alphaUcPeriod"/>
            </a:pPr>
            <a:r>
              <a:rPr lang="en-US" altLang="zh-TW" dirty="0" smtClean="0"/>
              <a:t>the </a:t>
            </a:r>
            <a:r>
              <a:rPr lang="en-US" altLang="zh-TW" dirty="0"/>
              <a:t>amount of available ROM</a:t>
            </a:r>
          </a:p>
          <a:p>
            <a:pPr marL="568325" lvl="1" indent="-342900">
              <a:buFont typeface="+mj-lt"/>
              <a:buAutoNum type="alphaUcPeriod"/>
            </a:pPr>
            <a:r>
              <a:rPr lang="en-US" altLang="zh-TW" dirty="0" smtClean="0"/>
              <a:t>the </a:t>
            </a:r>
            <a:r>
              <a:rPr lang="en-US" altLang="zh-TW" dirty="0"/>
              <a:t>amount of available flash and RAM memory</a:t>
            </a:r>
          </a:p>
          <a:p>
            <a:pPr marL="568325" lvl="1" indent="-342900">
              <a:buFont typeface="+mj-lt"/>
              <a:buAutoNum type="alphaUcPeriod"/>
            </a:pPr>
            <a:r>
              <a:rPr lang="en-US" altLang="zh-TW" dirty="0" smtClean="0"/>
              <a:t>the </a:t>
            </a:r>
            <a:r>
              <a:rPr lang="en-US" altLang="zh-TW" dirty="0"/>
              <a:t>version of the bootstrap software present on the router</a:t>
            </a:r>
          </a:p>
          <a:p>
            <a:pPr marL="568325" lvl="1" indent="-342900">
              <a:buFont typeface="+mj-lt"/>
              <a:buAutoNum type="alphaUcPeriod"/>
            </a:pPr>
            <a:r>
              <a:rPr lang="en-US" altLang="zh-TW" dirty="0" smtClean="0"/>
              <a:t>show </a:t>
            </a:r>
            <a:r>
              <a:rPr lang="en-US" altLang="zh-TW" dirty="0"/>
              <a:t>version</a:t>
            </a:r>
          </a:p>
          <a:p>
            <a:pPr marL="568325" lvl="1" indent="-342900">
              <a:buFont typeface="+mj-lt"/>
              <a:buAutoNum type="alphaUcPeriod"/>
            </a:pPr>
            <a:r>
              <a:rPr lang="en-US" altLang="zh-TW" dirty="0" smtClean="0"/>
              <a:t>show </a:t>
            </a:r>
            <a:r>
              <a:rPr lang="en-US" altLang="zh-TW" dirty="0"/>
              <a:t>processes</a:t>
            </a:r>
          </a:p>
          <a:p>
            <a:pPr marL="568325" lvl="1" indent="-342900">
              <a:buFont typeface="+mj-lt"/>
              <a:buAutoNum type="alphaUcPeriod"/>
            </a:pPr>
            <a:r>
              <a:rPr lang="en-US" altLang="zh-TW" dirty="0" smtClean="0"/>
              <a:t>show </a:t>
            </a:r>
            <a:r>
              <a:rPr lang="en-US" altLang="zh-TW" dirty="0"/>
              <a:t>running-</a:t>
            </a:r>
            <a:r>
              <a:rPr lang="en-US" altLang="zh-TW" dirty="0" err="1"/>
              <a:t>config</a:t>
            </a:r>
            <a:endParaRPr lang="zh-TW" altLang="en-US" dirty="0"/>
          </a:p>
        </p:txBody>
      </p:sp>
      <p:sp>
        <p:nvSpPr>
          <p:cNvPr id="3" name="標題 2"/>
          <p:cNvSpPr>
            <a:spLocks noGrp="1"/>
          </p:cNvSpPr>
          <p:nvPr>
            <p:ph type="title"/>
          </p:nvPr>
        </p:nvSpPr>
        <p:spPr/>
        <p:txBody>
          <a:bodyPr/>
          <a:lstStyle/>
          <a:p>
            <a:r>
              <a:rPr lang="en-US" altLang="zh-TW" dirty="0" smtClean="0"/>
              <a:t>160</a:t>
            </a:r>
            <a:endParaRPr lang="zh-TW" altLang="en-US" dirty="0"/>
          </a:p>
        </p:txBody>
      </p:sp>
      <p:sp>
        <p:nvSpPr>
          <p:cNvPr id="4" name="圓角矩形 3"/>
          <p:cNvSpPr/>
          <p:nvPr/>
        </p:nvSpPr>
        <p:spPr>
          <a:xfrm>
            <a:off x="239713" y="224068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91911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567920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reveals the last method used to </a:t>
            </a:r>
            <a:r>
              <a:rPr lang="en-US" altLang="zh-TW" dirty="0" err="1"/>
              <a:t>powercycle</a:t>
            </a:r>
            <a:r>
              <a:rPr lang="en-US" altLang="zh-TW" dirty="0"/>
              <a:t> a router?</a:t>
            </a:r>
          </a:p>
          <a:p>
            <a:pPr marL="568325" lvl="1" indent="-342900">
              <a:buFont typeface="+mj-lt"/>
              <a:buAutoNum type="alphaUcPeriod"/>
            </a:pPr>
            <a:r>
              <a:rPr lang="en-US" altLang="zh-TW" dirty="0" smtClean="0"/>
              <a:t>show </a:t>
            </a:r>
            <a:r>
              <a:rPr lang="en-US" altLang="zh-TW" dirty="0"/>
              <a:t>reload</a:t>
            </a:r>
          </a:p>
          <a:p>
            <a:pPr marL="568325" lvl="1" indent="-342900">
              <a:buFont typeface="+mj-lt"/>
              <a:buAutoNum type="alphaUcPeriod"/>
            </a:pPr>
            <a:r>
              <a:rPr lang="en-US" altLang="zh-TW" dirty="0" smtClean="0"/>
              <a:t>show </a:t>
            </a:r>
            <a:r>
              <a:rPr lang="en-US" altLang="zh-TW" dirty="0"/>
              <a:t>boot</a:t>
            </a:r>
          </a:p>
          <a:p>
            <a:pPr marL="568325" lvl="1" indent="-342900">
              <a:buFont typeface="+mj-lt"/>
              <a:buAutoNum type="alphaUcPeriod"/>
            </a:pPr>
            <a:r>
              <a:rPr lang="en-US" altLang="zh-TW" dirty="0" smtClean="0"/>
              <a:t>show </a:t>
            </a:r>
            <a:r>
              <a:rPr lang="en-US" altLang="zh-TW" dirty="0"/>
              <a:t>running-</a:t>
            </a:r>
            <a:r>
              <a:rPr lang="en-US" altLang="zh-TW" dirty="0" err="1"/>
              <a:t>config</a:t>
            </a:r>
            <a:endParaRPr lang="en-US" altLang="zh-TW" dirty="0"/>
          </a:p>
          <a:p>
            <a:pPr marL="568325" lvl="1" indent="-342900">
              <a:buFont typeface="+mj-lt"/>
              <a:buAutoNum type="alphaUcPeriod"/>
            </a:pPr>
            <a:r>
              <a:rPr lang="en-US" altLang="zh-TW" dirty="0" smtClean="0"/>
              <a:t>show </a:t>
            </a:r>
            <a:r>
              <a:rPr lang="en-US" altLang="zh-TW" dirty="0"/>
              <a:t>version</a:t>
            </a:r>
            <a:endParaRPr lang="zh-TW" altLang="en-US" dirty="0"/>
          </a:p>
        </p:txBody>
      </p:sp>
      <p:sp>
        <p:nvSpPr>
          <p:cNvPr id="3" name="標題 2"/>
          <p:cNvSpPr>
            <a:spLocks noGrp="1"/>
          </p:cNvSpPr>
          <p:nvPr>
            <p:ph type="title"/>
          </p:nvPr>
        </p:nvSpPr>
        <p:spPr/>
        <p:txBody>
          <a:bodyPr/>
          <a:lstStyle/>
          <a:p>
            <a:r>
              <a:rPr lang="en-US" altLang="zh-TW" dirty="0" smtClean="0"/>
              <a:t>161</a:t>
            </a:r>
            <a:endParaRPr lang="zh-TW" altLang="en-US" dirty="0"/>
          </a:p>
        </p:txBody>
      </p:sp>
      <p:sp>
        <p:nvSpPr>
          <p:cNvPr id="4" name="圓角矩形 3"/>
          <p:cNvSpPr/>
          <p:nvPr/>
        </p:nvSpPr>
        <p:spPr>
          <a:xfrm>
            <a:off x="239713" y="262414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268823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would you use on a Cisco router to verify the Layer 3 path to a host?</a:t>
            </a:r>
          </a:p>
          <a:p>
            <a:pPr marL="568325" lvl="1" indent="-342900">
              <a:buFont typeface="+mj-lt"/>
              <a:buAutoNum type="alphaUcPeriod"/>
            </a:pPr>
            <a:r>
              <a:rPr lang="en-US" altLang="zh-TW" dirty="0" err="1" smtClean="0"/>
              <a:t>tracert</a:t>
            </a:r>
            <a:r>
              <a:rPr lang="en-US" altLang="zh-TW" dirty="0" smtClean="0"/>
              <a:t> </a:t>
            </a:r>
            <a:r>
              <a:rPr lang="en-US" altLang="zh-TW" dirty="0"/>
              <a:t>address</a:t>
            </a:r>
          </a:p>
          <a:p>
            <a:pPr marL="568325" lvl="1" indent="-342900">
              <a:buFont typeface="+mj-lt"/>
              <a:buAutoNum type="alphaUcPeriod"/>
            </a:pPr>
            <a:r>
              <a:rPr lang="en-US" altLang="zh-TW" dirty="0" smtClean="0"/>
              <a:t>traceroute </a:t>
            </a:r>
            <a:r>
              <a:rPr lang="en-US" altLang="zh-TW" dirty="0"/>
              <a:t>address</a:t>
            </a:r>
          </a:p>
          <a:p>
            <a:pPr marL="568325" lvl="1" indent="-342900">
              <a:buFont typeface="+mj-lt"/>
              <a:buAutoNum type="alphaUcPeriod"/>
            </a:pPr>
            <a:r>
              <a:rPr lang="en-US" altLang="zh-TW" dirty="0" smtClean="0"/>
              <a:t>telnet </a:t>
            </a:r>
            <a:r>
              <a:rPr lang="en-US" altLang="zh-TW" dirty="0"/>
              <a:t>address</a:t>
            </a:r>
          </a:p>
          <a:p>
            <a:pPr marL="568325" lvl="1" indent="-342900">
              <a:buFont typeface="+mj-lt"/>
              <a:buAutoNum type="alphaUcPeriod"/>
            </a:pPr>
            <a:r>
              <a:rPr lang="en-US" altLang="zh-TW" dirty="0" err="1" smtClean="0"/>
              <a:t>ssh</a:t>
            </a:r>
            <a:r>
              <a:rPr lang="en-US" altLang="zh-TW" dirty="0" smtClean="0"/>
              <a:t> </a:t>
            </a:r>
            <a:r>
              <a:rPr lang="en-US" altLang="zh-TW" dirty="0"/>
              <a:t>address</a:t>
            </a:r>
            <a:endParaRPr lang="zh-TW" altLang="en-US" dirty="0"/>
          </a:p>
        </p:txBody>
      </p:sp>
      <p:sp>
        <p:nvSpPr>
          <p:cNvPr id="3" name="標題 2"/>
          <p:cNvSpPr>
            <a:spLocks noGrp="1"/>
          </p:cNvSpPr>
          <p:nvPr>
            <p:ph type="title"/>
          </p:nvPr>
        </p:nvSpPr>
        <p:spPr/>
        <p:txBody>
          <a:bodyPr/>
          <a:lstStyle/>
          <a:p>
            <a:r>
              <a:rPr lang="en-US" altLang="zh-TW" dirty="0" smtClean="0"/>
              <a:t>162</a:t>
            </a:r>
            <a:endParaRPr lang="zh-TW" altLang="en-US" dirty="0"/>
          </a:p>
        </p:txBody>
      </p:sp>
      <p:sp>
        <p:nvSpPr>
          <p:cNvPr id="4" name="圓角矩形 3"/>
          <p:cNvSpPr/>
          <p:nvPr/>
        </p:nvSpPr>
        <p:spPr>
          <a:xfrm>
            <a:off x="239713" y="191622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008991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information does a router running a link-state protocol use to build and maintain </a:t>
            </a:r>
            <a:r>
              <a:rPr lang="en-US" altLang="zh-TW" dirty="0" smtClean="0"/>
              <a:t>its topological </a:t>
            </a:r>
            <a:r>
              <a:rPr lang="en-US" altLang="zh-TW" dirty="0"/>
              <a:t>database? (Choose two.)</a:t>
            </a:r>
          </a:p>
          <a:p>
            <a:pPr marL="568325" lvl="1" indent="-342900">
              <a:buFont typeface="+mj-lt"/>
              <a:buAutoNum type="alphaUcPeriod"/>
            </a:pPr>
            <a:r>
              <a:rPr lang="en-US" altLang="zh-TW" dirty="0" smtClean="0"/>
              <a:t>hello </a:t>
            </a:r>
            <a:r>
              <a:rPr lang="en-US" altLang="zh-TW" dirty="0"/>
              <a:t>packets</a:t>
            </a:r>
          </a:p>
          <a:p>
            <a:pPr marL="568325" lvl="1" indent="-342900">
              <a:buFont typeface="+mj-lt"/>
              <a:buAutoNum type="alphaUcPeriod"/>
            </a:pPr>
            <a:r>
              <a:rPr lang="en-US" altLang="zh-TW" dirty="0" smtClean="0"/>
              <a:t>SAP </a:t>
            </a:r>
            <a:r>
              <a:rPr lang="en-US" altLang="zh-TW" dirty="0"/>
              <a:t>messages sent by other routers</a:t>
            </a:r>
          </a:p>
          <a:p>
            <a:pPr marL="568325" lvl="1" indent="-342900">
              <a:buFont typeface="+mj-lt"/>
              <a:buAutoNum type="alphaUcPeriod"/>
            </a:pPr>
            <a:r>
              <a:rPr lang="en-US" altLang="zh-TW" dirty="0" smtClean="0"/>
              <a:t>LSAs </a:t>
            </a:r>
            <a:r>
              <a:rPr lang="en-US" altLang="zh-TW" dirty="0"/>
              <a:t>from other routers</a:t>
            </a:r>
          </a:p>
          <a:p>
            <a:pPr marL="568325" lvl="1" indent="-342900">
              <a:buFont typeface="+mj-lt"/>
              <a:buAutoNum type="alphaUcPeriod"/>
            </a:pPr>
            <a:r>
              <a:rPr lang="en-US" altLang="zh-TW" dirty="0" smtClean="0"/>
              <a:t>beacons </a:t>
            </a:r>
            <a:r>
              <a:rPr lang="en-US" altLang="zh-TW" dirty="0"/>
              <a:t>received on point-to-point links</a:t>
            </a:r>
          </a:p>
          <a:p>
            <a:pPr marL="568325" lvl="1" indent="-342900">
              <a:buFont typeface="+mj-lt"/>
              <a:buAutoNum type="alphaUcPeriod"/>
            </a:pPr>
            <a:r>
              <a:rPr lang="en-US" altLang="zh-TW" dirty="0" smtClean="0"/>
              <a:t>routing </a:t>
            </a:r>
            <a:r>
              <a:rPr lang="en-US" altLang="zh-TW" dirty="0"/>
              <a:t>tables received from other link-state routers</a:t>
            </a:r>
          </a:p>
          <a:p>
            <a:pPr marL="568325" lvl="1" indent="-342900">
              <a:buFont typeface="+mj-lt"/>
              <a:buAutoNum type="alphaUcPeriod"/>
            </a:pPr>
            <a:r>
              <a:rPr lang="en-US" altLang="zh-TW" dirty="0" smtClean="0"/>
              <a:t>TTL </a:t>
            </a:r>
            <a:r>
              <a:rPr lang="en-US" altLang="zh-TW" dirty="0"/>
              <a:t>packets from designated routers</a:t>
            </a:r>
            <a:endParaRPr lang="zh-TW" altLang="en-US" dirty="0"/>
          </a:p>
        </p:txBody>
      </p:sp>
      <p:sp>
        <p:nvSpPr>
          <p:cNvPr id="3" name="標題 2"/>
          <p:cNvSpPr>
            <a:spLocks noGrp="1"/>
          </p:cNvSpPr>
          <p:nvPr>
            <p:ph type="title"/>
          </p:nvPr>
        </p:nvSpPr>
        <p:spPr/>
        <p:txBody>
          <a:bodyPr/>
          <a:lstStyle/>
          <a:p>
            <a:r>
              <a:rPr lang="en-US" altLang="zh-TW" dirty="0" smtClean="0"/>
              <a:t>163</a:t>
            </a:r>
            <a:endParaRPr lang="zh-TW" altLang="en-US" dirty="0"/>
          </a:p>
        </p:txBody>
      </p:sp>
      <p:sp>
        <p:nvSpPr>
          <p:cNvPr id="4" name="圓角矩形 3"/>
          <p:cNvSpPr/>
          <p:nvPr/>
        </p:nvSpPr>
        <p:spPr>
          <a:xfrm>
            <a:off x="239713" y="157700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25436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031221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statements describe the routing protocol OSPF? (Choose three.)</a:t>
            </a:r>
          </a:p>
          <a:p>
            <a:pPr marL="568325" lvl="1" indent="-342900">
              <a:buFont typeface="+mj-lt"/>
              <a:buAutoNum type="alphaUcPeriod"/>
            </a:pPr>
            <a:r>
              <a:rPr lang="en-US" altLang="zh-TW" dirty="0" smtClean="0"/>
              <a:t>It </a:t>
            </a:r>
            <a:r>
              <a:rPr lang="en-US" altLang="zh-TW" dirty="0"/>
              <a:t>supports VLSM.</a:t>
            </a:r>
          </a:p>
          <a:p>
            <a:pPr marL="568325" lvl="1" indent="-342900">
              <a:buFont typeface="+mj-lt"/>
              <a:buAutoNum type="alphaUcPeriod"/>
            </a:pPr>
            <a:r>
              <a:rPr lang="en-US" altLang="zh-TW" dirty="0" smtClean="0"/>
              <a:t>It </a:t>
            </a:r>
            <a:r>
              <a:rPr lang="en-US" altLang="zh-TW" dirty="0"/>
              <a:t>is used to route between autonomous systems.</a:t>
            </a:r>
          </a:p>
          <a:p>
            <a:pPr marL="568325" lvl="1" indent="-342900">
              <a:buFont typeface="+mj-lt"/>
              <a:buAutoNum type="alphaUcPeriod"/>
            </a:pPr>
            <a:r>
              <a:rPr lang="en-US" altLang="zh-TW" dirty="0" smtClean="0"/>
              <a:t>It </a:t>
            </a:r>
            <a:r>
              <a:rPr lang="en-US" altLang="zh-TW" dirty="0"/>
              <a:t>confines network instability to one area of the network.</a:t>
            </a:r>
          </a:p>
          <a:p>
            <a:pPr marL="568325" lvl="1" indent="-342900">
              <a:buFont typeface="+mj-lt"/>
              <a:buAutoNum type="alphaUcPeriod"/>
            </a:pPr>
            <a:r>
              <a:rPr lang="en-US" altLang="zh-TW" dirty="0" smtClean="0"/>
              <a:t>It </a:t>
            </a:r>
            <a:r>
              <a:rPr lang="en-US" altLang="zh-TW" dirty="0"/>
              <a:t>increases routing overhead on the network.</a:t>
            </a:r>
          </a:p>
          <a:p>
            <a:pPr marL="568325" lvl="1" indent="-342900">
              <a:buFont typeface="+mj-lt"/>
              <a:buAutoNum type="alphaUcPeriod"/>
            </a:pPr>
            <a:r>
              <a:rPr lang="en-US" altLang="zh-TW" dirty="0" smtClean="0"/>
              <a:t>It </a:t>
            </a:r>
            <a:r>
              <a:rPr lang="en-US" altLang="zh-TW" dirty="0"/>
              <a:t>allows extensive control of routing updates.</a:t>
            </a:r>
          </a:p>
          <a:p>
            <a:pPr marL="568325" lvl="1" indent="-342900">
              <a:buFont typeface="+mj-lt"/>
              <a:buAutoNum type="alphaUcPeriod"/>
            </a:pPr>
            <a:r>
              <a:rPr lang="en-US" altLang="zh-TW" dirty="0" smtClean="0"/>
              <a:t>It </a:t>
            </a:r>
            <a:r>
              <a:rPr lang="en-US" altLang="zh-TW" dirty="0"/>
              <a:t>is simpler to configure than RIP v2.</a:t>
            </a:r>
            <a:endParaRPr lang="zh-TW" altLang="en-US" dirty="0"/>
          </a:p>
        </p:txBody>
      </p:sp>
      <p:sp>
        <p:nvSpPr>
          <p:cNvPr id="3" name="標題 2"/>
          <p:cNvSpPr>
            <a:spLocks noGrp="1"/>
          </p:cNvSpPr>
          <p:nvPr>
            <p:ph type="title"/>
          </p:nvPr>
        </p:nvSpPr>
        <p:spPr/>
        <p:txBody>
          <a:bodyPr/>
          <a:lstStyle/>
          <a:p>
            <a:r>
              <a:rPr lang="en-US" altLang="zh-TW" dirty="0" smtClean="0"/>
              <a:t>164</a:t>
            </a:r>
            <a:endParaRPr lang="zh-TW" altLang="en-US" dirty="0"/>
          </a:p>
        </p:txBody>
      </p:sp>
      <p:sp>
        <p:nvSpPr>
          <p:cNvPr id="4" name="圓角矩形 3"/>
          <p:cNvSpPr/>
          <p:nvPr/>
        </p:nvSpPr>
        <p:spPr>
          <a:xfrm>
            <a:off x="239713" y="156225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25436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293023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610732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Refer to the exhibit</a:t>
            </a:r>
            <a:r>
              <a:rPr lang="en-US" altLang="zh-TW" dirty="0" smtClean="0"/>
              <a:t>. </a:t>
            </a:r>
            <a:r>
              <a:rPr lang="en-US" altLang="zh-TW" dirty="0"/>
              <a:t>A network administrator configures a new router and enters the copy startup-</a:t>
            </a:r>
            <a:r>
              <a:rPr lang="en-US" altLang="zh-TW" dirty="0" err="1"/>
              <a:t>config</a:t>
            </a:r>
            <a:r>
              <a:rPr lang="en-US" altLang="zh-TW" dirty="0"/>
              <a:t> </a:t>
            </a:r>
            <a:r>
              <a:rPr lang="en-US" altLang="zh-TW" dirty="0" smtClean="0"/>
              <a:t>running-</a:t>
            </a:r>
            <a:r>
              <a:rPr lang="en-US" altLang="zh-TW" dirty="0" err="1" smtClean="0"/>
              <a:t>config</a:t>
            </a:r>
            <a:r>
              <a:rPr lang="en-US" altLang="zh-TW" dirty="0" smtClean="0"/>
              <a:t> command </a:t>
            </a:r>
            <a:r>
              <a:rPr lang="en-US" altLang="zh-TW" dirty="0"/>
              <a:t>on the router. The network administrator powers down the router and sets it up at </a:t>
            </a:r>
            <a:r>
              <a:rPr lang="en-US" altLang="zh-TW" dirty="0" smtClean="0"/>
              <a:t>a remote </a:t>
            </a:r>
            <a:r>
              <a:rPr lang="en-US" altLang="zh-TW" dirty="0"/>
              <a:t>location. When the router starts, it enters the system configuration dialog as shown. </a:t>
            </a:r>
            <a:r>
              <a:rPr lang="en-US" altLang="zh-TW" dirty="0" smtClean="0"/>
              <a:t>What is </a:t>
            </a:r>
            <a:r>
              <a:rPr lang="en-US" altLang="zh-TW" dirty="0"/>
              <a:t>the cause of the problem?</a:t>
            </a:r>
          </a:p>
          <a:p>
            <a:pPr marL="568325" lvl="1" indent="-342900">
              <a:buFont typeface="+mj-lt"/>
              <a:buAutoNum type="alphaUcPeriod"/>
            </a:pPr>
            <a:r>
              <a:rPr lang="en-US" altLang="zh-TW" dirty="0" smtClean="0"/>
              <a:t>The </a:t>
            </a:r>
            <a:r>
              <a:rPr lang="en-US" altLang="zh-TW" dirty="0"/>
              <a:t>network administrator failed to save the configuration.</a:t>
            </a:r>
          </a:p>
          <a:p>
            <a:pPr marL="568325" lvl="1" indent="-342900">
              <a:buFont typeface="+mj-lt"/>
              <a:buAutoNum type="alphaUcPeriod"/>
            </a:pPr>
            <a:r>
              <a:rPr lang="en-US" altLang="zh-TW" dirty="0" smtClean="0"/>
              <a:t>The </a:t>
            </a:r>
            <a:r>
              <a:rPr lang="en-US" altLang="zh-TW" dirty="0"/>
              <a:t>configuration register is set to 0x2100.</a:t>
            </a:r>
          </a:p>
          <a:p>
            <a:pPr marL="568325" lvl="1" indent="-342900">
              <a:buFont typeface="+mj-lt"/>
              <a:buAutoNum type="alphaUcPeriod"/>
            </a:pPr>
            <a:r>
              <a:rPr lang="en-US" altLang="zh-TW" dirty="0" smtClean="0"/>
              <a:t>The </a:t>
            </a:r>
            <a:r>
              <a:rPr lang="en-US" altLang="zh-TW" dirty="0"/>
              <a:t>boot system flash command is missing from the configuration.</a:t>
            </a:r>
          </a:p>
          <a:p>
            <a:pPr marL="568325" lvl="1" indent="-342900">
              <a:buFont typeface="+mj-lt"/>
              <a:buAutoNum type="alphaUcPeriod"/>
            </a:pPr>
            <a:r>
              <a:rPr lang="en-US" altLang="zh-TW" dirty="0" smtClean="0"/>
              <a:t>The </a:t>
            </a:r>
            <a:r>
              <a:rPr lang="en-US" altLang="zh-TW" dirty="0"/>
              <a:t>configuration register is set to 0x2102.</a:t>
            </a:r>
          </a:p>
          <a:p>
            <a:pPr marL="568325" lvl="1" indent="-342900">
              <a:buFont typeface="+mj-lt"/>
              <a:buAutoNum type="alphaUcPeriod"/>
            </a:pPr>
            <a:r>
              <a:rPr lang="en-US" altLang="zh-TW" dirty="0" smtClean="0"/>
              <a:t>The </a:t>
            </a:r>
            <a:r>
              <a:rPr lang="en-US" altLang="zh-TW" dirty="0"/>
              <a:t>router is configured with the boot system startup command.</a:t>
            </a:r>
            <a:endParaRPr lang="zh-TW" altLang="en-US" dirty="0"/>
          </a:p>
        </p:txBody>
      </p:sp>
      <p:sp>
        <p:nvSpPr>
          <p:cNvPr id="3" name="標題 2"/>
          <p:cNvSpPr>
            <a:spLocks noGrp="1"/>
          </p:cNvSpPr>
          <p:nvPr>
            <p:ph type="title"/>
          </p:nvPr>
        </p:nvSpPr>
        <p:spPr/>
        <p:txBody>
          <a:bodyPr/>
          <a:lstStyle/>
          <a:p>
            <a:r>
              <a:rPr lang="en-US" altLang="zh-TW" dirty="0" smtClean="0"/>
              <a:t>165</a:t>
            </a:r>
            <a:endParaRPr lang="zh-TW" altLang="en-US" dirty="0"/>
          </a:p>
        </p:txBody>
      </p:sp>
      <p:pic>
        <p:nvPicPr>
          <p:cNvPr id="4" name="圖片 3"/>
          <p:cNvPicPr>
            <a:picLocks noChangeAspect="1"/>
          </p:cNvPicPr>
          <p:nvPr/>
        </p:nvPicPr>
        <p:blipFill>
          <a:blip r:embed="rId2"/>
          <a:stretch>
            <a:fillRect/>
          </a:stretch>
        </p:blipFill>
        <p:spPr>
          <a:xfrm>
            <a:off x="861493" y="4727748"/>
            <a:ext cx="7319828" cy="1581612"/>
          </a:xfrm>
          <a:prstGeom prst="rect">
            <a:avLst/>
          </a:prstGeom>
        </p:spPr>
      </p:pic>
      <p:sp>
        <p:nvSpPr>
          <p:cNvPr id="5" name="圓角矩形 4"/>
          <p:cNvSpPr/>
          <p:nvPr/>
        </p:nvSpPr>
        <p:spPr>
          <a:xfrm>
            <a:off x="239713" y="287486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2918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the default administrative distance of OSPF?</a:t>
            </a:r>
          </a:p>
          <a:p>
            <a:pPr marL="568325" lvl="1" indent="-342900">
              <a:buFont typeface="+mj-lt"/>
              <a:buAutoNum type="alphaUcPeriod"/>
            </a:pPr>
            <a:r>
              <a:rPr lang="en-US" altLang="zh-TW" dirty="0" smtClean="0"/>
              <a:t>90</a:t>
            </a:r>
            <a:endParaRPr lang="en-US" altLang="zh-TW" dirty="0"/>
          </a:p>
          <a:p>
            <a:pPr marL="568325" lvl="1" indent="-342900">
              <a:buFont typeface="+mj-lt"/>
              <a:buAutoNum type="alphaUcPeriod"/>
            </a:pPr>
            <a:r>
              <a:rPr lang="en-US" altLang="zh-TW" dirty="0" smtClean="0"/>
              <a:t>100</a:t>
            </a:r>
            <a:endParaRPr lang="en-US" altLang="zh-TW" dirty="0"/>
          </a:p>
          <a:p>
            <a:pPr marL="568325" lvl="1" indent="-342900">
              <a:buFont typeface="+mj-lt"/>
              <a:buAutoNum type="alphaUcPeriod"/>
            </a:pPr>
            <a:r>
              <a:rPr lang="en-US" altLang="zh-TW" dirty="0" smtClean="0"/>
              <a:t>110</a:t>
            </a:r>
            <a:endParaRPr lang="en-US" altLang="zh-TW" dirty="0"/>
          </a:p>
          <a:p>
            <a:pPr marL="568325" lvl="1" indent="-342900">
              <a:buFont typeface="+mj-lt"/>
              <a:buAutoNum type="alphaUcPeriod"/>
            </a:pPr>
            <a:r>
              <a:rPr lang="en-US" altLang="zh-TW" dirty="0" smtClean="0"/>
              <a:t>120</a:t>
            </a:r>
            <a:endParaRPr lang="zh-TW" altLang="en-US" dirty="0"/>
          </a:p>
        </p:txBody>
      </p:sp>
      <p:sp>
        <p:nvSpPr>
          <p:cNvPr id="3" name="標題 2"/>
          <p:cNvSpPr>
            <a:spLocks noGrp="1"/>
          </p:cNvSpPr>
          <p:nvPr>
            <p:ph type="title"/>
          </p:nvPr>
        </p:nvSpPr>
        <p:spPr/>
        <p:txBody>
          <a:bodyPr/>
          <a:lstStyle/>
          <a:p>
            <a:r>
              <a:rPr lang="en-US" altLang="zh-TW" dirty="0" smtClean="0"/>
              <a:t>166</a:t>
            </a:r>
            <a:endParaRPr lang="zh-TW" altLang="en-US" dirty="0"/>
          </a:p>
        </p:txBody>
      </p:sp>
      <p:sp>
        <p:nvSpPr>
          <p:cNvPr id="4" name="圓角矩形 3"/>
          <p:cNvSpPr/>
          <p:nvPr/>
        </p:nvSpPr>
        <p:spPr>
          <a:xfrm>
            <a:off x="239713" y="196046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147228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parameter or parameters are used to calculate OSPF cost in Cisco routers</a:t>
            </a:r>
            <a:r>
              <a:rPr lang="en-US" altLang="zh-TW" dirty="0" smtClean="0"/>
              <a:t>?</a:t>
            </a:r>
          </a:p>
          <a:p>
            <a:pPr marL="568325" lvl="1" indent="-342900">
              <a:buFont typeface="+mj-lt"/>
              <a:buAutoNum type="alphaUcPeriod"/>
            </a:pPr>
            <a:r>
              <a:rPr lang="en-US" altLang="zh-TW" dirty="0"/>
              <a:t>Bandwidth</a:t>
            </a:r>
          </a:p>
          <a:p>
            <a:pPr marL="568325" lvl="1" indent="-342900">
              <a:buFont typeface="+mj-lt"/>
              <a:buAutoNum type="alphaUcPeriod"/>
            </a:pPr>
            <a:r>
              <a:rPr lang="en-US" altLang="zh-TW" dirty="0" smtClean="0"/>
              <a:t>Bandwidth </a:t>
            </a:r>
            <a:r>
              <a:rPr lang="en-US" altLang="zh-TW" dirty="0"/>
              <a:t>and Delay</a:t>
            </a:r>
          </a:p>
          <a:p>
            <a:pPr marL="568325" lvl="1" indent="-342900">
              <a:buFont typeface="+mj-lt"/>
              <a:buAutoNum type="alphaUcPeriod"/>
            </a:pPr>
            <a:r>
              <a:rPr lang="en-US" altLang="zh-TW" dirty="0" smtClean="0"/>
              <a:t>Bandwidth</a:t>
            </a:r>
            <a:r>
              <a:rPr lang="en-US" altLang="zh-TW" dirty="0"/>
              <a:t>, Delay, and MTU</a:t>
            </a:r>
          </a:p>
          <a:p>
            <a:pPr marL="568325" lvl="1" indent="-342900">
              <a:buFont typeface="+mj-lt"/>
              <a:buAutoNum type="alphaUcPeriod"/>
            </a:pPr>
            <a:r>
              <a:rPr lang="en-US" altLang="zh-TW" dirty="0" smtClean="0"/>
              <a:t>Bandwidth</a:t>
            </a:r>
            <a:r>
              <a:rPr lang="en-US" altLang="zh-TW" dirty="0"/>
              <a:t>, MTU, Reliability, Delay, and Load</a:t>
            </a:r>
            <a:endParaRPr lang="zh-TW" altLang="en-US" dirty="0"/>
          </a:p>
        </p:txBody>
      </p:sp>
      <p:sp>
        <p:nvSpPr>
          <p:cNvPr id="3" name="標題 2"/>
          <p:cNvSpPr>
            <a:spLocks noGrp="1"/>
          </p:cNvSpPr>
          <p:nvPr>
            <p:ph type="title"/>
          </p:nvPr>
        </p:nvSpPr>
        <p:spPr/>
        <p:txBody>
          <a:bodyPr/>
          <a:lstStyle/>
          <a:p>
            <a:r>
              <a:rPr lang="en-US" altLang="zh-TW" dirty="0" smtClean="0"/>
              <a:t>129</a:t>
            </a:r>
            <a:endParaRPr lang="zh-TW" altLang="en-US" dirty="0"/>
          </a:p>
        </p:txBody>
      </p:sp>
      <p:sp>
        <p:nvSpPr>
          <p:cNvPr id="4" name="圓角矩形 3"/>
          <p:cNvSpPr/>
          <p:nvPr/>
        </p:nvSpPr>
        <p:spPr>
          <a:xfrm>
            <a:off x="239713" y="159175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814446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characteristics are representative of a link-state routing protocol? (Choose three.)</a:t>
            </a:r>
          </a:p>
          <a:p>
            <a:pPr marL="568325" lvl="1" indent="-342900">
              <a:buFont typeface="+mj-lt"/>
              <a:buAutoNum type="alphaUcPeriod"/>
            </a:pPr>
            <a:r>
              <a:rPr lang="en-US" altLang="zh-TW" dirty="0" smtClean="0"/>
              <a:t>provides </a:t>
            </a:r>
            <a:r>
              <a:rPr lang="en-US" altLang="zh-TW" dirty="0"/>
              <a:t>common view of entire topology</a:t>
            </a:r>
          </a:p>
          <a:p>
            <a:pPr marL="568325" lvl="1" indent="-342900">
              <a:buFont typeface="+mj-lt"/>
              <a:buAutoNum type="alphaUcPeriod"/>
            </a:pPr>
            <a:r>
              <a:rPr lang="en-US" altLang="zh-TW" dirty="0" smtClean="0"/>
              <a:t>exchanges </a:t>
            </a:r>
            <a:r>
              <a:rPr lang="en-US" altLang="zh-TW" dirty="0"/>
              <a:t>routing tables with neighbors</a:t>
            </a:r>
          </a:p>
          <a:p>
            <a:pPr marL="568325" lvl="1" indent="-342900">
              <a:buFont typeface="+mj-lt"/>
              <a:buAutoNum type="alphaUcPeriod"/>
            </a:pPr>
            <a:r>
              <a:rPr lang="en-US" altLang="zh-TW" dirty="0" smtClean="0"/>
              <a:t>calculates </a:t>
            </a:r>
            <a:r>
              <a:rPr lang="en-US" altLang="zh-TW" dirty="0"/>
              <a:t>shortest </a:t>
            </a:r>
            <a:r>
              <a:rPr lang="en-US" altLang="zh-TW" dirty="0" smtClean="0"/>
              <a:t>path</a:t>
            </a:r>
          </a:p>
          <a:p>
            <a:pPr marL="568325" lvl="1" indent="-342900">
              <a:buFont typeface="+mj-lt"/>
              <a:buAutoNum type="alphaUcPeriod"/>
            </a:pPr>
            <a:r>
              <a:rPr lang="en-US" altLang="zh-TW" dirty="0"/>
              <a:t>utilizes event-triggered updates</a:t>
            </a:r>
          </a:p>
          <a:p>
            <a:pPr marL="568325" lvl="1" indent="-342900">
              <a:buFont typeface="+mj-lt"/>
              <a:buAutoNum type="alphaUcPeriod"/>
            </a:pPr>
            <a:r>
              <a:rPr lang="pt-BR" altLang="zh-TW" dirty="0" smtClean="0"/>
              <a:t>utilizes </a:t>
            </a:r>
            <a:r>
              <a:rPr lang="pt-BR" altLang="zh-TW" dirty="0"/>
              <a:t>frequent periodic updates</a:t>
            </a:r>
            <a:endParaRPr lang="zh-TW" altLang="en-US" dirty="0"/>
          </a:p>
        </p:txBody>
      </p:sp>
      <p:sp>
        <p:nvSpPr>
          <p:cNvPr id="3" name="標題 2"/>
          <p:cNvSpPr>
            <a:spLocks noGrp="1"/>
          </p:cNvSpPr>
          <p:nvPr>
            <p:ph type="title"/>
          </p:nvPr>
        </p:nvSpPr>
        <p:spPr/>
        <p:txBody>
          <a:bodyPr/>
          <a:lstStyle/>
          <a:p>
            <a:r>
              <a:rPr lang="en-US" altLang="zh-TW" dirty="0" smtClean="0"/>
              <a:t>167</a:t>
            </a:r>
            <a:endParaRPr lang="zh-TW" altLang="en-US" dirty="0"/>
          </a:p>
        </p:txBody>
      </p:sp>
      <p:sp>
        <p:nvSpPr>
          <p:cNvPr id="4" name="圓角矩形 3"/>
          <p:cNvSpPr/>
          <p:nvPr/>
        </p:nvSpPr>
        <p:spPr>
          <a:xfrm>
            <a:off x="239713" y="1606503"/>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298606"/>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2635676"/>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582913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3" y="914400"/>
            <a:ext cx="3211410" cy="5394960"/>
          </a:xfrm>
        </p:spPr>
        <p:txBody>
          <a:bodyPr/>
          <a:lstStyle/>
          <a:p>
            <a:r>
              <a:rPr lang="en-US" altLang="zh-TW" dirty="0"/>
              <a:t>Refer to the exhibit</a:t>
            </a:r>
            <a:r>
              <a:rPr lang="en-US" altLang="zh-TW" dirty="0" smtClean="0"/>
              <a:t>. </a:t>
            </a:r>
            <a:r>
              <a:rPr lang="en-US" altLang="zh-TW" dirty="0"/>
              <a:t>Based on the exhibited routing table, how will packets from a host within the </a:t>
            </a:r>
            <a:r>
              <a:rPr lang="en-US" altLang="zh-TW" dirty="0" smtClean="0"/>
              <a:t>192.168.10.192/26 LAN </a:t>
            </a:r>
            <a:r>
              <a:rPr lang="en-US" altLang="zh-TW" dirty="0"/>
              <a:t>be forwarded to 192.168.10.1?</a:t>
            </a:r>
            <a:endParaRPr lang="zh-TW" altLang="en-US" dirty="0"/>
          </a:p>
        </p:txBody>
      </p:sp>
      <p:sp>
        <p:nvSpPr>
          <p:cNvPr id="3" name="標題 2"/>
          <p:cNvSpPr>
            <a:spLocks noGrp="1"/>
          </p:cNvSpPr>
          <p:nvPr>
            <p:ph type="title"/>
          </p:nvPr>
        </p:nvSpPr>
        <p:spPr/>
        <p:txBody>
          <a:bodyPr/>
          <a:lstStyle/>
          <a:p>
            <a:r>
              <a:rPr lang="en-US" altLang="zh-TW" dirty="0" smtClean="0"/>
              <a:t>168</a:t>
            </a:r>
            <a:endParaRPr lang="zh-TW" altLang="en-US" dirty="0"/>
          </a:p>
        </p:txBody>
      </p:sp>
      <p:pic>
        <p:nvPicPr>
          <p:cNvPr id="4" name="圖片 3"/>
          <p:cNvPicPr>
            <a:picLocks noChangeAspect="1"/>
          </p:cNvPicPr>
          <p:nvPr/>
        </p:nvPicPr>
        <p:blipFill>
          <a:blip r:embed="rId2"/>
          <a:stretch>
            <a:fillRect/>
          </a:stretch>
        </p:blipFill>
        <p:spPr>
          <a:xfrm>
            <a:off x="3451123" y="1032386"/>
            <a:ext cx="5070793" cy="4763729"/>
          </a:xfrm>
          <a:prstGeom prst="rect">
            <a:avLst/>
          </a:prstGeom>
        </p:spPr>
      </p:pic>
    </p:spTree>
    <p:extLst>
      <p:ext uri="{BB962C8B-B14F-4D97-AF65-F5344CB8AC3E}">
        <p14:creationId xmlns:p14="http://schemas.microsoft.com/office/powerpoint/2010/main" val="1316634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 router will forward packets from R3 to R2 to R1.</a:t>
            </a:r>
          </a:p>
          <a:p>
            <a:pPr marL="568325" lvl="1" indent="-342900">
              <a:buFont typeface="+mj-lt"/>
              <a:buAutoNum type="alphaUcPeriod"/>
            </a:pPr>
            <a:r>
              <a:rPr lang="en-US" altLang="zh-TW" dirty="0" smtClean="0"/>
              <a:t>The </a:t>
            </a:r>
            <a:r>
              <a:rPr lang="en-US" altLang="zh-TW" dirty="0"/>
              <a:t>router will forward packets from R3 to R1 to R2.</a:t>
            </a:r>
          </a:p>
          <a:p>
            <a:pPr marL="568325" lvl="1" indent="-342900">
              <a:buFont typeface="+mj-lt"/>
              <a:buAutoNum type="alphaUcPeriod"/>
            </a:pPr>
            <a:r>
              <a:rPr lang="en-US" altLang="zh-TW" dirty="0" smtClean="0"/>
              <a:t>The </a:t>
            </a:r>
            <a:r>
              <a:rPr lang="en-US" altLang="zh-TW" dirty="0"/>
              <a:t>router will forward packets from R3 to R2 to R1 AND from R3 to R1.</a:t>
            </a:r>
          </a:p>
          <a:p>
            <a:pPr marL="568325" lvl="1" indent="-342900">
              <a:buFont typeface="+mj-lt"/>
              <a:buAutoNum type="alphaUcPeriod"/>
            </a:pPr>
            <a:r>
              <a:rPr lang="en-US" altLang="zh-TW" dirty="0" smtClean="0"/>
              <a:t>The </a:t>
            </a:r>
            <a:r>
              <a:rPr lang="en-US" altLang="zh-TW" dirty="0"/>
              <a:t>router will forward packets from R3 to R1.</a:t>
            </a:r>
            <a:endParaRPr lang="zh-TW" altLang="en-US" dirty="0"/>
          </a:p>
        </p:txBody>
      </p:sp>
      <p:sp>
        <p:nvSpPr>
          <p:cNvPr id="3" name="標題 2"/>
          <p:cNvSpPr>
            <a:spLocks noGrp="1"/>
          </p:cNvSpPr>
          <p:nvPr>
            <p:ph type="title"/>
          </p:nvPr>
        </p:nvSpPr>
        <p:spPr/>
        <p:txBody>
          <a:bodyPr/>
          <a:lstStyle/>
          <a:p>
            <a:r>
              <a:rPr lang="en-US" altLang="zh-TW" dirty="0" smtClean="0"/>
              <a:t>168</a:t>
            </a:r>
            <a:endParaRPr lang="zh-TW" altLang="en-US" dirty="0"/>
          </a:p>
        </p:txBody>
      </p:sp>
      <p:sp>
        <p:nvSpPr>
          <p:cNvPr id="4" name="圓角矩形 3"/>
          <p:cNvSpPr/>
          <p:nvPr/>
        </p:nvSpPr>
        <p:spPr>
          <a:xfrm>
            <a:off x="239713" y="156225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679736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C-router is to be used as a "router-on-a-stick" to route between the VLANs. All the interfaces </a:t>
            </a:r>
            <a:r>
              <a:rPr lang="en-US" altLang="zh-TW" dirty="0" smtClean="0"/>
              <a:t>have been </a:t>
            </a:r>
            <a:r>
              <a:rPr lang="en-US" altLang="zh-TW" dirty="0"/>
              <a:t>properly configured and IP routing is operational. The hosts in the VLANs have </a:t>
            </a:r>
            <a:r>
              <a:rPr lang="en-US" altLang="zh-TW" dirty="0" smtClean="0"/>
              <a:t>been configured </a:t>
            </a:r>
            <a:r>
              <a:rPr lang="en-US" altLang="zh-TW" dirty="0"/>
              <a:t>with the appropriate default gateway. What is true about this configuration?</a:t>
            </a:r>
            <a:endParaRPr lang="zh-TW" altLang="en-US" dirty="0"/>
          </a:p>
        </p:txBody>
      </p:sp>
      <p:sp>
        <p:nvSpPr>
          <p:cNvPr id="3" name="標題 2"/>
          <p:cNvSpPr>
            <a:spLocks noGrp="1"/>
          </p:cNvSpPr>
          <p:nvPr>
            <p:ph type="title"/>
          </p:nvPr>
        </p:nvSpPr>
        <p:spPr/>
        <p:txBody>
          <a:bodyPr/>
          <a:lstStyle/>
          <a:p>
            <a:r>
              <a:rPr lang="en-US" altLang="zh-TW" dirty="0" smtClean="0"/>
              <a:t>169</a:t>
            </a:r>
            <a:endParaRPr lang="zh-TW" altLang="en-US" dirty="0"/>
          </a:p>
        </p:txBody>
      </p:sp>
      <p:pic>
        <p:nvPicPr>
          <p:cNvPr id="4" name="圖片 3"/>
          <p:cNvPicPr>
            <a:picLocks noChangeAspect="1"/>
          </p:cNvPicPr>
          <p:nvPr/>
        </p:nvPicPr>
        <p:blipFill>
          <a:blip r:embed="rId2"/>
          <a:stretch>
            <a:fillRect/>
          </a:stretch>
        </p:blipFill>
        <p:spPr>
          <a:xfrm>
            <a:off x="1488992" y="3003749"/>
            <a:ext cx="6032611" cy="2571142"/>
          </a:xfrm>
          <a:prstGeom prst="rect">
            <a:avLst/>
          </a:prstGeom>
        </p:spPr>
      </p:pic>
    </p:spTree>
    <p:extLst>
      <p:ext uri="{BB962C8B-B14F-4D97-AF65-F5344CB8AC3E}">
        <p14:creationId xmlns:p14="http://schemas.microsoft.com/office/powerpoint/2010/main" val="1506002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These commands need to be added to the configuration:</a:t>
            </a:r>
          </a:p>
          <a:p>
            <a:pPr marL="225425" lvl="1" indent="0">
              <a:buNone/>
            </a:pPr>
            <a:r>
              <a:rPr lang="en-US" altLang="zh-TW" dirty="0" smtClean="0"/>
              <a:t>      C-router(</a:t>
            </a:r>
            <a:r>
              <a:rPr lang="en-US" altLang="zh-TW" dirty="0" err="1" smtClean="0"/>
              <a:t>config</a:t>
            </a:r>
            <a:r>
              <a:rPr lang="en-US" altLang="zh-TW" dirty="0"/>
              <a:t>)# router </a:t>
            </a:r>
            <a:r>
              <a:rPr lang="en-US" altLang="zh-TW" dirty="0" err="1"/>
              <a:t>eigrp</a:t>
            </a:r>
            <a:r>
              <a:rPr lang="en-US" altLang="zh-TW" dirty="0"/>
              <a:t> 123</a:t>
            </a:r>
          </a:p>
          <a:p>
            <a:pPr marL="225425" lvl="1" indent="0">
              <a:buNone/>
            </a:pPr>
            <a:r>
              <a:rPr lang="en-US" altLang="zh-TW" dirty="0" smtClean="0"/>
              <a:t>      C-router(</a:t>
            </a:r>
            <a:r>
              <a:rPr lang="en-US" altLang="zh-TW" dirty="0" err="1" smtClean="0"/>
              <a:t>config</a:t>
            </a:r>
            <a:r>
              <a:rPr lang="en-US" altLang="zh-TW" dirty="0" smtClean="0"/>
              <a:t>-router</a:t>
            </a:r>
            <a:r>
              <a:rPr lang="en-US" altLang="zh-TW" dirty="0"/>
              <a:t>)# network 172.19.0.0</a:t>
            </a:r>
          </a:p>
          <a:p>
            <a:pPr marL="568325" lvl="1" indent="-342900">
              <a:buFont typeface="+mj-lt"/>
              <a:buAutoNum type="alphaUcPeriod" startAt="2"/>
            </a:pPr>
            <a:r>
              <a:rPr lang="en-US" altLang="zh-TW" dirty="0" smtClean="0"/>
              <a:t>These </a:t>
            </a:r>
            <a:r>
              <a:rPr lang="en-US" altLang="zh-TW" dirty="0"/>
              <a:t>commands need to be added to the configuration:</a:t>
            </a:r>
          </a:p>
          <a:p>
            <a:pPr marL="225425" lvl="1" indent="0">
              <a:buNone/>
            </a:pPr>
            <a:r>
              <a:rPr lang="zh-TW" altLang="en-US" dirty="0" smtClean="0"/>
              <a:t>      </a:t>
            </a:r>
            <a:r>
              <a:rPr lang="en-US" altLang="zh-TW" dirty="0" smtClean="0"/>
              <a:t>C-router(</a:t>
            </a:r>
            <a:r>
              <a:rPr lang="en-US" altLang="zh-TW" dirty="0" err="1" smtClean="0"/>
              <a:t>config</a:t>
            </a:r>
            <a:r>
              <a:rPr lang="en-US" altLang="zh-TW" dirty="0"/>
              <a:t>)# router </a:t>
            </a:r>
            <a:r>
              <a:rPr lang="en-US" altLang="zh-TW" dirty="0" err="1"/>
              <a:t>ospf</a:t>
            </a:r>
            <a:r>
              <a:rPr lang="en-US" altLang="zh-TW" dirty="0"/>
              <a:t> 1</a:t>
            </a:r>
          </a:p>
          <a:p>
            <a:pPr marL="225425" lvl="1" indent="0">
              <a:buNone/>
            </a:pPr>
            <a:r>
              <a:rPr lang="zh-TW" altLang="en-US" dirty="0" smtClean="0"/>
              <a:t>      </a:t>
            </a:r>
            <a:r>
              <a:rPr lang="en-US" altLang="zh-TW" dirty="0" smtClean="0"/>
              <a:t>C-router(</a:t>
            </a:r>
            <a:r>
              <a:rPr lang="en-US" altLang="zh-TW" dirty="0" err="1" smtClean="0"/>
              <a:t>config</a:t>
            </a:r>
            <a:r>
              <a:rPr lang="en-US" altLang="zh-TW" dirty="0" smtClean="0"/>
              <a:t>-router</a:t>
            </a:r>
            <a:r>
              <a:rPr lang="en-US" altLang="zh-TW" dirty="0"/>
              <a:t>)# network 172.19.0.0 0.0.3.255 area 0</a:t>
            </a:r>
          </a:p>
          <a:p>
            <a:pPr marL="568325" lvl="1" indent="-342900">
              <a:buFont typeface="+mj-lt"/>
              <a:buAutoNum type="alphaUcPeriod" startAt="3"/>
            </a:pPr>
            <a:r>
              <a:rPr lang="en-US" altLang="zh-TW" dirty="0" smtClean="0"/>
              <a:t>These </a:t>
            </a:r>
            <a:r>
              <a:rPr lang="en-US" altLang="zh-TW" dirty="0"/>
              <a:t>commands need to be added to the configuration:</a:t>
            </a:r>
          </a:p>
          <a:p>
            <a:pPr marL="225425" lvl="1" indent="0">
              <a:buNone/>
            </a:pPr>
            <a:r>
              <a:rPr lang="zh-TW" altLang="en-US" dirty="0" smtClean="0"/>
              <a:t>      </a:t>
            </a:r>
            <a:r>
              <a:rPr lang="en-US" altLang="zh-TW" dirty="0" smtClean="0"/>
              <a:t>C-router(</a:t>
            </a:r>
            <a:r>
              <a:rPr lang="en-US" altLang="zh-TW" dirty="0" err="1" smtClean="0"/>
              <a:t>config</a:t>
            </a:r>
            <a:r>
              <a:rPr lang="en-US" altLang="zh-TW" dirty="0"/>
              <a:t>)# router rip</a:t>
            </a:r>
          </a:p>
          <a:p>
            <a:pPr marL="225425" lvl="1" indent="0">
              <a:buNone/>
            </a:pPr>
            <a:r>
              <a:rPr lang="zh-TW" altLang="en-US" dirty="0" smtClean="0"/>
              <a:t>      </a:t>
            </a:r>
            <a:r>
              <a:rPr lang="en-US" altLang="zh-TW" dirty="0" smtClean="0"/>
              <a:t>C-router(</a:t>
            </a:r>
            <a:r>
              <a:rPr lang="en-US" altLang="zh-TW" dirty="0" err="1" smtClean="0"/>
              <a:t>config</a:t>
            </a:r>
            <a:r>
              <a:rPr lang="en-US" altLang="zh-TW" dirty="0" smtClean="0"/>
              <a:t>-router</a:t>
            </a:r>
            <a:r>
              <a:rPr lang="en-US" altLang="zh-TW" dirty="0"/>
              <a:t>)# network 172.19.0.0</a:t>
            </a:r>
          </a:p>
          <a:p>
            <a:pPr marL="568325" lvl="1" indent="-342900">
              <a:buFont typeface="+mj-lt"/>
              <a:buAutoNum type="alphaUcPeriod" startAt="4"/>
            </a:pPr>
            <a:r>
              <a:rPr lang="en-US" altLang="zh-TW" dirty="0" smtClean="0"/>
              <a:t>No </a:t>
            </a:r>
            <a:r>
              <a:rPr lang="en-US" altLang="zh-TW" dirty="0"/>
              <a:t>further routing configuration is required.</a:t>
            </a:r>
            <a:endParaRPr lang="zh-TW" altLang="en-US" dirty="0"/>
          </a:p>
        </p:txBody>
      </p:sp>
      <p:sp>
        <p:nvSpPr>
          <p:cNvPr id="3" name="標題 2"/>
          <p:cNvSpPr>
            <a:spLocks noGrp="1"/>
          </p:cNvSpPr>
          <p:nvPr>
            <p:ph type="title"/>
          </p:nvPr>
        </p:nvSpPr>
        <p:spPr/>
        <p:txBody>
          <a:bodyPr/>
          <a:lstStyle/>
          <a:p>
            <a:r>
              <a:rPr lang="en-US" altLang="zh-TW" dirty="0" smtClean="0"/>
              <a:t>169</a:t>
            </a:r>
            <a:endParaRPr lang="zh-TW" altLang="en-US" dirty="0"/>
          </a:p>
        </p:txBody>
      </p:sp>
      <p:sp>
        <p:nvSpPr>
          <p:cNvPr id="4" name="圓角矩形 3"/>
          <p:cNvSpPr/>
          <p:nvPr/>
        </p:nvSpPr>
        <p:spPr>
          <a:xfrm>
            <a:off x="239713" y="390725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91276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Why is flash memory erased prior to upgrading the IOS image from the TFTP server?</a:t>
            </a:r>
            <a:endParaRPr lang="zh-TW" altLang="en-US" dirty="0"/>
          </a:p>
        </p:txBody>
      </p:sp>
      <p:sp>
        <p:nvSpPr>
          <p:cNvPr id="3" name="標題 2"/>
          <p:cNvSpPr>
            <a:spLocks noGrp="1"/>
          </p:cNvSpPr>
          <p:nvPr>
            <p:ph type="title"/>
          </p:nvPr>
        </p:nvSpPr>
        <p:spPr/>
        <p:txBody>
          <a:bodyPr/>
          <a:lstStyle/>
          <a:p>
            <a:r>
              <a:rPr lang="en-US" altLang="zh-TW" dirty="0" smtClean="0"/>
              <a:t>170</a:t>
            </a:r>
            <a:endParaRPr lang="zh-TW" altLang="en-US" dirty="0"/>
          </a:p>
        </p:txBody>
      </p:sp>
      <p:pic>
        <p:nvPicPr>
          <p:cNvPr id="4" name="圖片 3"/>
          <p:cNvPicPr>
            <a:picLocks noChangeAspect="1"/>
          </p:cNvPicPr>
          <p:nvPr/>
        </p:nvPicPr>
        <p:blipFill>
          <a:blip r:embed="rId2"/>
          <a:stretch>
            <a:fillRect/>
          </a:stretch>
        </p:blipFill>
        <p:spPr>
          <a:xfrm>
            <a:off x="1279064" y="1900383"/>
            <a:ext cx="6401692" cy="3851488"/>
          </a:xfrm>
          <a:prstGeom prst="rect">
            <a:avLst/>
          </a:prstGeom>
        </p:spPr>
      </p:pic>
    </p:spTree>
    <p:extLst>
      <p:ext uri="{BB962C8B-B14F-4D97-AF65-F5344CB8AC3E}">
        <p14:creationId xmlns:p14="http://schemas.microsoft.com/office/powerpoint/2010/main" val="4198069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The router cannot verify that the Cisco IOS image currently in flash is valid.</a:t>
            </a:r>
          </a:p>
          <a:p>
            <a:pPr marL="568325" lvl="1" indent="-342900">
              <a:buFont typeface="+mj-lt"/>
              <a:buAutoNum type="alphaUcPeriod"/>
            </a:pPr>
            <a:r>
              <a:rPr lang="en-US" altLang="zh-TW" dirty="0" smtClean="0"/>
              <a:t>Flash </a:t>
            </a:r>
            <a:r>
              <a:rPr lang="en-US" altLang="zh-TW" dirty="0"/>
              <a:t>memory on Cisco routers can contain only a single IOS image.</a:t>
            </a:r>
          </a:p>
          <a:p>
            <a:pPr marL="568325" lvl="1" indent="-342900">
              <a:buFont typeface="+mj-lt"/>
              <a:buAutoNum type="alphaUcPeriod"/>
            </a:pPr>
            <a:r>
              <a:rPr lang="en-US" altLang="zh-TW" dirty="0" smtClean="0"/>
              <a:t>Erasing </a:t>
            </a:r>
            <a:r>
              <a:rPr lang="en-US" altLang="zh-TW" dirty="0"/>
              <a:t>current flash content is requested during the copy dialog.</a:t>
            </a:r>
          </a:p>
          <a:p>
            <a:pPr marL="568325" lvl="1" indent="-342900">
              <a:buFont typeface="+mj-lt"/>
              <a:buAutoNum type="alphaUcPeriod"/>
            </a:pPr>
            <a:r>
              <a:rPr lang="en-US" altLang="zh-TW" dirty="0" smtClean="0"/>
              <a:t>In </a:t>
            </a:r>
            <a:r>
              <a:rPr lang="en-US" altLang="zh-TW" dirty="0"/>
              <a:t>order for the router to use the new image as the default, it must be the only IOS image </a:t>
            </a:r>
            <a:r>
              <a:rPr lang="en-US" altLang="zh-TW" dirty="0" smtClean="0"/>
              <a:t>in flash</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smtClean="0"/>
              <a:t>170</a:t>
            </a:r>
            <a:endParaRPr lang="zh-TW" altLang="en-US" dirty="0"/>
          </a:p>
        </p:txBody>
      </p:sp>
      <p:sp>
        <p:nvSpPr>
          <p:cNvPr id="4" name="圓角矩形 3"/>
          <p:cNvSpPr/>
          <p:nvPr/>
        </p:nvSpPr>
        <p:spPr>
          <a:xfrm>
            <a:off x="239713" y="156225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754052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would you configure globally on a Cisco router that would allow you to </a:t>
            </a:r>
            <a:r>
              <a:rPr lang="en-US" altLang="zh-TW" dirty="0" smtClean="0"/>
              <a:t>view directly </a:t>
            </a:r>
            <a:r>
              <a:rPr lang="en-US" altLang="zh-TW" dirty="0"/>
              <a:t>connected Cisco devices?</a:t>
            </a:r>
          </a:p>
          <a:p>
            <a:pPr marL="568325" lvl="1" indent="-342900">
              <a:buFont typeface="+mj-lt"/>
              <a:buAutoNum type="alphaUcPeriod"/>
            </a:pPr>
            <a:r>
              <a:rPr lang="en-US" altLang="zh-TW" dirty="0" smtClean="0"/>
              <a:t>enable </a:t>
            </a:r>
            <a:r>
              <a:rPr lang="en-US" altLang="zh-TW" dirty="0" err="1"/>
              <a:t>cdp</a:t>
            </a:r>
            <a:endParaRPr lang="en-US" altLang="zh-TW" dirty="0"/>
          </a:p>
          <a:p>
            <a:pPr marL="568325" lvl="1" indent="-342900">
              <a:buFont typeface="+mj-lt"/>
              <a:buAutoNum type="alphaUcPeriod"/>
            </a:pPr>
            <a:r>
              <a:rPr lang="en-US" altLang="zh-TW" dirty="0" err="1" smtClean="0"/>
              <a:t>cdp</a:t>
            </a:r>
            <a:r>
              <a:rPr lang="en-US" altLang="zh-TW" dirty="0" smtClean="0"/>
              <a:t> </a:t>
            </a:r>
            <a:r>
              <a:rPr lang="en-US" altLang="zh-TW" dirty="0"/>
              <a:t>enable</a:t>
            </a:r>
          </a:p>
          <a:p>
            <a:pPr marL="568325" lvl="1" indent="-342900">
              <a:buFont typeface="+mj-lt"/>
              <a:buAutoNum type="alphaUcPeriod"/>
            </a:pPr>
            <a:r>
              <a:rPr lang="en-US" altLang="zh-TW" dirty="0" err="1" smtClean="0"/>
              <a:t>cdp</a:t>
            </a:r>
            <a:r>
              <a:rPr lang="en-US" altLang="zh-TW" dirty="0" smtClean="0"/>
              <a:t> </a:t>
            </a:r>
            <a:r>
              <a:rPr lang="en-US" altLang="zh-TW" dirty="0"/>
              <a:t>run</a:t>
            </a:r>
          </a:p>
          <a:p>
            <a:pPr marL="568325" lvl="1" indent="-342900">
              <a:buFont typeface="+mj-lt"/>
              <a:buAutoNum type="alphaUcPeriod"/>
            </a:pPr>
            <a:r>
              <a:rPr lang="en-US" altLang="zh-TW" dirty="0" smtClean="0"/>
              <a:t>run </a:t>
            </a:r>
            <a:r>
              <a:rPr lang="en-US" altLang="zh-TW" dirty="0" err="1"/>
              <a:t>cdp</a:t>
            </a:r>
            <a:endParaRPr lang="zh-TW" altLang="en-US" dirty="0"/>
          </a:p>
        </p:txBody>
      </p:sp>
      <p:sp>
        <p:nvSpPr>
          <p:cNvPr id="3" name="標題 2"/>
          <p:cNvSpPr>
            <a:spLocks noGrp="1"/>
          </p:cNvSpPr>
          <p:nvPr>
            <p:ph type="title"/>
          </p:nvPr>
        </p:nvSpPr>
        <p:spPr/>
        <p:txBody>
          <a:bodyPr/>
          <a:lstStyle/>
          <a:p>
            <a:r>
              <a:rPr lang="en-US" altLang="zh-TW" dirty="0" smtClean="0"/>
              <a:t>171</a:t>
            </a:r>
            <a:endParaRPr lang="zh-TW" altLang="en-US" dirty="0"/>
          </a:p>
        </p:txBody>
      </p:sp>
      <p:sp>
        <p:nvSpPr>
          <p:cNvPr id="4" name="圓角矩形 3"/>
          <p:cNvSpPr/>
          <p:nvPr/>
        </p:nvSpPr>
        <p:spPr>
          <a:xfrm>
            <a:off x="239713" y="227017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831431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According </a:t>
            </a:r>
            <a:r>
              <a:rPr lang="en-US" altLang="zh-TW" dirty="0"/>
              <a:t>to the routing table, where will the router send a packet destined for 10.1.5.65?</a:t>
            </a:r>
          </a:p>
          <a:p>
            <a:pPr marL="568325" lvl="1" indent="-342900">
              <a:buFont typeface="+mj-lt"/>
              <a:buAutoNum type="alphaUcPeriod"/>
            </a:pPr>
            <a:r>
              <a:rPr lang="en-US" altLang="zh-TW" dirty="0" smtClean="0"/>
              <a:t>10.1.1.2</a:t>
            </a:r>
            <a:endParaRPr lang="en-US" altLang="zh-TW" dirty="0"/>
          </a:p>
          <a:p>
            <a:pPr marL="568325" lvl="1" indent="-342900">
              <a:buFont typeface="+mj-lt"/>
              <a:buAutoNum type="alphaUcPeriod"/>
            </a:pPr>
            <a:r>
              <a:rPr lang="en-US" altLang="zh-TW" dirty="0" smtClean="0"/>
              <a:t>10.1.2.2</a:t>
            </a:r>
            <a:endParaRPr lang="en-US" altLang="zh-TW" dirty="0"/>
          </a:p>
          <a:p>
            <a:pPr marL="568325" lvl="1" indent="-342900">
              <a:buFont typeface="+mj-lt"/>
              <a:buAutoNum type="alphaUcPeriod"/>
            </a:pPr>
            <a:r>
              <a:rPr lang="en-US" altLang="zh-TW" dirty="0" smtClean="0"/>
              <a:t>10.1.3.3</a:t>
            </a:r>
            <a:endParaRPr lang="en-US" altLang="zh-TW" dirty="0"/>
          </a:p>
          <a:p>
            <a:pPr marL="568325" lvl="1" indent="-342900">
              <a:buFont typeface="+mj-lt"/>
              <a:buAutoNum type="alphaUcPeriod"/>
            </a:pPr>
            <a:r>
              <a:rPr lang="en-US" altLang="zh-TW" dirty="0" smtClean="0"/>
              <a:t>10.1.4.4</a:t>
            </a:r>
            <a:endParaRPr lang="zh-TW" altLang="en-US" dirty="0"/>
          </a:p>
        </p:txBody>
      </p:sp>
      <p:sp>
        <p:nvSpPr>
          <p:cNvPr id="3" name="標題 2"/>
          <p:cNvSpPr>
            <a:spLocks noGrp="1"/>
          </p:cNvSpPr>
          <p:nvPr>
            <p:ph type="title"/>
          </p:nvPr>
        </p:nvSpPr>
        <p:spPr/>
        <p:txBody>
          <a:bodyPr/>
          <a:lstStyle/>
          <a:p>
            <a:r>
              <a:rPr lang="en-US" altLang="zh-TW" dirty="0" smtClean="0"/>
              <a:t>172</a:t>
            </a:r>
            <a:endParaRPr lang="zh-TW" altLang="en-US" dirty="0"/>
          </a:p>
        </p:txBody>
      </p:sp>
      <p:pic>
        <p:nvPicPr>
          <p:cNvPr id="4" name="圖片 3"/>
          <p:cNvPicPr>
            <a:picLocks noChangeAspect="1"/>
          </p:cNvPicPr>
          <p:nvPr/>
        </p:nvPicPr>
        <p:blipFill>
          <a:blip r:embed="rId2"/>
          <a:stretch>
            <a:fillRect/>
          </a:stretch>
        </p:blipFill>
        <p:spPr>
          <a:xfrm>
            <a:off x="1920147" y="3354368"/>
            <a:ext cx="5238649" cy="2677723"/>
          </a:xfrm>
          <a:prstGeom prst="rect">
            <a:avLst/>
          </a:prstGeom>
        </p:spPr>
      </p:pic>
      <p:sp>
        <p:nvSpPr>
          <p:cNvPr id="5" name="圓角矩形 4"/>
          <p:cNvSpPr/>
          <p:nvPr/>
        </p:nvSpPr>
        <p:spPr>
          <a:xfrm>
            <a:off x="239713" y="227017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47198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標題 1"/>
          <p:cNvSpPr>
            <a:spLocks noGrp="1"/>
          </p:cNvSpPr>
          <p:nvPr>
            <p:ph type="title"/>
          </p:nvPr>
        </p:nvSpPr>
        <p:spPr/>
        <p:txBody>
          <a:bodyPr/>
          <a:lstStyle/>
          <a:p>
            <a:r>
              <a:rPr lang="en-US" altLang="zh-TW" smtClean="0"/>
              <a:t>The network Command</a:t>
            </a:r>
            <a:endParaRPr lang="zh-TW" altLang="en-US" smtClean="0"/>
          </a:p>
        </p:txBody>
      </p:sp>
      <p:pic>
        <p:nvPicPr>
          <p:cNvPr id="593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19" y="1214848"/>
            <a:ext cx="764222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9089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Why do large OSPF networks use a hierarchical design? (Choose three</a:t>
            </a:r>
            <a:r>
              <a:rPr lang="en-US" altLang="zh-TW" dirty="0" smtClean="0"/>
              <a:t>.)</a:t>
            </a:r>
          </a:p>
          <a:p>
            <a:pPr marL="568325" lvl="1" indent="-342900">
              <a:buFont typeface="+mj-lt"/>
              <a:buAutoNum type="alphaUcPeriod"/>
            </a:pPr>
            <a:r>
              <a:rPr lang="en-US" altLang="zh-TW" dirty="0"/>
              <a:t>to decrease latency by increasing bandwidth</a:t>
            </a:r>
          </a:p>
          <a:p>
            <a:pPr marL="568325" lvl="1" indent="-342900">
              <a:buFont typeface="+mj-lt"/>
              <a:buAutoNum type="alphaUcPeriod"/>
            </a:pPr>
            <a:r>
              <a:rPr lang="en-US" altLang="zh-TW" dirty="0" smtClean="0"/>
              <a:t>to </a:t>
            </a:r>
            <a:r>
              <a:rPr lang="en-US" altLang="zh-TW" dirty="0"/>
              <a:t>reduce routing overhead</a:t>
            </a:r>
          </a:p>
          <a:p>
            <a:pPr marL="568325" lvl="1" indent="-342900">
              <a:buFont typeface="+mj-lt"/>
              <a:buAutoNum type="alphaUcPeriod"/>
            </a:pPr>
            <a:r>
              <a:rPr lang="en-US" altLang="zh-TW" dirty="0" smtClean="0"/>
              <a:t>to </a:t>
            </a:r>
            <a:r>
              <a:rPr lang="en-US" altLang="zh-TW" dirty="0"/>
              <a:t>speed up convergence</a:t>
            </a:r>
          </a:p>
          <a:p>
            <a:pPr marL="568325" lvl="1" indent="-342900">
              <a:buFont typeface="+mj-lt"/>
              <a:buAutoNum type="alphaUcPeriod"/>
            </a:pPr>
            <a:r>
              <a:rPr lang="en-US" altLang="zh-TW" dirty="0" smtClean="0"/>
              <a:t>to </a:t>
            </a:r>
            <a:r>
              <a:rPr lang="en-US" altLang="zh-TW" dirty="0"/>
              <a:t>confine network instability to single areas of the network</a:t>
            </a:r>
          </a:p>
          <a:p>
            <a:pPr marL="568325" lvl="1" indent="-342900">
              <a:buFont typeface="+mj-lt"/>
              <a:buAutoNum type="alphaUcPeriod"/>
            </a:pPr>
            <a:r>
              <a:rPr lang="en-US" altLang="zh-TW" dirty="0" smtClean="0"/>
              <a:t>to </a:t>
            </a:r>
            <a:r>
              <a:rPr lang="en-US" altLang="zh-TW" dirty="0"/>
              <a:t>reduce the complexity of router configuration</a:t>
            </a:r>
          </a:p>
          <a:p>
            <a:pPr marL="568325" lvl="1" indent="-342900">
              <a:buFont typeface="+mj-lt"/>
              <a:buAutoNum type="alphaUcPeriod"/>
            </a:pPr>
            <a:r>
              <a:rPr lang="en-US" altLang="zh-TW" dirty="0" smtClean="0"/>
              <a:t>to </a:t>
            </a:r>
            <a:r>
              <a:rPr lang="en-US" altLang="zh-TW" dirty="0"/>
              <a:t>lower costs by replacing routers with distribution layer switches</a:t>
            </a:r>
            <a:endParaRPr lang="zh-TW" altLang="en-US" dirty="0"/>
          </a:p>
        </p:txBody>
      </p:sp>
      <p:sp>
        <p:nvSpPr>
          <p:cNvPr id="3" name="標題 2"/>
          <p:cNvSpPr>
            <a:spLocks noGrp="1"/>
          </p:cNvSpPr>
          <p:nvPr>
            <p:ph type="title"/>
          </p:nvPr>
        </p:nvSpPr>
        <p:spPr/>
        <p:txBody>
          <a:bodyPr/>
          <a:lstStyle/>
          <a:p>
            <a:r>
              <a:rPr lang="en-US" altLang="zh-TW" dirty="0" smtClean="0"/>
              <a:t>130</a:t>
            </a:r>
            <a:endParaRPr lang="zh-TW" altLang="en-US" dirty="0"/>
          </a:p>
        </p:txBody>
      </p:sp>
      <p:sp>
        <p:nvSpPr>
          <p:cNvPr id="4" name="圓角矩形 3"/>
          <p:cNvSpPr/>
          <p:nvPr/>
        </p:nvSpPr>
        <p:spPr>
          <a:xfrm>
            <a:off x="239713" y="1945716"/>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29885" y="2289842"/>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29879" y="2629060"/>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215239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標題 1"/>
          <p:cNvSpPr>
            <a:spLocks noGrp="1"/>
          </p:cNvSpPr>
          <p:nvPr>
            <p:ph type="title"/>
          </p:nvPr>
        </p:nvSpPr>
        <p:spPr/>
        <p:txBody>
          <a:bodyPr/>
          <a:lstStyle/>
          <a:p>
            <a:r>
              <a:rPr lang="en-US" altLang="zh-TW" smtClean="0"/>
              <a:t>Disabling Automatic Summarization</a:t>
            </a:r>
            <a:endParaRPr lang="zh-TW" altLang="en-US" smtClean="0"/>
          </a:p>
        </p:txBody>
      </p:sp>
      <p:pic>
        <p:nvPicPr>
          <p:cNvPr id="1310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279730"/>
            <a:ext cx="8394700"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574791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標題 1"/>
          <p:cNvSpPr>
            <a:spLocks noGrp="1"/>
          </p:cNvSpPr>
          <p:nvPr>
            <p:ph type="title"/>
          </p:nvPr>
        </p:nvSpPr>
        <p:spPr/>
        <p:txBody>
          <a:bodyPr/>
          <a:lstStyle/>
          <a:p>
            <a:r>
              <a:rPr lang="en-US" altLang="zh-TW" smtClean="0"/>
              <a:t>Manual Summarization</a:t>
            </a:r>
            <a:endParaRPr lang="zh-TW" altLang="en-US" smtClean="0"/>
          </a:p>
        </p:txBody>
      </p:sp>
      <p:pic>
        <p:nvPicPr>
          <p:cNvPr id="137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857375"/>
            <a:ext cx="7818438"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108630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標題 1"/>
          <p:cNvSpPr>
            <a:spLocks noGrp="1"/>
          </p:cNvSpPr>
          <p:nvPr>
            <p:ph type="title"/>
          </p:nvPr>
        </p:nvSpPr>
        <p:spPr/>
        <p:txBody>
          <a:bodyPr/>
          <a:lstStyle/>
          <a:p>
            <a:r>
              <a:rPr lang="en-US" altLang="zh-TW" smtClean="0"/>
              <a:t>EIGRP Default Route</a:t>
            </a:r>
            <a:endParaRPr lang="zh-TW" altLang="en-US" smtClean="0"/>
          </a:p>
        </p:txBody>
      </p:sp>
      <p:pic>
        <p:nvPicPr>
          <p:cNvPr id="140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276" y="1188244"/>
            <a:ext cx="735171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0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5221288"/>
            <a:ext cx="576421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02166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p:txBody>
          <a:bodyPr/>
          <a:lstStyle/>
          <a:p>
            <a:r>
              <a:rPr lang="en-US" altLang="zh-TW" smtClean="0"/>
              <a:t>EIGRP Composite Metric</a:t>
            </a:r>
            <a:endParaRPr lang="zh-TW" altLang="en-US" smtClean="0"/>
          </a:p>
        </p:txBody>
      </p:sp>
      <p:pic>
        <p:nvPicPr>
          <p:cNvPr id="70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32" y="1469615"/>
            <a:ext cx="78486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192596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r>
              <a:rPr lang="en-US" altLang="zh-TW" smtClean="0"/>
              <a:t>EIGRP Metrics</a:t>
            </a:r>
            <a:endParaRPr lang="zh-TW" altLang="en-US" smtClean="0"/>
          </a:p>
        </p:txBody>
      </p:sp>
      <p:pic>
        <p:nvPicPr>
          <p:cNvPr id="737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69" y="1198358"/>
            <a:ext cx="7578725"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1365890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標題 1"/>
          <p:cNvSpPr>
            <a:spLocks noGrp="1"/>
          </p:cNvSpPr>
          <p:nvPr>
            <p:ph type="title"/>
          </p:nvPr>
        </p:nvSpPr>
        <p:spPr/>
        <p:txBody>
          <a:bodyPr/>
          <a:lstStyle/>
          <a:p>
            <a:r>
              <a:rPr lang="en-US" altLang="zh-TW" smtClean="0"/>
              <a:t>EIGRP Metrics</a:t>
            </a:r>
            <a:endParaRPr lang="zh-TW" altLang="en-US" smtClean="0"/>
          </a:p>
        </p:txBody>
      </p:sp>
      <p:pic>
        <p:nvPicPr>
          <p:cNvPr id="757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801" y="1366377"/>
            <a:ext cx="6316662"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20361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標題 2"/>
          <p:cNvSpPr>
            <a:spLocks noGrp="1"/>
          </p:cNvSpPr>
          <p:nvPr>
            <p:ph type="title"/>
          </p:nvPr>
        </p:nvSpPr>
        <p:spPr/>
        <p:txBody>
          <a:bodyPr/>
          <a:lstStyle/>
          <a:p>
            <a:r>
              <a:rPr lang="en-US" altLang="zh-TW" smtClean="0"/>
              <a:t>Calculating the EIGRP Metric</a:t>
            </a:r>
            <a:endParaRPr lang="zh-TW" altLang="en-US" smtClean="0"/>
          </a:p>
        </p:txBody>
      </p:sp>
      <p:pic>
        <p:nvPicPr>
          <p:cNvPr id="829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313" y="1226933"/>
            <a:ext cx="6751638"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007325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內容版面配置區 1"/>
          <p:cNvSpPr>
            <a:spLocks noGrp="1"/>
          </p:cNvSpPr>
          <p:nvPr>
            <p:ph type="body" sz="quarter" idx="10"/>
          </p:nvPr>
        </p:nvSpPr>
        <p:spPr/>
        <p:txBody>
          <a:bodyPr/>
          <a:lstStyle/>
          <a:p>
            <a:r>
              <a:rPr lang="en-US" altLang="zh-TW" smtClean="0"/>
              <a:t>DUAL uses several terms:</a:t>
            </a:r>
          </a:p>
          <a:p>
            <a:pPr lvl="1"/>
            <a:r>
              <a:rPr lang="en-US" altLang="zh-TW" smtClean="0"/>
              <a:t>Successor</a:t>
            </a:r>
          </a:p>
          <a:p>
            <a:pPr lvl="1"/>
            <a:r>
              <a:rPr lang="en-US" altLang="zh-TW" smtClean="0"/>
              <a:t>Feasible Distance (FD)</a:t>
            </a:r>
          </a:p>
          <a:p>
            <a:pPr lvl="1"/>
            <a:r>
              <a:rPr lang="en-US" altLang="zh-TW" smtClean="0"/>
              <a:t>Feasible Successor (FS)</a:t>
            </a:r>
          </a:p>
          <a:p>
            <a:pPr lvl="1"/>
            <a:r>
              <a:rPr lang="en-US" altLang="zh-TW" smtClean="0"/>
              <a:t>Reported Distance (RD) or Advertised Distance (AD)</a:t>
            </a:r>
          </a:p>
          <a:p>
            <a:pPr lvl="1"/>
            <a:r>
              <a:rPr lang="en-US" altLang="zh-TW" smtClean="0"/>
              <a:t>Feasible Condition or Feasibility Condition (FC)</a:t>
            </a:r>
            <a:endParaRPr lang="zh-TW" altLang="en-US" smtClean="0"/>
          </a:p>
        </p:txBody>
      </p:sp>
      <p:sp>
        <p:nvSpPr>
          <p:cNvPr id="88067" name="標題 2"/>
          <p:cNvSpPr>
            <a:spLocks noGrp="1"/>
          </p:cNvSpPr>
          <p:nvPr>
            <p:ph type="title"/>
          </p:nvPr>
        </p:nvSpPr>
        <p:spPr/>
        <p:txBody>
          <a:bodyPr/>
          <a:lstStyle/>
          <a:p>
            <a:r>
              <a:rPr lang="en-US" altLang="zh-TW" smtClean="0"/>
              <a:t>DUAL Concepts</a:t>
            </a:r>
            <a:endParaRPr lang="zh-TW" altLang="en-US" smtClean="0"/>
          </a:p>
        </p:txBody>
      </p:sp>
      <p:pic>
        <p:nvPicPr>
          <p:cNvPr id="880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870" y="3247513"/>
            <a:ext cx="57658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9314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內容版面配置區 1"/>
          <p:cNvSpPr>
            <a:spLocks noGrp="1"/>
          </p:cNvSpPr>
          <p:nvPr>
            <p:ph type="body" sz="quarter" idx="10"/>
          </p:nvPr>
        </p:nvSpPr>
        <p:spPr/>
        <p:txBody>
          <a:bodyPr/>
          <a:lstStyle/>
          <a:p>
            <a:r>
              <a:rPr lang="en-US" altLang="zh-TW" sz="2400" smtClean="0"/>
              <a:t>A </a:t>
            </a:r>
            <a:r>
              <a:rPr lang="en-US" altLang="zh-TW" sz="2400" smtClean="0">
                <a:solidFill>
                  <a:srgbClr val="C00000"/>
                </a:solidFill>
              </a:rPr>
              <a:t>successor</a:t>
            </a:r>
            <a:r>
              <a:rPr lang="en-US" altLang="zh-TW" sz="2400" smtClean="0"/>
              <a:t> is a neighboring router that is used for packet forwarding and is the </a:t>
            </a:r>
            <a:r>
              <a:rPr lang="en-US" altLang="zh-TW" sz="2400" smtClean="0">
                <a:solidFill>
                  <a:srgbClr val="C00000"/>
                </a:solidFill>
              </a:rPr>
              <a:t>least-cost route </a:t>
            </a:r>
            <a:r>
              <a:rPr lang="en-US" altLang="zh-TW" sz="2400" smtClean="0"/>
              <a:t>to the destination network. The IP address of a successor is shown in a routing table entry right after the word via</a:t>
            </a:r>
          </a:p>
          <a:p>
            <a:r>
              <a:rPr lang="en-US" altLang="zh-TW" sz="2400" smtClean="0">
                <a:solidFill>
                  <a:srgbClr val="C00000"/>
                </a:solidFill>
              </a:rPr>
              <a:t>Feasible distance</a:t>
            </a:r>
            <a:r>
              <a:rPr lang="en-US" altLang="zh-TW" sz="2400" smtClean="0"/>
              <a:t> (FD) is the </a:t>
            </a:r>
            <a:r>
              <a:rPr lang="en-US" altLang="zh-TW" sz="2400" smtClean="0">
                <a:solidFill>
                  <a:srgbClr val="C00000"/>
                </a:solidFill>
              </a:rPr>
              <a:t>lowest calculated metric </a:t>
            </a:r>
            <a:r>
              <a:rPr lang="en-US" altLang="zh-TW" sz="2400" smtClean="0"/>
              <a:t>to reach the destination network. FD is the metric listed in the routing table entry as the </a:t>
            </a:r>
            <a:r>
              <a:rPr lang="en-US" altLang="zh-TW" sz="2400" smtClean="0">
                <a:solidFill>
                  <a:srgbClr val="C00000"/>
                </a:solidFill>
              </a:rPr>
              <a:t>second number </a:t>
            </a:r>
            <a:r>
              <a:rPr lang="en-US" altLang="zh-TW" sz="2400" smtClean="0"/>
              <a:t>inside the brackets. As with other routing protocols this is also known as the metric for the route</a:t>
            </a:r>
            <a:endParaRPr lang="zh-TW" altLang="en-US" sz="2400" smtClean="0"/>
          </a:p>
        </p:txBody>
      </p:sp>
      <p:sp>
        <p:nvSpPr>
          <p:cNvPr id="89091" name="標題 2"/>
          <p:cNvSpPr>
            <a:spLocks noGrp="1"/>
          </p:cNvSpPr>
          <p:nvPr>
            <p:ph type="title"/>
          </p:nvPr>
        </p:nvSpPr>
        <p:spPr/>
        <p:txBody>
          <a:bodyPr/>
          <a:lstStyle/>
          <a:p>
            <a:r>
              <a:rPr lang="en-US" altLang="zh-TW" smtClean="0"/>
              <a:t>Successor and Feasible Distance</a:t>
            </a:r>
            <a:endParaRPr lang="zh-TW" altLang="en-US" smtClean="0"/>
          </a:p>
        </p:txBody>
      </p:sp>
    </p:spTree>
    <p:extLst>
      <p:ext uri="{BB962C8B-B14F-4D97-AF65-F5344CB8AC3E}">
        <p14:creationId xmlns:p14="http://schemas.microsoft.com/office/powerpoint/2010/main" val="742024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內容版面配置區 1"/>
          <p:cNvSpPr>
            <a:spLocks noGrp="1"/>
          </p:cNvSpPr>
          <p:nvPr>
            <p:ph type="body" sz="quarter" idx="10"/>
          </p:nvPr>
        </p:nvSpPr>
        <p:spPr/>
        <p:txBody>
          <a:bodyPr/>
          <a:lstStyle/>
          <a:p>
            <a:r>
              <a:rPr lang="en-US" altLang="zh-TW" smtClean="0"/>
              <a:t>A </a:t>
            </a:r>
            <a:r>
              <a:rPr lang="en-US" altLang="zh-TW" smtClean="0">
                <a:solidFill>
                  <a:srgbClr val="C00000"/>
                </a:solidFill>
              </a:rPr>
              <a:t>feasible successor </a:t>
            </a:r>
            <a:r>
              <a:rPr lang="en-US" altLang="zh-TW" smtClean="0"/>
              <a:t>(FS) is a neighbor who has a loop-free </a:t>
            </a:r>
            <a:r>
              <a:rPr lang="en-US" altLang="zh-TW" smtClean="0">
                <a:solidFill>
                  <a:srgbClr val="C00000"/>
                </a:solidFill>
              </a:rPr>
              <a:t>backup path </a:t>
            </a:r>
            <a:r>
              <a:rPr lang="en-US" altLang="zh-TW" smtClean="0"/>
              <a:t>to the same network as the successor by satisfying the feasibility condition</a:t>
            </a:r>
          </a:p>
          <a:p>
            <a:pPr lvl="1"/>
            <a:r>
              <a:rPr lang="en-US" altLang="zh-TW" smtClean="0"/>
              <a:t>In our topology, would R2 consider R1 to be a feasible successor to network 192.168.1.0/24? In order to be a feasible successor, R1 must satisfy the </a:t>
            </a:r>
            <a:r>
              <a:rPr lang="en-US" altLang="zh-TW" smtClean="0">
                <a:solidFill>
                  <a:srgbClr val="C00000"/>
                </a:solidFill>
              </a:rPr>
              <a:t>feasibility condition</a:t>
            </a:r>
            <a:r>
              <a:rPr lang="en-US" altLang="zh-TW" smtClean="0"/>
              <a:t> (FC)</a:t>
            </a:r>
            <a:endParaRPr lang="zh-TW" altLang="en-US" smtClean="0"/>
          </a:p>
        </p:txBody>
      </p:sp>
      <p:sp>
        <p:nvSpPr>
          <p:cNvPr id="91139" name="標題 2"/>
          <p:cNvSpPr>
            <a:spLocks noGrp="1"/>
          </p:cNvSpPr>
          <p:nvPr>
            <p:ph type="title"/>
          </p:nvPr>
        </p:nvSpPr>
        <p:spPr/>
        <p:txBody>
          <a:bodyPr/>
          <a:lstStyle/>
          <a:p>
            <a:r>
              <a:rPr lang="en-US" altLang="zh-TW" smtClean="0"/>
              <a:t>Feasible Successor</a:t>
            </a:r>
            <a:endParaRPr lang="zh-TW" altLang="en-US" smtClean="0"/>
          </a:p>
        </p:txBody>
      </p:sp>
    </p:spTree>
    <p:extLst>
      <p:ext uri="{BB962C8B-B14F-4D97-AF65-F5344CB8AC3E}">
        <p14:creationId xmlns:p14="http://schemas.microsoft.com/office/powerpoint/2010/main" val="2716014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encrypts all plaintext passwords</a:t>
            </a:r>
            <a:r>
              <a:rPr lang="en-US" altLang="zh-TW" dirty="0" smtClean="0"/>
              <a:t>?</a:t>
            </a:r>
          </a:p>
          <a:p>
            <a:pPr marL="568325" lvl="1" indent="-342900">
              <a:buFont typeface="+mj-lt"/>
              <a:buAutoNum type="alphaUcPeriod"/>
            </a:pPr>
            <a:r>
              <a:rPr lang="en-US" altLang="zh-TW" dirty="0"/>
              <a:t>Router# service password-encryption</a:t>
            </a:r>
          </a:p>
          <a:p>
            <a:pPr marL="568325" lvl="1" indent="-342900">
              <a:buFont typeface="+mj-lt"/>
              <a:buAutoNum type="alphaUcPeriod"/>
            </a:pPr>
            <a:r>
              <a:rPr lang="en-US" altLang="zh-TW" dirty="0" smtClean="0"/>
              <a:t>Router(</a:t>
            </a:r>
            <a:r>
              <a:rPr lang="en-US" altLang="zh-TW" dirty="0" err="1" smtClean="0"/>
              <a:t>config</a:t>
            </a:r>
            <a:r>
              <a:rPr lang="en-US" altLang="zh-TW" dirty="0"/>
              <a:t>)# password-encryption</a:t>
            </a:r>
          </a:p>
          <a:p>
            <a:pPr marL="568325" lvl="1" indent="-342900">
              <a:buFont typeface="+mj-lt"/>
              <a:buAutoNum type="alphaUcPeriod"/>
            </a:pPr>
            <a:r>
              <a:rPr lang="en-US" altLang="zh-TW" dirty="0" smtClean="0"/>
              <a:t>Router(</a:t>
            </a:r>
            <a:r>
              <a:rPr lang="en-US" altLang="zh-TW" dirty="0" err="1" smtClean="0"/>
              <a:t>config</a:t>
            </a:r>
            <a:r>
              <a:rPr lang="en-US" altLang="zh-TW" dirty="0"/>
              <a:t>)# service password-encryption</a:t>
            </a:r>
          </a:p>
          <a:p>
            <a:pPr marL="568325" lvl="1" indent="-342900">
              <a:buFont typeface="+mj-lt"/>
              <a:buAutoNum type="alphaUcPeriod"/>
            </a:pPr>
            <a:r>
              <a:rPr lang="en-US" altLang="zh-TW" dirty="0" smtClean="0"/>
              <a:t>Router</a:t>
            </a:r>
            <a:r>
              <a:rPr lang="en-US" altLang="zh-TW" dirty="0"/>
              <a:t># password-encryption</a:t>
            </a:r>
            <a:endParaRPr lang="zh-TW" altLang="en-US" dirty="0"/>
          </a:p>
        </p:txBody>
      </p:sp>
      <p:sp>
        <p:nvSpPr>
          <p:cNvPr id="3" name="標題 2"/>
          <p:cNvSpPr>
            <a:spLocks noGrp="1"/>
          </p:cNvSpPr>
          <p:nvPr>
            <p:ph type="title"/>
          </p:nvPr>
        </p:nvSpPr>
        <p:spPr/>
        <p:txBody>
          <a:bodyPr/>
          <a:lstStyle/>
          <a:p>
            <a:r>
              <a:rPr lang="en-US" altLang="zh-TW" dirty="0" smtClean="0"/>
              <a:t>131</a:t>
            </a:r>
            <a:endParaRPr lang="zh-TW" altLang="en-US" dirty="0"/>
          </a:p>
        </p:txBody>
      </p:sp>
      <p:sp>
        <p:nvSpPr>
          <p:cNvPr id="4" name="圓角矩形 3"/>
          <p:cNvSpPr/>
          <p:nvPr/>
        </p:nvSpPr>
        <p:spPr>
          <a:xfrm>
            <a:off x="239713" y="1960464"/>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801876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內容版面配置區 1"/>
          <p:cNvSpPr>
            <a:spLocks noGrp="1"/>
          </p:cNvSpPr>
          <p:nvPr>
            <p:ph type="body" sz="quarter" idx="10"/>
          </p:nvPr>
        </p:nvSpPr>
        <p:spPr/>
        <p:txBody>
          <a:bodyPr/>
          <a:lstStyle/>
          <a:p>
            <a:r>
              <a:rPr lang="en-US" altLang="zh-TW" smtClean="0"/>
              <a:t>The </a:t>
            </a:r>
            <a:r>
              <a:rPr lang="en-US" altLang="zh-TW" smtClean="0">
                <a:solidFill>
                  <a:srgbClr val="C00000"/>
                </a:solidFill>
              </a:rPr>
              <a:t>feasibility condition </a:t>
            </a:r>
            <a:r>
              <a:rPr lang="en-US" altLang="zh-TW" smtClean="0"/>
              <a:t>(FC) is met when a neighbor's </a:t>
            </a:r>
            <a:r>
              <a:rPr lang="en-US" altLang="zh-TW" smtClean="0">
                <a:solidFill>
                  <a:srgbClr val="C00000"/>
                </a:solidFill>
              </a:rPr>
              <a:t>reported distance </a:t>
            </a:r>
            <a:r>
              <a:rPr lang="en-US" altLang="zh-TW" smtClean="0"/>
              <a:t>(RD) to a network is </a:t>
            </a:r>
            <a:r>
              <a:rPr lang="en-US" altLang="zh-TW" smtClean="0">
                <a:solidFill>
                  <a:srgbClr val="C00000"/>
                </a:solidFill>
              </a:rPr>
              <a:t>less than </a:t>
            </a:r>
            <a:r>
              <a:rPr lang="en-US" altLang="zh-TW" smtClean="0"/>
              <a:t>the local router's </a:t>
            </a:r>
            <a:r>
              <a:rPr lang="en-US" altLang="zh-TW" smtClean="0">
                <a:solidFill>
                  <a:srgbClr val="C00000"/>
                </a:solidFill>
              </a:rPr>
              <a:t>feasible distance </a:t>
            </a:r>
            <a:r>
              <a:rPr lang="en-US" altLang="zh-TW" smtClean="0"/>
              <a:t>to the same destination network</a:t>
            </a:r>
          </a:p>
          <a:p>
            <a:pPr lvl="1"/>
            <a:r>
              <a:rPr lang="en-US" altLang="zh-TW" smtClean="0"/>
              <a:t>The </a:t>
            </a:r>
            <a:r>
              <a:rPr lang="en-US" altLang="zh-TW" smtClean="0">
                <a:solidFill>
                  <a:srgbClr val="C00000"/>
                </a:solidFill>
              </a:rPr>
              <a:t>reported distance </a:t>
            </a:r>
            <a:r>
              <a:rPr lang="en-US" altLang="zh-TW" smtClean="0"/>
              <a:t>or </a:t>
            </a:r>
            <a:r>
              <a:rPr lang="en-US" altLang="zh-TW" smtClean="0">
                <a:solidFill>
                  <a:srgbClr val="C00000"/>
                </a:solidFill>
              </a:rPr>
              <a:t>advertised distance </a:t>
            </a:r>
            <a:r>
              <a:rPr lang="en-US" altLang="zh-TW" smtClean="0"/>
              <a:t>is simply an EIGRP neighbor's </a:t>
            </a:r>
            <a:r>
              <a:rPr lang="en-US" altLang="zh-TW" smtClean="0">
                <a:solidFill>
                  <a:srgbClr val="C00000"/>
                </a:solidFill>
              </a:rPr>
              <a:t>feasible distance </a:t>
            </a:r>
            <a:r>
              <a:rPr lang="en-US" altLang="zh-TW" smtClean="0"/>
              <a:t>to the same destination network</a:t>
            </a:r>
          </a:p>
          <a:p>
            <a:pPr lvl="1"/>
            <a:r>
              <a:rPr lang="en-US" altLang="zh-TW" smtClean="0"/>
              <a:t>The </a:t>
            </a:r>
            <a:r>
              <a:rPr lang="en-US" altLang="zh-TW" smtClean="0">
                <a:solidFill>
                  <a:srgbClr val="C00000"/>
                </a:solidFill>
              </a:rPr>
              <a:t>reported distance </a:t>
            </a:r>
            <a:r>
              <a:rPr lang="en-US" altLang="zh-TW" smtClean="0"/>
              <a:t>is the metric that a router reports to a neighbor about its own cost to that network</a:t>
            </a:r>
            <a:endParaRPr lang="zh-TW" altLang="en-US" smtClean="0"/>
          </a:p>
        </p:txBody>
      </p:sp>
      <p:sp>
        <p:nvSpPr>
          <p:cNvPr id="93187" name="標題 2"/>
          <p:cNvSpPr>
            <a:spLocks noGrp="1"/>
          </p:cNvSpPr>
          <p:nvPr>
            <p:ph type="title"/>
          </p:nvPr>
        </p:nvSpPr>
        <p:spPr/>
        <p:txBody>
          <a:bodyPr/>
          <a:lstStyle/>
          <a:p>
            <a:r>
              <a:rPr lang="en-US" altLang="zh-TW" smtClean="0"/>
              <a:t>Feasibility Condition</a:t>
            </a:r>
            <a:endParaRPr lang="zh-TW" altLang="en-US" smtClean="0"/>
          </a:p>
        </p:txBody>
      </p:sp>
    </p:spTree>
    <p:extLst>
      <p:ext uri="{BB962C8B-B14F-4D97-AF65-F5344CB8AC3E}">
        <p14:creationId xmlns:p14="http://schemas.microsoft.com/office/powerpoint/2010/main" val="398962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標題 1"/>
          <p:cNvSpPr>
            <a:spLocks noGrp="1"/>
          </p:cNvSpPr>
          <p:nvPr>
            <p:ph type="title"/>
          </p:nvPr>
        </p:nvSpPr>
        <p:spPr/>
        <p:txBody>
          <a:bodyPr/>
          <a:lstStyle/>
          <a:p>
            <a:r>
              <a:rPr lang="en-US" altLang="zh-TW" smtClean="0"/>
              <a:t>Feasibility Condition</a:t>
            </a:r>
            <a:endParaRPr lang="zh-TW" altLang="en-US" smtClean="0"/>
          </a:p>
        </p:txBody>
      </p:sp>
      <p:pic>
        <p:nvPicPr>
          <p:cNvPr id="942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951" y="1171115"/>
            <a:ext cx="772636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812758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標題 1"/>
          <p:cNvSpPr>
            <a:spLocks noGrp="1"/>
          </p:cNvSpPr>
          <p:nvPr>
            <p:ph type="title"/>
          </p:nvPr>
        </p:nvSpPr>
        <p:spPr/>
        <p:txBody>
          <a:bodyPr/>
          <a:lstStyle/>
          <a:p>
            <a:r>
              <a:rPr lang="en-US" altLang="zh-TW" smtClean="0"/>
              <a:t>Topology Table</a:t>
            </a:r>
            <a:endParaRPr lang="zh-TW" altLang="en-US" smtClean="0"/>
          </a:p>
        </p:txBody>
      </p:sp>
      <p:pic>
        <p:nvPicPr>
          <p:cNvPr id="993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4395788"/>
            <a:ext cx="71612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矩形圖說文字 4"/>
          <p:cNvSpPr/>
          <p:nvPr/>
        </p:nvSpPr>
        <p:spPr bwMode="auto">
          <a:xfrm rot="10800000" flipV="1">
            <a:off x="4910138" y="1836738"/>
            <a:ext cx="3130550" cy="1328737"/>
          </a:xfrm>
          <a:prstGeom prst="wedgeRectCallout">
            <a:avLst>
              <a:gd name="adj1" fmla="val 63055"/>
              <a:gd name="adj2" fmla="val 153762"/>
            </a:avLst>
          </a:prstGeom>
          <a:ln>
            <a:solidFill>
              <a:srgbClr val="C0000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shows the number of successors for this network. If there are multiple equal cost paths to this network, there will be multiple successors</a:t>
            </a:r>
            <a:endParaRPr lang="zh-TW" altLang="en-US" sz="1800" dirty="0">
              <a:solidFill>
                <a:schemeClr val="tx1"/>
              </a:solidFill>
              <a:latin typeface="Arial" charset="0"/>
            </a:endParaRPr>
          </a:p>
        </p:txBody>
      </p:sp>
      <p:sp>
        <p:nvSpPr>
          <p:cNvPr id="6" name="矩形 5"/>
          <p:cNvSpPr/>
          <p:nvPr/>
        </p:nvSpPr>
        <p:spPr bwMode="auto">
          <a:xfrm>
            <a:off x="3409950" y="4670425"/>
            <a:ext cx="1533525" cy="277813"/>
          </a:xfrm>
          <a:prstGeom prst="rect">
            <a:avLst/>
          </a:prstGeom>
          <a:noFill/>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82124" tIns="41061" rIns="82124" bIns="41061" anchor="ctr">
            <a:spAutoFit/>
          </a:bodyPr>
          <a:lstStyle/>
          <a:p>
            <a:pPr defTabSz="814388">
              <a:defRPr/>
            </a:pPr>
            <a:endParaRPr lang="zh-TW" altLang="en-US" sz="1400" dirty="0">
              <a:solidFill>
                <a:schemeClr val="tx1"/>
              </a:solidFill>
              <a:latin typeface="Arial" charset="0"/>
            </a:endParaRPr>
          </a:p>
        </p:txBody>
      </p:sp>
      <p:sp>
        <p:nvSpPr>
          <p:cNvPr id="4" name="矩形圖說文字 3"/>
          <p:cNvSpPr/>
          <p:nvPr/>
        </p:nvSpPr>
        <p:spPr bwMode="auto">
          <a:xfrm rot="10800000" flipV="1">
            <a:off x="1022350" y="2366963"/>
            <a:ext cx="3130550" cy="830262"/>
          </a:xfrm>
          <a:prstGeom prst="wedgeRectCallout">
            <a:avLst>
              <a:gd name="adj1" fmla="val -311"/>
              <a:gd name="adj2" fmla="val 217178"/>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is the destination network that is also found in the routing table</a:t>
            </a:r>
            <a:endParaRPr lang="zh-TW" altLang="en-US" sz="1800" dirty="0">
              <a:solidFill>
                <a:schemeClr val="tx1"/>
              </a:solidFill>
              <a:latin typeface="Arial" charset="0"/>
            </a:endParaRPr>
          </a:p>
        </p:txBody>
      </p:sp>
      <p:sp>
        <p:nvSpPr>
          <p:cNvPr id="7" name="矩形 6"/>
          <p:cNvSpPr/>
          <p:nvPr/>
        </p:nvSpPr>
        <p:spPr bwMode="auto">
          <a:xfrm>
            <a:off x="1701800" y="4668838"/>
            <a:ext cx="1535113" cy="276225"/>
          </a:xfrm>
          <a:prstGeom prst="rect">
            <a:avLst/>
          </a:prstGeom>
          <a:noFill/>
          <a:ln>
            <a:solidFill>
              <a:srgbClr val="0070C0"/>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82124" tIns="41061" rIns="82124" bIns="41061" anchor="ctr">
            <a:spAutoFit/>
          </a:bodyPr>
          <a:lstStyle/>
          <a:p>
            <a:pPr defTabSz="814388">
              <a:defRPr/>
            </a:pPr>
            <a:endParaRPr lang="zh-TW" altLang="en-US" sz="1400" dirty="0">
              <a:solidFill>
                <a:schemeClr val="tx1"/>
              </a:solidFill>
              <a:latin typeface="Arial" charset="0"/>
            </a:endParaRPr>
          </a:p>
        </p:txBody>
      </p:sp>
    </p:spTree>
    <p:extLst>
      <p:ext uri="{BB962C8B-B14F-4D97-AF65-F5344CB8AC3E}">
        <p14:creationId xmlns:p14="http://schemas.microsoft.com/office/powerpoint/2010/main" val="18329590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標題 1"/>
          <p:cNvSpPr>
            <a:spLocks noGrp="1"/>
          </p:cNvSpPr>
          <p:nvPr>
            <p:ph type="title"/>
          </p:nvPr>
        </p:nvSpPr>
        <p:spPr/>
        <p:txBody>
          <a:bodyPr/>
          <a:lstStyle/>
          <a:p>
            <a:r>
              <a:rPr lang="en-US" altLang="zh-TW" smtClean="0"/>
              <a:t>Topology Table</a:t>
            </a:r>
            <a:endParaRPr lang="zh-TW" altLang="en-US" smtClean="0"/>
          </a:p>
        </p:txBody>
      </p:sp>
      <p:pic>
        <p:nvPicPr>
          <p:cNvPr id="1003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4395788"/>
            <a:ext cx="71612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矩形圖說文字 3"/>
          <p:cNvSpPr/>
          <p:nvPr/>
        </p:nvSpPr>
        <p:spPr bwMode="auto">
          <a:xfrm rot="10800000" flipV="1">
            <a:off x="5316538" y="2243138"/>
            <a:ext cx="3130550" cy="830262"/>
          </a:xfrm>
          <a:prstGeom prst="wedgeRectCallout">
            <a:avLst>
              <a:gd name="adj1" fmla="val 54144"/>
              <a:gd name="adj2" fmla="val 247025"/>
            </a:avLst>
          </a:prstGeom>
          <a:ln>
            <a:solidFill>
              <a:srgbClr val="C0000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is the feasible distance, the EIGRP metric to reach the destination network</a:t>
            </a:r>
            <a:endParaRPr lang="zh-TW" altLang="en-US" sz="1800" dirty="0">
              <a:solidFill>
                <a:schemeClr val="tx1"/>
              </a:solidFill>
              <a:latin typeface="Arial" charset="0"/>
            </a:endParaRPr>
          </a:p>
        </p:txBody>
      </p:sp>
      <p:sp>
        <p:nvSpPr>
          <p:cNvPr id="6" name="矩形 5"/>
          <p:cNvSpPr/>
          <p:nvPr/>
        </p:nvSpPr>
        <p:spPr bwMode="auto">
          <a:xfrm>
            <a:off x="5580063" y="4695825"/>
            <a:ext cx="928687" cy="247650"/>
          </a:xfrm>
          <a:prstGeom prst="rect">
            <a:avLst/>
          </a:prstGeom>
          <a:noFill/>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wrap="none" lIns="82124" tIns="41061" rIns="82124" bIns="41061" anchor="ctr">
            <a:spAutoFit/>
          </a:bodyPr>
          <a:lstStyle/>
          <a:p>
            <a:pPr defTabSz="814388">
              <a:defRPr/>
            </a:pPr>
            <a:endParaRPr lang="zh-TW" altLang="en-US">
              <a:solidFill>
                <a:schemeClr val="tx1"/>
              </a:solidFill>
              <a:latin typeface="Arial" charset="0"/>
            </a:endParaRPr>
          </a:p>
        </p:txBody>
      </p:sp>
      <p:sp>
        <p:nvSpPr>
          <p:cNvPr id="7" name="矩形 6"/>
          <p:cNvSpPr/>
          <p:nvPr/>
        </p:nvSpPr>
        <p:spPr bwMode="auto">
          <a:xfrm>
            <a:off x="4460875" y="4926013"/>
            <a:ext cx="930275" cy="247650"/>
          </a:xfrm>
          <a:prstGeom prst="rect">
            <a:avLst/>
          </a:prstGeom>
          <a:noFill/>
          <a:ln>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wrap="none" lIns="82124" tIns="41061" rIns="82124" bIns="41061" anchor="ctr">
            <a:spAutoFit/>
          </a:bodyPr>
          <a:lstStyle/>
          <a:p>
            <a:pPr defTabSz="814388">
              <a:defRPr/>
            </a:pPr>
            <a:endParaRPr lang="zh-TW" altLang="en-US">
              <a:solidFill>
                <a:schemeClr val="tx1"/>
              </a:solidFill>
              <a:latin typeface="Arial" charset="0"/>
            </a:endParaRPr>
          </a:p>
        </p:txBody>
      </p:sp>
      <p:sp>
        <p:nvSpPr>
          <p:cNvPr id="8" name="矩形圖說文字 7"/>
          <p:cNvSpPr/>
          <p:nvPr/>
        </p:nvSpPr>
        <p:spPr bwMode="auto">
          <a:xfrm rot="10800000" flipV="1">
            <a:off x="1174750" y="2319338"/>
            <a:ext cx="3130550" cy="581025"/>
          </a:xfrm>
          <a:prstGeom prst="wedgeRectCallout">
            <a:avLst>
              <a:gd name="adj1" fmla="val -28529"/>
              <a:gd name="adj2" fmla="val 378155"/>
            </a:avLst>
          </a:prstGeom>
          <a:ln>
            <a:solidFill>
              <a:srgbClr val="0070C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is the next-hop address of the successor</a:t>
            </a:r>
            <a:endParaRPr lang="zh-TW" altLang="en-US" sz="1800" dirty="0">
              <a:solidFill>
                <a:schemeClr val="tx1"/>
              </a:solidFill>
              <a:latin typeface="Arial" charset="0"/>
            </a:endParaRPr>
          </a:p>
        </p:txBody>
      </p:sp>
      <p:sp>
        <p:nvSpPr>
          <p:cNvPr id="10" name="矩形 9"/>
          <p:cNvSpPr/>
          <p:nvPr/>
        </p:nvSpPr>
        <p:spPr bwMode="auto">
          <a:xfrm>
            <a:off x="2290763" y="4916488"/>
            <a:ext cx="2079625" cy="276225"/>
          </a:xfrm>
          <a:prstGeom prst="rect">
            <a:avLst/>
          </a:prstGeom>
          <a:noFill/>
          <a:ln>
            <a:solidFill>
              <a:srgbClr val="0070C0"/>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82124" tIns="41061" rIns="82124" bIns="41061" anchor="ctr">
            <a:spAutoFit/>
          </a:bodyPr>
          <a:lstStyle/>
          <a:p>
            <a:pPr defTabSz="814388">
              <a:defRPr/>
            </a:pPr>
            <a:endParaRPr lang="zh-TW" altLang="en-US" sz="1400" dirty="0">
              <a:solidFill>
                <a:schemeClr val="tx1"/>
              </a:solidFill>
              <a:latin typeface="Arial" charset="0"/>
            </a:endParaRPr>
          </a:p>
        </p:txBody>
      </p:sp>
    </p:spTree>
    <p:extLst>
      <p:ext uri="{BB962C8B-B14F-4D97-AF65-F5344CB8AC3E}">
        <p14:creationId xmlns:p14="http://schemas.microsoft.com/office/powerpoint/2010/main" val="25447840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標題 1"/>
          <p:cNvSpPr>
            <a:spLocks noGrp="1"/>
          </p:cNvSpPr>
          <p:nvPr>
            <p:ph type="title"/>
          </p:nvPr>
        </p:nvSpPr>
        <p:spPr/>
        <p:txBody>
          <a:bodyPr/>
          <a:lstStyle/>
          <a:p>
            <a:r>
              <a:rPr lang="en-US" altLang="zh-TW" smtClean="0"/>
              <a:t>Topology Table</a:t>
            </a:r>
            <a:endParaRPr lang="zh-TW" altLang="en-US" smtClean="0"/>
          </a:p>
        </p:txBody>
      </p:sp>
      <p:pic>
        <p:nvPicPr>
          <p:cNvPr id="1013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4395788"/>
            <a:ext cx="71612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矩形圖說文字 3"/>
          <p:cNvSpPr/>
          <p:nvPr/>
        </p:nvSpPr>
        <p:spPr bwMode="auto">
          <a:xfrm rot="10800000" flipV="1">
            <a:off x="5176838" y="2149475"/>
            <a:ext cx="3130550" cy="831850"/>
          </a:xfrm>
          <a:prstGeom prst="wedgeRectCallout">
            <a:avLst>
              <a:gd name="adj1" fmla="val 3649"/>
              <a:gd name="adj2" fmla="val 233967"/>
            </a:avLst>
          </a:prstGeom>
          <a:ln>
            <a:solidFill>
              <a:srgbClr val="C0000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is the outbound interface used to reach this network, also shown in the routing table</a:t>
            </a:r>
            <a:endParaRPr lang="zh-TW" altLang="en-US" sz="1800" dirty="0">
              <a:solidFill>
                <a:schemeClr val="tx1"/>
              </a:solidFill>
              <a:latin typeface="Arial" charset="0"/>
            </a:endParaRPr>
          </a:p>
        </p:txBody>
      </p:sp>
      <p:sp>
        <p:nvSpPr>
          <p:cNvPr id="5" name="矩形圖說文字 4"/>
          <p:cNvSpPr/>
          <p:nvPr/>
        </p:nvSpPr>
        <p:spPr bwMode="auto">
          <a:xfrm rot="10800000" flipV="1">
            <a:off x="1020763" y="2147888"/>
            <a:ext cx="3130550" cy="581025"/>
          </a:xfrm>
          <a:prstGeom prst="wedgeRectCallout">
            <a:avLst>
              <a:gd name="adj1" fmla="val -93875"/>
              <a:gd name="adj2" fmla="val 400783"/>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is the reported distance of the successor</a:t>
            </a:r>
            <a:endParaRPr lang="zh-TW" altLang="en-US" sz="1800" dirty="0">
              <a:solidFill>
                <a:schemeClr val="tx1"/>
              </a:solidFill>
              <a:latin typeface="Arial" charset="0"/>
            </a:endParaRPr>
          </a:p>
        </p:txBody>
      </p:sp>
      <p:sp>
        <p:nvSpPr>
          <p:cNvPr id="6" name="矩形 5"/>
          <p:cNvSpPr/>
          <p:nvPr/>
        </p:nvSpPr>
        <p:spPr bwMode="auto">
          <a:xfrm>
            <a:off x="5313363" y="4938713"/>
            <a:ext cx="808037" cy="276225"/>
          </a:xfrm>
          <a:prstGeom prst="rect">
            <a:avLst/>
          </a:prstGeom>
          <a:noFill/>
          <a:ln>
            <a:solidFill>
              <a:srgbClr val="0070C0"/>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82124" tIns="41061" rIns="82124" bIns="41061" anchor="ctr">
            <a:spAutoFit/>
          </a:bodyPr>
          <a:lstStyle/>
          <a:p>
            <a:pPr defTabSz="814388">
              <a:defRPr/>
            </a:pPr>
            <a:endParaRPr lang="zh-TW" altLang="en-US" sz="1400" dirty="0">
              <a:solidFill>
                <a:schemeClr val="tx1"/>
              </a:solidFill>
              <a:latin typeface="Arial" charset="0"/>
            </a:endParaRPr>
          </a:p>
        </p:txBody>
      </p:sp>
      <p:sp>
        <p:nvSpPr>
          <p:cNvPr id="7" name="矩形 6"/>
          <p:cNvSpPr/>
          <p:nvPr/>
        </p:nvSpPr>
        <p:spPr bwMode="auto">
          <a:xfrm>
            <a:off x="6224588" y="4935538"/>
            <a:ext cx="1400175" cy="287337"/>
          </a:xfrm>
          <a:prstGeom prst="rect">
            <a:avLst/>
          </a:prstGeom>
          <a:noFill/>
          <a:ln>
            <a:solidFill>
              <a:srgbClr val="C00000"/>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82124" tIns="41061" rIns="82124" bIns="41061" anchor="ctr">
            <a:spAutoFit/>
          </a:bodyPr>
          <a:lstStyle/>
          <a:p>
            <a:pPr defTabSz="814388">
              <a:defRPr/>
            </a:pPr>
            <a:endParaRPr lang="zh-TW" altLang="en-US" sz="1400" dirty="0">
              <a:solidFill>
                <a:schemeClr val="tx1"/>
              </a:solidFill>
              <a:latin typeface="Arial" charset="0"/>
            </a:endParaRPr>
          </a:p>
        </p:txBody>
      </p:sp>
    </p:spTree>
    <p:extLst>
      <p:ext uri="{BB962C8B-B14F-4D97-AF65-F5344CB8AC3E}">
        <p14:creationId xmlns:p14="http://schemas.microsoft.com/office/powerpoint/2010/main" val="6819795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標題 1"/>
          <p:cNvSpPr>
            <a:spLocks noGrp="1"/>
          </p:cNvSpPr>
          <p:nvPr>
            <p:ph type="title"/>
          </p:nvPr>
        </p:nvSpPr>
        <p:spPr/>
        <p:txBody>
          <a:bodyPr/>
          <a:lstStyle/>
          <a:p>
            <a:r>
              <a:rPr lang="en-US" altLang="zh-TW" smtClean="0"/>
              <a:t>Topology Table</a:t>
            </a:r>
            <a:endParaRPr lang="zh-TW" altLang="en-US" smtClean="0"/>
          </a:p>
        </p:txBody>
      </p:sp>
      <p:pic>
        <p:nvPicPr>
          <p:cNvPr id="1024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4395788"/>
            <a:ext cx="71612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矩形圖說文字 3"/>
          <p:cNvSpPr/>
          <p:nvPr/>
        </p:nvSpPr>
        <p:spPr bwMode="auto">
          <a:xfrm rot="10800000" flipV="1">
            <a:off x="5316538" y="1868488"/>
            <a:ext cx="3130550" cy="1579562"/>
          </a:xfrm>
          <a:prstGeom prst="wedgeRectCallout">
            <a:avLst>
              <a:gd name="adj1" fmla="val 35332"/>
              <a:gd name="adj2" fmla="val 131184"/>
            </a:avLst>
          </a:prstGeom>
          <a:ln>
            <a:solidFill>
              <a:srgbClr val="C0000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is the reported distance of the feasible successor or R1's metric to reach this network. This value, RD, must be less than the current FD of 3014400 to meet the feasibility condition</a:t>
            </a:r>
            <a:endParaRPr lang="zh-TW" altLang="en-US" sz="1800" dirty="0">
              <a:solidFill>
                <a:schemeClr val="tx1"/>
              </a:solidFill>
              <a:latin typeface="Arial" charset="0"/>
            </a:endParaRPr>
          </a:p>
        </p:txBody>
      </p:sp>
      <p:sp>
        <p:nvSpPr>
          <p:cNvPr id="8" name="矩形圖說文字 7"/>
          <p:cNvSpPr/>
          <p:nvPr/>
        </p:nvSpPr>
        <p:spPr bwMode="auto">
          <a:xfrm rot="10800000" flipV="1">
            <a:off x="911225" y="2365375"/>
            <a:ext cx="3130550" cy="581025"/>
          </a:xfrm>
          <a:prstGeom prst="wedgeRectCallout">
            <a:avLst>
              <a:gd name="adj1" fmla="val -28529"/>
              <a:gd name="adj2" fmla="val 378155"/>
            </a:avLst>
          </a:prstGeom>
          <a:ln>
            <a:solidFill>
              <a:srgbClr val="0070C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lIns="82124" tIns="41061" rIns="82124" bIns="41061" anchor="ctr">
            <a:spAutoFit/>
          </a:bodyPr>
          <a:lstStyle/>
          <a:p>
            <a:pPr algn="l" defTabSz="814388">
              <a:defRPr/>
            </a:pPr>
            <a:r>
              <a:rPr lang="en-US" altLang="zh-TW" sz="1800" dirty="0">
                <a:solidFill>
                  <a:schemeClr val="tx1"/>
                </a:solidFill>
              </a:rPr>
              <a:t>This is the next-hop address of the feasible successor</a:t>
            </a:r>
            <a:endParaRPr lang="zh-TW" altLang="en-US" sz="1800" dirty="0">
              <a:solidFill>
                <a:schemeClr val="tx1"/>
              </a:solidFill>
              <a:latin typeface="Arial" charset="0"/>
            </a:endParaRPr>
          </a:p>
        </p:txBody>
      </p:sp>
      <p:sp>
        <p:nvSpPr>
          <p:cNvPr id="10" name="矩形 9"/>
          <p:cNvSpPr/>
          <p:nvPr/>
        </p:nvSpPr>
        <p:spPr bwMode="auto">
          <a:xfrm>
            <a:off x="2309813" y="5132388"/>
            <a:ext cx="1766887" cy="276225"/>
          </a:xfrm>
          <a:prstGeom prst="rect">
            <a:avLst/>
          </a:prstGeom>
          <a:noFill/>
          <a:ln>
            <a:solidFill>
              <a:srgbClr val="0070C0"/>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82124" tIns="41061" rIns="82124" bIns="41061" anchor="ctr">
            <a:spAutoFit/>
          </a:bodyPr>
          <a:lstStyle/>
          <a:p>
            <a:pPr defTabSz="814388">
              <a:defRPr/>
            </a:pPr>
            <a:endParaRPr lang="zh-TW" altLang="en-US" sz="1400" dirty="0">
              <a:solidFill>
                <a:schemeClr val="tx1"/>
              </a:solidFill>
              <a:latin typeface="Arial" charset="0"/>
            </a:endParaRPr>
          </a:p>
        </p:txBody>
      </p:sp>
      <p:sp>
        <p:nvSpPr>
          <p:cNvPr id="9" name="矩形 8"/>
          <p:cNvSpPr/>
          <p:nvPr/>
        </p:nvSpPr>
        <p:spPr bwMode="auto">
          <a:xfrm>
            <a:off x="5095875" y="5162550"/>
            <a:ext cx="947738" cy="276225"/>
          </a:xfrm>
          <a:prstGeom prst="rect">
            <a:avLst/>
          </a:prstGeom>
          <a:noFill/>
          <a:ln>
            <a:solidFill>
              <a:srgbClr val="C00000"/>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lIns="82124" tIns="41061" rIns="82124" bIns="41061" anchor="ctr">
            <a:spAutoFit/>
          </a:bodyPr>
          <a:lstStyle/>
          <a:p>
            <a:pPr defTabSz="814388">
              <a:defRPr/>
            </a:pPr>
            <a:endParaRPr lang="zh-TW" altLang="en-US" sz="1400" dirty="0">
              <a:solidFill>
                <a:schemeClr val="tx1"/>
              </a:solidFill>
              <a:latin typeface="Arial" charset="0"/>
            </a:endParaRPr>
          </a:p>
        </p:txBody>
      </p:sp>
    </p:spTree>
    <p:extLst>
      <p:ext uri="{BB962C8B-B14F-4D97-AF65-F5344CB8AC3E}">
        <p14:creationId xmlns:p14="http://schemas.microsoft.com/office/powerpoint/2010/main" val="13126403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標題 1"/>
          <p:cNvSpPr>
            <a:spLocks noGrp="1"/>
          </p:cNvSpPr>
          <p:nvPr>
            <p:ph type="title"/>
          </p:nvPr>
        </p:nvSpPr>
        <p:spPr/>
        <p:txBody>
          <a:bodyPr/>
          <a:lstStyle/>
          <a:p>
            <a:r>
              <a:rPr lang="en-US" altLang="zh-TW" smtClean="0"/>
              <a:t>Finite State Machine</a:t>
            </a:r>
            <a:endParaRPr lang="zh-TW" altLang="en-US" smtClean="0"/>
          </a:p>
        </p:txBody>
      </p:sp>
      <p:pic>
        <p:nvPicPr>
          <p:cNvPr id="1187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665288"/>
            <a:ext cx="636270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9635071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標題 1"/>
          <p:cNvSpPr>
            <a:spLocks noGrp="1"/>
          </p:cNvSpPr>
          <p:nvPr>
            <p:ph type="title"/>
          </p:nvPr>
        </p:nvSpPr>
        <p:spPr/>
        <p:txBody>
          <a:bodyPr/>
          <a:lstStyle/>
          <a:p>
            <a:r>
              <a:rPr lang="en-US" altLang="zh-TW" smtClean="0"/>
              <a:t>Finite State Machine</a:t>
            </a:r>
            <a:endParaRPr lang="zh-TW" altLang="en-US" smtClean="0"/>
          </a:p>
        </p:txBody>
      </p:sp>
      <p:pic>
        <p:nvPicPr>
          <p:cNvPr id="1198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506538"/>
            <a:ext cx="70993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895901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標題 1"/>
          <p:cNvSpPr>
            <a:spLocks noGrp="1"/>
          </p:cNvSpPr>
          <p:nvPr>
            <p:ph type="title"/>
          </p:nvPr>
        </p:nvSpPr>
        <p:spPr/>
        <p:txBody>
          <a:bodyPr/>
          <a:lstStyle/>
          <a:p>
            <a:r>
              <a:rPr lang="en-US" altLang="zh-TW" smtClean="0"/>
              <a:t>Finite State Machine</a:t>
            </a:r>
            <a:endParaRPr lang="zh-TW" altLang="en-US" smtClean="0"/>
          </a:p>
        </p:txBody>
      </p:sp>
      <p:pic>
        <p:nvPicPr>
          <p:cNvPr id="1208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88" y="1538288"/>
            <a:ext cx="68199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80299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標題 1"/>
          <p:cNvSpPr>
            <a:spLocks noGrp="1"/>
          </p:cNvSpPr>
          <p:nvPr>
            <p:ph type="title"/>
          </p:nvPr>
        </p:nvSpPr>
        <p:spPr/>
        <p:txBody>
          <a:bodyPr/>
          <a:lstStyle/>
          <a:p>
            <a:r>
              <a:rPr lang="en-US" altLang="zh-TW" smtClean="0"/>
              <a:t>Finite State Machine</a:t>
            </a:r>
            <a:endParaRPr lang="zh-TW" altLang="en-US" smtClean="0"/>
          </a:p>
        </p:txBody>
      </p:sp>
      <p:pic>
        <p:nvPicPr>
          <p:cNvPr id="1218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530350"/>
            <a:ext cx="68072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6749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are advantages of static routing when compared to dynamic routing? (Choose two</a:t>
            </a:r>
            <a:r>
              <a:rPr lang="en-US" altLang="zh-TW" dirty="0" smtClean="0"/>
              <a:t>.)</a:t>
            </a:r>
          </a:p>
          <a:p>
            <a:pPr marL="568325" lvl="1" indent="-342900">
              <a:buFont typeface="+mj-lt"/>
              <a:buAutoNum type="alphaUcPeriod"/>
            </a:pPr>
            <a:r>
              <a:rPr lang="en-US" altLang="zh-TW" dirty="0"/>
              <a:t>Configuration complexity decreases as network size increases.</a:t>
            </a:r>
          </a:p>
          <a:p>
            <a:pPr marL="568325" lvl="1" indent="-342900">
              <a:buFont typeface="+mj-lt"/>
              <a:buAutoNum type="alphaUcPeriod"/>
            </a:pPr>
            <a:r>
              <a:rPr lang="en-US" altLang="zh-TW" dirty="0" smtClean="0"/>
              <a:t>Security </a:t>
            </a:r>
            <a:r>
              <a:rPr lang="en-US" altLang="zh-TW" dirty="0"/>
              <a:t>increases because only the network administrator may change the routing table.</a:t>
            </a:r>
          </a:p>
          <a:p>
            <a:pPr marL="568325" lvl="1" indent="-342900">
              <a:buFont typeface="+mj-lt"/>
              <a:buAutoNum type="alphaUcPeriod"/>
            </a:pPr>
            <a:r>
              <a:rPr lang="en-US" altLang="zh-TW" dirty="0" smtClean="0"/>
              <a:t>Route </a:t>
            </a:r>
            <a:r>
              <a:rPr lang="en-US" altLang="zh-TW" dirty="0"/>
              <a:t>summarization is computed automatically by the router.</a:t>
            </a:r>
          </a:p>
          <a:p>
            <a:pPr marL="568325" lvl="1" indent="-342900">
              <a:buFont typeface="+mj-lt"/>
              <a:buAutoNum type="alphaUcPeriod"/>
            </a:pPr>
            <a:r>
              <a:rPr lang="en-US" altLang="zh-TW" dirty="0" smtClean="0"/>
              <a:t>Routing </a:t>
            </a:r>
            <a:r>
              <a:rPr lang="en-US" altLang="zh-TW" dirty="0"/>
              <a:t>tables adapt automatically to topology changes.</a:t>
            </a:r>
          </a:p>
          <a:p>
            <a:pPr marL="568325" lvl="1" indent="-342900">
              <a:buFont typeface="+mj-lt"/>
              <a:buAutoNum type="alphaUcPeriod"/>
            </a:pPr>
            <a:r>
              <a:rPr lang="en-US" altLang="zh-TW" dirty="0" smtClean="0"/>
              <a:t>An </a:t>
            </a:r>
            <a:r>
              <a:rPr lang="en-US" altLang="zh-TW" dirty="0"/>
              <a:t>efficient algorithm is used to build routing tables, using automatic updates.</a:t>
            </a:r>
          </a:p>
          <a:p>
            <a:pPr marL="568325" lvl="1" indent="-342900">
              <a:buFont typeface="+mj-lt"/>
              <a:buAutoNum type="alphaUcPeriod"/>
            </a:pPr>
            <a:r>
              <a:rPr lang="en-US" altLang="zh-TW" dirty="0" smtClean="0"/>
              <a:t>Routing </a:t>
            </a:r>
            <a:r>
              <a:rPr lang="en-US" altLang="zh-TW" dirty="0"/>
              <a:t>updates are automatically sent to neighbors.</a:t>
            </a:r>
          </a:p>
          <a:p>
            <a:pPr marL="568325" lvl="1" indent="-342900">
              <a:buFont typeface="+mj-lt"/>
              <a:buAutoNum type="alphaUcPeriod"/>
            </a:pPr>
            <a:r>
              <a:rPr lang="en-US" altLang="zh-TW" dirty="0" smtClean="0"/>
              <a:t>Routing </a:t>
            </a:r>
            <a:r>
              <a:rPr lang="en-US" altLang="zh-TW" dirty="0"/>
              <a:t>traffic load is reduced when used in stub network links.</a:t>
            </a:r>
            <a:endParaRPr lang="zh-TW" altLang="en-US" dirty="0"/>
          </a:p>
        </p:txBody>
      </p:sp>
      <p:sp>
        <p:nvSpPr>
          <p:cNvPr id="3" name="標題 2"/>
          <p:cNvSpPr>
            <a:spLocks noGrp="1"/>
          </p:cNvSpPr>
          <p:nvPr>
            <p:ph type="title"/>
          </p:nvPr>
        </p:nvSpPr>
        <p:spPr/>
        <p:txBody>
          <a:bodyPr/>
          <a:lstStyle/>
          <a:p>
            <a:r>
              <a:rPr lang="en-US" altLang="zh-TW" dirty="0" smtClean="0"/>
              <a:t>132</a:t>
            </a:r>
            <a:endParaRPr lang="zh-TW" altLang="en-US" dirty="0"/>
          </a:p>
        </p:txBody>
      </p:sp>
      <p:sp>
        <p:nvSpPr>
          <p:cNvPr id="4" name="圓角矩形 3"/>
          <p:cNvSpPr/>
          <p:nvPr/>
        </p:nvSpPr>
        <p:spPr>
          <a:xfrm>
            <a:off x="239713" y="1960464"/>
            <a:ext cx="8693072" cy="620504"/>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387058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576247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標題 1"/>
          <p:cNvSpPr>
            <a:spLocks noGrp="1"/>
          </p:cNvSpPr>
          <p:nvPr>
            <p:ph type="title"/>
          </p:nvPr>
        </p:nvSpPr>
        <p:spPr/>
        <p:txBody>
          <a:bodyPr/>
          <a:lstStyle/>
          <a:p>
            <a:r>
              <a:rPr lang="en-US" altLang="zh-TW" smtClean="0"/>
              <a:t>Finite State Machine</a:t>
            </a:r>
            <a:endParaRPr lang="zh-TW" altLang="en-US" smtClean="0"/>
          </a:p>
        </p:txBody>
      </p:sp>
      <p:pic>
        <p:nvPicPr>
          <p:cNvPr id="1228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25" y="1484313"/>
            <a:ext cx="7085013"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358883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標題 1"/>
          <p:cNvSpPr>
            <a:spLocks noGrp="1"/>
          </p:cNvSpPr>
          <p:nvPr>
            <p:ph type="title"/>
          </p:nvPr>
        </p:nvSpPr>
        <p:spPr/>
        <p:txBody>
          <a:bodyPr/>
          <a:lstStyle/>
          <a:p>
            <a:r>
              <a:rPr lang="en-US" altLang="zh-TW" smtClean="0"/>
              <a:t>Finite State Machine</a:t>
            </a:r>
            <a:endParaRPr lang="zh-TW" altLang="en-US" smtClean="0"/>
          </a:p>
        </p:txBody>
      </p:sp>
      <p:pic>
        <p:nvPicPr>
          <p:cNvPr id="1239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850" y="1597025"/>
            <a:ext cx="681355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1427164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Which address and mask combination represents a summary of the routes learned by EIGRP?</a:t>
            </a:r>
          </a:p>
          <a:p>
            <a:pPr marL="568325" lvl="1" indent="-342900">
              <a:buFont typeface="+mj-lt"/>
              <a:buAutoNum type="alphaUcPeriod"/>
            </a:pPr>
            <a:r>
              <a:rPr lang="en-US" altLang="zh-TW" dirty="0" smtClean="0"/>
              <a:t>192.168.25.0 </a:t>
            </a:r>
            <a:r>
              <a:rPr lang="en-US" altLang="zh-TW" dirty="0"/>
              <a:t>255.255.255.240</a:t>
            </a:r>
          </a:p>
          <a:p>
            <a:pPr marL="568325" lvl="1" indent="-342900">
              <a:buFont typeface="+mj-lt"/>
              <a:buAutoNum type="alphaUcPeriod"/>
            </a:pPr>
            <a:r>
              <a:rPr lang="en-US" altLang="zh-TW" dirty="0" smtClean="0"/>
              <a:t>192.168.25.0 </a:t>
            </a:r>
            <a:r>
              <a:rPr lang="en-US" altLang="zh-TW" dirty="0"/>
              <a:t>255.255.255.252</a:t>
            </a:r>
          </a:p>
          <a:p>
            <a:pPr marL="568325" lvl="1" indent="-342900">
              <a:buFont typeface="+mj-lt"/>
              <a:buAutoNum type="alphaUcPeriod"/>
            </a:pPr>
            <a:r>
              <a:rPr lang="en-US" altLang="zh-TW" dirty="0" smtClean="0"/>
              <a:t>192.168.25.16 </a:t>
            </a:r>
            <a:r>
              <a:rPr lang="en-US" altLang="zh-TW" dirty="0"/>
              <a:t>255.255.255.240</a:t>
            </a:r>
          </a:p>
          <a:p>
            <a:pPr marL="568325" lvl="1" indent="-342900">
              <a:buFont typeface="+mj-lt"/>
              <a:buAutoNum type="alphaUcPeriod"/>
            </a:pPr>
            <a:r>
              <a:rPr lang="en-US" altLang="zh-TW" dirty="0" smtClean="0"/>
              <a:t>192.168.25.16 </a:t>
            </a:r>
            <a:r>
              <a:rPr lang="en-US" altLang="zh-TW" dirty="0"/>
              <a:t>255.255.255.252</a:t>
            </a:r>
          </a:p>
          <a:p>
            <a:pPr marL="568325" lvl="1" indent="-342900">
              <a:buFont typeface="+mj-lt"/>
              <a:buAutoNum type="alphaUcPeriod"/>
            </a:pPr>
            <a:r>
              <a:rPr lang="en-US" altLang="zh-TW" dirty="0" smtClean="0"/>
              <a:t>192.168.25.28 </a:t>
            </a:r>
            <a:r>
              <a:rPr lang="en-US" altLang="zh-TW" dirty="0"/>
              <a:t>255.255.255.240</a:t>
            </a:r>
          </a:p>
          <a:p>
            <a:pPr marL="568325" lvl="1" indent="-342900">
              <a:buFont typeface="+mj-lt"/>
              <a:buAutoNum type="alphaUcPeriod"/>
            </a:pPr>
            <a:r>
              <a:rPr lang="en-US" altLang="zh-TW" dirty="0" smtClean="0"/>
              <a:t>192.168.25.28 </a:t>
            </a:r>
            <a:r>
              <a:rPr lang="en-US" altLang="zh-TW" dirty="0"/>
              <a:t>255.255.255.252</a:t>
            </a:r>
          </a:p>
        </p:txBody>
      </p:sp>
      <p:sp>
        <p:nvSpPr>
          <p:cNvPr id="3" name="標題 2"/>
          <p:cNvSpPr>
            <a:spLocks noGrp="1"/>
          </p:cNvSpPr>
          <p:nvPr>
            <p:ph type="title"/>
          </p:nvPr>
        </p:nvSpPr>
        <p:spPr/>
        <p:txBody>
          <a:bodyPr/>
          <a:lstStyle/>
          <a:p>
            <a:r>
              <a:rPr lang="en-US" altLang="zh-TW" dirty="0" smtClean="0"/>
              <a:t>173</a:t>
            </a:r>
            <a:endParaRPr lang="zh-TW" altLang="en-US" dirty="0"/>
          </a:p>
        </p:txBody>
      </p:sp>
      <p:pic>
        <p:nvPicPr>
          <p:cNvPr id="4" name="圖片 3"/>
          <p:cNvPicPr>
            <a:picLocks noChangeAspect="1"/>
          </p:cNvPicPr>
          <p:nvPr/>
        </p:nvPicPr>
        <p:blipFill>
          <a:blip r:embed="rId2"/>
          <a:stretch>
            <a:fillRect/>
          </a:stretch>
        </p:blipFill>
        <p:spPr>
          <a:xfrm>
            <a:off x="1798709" y="4091787"/>
            <a:ext cx="5124576" cy="1969800"/>
          </a:xfrm>
          <a:prstGeom prst="rect">
            <a:avLst/>
          </a:prstGeom>
        </p:spPr>
      </p:pic>
      <p:sp>
        <p:nvSpPr>
          <p:cNvPr id="5" name="圓角矩形 4"/>
          <p:cNvSpPr/>
          <p:nvPr/>
        </p:nvSpPr>
        <p:spPr>
          <a:xfrm>
            <a:off x="239713" y="227017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912086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Assuming that the entire network topology is shown, what is the operational status of </a:t>
            </a:r>
            <a:r>
              <a:rPr lang="en-US" altLang="zh-TW" dirty="0" smtClean="0"/>
              <a:t>the interfaces </a:t>
            </a:r>
            <a:r>
              <a:rPr lang="en-US" altLang="zh-TW" dirty="0"/>
              <a:t>of R2 as indicated by the command output shown?</a:t>
            </a:r>
          </a:p>
          <a:p>
            <a:pPr marL="568325" lvl="1" indent="-342900">
              <a:buFont typeface="+mj-lt"/>
              <a:buAutoNum type="alphaUcPeriod"/>
            </a:pPr>
            <a:r>
              <a:rPr lang="en-US" altLang="zh-TW" dirty="0" smtClean="0"/>
              <a:t>One </a:t>
            </a:r>
            <a:r>
              <a:rPr lang="en-US" altLang="zh-TW" dirty="0"/>
              <a:t>interface has a problem.</a:t>
            </a:r>
          </a:p>
          <a:p>
            <a:pPr marL="568325" lvl="1" indent="-342900">
              <a:buFont typeface="+mj-lt"/>
              <a:buAutoNum type="alphaUcPeriod"/>
            </a:pPr>
            <a:r>
              <a:rPr lang="en-US" altLang="zh-TW" dirty="0" smtClean="0"/>
              <a:t>Two </a:t>
            </a:r>
            <a:r>
              <a:rPr lang="en-US" altLang="zh-TW" dirty="0"/>
              <a:t>interfaces have problems.</a:t>
            </a:r>
          </a:p>
          <a:p>
            <a:pPr marL="568325" lvl="1" indent="-342900">
              <a:buFont typeface="+mj-lt"/>
              <a:buAutoNum type="alphaUcPeriod"/>
            </a:pPr>
            <a:r>
              <a:rPr lang="en-US" altLang="zh-TW" dirty="0" smtClean="0"/>
              <a:t>The </a:t>
            </a:r>
            <a:r>
              <a:rPr lang="en-US" altLang="zh-TW" dirty="0"/>
              <a:t>interfaces are functioning correctly.</a:t>
            </a:r>
          </a:p>
          <a:p>
            <a:pPr marL="568325" lvl="1" indent="-342900">
              <a:buFont typeface="+mj-lt"/>
              <a:buAutoNum type="alphaUcPeriod"/>
            </a:pPr>
            <a:r>
              <a:rPr lang="en-US" altLang="zh-TW" dirty="0" smtClean="0"/>
              <a:t>The </a:t>
            </a:r>
            <a:r>
              <a:rPr lang="en-US" altLang="zh-TW" dirty="0"/>
              <a:t>operational status of the interfaces cannot be determined from the output shown.</a:t>
            </a:r>
            <a:endParaRPr lang="zh-TW" altLang="en-US" dirty="0"/>
          </a:p>
        </p:txBody>
      </p:sp>
      <p:sp>
        <p:nvSpPr>
          <p:cNvPr id="3" name="標題 2"/>
          <p:cNvSpPr>
            <a:spLocks noGrp="1"/>
          </p:cNvSpPr>
          <p:nvPr>
            <p:ph type="title"/>
          </p:nvPr>
        </p:nvSpPr>
        <p:spPr/>
        <p:txBody>
          <a:bodyPr/>
          <a:lstStyle/>
          <a:p>
            <a:r>
              <a:rPr lang="en-US" altLang="zh-TW" dirty="0" smtClean="0"/>
              <a:t>174</a:t>
            </a:r>
            <a:endParaRPr lang="zh-TW" altLang="en-US" dirty="0"/>
          </a:p>
        </p:txBody>
      </p:sp>
      <p:pic>
        <p:nvPicPr>
          <p:cNvPr id="4" name="圖片 3"/>
          <p:cNvPicPr>
            <a:picLocks noChangeAspect="1"/>
          </p:cNvPicPr>
          <p:nvPr/>
        </p:nvPicPr>
        <p:blipFill>
          <a:blip r:embed="rId2"/>
          <a:stretch>
            <a:fillRect/>
          </a:stretch>
        </p:blipFill>
        <p:spPr>
          <a:xfrm>
            <a:off x="1960560" y="3723077"/>
            <a:ext cx="5127143" cy="2415180"/>
          </a:xfrm>
          <a:prstGeom prst="rect">
            <a:avLst/>
          </a:prstGeom>
        </p:spPr>
      </p:pic>
      <p:sp>
        <p:nvSpPr>
          <p:cNvPr id="5" name="圓角矩形 4"/>
          <p:cNvSpPr/>
          <p:nvPr/>
        </p:nvSpPr>
        <p:spPr>
          <a:xfrm>
            <a:off x="239713" y="257989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359850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locations can be configured as a source for the IOS image in the boot </a:t>
            </a:r>
            <a:r>
              <a:rPr lang="en-US" altLang="zh-TW" dirty="0" smtClean="0"/>
              <a:t>system command</a:t>
            </a:r>
            <a:r>
              <a:rPr lang="en-US" altLang="zh-TW" dirty="0"/>
              <a:t>? (Choose two.)</a:t>
            </a:r>
          </a:p>
          <a:p>
            <a:pPr marL="568325" lvl="1" indent="-342900">
              <a:buFont typeface="+mj-lt"/>
              <a:buAutoNum type="alphaUcPeriod"/>
            </a:pPr>
            <a:r>
              <a:rPr lang="en-US" altLang="zh-TW" dirty="0" smtClean="0"/>
              <a:t>RAM</a:t>
            </a:r>
            <a:endParaRPr lang="en-US" altLang="zh-TW" dirty="0"/>
          </a:p>
          <a:p>
            <a:pPr marL="568325" lvl="1" indent="-342900">
              <a:buFont typeface="+mj-lt"/>
              <a:buAutoNum type="alphaUcPeriod"/>
            </a:pPr>
            <a:r>
              <a:rPr lang="en-US" altLang="zh-TW" dirty="0" smtClean="0"/>
              <a:t>NVRAM</a:t>
            </a:r>
            <a:endParaRPr lang="en-US" altLang="zh-TW" dirty="0"/>
          </a:p>
          <a:p>
            <a:pPr marL="568325" lvl="1" indent="-342900">
              <a:buFont typeface="+mj-lt"/>
              <a:buAutoNum type="alphaUcPeriod"/>
            </a:pPr>
            <a:r>
              <a:rPr lang="en-US" altLang="zh-TW" dirty="0" smtClean="0"/>
              <a:t>flash </a:t>
            </a:r>
            <a:r>
              <a:rPr lang="en-US" altLang="zh-TW" dirty="0"/>
              <a:t>memory</a:t>
            </a:r>
          </a:p>
          <a:p>
            <a:pPr marL="568325" lvl="1" indent="-342900">
              <a:buFont typeface="+mj-lt"/>
              <a:buAutoNum type="alphaUcPeriod"/>
            </a:pPr>
            <a:r>
              <a:rPr lang="en-US" altLang="zh-TW" dirty="0" smtClean="0"/>
              <a:t>HTTP </a:t>
            </a:r>
            <a:r>
              <a:rPr lang="en-US" altLang="zh-TW" dirty="0"/>
              <a:t>server</a:t>
            </a:r>
          </a:p>
          <a:p>
            <a:pPr marL="568325" lvl="1" indent="-342900">
              <a:buFont typeface="+mj-lt"/>
              <a:buAutoNum type="alphaUcPeriod"/>
            </a:pPr>
            <a:r>
              <a:rPr lang="en-US" altLang="zh-TW" dirty="0" smtClean="0"/>
              <a:t>TFTP </a:t>
            </a:r>
            <a:r>
              <a:rPr lang="en-US" altLang="zh-TW" dirty="0"/>
              <a:t>server</a:t>
            </a:r>
          </a:p>
          <a:p>
            <a:pPr marL="568325" lvl="1" indent="-342900">
              <a:buFont typeface="+mj-lt"/>
              <a:buAutoNum type="alphaUcPeriod"/>
            </a:pPr>
            <a:r>
              <a:rPr lang="en-US" altLang="zh-TW" dirty="0" smtClean="0"/>
              <a:t>Telnet </a:t>
            </a:r>
            <a:r>
              <a:rPr lang="en-US" altLang="zh-TW" dirty="0"/>
              <a:t>server</a:t>
            </a:r>
            <a:endParaRPr lang="zh-TW" altLang="en-US" dirty="0"/>
          </a:p>
        </p:txBody>
      </p:sp>
      <p:sp>
        <p:nvSpPr>
          <p:cNvPr id="3" name="標題 2"/>
          <p:cNvSpPr>
            <a:spLocks noGrp="1"/>
          </p:cNvSpPr>
          <p:nvPr>
            <p:ph type="title"/>
          </p:nvPr>
        </p:nvSpPr>
        <p:spPr/>
        <p:txBody>
          <a:bodyPr/>
          <a:lstStyle/>
          <a:p>
            <a:r>
              <a:rPr lang="en-US" altLang="zh-TW" dirty="0" smtClean="0"/>
              <a:t>175</a:t>
            </a:r>
            <a:endParaRPr lang="zh-TW" altLang="en-US" dirty="0"/>
          </a:p>
        </p:txBody>
      </p:sp>
      <p:sp>
        <p:nvSpPr>
          <p:cNvPr id="4" name="圓角矩形 3"/>
          <p:cNvSpPr/>
          <p:nvPr/>
        </p:nvSpPr>
        <p:spPr>
          <a:xfrm>
            <a:off x="239713" y="227017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93385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314183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Given the output for this command, if the router ID has not been manually set, what router ID </a:t>
            </a:r>
            <a:r>
              <a:rPr lang="en-US" altLang="zh-TW" dirty="0" smtClean="0"/>
              <a:t>will OSPF </a:t>
            </a:r>
            <a:r>
              <a:rPr lang="en-US" altLang="zh-TW" dirty="0"/>
              <a:t>use for this router?</a:t>
            </a:r>
          </a:p>
          <a:p>
            <a:pPr marL="568325" lvl="1" indent="-342900">
              <a:buFont typeface="+mj-lt"/>
              <a:buAutoNum type="alphaUcPeriod"/>
            </a:pPr>
            <a:r>
              <a:rPr lang="en-US" altLang="zh-TW" dirty="0" smtClean="0"/>
              <a:t>10.1.1.2</a:t>
            </a:r>
          </a:p>
          <a:p>
            <a:pPr marL="568325" lvl="1" indent="-342900">
              <a:buFont typeface="+mj-lt"/>
              <a:buAutoNum type="alphaUcPeriod"/>
            </a:pPr>
            <a:r>
              <a:rPr lang="en-US" altLang="zh-TW" dirty="0" smtClean="0"/>
              <a:t>10.154.154.1</a:t>
            </a:r>
          </a:p>
          <a:p>
            <a:pPr marL="568325" lvl="1" indent="-342900">
              <a:buFont typeface="+mj-lt"/>
              <a:buAutoNum type="alphaUcPeriod"/>
            </a:pPr>
            <a:r>
              <a:rPr lang="en-US" altLang="zh-TW" dirty="0" smtClean="0"/>
              <a:t>172.16.5.1</a:t>
            </a:r>
          </a:p>
          <a:p>
            <a:pPr marL="568325" lvl="1" indent="-342900">
              <a:buFont typeface="+mj-lt"/>
              <a:buAutoNum type="alphaUcPeriod"/>
            </a:pPr>
            <a:r>
              <a:rPr lang="en-US" altLang="zh-TW" dirty="0" smtClean="0"/>
              <a:t>192.168.5.3</a:t>
            </a:r>
            <a:endParaRPr lang="zh-TW" altLang="en-US" dirty="0"/>
          </a:p>
        </p:txBody>
      </p:sp>
      <p:sp>
        <p:nvSpPr>
          <p:cNvPr id="3" name="標題 2"/>
          <p:cNvSpPr>
            <a:spLocks noGrp="1"/>
          </p:cNvSpPr>
          <p:nvPr>
            <p:ph type="title"/>
          </p:nvPr>
        </p:nvSpPr>
        <p:spPr/>
        <p:txBody>
          <a:bodyPr/>
          <a:lstStyle/>
          <a:p>
            <a:r>
              <a:rPr lang="en-US" altLang="zh-TW" dirty="0" smtClean="0"/>
              <a:t>176</a:t>
            </a:r>
            <a:endParaRPr lang="zh-TW" altLang="en-US" dirty="0"/>
          </a:p>
        </p:txBody>
      </p:sp>
      <p:sp>
        <p:nvSpPr>
          <p:cNvPr id="4" name="圓角矩形 3"/>
          <p:cNvSpPr/>
          <p:nvPr/>
        </p:nvSpPr>
        <p:spPr>
          <a:xfrm>
            <a:off x="239713" y="257989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pic>
        <p:nvPicPr>
          <p:cNvPr id="5" name="圖片 4"/>
          <p:cNvPicPr>
            <a:picLocks noChangeAspect="1"/>
          </p:cNvPicPr>
          <p:nvPr/>
        </p:nvPicPr>
        <p:blipFill>
          <a:blip r:embed="rId2"/>
          <a:stretch>
            <a:fillRect/>
          </a:stretch>
        </p:blipFill>
        <p:spPr>
          <a:xfrm>
            <a:off x="1020759" y="3698548"/>
            <a:ext cx="7138768" cy="1918765"/>
          </a:xfrm>
          <a:prstGeom prst="rect">
            <a:avLst/>
          </a:prstGeom>
        </p:spPr>
      </p:pic>
    </p:spTree>
    <p:extLst>
      <p:ext uri="{BB962C8B-B14F-4D97-AF65-F5344CB8AC3E}">
        <p14:creationId xmlns:p14="http://schemas.microsoft.com/office/powerpoint/2010/main" val="138834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What commands must be configured on the 2950 switch and the router to allow </a:t>
            </a:r>
            <a:r>
              <a:rPr lang="en-US" altLang="zh-TW" dirty="0" smtClean="0"/>
              <a:t>communication between </a:t>
            </a:r>
            <a:r>
              <a:rPr lang="en-US" altLang="zh-TW" dirty="0"/>
              <a:t>host 1 and host 2? (Choose two.)</a:t>
            </a:r>
            <a:endParaRPr lang="zh-TW" altLang="en-US" dirty="0"/>
          </a:p>
        </p:txBody>
      </p:sp>
      <p:sp>
        <p:nvSpPr>
          <p:cNvPr id="3" name="標題 2"/>
          <p:cNvSpPr>
            <a:spLocks noGrp="1"/>
          </p:cNvSpPr>
          <p:nvPr>
            <p:ph type="title"/>
          </p:nvPr>
        </p:nvSpPr>
        <p:spPr/>
        <p:txBody>
          <a:bodyPr/>
          <a:lstStyle/>
          <a:p>
            <a:r>
              <a:rPr lang="en-US" altLang="zh-TW" dirty="0" smtClean="0"/>
              <a:t>177</a:t>
            </a:r>
            <a:endParaRPr lang="zh-TW" altLang="en-US" dirty="0"/>
          </a:p>
        </p:txBody>
      </p:sp>
      <p:pic>
        <p:nvPicPr>
          <p:cNvPr id="4" name="圖片 3"/>
          <p:cNvPicPr>
            <a:picLocks noChangeAspect="1"/>
          </p:cNvPicPr>
          <p:nvPr/>
        </p:nvPicPr>
        <p:blipFill>
          <a:blip r:embed="rId2"/>
          <a:stretch>
            <a:fillRect/>
          </a:stretch>
        </p:blipFill>
        <p:spPr>
          <a:xfrm>
            <a:off x="1624805" y="2200072"/>
            <a:ext cx="5472616" cy="3478056"/>
          </a:xfrm>
          <a:prstGeom prst="rect">
            <a:avLst/>
          </a:prstGeom>
        </p:spPr>
      </p:pic>
    </p:spTree>
    <p:extLst>
      <p:ext uri="{BB962C8B-B14F-4D97-AF65-F5344CB8AC3E}">
        <p14:creationId xmlns:p14="http://schemas.microsoft.com/office/powerpoint/2010/main" val="83760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pPr marL="568325" lvl="1" indent="-342900">
              <a:buFont typeface="+mj-lt"/>
              <a:buAutoNum type="alphaUcPeriod"/>
            </a:pPr>
            <a:r>
              <a:rPr lang="en-US" altLang="zh-TW" dirty="0" smtClean="0"/>
              <a:t>Router(</a:t>
            </a:r>
            <a:r>
              <a:rPr lang="en-US" altLang="zh-TW" dirty="0" err="1" smtClean="0"/>
              <a:t>config</a:t>
            </a:r>
            <a:r>
              <a:rPr lang="en-US" altLang="zh-TW" dirty="0"/>
              <a:t>)# interface </a:t>
            </a:r>
            <a:r>
              <a:rPr lang="en-US" altLang="zh-TW" dirty="0" err="1"/>
              <a:t>fastethernet</a:t>
            </a:r>
            <a:r>
              <a:rPr lang="en-US" altLang="zh-TW" dirty="0"/>
              <a:t> 0/0</a:t>
            </a:r>
          </a:p>
          <a:p>
            <a:pPr marL="225425" lvl="1" indent="0">
              <a:buNone/>
            </a:pPr>
            <a:r>
              <a:rPr lang="zh-TW" altLang="en-US" dirty="0" smtClean="0"/>
              <a:t>       </a:t>
            </a:r>
            <a:r>
              <a:rPr lang="en-US" altLang="zh-TW" dirty="0" smtClean="0"/>
              <a:t>Router(</a:t>
            </a:r>
            <a:r>
              <a:rPr lang="en-US" altLang="zh-TW" dirty="0" err="1" smtClean="0"/>
              <a:t>config</a:t>
            </a:r>
            <a:r>
              <a:rPr lang="en-US" altLang="zh-TW" dirty="0" smtClean="0"/>
              <a:t>-if</a:t>
            </a:r>
            <a:r>
              <a:rPr lang="en-US" altLang="zh-TW" dirty="0"/>
              <a:t>)# </a:t>
            </a:r>
            <a:r>
              <a:rPr lang="en-US" altLang="zh-TW" dirty="0" err="1"/>
              <a:t>ip</a:t>
            </a:r>
            <a:r>
              <a:rPr lang="en-US" altLang="zh-TW" dirty="0"/>
              <a:t> address 192.168.1.1 </a:t>
            </a:r>
            <a:endParaRPr lang="en-US" altLang="zh-TW" dirty="0" smtClean="0"/>
          </a:p>
          <a:p>
            <a:pPr marL="225425" lvl="1" indent="0">
              <a:buNone/>
            </a:pPr>
            <a:r>
              <a:rPr lang="zh-TW" altLang="en-US" dirty="0"/>
              <a:t> </a:t>
            </a:r>
            <a:r>
              <a:rPr lang="zh-TW" altLang="en-US" dirty="0" smtClean="0"/>
              <a:t>            </a:t>
            </a:r>
            <a:r>
              <a:rPr lang="en-US" altLang="zh-TW" dirty="0" smtClean="0"/>
              <a:t>255.255.255.0</a:t>
            </a:r>
            <a:endParaRPr lang="en-US" altLang="zh-TW" dirty="0"/>
          </a:p>
          <a:p>
            <a:pPr marL="225425" lvl="1" indent="0">
              <a:buNone/>
            </a:pPr>
            <a:r>
              <a:rPr lang="zh-TW" altLang="en-US" dirty="0" smtClean="0"/>
              <a:t>       </a:t>
            </a:r>
            <a:r>
              <a:rPr lang="en-US" altLang="zh-TW" dirty="0" smtClean="0"/>
              <a:t>Router(</a:t>
            </a:r>
            <a:r>
              <a:rPr lang="en-US" altLang="zh-TW" dirty="0" err="1" smtClean="0"/>
              <a:t>config</a:t>
            </a:r>
            <a:r>
              <a:rPr lang="en-US" altLang="zh-TW" dirty="0" smtClean="0"/>
              <a:t>-if</a:t>
            </a:r>
            <a:r>
              <a:rPr lang="en-US" altLang="zh-TW" dirty="0"/>
              <a:t>)# no shut down</a:t>
            </a:r>
          </a:p>
          <a:p>
            <a:pPr marL="568325" lvl="1" indent="-342900">
              <a:buFont typeface="+mj-lt"/>
              <a:buAutoNum type="alphaUcPeriod" startAt="2"/>
            </a:pPr>
            <a:r>
              <a:rPr lang="en-US" altLang="zh-TW" dirty="0" smtClean="0"/>
              <a:t>Router(</a:t>
            </a:r>
            <a:r>
              <a:rPr lang="en-US" altLang="zh-TW" dirty="0" err="1" smtClean="0"/>
              <a:t>config</a:t>
            </a:r>
            <a:r>
              <a:rPr lang="en-US" altLang="zh-TW" dirty="0"/>
              <a:t>)# interface </a:t>
            </a:r>
            <a:r>
              <a:rPr lang="en-US" altLang="zh-TW" dirty="0" err="1"/>
              <a:t>fastethernet</a:t>
            </a:r>
            <a:r>
              <a:rPr lang="en-US" altLang="zh-TW" dirty="0"/>
              <a:t> 0/0</a:t>
            </a:r>
          </a:p>
          <a:p>
            <a:pPr marL="225425" lvl="1" indent="0">
              <a:buNone/>
            </a:pPr>
            <a:r>
              <a:rPr lang="zh-TW" altLang="en-US" dirty="0" smtClean="0"/>
              <a:t>       </a:t>
            </a:r>
            <a:r>
              <a:rPr lang="en-US" altLang="zh-TW" dirty="0" smtClean="0"/>
              <a:t>Router(</a:t>
            </a:r>
            <a:r>
              <a:rPr lang="en-US" altLang="zh-TW" dirty="0" err="1" smtClean="0"/>
              <a:t>config</a:t>
            </a:r>
            <a:r>
              <a:rPr lang="en-US" altLang="zh-TW" dirty="0" smtClean="0"/>
              <a:t>-if</a:t>
            </a:r>
            <a:r>
              <a:rPr lang="en-US" altLang="zh-TW" dirty="0"/>
              <a:t>)# no shut down</a:t>
            </a:r>
          </a:p>
          <a:p>
            <a:pPr marL="225425" lvl="1" indent="0">
              <a:buNone/>
            </a:pPr>
            <a:r>
              <a:rPr lang="zh-TW" altLang="en-US" dirty="0" smtClean="0"/>
              <a:t>       </a:t>
            </a:r>
            <a:r>
              <a:rPr lang="en-US" altLang="zh-TW" dirty="0" smtClean="0"/>
              <a:t>Router(</a:t>
            </a:r>
            <a:r>
              <a:rPr lang="en-US" altLang="zh-TW" dirty="0" err="1" smtClean="0"/>
              <a:t>config</a:t>
            </a:r>
            <a:r>
              <a:rPr lang="en-US" altLang="zh-TW" dirty="0"/>
              <a:t>)# interface </a:t>
            </a:r>
            <a:r>
              <a:rPr lang="en-US" altLang="zh-TW" dirty="0" err="1" smtClean="0"/>
              <a:t>fastethernet</a:t>
            </a:r>
            <a:endParaRPr lang="en-US" altLang="zh-TW" dirty="0"/>
          </a:p>
          <a:p>
            <a:pPr marL="225425" lvl="1" indent="0">
              <a:buNone/>
            </a:pPr>
            <a:r>
              <a:rPr lang="zh-TW" altLang="en-US" dirty="0"/>
              <a:t> </a:t>
            </a:r>
            <a:r>
              <a:rPr lang="zh-TW" altLang="en-US" dirty="0" smtClean="0"/>
              <a:t>            </a:t>
            </a:r>
            <a:r>
              <a:rPr lang="en-US" altLang="zh-TW" dirty="0" smtClean="0"/>
              <a:t>0/0.1</a:t>
            </a:r>
            <a:endParaRPr lang="en-US" altLang="zh-TW" dirty="0"/>
          </a:p>
          <a:p>
            <a:pPr marL="225425" lvl="1" indent="0">
              <a:buNone/>
            </a:pPr>
            <a:r>
              <a:rPr lang="zh-TW" altLang="en-US" dirty="0" smtClean="0"/>
              <a:t>       </a:t>
            </a:r>
            <a:r>
              <a:rPr lang="en-US" altLang="zh-TW" dirty="0" smtClean="0"/>
              <a:t>Router(</a:t>
            </a:r>
            <a:r>
              <a:rPr lang="en-US" altLang="zh-TW" dirty="0" err="1" smtClean="0"/>
              <a:t>config-subif</a:t>
            </a:r>
            <a:r>
              <a:rPr lang="en-US" altLang="zh-TW" dirty="0"/>
              <a:t>)# encapsulation dot1q </a:t>
            </a:r>
            <a:endParaRPr lang="en-US" altLang="zh-TW" dirty="0" smtClean="0"/>
          </a:p>
          <a:p>
            <a:pPr marL="225425" lvl="1" indent="0">
              <a:buNone/>
            </a:pPr>
            <a:r>
              <a:rPr lang="zh-TW" altLang="en-US" dirty="0"/>
              <a:t> </a:t>
            </a:r>
            <a:r>
              <a:rPr lang="zh-TW" altLang="en-US" dirty="0" smtClean="0"/>
              <a:t>            </a:t>
            </a:r>
            <a:r>
              <a:rPr lang="en-US" altLang="zh-TW" dirty="0" smtClean="0"/>
              <a:t>10</a:t>
            </a:r>
            <a:endParaRPr lang="en-US" altLang="zh-TW" dirty="0"/>
          </a:p>
          <a:p>
            <a:pPr marL="225425" lvl="1" indent="0">
              <a:buNone/>
            </a:pPr>
            <a:r>
              <a:rPr lang="zh-TW" altLang="en-US" dirty="0" smtClean="0"/>
              <a:t>       </a:t>
            </a:r>
            <a:r>
              <a:rPr lang="en-US" altLang="zh-TW" dirty="0" smtClean="0"/>
              <a:t>Router(</a:t>
            </a:r>
            <a:r>
              <a:rPr lang="en-US" altLang="zh-TW" dirty="0" err="1" smtClean="0"/>
              <a:t>config-subif</a:t>
            </a:r>
            <a:r>
              <a:rPr lang="en-US" altLang="zh-TW" dirty="0"/>
              <a:t>)# </a:t>
            </a:r>
            <a:r>
              <a:rPr lang="en-US" altLang="zh-TW" dirty="0" err="1"/>
              <a:t>ip</a:t>
            </a:r>
            <a:r>
              <a:rPr lang="en-US" altLang="zh-TW" dirty="0"/>
              <a:t> address </a:t>
            </a:r>
            <a:endParaRPr lang="en-US" altLang="zh-TW" dirty="0" smtClean="0"/>
          </a:p>
          <a:p>
            <a:pPr marL="225425" lvl="1" indent="0">
              <a:buNone/>
            </a:pPr>
            <a:r>
              <a:rPr lang="zh-TW" altLang="en-US" dirty="0"/>
              <a:t> </a:t>
            </a:r>
            <a:r>
              <a:rPr lang="zh-TW" altLang="en-US" dirty="0" smtClean="0"/>
              <a:t>           </a:t>
            </a:r>
            <a:r>
              <a:rPr lang="en-US" altLang="zh-TW" dirty="0" smtClean="0"/>
              <a:t>192.168.10.1 </a:t>
            </a:r>
            <a:r>
              <a:rPr lang="en-US" altLang="zh-TW" dirty="0"/>
              <a:t>255.255.255.0</a:t>
            </a:r>
          </a:p>
          <a:p>
            <a:pPr marL="225425" lvl="1" indent="0">
              <a:buNone/>
            </a:pPr>
            <a:r>
              <a:rPr lang="zh-TW" altLang="en-US" dirty="0" smtClean="0"/>
              <a:t>       </a:t>
            </a:r>
            <a:r>
              <a:rPr lang="en-US" altLang="zh-TW" dirty="0" smtClean="0"/>
              <a:t>Router(</a:t>
            </a:r>
            <a:r>
              <a:rPr lang="en-US" altLang="zh-TW" dirty="0" err="1" smtClean="0"/>
              <a:t>config</a:t>
            </a:r>
            <a:r>
              <a:rPr lang="en-US" altLang="zh-TW" dirty="0"/>
              <a:t>)# interface </a:t>
            </a:r>
            <a:r>
              <a:rPr lang="en-US" altLang="zh-TW" dirty="0" err="1"/>
              <a:t>fastethernet</a:t>
            </a:r>
            <a:r>
              <a:rPr lang="en-US" altLang="zh-TW" dirty="0"/>
              <a:t> </a:t>
            </a:r>
            <a:endParaRPr lang="en-US" altLang="zh-TW" dirty="0" smtClean="0"/>
          </a:p>
          <a:p>
            <a:pPr marL="225425" lvl="1" indent="0">
              <a:buNone/>
            </a:pPr>
            <a:r>
              <a:rPr lang="zh-TW" altLang="en-US" dirty="0"/>
              <a:t> </a:t>
            </a:r>
            <a:r>
              <a:rPr lang="zh-TW" altLang="en-US" dirty="0" smtClean="0"/>
              <a:t>            </a:t>
            </a:r>
            <a:r>
              <a:rPr lang="en-US" altLang="zh-TW" dirty="0" smtClean="0"/>
              <a:t>0/0.2</a:t>
            </a:r>
            <a:endParaRPr lang="en-US" altLang="zh-TW" dirty="0"/>
          </a:p>
          <a:p>
            <a:pPr marL="225425" lvl="1" indent="0">
              <a:buNone/>
            </a:pPr>
            <a:r>
              <a:rPr lang="zh-TW" altLang="en-US" dirty="0" smtClean="0"/>
              <a:t>       </a:t>
            </a:r>
            <a:r>
              <a:rPr lang="en-US" altLang="zh-TW" dirty="0" smtClean="0"/>
              <a:t>Router(</a:t>
            </a:r>
            <a:r>
              <a:rPr lang="en-US" altLang="zh-TW" dirty="0" err="1" smtClean="0"/>
              <a:t>config-subif</a:t>
            </a:r>
            <a:r>
              <a:rPr lang="en-US" altLang="zh-TW" dirty="0"/>
              <a:t>)# encapsulation dot1q </a:t>
            </a:r>
            <a:endParaRPr lang="en-US" altLang="zh-TW" dirty="0" smtClean="0"/>
          </a:p>
          <a:p>
            <a:pPr marL="225425" lvl="1" indent="0">
              <a:buNone/>
            </a:pPr>
            <a:r>
              <a:rPr lang="zh-TW" altLang="en-US" dirty="0"/>
              <a:t> </a:t>
            </a:r>
            <a:r>
              <a:rPr lang="zh-TW" altLang="en-US" dirty="0" smtClean="0"/>
              <a:t>            </a:t>
            </a:r>
            <a:r>
              <a:rPr lang="en-US" altLang="zh-TW" dirty="0" smtClean="0"/>
              <a:t>20</a:t>
            </a:r>
            <a:endParaRPr lang="en-US" altLang="zh-TW" dirty="0"/>
          </a:p>
          <a:p>
            <a:pPr marL="225425" lvl="1" indent="0">
              <a:buNone/>
            </a:pPr>
            <a:r>
              <a:rPr lang="zh-TW" altLang="en-US" dirty="0" smtClean="0"/>
              <a:t>       </a:t>
            </a:r>
            <a:r>
              <a:rPr lang="en-US" altLang="zh-TW" dirty="0" smtClean="0"/>
              <a:t>Router(</a:t>
            </a:r>
            <a:r>
              <a:rPr lang="en-US" altLang="zh-TW" dirty="0" err="1" smtClean="0"/>
              <a:t>config-subif</a:t>
            </a:r>
            <a:r>
              <a:rPr lang="en-US" altLang="zh-TW" dirty="0"/>
              <a:t>)# </a:t>
            </a:r>
            <a:r>
              <a:rPr lang="en-US" altLang="zh-TW" dirty="0" err="1"/>
              <a:t>ip</a:t>
            </a:r>
            <a:r>
              <a:rPr lang="en-US" altLang="zh-TW" dirty="0"/>
              <a:t> address </a:t>
            </a:r>
            <a:endParaRPr lang="en-US" altLang="zh-TW" dirty="0" smtClean="0"/>
          </a:p>
          <a:p>
            <a:pPr marL="225425" lvl="1" indent="0">
              <a:buNone/>
            </a:pPr>
            <a:r>
              <a:rPr lang="zh-TW" altLang="en-US" dirty="0"/>
              <a:t> </a:t>
            </a:r>
            <a:r>
              <a:rPr lang="zh-TW" altLang="en-US" dirty="0" smtClean="0"/>
              <a:t>            </a:t>
            </a:r>
            <a:r>
              <a:rPr lang="en-US" altLang="zh-TW" dirty="0" smtClean="0"/>
              <a:t>192.168.20.1 </a:t>
            </a:r>
            <a:r>
              <a:rPr lang="en-US" altLang="zh-TW" dirty="0"/>
              <a:t>255.255.255.0</a:t>
            </a:r>
            <a:endParaRPr lang="zh-TW" altLang="en-US" dirty="0"/>
          </a:p>
        </p:txBody>
      </p:sp>
      <p:sp>
        <p:nvSpPr>
          <p:cNvPr id="3" name="文字版面配置區 2"/>
          <p:cNvSpPr>
            <a:spLocks noGrp="1"/>
          </p:cNvSpPr>
          <p:nvPr>
            <p:ph type="body" sz="quarter" idx="11"/>
          </p:nvPr>
        </p:nvSpPr>
        <p:spPr/>
        <p:txBody>
          <a:bodyPr>
            <a:normAutofit/>
          </a:bodyPr>
          <a:lstStyle/>
          <a:p>
            <a:pPr marL="568325" lvl="1" indent="-342900">
              <a:buFont typeface="+mj-lt"/>
              <a:buAutoNum type="alphaUcPeriod" startAt="3"/>
            </a:pPr>
            <a:r>
              <a:rPr lang="en-US" altLang="zh-TW" dirty="0"/>
              <a:t>Router(</a:t>
            </a:r>
            <a:r>
              <a:rPr lang="en-US" altLang="zh-TW" dirty="0" err="1"/>
              <a:t>config</a:t>
            </a:r>
            <a:r>
              <a:rPr lang="en-US" altLang="zh-TW" dirty="0"/>
              <a:t>)# router </a:t>
            </a:r>
            <a:r>
              <a:rPr lang="en-US" altLang="zh-TW" dirty="0" err="1"/>
              <a:t>eigrp</a:t>
            </a:r>
            <a:r>
              <a:rPr lang="en-US" altLang="zh-TW" dirty="0"/>
              <a:t> 100</a:t>
            </a:r>
          </a:p>
          <a:p>
            <a:pPr marL="225425" lvl="1" indent="0">
              <a:buNone/>
            </a:pPr>
            <a:r>
              <a:rPr lang="zh-TW" altLang="en-US" dirty="0" smtClean="0"/>
              <a:t>       </a:t>
            </a:r>
            <a:r>
              <a:rPr lang="en-US" altLang="zh-TW" dirty="0" smtClean="0"/>
              <a:t>Router(</a:t>
            </a:r>
            <a:r>
              <a:rPr lang="en-US" altLang="zh-TW" dirty="0" err="1" smtClean="0"/>
              <a:t>config</a:t>
            </a:r>
            <a:r>
              <a:rPr lang="en-US" altLang="zh-TW" dirty="0" smtClean="0"/>
              <a:t>-router</a:t>
            </a:r>
            <a:r>
              <a:rPr lang="en-US" altLang="zh-TW" dirty="0"/>
              <a:t>)# network </a:t>
            </a:r>
            <a:endParaRPr lang="en-US" altLang="zh-TW" dirty="0" smtClean="0"/>
          </a:p>
          <a:p>
            <a:pPr marL="225425" lvl="1" indent="0">
              <a:buNone/>
            </a:pPr>
            <a:r>
              <a:rPr lang="zh-TW" altLang="en-US" dirty="0"/>
              <a:t> </a:t>
            </a:r>
            <a:r>
              <a:rPr lang="zh-TW" altLang="en-US" dirty="0" smtClean="0"/>
              <a:t>          </a:t>
            </a:r>
            <a:r>
              <a:rPr lang="en-US" altLang="zh-TW" dirty="0" smtClean="0"/>
              <a:t>192.168.10.0</a:t>
            </a:r>
            <a:endParaRPr lang="en-US" altLang="zh-TW" dirty="0"/>
          </a:p>
          <a:p>
            <a:pPr marL="225425" lvl="1" indent="0">
              <a:buNone/>
            </a:pPr>
            <a:r>
              <a:rPr lang="zh-TW" altLang="en-US" dirty="0" smtClean="0"/>
              <a:t>       </a:t>
            </a:r>
            <a:r>
              <a:rPr lang="en-US" altLang="zh-TW" dirty="0" smtClean="0"/>
              <a:t>Router(</a:t>
            </a:r>
            <a:r>
              <a:rPr lang="en-US" altLang="zh-TW" dirty="0" err="1" smtClean="0"/>
              <a:t>config</a:t>
            </a:r>
            <a:r>
              <a:rPr lang="en-US" altLang="zh-TW" dirty="0" smtClean="0"/>
              <a:t>-router</a:t>
            </a:r>
            <a:r>
              <a:rPr lang="en-US" altLang="zh-TW" dirty="0"/>
              <a:t>)# network </a:t>
            </a:r>
            <a:endParaRPr lang="en-US" altLang="zh-TW" dirty="0" smtClean="0"/>
          </a:p>
          <a:p>
            <a:pPr marL="225425" lvl="1" indent="0">
              <a:buNone/>
            </a:pPr>
            <a:r>
              <a:rPr lang="zh-TW" altLang="en-US" dirty="0"/>
              <a:t> </a:t>
            </a:r>
            <a:r>
              <a:rPr lang="zh-TW" altLang="en-US" dirty="0" smtClean="0"/>
              <a:t>           </a:t>
            </a:r>
            <a:r>
              <a:rPr lang="en-US" altLang="zh-TW" dirty="0" smtClean="0"/>
              <a:t>192.168.20.0</a:t>
            </a:r>
            <a:endParaRPr lang="en-US" altLang="zh-TW" dirty="0"/>
          </a:p>
          <a:p>
            <a:pPr marL="568325" lvl="1" indent="-342900">
              <a:buFont typeface="+mj-lt"/>
              <a:buAutoNum type="alphaUcPeriod" startAt="4"/>
            </a:pPr>
            <a:r>
              <a:rPr lang="en-US" altLang="zh-TW" dirty="0" smtClean="0"/>
              <a:t>Switch1(</a:t>
            </a:r>
            <a:r>
              <a:rPr lang="en-US" altLang="zh-TW" dirty="0" err="1" smtClean="0"/>
              <a:t>config</a:t>
            </a:r>
            <a:r>
              <a:rPr lang="en-US" altLang="zh-TW" dirty="0"/>
              <a:t>)# </a:t>
            </a:r>
            <a:r>
              <a:rPr lang="en-US" altLang="zh-TW" dirty="0" err="1"/>
              <a:t>vlan</a:t>
            </a:r>
            <a:r>
              <a:rPr lang="en-US" altLang="zh-TW" dirty="0"/>
              <a:t> database</a:t>
            </a:r>
          </a:p>
          <a:p>
            <a:pPr marL="225425" lvl="1" indent="0">
              <a:buNone/>
            </a:pPr>
            <a:r>
              <a:rPr lang="zh-TW" altLang="en-US" dirty="0" smtClean="0"/>
              <a:t>       </a:t>
            </a:r>
            <a:r>
              <a:rPr lang="en-US" altLang="zh-TW" dirty="0" smtClean="0"/>
              <a:t>Switch1(</a:t>
            </a:r>
            <a:r>
              <a:rPr lang="en-US" altLang="zh-TW" dirty="0" err="1" smtClean="0"/>
              <a:t>config-vlan</a:t>
            </a:r>
            <a:r>
              <a:rPr lang="en-US" altLang="zh-TW" dirty="0"/>
              <a:t>)# </a:t>
            </a:r>
            <a:r>
              <a:rPr lang="en-US" altLang="zh-TW" dirty="0" err="1"/>
              <a:t>vtp</a:t>
            </a:r>
            <a:r>
              <a:rPr lang="en-US" altLang="zh-TW" dirty="0"/>
              <a:t> domain </a:t>
            </a:r>
            <a:r>
              <a:rPr lang="en-US" altLang="zh-TW" dirty="0" smtClean="0"/>
              <a:t>XYZ</a:t>
            </a:r>
          </a:p>
          <a:p>
            <a:pPr marL="225425" lvl="1" indent="0">
              <a:buNone/>
            </a:pPr>
            <a:r>
              <a:rPr lang="zh-TW" altLang="en-US" dirty="0" smtClean="0"/>
              <a:t>       </a:t>
            </a:r>
            <a:r>
              <a:rPr lang="en-US" altLang="zh-TW" dirty="0" smtClean="0"/>
              <a:t>Switch1(</a:t>
            </a:r>
            <a:r>
              <a:rPr lang="en-US" altLang="zh-TW" dirty="0" err="1" smtClean="0"/>
              <a:t>config-vlan</a:t>
            </a:r>
            <a:r>
              <a:rPr lang="en-US" altLang="zh-TW" dirty="0"/>
              <a:t>)# </a:t>
            </a:r>
            <a:r>
              <a:rPr lang="en-US" altLang="zh-TW" dirty="0" err="1"/>
              <a:t>vtp</a:t>
            </a:r>
            <a:r>
              <a:rPr lang="en-US" altLang="zh-TW" dirty="0"/>
              <a:t> server</a:t>
            </a:r>
          </a:p>
          <a:p>
            <a:pPr marL="568325" lvl="1" indent="-342900">
              <a:buFont typeface="+mj-lt"/>
              <a:buAutoNum type="alphaUcPeriod" startAt="5"/>
            </a:pPr>
            <a:r>
              <a:rPr lang="en-US" altLang="zh-TW" dirty="0" smtClean="0"/>
              <a:t>Switch1(</a:t>
            </a:r>
            <a:r>
              <a:rPr lang="en-US" altLang="zh-TW" dirty="0" err="1" smtClean="0"/>
              <a:t>config</a:t>
            </a:r>
            <a:r>
              <a:rPr lang="en-US" altLang="zh-TW" dirty="0"/>
              <a:t>)# interface </a:t>
            </a:r>
            <a:r>
              <a:rPr lang="en-US" altLang="zh-TW" dirty="0" err="1"/>
              <a:t>fastethernet</a:t>
            </a:r>
            <a:r>
              <a:rPr lang="en-US" altLang="zh-TW" dirty="0"/>
              <a:t> 0/1</a:t>
            </a:r>
          </a:p>
          <a:p>
            <a:pPr marL="225425" lvl="1" indent="0">
              <a:buNone/>
            </a:pPr>
            <a:r>
              <a:rPr lang="zh-TW" altLang="en-US" dirty="0" smtClean="0"/>
              <a:t>       </a:t>
            </a:r>
            <a:r>
              <a:rPr lang="en-US" altLang="zh-TW" dirty="0" smtClean="0"/>
              <a:t>Switch1(</a:t>
            </a:r>
            <a:r>
              <a:rPr lang="en-US" altLang="zh-TW" dirty="0" err="1" smtClean="0"/>
              <a:t>config</a:t>
            </a:r>
            <a:r>
              <a:rPr lang="en-US" altLang="zh-TW" dirty="0" smtClean="0"/>
              <a:t>-if</a:t>
            </a:r>
            <a:r>
              <a:rPr lang="en-US" altLang="zh-TW" dirty="0"/>
              <a:t>)# </a:t>
            </a:r>
            <a:r>
              <a:rPr lang="en-US" altLang="zh-TW" dirty="0" err="1"/>
              <a:t>switchport</a:t>
            </a:r>
            <a:r>
              <a:rPr lang="en-US" altLang="zh-TW" dirty="0"/>
              <a:t> mode trunk</a:t>
            </a:r>
          </a:p>
          <a:p>
            <a:pPr marL="568325" lvl="1" indent="-342900">
              <a:buFont typeface="+mj-lt"/>
              <a:buAutoNum type="alphaUcPeriod" startAt="6"/>
            </a:pPr>
            <a:r>
              <a:rPr lang="en-US" altLang="zh-TW" dirty="0" smtClean="0"/>
              <a:t>Switch1(</a:t>
            </a:r>
            <a:r>
              <a:rPr lang="en-US" altLang="zh-TW" dirty="0" err="1" smtClean="0"/>
              <a:t>config</a:t>
            </a:r>
            <a:r>
              <a:rPr lang="en-US" altLang="zh-TW" dirty="0"/>
              <a:t>)# interface </a:t>
            </a:r>
            <a:r>
              <a:rPr lang="en-US" altLang="zh-TW" dirty="0" err="1"/>
              <a:t>vlan</a:t>
            </a:r>
            <a:r>
              <a:rPr lang="en-US" altLang="zh-TW" dirty="0"/>
              <a:t> 1</a:t>
            </a:r>
          </a:p>
          <a:p>
            <a:pPr marL="225425" lvl="1" indent="0">
              <a:buNone/>
            </a:pPr>
            <a:r>
              <a:rPr lang="zh-TW" altLang="en-US" dirty="0" smtClean="0"/>
              <a:t>       </a:t>
            </a:r>
            <a:r>
              <a:rPr lang="en-US" altLang="zh-TW" dirty="0" smtClean="0"/>
              <a:t>Switch1(</a:t>
            </a:r>
            <a:r>
              <a:rPr lang="en-US" altLang="zh-TW" dirty="0" err="1" smtClean="0"/>
              <a:t>config</a:t>
            </a:r>
            <a:r>
              <a:rPr lang="en-US" altLang="zh-TW" dirty="0" smtClean="0"/>
              <a:t>-if</a:t>
            </a:r>
            <a:r>
              <a:rPr lang="en-US" altLang="zh-TW" dirty="0"/>
              <a:t>)# </a:t>
            </a:r>
            <a:r>
              <a:rPr lang="en-US" altLang="zh-TW" dirty="0" err="1"/>
              <a:t>ip</a:t>
            </a:r>
            <a:r>
              <a:rPr lang="en-US" altLang="zh-TW" dirty="0"/>
              <a:t> default-gateway </a:t>
            </a:r>
            <a:endParaRPr lang="en-US" altLang="zh-TW" dirty="0" smtClean="0"/>
          </a:p>
          <a:p>
            <a:pPr marL="225425" lvl="1" indent="0">
              <a:buNone/>
            </a:pPr>
            <a:r>
              <a:rPr lang="zh-TW" altLang="en-US" dirty="0"/>
              <a:t> </a:t>
            </a:r>
            <a:r>
              <a:rPr lang="zh-TW" altLang="en-US" dirty="0" smtClean="0"/>
              <a:t>            </a:t>
            </a:r>
            <a:r>
              <a:rPr lang="en-US" altLang="zh-TW" dirty="0" smtClean="0"/>
              <a:t>192.168.1.1</a:t>
            </a:r>
            <a:endParaRPr lang="zh-TW" altLang="en-US" dirty="0"/>
          </a:p>
        </p:txBody>
      </p:sp>
      <p:sp>
        <p:nvSpPr>
          <p:cNvPr id="4" name="標題 3"/>
          <p:cNvSpPr>
            <a:spLocks noGrp="1"/>
          </p:cNvSpPr>
          <p:nvPr>
            <p:ph type="title"/>
          </p:nvPr>
        </p:nvSpPr>
        <p:spPr/>
        <p:txBody>
          <a:bodyPr/>
          <a:lstStyle/>
          <a:p>
            <a:r>
              <a:rPr lang="en-US" altLang="zh-TW" dirty="0" smtClean="0"/>
              <a:t>177</a:t>
            </a:r>
            <a:endParaRPr lang="zh-TW" altLang="en-US" dirty="0"/>
          </a:p>
        </p:txBody>
      </p:sp>
      <p:sp>
        <p:nvSpPr>
          <p:cNvPr id="5" name="圓角矩形 4"/>
          <p:cNvSpPr/>
          <p:nvPr/>
        </p:nvSpPr>
        <p:spPr>
          <a:xfrm>
            <a:off x="239713" y="2019451"/>
            <a:ext cx="4122425" cy="4115878"/>
          </a:xfrm>
          <a:prstGeom prst="roundRect">
            <a:avLst>
              <a:gd name="adj" fmla="val 6992"/>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4706781" y="3096082"/>
            <a:ext cx="4226004" cy="620512"/>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80399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statements describe the process identifier that is used in the command to </a:t>
            </a:r>
            <a:r>
              <a:rPr lang="en-US" altLang="zh-TW" dirty="0" smtClean="0"/>
              <a:t>configure OSPF </a:t>
            </a:r>
            <a:r>
              <a:rPr lang="en-US" altLang="zh-TW" dirty="0"/>
              <a:t>on a router? (Choose two.)</a:t>
            </a:r>
          </a:p>
          <a:p>
            <a:pPr marL="0" indent="0">
              <a:buNone/>
            </a:pPr>
            <a:r>
              <a:rPr lang="en-US" altLang="zh-TW" dirty="0" smtClean="0"/>
              <a:t>   Router(</a:t>
            </a:r>
            <a:r>
              <a:rPr lang="en-US" altLang="zh-TW" dirty="0" err="1" smtClean="0"/>
              <a:t>config</a:t>
            </a:r>
            <a:r>
              <a:rPr lang="en-US" altLang="zh-TW" dirty="0"/>
              <a:t>)# router </a:t>
            </a:r>
            <a:r>
              <a:rPr lang="en-US" altLang="zh-TW" dirty="0" err="1"/>
              <a:t>ospf</a:t>
            </a:r>
            <a:r>
              <a:rPr lang="en-US" altLang="zh-TW" dirty="0"/>
              <a:t> 1</a:t>
            </a:r>
          </a:p>
          <a:p>
            <a:pPr marL="568325" lvl="1" indent="-342900">
              <a:buFont typeface="+mj-lt"/>
              <a:buAutoNum type="alphaUcPeriod"/>
            </a:pPr>
            <a:r>
              <a:rPr lang="en-US" altLang="zh-TW" dirty="0" smtClean="0"/>
              <a:t>All </a:t>
            </a:r>
            <a:r>
              <a:rPr lang="en-US" altLang="zh-TW" dirty="0"/>
              <a:t>OSPF routers in an area must have the same process ID.</a:t>
            </a:r>
          </a:p>
          <a:p>
            <a:pPr marL="568325" lvl="1" indent="-342900">
              <a:buFont typeface="+mj-lt"/>
              <a:buAutoNum type="alphaUcPeriod"/>
            </a:pPr>
            <a:r>
              <a:rPr lang="en-US" altLang="zh-TW" dirty="0" smtClean="0"/>
              <a:t>Only </a:t>
            </a:r>
            <a:r>
              <a:rPr lang="en-US" altLang="zh-TW" dirty="0"/>
              <a:t>one process number can be used on the same router.</a:t>
            </a:r>
          </a:p>
          <a:p>
            <a:pPr marL="568325" lvl="1" indent="-342900">
              <a:buFont typeface="+mj-lt"/>
              <a:buAutoNum type="alphaUcPeriod"/>
            </a:pPr>
            <a:r>
              <a:rPr lang="en-US" altLang="zh-TW" dirty="0" smtClean="0"/>
              <a:t>Different </a:t>
            </a:r>
            <a:r>
              <a:rPr lang="en-US" altLang="zh-TW" dirty="0"/>
              <a:t>process identifiers can be used to run multiple OSPF processes</a:t>
            </a:r>
          </a:p>
          <a:p>
            <a:pPr marL="568325" lvl="1" indent="-342900">
              <a:buFont typeface="+mj-lt"/>
              <a:buAutoNum type="alphaUcPeriod"/>
            </a:pPr>
            <a:r>
              <a:rPr lang="en-US" altLang="zh-TW" dirty="0" smtClean="0"/>
              <a:t>The </a:t>
            </a:r>
            <a:r>
              <a:rPr lang="en-US" altLang="zh-TW" dirty="0"/>
              <a:t>process number can be any number from 1 to 65,535.</a:t>
            </a:r>
          </a:p>
          <a:p>
            <a:pPr marL="568325" lvl="1" indent="-342900">
              <a:buFont typeface="+mj-lt"/>
              <a:buAutoNum type="alphaUcPeriod"/>
            </a:pPr>
            <a:r>
              <a:rPr lang="en-US" altLang="zh-TW" dirty="0" smtClean="0"/>
              <a:t>Hello </a:t>
            </a:r>
            <a:r>
              <a:rPr lang="en-US" altLang="zh-TW" dirty="0"/>
              <a:t>packets are sent to each neighbor to determine the processor identifier.</a:t>
            </a:r>
            <a:endParaRPr lang="zh-TW" altLang="en-US" dirty="0"/>
          </a:p>
        </p:txBody>
      </p:sp>
      <p:sp>
        <p:nvSpPr>
          <p:cNvPr id="3" name="標題 2"/>
          <p:cNvSpPr>
            <a:spLocks noGrp="1"/>
          </p:cNvSpPr>
          <p:nvPr>
            <p:ph type="title"/>
          </p:nvPr>
        </p:nvSpPr>
        <p:spPr/>
        <p:txBody>
          <a:bodyPr/>
          <a:lstStyle/>
          <a:p>
            <a:r>
              <a:rPr lang="en-US" altLang="zh-TW" dirty="0" smtClean="0"/>
              <a:t>178</a:t>
            </a:r>
            <a:endParaRPr lang="zh-TW" altLang="en-US" dirty="0"/>
          </a:p>
        </p:txBody>
      </p:sp>
      <p:sp>
        <p:nvSpPr>
          <p:cNvPr id="4" name="圓角矩形 3"/>
          <p:cNvSpPr/>
          <p:nvPr/>
        </p:nvSpPr>
        <p:spPr>
          <a:xfrm>
            <a:off x="239713" y="2786369"/>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3125585"/>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909008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For what two reasons has the router loaded its IOS image from the location that is shown</a:t>
            </a:r>
            <a:r>
              <a:rPr lang="en-US" altLang="zh-TW" dirty="0" smtClean="0"/>
              <a:t>? (</a:t>
            </a:r>
            <a:r>
              <a:rPr lang="en-US" altLang="zh-TW" dirty="0"/>
              <a:t>Choose two.)</a:t>
            </a:r>
            <a:endParaRPr lang="zh-TW" altLang="en-US" dirty="0"/>
          </a:p>
        </p:txBody>
      </p:sp>
      <p:sp>
        <p:nvSpPr>
          <p:cNvPr id="3" name="標題 2"/>
          <p:cNvSpPr>
            <a:spLocks noGrp="1"/>
          </p:cNvSpPr>
          <p:nvPr>
            <p:ph type="title"/>
          </p:nvPr>
        </p:nvSpPr>
        <p:spPr/>
        <p:txBody>
          <a:bodyPr/>
          <a:lstStyle/>
          <a:p>
            <a:r>
              <a:rPr lang="en-US" altLang="zh-TW" dirty="0" smtClean="0"/>
              <a:t>179</a:t>
            </a:r>
            <a:endParaRPr lang="zh-TW" altLang="en-US" dirty="0"/>
          </a:p>
        </p:txBody>
      </p:sp>
      <p:pic>
        <p:nvPicPr>
          <p:cNvPr id="4" name="圖片 3"/>
          <p:cNvPicPr>
            <a:picLocks noChangeAspect="1"/>
          </p:cNvPicPr>
          <p:nvPr/>
        </p:nvPicPr>
        <p:blipFill>
          <a:blip r:embed="rId2"/>
          <a:stretch>
            <a:fillRect/>
          </a:stretch>
        </p:blipFill>
        <p:spPr>
          <a:xfrm>
            <a:off x="1211476" y="1938658"/>
            <a:ext cx="6603990" cy="3385510"/>
          </a:xfrm>
          <a:prstGeom prst="rect">
            <a:avLst/>
          </a:prstGeom>
        </p:spPr>
      </p:pic>
    </p:spTree>
    <p:extLst>
      <p:ext uri="{BB962C8B-B14F-4D97-AF65-F5344CB8AC3E}">
        <p14:creationId xmlns:p14="http://schemas.microsoft.com/office/powerpoint/2010/main" val="3190338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3" y="914400"/>
            <a:ext cx="8578850" cy="1725561"/>
          </a:xfrm>
        </p:spPr>
        <p:txBody>
          <a:bodyPr/>
          <a:lstStyle/>
          <a:p>
            <a:r>
              <a:rPr lang="en-US" altLang="zh-TW" dirty="0"/>
              <a:t>A network administrator needs to allow only one Telnet connection to a router. For anyone </a:t>
            </a:r>
            <a:r>
              <a:rPr lang="en-US" altLang="zh-TW" dirty="0" smtClean="0"/>
              <a:t>viewing the </a:t>
            </a:r>
            <a:r>
              <a:rPr lang="en-US" altLang="zh-TW" dirty="0"/>
              <a:t>configuration and issuing the show run command, the password for Telnet access should </a:t>
            </a:r>
            <a:r>
              <a:rPr lang="en-US" altLang="zh-TW" dirty="0" smtClean="0"/>
              <a:t>be encrypted</a:t>
            </a:r>
            <a:r>
              <a:rPr lang="en-US" altLang="zh-TW" dirty="0"/>
              <a:t>. Which set of commands will accomplish this task?</a:t>
            </a:r>
            <a:endParaRPr lang="zh-TW" altLang="en-US" dirty="0"/>
          </a:p>
        </p:txBody>
      </p:sp>
      <p:sp>
        <p:nvSpPr>
          <p:cNvPr id="3" name="標題 2"/>
          <p:cNvSpPr>
            <a:spLocks noGrp="1"/>
          </p:cNvSpPr>
          <p:nvPr>
            <p:ph type="title"/>
          </p:nvPr>
        </p:nvSpPr>
        <p:spPr/>
        <p:txBody>
          <a:bodyPr/>
          <a:lstStyle/>
          <a:p>
            <a:r>
              <a:rPr lang="en-US" altLang="zh-TW" dirty="0" smtClean="0"/>
              <a:t>133</a:t>
            </a:r>
            <a:endParaRPr lang="zh-TW" altLang="en-US" dirty="0"/>
          </a:p>
        </p:txBody>
      </p:sp>
      <p:sp>
        <p:nvSpPr>
          <p:cNvPr id="4" name="文字版面配置區 3"/>
          <p:cNvSpPr>
            <a:spLocks noGrp="1"/>
          </p:cNvSpPr>
          <p:nvPr>
            <p:ph type="body" sz="quarter" idx="11"/>
          </p:nvPr>
        </p:nvSpPr>
        <p:spPr>
          <a:xfrm>
            <a:off x="245809" y="2639961"/>
            <a:ext cx="4208204" cy="3638919"/>
          </a:xfrm>
        </p:spPr>
        <p:txBody>
          <a:bodyPr>
            <a:normAutofit lnSpcReduction="10000"/>
          </a:bodyPr>
          <a:lstStyle/>
          <a:p>
            <a:pPr marL="568325" lvl="1" indent="-342900">
              <a:buFont typeface="+mj-lt"/>
              <a:buAutoNum type="alphaUcPeriod"/>
            </a:pPr>
            <a:r>
              <a:rPr lang="en-US" altLang="zh-TW" dirty="0"/>
              <a:t>service password-encryption</a:t>
            </a:r>
          </a:p>
          <a:p>
            <a:pPr marL="225425" lvl="1" indent="0">
              <a:buNone/>
            </a:pPr>
            <a:r>
              <a:rPr lang="en-US" altLang="zh-TW" dirty="0" smtClean="0"/>
              <a:t>     access-list </a:t>
            </a:r>
            <a:r>
              <a:rPr lang="en-US" altLang="zh-TW" dirty="0"/>
              <a:t>1 permit 192.168.1.0 0.0.0.255</a:t>
            </a:r>
          </a:p>
          <a:p>
            <a:pPr marL="225425" lvl="1" indent="0">
              <a:buNone/>
            </a:pPr>
            <a:r>
              <a:rPr lang="en-US" altLang="zh-TW" dirty="0" smtClean="0"/>
              <a:t>     line </a:t>
            </a:r>
            <a:r>
              <a:rPr lang="en-US" altLang="zh-TW" dirty="0" err="1"/>
              <a:t>vty</a:t>
            </a:r>
            <a:r>
              <a:rPr lang="en-US" altLang="zh-TW" dirty="0"/>
              <a:t> 0 4</a:t>
            </a:r>
          </a:p>
          <a:p>
            <a:pPr marL="225425" lvl="1" indent="0">
              <a:buNone/>
            </a:pPr>
            <a:r>
              <a:rPr lang="en-US" altLang="zh-TW" dirty="0" smtClean="0"/>
              <a:t>     login</a:t>
            </a:r>
            <a:endParaRPr lang="en-US" altLang="zh-TW" dirty="0"/>
          </a:p>
          <a:p>
            <a:pPr marL="225425" lvl="1" indent="0">
              <a:buNone/>
            </a:pPr>
            <a:r>
              <a:rPr lang="en-US" altLang="zh-TW" dirty="0" smtClean="0"/>
              <a:t>     password </a:t>
            </a:r>
            <a:r>
              <a:rPr lang="en-US" altLang="zh-TW" dirty="0"/>
              <a:t>cisco</a:t>
            </a:r>
          </a:p>
          <a:p>
            <a:pPr marL="225425" lvl="1" indent="0">
              <a:buNone/>
            </a:pPr>
            <a:r>
              <a:rPr lang="en-US" altLang="zh-TW" dirty="0" smtClean="0"/>
              <a:t>     access-class </a:t>
            </a:r>
            <a:r>
              <a:rPr lang="en-US" altLang="zh-TW" dirty="0"/>
              <a:t>1</a:t>
            </a:r>
          </a:p>
          <a:p>
            <a:pPr marL="568325" lvl="1" indent="-342900">
              <a:buFont typeface="+mj-lt"/>
              <a:buAutoNum type="alphaUcPeriod" startAt="2"/>
            </a:pPr>
            <a:r>
              <a:rPr lang="en-US" altLang="zh-TW" dirty="0" smtClean="0"/>
              <a:t>enable </a:t>
            </a:r>
            <a:r>
              <a:rPr lang="en-US" altLang="zh-TW" dirty="0"/>
              <a:t>password secret</a:t>
            </a:r>
          </a:p>
          <a:p>
            <a:pPr marL="225425" lvl="1" indent="0">
              <a:buNone/>
            </a:pPr>
            <a:r>
              <a:rPr lang="zh-TW" altLang="en-US" dirty="0" smtClean="0"/>
              <a:t>     </a:t>
            </a:r>
            <a:r>
              <a:rPr lang="en-US" altLang="zh-TW" dirty="0" smtClean="0"/>
              <a:t>line </a:t>
            </a:r>
            <a:r>
              <a:rPr lang="en-US" altLang="zh-TW" dirty="0" err="1"/>
              <a:t>vty</a:t>
            </a:r>
            <a:r>
              <a:rPr lang="en-US" altLang="zh-TW" dirty="0"/>
              <a:t> 0</a:t>
            </a:r>
          </a:p>
          <a:p>
            <a:pPr marL="225425" lvl="1" indent="0">
              <a:buNone/>
            </a:pPr>
            <a:r>
              <a:rPr lang="zh-TW" altLang="en-US" dirty="0" smtClean="0"/>
              <a:t>     </a:t>
            </a:r>
            <a:r>
              <a:rPr lang="en-US" altLang="zh-TW" dirty="0" smtClean="0"/>
              <a:t>login</a:t>
            </a:r>
            <a:endParaRPr lang="en-US" altLang="zh-TW" dirty="0"/>
          </a:p>
          <a:p>
            <a:pPr marL="225425" lvl="1" indent="0">
              <a:buNone/>
            </a:pPr>
            <a:r>
              <a:rPr lang="zh-TW" altLang="en-US" dirty="0" smtClean="0"/>
              <a:t>     </a:t>
            </a:r>
            <a:r>
              <a:rPr lang="en-US" altLang="zh-TW" dirty="0" smtClean="0"/>
              <a:t>password </a:t>
            </a:r>
            <a:r>
              <a:rPr lang="en-US" altLang="zh-TW" dirty="0"/>
              <a:t>cisco</a:t>
            </a:r>
            <a:endParaRPr lang="zh-TW" altLang="en-US" dirty="0"/>
          </a:p>
        </p:txBody>
      </p:sp>
      <p:sp>
        <p:nvSpPr>
          <p:cNvPr id="5" name="文字版面配置區 3"/>
          <p:cNvSpPr txBox="1">
            <a:spLocks/>
          </p:cNvSpPr>
          <p:nvPr/>
        </p:nvSpPr>
        <p:spPr>
          <a:xfrm>
            <a:off x="4532186" y="2639961"/>
            <a:ext cx="4208204" cy="3638919"/>
          </a:xfrm>
          <a:prstGeom prst="rect">
            <a:avLst/>
          </a:prstGeom>
        </p:spPr>
        <p:txBody>
          <a:bodyPr vert="horz" lIns="91440" tIns="45720" rIns="91440" bIns="45720" rtlCol="0">
            <a:normAutofit/>
          </a:bodyPr>
          <a:lstStyle>
            <a:lvl1pPr marL="228600" indent="-228600" algn="l" defTabSz="914400" rtl="0" eaLnBrk="1" latinLnBrk="0" hangingPunct="1">
              <a:lnSpc>
                <a:spcPct val="95000"/>
              </a:lnSpc>
              <a:spcBef>
                <a:spcPts val="1480"/>
              </a:spcBef>
              <a:buClr>
                <a:schemeClr val="tx2"/>
              </a:buClr>
              <a:buSzPct val="90000"/>
              <a:buFont typeface="Arial" pitchFamily="34" charset="0"/>
              <a:buChar char="•"/>
              <a:tabLst/>
              <a:defRPr lang="en-US" sz="2200" kern="1200">
                <a:solidFill>
                  <a:srgbClr val="000000"/>
                </a:solidFill>
                <a:latin typeface="+mj-lt"/>
                <a:ea typeface="+mn-ea"/>
                <a:cs typeface="+mn-cs"/>
              </a:defRPr>
            </a:lvl1pPr>
            <a:lvl2pPr marL="511175" indent="-285750" algn="l" defTabSz="914400" rtl="0" eaLnBrk="1" latinLnBrk="0" hangingPunct="1">
              <a:lnSpc>
                <a:spcPct val="95000"/>
              </a:lnSpc>
              <a:spcBef>
                <a:spcPts val="600"/>
              </a:spcBef>
              <a:buClr>
                <a:schemeClr val="tx2"/>
              </a:buClr>
              <a:buFont typeface="Arial" pitchFamily="34" charset="0"/>
              <a:buChar char="–"/>
              <a:defRPr lang="en-US" sz="1800" kern="120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2625" lvl="1" indent="-457200">
              <a:buFont typeface="+mj-lt"/>
              <a:buAutoNum type="alphaUcPeriod" startAt="3"/>
            </a:pPr>
            <a:r>
              <a:rPr lang="en-US" altLang="zh-TW" sz="2000" dirty="0"/>
              <a:t>service password-encryption</a:t>
            </a:r>
          </a:p>
          <a:p>
            <a:pPr marL="225425" lvl="1" indent="0">
              <a:buNone/>
            </a:pPr>
            <a:r>
              <a:rPr lang="zh-TW" altLang="en-US" sz="2000" dirty="0" smtClean="0"/>
              <a:t>      </a:t>
            </a:r>
            <a:r>
              <a:rPr lang="en-US" altLang="zh-TW" sz="2000" dirty="0" smtClean="0"/>
              <a:t>line </a:t>
            </a:r>
            <a:r>
              <a:rPr lang="en-US" altLang="zh-TW" sz="2000" dirty="0" err="1"/>
              <a:t>vty</a:t>
            </a:r>
            <a:r>
              <a:rPr lang="en-US" altLang="zh-TW" sz="2000" dirty="0"/>
              <a:t> 1</a:t>
            </a:r>
          </a:p>
          <a:p>
            <a:pPr marL="225425" lvl="1" indent="0">
              <a:buNone/>
            </a:pPr>
            <a:r>
              <a:rPr lang="zh-TW" altLang="en-US" sz="2000" dirty="0" smtClean="0"/>
              <a:t>      </a:t>
            </a:r>
            <a:r>
              <a:rPr lang="en-US" altLang="zh-TW" sz="2000" dirty="0" smtClean="0"/>
              <a:t>login</a:t>
            </a:r>
            <a:endParaRPr lang="en-US" altLang="zh-TW" sz="2000" dirty="0"/>
          </a:p>
          <a:p>
            <a:pPr marL="225425" lvl="1" indent="0">
              <a:buNone/>
            </a:pPr>
            <a:r>
              <a:rPr lang="zh-TW" altLang="en-US" sz="2000" dirty="0" smtClean="0"/>
              <a:t>      </a:t>
            </a:r>
            <a:r>
              <a:rPr lang="en-US" altLang="zh-TW" sz="2000" dirty="0" smtClean="0"/>
              <a:t>password </a:t>
            </a:r>
            <a:r>
              <a:rPr lang="en-US" altLang="zh-TW" sz="2000" dirty="0"/>
              <a:t>cisco</a:t>
            </a:r>
          </a:p>
          <a:p>
            <a:pPr marL="682625" lvl="1" indent="-457200">
              <a:buFont typeface="+mj-lt"/>
              <a:buAutoNum type="alphaUcPeriod" startAt="4"/>
            </a:pPr>
            <a:r>
              <a:rPr lang="en-US" altLang="zh-TW" sz="2000" dirty="0" smtClean="0"/>
              <a:t>service </a:t>
            </a:r>
            <a:r>
              <a:rPr lang="en-US" altLang="zh-TW" sz="2000" dirty="0"/>
              <a:t>password-encryption</a:t>
            </a:r>
          </a:p>
          <a:p>
            <a:pPr marL="225425" lvl="1" indent="0">
              <a:buNone/>
            </a:pPr>
            <a:r>
              <a:rPr lang="zh-TW" altLang="en-US" sz="2000" dirty="0" smtClean="0"/>
              <a:t>      </a:t>
            </a:r>
            <a:r>
              <a:rPr lang="en-US" altLang="zh-TW" sz="2000" dirty="0" smtClean="0"/>
              <a:t>line </a:t>
            </a:r>
            <a:r>
              <a:rPr lang="en-US" altLang="zh-TW" sz="2000" dirty="0" err="1"/>
              <a:t>vty</a:t>
            </a:r>
            <a:r>
              <a:rPr lang="en-US" altLang="zh-TW" sz="2000" dirty="0"/>
              <a:t> 0 4</a:t>
            </a:r>
          </a:p>
          <a:p>
            <a:pPr marL="225425" lvl="1" indent="0">
              <a:buNone/>
            </a:pPr>
            <a:r>
              <a:rPr lang="zh-TW" altLang="en-US" sz="2000" dirty="0" smtClean="0"/>
              <a:t>      </a:t>
            </a:r>
            <a:r>
              <a:rPr lang="en-US" altLang="zh-TW" sz="2000" dirty="0" smtClean="0"/>
              <a:t>login</a:t>
            </a:r>
            <a:endParaRPr lang="en-US" altLang="zh-TW" sz="2000" dirty="0"/>
          </a:p>
          <a:p>
            <a:pPr marL="225425" lvl="1" indent="0">
              <a:buNone/>
            </a:pPr>
            <a:r>
              <a:rPr lang="zh-TW" altLang="en-US" sz="2000" dirty="0" smtClean="0"/>
              <a:t>      </a:t>
            </a:r>
            <a:r>
              <a:rPr lang="en-US" altLang="zh-TW" sz="2000" dirty="0" smtClean="0"/>
              <a:t>password </a:t>
            </a:r>
            <a:r>
              <a:rPr lang="en-US" altLang="zh-TW" sz="2000" dirty="0"/>
              <a:t>cisco</a:t>
            </a:r>
            <a:endParaRPr lang="en-US" altLang="zh-TW" dirty="0"/>
          </a:p>
        </p:txBody>
      </p:sp>
      <p:sp>
        <p:nvSpPr>
          <p:cNvPr id="6" name="圓角矩形 5"/>
          <p:cNvSpPr/>
          <p:nvPr/>
        </p:nvSpPr>
        <p:spPr>
          <a:xfrm>
            <a:off x="4532185" y="2639960"/>
            <a:ext cx="4400599" cy="146009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50544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Router1 has specific boot system commands that instruct it to load IOS from a TFTP server.</a:t>
            </a:r>
          </a:p>
          <a:p>
            <a:pPr marL="568325" lvl="1" indent="-342900">
              <a:buFont typeface="+mj-lt"/>
              <a:buAutoNum type="alphaUcPeriod"/>
            </a:pPr>
            <a:r>
              <a:rPr lang="en-US" altLang="zh-TW" dirty="0" smtClean="0"/>
              <a:t>Router1 </a:t>
            </a:r>
            <a:r>
              <a:rPr lang="en-US" altLang="zh-TW" dirty="0"/>
              <a:t>is acting as a TFTP server for other routers.</a:t>
            </a:r>
          </a:p>
          <a:p>
            <a:pPr marL="568325" lvl="1" indent="-342900">
              <a:buFont typeface="+mj-lt"/>
              <a:buAutoNum type="alphaUcPeriod"/>
            </a:pPr>
            <a:r>
              <a:rPr lang="en-US" altLang="zh-TW" dirty="0" smtClean="0"/>
              <a:t>Router1 </a:t>
            </a:r>
            <a:r>
              <a:rPr lang="en-US" altLang="zh-TW" dirty="0"/>
              <a:t>cannot locate a valid IOS image in flash memory.</a:t>
            </a:r>
          </a:p>
          <a:p>
            <a:pPr marL="568325" lvl="1" indent="-342900">
              <a:buFont typeface="+mj-lt"/>
              <a:buAutoNum type="alphaUcPeriod"/>
            </a:pPr>
            <a:r>
              <a:rPr lang="en-US" altLang="zh-TW" dirty="0" smtClean="0"/>
              <a:t>Router1 </a:t>
            </a:r>
            <a:r>
              <a:rPr lang="en-US" altLang="zh-TW" dirty="0"/>
              <a:t>defaulted to ROMMON mode and loaded the IOS image from a TFTP server.</a:t>
            </a:r>
          </a:p>
          <a:p>
            <a:pPr marL="568325" lvl="1" indent="-342900">
              <a:buFont typeface="+mj-lt"/>
              <a:buAutoNum type="alphaUcPeriod"/>
            </a:pPr>
            <a:r>
              <a:rPr lang="en-US" altLang="zh-TW" dirty="0" smtClean="0"/>
              <a:t>Cisco </a:t>
            </a:r>
            <a:r>
              <a:rPr lang="en-US" altLang="zh-TW" dirty="0"/>
              <a:t>routers will first attempt to load an image from TFTP for management purposes.</a:t>
            </a:r>
            <a:endParaRPr lang="zh-TW" altLang="en-US" dirty="0"/>
          </a:p>
        </p:txBody>
      </p:sp>
      <p:sp>
        <p:nvSpPr>
          <p:cNvPr id="3" name="標題 2"/>
          <p:cNvSpPr>
            <a:spLocks noGrp="1"/>
          </p:cNvSpPr>
          <p:nvPr>
            <p:ph type="title"/>
          </p:nvPr>
        </p:nvSpPr>
        <p:spPr/>
        <p:txBody>
          <a:bodyPr/>
          <a:lstStyle/>
          <a:p>
            <a:r>
              <a:rPr lang="en-US" altLang="zh-TW" dirty="0" smtClean="0"/>
              <a:t>179</a:t>
            </a:r>
            <a:endParaRPr lang="zh-TW" altLang="en-US" dirty="0"/>
          </a:p>
        </p:txBody>
      </p:sp>
      <p:sp>
        <p:nvSpPr>
          <p:cNvPr id="4" name="圓角矩形 3"/>
          <p:cNvSpPr/>
          <p:nvPr/>
        </p:nvSpPr>
        <p:spPr>
          <a:xfrm>
            <a:off x="239713" y="914400"/>
            <a:ext cx="8693072" cy="604684"/>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179823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182345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What can be determined about the router from the console output?</a:t>
            </a:r>
          </a:p>
          <a:p>
            <a:pPr marL="568325" lvl="1" indent="-342900">
              <a:buFont typeface="+mj-lt"/>
              <a:buAutoNum type="alphaUcPeriod"/>
            </a:pPr>
            <a:r>
              <a:rPr lang="en-US" altLang="zh-TW" dirty="0" smtClean="0"/>
              <a:t>No </a:t>
            </a:r>
            <a:r>
              <a:rPr lang="en-US" altLang="zh-TW" dirty="0"/>
              <a:t>configuration file was found in NVRAM.</a:t>
            </a:r>
          </a:p>
          <a:p>
            <a:pPr marL="568325" lvl="1" indent="-342900">
              <a:buFont typeface="+mj-lt"/>
              <a:buAutoNum type="alphaUcPeriod"/>
            </a:pPr>
            <a:r>
              <a:rPr lang="en-US" altLang="zh-TW" dirty="0" smtClean="0"/>
              <a:t>No </a:t>
            </a:r>
            <a:r>
              <a:rPr lang="en-US" altLang="zh-TW" dirty="0"/>
              <a:t>configuration file was found in flash.</a:t>
            </a:r>
          </a:p>
          <a:p>
            <a:pPr marL="568325" lvl="1" indent="-342900">
              <a:buFont typeface="+mj-lt"/>
              <a:buAutoNum type="alphaUcPeriod"/>
            </a:pPr>
            <a:r>
              <a:rPr lang="en-US" altLang="zh-TW" dirty="0" smtClean="0"/>
              <a:t>No </a:t>
            </a:r>
            <a:r>
              <a:rPr lang="en-US" altLang="zh-TW" dirty="0"/>
              <a:t>configuration file was found in the PCMCIA card.</a:t>
            </a:r>
          </a:p>
          <a:p>
            <a:pPr marL="568325" lvl="1" indent="-342900">
              <a:buFont typeface="+mj-lt"/>
              <a:buAutoNum type="alphaUcPeriod"/>
            </a:pPr>
            <a:r>
              <a:rPr lang="en-US" altLang="zh-TW" dirty="0" smtClean="0"/>
              <a:t>Configuration </a:t>
            </a:r>
            <a:r>
              <a:rPr lang="en-US" altLang="zh-TW" dirty="0"/>
              <a:t>file is normal and will load in 15 seconds.</a:t>
            </a:r>
            <a:endParaRPr lang="zh-TW" altLang="en-US" dirty="0"/>
          </a:p>
        </p:txBody>
      </p:sp>
      <p:sp>
        <p:nvSpPr>
          <p:cNvPr id="3" name="標題 2"/>
          <p:cNvSpPr>
            <a:spLocks noGrp="1"/>
          </p:cNvSpPr>
          <p:nvPr>
            <p:ph type="title"/>
          </p:nvPr>
        </p:nvSpPr>
        <p:spPr/>
        <p:txBody>
          <a:bodyPr/>
          <a:lstStyle/>
          <a:p>
            <a:r>
              <a:rPr lang="en-US" altLang="zh-TW" dirty="0" smtClean="0"/>
              <a:t>180</a:t>
            </a:r>
            <a:endParaRPr lang="zh-TW" altLang="en-US" dirty="0"/>
          </a:p>
        </p:txBody>
      </p:sp>
      <p:sp>
        <p:nvSpPr>
          <p:cNvPr id="4" name="圓角矩形 3"/>
          <p:cNvSpPr/>
          <p:nvPr/>
        </p:nvSpPr>
        <p:spPr>
          <a:xfrm>
            <a:off x="239713" y="156225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pic>
        <p:nvPicPr>
          <p:cNvPr id="5" name="圖片 4"/>
          <p:cNvPicPr>
            <a:picLocks noChangeAspect="1"/>
          </p:cNvPicPr>
          <p:nvPr/>
        </p:nvPicPr>
        <p:blipFill>
          <a:blip r:embed="rId2"/>
          <a:stretch>
            <a:fillRect/>
          </a:stretch>
        </p:blipFill>
        <p:spPr>
          <a:xfrm>
            <a:off x="966007" y="3286507"/>
            <a:ext cx="7404699" cy="2347377"/>
          </a:xfrm>
          <a:prstGeom prst="rect">
            <a:avLst/>
          </a:prstGeom>
        </p:spPr>
      </p:pic>
    </p:spTree>
    <p:extLst>
      <p:ext uri="{BB962C8B-B14F-4D97-AF65-F5344CB8AC3E}">
        <p14:creationId xmlns:p14="http://schemas.microsoft.com/office/powerpoint/2010/main" val="2865850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three elements must be used when you configure a router interface for VLAN </a:t>
            </a:r>
            <a:r>
              <a:rPr lang="en-US" altLang="zh-TW" dirty="0" err="1"/>
              <a:t>trunking</a:t>
            </a:r>
            <a:r>
              <a:rPr lang="en-US" altLang="zh-TW" dirty="0" smtClean="0"/>
              <a:t>? (</a:t>
            </a:r>
            <a:r>
              <a:rPr lang="en-US" altLang="zh-TW" dirty="0"/>
              <a:t>Choose three</a:t>
            </a:r>
            <a:r>
              <a:rPr lang="en-US" altLang="zh-TW" dirty="0" smtClean="0"/>
              <a:t>.)</a:t>
            </a:r>
          </a:p>
          <a:p>
            <a:pPr marL="568325" lvl="1" indent="-342900">
              <a:buFont typeface="+mj-lt"/>
              <a:buAutoNum type="alphaUcPeriod"/>
            </a:pPr>
            <a:r>
              <a:rPr lang="en-US" altLang="zh-TW" dirty="0"/>
              <a:t>one physical interface for each </a:t>
            </a:r>
            <a:r>
              <a:rPr lang="en-US" altLang="zh-TW" dirty="0" err="1"/>
              <a:t>subinterface</a:t>
            </a:r>
            <a:endParaRPr lang="en-US" altLang="zh-TW" dirty="0"/>
          </a:p>
          <a:p>
            <a:pPr marL="568325" lvl="1" indent="-342900">
              <a:buFont typeface="+mj-lt"/>
              <a:buAutoNum type="alphaUcPeriod"/>
            </a:pPr>
            <a:r>
              <a:rPr lang="en-US" altLang="zh-TW" dirty="0" smtClean="0"/>
              <a:t>one </a:t>
            </a:r>
            <a:r>
              <a:rPr lang="en-US" altLang="zh-TW" dirty="0"/>
              <a:t>IP network or subnetwork for each </a:t>
            </a:r>
            <a:r>
              <a:rPr lang="en-US" altLang="zh-TW" dirty="0" err="1"/>
              <a:t>subinterface</a:t>
            </a:r>
            <a:endParaRPr lang="en-US" altLang="zh-TW" dirty="0"/>
          </a:p>
          <a:p>
            <a:pPr marL="568325" lvl="1" indent="-342900">
              <a:buFont typeface="+mj-lt"/>
              <a:buAutoNum type="alphaUcPeriod"/>
            </a:pPr>
            <a:r>
              <a:rPr lang="en-US" altLang="zh-TW" dirty="0" smtClean="0"/>
              <a:t>a </a:t>
            </a:r>
            <a:r>
              <a:rPr lang="en-US" altLang="zh-TW" dirty="0"/>
              <a:t>management domain for each </a:t>
            </a:r>
            <a:r>
              <a:rPr lang="en-US" altLang="zh-TW" dirty="0" err="1"/>
              <a:t>subinterface</a:t>
            </a:r>
            <a:endParaRPr lang="en-US" altLang="zh-TW" dirty="0"/>
          </a:p>
          <a:p>
            <a:pPr marL="568325" lvl="1" indent="-342900">
              <a:buFont typeface="+mj-lt"/>
              <a:buAutoNum type="alphaUcPeriod"/>
            </a:pPr>
            <a:r>
              <a:rPr lang="en-US" altLang="zh-TW" dirty="0" err="1" smtClean="0"/>
              <a:t>subinterface</a:t>
            </a:r>
            <a:r>
              <a:rPr lang="en-US" altLang="zh-TW" dirty="0" smtClean="0"/>
              <a:t> </a:t>
            </a:r>
            <a:r>
              <a:rPr lang="en-US" altLang="zh-TW" dirty="0"/>
              <a:t>encapsulation identifiers that match VLAN tags</a:t>
            </a:r>
          </a:p>
          <a:p>
            <a:pPr marL="568325" lvl="1" indent="-342900">
              <a:buFont typeface="+mj-lt"/>
              <a:buAutoNum type="alphaUcPeriod"/>
            </a:pPr>
            <a:r>
              <a:rPr lang="it-IT" altLang="zh-TW" dirty="0" smtClean="0"/>
              <a:t>one </a:t>
            </a:r>
            <a:r>
              <a:rPr lang="it-IT" altLang="zh-TW" dirty="0"/>
              <a:t>subinterface per VLAN</a:t>
            </a:r>
          </a:p>
          <a:p>
            <a:pPr marL="568325" lvl="1" indent="-342900">
              <a:buFont typeface="+mj-lt"/>
              <a:buAutoNum type="alphaUcPeriod"/>
            </a:pPr>
            <a:r>
              <a:rPr lang="en-US" altLang="zh-TW" dirty="0" err="1" smtClean="0"/>
              <a:t>subinterface</a:t>
            </a:r>
            <a:r>
              <a:rPr lang="en-US" altLang="zh-TW" dirty="0" smtClean="0"/>
              <a:t> </a:t>
            </a:r>
            <a:r>
              <a:rPr lang="en-US" altLang="zh-TW" dirty="0"/>
              <a:t>numbering that matches VLAN tags</a:t>
            </a:r>
            <a:endParaRPr lang="zh-TW" altLang="en-US" dirty="0"/>
          </a:p>
        </p:txBody>
      </p:sp>
      <p:sp>
        <p:nvSpPr>
          <p:cNvPr id="3" name="標題 2"/>
          <p:cNvSpPr>
            <a:spLocks noGrp="1"/>
          </p:cNvSpPr>
          <p:nvPr>
            <p:ph type="title"/>
          </p:nvPr>
        </p:nvSpPr>
        <p:spPr/>
        <p:txBody>
          <a:bodyPr/>
          <a:lstStyle/>
          <a:p>
            <a:r>
              <a:rPr lang="en-US" altLang="zh-TW" dirty="0" smtClean="0"/>
              <a:t>181</a:t>
            </a:r>
            <a:endParaRPr lang="zh-TW" altLang="en-US" dirty="0"/>
          </a:p>
        </p:txBody>
      </p:sp>
      <p:sp>
        <p:nvSpPr>
          <p:cNvPr id="4" name="圓角矩形 3"/>
          <p:cNvSpPr/>
          <p:nvPr/>
        </p:nvSpPr>
        <p:spPr>
          <a:xfrm>
            <a:off x="239713" y="1945711"/>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635495"/>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2978097"/>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33670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commands are required to properly configure a router to run OSPF and to add </a:t>
            </a:r>
            <a:r>
              <a:rPr lang="en-US" altLang="zh-TW" dirty="0" smtClean="0"/>
              <a:t>network 192.168.16.0/24 </a:t>
            </a:r>
            <a:r>
              <a:rPr lang="en-US" altLang="zh-TW" dirty="0"/>
              <a:t>to OSPF area 0? (Choose two.)</a:t>
            </a:r>
          </a:p>
          <a:p>
            <a:pPr marL="568325" lvl="1" indent="-342900">
              <a:buFont typeface="+mj-lt"/>
              <a:buAutoNum type="alphaUcPeriod"/>
            </a:pPr>
            <a:r>
              <a:rPr lang="fr-FR" altLang="zh-TW" dirty="0" smtClean="0"/>
              <a:t>Router(config</a:t>
            </a:r>
            <a:r>
              <a:rPr lang="fr-FR" altLang="zh-TW" dirty="0"/>
              <a:t>)# router ospf 0</a:t>
            </a:r>
          </a:p>
          <a:p>
            <a:pPr marL="568325" lvl="1" indent="-342900">
              <a:buFont typeface="+mj-lt"/>
              <a:buAutoNum type="alphaUcPeriod"/>
            </a:pPr>
            <a:r>
              <a:rPr lang="fr-FR" altLang="zh-TW" dirty="0" smtClean="0"/>
              <a:t>Router(config</a:t>
            </a:r>
            <a:r>
              <a:rPr lang="fr-FR" altLang="zh-TW" dirty="0"/>
              <a:t>)# router ospf 1</a:t>
            </a:r>
          </a:p>
          <a:p>
            <a:pPr marL="568325" lvl="1" indent="-342900">
              <a:buFont typeface="+mj-lt"/>
              <a:buAutoNum type="alphaUcPeriod"/>
            </a:pPr>
            <a:r>
              <a:rPr lang="en-US" altLang="zh-TW" dirty="0" smtClean="0"/>
              <a:t>Router(</a:t>
            </a:r>
            <a:r>
              <a:rPr lang="en-US" altLang="zh-TW" dirty="0" err="1" smtClean="0"/>
              <a:t>config</a:t>
            </a:r>
            <a:r>
              <a:rPr lang="en-US" altLang="zh-TW" dirty="0"/>
              <a:t>)# router </a:t>
            </a:r>
            <a:r>
              <a:rPr lang="en-US" altLang="zh-TW" dirty="0" err="1"/>
              <a:t>ospf</a:t>
            </a:r>
            <a:r>
              <a:rPr lang="en-US" altLang="zh-TW" dirty="0"/>
              <a:t> area 0</a:t>
            </a:r>
          </a:p>
          <a:p>
            <a:pPr marL="568325" lvl="1" indent="-342900">
              <a:buFont typeface="+mj-lt"/>
              <a:buAutoNum type="alphaUcPeriod"/>
            </a:pPr>
            <a:r>
              <a:rPr lang="en-US" altLang="zh-TW" dirty="0" smtClean="0"/>
              <a:t>Router(</a:t>
            </a:r>
            <a:r>
              <a:rPr lang="en-US" altLang="zh-TW" dirty="0" err="1" smtClean="0"/>
              <a:t>config</a:t>
            </a:r>
            <a:r>
              <a:rPr lang="en-US" altLang="zh-TW" dirty="0" smtClean="0"/>
              <a:t>-router</a:t>
            </a:r>
            <a:r>
              <a:rPr lang="en-US" altLang="zh-TW" dirty="0"/>
              <a:t>)# network 192.168.16.0 0.0.0.255 0</a:t>
            </a:r>
          </a:p>
          <a:p>
            <a:pPr marL="568325" lvl="1" indent="-342900">
              <a:buFont typeface="+mj-lt"/>
              <a:buAutoNum type="alphaUcPeriod"/>
            </a:pPr>
            <a:r>
              <a:rPr lang="en-US" altLang="zh-TW" dirty="0" smtClean="0"/>
              <a:t>Router(</a:t>
            </a:r>
            <a:r>
              <a:rPr lang="en-US" altLang="zh-TW" dirty="0" err="1" smtClean="0"/>
              <a:t>config</a:t>
            </a:r>
            <a:r>
              <a:rPr lang="en-US" altLang="zh-TW" dirty="0" smtClean="0"/>
              <a:t>-router</a:t>
            </a:r>
            <a:r>
              <a:rPr lang="en-US" altLang="zh-TW" dirty="0"/>
              <a:t>)# network 192.168.16.0 0.0.0.255 area 0</a:t>
            </a:r>
          </a:p>
          <a:p>
            <a:pPr marL="568325" lvl="1" indent="-342900">
              <a:buFont typeface="+mj-lt"/>
              <a:buAutoNum type="alphaUcPeriod"/>
            </a:pPr>
            <a:r>
              <a:rPr lang="en-US" altLang="zh-TW" dirty="0" smtClean="0"/>
              <a:t>Router(</a:t>
            </a:r>
            <a:r>
              <a:rPr lang="en-US" altLang="zh-TW" dirty="0" err="1" smtClean="0"/>
              <a:t>config</a:t>
            </a:r>
            <a:r>
              <a:rPr lang="en-US" altLang="zh-TW" dirty="0" smtClean="0"/>
              <a:t>-router</a:t>
            </a:r>
            <a:r>
              <a:rPr lang="en-US" altLang="zh-TW" dirty="0"/>
              <a:t>)# network 192.168.16.0 255.255.255.0 area 0</a:t>
            </a:r>
            <a:endParaRPr lang="zh-TW" altLang="en-US" dirty="0"/>
          </a:p>
        </p:txBody>
      </p:sp>
      <p:sp>
        <p:nvSpPr>
          <p:cNvPr id="3" name="標題 2"/>
          <p:cNvSpPr>
            <a:spLocks noGrp="1"/>
          </p:cNvSpPr>
          <p:nvPr>
            <p:ph type="title"/>
          </p:nvPr>
        </p:nvSpPr>
        <p:spPr/>
        <p:txBody>
          <a:bodyPr/>
          <a:lstStyle/>
          <a:p>
            <a:r>
              <a:rPr lang="en-US" altLang="zh-TW" dirty="0" smtClean="0"/>
              <a:t>182</a:t>
            </a:r>
            <a:endParaRPr lang="zh-TW" altLang="en-US" dirty="0"/>
          </a:p>
        </p:txBody>
      </p:sp>
      <p:sp>
        <p:nvSpPr>
          <p:cNvPr id="4" name="圓角矩形 3"/>
          <p:cNvSpPr/>
          <p:nvPr/>
        </p:nvSpPr>
        <p:spPr>
          <a:xfrm>
            <a:off x="239713" y="224067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324357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374509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 router receives information about network 192.168.10.0/24 from multiple sources. What will </a:t>
            </a:r>
            <a:r>
              <a:rPr lang="en-US" altLang="zh-TW" dirty="0" smtClean="0"/>
              <a:t>the router </a:t>
            </a:r>
            <a:r>
              <a:rPr lang="en-US" altLang="zh-TW" dirty="0"/>
              <a:t>consider the most reliable information about the path to that network?</a:t>
            </a:r>
          </a:p>
          <a:p>
            <a:pPr marL="568325" lvl="1" indent="-342900">
              <a:buFont typeface="+mj-lt"/>
              <a:buAutoNum type="alphaUcPeriod"/>
            </a:pPr>
            <a:r>
              <a:rPr lang="en-US" altLang="zh-TW" dirty="0" smtClean="0"/>
              <a:t>a </a:t>
            </a:r>
            <a:r>
              <a:rPr lang="en-US" altLang="zh-TW" dirty="0"/>
              <a:t>directly connected interface with an address of 192.168.10.254/24</a:t>
            </a:r>
          </a:p>
          <a:p>
            <a:pPr marL="568325" lvl="1" indent="-342900">
              <a:buFont typeface="+mj-lt"/>
              <a:buAutoNum type="alphaUcPeriod"/>
            </a:pPr>
            <a:r>
              <a:rPr lang="en-US" altLang="zh-TW" dirty="0" smtClean="0"/>
              <a:t>a </a:t>
            </a:r>
            <a:r>
              <a:rPr lang="en-US" altLang="zh-TW" dirty="0"/>
              <a:t>static route to network 192.168.10.0/24</a:t>
            </a:r>
          </a:p>
          <a:p>
            <a:pPr marL="568325" lvl="1" indent="-342900">
              <a:buFont typeface="+mj-lt"/>
              <a:buAutoNum type="alphaUcPeriod"/>
            </a:pPr>
            <a:r>
              <a:rPr lang="en-US" altLang="zh-TW" dirty="0" smtClean="0"/>
              <a:t>a </a:t>
            </a:r>
            <a:r>
              <a:rPr lang="en-US" altLang="zh-TW" dirty="0"/>
              <a:t>RIP update for network 192.168.10.0/24</a:t>
            </a:r>
          </a:p>
          <a:p>
            <a:pPr marL="568325" lvl="1" indent="-342900">
              <a:buFont typeface="+mj-lt"/>
              <a:buAutoNum type="alphaUcPeriod"/>
            </a:pPr>
            <a:r>
              <a:rPr lang="en-US" altLang="zh-TW" dirty="0" smtClean="0"/>
              <a:t>an </a:t>
            </a:r>
            <a:r>
              <a:rPr lang="en-US" altLang="zh-TW" dirty="0"/>
              <a:t>OSPF update for network 192.168.0.0/16</a:t>
            </a:r>
          </a:p>
          <a:p>
            <a:pPr marL="568325" lvl="1" indent="-342900">
              <a:buFont typeface="+mj-lt"/>
              <a:buAutoNum type="alphaUcPeriod"/>
            </a:pPr>
            <a:r>
              <a:rPr lang="en-US" altLang="zh-TW" dirty="0" smtClean="0"/>
              <a:t>a </a:t>
            </a:r>
            <a:r>
              <a:rPr lang="en-US" altLang="zh-TW" dirty="0"/>
              <a:t>default route with a next hop address of 192.168.10.1</a:t>
            </a:r>
          </a:p>
          <a:p>
            <a:pPr marL="568325" lvl="1" indent="-342900">
              <a:buFont typeface="+mj-lt"/>
              <a:buAutoNum type="alphaUcPeriod"/>
            </a:pPr>
            <a:r>
              <a:rPr lang="en-US" altLang="zh-TW" dirty="0" smtClean="0"/>
              <a:t>a </a:t>
            </a:r>
            <a:r>
              <a:rPr lang="en-US" altLang="zh-TW" dirty="0"/>
              <a:t>static route to network 192.168.10.0/24 with a local serial interface configured as the next hop</a:t>
            </a:r>
            <a:endParaRPr lang="zh-TW" altLang="en-US" dirty="0"/>
          </a:p>
        </p:txBody>
      </p:sp>
      <p:sp>
        <p:nvSpPr>
          <p:cNvPr id="3" name="標題 2"/>
          <p:cNvSpPr>
            <a:spLocks noGrp="1"/>
          </p:cNvSpPr>
          <p:nvPr>
            <p:ph type="title"/>
          </p:nvPr>
        </p:nvSpPr>
        <p:spPr/>
        <p:txBody>
          <a:bodyPr/>
          <a:lstStyle/>
          <a:p>
            <a:r>
              <a:rPr lang="en-US" altLang="zh-TW" dirty="0" smtClean="0"/>
              <a:t>183</a:t>
            </a:r>
            <a:endParaRPr lang="zh-TW" altLang="en-US" dirty="0"/>
          </a:p>
        </p:txBody>
      </p:sp>
      <p:sp>
        <p:nvSpPr>
          <p:cNvPr id="4" name="圓角矩形 3"/>
          <p:cNvSpPr/>
          <p:nvPr/>
        </p:nvSpPr>
        <p:spPr>
          <a:xfrm>
            <a:off x="239713" y="191621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979344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the default maximum number of equal-cost paths that can be placed into the routing </a:t>
            </a:r>
            <a:r>
              <a:rPr lang="en-US" altLang="zh-TW" dirty="0" smtClean="0"/>
              <a:t>table of </a:t>
            </a:r>
            <a:r>
              <a:rPr lang="en-US" altLang="zh-TW" dirty="0"/>
              <a:t>a Cisco OSPF router?</a:t>
            </a:r>
          </a:p>
          <a:p>
            <a:pPr marL="568325" lvl="1" indent="-342900">
              <a:buFont typeface="+mj-lt"/>
              <a:buAutoNum type="alphaUcPeriod"/>
            </a:pPr>
            <a:r>
              <a:rPr lang="en-US" altLang="zh-TW" dirty="0" smtClean="0"/>
              <a:t>2</a:t>
            </a:r>
            <a:endParaRPr lang="en-US" altLang="zh-TW" dirty="0"/>
          </a:p>
          <a:p>
            <a:pPr marL="568325" lvl="1" indent="-342900">
              <a:buFont typeface="+mj-lt"/>
              <a:buAutoNum type="alphaUcPeriod"/>
            </a:pPr>
            <a:r>
              <a:rPr lang="en-US" altLang="zh-TW" dirty="0" smtClean="0"/>
              <a:t>8</a:t>
            </a:r>
            <a:endParaRPr lang="en-US" altLang="zh-TW" dirty="0"/>
          </a:p>
          <a:p>
            <a:pPr marL="568325" lvl="1" indent="-342900">
              <a:buFont typeface="+mj-lt"/>
              <a:buAutoNum type="alphaUcPeriod"/>
            </a:pPr>
            <a:r>
              <a:rPr lang="en-US" altLang="zh-TW" dirty="0" smtClean="0"/>
              <a:t>16</a:t>
            </a:r>
            <a:endParaRPr lang="en-US" altLang="zh-TW" dirty="0"/>
          </a:p>
          <a:p>
            <a:pPr marL="568325" lvl="1" indent="-342900">
              <a:buFont typeface="+mj-lt"/>
              <a:buAutoNum type="alphaUcPeriod"/>
            </a:pPr>
            <a:r>
              <a:rPr lang="en-US" altLang="zh-TW" dirty="0" smtClean="0"/>
              <a:t>unlimited</a:t>
            </a:r>
            <a:endParaRPr lang="zh-TW" altLang="en-US" dirty="0"/>
          </a:p>
        </p:txBody>
      </p:sp>
      <p:sp>
        <p:nvSpPr>
          <p:cNvPr id="3" name="標題 2"/>
          <p:cNvSpPr>
            <a:spLocks noGrp="1"/>
          </p:cNvSpPr>
          <p:nvPr>
            <p:ph type="title"/>
          </p:nvPr>
        </p:nvSpPr>
        <p:spPr/>
        <p:txBody>
          <a:bodyPr/>
          <a:lstStyle/>
          <a:p>
            <a:r>
              <a:rPr lang="en-US" altLang="zh-TW" dirty="0" smtClean="0"/>
              <a:t>184</a:t>
            </a:r>
            <a:endParaRPr lang="zh-TW" altLang="en-US" dirty="0"/>
          </a:p>
        </p:txBody>
      </p:sp>
      <p:sp>
        <p:nvSpPr>
          <p:cNvPr id="4" name="圓角矩形 3"/>
          <p:cNvSpPr/>
          <p:nvPr/>
        </p:nvSpPr>
        <p:spPr>
          <a:xfrm>
            <a:off x="239713" y="191621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9" name="文字方塊 8"/>
          <p:cNvSpPr txBox="1"/>
          <p:nvPr/>
        </p:nvSpPr>
        <p:spPr>
          <a:xfrm>
            <a:off x="431380" y="4598526"/>
            <a:ext cx="8309738" cy="757130"/>
          </a:xfrm>
          <a:prstGeom prst="rect">
            <a:avLst/>
          </a:prstGeom>
          <a:noFill/>
        </p:spPr>
        <p:txBody>
          <a:bodyPr wrap="square" rtlCol="0">
            <a:spAutoFit/>
          </a:bodyPr>
          <a:lstStyle/>
          <a:p>
            <a:pPr algn="l"/>
            <a:r>
              <a:rPr lang="en-US" altLang="zh-TW" dirty="0"/>
              <a:t>default maximum number of equal-cost </a:t>
            </a:r>
            <a:r>
              <a:rPr lang="en-US" altLang="zh-TW" dirty="0" smtClean="0"/>
              <a:t>paths</a:t>
            </a:r>
            <a:r>
              <a:rPr lang="zh-TW" altLang="en-US" dirty="0" smtClean="0"/>
              <a:t> </a:t>
            </a:r>
            <a:r>
              <a:rPr lang="en-US" altLang="zh-TW" dirty="0" smtClean="0"/>
              <a:t>is </a:t>
            </a:r>
            <a:r>
              <a:rPr lang="en-US" altLang="zh-TW" b="1" dirty="0" smtClean="0">
                <a:solidFill>
                  <a:srgbClr val="FF0000"/>
                </a:solidFill>
              </a:rPr>
              <a:t>4</a:t>
            </a:r>
          </a:p>
          <a:p>
            <a:pPr algn="l"/>
            <a:r>
              <a:rPr lang="en-US" altLang="zh-TW" dirty="0" smtClean="0"/>
              <a:t>configurable maximum </a:t>
            </a:r>
            <a:r>
              <a:rPr lang="en-US" altLang="zh-TW" dirty="0"/>
              <a:t>number of equal-cost paths</a:t>
            </a:r>
            <a:r>
              <a:rPr lang="zh-TW" altLang="en-US" dirty="0"/>
              <a:t> </a:t>
            </a:r>
            <a:r>
              <a:rPr lang="en-US" altLang="zh-TW" dirty="0"/>
              <a:t>is </a:t>
            </a:r>
            <a:r>
              <a:rPr lang="en-US" altLang="zh-TW" b="1" dirty="0" smtClean="0">
                <a:solidFill>
                  <a:srgbClr val="FF0000"/>
                </a:solidFill>
              </a:rPr>
              <a:t>16</a:t>
            </a:r>
            <a:endParaRPr lang="zh-TW" altLang="en-US" b="1" dirty="0">
              <a:solidFill>
                <a:srgbClr val="FF0000"/>
              </a:solidFill>
            </a:endParaRPr>
          </a:p>
        </p:txBody>
      </p:sp>
    </p:spTree>
    <p:extLst>
      <p:ext uri="{BB962C8B-B14F-4D97-AF65-F5344CB8AC3E}">
        <p14:creationId xmlns:p14="http://schemas.microsoft.com/office/powerpoint/2010/main" val="580437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shows your active Telnet connections?</a:t>
            </a:r>
          </a:p>
          <a:p>
            <a:pPr marL="568325" lvl="1" indent="-342900">
              <a:buFont typeface="+mj-lt"/>
              <a:buAutoNum type="alphaUcPeriod"/>
            </a:pPr>
            <a:r>
              <a:rPr lang="en-US" altLang="zh-TW" dirty="0" smtClean="0"/>
              <a:t>show </a:t>
            </a:r>
            <a:r>
              <a:rPr lang="en-US" altLang="zh-TW" dirty="0" err="1"/>
              <a:t>cdp</a:t>
            </a:r>
            <a:r>
              <a:rPr lang="en-US" altLang="zh-TW" dirty="0"/>
              <a:t> </a:t>
            </a:r>
            <a:r>
              <a:rPr lang="en-US" altLang="zh-TW" dirty="0" err="1"/>
              <a:t>neigbors</a:t>
            </a:r>
            <a:endParaRPr lang="en-US" altLang="zh-TW" dirty="0"/>
          </a:p>
          <a:p>
            <a:pPr marL="568325" lvl="1" indent="-342900">
              <a:buFont typeface="+mj-lt"/>
              <a:buAutoNum type="alphaUcPeriod"/>
            </a:pPr>
            <a:r>
              <a:rPr lang="en-US" altLang="zh-TW" dirty="0" smtClean="0"/>
              <a:t>show </a:t>
            </a:r>
            <a:r>
              <a:rPr lang="en-US" altLang="zh-TW" dirty="0"/>
              <a:t>session</a:t>
            </a:r>
          </a:p>
          <a:p>
            <a:pPr marL="568325" lvl="1" indent="-342900">
              <a:buFont typeface="+mj-lt"/>
              <a:buAutoNum type="alphaUcPeriod"/>
            </a:pPr>
            <a:r>
              <a:rPr lang="en-US" altLang="zh-TW" dirty="0" smtClean="0"/>
              <a:t>show </a:t>
            </a:r>
            <a:r>
              <a:rPr lang="en-US" altLang="zh-TW" dirty="0"/>
              <a:t>users</a:t>
            </a:r>
          </a:p>
          <a:p>
            <a:pPr marL="568325" lvl="1" indent="-342900">
              <a:buFont typeface="+mj-lt"/>
              <a:buAutoNum type="alphaUcPeriod"/>
            </a:pPr>
            <a:r>
              <a:rPr lang="en-US" altLang="zh-TW" dirty="0" smtClean="0"/>
              <a:t>show </a:t>
            </a:r>
            <a:r>
              <a:rPr lang="en-US" altLang="zh-TW" dirty="0" err="1"/>
              <a:t>vty</a:t>
            </a:r>
            <a:r>
              <a:rPr lang="en-US" altLang="zh-TW" dirty="0"/>
              <a:t> logins</a:t>
            </a:r>
            <a:endParaRPr lang="zh-TW" altLang="en-US" dirty="0"/>
          </a:p>
        </p:txBody>
      </p:sp>
      <p:sp>
        <p:nvSpPr>
          <p:cNvPr id="3" name="標題 2"/>
          <p:cNvSpPr>
            <a:spLocks noGrp="1"/>
          </p:cNvSpPr>
          <p:nvPr>
            <p:ph type="title"/>
          </p:nvPr>
        </p:nvSpPr>
        <p:spPr/>
        <p:txBody>
          <a:bodyPr/>
          <a:lstStyle/>
          <a:p>
            <a:r>
              <a:rPr lang="en-US" altLang="zh-TW" dirty="0" smtClean="0"/>
              <a:t>185</a:t>
            </a:r>
            <a:endParaRPr lang="zh-TW" altLang="en-US" dirty="0"/>
          </a:p>
        </p:txBody>
      </p:sp>
      <p:sp>
        <p:nvSpPr>
          <p:cNvPr id="4" name="圓角矩形 3"/>
          <p:cNvSpPr/>
          <p:nvPr/>
        </p:nvSpPr>
        <p:spPr>
          <a:xfrm>
            <a:off x="239713" y="1621246"/>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993007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type of EIGRP route entry describes a feasible successor?</a:t>
            </a:r>
          </a:p>
          <a:p>
            <a:pPr marL="568325" lvl="1" indent="-342900">
              <a:buFont typeface="+mj-lt"/>
              <a:buAutoNum type="alphaUcPeriod"/>
            </a:pPr>
            <a:r>
              <a:rPr lang="en-US" altLang="zh-TW" dirty="0" smtClean="0"/>
              <a:t>a </a:t>
            </a:r>
            <a:r>
              <a:rPr lang="en-US" altLang="zh-TW" dirty="0"/>
              <a:t>backup route, stored in the routing table</a:t>
            </a:r>
          </a:p>
          <a:p>
            <a:pPr marL="568325" lvl="1" indent="-342900">
              <a:buFont typeface="+mj-lt"/>
              <a:buAutoNum type="alphaUcPeriod"/>
            </a:pPr>
            <a:r>
              <a:rPr lang="en-US" altLang="zh-TW" dirty="0" smtClean="0"/>
              <a:t>a </a:t>
            </a:r>
            <a:r>
              <a:rPr lang="en-US" altLang="zh-TW" dirty="0"/>
              <a:t>primary route, stored in the routing table</a:t>
            </a:r>
          </a:p>
          <a:p>
            <a:pPr marL="568325" lvl="1" indent="-342900">
              <a:buFont typeface="+mj-lt"/>
              <a:buAutoNum type="alphaUcPeriod"/>
            </a:pPr>
            <a:r>
              <a:rPr lang="en-US" altLang="zh-TW" dirty="0" smtClean="0"/>
              <a:t>a </a:t>
            </a:r>
            <a:r>
              <a:rPr lang="en-US" altLang="zh-TW" dirty="0"/>
              <a:t>backup route, stored in the topology table</a:t>
            </a:r>
          </a:p>
          <a:p>
            <a:pPr marL="568325" lvl="1" indent="-342900">
              <a:buFont typeface="+mj-lt"/>
              <a:buAutoNum type="alphaUcPeriod"/>
            </a:pPr>
            <a:r>
              <a:rPr lang="en-US" altLang="zh-TW" dirty="0" smtClean="0"/>
              <a:t>a </a:t>
            </a:r>
            <a:r>
              <a:rPr lang="en-US" altLang="zh-TW" dirty="0"/>
              <a:t>primary route, stored in the topology table</a:t>
            </a:r>
            <a:endParaRPr lang="zh-TW" altLang="en-US" dirty="0"/>
          </a:p>
        </p:txBody>
      </p:sp>
      <p:sp>
        <p:nvSpPr>
          <p:cNvPr id="3" name="標題 2"/>
          <p:cNvSpPr>
            <a:spLocks noGrp="1"/>
          </p:cNvSpPr>
          <p:nvPr>
            <p:ph type="title"/>
          </p:nvPr>
        </p:nvSpPr>
        <p:spPr/>
        <p:txBody>
          <a:bodyPr/>
          <a:lstStyle/>
          <a:p>
            <a:r>
              <a:rPr lang="en-US" altLang="zh-TW" dirty="0" smtClean="0"/>
              <a:t>186</a:t>
            </a:r>
            <a:endParaRPr lang="zh-TW" altLang="en-US" dirty="0"/>
          </a:p>
        </p:txBody>
      </p:sp>
      <p:sp>
        <p:nvSpPr>
          <p:cNvPr id="4" name="圓角矩形 3"/>
          <p:cNvSpPr/>
          <p:nvPr/>
        </p:nvSpPr>
        <p:spPr>
          <a:xfrm>
            <a:off x="239713" y="194570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90581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2" y="914400"/>
            <a:ext cx="4158881" cy="5394960"/>
          </a:xfrm>
        </p:spPr>
        <p:txBody>
          <a:bodyPr/>
          <a:lstStyle/>
          <a:p>
            <a:r>
              <a:rPr lang="en-US" altLang="zh-TW" dirty="0"/>
              <a:t>The network administrator cannot connect to Switch1 over a Telnet session, although the </a:t>
            </a:r>
            <a:r>
              <a:rPr lang="en-US" altLang="zh-TW" dirty="0" smtClean="0"/>
              <a:t>hosts attached </a:t>
            </a:r>
            <a:r>
              <a:rPr lang="en-US" altLang="zh-TW" dirty="0"/>
              <a:t>to Switch1 can ping the interface Fa0/0 of the router</a:t>
            </a:r>
            <a:r>
              <a:rPr lang="en-US" altLang="zh-TW" dirty="0" smtClean="0"/>
              <a:t>. </a:t>
            </a:r>
            <a:r>
              <a:rPr lang="en-US" altLang="zh-TW" dirty="0"/>
              <a:t>Given the information in the graphic and assuming that the router and Switch2 are </a:t>
            </a:r>
            <a:r>
              <a:rPr lang="en-US" altLang="zh-TW" dirty="0" smtClean="0"/>
              <a:t>configured properly</a:t>
            </a:r>
            <a:r>
              <a:rPr lang="en-US" altLang="zh-TW" dirty="0"/>
              <a:t>, which of the following commands should be issued on Switch1 to correct this problem?</a:t>
            </a:r>
            <a:endParaRPr lang="zh-TW" altLang="en-US" dirty="0"/>
          </a:p>
        </p:txBody>
      </p:sp>
      <p:sp>
        <p:nvSpPr>
          <p:cNvPr id="3" name="標題 2"/>
          <p:cNvSpPr>
            <a:spLocks noGrp="1"/>
          </p:cNvSpPr>
          <p:nvPr>
            <p:ph type="title"/>
          </p:nvPr>
        </p:nvSpPr>
        <p:spPr/>
        <p:txBody>
          <a:bodyPr/>
          <a:lstStyle/>
          <a:p>
            <a:r>
              <a:rPr lang="en-US" altLang="zh-TW" dirty="0" smtClean="0"/>
              <a:t>187</a:t>
            </a:r>
            <a:endParaRPr lang="zh-TW" altLang="en-US" dirty="0"/>
          </a:p>
        </p:txBody>
      </p:sp>
      <p:pic>
        <p:nvPicPr>
          <p:cNvPr id="4" name="圖片 3"/>
          <p:cNvPicPr>
            <a:picLocks noChangeAspect="1"/>
          </p:cNvPicPr>
          <p:nvPr/>
        </p:nvPicPr>
        <p:blipFill>
          <a:blip r:embed="rId2"/>
          <a:stretch>
            <a:fillRect/>
          </a:stretch>
        </p:blipFill>
        <p:spPr>
          <a:xfrm>
            <a:off x="4524132" y="838200"/>
            <a:ext cx="3962417" cy="5234786"/>
          </a:xfrm>
          <a:prstGeom prst="rect">
            <a:avLst/>
          </a:prstGeom>
        </p:spPr>
      </p:pic>
    </p:spTree>
    <p:extLst>
      <p:ext uri="{BB962C8B-B14F-4D97-AF65-F5344CB8AC3E}">
        <p14:creationId xmlns:p14="http://schemas.microsoft.com/office/powerpoint/2010/main" val="2327064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pPr marL="568325" lvl="1" indent="-342900">
              <a:buFont typeface="+mj-lt"/>
              <a:buAutoNum type="alphaUcPeriod"/>
            </a:pPr>
            <a:r>
              <a:rPr lang="en-US" altLang="zh-TW" dirty="0"/>
              <a:t>Switch1(</a:t>
            </a:r>
            <a:r>
              <a:rPr lang="en-US" altLang="zh-TW" dirty="0" err="1"/>
              <a:t>config</a:t>
            </a:r>
            <a:r>
              <a:rPr lang="en-US" altLang="zh-TW" dirty="0"/>
              <a:t>)# line con0</a:t>
            </a:r>
          </a:p>
          <a:p>
            <a:pPr marL="225425" lvl="1" indent="0">
              <a:buNone/>
            </a:pPr>
            <a:r>
              <a:rPr lang="en-US" altLang="zh-TW" dirty="0" smtClean="0"/>
              <a:t>     Switch1(</a:t>
            </a:r>
            <a:r>
              <a:rPr lang="en-US" altLang="zh-TW" dirty="0" err="1" smtClean="0"/>
              <a:t>config</a:t>
            </a:r>
            <a:r>
              <a:rPr lang="en-US" altLang="zh-TW" dirty="0" smtClean="0"/>
              <a:t>-line</a:t>
            </a:r>
            <a:r>
              <a:rPr lang="en-US" altLang="zh-TW" dirty="0"/>
              <a:t>)# password cisco</a:t>
            </a:r>
          </a:p>
          <a:p>
            <a:pPr marL="225425" lvl="1" indent="0">
              <a:buNone/>
            </a:pPr>
            <a:r>
              <a:rPr lang="en-US" altLang="zh-TW" dirty="0" smtClean="0"/>
              <a:t>     Switch1(</a:t>
            </a:r>
            <a:r>
              <a:rPr lang="en-US" altLang="zh-TW" dirty="0" err="1" smtClean="0"/>
              <a:t>config</a:t>
            </a:r>
            <a:r>
              <a:rPr lang="en-US" altLang="zh-TW" dirty="0" smtClean="0"/>
              <a:t>-line</a:t>
            </a:r>
            <a:r>
              <a:rPr lang="en-US" altLang="zh-TW" dirty="0"/>
              <a:t>)#login</a:t>
            </a:r>
          </a:p>
          <a:p>
            <a:pPr marL="568325" lvl="1" indent="-342900">
              <a:buFont typeface="+mj-lt"/>
              <a:buAutoNum type="alphaUcPeriod" startAt="2"/>
            </a:pPr>
            <a:r>
              <a:rPr lang="en-US" altLang="zh-TW" dirty="0" smtClean="0"/>
              <a:t>Switch1(</a:t>
            </a:r>
            <a:r>
              <a:rPr lang="en-US" altLang="zh-TW" dirty="0" err="1" smtClean="0"/>
              <a:t>config</a:t>
            </a:r>
            <a:r>
              <a:rPr lang="en-US" altLang="zh-TW" dirty="0"/>
              <a:t>)# interface fa0/1</a:t>
            </a:r>
          </a:p>
          <a:p>
            <a:pPr marL="225425" lvl="1" indent="0">
              <a:buNone/>
            </a:pPr>
            <a:r>
              <a:rPr lang="zh-TW" altLang="en-US" dirty="0" smtClean="0"/>
              <a:t>     </a:t>
            </a:r>
            <a:r>
              <a:rPr lang="en-US" altLang="zh-TW" dirty="0" smtClean="0"/>
              <a:t>Switch1(</a:t>
            </a:r>
            <a:r>
              <a:rPr lang="en-US" altLang="zh-TW" dirty="0" err="1" smtClean="0"/>
              <a:t>config</a:t>
            </a:r>
            <a:r>
              <a:rPr lang="en-US" altLang="zh-TW" dirty="0" smtClean="0"/>
              <a:t>-if</a:t>
            </a:r>
            <a:r>
              <a:rPr lang="en-US" altLang="zh-TW" dirty="0"/>
              <a:t>)# </a:t>
            </a:r>
            <a:r>
              <a:rPr lang="en-US" altLang="zh-TW" dirty="0" err="1"/>
              <a:t>ip</a:t>
            </a:r>
            <a:r>
              <a:rPr lang="en-US" altLang="zh-TW" dirty="0"/>
              <a:t> address 192.168.24.3 255.255.255.0</a:t>
            </a:r>
          </a:p>
          <a:p>
            <a:pPr marL="568325" lvl="1" indent="-342900">
              <a:buFont typeface="+mj-lt"/>
              <a:buAutoNum type="alphaUcPeriod" startAt="3"/>
            </a:pPr>
            <a:r>
              <a:rPr lang="en-US" altLang="zh-TW" dirty="0" smtClean="0"/>
              <a:t>Switch1(</a:t>
            </a:r>
            <a:r>
              <a:rPr lang="en-US" altLang="zh-TW" dirty="0" err="1" smtClean="0"/>
              <a:t>config</a:t>
            </a:r>
            <a:r>
              <a:rPr lang="en-US" altLang="zh-TW" dirty="0"/>
              <a:t>)# </a:t>
            </a:r>
            <a:r>
              <a:rPr lang="en-US" altLang="zh-TW" dirty="0" err="1"/>
              <a:t>ip</a:t>
            </a:r>
            <a:r>
              <a:rPr lang="en-US" altLang="zh-TW" dirty="0"/>
              <a:t> default-gateway 192.168.24.1</a:t>
            </a:r>
          </a:p>
          <a:p>
            <a:pPr marL="568325" lvl="1" indent="-342900">
              <a:buFont typeface="+mj-lt"/>
              <a:buAutoNum type="alphaUcPeriod" startAt="3"/>
            </a:pPr>
            <a:r>
              <a:rPr lang="en-US" altLang="zh-TW" dirty="0" smtClean="0"/>
              <a:t>Switch1(</a:t>
            </a:r>
            <a:r>
              <a:rPr lang="en-US" altLang="zh-TW" dirty="0" err="1" smtClean="0"/>
              <a:t>config</a:t>
            </a:r>
            <a:r>
              <a:rPr lang="en-US" altLang="zh-TW" dirty="0"/>
              <a:t>)# interface fa0/1</a:t>
            </a:r>
          </a:p>
          <a:p>
            <a:pPr marL="225425" lvl="1" indent="0">
              <a:buNone/>
            </a:pPr>
            <a:r>
              <a:rPr lang="zh-TW" altLang="en-US" dirty="0" smtClean="0"/>
              <a:t>     </a:t>
            </a:r>
            <a:r>
              <a:rPr lang="en-US" altLang="zh-TW" dirty="0" smtClean="0"/>
              <a:t>Switch1(</a:t>
            </a:r>
            <a:r>
              <a:rPr lang="en-US" altLang="zh-TW" dirty="0" err="1" smtClean="0"/>
              <a:t>config</a:t>
            </a:r>
            <a:r>
              <a:rPr lang="en-US" altLang="zh-TW" dirty="0" smtClean="0"/>
              <a:t>-if</a:t>
            </a:r>
            <a:r>
              <a:rPr lang="en-US" altLang="zh-TW" dirty="0"/>
              <a:t>)# duplex full</a:t>
            </a:r>
          </a:p>
          <a:p>
            <a:pPr marL="225425" lvl="1" indent="0">
              <a:buNone/>
            </a:pPr>
            <a:r>
              <a:rPr lang="zh-TW" altLang="en-US" dirty="0" smtClean="0"/>
              <a:t>     </a:t>
            </a:r>
            <a:r>
              <a:rPr lang="en-US" altLang="zh-TW" dirty="0" smtClean="0"/>
              <a:t>Switch1(</a:t>
            </a:r>
            <a:r>
              <a:rPr lang="en-US" altLang="zh-TW" dirty="0" err="1" smtClean="0"/>
              <a:t>config</a:t>
            </a:r>
            <a:r>
              <a:rPr lang="en-US" altLang="zh-TW" dirty="0" smtClean="0"/>
              <a:t>-if</a:t>
            </a:r>
            <a:r>
              <a:rPr lang="en-US" altLang="zh-TW" dirty="0"/>
              <a:t>)# speed 100</a:t>
            </a:r>
          </a:p>
          <a:p>
            <a:pPr marL="568325" lvl="1" indent="-342900">
              <a:buFont typeface="+mj-lt"/>
              <a:buAutoNum type="alphaUcPeriod" startAt="5"/>
            </a:pPr>
            <a:r>
              <a:rPr lang="en-US" altLang="zh-TW" dirty="0" smtClean="0"/>
              <a:t>Switch1(</a:t>
            </a:r>
            <a:r>
              <a:rPr lang="en-US" altLang="zh-TW" dirty="0" err="1" smtClean="0"/>
              <a:t>config</a:t>
            </a:r>
            <a:r>
              <a:rPr lang="en-US" altLang="zh-TW" dirty="0"/>
              <a:t>)# interface fa0/1</a:t>
            </a:r>
          </a:p>
          <a:p>
            <a:pPr marL="225425" lvl="1" indent="0">
              <a:buNone/>
            </a:pPr>
            <a:r>
              <a:rPr lang="zh-TW" altLang="en-US" dirty="0" smtClean="0"/>
              <a:t>     </a:t>
            </a:r>
            <a:r>
              <a:rPr lang="en-US" altLang="zh-TW" dirty="0" smtClean="0"/>
              <a:t>Switch1(</a:t>
            </a:r>
            <a:r>
              <a:rPr lang="en-US" altLang="zh-TW" dirty="0" err="1" smtClean="0"/>
              <a:t>config</a:t>
            </a:r>
            <a:r>
              <a:rPr lang="en-US" altLang="zh-TW" dirty="0" smtClean="0"/>
              <a:t>-if</a:t>
            </a:r>
            <a:r>
              <a:rPr lang="en-US" altLang="zh-TW" dirty="0"/>
              <a:t>)# </a:t>
            </a:r>
            <a:r>
              <a:rPr lang="en-US" altLang="zh-TW" dirty="0" err="1"/>
              <a:t>switchport</a:t>
            </a:r>
            <a:r>
              <a:rPr lang="en-US" altLang="zh-TW" dirty="0"/>
              <a:t> mode trunk</a:t>
            </a:r>
            <a:endParaRPr lang="zh-TW" altLang="en-US" dirty="0"/>
          </a:p>
        </p:txBody>
      </p:sp>
      <p:sp>
        <p:nvSpPr>
          <p:cNvPr id="3" name="標題 2"/>
          <p:cNvSpPr>
            <a:spLocks noGrp="1"/>
          </p:cNvSpPr>
          <p:nvPr>
            <p:ph type="title"/>
          </p:nvPr>
        </p:nvSpPr>
        <p:spPr/>
        <p:txBody>
          <a:bodyPr/>
          <a:lstStyle/>
          <a:p>
            <a:r>
              <a:rPr lang="en-US" altLang="zh-TW" dirty="0" smtClean="0"/>
              <a:t>187</a:t>
            </a:r>
            <a:endParaRPr lang="zh-TW" altLang="en-US" dirty="0"/>
          </a:p>
        </p:txBody>
      </p:sp>
      <p:sp>
        <p:nvSpPr>
          <p:cNvPr id="4" name="圓角矩形 3"/>
          <p:cNvSpPr/>
          <p:nvPr/>
        </p:nvSpPr>
        <p:spPr>
          <a:xfrm>
            <a:off x="239713" y="255038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56052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IPD">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16969</TotalTime>
  <Pages>28</Pages>
  <Words>5776</Words>
  <Application>Microsoft Office PowerPoint</Application>
  <PresentationFormat>如螢幕大小 (4:3)</PresentationFormat>
  <Paragraphs>651</Paragraphs>
  <Slides>116</Slides>
  <Notes>3</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0</vt:i4>
      </vt:variant>
      <vt:variant>
        <vt:lpstr>投影片標題</vt:lpstr>
      </vt:variant>
      <vt:variant>
        <vt:i4>116</vt:i4>
      </vt:variant>
    </vt:vector>
  </HeadingPairs>
  <TitlesOfParts>
    <vt:vector size="122" baseType="lpstr">
      <vt:lpstr>新細明體</vt:lpstr>
      <vt:lpstr>Arial</vt:lpstr>
      <vt:lpstr>Courier New</vt:lpstr>
      <vt:lpstr>Impact</vt:lpstr>
      <vt:lpstr>Wingdings</vt:lpstr>
      <vt:lpstr>IPD</vt:lpstr>
      <vt:lpstr>Topic  IP Routing Technologies</vt:lpstr>
      <vt:lpstr>126</vt:lpstr>
      <vt:lpstr>127</vt:lpstr>
      <vt:lpstr>128</vt:lpstr>
      <vt:lpstr>129</vt:lpstr>
      <vt:lpstr>130</vt:lpstr>
      <vt:lpstr>131</vt:lpstr>
      <vt:lpstr>132</vt:lpstr>
      <vt:lpstr>133</vt:lpstr>
      <vt:lpstr>134</vt:lpstr>
      <vt:lpstr>134</vt:lpstr>
      <vt:lpstr>135</vt:lpstr>
      <vt:lpstr>135</vt:lpstr>
      <vt:lpstr>136</vt:lpstr>
      <vt:lpstr>136</vt:lpstr>
      <vt:lpstr>137</vt:lpstr>
      <vt:lpstr>138</vt:lpstr>
      <vt:lpstr>139</vt:lpstr>
      <vt:lpstr>140</vt:lpstr>
      <vt:lpstr>141</vt:lpstr>
      <vt:lpstr>142</vt:lpstr>
      <vt:lpstr>142</vt:lpstr>
      <vt:lpstr>143</vt:lpstr>
      <vt:lpstr>144</vt:lpstr>
      <vt:lpstr>144</vt:lpstr>
      <vt:lpstr>145</vt:lpstr>
      <vt:lpstr>146</vt:lpstr>
      <vt:lpstr>147</vt:lpstr>
      <vt:lpstr>148</vt:lpstr>
      <vt:lpstr>149</vt:lpstr>
      <vt:lpstr>150</vt:lpstr>
      <vt:lpstr>151</vt:lpstr>
      <vt:lpstr>152</vt:lpstr>
      <vt:lpstr>153</vt:lpstr>
      <vt:lpstr>154</vt:lpstr>
      <vt:lpstr>154</vt:lpstr>
      <vt:lpstr>155</vt:lpstr>
      <vt:lpstr>156</vt:lpstr>
      <vt:lpstr>157</vt:lpstr>
      <vt:lpstr>158</vt:lpstr>
      <vt:lpstr>158</vt:lpstr>
      <vt:lpstr>159</vt:lpstr>
      <vt:lpstr>160</vt:lpstr>
      <vt:lpstr>161</vt:lpstr>
      <vt:lpstr>162</vt:lpstr>
      <vt:lpstr>163</vt:lpstr>
      <vt:lpstr>164</vt:lpstr>
      <vt:lpstr>165</vt:lpstr>
      <vt:lpstr>166</vt:lpstr>
      <vt:lpstr>167</vt:lpstr>
      <vt:lpstr>168</vt:lpstr>
      <vt:lpstr>168</vt:lpstr>
      <vt:lpstr>169</vt:lpstr>
      <vt:lpstr>169</vt:lpstr>
      <vt:lpstr>170</vt:lpstr>
      <vt:lpstr>170</vt:lpstr>
      <vt:lpstr>171</vt:lpstr>
      <vt:lpstr>172</vt:lpstr>
      <vt:lpstr>The network Command</vt:lpstr>
      <vt:lpstr>Disabling Automatic Summarization</vt:lpstr>
      <vt:lpstr>Manual Summarization</vt:lpstr>
      <vt:lpstr>EIGRP Default Route</vt:lpstr>
      <vt:lpstr>EIGRP Composite Metric</vt:lpstr>
      <vt:lpstr>EIGRP Metrics</vt:lpstr>
      <vt:lpstr>EIGRP Metrics</vt:lpstr>
      <vt:lpstr>Calculating the EIGRP Metric</vt:lpstr>
      <vt:lpstr>DUAL Concepts</vt:lpstr>
      <vt:lpstr>Successor and Feasible Distance</vt:lpstr>
      <vt:lpstr>Feasible Successor</vt:lpstr>
      <vt:lpstr>Feasibility Condition</vt:lpstr>
      <vt:lpstr>Feasibility Condition</vt:lpstr>
      <vt:lpstr>Topology Table</vt:lpstr>
      <vt:lpstr>Topology Table</vt:lpstr>
      <vt:lpstr>Topology Table</vt:lpstr>
      <vt:lpstr>Topology Table</vt:lpstr>
      <vt:lpstr>Finite State Machine</vt:lpstr>
      <vt:lpstr>Finite State Machine</vt:lpstr>
      <vt:lpstr>Finite State Machine</vt:lpstr>
      <vt:lpstr>Finite State Machine</vt:lpstr>
      <vt:lpstr>Finite State Machine</vt:lpstr>
      <vt:lpstr>Finite State Machine</vt:lpstr>
      <vt:lpstr>173</vt:lpstr>
      <vt:lpstr>174</vt:lpstr>
      <vt:lpstr>175</vt:lpstr>
      <vt:lpstr>176</vt:lpstr>
      <vt:lpstr>177</vt:lpstr>
      <vt:lpstr>177</vt:lpstr>
      <vt:lpstr>178</vt:lpstr>
      <vt:lpstr>179</vt:lpstr>
      <vt:lpstr>179</vt:lpstr>
      <vt:lpstr>180</vt:lpstr>
      <vt:lpstr>181</vt:lpstr>
      <vt:lpstr>182</vt:lpstr>
      <vt:lpstr>183</vt:lpstr>
      <vt:lpstr>184</vt:lpstr>
      <vt:lpstr>185</vt:lpstr>
      <vt:lpstr>186</vt:lpstr>
      <vt:lpstr>187</vt:lpstr>
      <vt:lpstr>187</vt:lpstr>
      <vt:lpstr>188</vt:lpstr>
      <vt:lpstr>188</vt:lpstr>
      <vt:lpstr>189</vt:lpstr>
      <vt:lpstr>190</vt:lpstr>
      <vt:lpstr>190</vt:lpstr>
      <vt:lpstr>191</vt:lpstr>
      <vt:lpstr>192</vt:lpstr>
      <vt:lpstr>193</vt:lpstr>
      <vt:lpstr>OSPF States</vt:lpstr>
      <vt:lpstr>194</vt:lpstr>
      <vt:lpstr>195</vt:lpstr>
      <vt:lpstr>196</vt:lpstr>
      <vt:lpstr>197</vt:lpstr>
      <vt:lpstr>198</vt:lpstr>
      <vt:lpstr>199</vt:lpstr>
      <vt:lpstr>200</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EIGRP</dc:title>
  <dc:subject>CCNARS 5.0.2 ScN Chapter 07</dc:subject>
  <dc:creator>Garfield T. Arnold Chen</dc:creator>
  <cp:lastModifiedBy>jychen</cp:lastModifiedBy>
  <cp:revision>893</cp:revision>
  <cp:lastPrinted>1999-01-27T00:54:54Z</cp:lastPrinted>
  <dcterms:created xsi:type="dcterms:W3CDTF">2002-08-27T12:04:17Z</dcterms:created>
  <dcterms:modified xsi:type="dcterms:W3CDTF">2015-07-03T00:40:41Z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