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27"/>
  </p:notesMasterIdLst>
  <p:handoutMasterIdLst>
    <p:handoutMasterId r:id="rId28"/>
  </p:handoutMasterIdLst>
  <p:sldIdLst>
    <p:sldId id="486" r:id="rId2"/>
    <p:sldId id="722" r:id="rId3"/>
    <p:sldId id="723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413" r:id="rId26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B"/>
    <a:srgbClr val="0000FF"/>
    <a:srgbClr val="00D2B4"/>
    <a:srgbClr val="35297D"/>
    <a:srgbClr val="00252E"/>
    <a:srgbClr val="FFCC68"/>
    <a:srgbClr val="FFE59B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87950" autoAdjust="0"/>
  </p:normalViewPr>
  <p:slideViewPr>
    <p:cSldViewPr snapToGrid="0">
      <p:cViewPr>
        <p:scale>
          <a:sx n="70" d="100"/>
          <a:sy n="70" d="100"/>
        </p:scale>
        <p:origin x="1458" y="-13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  <a:defRPr/>
            </a:pPr>
            <a:r>
              <a:rPr lang="en-US" altLang="zh-TW" sz="800" b="1"/>
              <a:t>Copyright © 2001, Cisco Systems, Inc. All rights reserved. Printed in USA.</a:t>
            </a:r>
            <a:br>
              <a:rPr lang="en-US" altLang="zh-TW" sz="800" b="1"/>
            </a:br>
            <a:r>
              <a:rPr lang="en-US" altLang="zh-TW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5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8631493D-28B2-4C04-98F1-D9AAE71C0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9702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Body Text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7D4D5-1049-49B2-B46D-525FA0F5384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</p:spPr>
        <p:txBody>
          <a:bodyPr/>
          <a:lstStyle/>
          <a:p>
            <a:endParaRPr lang="en-GB" altLang="zh-TW" smtClean="0"/>
          </a:p>
        </p:txBody>
      </p:sp>
    </p:spTree>
    <p:extLst>
      <p:ext uri="{BB962C8B-B14F-4D97-AF65-F5344CB8AC3E}">
        <p14:creationId xmlns:p14="http://schemas.microsoft.com/office/powerpoint/2010/main" val="53743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50013-D258-4897-834B-904097EB7366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086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4350607" cy="5011711"/>
          </a:xfrm>
        </p:spPr>
        <p:txBody>
          <a:bodyPr anchor="ctr" anchorCtr="0"/>
          <a:lstStyle>
            <a:lvl1pPr>
              <a:lnSpc>
                <a:spcPct val="90000"/>
              </a:lnSpc>
              <a:defRPr sz="48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 smtClean="0"/>
              <a:t>SectionTitle</a:t>
            </a:r>
            <a:r>
              <a:rPr lang="en-US" dirty="0" smtClean="0"/>
              <a:t>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2012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2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-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2487168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5809" y="3462528"/>
            <a:ext cx="8578850" cy="281635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1" name="Picture 10" descr="ylw_diplom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3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9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152400"/>
            <a:ext cx="8588861" cy="6858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rm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990600"/>
            <a:ext cx="8551441" cy="531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2013 Cisco Networking</a:t>
            </a:r>
            <a:r>
              <a:rPr lang="en-US" sz="600" baseline="0" dirty="0" smtClean="0">
                <a:solidFill>
                  <a:srgbClr val="C0C0C0"/>
                </a:solidFill>
                <a:latin typeface="+mj-lt"/>
              </a:rPr>
              <a:t> Academy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64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1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000000"/>
          </a:solidFill>
          <a:latin typeface="+mj-lt"/>
          <a:ea typeface="+mn-ea"/>
          <a:cs typeface="+mn-cs"/>
        </a:defRPr>
      </a:lvl1pPr>
      <a:lvl2pPr marL="511175" indent="-28575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j-lt"/>
          <a:ea typeface="+mn-ea"/>
          <a:cs typeface="+mn-cs"/>
        </a:defRPr>
      </a:lvl2pPr>
      <a:lvl3pPr marL="855662" indent="-28575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Char char="•"/>
        <a:defRPr lang="en-US" sz="1600" kern="1200" dirty="0" smtClean="0">
          <a:solidFill>
            <a:srgbClr val="000000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000000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4000" dirty="0"/>
              <a:t>Topic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Network </a:t>
            </a:r>
            <a:r>
              <a:rPr lang="en-US" altLang="zh-TW" sz="4000" dirty="0"/>
              <a:t>Device Security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1393" y="1236689"/>
            <a:ext cx="7495589" cy="1118584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CCNA Routing and Switching 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200-120 Examination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1392" y="5296071"/>
            <a:ext cx="7301626" cy="9421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11175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 typeface="Arial" pitchFamily="34" charset="0"/>
              <a:buChar char="–"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5662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Char char="•"/>
              <a:defRPr lang="en-US" sz="16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Jeng-Yueng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Chen</a:t>
            </a:r>
          </a:p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Hsiuping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University of Science and Technology</a:t>
            </a:r>
            <a:endParaRPr lang="en-US" altLang="zh-TW" sz="2800" dirty="0">
              <a:solidFill>
                <a:srgbClr val="C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An attempt to deny web access to a subnet blocks all traffic from the subnet. Which </a:t>
            </a:r>
            <a:r>
              <a:rPr lang="en-US" altLang="zh-TW" dirty="0" smtClean="0"/>
              <a:t>interface command </a:t>
            </a:r>
            <a:r>
              <a:rPr lang="en-US" altLang="zh-TW" dirty="0"/>
              <a:t>immediately removes the effect of ACL 102?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no </a:t>
            </a:r>
            <a:r>
              <a:rPr lang="en-US" altLang="zh-TW" dirty="0" err="1"/>
              <a:t>ip</a:t>
            </a:r>
            <a:r>
              <a:rPr lang="en-US" altLang="zh-TW" dirty="0"/>
              <a:t> access-class 102 in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no </a:t>
            </a:r>
            <a:r>
              <a:rPr lang="en-US" altLang="zh-TW" dirty="0" err="1"/>
              <a:t>ip</a:t>
            </a:r>
            <a:r>
              <a:rPr lang="en-US" altLang="zh-TW" dirty="0"/>
              <a:t> access-class 102 out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no </a:t>
            </a:r>
            <a:r>
              <a:rPr lang="en-US" altLang="zh-TW" dirty="0" err="1"/>
              <a:t>ip</a:t>
            </a:r>
            <a:r>
              <a:rPr lang="en-US" altLang="zh-TW" dirty="0"/>
              <a:t> access-group 102 </a:t>
            </a:r>
            <a:r>
              <a:rPr lang="en-US" altLang="zh-TW" dirty="0" smtClean="0"/>
              <a:t>in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no </a:t>
            </a:r>
            <a:r>
              <a:rPr lang="en-US" altLang="zh-TW" dirty="0" err="1"/>
              <a:t>ip</a:t>
            </a:r>
            <a:r>
              <a:rPr lang="en-US" altLang="zh-TW" dirty="0"/>
              <a:t> access-group 102 out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no </a:t>
            </a:r>
            <a:r>
              <a:rPr lang="en-US" altLang="zh-TW" dirty="0" err="1"/>
              <a:t>ip</a:t>
            </a:r>
            <a:r>
              <a:rPr lang="en-US" altLang="zh-TW" dirty="0"/>
              <a:t> access-list 102 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19" y="2294775"/>
            <a:ext cx="4696044" cy="319162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2942886"/>
            <a:ext cx="369084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821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Cisco Catalyst feature automatically disables the port in an operational </a:t>
            </a:r>
            <a:r>
              <a:rPr lang="en-US" altLang="zh-TW" dirty="0" err="1"/>
              <a:t>PortFast</a:t>
            </a:r>
            <a:r>
              <a:rPr lang="en-US" altLang="zh-TW" dirty="0"/>
              <a:t> </a:t>
            </a:r>
            <a:r>
              <a:rPr lang="en-US" altLang="zh-TW" dirty="0" smtClean="0"/>
              <a:t>upon receipt </a:t>
            </a:r>
            <a:r>
              <a:rPr lang="en-US" altLang="zh-TW" dirty="0"/>
              <a:t>of a BPDU?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BackboneFast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UplinkFast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Root </a:t>
            </a:r>
            <a:r>
              <a:rPr lang="en-US" altLang="zh-TW" dirty="0"/>
              <a:t>Guard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BPDU </a:t>
            </a:r>
            <a:r>
              <a:rPr lang="en-US" altLang="zh-TW" dirty="0"/>
              <a:t>Guard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BPDU </a:t>
            </a:r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588051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5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When you are troubleshooting an ACL issue on a router, which command would you use to </a:t>
            </a:r>
            <a:r>
              <a:rPr lang="en-US" altLang="zh-TW" dirty="0" smtClean="0"/>
              <a:t>verify which </a:t>
            </a:r>
            <a:r>
              <a:rPr lang="en-US" altLang="zh-TW" dirty="0"/>
              <a:t>interfaces are affected by the ACL?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show </a:t>
            </a:r>
            <a:r>
              <a:rPr lang="en-US" altLang="zh-TW" dirty="0" err="1"/>
              <a:t>ip</a:t>
            </a:r>
            <a:r>
              <a:rPr lang="en-US" altLang="zh-TW" dirty="0"/>
              <a:t> access-lists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show </a:t>
            </a:r>
            <a:r>
              <a:rPr lang="en-US" altLang="zh-TW" dirty="0"/>
              <a:t>access-lists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show </a:t>
            </a:r>
            <a:r>
              <a:rPr lang="en-US" altLang="zh-TW" dirty="0"/>
              <a:t>interface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show </a:t>
            </a:r>
            <a:r>
              <a:rPr lang="en-US" altLang="zh-TW" dirty="0" err="1"/>
              <a:t>ip</a:t>
            </a:r>
            <a:r>
              <a:rPr lang="en-US" altLang="zh-TW" dirty="0"/>
              <a:t> interface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list </a:t>
            </a:r>
            <a:r>
              <a:rPr lang="en-US" altLang="zh-TW" dirty="0" err="1"/>
              <a:t>ip</a:t>
            </a:r>
            <a:r>
              <a:rPr lang="en-US" altLang="zh-TW" dirty="0"/>
              <a:t> interface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94289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6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243 Skill-Based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0" y="1476213"/>
            <a:ext cx="8072004" cy="37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243 Skill-Based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4" y="1360214"/>
            <a:ext cx="7736475" cy="42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3813672" cy="5394960"/>
          </a:xfrm>
        </p:spPr>
        <p:txBody>
          <a:bodyPr/>
          <a:lstStyle/>
          <a:p>
            <a:r>
              <a:rPr lang="en-US" altLang="zh-TW" dirty="0"/>
              <a:t>Refer to exhibit</a:t>
            </a:r>
            <a:r>
              <a:rPr lang="en-US" altLang="zh-TW" dirty="0" smtClean="0"/>
              <a:t>. </a:t>
            </a:r>
            <a:r>
              <a:rPr lang="en-US" altLang="zh-TW" dirty="0"/>
              <a:t>A network administrator cannot establish a Telnet session with the indicated router. What is </a:t>
            </a:r>
            <a:r>
              <a:rPr lang="en-US" altLang="zh-TW" dirty="0" smtClean="0"/>
              <a:t>the cause </a:t>
            </a:r>
            <a:r>
              <a:rPr lang="en-US" altLang="zh-TW" dirty="0"/>
              <a:t>of this failure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 Level 5 password is not set.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An </a:t>
            </a:r>
            <a:r>
              <a:rPr lang="en-US" altLang="zh-TW" dirty="0"/>
              <a:t>ACL is blocking Telnet access.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 err="1"/>
              <a:t>vty</a:t>
            </a:r>
            <a:r>
              <a:rPr lang="en-US" altLang="zh-TW" dirty="0"/>
              <a:t> password is missing.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console password is missing.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30" y="914400"/>
            <a:ext cx="4341059" cy="486819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3802704"/>
            <a:ext cx="38136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91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statement about access lists that are applied to an interface is true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You can place as many access lists as you want on any interface.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You </a:t>
            </a:r>
            <a:r>
              <a:rPr lang="en-US" altLang="zh-TW" dirty="0"/>
              <a:t>can apply only one access list on any interface.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You </a:t>
            </a:r>
            <a:r>
              <a:rPr lang="en-US" altLang="zh-TW" dirty="0"/>
              <a:t>can configure one access list, per direction, per Layer 3 protocol.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You </a:t>
            </a:r>
            <a:r>
              <a:rPr lang="en-US" altLang="zh-TW" dirty="0"/>
              <a:t>can apply multiple access lists with the same protocol or in different directions.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245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7415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16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item represents the standard IP ACL?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110 permit </a:t>
            </a:r>
            <a:r>
              <a:rPr lang="en-US" altLang="zh-TW" dirty="0" err="1"/>
              <a:t>ip</a:t>
            </a:r>
            <a:r>
              <a:rPr lang="en-US" altLang="zh-TW" dirty="0"/>
              <a:t> any </a:t>
            </a:r>
            <a:r>
              <a:rPr lang="en-US" altLang="zh-TW" dirty="0" err="1"/>
              <a:t>any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50 deny 192.168.1.1 0.0.0.255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 </a:t>
            </a:r>
            <a:r>
              <a:rPr lang="en-US" altLang="zh-TW" dirty="0"/>
              <a:t>list 101 deny </a:t>
            </a:r>
            <a:r>
              <a:rPr lang="en-US" altLang="zh-TW" dirty="0" err="1"/>
              <a:t>tcp</a:t>
            </a:r>
            <a:r>
              <a:rPr lang="en-US" altLang="zh-TW" dirty="0"/>
              <a:t> any host 192.168.1.1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2500 deny </a:t>
            </a:r>
            <a:r>
              <a:rPr lang="en-US" altLang="zh-TW" dirty="0" err="1"/>
              <a:t>tcp</a:t>
            </a:r>
            <a:r>
              <a:rPr lang="en-US" altLang="zh-TW" dirty="0"/>
              <a:t> any host 192.168.1.1 </a:t>
            </a:r>
            <a:r>
              <a:rPr lang="en-US" altLang="zh-TW" dirty="0" err="1"/>
              <a:t>eq</a:t>
            </a:r>
            <a:r>
              <a:rPr lang="en-US" altLang="zh-TW" dirty="0"/>
              <a:t> 22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0541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5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network administrator is configuring ACLs on a Cisco router, to allow traffic from hosts </a:t>
            </a:r>
            <a:r>
              <a:rPr lang="en-US" altLang="zh-TW" dirty="0" smtClean="0"/>
              <a:t>on networks </a:t>
            </a:r>
            <a:r>
              <a:rPr lang="en-US" altLang="zh-TW" dirty="0"/>
              <a:t>192.168.146.0, 192.168.147.0, 192.168.148.0, and 192.168.149.0 only. Which two </a:t>
            </a:r>
            <a:r>
              <a:rPr lang="en-US" altLang="zh-TW" dirty="0" smtClean="0"/>
              <a:t>ACL statements</a:t>
            </a:r>
            <a:r>
              <a:rPr lang="en-US" altLang="zh-TW" dirty="0"/>
              <a:t>, when combined, would you use to accomplish this task? (Choose two.)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192.168.146.0 0.0.1.255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192.168.147.0 0.0.255.255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192.168.148.0 0.0.1.255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192.168.149.0 0.0.255.255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192.168.146.0 0.0.0.255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access-list </a:t>
            </a:r>
            <a:r>
              <a:rPr lang="en-US" altLang="zh-TW" dirty="0"/>
              <a:t>10 permit </a:t>
            </a:r>
            <a:r>
              <a:rPr lang="en-US" altLang="zh-TW" dirty="0" err="1"/>
              <a:t>ip</a:t>
            </a:r>
            <a:r>
              <a:rPr lang="en-US" altLang="zh-TW" dirty="0"/>
              <a:t> 192.168.146.0 255.255.255.0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56075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321297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57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can be done to secure the virtual terminal interfaces on a router?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Administratively shut down the interface.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Physically </a:t>
            </a:r>
            <a:r>
              <a:rPr lang="en-US" altLang="zh-TW" dirty="0"/>
              <a:t>secure the interface.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Create </a:t>
            </a:r>
            <a:r>
              <a:rPr lang="en-US" altLang="zh-TW" dirty="0"/>
              <a:t>an access list and apply it to the virtual terminal interfaces with the </a:t>
            </a:r>
            <a:r>
              <a:rPr lang="en-US" altLang="zh-TW" dirty="0" smtClean="0"/>
              <a:t>access-group command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Configure </a:t>
            </a:r>
            <a:r>
              <a:rPr lang="en-US" altLang="zh-TW" dirty="0"/>
              <a:t>a virtual terminal password and login process.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Enter </a:t>
            </a:r>
            <a:r>
              <a:rPr lang="en-US" altLang="zh-TW" dirty="0"/>
              <a:t>an access list and apply it to the virtual terminal interfaces using the </a:t>
            </a:r>
            <a:r>
              <a:rPr lang="en-US" altLang="zh-TW" dirty="0" smtClean="0"/>
              <a:t>access-class command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887417"/>
            <a:ext cx="8693072" cy="355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3242262"/>
            <a:ext cx="8693072" cy="579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57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network administrator needs to configure port security on a switch. Which two statements </a:t>
            </a:r>
            <a:r>
              <a:rPr lang="en-US" altLang="zh-TW" dirty="0" smtClean="0"/>
              <a:t>are true</a:t>
            </a:r>
            <a:r>
              <a:rPr lang="en-US" altLang="zh-TW" dirty="0"/>
              <a:t>? (Choose two.)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network administrator can apply port security to dynamic access ports.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network administrator can apply port security to </a:t>
            </a:r>
            <a:r>
              <a:rPr lang="en-US" altLang="zh-TW" dirty="0" err="1"/>
              <a:t>EtherChannels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When </a:t>
            </a:r>
            <a:r>
              <a:rPr lang="en-US" altLang="zh-TW" dirty="0"/>
              <a:t>dynamic MAC address learning is enabled on an interface, the switch can learn </a:t>
            </a:r>
            <a:r>
              <a:rPr lang="en-US" altLang="zh-TW" dirty="0" smtClean="0"/>
              <a:t>new addresses</a:t>
            </a:r>
            <a:r>
              <a:rPr lang="en-US" altLang="zh-TW" dirty="0"/>
              <a:t>, up to the maximum defined.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sticky learning feature allows the addition of dynamically learned addresses to the </a:t>
            </a:r>
            <a:r>
              <a:rPr lang="en-US" altLang="zh-TW" dirty="0" smtClean="0"/>
              <a:t>running configuration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network administrator can configure static secure or sticky secure MAC addresses in </a:t>
            </a:r>
            <a:r>
              <a:rPr lang="en-US" altLang="zh-TW" dirty="0" smtClean="0"/>
              <a:t>the voice </a:t>
            </a:r>
            <a:r>
              <a:rPr lang="en-US" altLang="zh-TW" dirty="0"/>
              <a:t>VLAN.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84928"/>
            <a:ext cx="8693072" cy="605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889615"/>
            <a:ext cx="8693072" cy="605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81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commands correctly verify whether port security has been configured on </a:t>
            </a:r>
            <a:r>
              <a:rPr lang="en-US" altLang="zh-TW" dirty="0" smtClean="0"/>
              <a:t>port </a:t>
            </a:r>
            <a:r>
              <a:rPr lang="en-US" altLang="zh-TW" dirty="0" err="1" smtClean="0"/>
              <a:t>FastEthernet</a:t>
            </a:r>
            <a:r>
              <a:rPr lang="en-US" altLang="zh-TW" dirty="0" smtClean="0"/>
              <a:t> </a:t>
            </a:r>
            <a:r>
              <a:rPr lang="en-US" altLang="zh-TW" dirty="0"/>
              <a:t>0/12 on a switch? (Choose two.)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SW1#show </a:t>
            </a:r>
            <a:r>
              <a:rPr lang="en-US" altLang="zh-TW" dirty="0"/>
              <a:t>port-secure interface </a:t>
            </a:r>
            <a:r>
              <a:rPr lang="en-US" altLang="zh-TW" dirty="0" err="1"/>
              <a:t>FastEthernet</a:t>
            </a:r>
            <a:r>
              <a:rPr lang="en-US" altLang="zh-TW" dirty="0"/>
              <a:t> 0/12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SW1#show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port-secure interface </a:t>
            </a:r>
            <a:r>
              <a:rPr lang="en-US" altLang="zh-TW" dirty="0" err="1"/>
              <a:t>FastEthernet</a:t>
            </a:r>
            <a:r>
              <a:rPr lang="en-US" altLang="zh-TW" dirty="0"/>
              <a:t> 0/12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SW1#show </a:t>
            </a:r>
            <a:r>
              <a:rPr lang="en-US" altLang="zh-TW" dirty="0"/>
              <a:t>running-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SW1#show </a:t>
            </a:r>
            <a:r>
              <a:rPr lang="en-US" altLang="zh-TW" dirty="0"/>
              <a:t>port-security interface </a:t>
            </a:r>
            <a:r>
              <a:rPr lang="en-US" altLang="zh-TW" dirty="0" err="1"/>
              <a:t>FastEthernet</a:t>
            </a:r>
            <a:r>
              <a:rPr lang="en-US" altLang="zh-TW" dirty="0"/>
              <a:t> 0/12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SW1#show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interface </a:t>
            </a:r>
            <a:r>
              <a:rPr lang="en-US" altLang="zh-TW" dirty="0" err="1"/>
              <a:t>FastEthernet</a:t>
            </a:r>
            <a:r>
              <a:rPr lang="en-US" altLang="zh-TW" dirty="0"/>
              <a:t> 0/12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249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600814"/>
            <a:ext cx="8693072" cy="355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955847"/>
            <a:ext cx="8693072" cy="355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51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The following commands are executed on interface fa0/1 of 2950Switch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   2950Switch(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</a:t>
            </a:r>
          </a:p>
          <a:p>
            <a:pPr marL="0" indent="0">
              <a:buNone/>
            </a:pPr>
            <a:r>
              <a:rPr lang="en-US" altLang="zh-TW" dirty="0" smtClean="0"/>
              <a:t>   2950Switch(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mac-address sticky</a:t>
            </a:r>
          </a:p>
          <a:p>
            <a:pPr marL="0" indent="0">
              <a:buNone/>
            </a:pPr>
            <a:r>
              <a:rPr lang="en-US" altLang="zh-TW" dirty="0" smtClean="0"/>
              <a:t>   2950Switch(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maximum 1</a:t>
            </a:r>
          </a:p>
          <a:p>
            <a:pPr marL="0" indent="0">
              <a:buNone/>
            </a:pPr>
            <a:r>
              <a:rPr lang="en-US" altLang="zh-TW" dirty="0"/>
              <a:t>The Ethernet frame that is shown arrives on interface fa0/1. What two functions will occur </a:t>
            </a:r>
            <a:r>
              <a:rPr lang="en-US" altLang="zh-TW" dirty="0" smtClean="0"/>
              <a:t>when this </a:t>
            </a:r>
            <a:r>
              <a:rPr lang="en-US" altLang="zh-TW" dirty="0"/>
              <a:t>frame is received by 2950Switch? (Choose two.)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661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9" y="1387295"/>
            <a:ext cx="7572868" cy="41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MAC address table will now have an additional entry of fa0/1 FFFF.FFFF.FFFF.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Only </a:t>
            </a:r>
            <a:r>
              <a:rPr lang="en-US" altLang="zh-TW" dirty="0"/>
              <a:t>host A will be allowed to transmit frames on fa0/1.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This </a:t>
            </a:r>
            <a:r>
              <a:rPr lang="en-US" altLang="zh-TW" dirty="0"/>
              <a:t>frame will be discarded when it is received by 2950Switch.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All </a:t>
            </a:r>
            <a:r>
              <a:rPr lang="en-US" altLang="zh-TW" dirty="0"/>
              <a:t>frames arriving on 2950Switch with a destination of 0000.00aa.aaaa will be forwarded </a:t>
            </a:r>
            <a:r>
              <a:rPr lang="en-US" altLang="zh-TW" dirty="0" smtClean="0"/>
              <a:t>out fa0/1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Hosts </a:t>
            </a:r>
            <a:r>
              <a:rPr lang="en-US" altLang="zh-TW" dirty="0"/>
              <a:t>B and C may forward frames out fa0/1 but frames arriving from other switches will not </a:t>
            </a:r>
            <a:r>
              <a:rPr lang="en-US" altLang="zh-TW" dirty="0" smtClean="0"/>
              <a:t>be forwarded </a:t>
            </a:r>
            <a:r>
              <a:rPr lang="en-US" altLang="zh-TW" dirty="0"/>
              <a:t>out fa0/1.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Only </a:t>
            </a:r>
            <a:r>
              <a:rPr lang="en-US" altLang="zh-TW" dirty="0"/>
              <a:t>frames from source 0000.00bb.bbbb, the first learned MAC address of 2950Switch, will </a:t>
            </a:r>
            <a:r>
              <a:rPr lang="en-US" altLang="zh-TW" dirty="0" smtClean="0"/>
              <a:t>be forwarded </a:t>
            </a:r>
            <a:r>
              <a:rPr lang="en-US" altLang="zh-TW" dirty="0"/>
              <a:t>out fa0/1.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46892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178611"/>
            <a:ext cx="8693072" cy="619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1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will be the result if the following configuration commands are implemented on a </a:t>
            </a:r>
            <a:r>
              <a:rPr lang="en-US" altLang="zh-TW" dirty="0" smtClean="0"/>
              <a:t>Cisco switch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   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</a:t>
            </a:r>
          </a:p>
          <a:p>
            <a:pPr marL="0" indent="0">
              <a:buNone/>
            </a:pPr>
            <a:r>
              <a:rPr lang="en-US" altLang="zh-TW" dirty="0" smtClean="0"/>
              <a:t>   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 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mac-address </a:t>
            </a:r>
            <a:r>
              <a:rPr lang="en-US" altLang="zh-TW" dirty="0" smtClean="0"/>
              <a:t>sticky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 dynamically learned MAC address is saved in the startup-configuration file.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dynamically learned MAC address is saved in the running-configuration file.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dynamically learned MAC address is saved in the VLAN database.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Statically </a:t>
            </a:r>
            <a:r>
              <a:rPr lang="en-US" altLang="zh-TW" dirty="0"/>
              <a:t>configured MAC addresses are saved in the startup-configuration file if frames </a:t>
            </a:r>
            <a:r>
              <a:rPr lang="en-US" altLang="zh-TW" dirty="0" smtClean="0"/>
              <a:t>from that </a:t>
            </a:r>
            <a:r>
              <a:rPr lang="en-US" altLang="zh-TW" dirty="0"/>
              <a:t>address are received.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Statically </a:t>
            </a:r>
            <a:r>
              <a:rPr lang="en-US" altLang="zh-TW" dirty="0"/>
              <a:t>configured MAC addresses are saved in the running-configuration file if frames </a:t>
            </a:r>
            <a:r>
              <a:rPr lang="en-US" altLang="zh-TW" dirty="0" smtClean="0"/>
              <a:t>from that </a:t>
            </a:r>
            <a:r>
              <a:rPr lang="en-US" altLang="zh-TW" dirty="0"/>
              <a:t>address are received.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251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942886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90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286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8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679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0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1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147483647 w 80"/>
                  <a:gd name="T1" fmla="*/ 2147483647 h 80"/>
                  <a:gd name="T2" fmla="*/ 2147483647 w 80"/>
                  <a:gd name="T3" fmla="*/ 2147483647 h 80"/>
                  <a:gd name="T4" fmla="*/ 0 w 80"/>
                  <a:gd name="T5" fmla="*/ 2147483647 h 80"/>
                  <a:gd name="T6" fmla="*/ 2147483647 w 80"/>
                  <a:gd name="T7" fmla="*/ 0 h 80"/>
                  <a:gd name="T8" fmla="*/ 2147483647 w 80"/>
                  <a:gd name="T9" fmla="*/ 2147483647 h 80"/>
                  <a:gd name="T10" fmla="*/ 2147483647 w 80"/>
                  <a:gd name="T11" fmla="*/ 2147483647 h 80"/>
                  <a:gd name="T12" fmla="*/ 2147483647 w 80"/>
                  <a:gd name="T13" fmla="*/ 2147483647 h 80"/>
                  <a:gd name="T14" fmla="*/ 2147483647 w 80"/>
                  <a:gd name="T15" fmla="*/ 2147483647 h 80"/>
                  <a:gd name="T16" fmla="*/ 2147483647 w 80"/>
                  <a:gd name="T17" fmla="*/ 2147483647 h 80"/>
                  <a:gd name="T18" fmla="*/ 2147483647 w 80"/>
                  <a:gd name="T19" fmla="*/ 2147483647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2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147483647 w 52"/>
                  <a:gd name="T1" fmla="*/ 2147483647 h 80"/>
                  <a:gd name="T2" fmla="*/ 2147483647 w 52"/>
                  <a:gd name="T3" fmla="*/ 2147483647 h 80"/>
                  <a:gd name="T4" fmla="*/ 2147483647 w 52"/>
                  <a:gd name="T5" fmla="*/ 2147483647 h 80"/>
                  <a:gd name="T6" fmla="*/ 2147483647 w 52"/>
                  <a:gd name="T7" fmla="*/ 2147483647 h 80"/>
                  <a:gd name="T8" fmla="*/ 2147483647 w 52"/>
                  <a:gd name="T9" fmla="*/ 2147483647 h 80"/>
                  <a:gd name="T10" fmla="*/ 2147483647 w 52"/>
                  <a:gd name="T11" fmla="*/ 2147483647 h 80"/>
                  <a:gd name="T12" fmla="*/ 2147483647 w 52"/>
                  <a:gd name="T13" fmla="*/ 2147483647 h 80"/>
                  <a:gd name="T14" fmla="*/ 0 w 52"/>
                  <a:gd name="T15" fmla="*/ 2147483647 h 80"/>
                  <a:gd name="T16" fmla="*/ 0 w 52"/>
                  <a:gd name="T17" fmla="*/ 2147483647 h 80"/>
                  <a:gd name="T18" fmla="*/ 2147483647 w 52"/>
                  <a:gd name="T19" fmla="*/ 2147483647 h 80"/>
                  <a:gd name="T20" fmla="*/ 2147483647 w 52"/>
                  <a:gd name="T21" fmla="*/ 2147483647 h 80"/>
                  <a:gd name="T22" fmla="*/ 2147483647 w 52"/>
                  <a:gd name="T23" fmla="*/ 2147483647 h 80"/>
                  <a:gd name="T24" fmla="*/ 2147483647 w 52"/>
                  <a:gd name="T25" fmla="*/ 2147483647 h 80"/>
                  <a:gd name="T26" fmla="*/ 0 w 52"/>
                  <a:gd name="T27" fmla="*/ 2147483647 h 80"/>
                  <a:gd name="T28" fmla="*/ 2147483647 w 52"/>
                  <a:gd name="T29" fmla="*/ 0 h 80"/>
                  <a:gd name="T30" fmla="*/ 2147483647 w 52"/>
                  <a:gd name="T31" fmla="*/ 503797796 h 80"/>
                  <a:gd name="T32" fmla="*/ 2147483647 w 52"/>
                  <a:gd name="T33" fmla="*/ 2147483647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546579206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546579206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4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5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546579206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546579206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7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147483647 w 20"/>
                  <a:gd name="T1" fmla="*/ 1633136175 h 39"/>
                  <a:gd name="T2" fmla="*/ 1717809303 w 20"/>
                  <a:gd name="T3" fmla="*/ 0 h 39"/>
                  <a:gd name="T4" fmla="*/ 0 w 20"/>
                  <a:gd name="T5" fmla="*/ 1633136175 h 39"/>
                  <a:gd name="T6" fmla="*/ 0 w 20"/>
                  <a:gd name="T7" fmla="*/ 2147483647 h 39"/>
                  <a:gd name="T8" fmla="*/ 1717809303 w 20"/>
                  <a:gd name="T9" fmla="*/ 2147483647 h 39"/>
                  <a:gd name="T10" fmla="*/ 2147483647 w 20"/>
                  <a:gd name="T11" fmla="*/ 2147483647 h 39"/>
                  <a:gd name="T12" fmla="*/ 2147483647 w 20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8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625324282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625324282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0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1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625324282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625324282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7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235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" y="1817684"/>
            <a:ext cx="8607986" cy="2606831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3816626" y="2329733"/>
            <a:ext cx="1478943" cy="1550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816626" y="2719346"/>
            <a:ext cx="1478943" cy="7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16626" y="2329733"/>
            <a:ext cx="1478943" cy="779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880237" y="3514477"/>
            <a:ext cx="1415332" cy="747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816626" y="3108960"/>
            <a:ext cx="1478943" cy="834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3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A junior network administrator was given the task of configuring port security on </a:t>
            </a:r>
            <a:r>
              <a:rPr lang="en-US" altLang="zh-TW" dirty="0" err="1"/>
              <a:t>SwitchA</a:t>
            </a:r>
            <a:r>
              <a:rPr lang="en-US" altLang="zh-TW" dirty="0"/>
              <a:t> to </a:t>
            </a:r>
            <a:r>
              <a:rPr lang="en-US" altLang="zh-TW" dirty="0" smtClean="0"/>
              <a:t>allow only </a:t>
            </a:r>
            <a:r>
              <a:rPr lang="en-US" altLang="zh-TW" dirty="0"/>
              <a:t>PC_A to access the switched network through port fa0/1. If any other device is detected, </a:t>
            </a:r>
            <a:r>
              <a:rPr lang="en-US" altLang="zh-TW" dirty="0" smtClean="0"/>
              <a:t>the port </a:t>
            </a:r>
            <a:r>
              <a:rPr lang="en-US" altLang="zh-TW" dirty="0"/>
              <a:t>is to drop frames from this device. The administrator configured the interface and tested it </a:t>
            </a:r>
            <a:r>
              <a:rPr lang="en-US" altLang="zh-TW" dirty="0" smtClean="0"/>
              <a:t>with successful </a:t>
            </a:r>
            <a:r>
              <a:rPr lang="en-US" altLang="zh-TW" dirty="0"/>
              <a:t>pings from PC_A to </a:t>
            </a:r>
            <a:r>
              <a:rPr lang="en-US" altLang="zh-TW" dirty="0" err="1"/>
              <a:t>RouterA</a:t>
            </a:r>
            <a:r>
              <a:rPr lang="en-US" altLang="zh-TW" dirty="0"/>
              <a:t>, and then observes the output from these two </a:t>
            </a:r>
            <a:r>
              <a:rPr lang="en-US" altLang="zh-TW" dirty="0" smtClean="0"/>
              <a:t>show commands</a:t>
            </a:r>
            <a:r>
              <a:rPr lang="en-US" altLang="zh-TW" dirty="0"/>
              <a:t>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84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236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61" y="1271701"/>
            <a:ext cx="6530741" cy="45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5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of these changes are necessary for </a:t>
            </a:r>
            <a:r>
              <a:rPr lang="en-US" altLang="zh-TW" dirty="0" err="1"/>
              <a:t>SwitchA</a:t>
            </a:r>
            <a:r>
              <a:rPr lang="en-US" altLang="zh-TW" dirty="0"/>
              <a:t> to meet the requirements? (Choose two.)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Port </a:t>
            </a:r>
            <a:r>
              <a:rPr lang="en-US" altLang="zh-TW" dirty="0"/>
              <a:t>security needs to be globally enabled.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Port </a:t>
            </a:r>
            <a:r>
              <a:rPr lang="en-US" altLang="zh-TW" dirty="0"/>
              <a:t>security needs to be enabled on the interface.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Port </a:t>
            </a:r>
            <a:r>
              <a:rPr lang="en-US" altLang="zh-TW" dirty="0"/>
              <a:t>security needs to be configured to shut down the interface in the event of a violation.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Port </a:t>
            </a:r>
            <a:r>
              <a:rPr lang="en-US" altLang="zh-TW" dirty="0"/>
              <a:t>security needs to be configured to allow only one learned MAC address.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Port </a:t>
            </a:r>
            <a:r>
              <a:rPr lang="en-US" altLang="zh-TW" dirty="0"/>
              <a:t>security interface counters need to be cleared before using the show command.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port security configuration needs to be saved to NVRAM before it can become active.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1930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84735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5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set of commands is recommended to prevent the use of a hub in the access layer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mode trunk</a:t>
            </a:r>
          </a:p>
          <a:p>
            <a:pPr marL="225425" lvl="1" indent="0">
              <a:buNone/>
            </a:pPr>
            <a:r>
              <a:rPr lang="en-US" altLang="zh-TW" dirty="0" smtClean="0"/>
              <a:t>      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maximum 1</a:t>
            </a:r>
          </a:p>
          <a:p>
            <a:pPr marL="568325" lvl="1" indent="-342900">
              <a:buFont typeface="+mj-lt"/>
              <a:buAutoNum type="alphaUcPeriod" startAt="2"/>
            </a:pP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mode trunk</a:t>
            </a:r>
          </a:p>
          <a:p>
            <a:pPr marL="225425" lvl="1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mac-address 1</a:t>
            </a:r>
          </a:p>
          <a:p>
            <a:pPr marL="568325" lvl="1" indent="-342900">
              <a:buFont typeface="+mj-lt"/>
              <a:buAutoNum type="alphaUcPeriod" startAt="3"/>
            </a:pP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mode access</a:t>
            </a:r>
          </a:p>
          <a:p>
            <a:pPr marL="225425" lvl="1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maximum 1</a:t>
            </a:r>
          </a:p>
          <a:p>
            <a:pPr marL="568325" lvl="1" indent="-342900">
              <a:buFont typeface="+mj-lt"/>
              <a:buAutoNum type="alphaUcPeriod" startAt="4"/>
            </a:pP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mode access</a:t>
            </a:r>
          </a:p>
          <a:p>
            <a:pPr marL="225425" lvl="1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switch(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-if</a:t>
            </a:r>
            <a:r>
              <a:rPr lang="en-US" altLang="zh-TW" dirty="0"/>
              <a:t>)#</a:t>
            </a:r>
            <a:r>
              <a:rPr lang="en-US" altLang="zh-TW" dirty="0" err="1"/>
              <a:t>switchport</a:t>
            </a:r>
            <a:r>
              <a:rPr lang="en-US" altLang="zh-TW" dirty="0"/>
              <a:t> port-security mac-address 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983829"/>
            <a:ext cx="8693072" cy="6737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95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How does using the service password-encryption command on a router provide </a:t>
            </a:r>
            <a:r>
              <a:rPr lang="en-US" altLang="zh-TW" dirty="0" smtClean="0"/>
              <a:t>additional security</a:t>
            </a:r>
            <a:r>
              <a:rPr lang="en-US" altLang="zh-TW" dirty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encrypting all passwords passing through the router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encrypting passwords in the plain text configuration file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requiring entry of encrypted passwords for access to the device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configuring an MD5 encrypted key to be used by routing protocols to validate </a:t>
            </a:r>
            <a:r>
              <a:rPr lang="en-US" altLang="zh-TW" dirty="0" smtClean="0"/>
              <a:t>routing exchanges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automatically suggesting encrypted passwords for use in configuring the router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1930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39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Statements A, B, C, and D of ACL 10 have been entered in the shown order and applied </a:t>
            </a:r>
            <a:r>
              <a:rPr lang="en-US" altLang="zh-TW" dirty="0" smtClean="0"/>
              <a:t>to interface </a:t>
            </a:r>
            <a:r>
              <a:rPr lang="en-US" altLang="zh-TW" dirty="0"/>
              <a:t>E0 inbound, to prevent all hosts (except those whose addresses are the first and last </a:t>
            </a:r>
            <a:r>
              <a:rPr lang="en-US" altLang="zh-TW" dirty="0" smtClean="0"/>
              <a:t>IP of </a:t>
            </a:r>
            <a:r>
              <a:rPr lang="en-US" altLang="zh-TW" dirty="0"/>
              <a:t>subnet 172.21.1.128/28) from accessing the network. But as is, the ACL does not </a:t>
            </a:r>
            <a:r>
              <a:rPr lang="en-US" altLang="zh-TW" dirty="0" smtClean="0"/>
              <a:t>restrict anyone </a:t>
            </a:r>
            <a:r>
              <a:rPr lang="en-US" altLang="zh-TW" dirty="0"/>
              <a:t>from the network. How can the ACL statements be re-arranged so that the system </a:t>
            </a:r>
            <a:r>
              <a:rPr lang="en-US" altLang="zh-TW" dirty="0" smtClean="0"/>
              <a:t>works as </a:t>
            </a:r>
            <a:r>
              <a:rPr lang="en-US" altLang="zh-TW" dirty="0"/>
              <a:t>intended?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ACDB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BADC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DBAC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CDBA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239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0" y="3762006"/>
            <a:ext cx="4170342" cy="228408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4184832"/>
            <a:ext cx="3458830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IPD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16967</TotalTime>
  <Pages>28</Pages>
  <Words>1282</Words>
  <Application>Microsoft Office PowerPoint</Application>
  <PresentationFormat>如螢幕大小 (4:3)</PresentationFormat>
  <Paragraphs>135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Impact</vt:lpstr>
      <vt:lpstr>Wingdings</vt:lpstr>
      <vt:lpstr>IPD</vt:lpstr>
      <vt:lpstr>Topic  Network Device Security</vt:lpstr>
      <vt:lpstr>234</vt:lpstr>
      <vt:lpstr>235</vt:lpstr>
      <vt:lpstr>236</vt:lpstr>
      <vt:lpstr>236</vt:lpstr>
      <vt:lpstr>236</vt:lpstr>
      <vt:lpstr>237</vt:lpstr>
      <vt:lpstr>238</vt:lpstr>
      <vt:lpstr>239</vt:lpstr>
      <vt:lpstr>240</vt:lpstr>
      <vt:lpstr>241</vt:lpstr>
      <vt:lpstr>242</vt:lpstr>
      <vt:lpstr>243 Skill-Based</vt:lpstr>
      <vt:lpstr>243 Skill-Based</vt:lpstr>
      <vt:lpstr>244</vt:lpstr>
      <vt:lpstr>245</vt:lpstr>
      <vt:lpstr>246</vt:lpstr>
      <vt:lpstr>247</vt:lpstr>
      <vt:lpstr>248</vt:lpstr>
      <vt:lpstr>249</vt:lpstr>
      <vt:lpstr>250</vt:lpstr>
      <vt:lpstr>250</vt:lpstr>
      <vt:lpstr>250</vt:lpstr>
      <vt:lpstr>251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</dc:title>
  <dc:subject>CCNARS 5.0.2 ScN Chapter 07</dc:subject>
  <dc:creator>Garfield T. Arnold Chen</dc:creator>
  <cp:lastModifiedBy>jychen</cp:lastModifiedBy>
  <cp:revision>893</cp:revision>
  <cp:lastPrinted>1999-01-27T00:54:54Z</cp:lastPrinted>
  <dcterms:created xsi:type="dcterms:W3CDTF">2002-08-27T12:04:17Z</dcterms:created>
  <dcterms:modified xsi:type="dcterms:W3CDTF">2015-07-02T13:40:04Z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