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52" r:id="rId1"/>
  </p:sldMasterIdLst>
  <p:notesMasterIdLst>
    <p:notesMasterId r:id="rId66"/>
  </p:notesMasterIdLst>
  <p:handoutMasterIdLst>
    <p:handoutMasterId r:id="rId67"/>
  </p:handoutMasterIdLst>
  <p:sldIdLst>
    <p:sldId id="486" r:id="rId2"/>
    <p:sldId id="796" r:id="rId3"/>
    <p:sldId id="797" r:id="rId4"/>
    <p:sldId id="799" r:id="rId5"/>
    <p:sldId id="800" r:id="rId6"/>
    <p:sldId id="798" r:id="rId7"/>
    <p:sldId id="802" r:id="rId8"/>
    <p:sldId id="803" r:id="rId9"/>
    <p:sldId id="804" r:id="rId10"/>
    <p:sldId id="805" r:id="rId11"/>
    <p:sldId id="806" r:id="rId12"/>
    <p:sldId id="807" r:id="rId13"/>
    <p:sldId id="808" r:id="rId14"/>
    <p:sldId id="809" r:id="rId15"/>
    <p:sldId id="810" r:id="rId16"/>
    <p:sldId id="811" r:id="rId17"/>
    <p:sldId id="812" r:id="rId18"/>
    <p:sldId id="813" r:id="rId19"/>
    <p:sldId id="814" r:id="rId20"/>
    <p:sldId id="815" r:id="rId21"/>
    <p:sldId id="816" r:id="rId22"/>
    <p:sldId id="817" r:id="rId23"/>
    <p:sldId id="818" r:id="rId24"/>
    <p:sldId id="819" r:id="rId25"/>
    <p:sldId id="820" r:id="rId26"/>
    <p:sldId id="821" r:id="rId27"/>
    <p:sldId id="823" r:id="rId28"/>
    <p:sldId id="822" r:id="rId29"/>
    <p:sldId id="824" r:id="rId30"/>
    <p:sldId id="825" r:id="rId31"/>
    <p:sldId id="826" r:id="rId32"/>
    <p:sldId id="827" r:id="rId33"/>
    <p:sldId id="828" r:id="rId34"/>
    <p:sldId id="829" r:id="rId35"/>
    <p:sldId id="830" r:id="rId36"/>
    <p:sldId id="795" r:id="rId37"/>
    <p:sldId id="831" r:id="rId38"/>
    <p:sldId id="832" r:id="rId39"/>
    <p:sldId id="833" r:id="rId40"/>
    <p:sldId id="834" r:id="rId41"/>
    <p:sldId id="835" r:id="rId42"/>
    <p:sldId id="836" r:id="rId43"/>
    <p:sldId id="837" r:id="rId44"/>
    <p:sldId id="838" r:id="rId45"/>
    <p:sldId id="839" r:id="rId46"/>
    <p:sldId id="840" r:id="rId47"/>
    <p:sldId id="841" r:id="rId48"/>
    <p:sldId id="842" r:id="rId49"/>
    <p:sldId id="843" r:id="rId50"/>
    <p:sldId id="844" r:id="rId51"/>
    <p:sldId id="845" r:id="rId52"/>
    <p:sldId id="846" r:id="rId53"/>
    <p:sldId id="847" r:id="rId54"/>
    <p:sldId id="848" r:id="rId55"/>
    <p:sldId id="849" r:id="rId56"/>
    <p:sldId id="850" r:id="rId57"/>
    <p:sldId id="851" r:id="rId58"/>
    <p:sldId id="852" r:id="rId59"/>
    <p:sldId id="853" r:id="rId60"/>
    <p:sldId id="854" r:id="rId61"/>
    <p:sldId id="855" r:id="rId62"/>
    <p:sldId id="856" r:id="rId63"/>
    <p:sldId id="857" r:id="rId64"/>
    <p:sldId id="413" r:id="rId65"/>
  </p:sldIdLst>
  <p:sldSz cx="9144000" cy="6858000" type="screen4x3"/>
  <p:notesSz cx="6854825" cy="9083675"/>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736">
          <p15:clr>
            <a:srgbClr val="A4A3A4"/>
          </p15:clr>
        </p15:guide>
        <p15:guide id="2" orient="horz" pos="864">
          <p15:clr>
            <a:srgbClr val="A4A3A4"/>
          </p15:clr>
        </p15:guide>
        <p15:guide id="3" pos="2880">
          <p15:clr>
            <a:srgbClr val="A4A3A4"/>
          </p15:clr>
        </p15:guide>
      </p15:sldGuideLst>
    </p:ext>
    <p:ext uri="{2D200454-40CA-4A62-9FC3-DE9A4176ACB9}">
      <p15:notesGuideLst xmlns:p15="http://schemas.microsoft.com/office/powerpoint/2012/main">
        <p15:guide id="1" orient="horz" pos="2861">
          <p15:clr>
            <a:srgbClr val="A4A3A4"/>
          </p15:clr>
        </p15:guide>
        <p15:guide id="2" pos="21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252E"/>
    <a:srgbClr val="FFFF9B"/>
    <a:srgbClr val="00D2B4"/>
    <a:srgbClr val="35297D"/>
    <a:srgbClr val="FFCC68"/>
    <a:srgbClr val="FFE59B"/>
    <a:srgbClr val="F6BF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87950" autoAdjust="0"/>
  </p:normalViewPr>
  <p:slideViewPr>
    <p:cSldViewPr snapToGrid="0">
      <p:cViewPr varScale="1">
        <p:scale>
          <a:sx n="65" d="100"/>
          <a:sy n="65" d="100"/>
        </p:scale>
        <p:origin x="1608" y="78"/>
      </p:cViewPr>
      <p:guideLst>
        <p:guide orient="horz" pos="2736"/>
        <p:guide orient="horz" pos="864"/>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65" d="100"/>
          <a:sy n="65" d="100"/>
        </p:scale>
        <p:origin x="-2558" y="-77"/>
      </p:cViewPr>
      <p:guideLst>
        <p:guide orient="horz" pos="2861"/>
        <p:guide pos="215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6" name="Rectangle 4"/>
          <p:cNvSpPr>
            <a:spLocks noChangeArrowheads="1"/>
          </p:cNvSpPr>
          <p:nvPr/>
        </p:nvSpPr>
        <p:spPr bwMode="auto">
          <a:xfrm>
            <a:off x="55563" y="8764588"/>
            <a:ext cx="6710362" cy="339725"/>
          </a:xfrm>
          <a:prstGeom prst="rect">
            <a:avLst/>
          </a:prstGeom>
          <a:noFill/>
          <a:ln w="9525">
            <a:noFill/>
            <a:miter lim="800000"/>
            <a:headEnd/>
            <a:tailEnd/>
          </a:ln>
          <a:effectLst/>
        </p:spPr>
        <p:txBody>
          <a:bodyPr lIns="94849" tIns="49756" rIns="94849" bIns="49756">
            <a:spAutoFit/>
          </a:bodyPr>
          <a:lstStyle/>
          <a:p>
            <a:pPr algn="l" defTabSz="606425">
              <a:lnSpc>
                <a:spcPct val="100000"/>
              </a:lnSpc>
              <a:tabLst>
                <a:tab pos="2366963" algn="l"/>
                <a:tab pos="4789488" algn="l"/>
              </a:tabLst>
              <a:defRPr/>
            </a:pPr>
            <a:r>
              <a:rPr lang="en-US" altLang="zh-TW" sz="800" b="1"/>
              <a:t>Copyright © 2001, Cisco Systems, Inc. All rights reserved. Printed in USA.</a:t>
            </a:r>
            <a:br>
              <a:rPr lang="en-US" altLang="zh-TW" sz="800" b="1"/>
            </a:br>
            <a:r>
              <a:rPr lang="en-US" altLang="zh-TW" sz="800" b="1"/>
              <a:t>Presentation_ID.scr</a:t>
            </a:r>
          </a:p>
        </p:txBody>
      </p:sp>
      <p:sp>
        <p:nvSpPr>
          <p:cNvPr id="3077" name="Line 5"/>
          <p:cNvSpPr>
            <a:spLocks noChangeShapeType="1"/>
          </p:cNvSpPr>
          <p:nvPr/>
        </p:nvSpPr>
        <p:spPr bwMode="auto">
          <a:xfrm>
            <a:off x="150813" y="8778875"/>
            <a:ext cx="6551612" cy="0"/>
          </a:xfrm>
          <a:prstGeom prst="line">
            <a:avLst/>
          </a:prstGeom>
          <a:noFill/>
          <a:ln w="12700">
            <a:solidFill>
              <a:schemeClr val="tx1"/>
            </a:solidFill>
            <a:round/>
            <a:headEnd type="none" w="sm" len="sm"/>
            <a:tailEnd type="none" w="sm" len="sm"/>
          </a:ln>
          <a:effectLst/>
        </p:spPr>
        <p:txBody>
          <a:bodyPr wrap="none" anchor="ctr"/>
          <a:lstStyle/>
          <a:p>
            <a:pPr>
              <a:defRPr/>
            </a:pPr>
            <a:endParaRPr lang="zh-TW" altLang="en-US"/>
          </a:p>
        </p:txBody>
      </p:sp>
    </p:spTree>
    <p:extLst>
      <p:ext uri="{BB962C8B-B14F-4D97-AF65-F5344CB8AC3E}">
        <p14:creationId xmlns:p14="http://schemas.microsoft.com/office/powerpoint/2010/main" val="39214518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3304" name="Rectangle 8"/>
          <p:cNvSpPr>
            <a:spLocks noChangeArrowheads="1"/>
          </p:cNvSpPr>
          <p:nvPr/>
        </p:nvSpPr>
        <p:spPr bwMode="auto">
          <a:xfrm>
            <a:off x="6111875" y="8410575"/>
            <a:ext cx="439738" cy="209550"/>
          </a:xfrm>
          <a:prstGeom prst="rect">
            <a:avLst/>
          </a:prstGeom>
          <a:noFill/>
          <a:ln w="9525">
            <a:noFill/>
            <a:miter lim="800000"/>
            <a:headEnd/>
            <a:tailEnd/>
          </a:ln>
          <a:effectLst/>
        </p:spPr>
        <p:txBody>
          <a:bodyPr wrap="none" anchor="ctr"/>
          <a:lstStyle/>
          <a:p>
            <a:pPr>
              <a:defRPr/>
            </a:pPr>
            <a:endParaRPr lang="zh-TW" altLang="en-US"/>
          </a:p>
        </p:txBody>
      </p:sp>
      <p:sp>
        <p:nvSpPr>
          <p:cNvPr id="183305" name="Rectangle 9"/>
          <p:cNvSpPr>
            <a:spLocks noChangeArrowheads="1"/>
          </p:cNvSpPr>
          <p:nvPr/>
        </p:nvSpPr>
        <p:spPr bwMode="auto">
          <a:xfrm>
            <a:off x="55563" y="8585200"/>
            <a:ext cx="2562225" cy="342900"/>
          </a:xfrm>
          <a:prstGeom prst="rect">
            <a:avLst/>
          </a:prstGeom>
          <a:noFill/>
          <a:ln w="9525">
            <a:noFill/>
            <a:miter lim="800000"/>
            <a:headEnd/>
            <a:tailEnd/>
          </a:ln>
          <a:effectLst/>
        </p:spPr>
        <p:txBody>
          <a:bodyPr lIns="93435" tIns="49014" rIns="93435" bIns="49014">
            <a:spAutoFit/>
          </a:bodyPr>
          <a:lstStyle/>
          <a:p>
            <a:pPr algn="l" defTabSz="596900">
              <a:lnSpc>
                <a:spcPct val="100000"/>
              </a:lnSpc>
              <a:tabLst>
                <a:tab pos="2332038" algn="l"/>
                <a:tab pos="4718050" algn="l"/>
              </a:tabLst>
              <a:defRPr/>
            </a:pPr>
            <a:r>
              <a:rPr lang="en-US" altLang="zh-TW" sz="800" b="1"/>
              <a:t>© 2001, Cisco Systems, Inc. All rights reserved.</a:t>
            </a:r>
          </a:p>
          <a:p>
            <a:pPr algn="l" defTabSz="596900">
              <a:lnSpc>
                <a:spcPct val="100000"/>
              </a:lnSpc>
              <a:tabLst>
                <a:tab pos="2332038" algn="l"/>
                <a:tab pos="4718050" algn="l"/>
              </a:tabLst>
              <a:defRPr/>
            </a:pPr>
            <a:r>
              <a:rPr lang="en-US" altLang="zh-TW" sz="800" b="1"/>
              <a:t>&lt;Title of Course (ACRO) vX.X&gt;</a:t>
            </a:r>
          </a:p>
        </p:txBody>
      </p:sp>
      <p:sp>
        <p:nvSpPr>
          <p:cNvPr id="183306" name="Line 10"/>
          <p:cNvSpPr>
            <a:spLocks noChangeShapeType="1"/>
          </p:cNvSpPr>
          <p:nvPr/>
        </p:nvSpPr>
        <p:spPr bwMode="auto">
          <a:xfrm>
            <a:off x="149225" y="8599488"/>
            <a:ext cx="6503988" cy="0"/>
          </a:xfrm>
          <a:prstGeom prst="line">
            <a:avLst/>
          </a:prstGeom>
          <a:noFill/>
          <a:ln w="12700">
            <a:solidFill>
              <a:schemeClr val="tx1"/>
            </a:solidFill>
            <a:round/>
            <a:headEnd type="none" w="sm" len="sm"/>
            <a:tailEnd type="none" w="sm" len="sm"/>
          </a:ln>
          <a:effectLst/>
        </p:spPr>
        <p:txBody>
          <a:bodyPr wrap="none" anchor="ctr"/>
          <a:lstStyle/>
          <a:p>
            <a:pPr>
              <a:defRPr/>
            </a:pPr>
            <a:endParaRPr lang="zh-TW" altLang="en-US"/>
          </a:p>
        </p:txBody>
      </p:sp>
      <p:sp>
        <p:nvSpPr>
          <p:cNvPr id="183307" name="Rectangle 11"/>
          <p:cNvSpPr>
            <a:spLocks noGrp="1" noChangeArrowheads="1"/>
          </p:cNvSpPr>
          <p:nvPr>
            <p:ph type="sldNum" sz="quarter" idx="5"/>
          </p:nvPr>
        </p:nvSpPr>
        <p:spPr bwMode="auto">
          <a:xfrm>
            <a:off x="5797550" y="8480425"/>
            <a:ext cx="795338" cy="282575"/>
          </a:xfrm>
          <a:prstGeom prst="rect">
            <a:avLst/>
          </a:prstGeom>
          <a:noFill/>
          <a:ln w="9525">
            <a:noFill/>
            <a:miter lim="800000"/>
            <a:headEnd/>
            <a:tailEnd/>
          </a:ln>
          <a:effectLst/>
        </p:spPr>
        <p:txBody>
          <a:bodyPr vert="horz" wrap="square" lIns="18380" tIns="0" rIns="18380" bIns="0" numCol="1" anchor="b" anchorCtr="0" compatLnSpc="1">
            <a:prstTxWarp prst="textNoShape">
              <a:avLst/>
            </a:prstTxWarp>
          </a:bodyPr>
          <a:lstStyle>
            <a:lvl1pPr algn="r" defTabSz="881063">
              <a:lnSpc>
                <a:spcPct val="100000"/>
              </a:lnSpc>
              <a:defRPr sz="800"/>
            </a:lvl1pPr>
          </a:lstStyle>
          <a:p>
            <a:pPr>
              <a:defRPr/>
            </a:pPr>
            <a:fld id="{8631493D-28B2-4C04-98F1-D9AAE71C04F4}" type="slidenum">
              <a:rPr lang="en-US" altLang="zh-TW"/>
              <a:pPr>
                <a:defRPr/>
              </a:pPr>
              <a:t>‹#›</a:t>
            </a:fld>
            <a:endParaRPr lang="en-US" altLang="zh-TW"/>
          </a:p>
        </p:txBody>
      </p:sp>
      <p:sp>
        <p:nvSpPr>
          <p:cNvPr id="29702" name="Rectangle 12"/>
          <p:cNvSpPr>
            <a:spLocks noGrp="1" noRot="1" noChangeAspect="1" noChangeArrowheads="1" noTextEdit="1"/>
          </p:cNvSpPr>
          <p:nvPr>
            <p:ph type="sldImg" idx="2"/>
          </p:nvPr>
        </p:nvSpPr>
        <p:spPr bwMode="auto">
          <a:xfrm>
            <a:off x="855663" y="239713"/>
            <a:ext cx="5200650" cy="3900487"/>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395288" y="4278313"/>
            <a:ext cx="5986462" cy="4154487"/>
          </a:xfrm>
          <a:prstGeom prst="rect">
            <a:avLst/>
          </a:prstGeom>
          <a:noFill/>
          <a:ln w="9525">
            <a:noFill/>
            <a:miter lim="800000"/>
            <a:headEnd/>
            <a:tailEnd/>
          </a:ln>
          <a:effectLst/>
        </p:spPr>
        <p:txBody>
          <a:bodyPr vert="horz" wrap="square" lIns="93435" tIns="49014" rIns="93435" bIns="49014" numCol="1" anchor="t" anchorCtr="0" compatLnSpc="1">
            <a:prstTxWarp prst="textNoShape">
              <a:avLst/>
            </a:prstTxWarp>
          </a:bodyPr>
          <a:lstStyle/>
          <a:p>
            <a:pPr lvl="0"/>
            <a:r>
              <a:rPr lang="en-US" altLang="zh-TW" noProof="0" smtClean="0"/>
              <a:t>Body Text</a:t>
            </a:r>
          </a:p>
          <a:p>
            <a:pPr lvl="1"/>
            <a:r>
              <a:rPr lang="en-US" altLang="zh-TW" noProof="0" smtClean="0"/>
              <a:t>Second Level</a:t>
            </a:r>
          </a:p>
          <a:p>
            <a:pPr lvl="2"/>
            <a:r>
              <a:rPr lang="en-US" altLang="zh-TW" noProof="0" smtClean="0"/>
              <a:t>Third Level</a:t>
            </a:r>
          </a:p>
          <a:p>
            <a:pPr lvl="3"/>
            <a:r>
              <a:rPr lang="en-US" altLang="zh-TW" noProof="0" smtClean="0"/>
              <a:t>Fourth Level</a:t>
            </a:r>
          </a:p>
          <a:p>
            <a:pPr lvl="4"/>
            <a:r>
              <a:rPr lang="en-US" altLang="zh-TW" noProof="0" smtClean="0"/>
              <a:t>Fifth Level</a:t>
            </a:r>
          </a:p>
        </p:txBody>
      </p:sp>
    </p:spTree>
    <p:extLst>
      <p:ext uri="{BB962C8B-B14F-4D97-AF65-F5344CB8AC3E}">
        <p14:creationId xmlns:p14="http://schemas.microsoft.com/office/powerpoint/2010/main" val="20866500"/>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1pPr>
    <a:lvl2pPr marL="482600" indent="-120650"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2pPr>
    <a:lvl3pPr marL="9667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3pPr>
    <a:lvl4pPr marL="14493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4pPr>
    <a:lvl5pPr marL="1931988" algn="l" defTabSz="1020763" rtl="0" eaLnBrk="0" fontAlgn="base" hangingPunct="0">
      <a:lnSpc>
        <a:spcPct val="90000"/>
      </a:lnSpc>
      <a:spcBef>
        <a:spcPct val="40000"/>
      </a:spcBef>
      <a:spcAft>
        <a:spcPct val="0"/>
      </a:spcAft>
      <a:buSzPct val="100000"/>
      <a:buChar char="•"/>
      <a:defRPr sz="14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1"/>
          <p:cNvSpPr>
            <a:spLocks noGrp="1" noChangeArrowheads="1"/>
          </p:cNvSpPr>
          <p:nvPr>
            <p:ph type="sldNum" sz="quarter" idx="5"/>
          </p:nvPr>
        </p:nvSpPr>
        <p:spPr>
          <a:noFill/>
        </p:spPr>
        <p:txBody>
          <a:bodyPr/>
          <a:lstStyle/>
          <a:p>
            <a:fld id="{EB07D4D5-1049-49B2-B46D-525FA0F5384E}" type="slidenum">
              <a:rPr lang="en-US" altLang="zh-TW" smtClean="0"/>
              <a:pPr/>
              <a:t>1</a:t>
            </a:fld>
            <a:endParaRPr lang="en-US" altLang="zh-TW" smtClean="0"/>
          </a:p>
        </p:txBody>
      </p:sp>
      <p:sp>
        <p:nvSpPr>
          <p:cNvPr id="30723" name="Rectangle 2"/>
          <p:cNvSpPr>
            <a:spLocks noGrp="1" noRot="1" noChangeAspect="1" noChangeArrowheads="1" noTextEdit="1"/>
          </p:cNvSpPr>
          <p:nvPr>
            <p:ph type="sldImg"/>
          </p:nvPr>
        </p:nvSpPr>
        <p:spPr>
          <a:xfrm>
            <a:off x="858838" y="239713"/>
            <a:ext cx="5199062" cy="3898900"/>
          </a:xfrm>
          <a:ln/>
        </p:spPr>
      </p:sp>
      <p:sp>
        <p:nvSpPr>
          <p:cNvPr id="30724" name="Rectangle 3"/>
          <p:cNvSpPr>
            <a:spLocks noGrp="1" noChangeArrowheads="1"/>
          </p:cNvSpPr>
          <p:nvPr>
            <p:ph type="body" idx="1"/>
          </p:nvPr>
        </p:nvSpPr>
        <p:spPr>
          <a:xfrm>
            <a:off x="396875" y="4278313"/>
            <a:ext cx="5984875" cy="4156075"/>
          </a:xfrm>
          <a:noFill/>
          <a:ln/>
        </p:spPr>
        <p:txBody>
          <a:bodyPr/>
          <a:lstStyle/>
          <a:p>
            <a:endParaRPr lang="en-GB" altLang="zh-TW" smtClean="0"/>
          </a:p>
        </p:txBody>
      </p:sp>
    </p:spTree>
    <p:extLst>
      <p:ext uri="{BB962C8B-B14F-4D97-AF65-F5344CB8AC3E}">
        <p14:creationId xmlns:p14="http://schemas.microsoft.com/office/powerpoint/2010/main" val="537438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1"/>
          <p:cNvSpPr>
            <a:spLocks noGrp="1" noChangeArrowheads="1"/>
          </p:cNvSpPr>
          <p:nvPr>
            <p:ph type="sldNum" sz="quarter" idx="5"/>
          </p:nvPr>
        </p:nvSpPr>
        <p:spPr>
          <a:noFill/>
        </p:spPr>
        <p:txBody>
          <a:bodyPr/>
          <a:lstStyle/>
          <a:p>
            <a:fld id="{E1150013-D258-4897-834B-904097EB7366}" type="slidenum">
              <a:rPr lang="en-US" altLang="zh-TW" smtClean="0"/>
              <a:pPr/>
              <a:t>64</a:t>
            </a:fld>
            <a:endParaRPr lang="en-US" altLang="zh-TW" smtClean="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zh-TW" altLang="zh-TW" smtClean="0"/>
          </a:p>
        </p:txBody>
      </p:sp>
    </p:spTree>
    <p:extLst>
      <p:ext uri="{BB962C8B-B14F-4D97-AF65-F5344CB8AC3E}">
        <p14:creationId xmlns:p14="http://schemas.microsoft.com/office/powerpoint/2010/main" val="6086261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solid gradient_static">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37" name="Rounded Rectangle 36"/>
          <p:cNvSpPr/>
          <p:nvPr/>
        </p:nvSpPr>
        <p:spPr>
          <a:xfrm>
            <a:off x="1823499" y="3308943"/>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Rounded Rectangle 37"/>
          <p:cNvSpPr/>
          <p:nvPr/>
        </p:nvSpPr>
        <p:spPr>
          <a:xfrm>
            <a:off x="0" y="1236689"/>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Rounded Rectangle 38"/>
          <p:cNvSpPr/>
          <p:nvPr/>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40" name="Rounded Rectangle 39"/>
          <p:cNvSpPr/>
          <p:nvPr/>
        </p:nvSpPr>
        <p:spPr>
          <a:xfrm>
            <a:off x="6585483" y="-205602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a:off x="8105451" y="278378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a:off x="3036073" y="174390"/>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21393" y="1236689"/>
            <a:ext cx="8112125" cy="2918779"/>
          </a:xfrm>
        </p:spPr>
        <p:txBody>
          <a:bodyPr/>
          <a:lstStyle>
            <a:lvl1pPr>
              <a:lnSpc>
                <a:spcPct val="90000"/>
              </a:lnSpc>
              <a:defRPr sz="6000" b="0" spc="-200" baseline="0">
                <a:solidFill>
                  <a:schemeClr val="bg1"/>
                </a:solidFill>
                <a:latin typeface="+mj-lt"/>
              </a:defRPr>
            </a:lvl1pPr>
          </a:lstStyle>
          <a:p>
            <a:r>
              <a:rPr lang="en-US" dirty="0" smtClean="0"/>
              <a:t>Presentation Title Goes Here</a:t>
            </a:r>
            <a:endParaRPr lang="en-US" dirty="0"/>
          </a:p>
        </p:txBody>
      </p:sp>
      <p:grpSp>
        <p:nvGrpSpPr>
          <p:cNvPr id="3"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36"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2013 Cisco Networking Academy. All rights reserved.</a:t>
            </a:r>
            <a:endParaRPr lang="en-US" sz="600" dirty="0">
              <a:solidFill>
                <a:srgbClr val="FFFFFF"/>
              </a:solidFill>
              <a:latin typeface="+mj-lt"/>
            </a:endParaRPr>
          </a:p>
        </p:txBody>
      </p:sp>
      <p:sp>
        <p:nvSpPr>
          <p:cNvPr id="2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cSld name="標題投影片">
    <p:spTree>
      <p:nvGrpSpPr>
        <p:cNvPr id="1" name=""/>
        <p:cNvGrpSpPr/>
        <p:nvPr/>
      </p:nvGrpSpPr>
      <p:grpSpPr>
        <a:xfrm>
          <a:off x="0" y="0"/>
          <a:ext cx="0" cy="0"/>
          <a:chOff x="0" y="0"/>
          <a:chExt cx="0" cy="0"/>
        </a:xfrm>
      </p:grpSpPr>
      <p:sp>
        <p:nvSpPr>
          <p:cNvPr id="1296391" name="Rectangle 7"/>
          <p:cNvSpPr>
            <a:spLocks noGrp="1" noChangeArrowheads="1"/>
          </p:cNvSpPr>
          <p:nvPr>
            <p:ph type="ctrTitle"/>
          </p:nvPr>
        </p:nvSpPr>
        <p:spPr bwMode="white">
          <a:xfrm>
            <a:off x="311150" y="2671763"/>
            <a:ext cx="3768725" cy="830262"/>
          </a:xfrm>
          <a:ln/>
        </p:spPr>
        <p:txBody>
          <a:bodyPr/>
          <a:lstStyle>
            <a:lvl1pPr>
              <a:defRPr sz="3000" b="0">
                <a:solidFill>
                  <a:srgbClr val="FFFFFF"/>
                </a:solidFill>
              </a:defRPr>
            </a:lvl1pPr>
          </a:lstStyle>
          <a:p>
            <a:r>
              <a:rPr lang="en-US" altLang="zh-TW"/>
              <a:t>Click To Edit Master Title Style</a:t>
            </a:r>
          </a:p>
        </p:txBody>
      </p:sp>
      <p:sp>
        <p:nvSpPr>
          <p:cNvPr id="1296392"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ltLang="zh-TW"/>
              <a:t>Click to Edit Master Subtitle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ulle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9702" y="432215"/>
            <a:ext cx="8588861" cy="838200"/>
          </a:xfrm>
        </p:spPr>
        <p:txBody>
          <a:bodyPr/>
          <a:lstStyle>
            <a:lvl1pPr>
              <a:defRPr/>
            </a:lvl1pPr>
          </a:lstStyle>
          <a:p>
            <a:r>
              <a:rPr lang="en-US" dirty="0" smtClean="0"/>
              <a:t>Slide Title Goes Here</a:t>
            </a:r>
            <a:endParaRPr lang="en-US" dirty="0"/>
          </a:p>
        </p:txBody>
      </p:sp>
      <p:sp>
        <p:nvSpPr>
          <p:cNvPr id="4" name="Text Placeholder 3"/>
          <p:cNvSpPr>
            <a:spLocks noGrp="1"/>
          </p:cNvSpPr>
          <p:nvPr>
            <p:ph type="body" sz="quarter" idx="10" hasCustomPrompt="1"/>
          </p:nvPr>
        </p:nvSpPr>
        <p:spPr>
          <a:xfrm>
            <a:off x="228600" y="1344168"/>
            <a:ext cx="8577072" cy="4965192"/>
          </a:xfrm>
        </p:spPr>
        <p:txBody>
          <a:bodyPr vert="horz" lIns="91440" tIns="45720" rIns="91440" bIns="45720" rtlCol="0">
            <a:noAutofit/>
          </a:bodyPr>
          <a:lstStyle>
            <a:lvl1pPr>
              <a:defRPr lang="en-US" dirty="0" smtClean="0"/>
            </a:lvl1pPr>
            <a:lvl2pPr>
              <a:defRPr lang="en-US" dirty="0" smtClean="0"/>
            </a:lvl2pPr>
            <a:lvl3pPr>
              <a:defRPr lang="en-US" dirty="0" smtClean="0"/>
            </a:lvl3pPr>
            <a:lvl4pPr>
              <a:defRPr lang="en-US" dirty="0" smtClean="0"/>
            </a:lvl4pPr>
            <a:lvl5pPr>
              <a:defRPr lang="en-US" dirty="0"/>
            </a:lvl5p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8913557"/>
      </p:ext>
    </p:extLst>
  </p:cSld>
  <p:clrMapOvr>
    <a:masterClrMapping/>
  </p:clrMapOvr>
  <p:transition>
    <p:wipe dir="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206170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55638" y="1900238"/>
            <a:ext cx="7940675" cy="4144962"/>
          </a:xfrm>
        </p:spPr>
        <p:txBody>
          <a:bodyPr/>
          <a:lstStyle>
            <a:lvl1pPr>
              <a:buSzPct val="75000"/>
              <a:buFont typeface="Wingdings" pitchFamily="2" charset="2"/>
              <a:buChar char="n"/>
              <a:defRPr/>
            </a:lvl1pPr>
            <a:lvl2pPr marL="622300" indent="-177800">
              <a:buSzPct val="75000"/>
              <a:buFont typeface="Wingdings" pitchFamily="2" charset="2"/>
              <a:buChar char="Ø"/>
              <a:defRPr/>
            </a:lvl2pPr>
            <a:lvl3pPr marL="990600" indent="-177800">
              <a:buSzPct val="75000"/>
              <a:buFont typeface="Wingdings" pitchFamily="2" charset="2"/>
              <a:buChar char="l"/>
              <a:defRPr/>
            </a:lvl3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5" name="標題 4"/>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07076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que">
    <p:spTree>
      <p:nvGrpSpPr>
        <p:cNvPr id="1" name=""/>
        <p:cNvGrpSpPr/>
        <p:nvPr/>
      </p:nvGrpSpPr>
      <p:grpSpPr>
        <a:xfrm>
          <a:off x="0" y="0"/>
          <a:ext cx="0" cy="0"/>
          <a:chOff x="0" y="0"/>
          <a:chExt cx="0" cy="0"/>
        </a:xfrm>
      </p:grpSpPr>
      <p:pic>
        <p:nvPicPr>
          <p:cNvPr id="35" name="Picture 2" descr="C:\Documents and Settings\contractor\Desktop\Blue_Green_Gradient.png"/>
          <p:cNvPicPr>
            <a:picLocks noChangeAspect="1" noChangeArrowheads="1"/>
          </p:cNvPicPr>
          <p:nvPr/>
        </p:nvPicPr>
        <p:blipFill>
          <a:blip r:embed="rId2" cstate="print"/>
          <a:srcRect/>
          <a:stretch>
            <a:fillRect/>
          </a:stretch>
        </p:blipFill>
        <p:spPr bwMode="auto">
          <a:xfrm>
            <a:off x="-12700" y="0"/>
            <a:ext cx="9156700" cy="6858000"/>
          </a:xfrm>
          <a:prstGeom prst="rect">
            <a:avLst/>
          </a:prstGeom>
          <a:noFill/>
        </p:spPr>
      </p:pic>
      <p:sp>
        <p:nvSpPr>
          <p:cNvPr id="37" name="Rounded Rectangle 36"/>
          <p:cNvSpPr/>
          <p:nvPr/>
        </p:nvSpPr>
        <p:spPr>
          <a:xfrm>
            <a:off x="1823499" y="3308943"/>
            <a:ext cx="1729740" cy="14014174"/>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8" name="Rounded Rectangle 37"/>
          <p:cNvSpPr/>
          <p:nvPr/>
        </p:nvSpPr>
        <p:spPr>
          <a:xfrm>
            <a:off x="0" y="1236689"/>
            <a:ext cx="1729740" cy="8148430"/>
          </a:xfrm>
          <a:prstGeom prst="roundRect">
            <a:avLst>
              <a:gd name="adj" fmla="val 50000"/>
            </a:avLst>
          </a:prstGeom>
          <a:gradFill flip="none" rotWithShape="1">
            <a:gsLst>
              <a:gs pos="0">
                <a:schemeClr val="accent1">
                  <a:shade val="30000"/>
                  <a:satMod val="115000"/>
                  <a:alpha val="18000"/>
                </a:scheme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39" name="Rounded Rectangle 38"/>
          <p:cNvSpPr/>
          <p:nvPr/>
        </p:nvSpPr>
        <p:spPr>
          <a:xfrm rot="10800000">
            <a:off x="1013791" y="4248605"/>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j-lt"/>
              <a:ea typeface="+mn-ea"/>
              <a:cs typeface="+mn-cs"/>
            </a:endParaRPr>
          </a:p>
        </p:txBody>
      </p:sp>
      <p:sp>
        <p:nvSpPr>
          <p:cNvPr id="40" name="Rounded Rectangle 39"/>
          <p:cNvSpPr/>
          <p:nvPr/>
        </p:nvSpPr>
        <p:spPr>
          <a:xfrm>
            <a:off x="6585483" y="-2056029"/>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1" name="Rounded Rectangle 40"/>
          <p:cNvSpPr/>
          <p:nvPr/>
        </p:nvSpPr>
        <p:spPr>
          <a:xfrm>
            <a:off x="8105451" y="2783785"/>
            <a:ext cx="1729740" cy="8148430"/>
          </a:xfrm>
          <a:prstGeom prst="roundRect">
            <a:avLst>
              <a:gd name="adj" fmla="val 50000"/>
            </a:avLst>
          </a:prstGeom>
          <a:gradFill flip="none" rotWithShape="1">
            <a:gsLst>
              <a:gs pos="0">
                <a:schemeClr val="accent4">
                  <a:lumMod val="75000"/>
                  <a:alpha val="28000"/>
                </a:schemeClr>
              </a:gs>
              <a:gs pos="100000">
                <a:schemeClr val="accent4">
                  <a:lumMod val="75000"/>
                  <a:alpha val="29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42" name="Rounded Rectangle 41"/>
          <p:cNvSpPr/>
          <p:nvPr/>
        </p:nvSpPr>
        <p:spPr>
          <a:xfrm rot="10800000">
            <a:off x="3036073" y="174390"/>
            <a:ext cx="1729740" cy="8148430"/>
          </a:xfrm>
          <a:prstGeom prst="roundRect">
            <a:avLst>
              <a:gd name="adj" fmla="val 50000"/>
            </a:avLst>
          </a:prstGeom>
          <a:gradFill flip="none" rotWithShape="1">
            <a:gsLst>
              <a:gs pos="0">
                <a:srgbClr val="057550">
                  <a:alpha val="46000"/>
                </a:srgbClr>
              </a:gs>
              <a:gs pos="100000">
                <a:schemeClr val="accent1">
                  <a:shade val="100000"/>
                  <a:satMod val="115000"/>
                  <a:alpha val="2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lt"/>
            </a:endParaRPr>
          </a:p>
        </p:txBody>
      </p:sp>
      <p:sp>
        <p:nvSpPr>
          <p:cNvPr id="2" name="Title 1"/>
          <p:cNvSpPr>
            <a:spLocks noGrp="1"/>
          </p:cNvSpPr>
          <p:nvPr>
            <p:ph type="ctrTitle" hasCustomPrompt="1"/>
          </p:nvPr>
        </p:nvSpPr>
        <p:spPr>
          <a:xfrm>
            <a:off x="221393" y="1236689"/>
            <a:ext cx="4350607" cy="5011711"/>
          </a:xfrm>
        </p:spPr>
        <p:txBody>
          <a:bodyPr anchor="ctr" anchorCtr="0"/>
          <a:lstStyle>
            <a:lvl1pPr>
              <a:lnSpc>
                <a:spcPct val="90000"/>
              </a:lnSpc>
              <a:defRPr sz="4800" b="0" spc="-200" baseline="0">
                <a:solidFill>
                  <a:schemeClr val="bg1"/>
                </a:solidFill>
                <a:latin typeface="+mj-lt"/>
              </a:defRPr>
            </a:lvl1pPr>
          </a:lstStyle>
          <a:p>
            <a:r>
              <a:rPr lang="en-US" dirty="0" err="1" smtClean="0"/>
              <a:t>SectionTitle</a:t>
            </a:r>
            <a:r>
              <a:rPr lang="en-US" dirty="0" smtClean="0"/>
              <a:t> Goes Here</a:t>
            </a:r>
            <a:endParaRPr lang="en-US" dirty="0"/>
          </a:p>
        </p:txBody>
      </p:sp>
      <p:grpSp>
        <p:nvGrpSpPr>
          <p:cNvPr id="3" name="Group 38"/>
          <p:cNvGrpSpPr/>
          <p:nvPr/>
        </p:nvGrpSpPr>
        <p:grpSpPr>
          <a:xfrm>
            <a:off x="341314" y="311151"/>
            <a:ext cx="829170" cy="438358"/>
            <a:chOff x="609600" y="528537"/>
            <a:chExt cx="1444734" cy="763789"/>
          </a:xfrm>
          <a:solidFill>
            <a:schemeClr val="bg1"/>
          </a:solidFill>
        </p:grpSpPr>
        <p:sp>
          <p:nvSpPr>
            <p:cNvPr id="64" name="Rectangle 63"/>
            <p:cNvSpPr>
              <a:spLocks noChangeArrowheads="1"/>
            </p:cNvSpPr>
            <p:nvPr/>
          </p:nvSpPr>
          <p:spPr bwMode="black">
            <a:xfrm>
              <a:off x="1016578" y="1035681"/>
              <a:ext cx="65914" cy="249730"/>
            </a:xfrm>
            <a:prstGeom prst="rect">
              <a:avLst/>
            </a:prstGeom>
            <a:grpFill/>
            <a:ln w="9525">
              <a:noFill/>
              <a:miter lim="800000"/>
              <a:headEnd/>
              <a:tailEnd/>
            </a:ln>
          </p:spPr>
          <p:txBody>
            <a:bodyPr/>
            <a:lstStyle/>
            <a:p>
              <a:endParaRPr lang="en-US">
                <a:latin typeface="+mj-lt"/>
              </a:endParaRPr>
            </a:p>
          </p:txBody>
        </p:sp>
        <p:sp>
          <p:nvSpPr>
            <p:cNvPr id="65" name="Freeform 64"/>
            <p:cNvSpPr>
              <a:spLocks/>
            </p:cNvSpPr>
            <p:nvPr/>
          </p:nvSpPr>
          <p:spPr bwMode="black">
            <a:xfrm>
              <a:off x="1400563" y="1028765"/>
              <a:ext cx="190843" cy="263561"/>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grpFill/>
            <a:ln w="9525">
              <a:noFill/>
              <a:round/>
              <a:headEnd/>
              <a:tailEnd/>
            </a:ln>
          </p:spPr>
          <p:txBody>
            <a:bodyPr/>
            <a:lstStyle/>
            <a:p>
              <a:endParaRPr lang="en-US">
                <a:latin typeface="+mj-lt"/>
              </a:endParaRPr>
            </a:p>
          </p:txBody>
        </p:sp>
        <p:sp>
          <p:nvSpPr>
            <p:cNvPr id="66" name="Freeform 65"/>
            <p:cNvSpPr>
              <a:spLocks/>
            </p:cNvSpPr>
            <p:nvPr/>
          </p:nvSpPr>
          <p:spPr bwMode="black">
            <a:xfrm>
              <a:off x="740661" y="1028765"/>
              <a:ext cx="190843" cy="263561"/>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grpFill/>
            <a:ln w="9525">
              <a:noFill/>
              <a:round/>
              <a:headEnd/>
              <a:tailEnd/>
            </a:ln>
          </p:spPr>
          <p:txBody>
            <a:bodyPr/>
            <a:lstStyle/>
            <a:p>
              <a:endParaRPr lang="en-US">
                <a:latin typeface="+mj-lt"/>
              </a:endParaRPr>
            </a:p>
          </p:txBody>
        </p:sp>
        <p:sp>
          <p:nvSpPr>
            <p:cNvPr id="67" name="Freeform 66"/>
            <p:cNvSpPr>
              <a:spLocks noEditPoints="1"/>
            </p:cNvSpPr>
            <p:nvPr/>
          </p:nvSpPr>
          <p:spPr bwMode="black">
            <a:xfrm>
              <a:off x="1660385" y="1028765"/>
              <a:ext cx="262122" cy="263561"/>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grpFill/>
            <a:ln w="9525">
              <a:noFill/>
              <a:round/>
              <a:headEnd/>
              <a:tailEnd/>
            </a:ln>
          </p:spPr>
          <p:txBody>
            <a:bodyPr/>
            <a:lstStyle/>
            <a:p>
              <a:endParaRPr lang="en-US">
                <a:latin typeface="+mj-lt"/>
              </a:endParaRPr>
            </a:p>
          </p:txBody>
        </p:sp>
        <p:sp>
          <p:nvSpPr>
            <p:cNvPr id="68" name="Freeform 67"/>
            <p:cNvSpPr>
              <a:spLocks/>
            </p:cNvSpPr>
            <p:nvPr/>
          </p:nvSpPr>
          <p:spPr bwMode="black">
            <a:xfrm>
              <a:off x="1167566" y="1028765"/>
              <a:ext cx="170916" cy="263561"/>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grpFill/>
            <a:ln w="9525">
              <a:noFill/>
              <a:round/>
              <a:headEnd/>
              <a:tailEnd/>
            </a:ln>
          </p:spPr>
          <p:txBody>
            <a:bodyPr/>
            <a:lstStyle/>
            <a:p>
              <a:endParaRPr lang="en-US">
                <a:latin typeface="+mj-lt"/>
              </a:endParaRPr>
            </a:p>
          </p:txBody>
        </p:sp>
        <p:sp>
          <p:nvSpPr>
            <p:cNvPr id="69" name="Freeform 68"/>
            <p:cNvSpPr>
              <a:spLocks/>
            </p:cNvSpPr>
            <p:nvPr/>
          </p:nvSpPr>
          <p:spPr bwMode="black">
            <a:xfrm>
              <a:off x="609600" y="732931"/>
              <a:ext cx="62081" cy="128323"/>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sp>
          <p:nvSpPr>
            <p:cNvPr id="70" name="Freeform 69"/>
            <p:cNvSpPr>
              <a:spLocks/>
            </p:cNvSpPr>
            <p:nvPr/>
          </p:nvSpPr>
          <p:spPr bwMode="black">
            <a:xfrm>
              <a:off x="783581"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grpFill/>
            <a:ln w="9525">
              <a:noFill/>
              <a:round/>
              <a:headEnd/>
              <a:tailEnd/>
            </a:ln>
          </p:spPr>
          <p:txBody>
            <a:bodyPr/>
            <a:lstStyle/>
            <a:p>
              <a:endParaRPr lang="en-US">
                <a:latin typeface="+mj-lt"/>
              </a:endParaRPr>
            </a:p>
          </p:txBody>
        </p:sp>
        <p:sp>
          <p:nvSpPr>
            <p:cNvPr id="71" name="Freeform 70"/>
            <p:cNvSpPr>
              <a:spLocks/>
            </p:cNvSpPr>
            <p:nvPr/>
          </p:nvSpPr>
          <p:spPr bwMode="black">
            <a:xfrm>
              <a:off x="954497" y="528537"/>
              <a:ext cx="62081" cy="394958"/>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2" name="Freeform 71"/>
            <p:cNvSpPr>
              <a:spLocks/>
            </p:cNvSpPr>
            <p:nvPr/>
          </p:nvSpPr>
          <p:spPr bwMode="black">
            <a:xfrm>
              <a:off x="1128478" y="646870"/>
              <a:ext cx="62081" cy="214384"/>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3" name="Freeform 72"/>
            <p:cNvSpPr>
              <a:spLocks/>
            </p:cNvSpPr>
            <p:nvPr/>
          </p:nvSpPr>
          <p:spPr bwMode="black">
            <a:xfrm>
              <a:off x="1298627" y="732931"/>
              <a:ext cx="65914" cy="128323"/>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grpFill/>
            <a:ln w="9525">
              <a:noFill/>
              <a:round/>
              <a:headEnd/>
              <a:tailEnd/>
            </a:ln>
          </p:spPr>
          <p:txBody>
            <a:bodyPr/>
            <a:lstStyle/>
            <a:p>
              <a:endParaRPr lang="en-US">
                <a:latin typeface="+mj-lt"/>
              </a:endParaRPr>
            </a:p>
          </p:txBody>
        </p:sp>
        <p:sp>
          <p:nvSpPr>
            <p:cNvPr id="74" name="Freeform 73"/>
            <p:cNvSpPr>
              <a:spLocks/>
            </p:cNvSpPr>
            <p:nvPr/>
          </p:nvSpPr>
          <p:spPr bwMode="black">
            <a:xfrm>
              <a:off x="1472608"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5" name="Freeform 74"/>
            <p:cNvSpPr>
              <a:spLocks/>
            </p:cNvSpPr>
            <p:nvPr/>
          </p:nvSpPr>
          <p:spPr bwMode="black">
            <a:xfrm>
              <a:off x="1646590" y="528537"/>
              <a:ext cx="62848" cy="394958"/>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grpFill/>
            <a:ln w="9525">
              <a:noFill/>
              <a:round/>
              <a:headEnd/>
              <a:tailEnd/>
            </a:ln>
          </p:spPr>
          <p:txBody>
            <a:bodyPr/>
            <a:lstStyle/>
            <a:p>
              <a:endParaRPr lang="en-US">
                <a:latin typeface="+mj-lt"/>
              </a:endParaRPr>
            </a:p>
          </p:txBody>
        </p:sp>
        <p:sp>
          <p:nvSpPr>
            <p:cNvPr id="76" name="Freeform 75"/>
            <p:cNvSpPr>
              <a:spLocks/>
            </p:cNvSpPr>
            <p:nvPr/>
          </p:nvSpPr>
          <p:spPr bwMode="black">
            <a:xfrm>
              <a:off x="1817505" y="646870"/>
              <a:ext cx="62848" cy="214384"/>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grpFill/>
            <a:ln w="9525">
              <a:noFill/>
              <a:round/>
              <a:headEnd/>
              <a:tailEnd/>
            </a:ln>
          </p:spPr>
          <p:txBody>
            <a:bodyPr/>
            <a:lstStyle/>
            <a:p>
              <a:endParaRPr lang="en-US">
                <a:latin typeface="+mj-lt"/>
              </a:endParaRPr>
            </a:p>
          </p:txBody>
        </p:sp>
        <p:sp>
          <p:nvSpPr>
            <p:cNvPr id="77" name="Freeform 76"/>
            <p:cNvSpPr>
              <a:spLocks/>
            </p:cNvSpPr>
            <p:nvPr/>
          </p:nvSpPr>
          <p:spPr bwMode="black">
            <a:xfrm>
              <a:off x="1991486" y="732931"/>
              <a:ext cx="62848" cy="128323"/>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grpFill/>
            <a:ln w="9525">
              <a:noFill/>
              <a:round/>
              <a:headEnd/>
              <a:tailEnd/>
            </a:ln>
          </p:spPr>
          <p:txBody>
            <a:bodyPr/>
            <a:lstStyle/>
            <a:p>
              <a:endParaRPr lang="en-US">
                <a:latin typeface="+mj-lt"/>
              </a:endParaRPr>
            </a:p>
          </p:txBody>
        </p:sp>
      </p:grpSp>
      <p:sp>
        <p:nvSpPr>
          <p:cNvPr id="36"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FFFFFF"/>
                </a:solidFill>
                <a:latin typeface="+mj-lt"/>
              </a:rPr>
              <a:t>© 2012 Cisco Networking Academy. All rights reserved.</a:t>
            </a:r>
            <a:endParaRPr lang="en-US" sz="600" dirty="0">
              <a:solidFill>
                <a:srgbClr val="FFFFFF"/>
              </a:solidFill>
              <a:latin typeface="+mj-lt"/>
            </a:endParaRPr>
          </a:p>
        </p:txBody>
      </p:sp>
      <p:sp>
        <p:nvSpPr>
          <p:cNvPr id="2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chemeClr val="bg1"/>
                </a:solidFill>
                <a:latin typeface="+mj-lt"/>
              </a:rPr>
              <a:pPr algn="r" defTabSz="814388">
                <a:lnSpc>
                  <a:spcPct val="100000"/>
                </a:lnSpc>
              </a:pPr>
              <a:t>‹#›</a:t>
            </a:fld>
            <a:endParaRPr lang="en-US" sz="600" dirty="0">
              <a:solidFill>
                <a:schemeClr val="bg1"/>
              </a:solidFill>
              <a:latin typeface="+mj-lt"/>
            </a:endParaRPr>
          </a:p>
        </p:txBody>
      </p:sp>
    </p:spTree>
    <p:extLst>
      <p:ext uri="{BB962C8B-B14F-4D97-AF65-F5344CB8AC3E}">
        <p14:creationId xmlns:p14="http://schemas.microsoft.com/office/powerpoint/2010/main" val="34102690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914400"/>
            <a:ext cx="8578850" cy="5394960"/>
          </a:xfrm>
        </p:spPr>
        <p:txBody>
          <a:bodyPr/>
          <a:lstStyle>
            <a:lvl1pPr>
              <a:lnSpc>
                <a:spcPct val="95000"/>
              </a:lnSpc>
              <a:spcBef>
                <a:spcPts val="1480"/>
              </a:spcBef>
              <a:defRPr sz="2200">
                <a:solidFill>
                  <a:srgbClr val="000000"/>
                </a:solidFill>
                <a:latin typeface="+mj-lt"/>
              </a:defRPr>
            </a:lvl1pPr>
            <a:lvl2pPr>
              <a:lnSpc>
                <a:spcPct val="95000"/>
              </a:lnSpc>
              <a:spcBef>
                <a:spcPts val="600"/>
              </a:spcBef>
              <a:defRPr>
                <a:solidFill>
                  <a:srgbClr val="000000"/>
                </a:solidFill>
                <a:latin typeface="+mj-lt"/>
              </a:defRPr>
            </a:lvl2pPr>
            <a:lvl3pPr>
              <a:defRPr>
                <a:solidFill>
                  <a:srgbClr val="000000"/>
                </a:solidFill>
                <a:latin typeface="+mj-lt"/>
              </a:defRPr>
            </a:lvl3pPr>
            <a:lvl4pPr>
              <a:defRPr>
                <a:solidFill>
                  <a:srgbClr val="000000"/>
                </a:solidFill>
                <a:latin typeface="+mj-lt"/>
              </a:defRPr>
            </a:lvl4pPr>
            <a:lvl5pPr>
              <a:defRPr>
                <a:solidFill>
                  <a:srgbClr val="000000"/>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pic>
        <p:nvPicPr>
          <p:cNvPr id="7" name="Picture 10" descr="ylw_diplom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ullet - Doub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39713" y="914400"/>
            <a:ext cx="8578850" cy="2487168"/>
          </a:xfrm>
        </p:spPr>
        <p:txBody>
          <a:bodyPr/>
          <a:lstStyle>
            <a:lvl1pPr>
              <a:lnSpc>
                <a:spcPct val="95000"/>
              </a:lnSpc>
              <a:spcBef>
                <a:spcPts val="1480"/>
              </a:spcBef>
              <a:defRPr sz="2200">
                <a:solidFill>
                  <a:srgbClr val="000000"/>
                </a:solidFill>
                <a:latin typeface="+mj-lt"/>
              </a:defRPr>
            </a:lvl1pPr>
            <a:lvl2pPr>
              <a:lnSpc>
                <a:spcPct val="95000"/>
              </a:lnSpc>
              <a:spcBef>
                <a:spcPts val="600"/>
              </a:spcBef>
              <a:defRPr>
                <a:solidFill>
                  <a:srgbClr val="000000"/>
                </a:solidFill>
                <a:latin typeface="+mj-lt"/>
              </a:defRPr>
            </a:lvl2pPr>
            <a:lvl3pPr>
              <a:defRPr>
                <a:solidFill>
                  <a:srgbClr val="000000"/>
                </a:solidFill>
                <a:latin typeface="+mj-lt"/>
              </a:defRPr>
            </a:lvl3pPr>
            <a:lvl4pPr>
              <a:defRPr>
                <a:solidFill>
                  <a:srgbClr val="000000"/>
                </a:solidFill>
                <a:latin typeface="+mj-lt"/>
              </a:defRPr>
            </a:lvl4pPr>
            <a:lvl5pPr>
              <a:defRPr>
                <a:solidFill>
                  <a:srgbClr val="000000"/>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sp>
        <p:nvSpPr>
          <p:cNvPr id="5" name="Text Placeholder 3"/>
          <p:cNvSpPr>
            <a:spLocks noGrp="1"/>
          </p:cNvSpPr>
          <p:nvPr>
            <p:ph type="body" sz="quarter" idx="11"/>
          </p:nvPr>
        </p:nvSpPr>
        <p:spPr>
          <a:xfrm>
            <a:off x="245809" y="3462528"/>
            <a:ext cx="8578850" cy="2816352"/>
          </a:xfrm>
        </p:spPr>
        <p:txBody>
          <a:bodyPr/>
          <a:lstStyle>
            <a:lvl1pPr>
              <a:lnSpc>
                <a:spcPct val="95000"/>
              </a:lnSpc>
              <a:spcBef>
                <a:spcPts val="1480"/>
              </a:spcBef>
              <a:defRPr sz="2200">
                <a:solidFill>
                  <a:srgbClr val="000000"/>
                </a:solidFill>
                <a:latin typeface="+mj-lt"/>
              </a:defRPr>
            </a:lvl1pPr>
            <a:lvl2pPr>
              <a:lnSpc>
                <a:spcPct val="95000"/>
              </a:lnSpc>
              <a:spcBef>
                <a:spcPts val="600"/>
              </a:spcBef>
              <a:defRPr>
                <a:solidFill>
                  <a:srgbClr val="000000"/>
                </a:solidFill>
                <a:latin typeface="+mj-lt"/>
              </a:defRPr>
            </a:lvl2pPr>
            <a:lvl3pPr>
              <a:defRPr>
                <a:solidFill>
                  <a:srgbClr val="000000"/>
                </a:solidFill>
                <a:latin typeface="+mj-lt"/>
              </a:defRPr>
            </a:lvl3pPr>
            <a:lvl4pPr>
              <a:defRPr>
                <a:solidFill>
                  <a:srgbClr val="000000"/>
                </a:solidFill>
                <a:latin typeface="+mj-lt"/>
              </a:defRPr>
            </a:lvl4pPr>
            <a:lvl5pPr>
              <a:defRPr>
                <a:solidFill>
                  <a:srgbClr val="000000"/>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10" descr="ylw_diplom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ullet_Heavy Text">
    <p:spTree>
      <p:nvGrpSpPr>
        <p:cNvPr id="1" name=""/>
        <p:cNvGrpSpPr/>
        <p:nvPr/>
      </p:nvGrpSpPr>
      <p:grpSpPr>
        <a:xfrm>
          <a:off x="0" y="0"/>
          <a:ext cx="0" cy="0"/>
          <a:chOff x="0" y="0"/>
          <a:chExt cx="0" cy="0"/>
        </a:xfrm>
      </p:grpSpPr>
      <p:sp>
        <p:nvSpPr>
          <p:cNvPr id="4" name="Text Placeholder 3"/>
          <p:cNvSpPr>
            <a:spLocks noGrp="1" noChangeAspect="1"/>
          </p:cNvSpPr>
          <p:nvPr>
            <p:ph type="body" sz="quarter" idx="10"/>
          </p:nvPr>
        </p:nvSpPr>
        <p:spPr>
          <a:xfrm>
            <a:off x="239713" y="914400"/>
            <a:ext cx="4122425" cy="5391045"/>
          </a:xfrm>
        </p:spPr>
        <p:txBody>
          <a:bodyPr>
            <a:normAutofit/>
          </a:bodyPr>
          <a:lstStyle>
            <a:lvl1pPr>
              <a:lnSpc>
                <a:spcPct val="95000"/>
              </a:lnSpc>
              <a:spcBef>
                <a:spcPts val="1480"/>
              </a:spcBef>
              <a:defRPr sz="1800">
                <a:solidFill>
                  <a:srgbClr val="000000"/>
                </a:solidFill>
                <a:latin typeface="+mj-lt"/>
              </a:defRPr>
            </a:lvl1pPr>
            <a:lvl2pPr>
              <a:lnSpc>
                <a:spcPct val="95000"/>
              </a:lnSpc>
              <a:spcBef>
                <a:spcPts val="600"/>
              </a:spcBef>
              <a:defRPr sz="1400">
                <a:solidFill>
                  <a:srgbClr val="000000"/>
                </a:solidFill>
                <a:latin typeface="+mj-lt"/>
              </a:defRPr>
            </a:lvl2pPr>
            <a:lvl3pPr>
              <a:defRPr sz="1200">
                <a:solidFill>
                  <a:srgbClr val="000000"/>
                </a:solidFill>
                <a:latin typeface="+mj-lt"/>
              </a:defRPr>
            </a:lvl3pPr>
            <a:lvl4pPr>
              <a:defRPr sz="1100">
                <a:solidFill>
                  <a:srgbClr val="000000"/>
                </a:solidFill>
                <a:latin typeface="+mj-lt"/>
              </a:defRPr>
            </a:lvl4pPr>
            <a:lvl5pPr>
              <a:defRPr sz="1100">
                <a:solidFill>
                  <a:srgbClr val="000000"/>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4706781" y="914400"/>
            <a:ext cx="4122425" cy="5391045"/>
          </a:xfrm>
        </p:spPr>
        <p:txBody>
          <a:bodyPr>
            <a:normAutofit/>
          </a:bodyPr>
          <a:lstStyle>
            <a:lvl1pPr>
              <a:lnSpc>
                <a:spcPct val="95000"/>
              </a:lnSpc>
              <a:spcBef>
                <a:spcPts val="1480"/>
              </a:spcBef>
              <a:defRPr sz="1800">
                <a:solidFill>
                  <a:srgbClr val="000000"/>
                </a:solidFill>
                <a:latin typeface="+mj-lt"/>
              </a:defRPr>
            </a:lvl1pPr>
            <a:lvl2pPr>
              <a:lnSpc>
                <a:spcPct val="95000"/>
              </a:lnSpc>
              <a:spcBef>
                <a:spcPts val="600"/>
              </a:spcBef>
              <a:defRPr sz="1400">
                <a:solidFill>
                  <a:srgbClr val="000000"/>
                </a:solidFill>
                <a:latin typeface="+mj-lt"/>
              </a:defRPr>
            </a:lvl2pPr>
            <a:lvl3pPr>
              <a:defRPr sz="1200">
                <a:solidFill>
                  <a:srgbClr val="000000"/>
                </a:solidFill>
                <a:latin typeface="+mj-lt"/>
              </a:defRPr>
            </a:lvl3pPr>
            <a:lvl4pPr>
              <a:defRPr sz="1100">
                <a:solidFill>
                  <a:srgbClr val="000000"/>
                </a:solidFill>
                <a:latin typeface="+mj-lt"/>
              </a:defRPr>
            </a:lvl4pPr>
            <a:lvl5pPr>
              <a:defRPr sz="1100">
                <a:solidFill>
                  <a:srgbClr val="000000"/>
                </a:solidFill>
                <a:latin typeface="+mj-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p>
            <a:r>
              <a:rPr lang="en-US" smtClean="0"/>
              <a:t>Click to edit Master title style</a:t>
            </a:r>
            <a:endParaRPr lang="en-US"/>
          </a:p>
        </p:txBody>
      </p:sp>
      <p:pic>
        <p:nvPicPr>
          <p:cNvPr id="6" name="Picture 10" descr="ylw_diplom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mtClean="0"/>
              <a:t>Click to edit Master title style</a:t>
            </a:r>
            <a:endParaRPr lang="en-US"/>
          </a:p>
        </p:txBody>
      </p:sp>
      <p:pic>
        <p:nvPicPr>
          <p:cNvPr id="6" name="Picture 10" descr="ylw_diplom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7" name="Picture 6" descr="bottom bar.jpg"/>
          <p:cNvPicPr>
            <a:picLocks noChangeAspect="1"/>
          </p:cNvPicPr>
          <p:nvPr userDrawn="1"/>
        </p:nvPicPr>
        <p:blipFill>
          <a:blip r:embed="rId2" cstate="print"/>
          <a:stretch>
            <a:fillRect/>
          </a:stretch>
        </p:blipFill>
        <p:spPr>
          <a:xfrm>
            <a:off x="333375" y="6378339"/>
            <a:ext cx="8477250" cy="162912"/>
          </a:xfrm>
          <a:prstGeom prst="rect">
            <a:avLst/>
          </a:prstGeom>
        </p:spPr>
      </p:pic>
      <p:sp>
        <p:nvSpPr>
          <p:cNvPr id="8" name="Rectangle 4"/>
          <p:cNvSpPr>
            <a:spLocks noChangeArrowheads="1"/>
          </p:cNvSpPr>
          <p:nvPr userDrawn="1"/>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smtClean="0">
                <a:solidFill>
                  <a:srgbClr val="C0C0C0"/>
                </a:solidFill>
                <a:latin typeface="+mj-lt"/>
              </a:rPr>
              <a:t>© 2012 </a:t>
            </a:r>
            <a:r>
              <a:rPr lang="en-US" sz="600" dirty="0" smtClean="0">
                <a:solidFill>
                  <a:srgbClr val="C0C0C0"/>
                </a:solidFill>
                <a:latin typeface="+mj-lt"/>
              </a:rPr>
              <a:t>Cisco and/or its affiliates. All rights reserved.</a:t>
            </a:r>
            <a:endParaRPr lang="en-US" sz="600" dirty="0">
              <a:solidFill>
                <a:srgbClr val="C0C0C0"/>
              </a:solidFill>
              <a:latin typeface="+mj-lt"/>
            </a:endParaRPr>
          </a:p>
        </p:txBody>
      </p:sp>
      <p:sp>
        <p:nvSpPr>
          <p:cNvPr id="9" name="Rectangle 7"/>
          <p:cNvSpPr>
            <a:spLocks noChangeArrowheads="1"/>
          </p:cNvSpPr>
          <p:nvPr userDrawn="1"/>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1" name="Picture 10" descr="ylw_diploma"/>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616629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Text Placeholder 3"/>
          <p:cNvSpPr>
            <a:spLocks noGrp="1"/>
          </p:cNvSpPr>
          <p:nvPr>
            <p:ph type="body" sz="quarter" idx="10"/>
          </p:nvPr>
        </p:nvSpPr>
        <p:spPr>
          <a:xfrm>
            <a:off x="239713" y="914400"/>
            <a:ext cx="8578850" cy="5394960"/>
          </a:xfrm>
        </p:spPr>
        <p:txBody>
          <a:bodyPr/>
          <a:lstStyle>
            <a:lvl1pPr>
              <a:lnSpc>
                <a:spcPct val="95000"/>
              </a:lnSpc>
              <a:spcBef>
                <a:spcPts val="1480"/>
              </a:spcBef>
              <a:defRPr sz="2200">
                <a:solidFill>
                  <a:srgbClr val="000000"/>
                </a:solidFill>
                <a:latin typeface="+mj-lt"/>
              </a:defRPr>
            </a:lvl1pPr>
            <a:lvl2pPr>
              <a:lnSpc>
                <a:spcPct val="95000"/>
              </a:lnSpc>
              <a:spcBef>
                <a:spcPts val="600"/>
              </a:spcBef>
              <a:defRPr>
                <a:solidFill>
                  <a:srgbClr val="000000"/>
                </a:solidFill>
                <a:latin typeface="+mj-lt"/>
              </a:defRPr>
            </a:lvl2pPr>
            <a:lvl3pPr>
              <a:defRPr>
                <a:solidFill>
                  <a:srgbClr val="000000"/>
                </a:solidFill>
                <a:latin typeface="+mj-lt"/>
              </a:defRPr>
            </a:lvl3pPr>
            <a:lvl4pPr>
              <a:defRPr>
                <a:solidFill>
                  <a:srgbClr val="000000"/>
                </a:solidFill>
                <a:latin typeface="+mj-lt"/>
              </a:defRPr>
            </a:lvl4pPr>
            <a:lvl5pPr>
              <a:defRPr>
                <a:solidFill>
                  <a:srgbClr val="000000"/>
                </a:solidFill>
                <a:latin typeface="+mj-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10" descr="ylw_diploma"/>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98063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smtClean="0">
                <a:solidFill>
                  <a:srgbClr val="C0C0C0"/>
                </a:solidFill>
                <a:latin typeface="+mj-lt"/>
              </a:rPr>
              <a:t>© 2012 </a:t>
            </a:r>
            <a:r>
              <a:rPr lang="en-US" sz="600" dirty="0" smtClean="0">
                <a:solidFill>
                  <a:srgbClr val="C0C0C0"/>
                </a:solidFill>
                <a:latin typeface="+mj-lt"/>
              </a:rPr>
              <a:t>Cisco and/or its affiliates. All rights reserved.</a:t>
            </a:r>
            <a:endParaRPr lang="en-US" sz="600" dirty="0">
              <a:solidFill>
                <a:srgbClr val="C0C0C0"/>
              </a:solidFill>
              <a:latin typeface="+mj-lt"/>
            </a:endParaRPr>
          </a:p>
        </p:txBody>
      </p:sp>
      <p:sp>
        <p:nvSpPr>
          <p:cNvPr id="6"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spTree>
    <p:extLst>
      <p:ext uri="{BB962C8B-B14F-4D97-AF65-F5344CB8AC3E}">
        <p14:creationId xmlns:p14="http://schemas.microsoft.com/office/powerpoint/2010/main" val="4020902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9702" y="152400"/>
            <a:ext cx="8588861" cy="685800"/>
          </a:xfrm>
          <a:prstGeom prst="rect">
            <a:avLst/>
          </a:prstGeom>
        </p:spPr>
        <p:txBody>
          <a:bodyPr vert="horz" lIns="82296" tIns="45720" rIns="82296" bIns="45720" rtlCol="0" anchor="b" anchorCtr="0">
            <a:normAutofit/>
          </a:bodyPr>
          <a:lstStyle/>
          <a:p>
            <a:r>
              <a:rPr lang="en-US" dirty="0" smtClean="0"/>
              <a:t>Slide Title Goes Here</a:t>
            </a:r>
            <a:endParaRPr lang="en-US" dirty="0"/>
          </a:p>
        </p:txBody>
      </p:sp>
      <p:sp>
        <p:nvSpPr>
          <p:cNvPr id="3" name="Text Placeholder 2"/>
          <p:cNvSpPr>
            <a:spLocks noGrp="1"/>
          </p:cNvSpPr>
          <p:nvPr>
            <p:ph type="body" idx="1"/>
          </p:nvPr>
        </p:nvSpPr>
        <p:spPr>
          <a:xfrm>
            <a:off x="229701" y="990600"/>
            <a:ext cx="8551441" cy="5314845"/>
          </a:xfrm>
          <a:prstGeom prst="rect">
            <a:avLst/>
          </a:prstGeom>
        </p:spPr>
        <p:txBody>
          <a:bodyPr vert="horz" lIns="91440" tIns="45720" rIns="91440" bIns="45720" rtlCol="0">
            <a:normAutofit/>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Rectangle 4"/>
          <p:cNvSpPr>
            <a:spLocks noChangeArrowheads="1"/>
          </p:cNvSpPr>
          <p:nvPr/>
        </p:nvSpPr>
        <p:spPr bwMode="ltGray">
          <a:xfrm>
            <a:off x="251373" y="6586246"/>
            <a:ext cx="3420515" cy="175257"/>
          </a:xfrm>
          <a:prstGeom prst="rect">
            <a:avLst/>
          </a:prstGeom>
          <a:noFill/>
          <a:ln w="9525">
            <a:noFill/>
            <a:miter lim="800000"/>
            <a:headEnd/>
            <a:tailEnd/>
          </a:ln>
          <a:effectLst/>
        </p:spPr>
        <p:txBody>
          <a:bodyPr wrap="square" lIns="82124" tIns="41061" rIns="82124" bIns="41061" anchor="b" anchorCtr="0">
            <a:spAutoFit/>
          </a:bodyPr>
          <a:lstStyle/>
          <a:p>
            <a:pPr algn="l" defTabSz="814388">
              <a:lnSpc>
                <a:spcPct val="100000"/>
              </a:lnSpc>
            </a:pPr>
            <a:r>
              <a:rPr lang="en-US" sz="600" dirty="0" smtClean="0">
                <a:solidFill>
                  <a:srgbClr val="C0C0C0"/>
                </a:solidFill>
                <a:latin typeface="+mj-lt"/>
              </a:rPr>
              <a:t>© 2013 Cisco Networking</a:t>
            </a:r>
            <a:r>
              <a:rPr lang="en-US" sz="600" baseline="0" dirty="0" smtClean="0">
                <a:solidFill>
                  <a:srgbClr val="C0C0C0"/>
                </a:solidFill>
                <a:latin typeface="+mj-lt"/>
              </a:rPr>
              <a:t> Academy</a:t>
            </a:r>
            <a:r>
              <a:rPr lang="en-US" sz="600" dirty="0" smtClean="0">
                <a:solidFill>
                  <a:srgbClr val="C0C0C0"/>
                </a:solidFill>
                <a:latin typeface="+mj-lt"/>
              </a:rPr>
              <a:t>. All rights reserved.</a:t>
            </a:r>
            <a:endParaRPr lang="en-US" sz="600" dirty="0">
              <a:solidFill>
                <a:srgbClr val="C0C0C0"/>
              </a:solidFill>
              <a:latin typeface="+mj-lt"/>
            </a:endParaRPr>
          </a:p>
        </p:txBody>
      </p:sp>
      <p:sp>
        <p:nvSpPr>
          <p:cNvPr id="9" name="Rectangle 7"/>
          <p:cNvSpPr>
            <a:spLocks noChangeArrowheads="1"/>
          </p:cNvSpPr>
          <p:nvPr/>
        </p:nvSpPr>
        <p:spPr bwMode="ltGray">
          <a:xfrm>
            <a:off x="8639981" y="6580408"/>
            <a:ext cx="260429" cy="175257"/>
          </a:xfrm>
          <a:prstGeom prst="rect">
            <a:avLst/>
          </a:prstGeom>
          <a:noFill/>
          <a:ln w="9525" algn="ctr">
            <a:noFill/>
            <a:miter lim="800000"/>
            <a:headEnd/>
            <a:tailEnd/>
          </a:ln>
          <a:effectLst/>
        </p:spPr>
        <p:txBody>
          <a:bodyPr wrap="none" lIns="82124" tIns="41061" rIns="82124" bIns="41061" anchor="b">
            <a:spAutoFit/>
          </a:bodyPr>
          <a:lstStyle/>
          <a:p>
            <a:pPr algn="r" defTabSz="814388">
              <a:lnSpc>
                <a:spcPct val="100000"/>
              </a:lnSpc>
            </a:pPr>
            <a:fld id="{DFCF27A5-1A5B-48D3-A060-2758FFBB1ADD}" type="slidenum">
              <a:rPr lang="en-US" sz="600">
                <a:solidFill>
                  <a:srgbClr val="C0C0C0"/>
                </a:solidFill>
                <a:latin typeface="+mj-lt"/>
              </a:rPr>
              <a:pPr algn="r" defTabSz="814388">
                <a:lnSpc>
                  <a:spcPct val="100000"/>
                </a:lnSpc>
              </a:pPr>
              <a:t>‹#›</a:t>
            </a:fld>
            <a:endParaRPr lang="en-US" sz="600" dirty="0">
              <a:solidFill>
                <a:srgbClr val="C0C0C0"/>
              </a:solidFill>
              <a:latin typeface="+mj-lt"/>
            </a:endParaRPr>
          </a:p>
        </p:txBody>
      </p:sp>
      <p:pic>
        <p:nvPicPr>
          <p:cNvPr id="13" name="Picture 12" descr="bottom bar.jpg"/>
          <p:cNvPicPr>
            <a:picLocks noChangeAspect="1"/>
          </p:cNvPicPr>
          <p:nvPr/>
        </p:nvPicPr>
        <p:blipFill>
          <a:blip r:embed="rId16" cstate="print"/>
          <a:stretch>
            <a:fillRect/>
          </a:stretch>
        </p:blipFill>
        <p:spPr>
          <a:xfrm>
            <a:off x="333375" y="6378339"/>
            <a:ext cx="8477250" cy="162912"/>
          </a:xfrm>
          <a:prstGeom prst="rect">
            <a:avLst/>
          </a:prstGeom>
        </p:spPr>
      </p:pic>
      <p:pic>
        <p:nvPicPr>
          <p:cNvPr id="7" name="Picture 10" descr="ylw_diploma"/>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8172450" y="5915025"/>
            <a:ext cx="9715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11"/>
          <p:cNvSpPr>
            <a:spLocks noChangeArrowheads="1"/>
          </p:cNvSpPr>
          <p:nvPr userDrawn="1"/>
        </p:nvSpPr>
        <p:spPr bwMode="auto">
          <a:xfrm>
            <a:off x="8297863" y="6165850"/>
            <a:ext cx="719137" cy="461963"/>
          </a:xfrm>
          <a:prstGeom prst="rect">
            <a:avLst/>
          </a:prstGeom>
          <a:noFill/>
          <a:ln w="9525">
            <a:noFill/>
            <a:miter lim="800000"/>
            <a:headEnd/>
            <a:tailEnd/>
          </a:ln>
          <a:effectLst/>
        </p:spPr>
        <p:txBody>
          <a:bodyPr>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eaLnBrk="1" hangingPunct="1">
              <a:lnSpc>
                <a:spcPct val="100000"/>
              </a:lnSpc>
            </a:pPr>
            <a:fld id="{94D2F205-1585-4FA5-BBBE-AA1C45F07998}" type="slidenum">
              <a:rPr lang="zh-TW" altLang="en-US">
                <a:solidFill>
                  <a:srgbClr val="009900"/>
                </a:solidFill>
                <a:latin typeface="Impact" panose="020B0806030902050204" pitchFamily="34" charset="0"/>
                <a:ea typeface="新細明體" panose="02020500000000000000" pitchFamily="18" charset="-120"/>
                <a:cs typeface="Arial" panose="020B0604020202020204" pitchFamily="34" charset="0"/>
              </a:rPr>
              <a:pPr eaLnBrk="1" hangingPunct="1">
                <a:lnSpc>
                  <a:spcPct val="100000"/>
                </a:lnSpc>
              </a:pPr>
              <a:t>‹#›</a:t>
            </a:fld>
            <a:endParaRPr lang="en-US" altLang="zh-TW" dirty="0">
              <a:solidFill>
                <a:srgbClr val="009900"/>
              </a:solidFill>
              <a:latin typeface="Impact" panose="020B0806030902050204" pitchFamily="34" charset="0"/>
              <a:ea typeface="新細明體" panose="02020500000000000000" pitchFamily="18" charset="-12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64" r:id="rId4"/>
    <p:sldLayoutId id="2147483856" r:id="rId5"/>
    <p:sldLayoutId id="2147483857" r:id="rId6"/>
    <p:sldLayoutId id="2147483858" r:id="rId7"/>
    <p:sldLayoutId id="2147483859" r:id="rId8"/>
    <p:sldLayoutId id="2147483860" r:id="rId9"/>
    <p:sldLayoutId id="2147483861" r:id="rId10"/>
    <p:sldLayoutId id="2147483863" r:id="rId11"/>
    <p:sldLayoutId id="2147483865" r:id="rId12"/>
    <p:sldLayoutId id="2147483866" r:id="rId13"/>
    <p:sldLayoutId id="2147483867" r:id="rId14"/>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914400" rtl="0" eaLnBrk="1" latinLnBrk="0" hangingPunct="1">
        <a:lnSpc>
          <a:spcPct val="80000"/>
        </a:lnSpc>
        <a:spcBef>
          <a:spcPct val="0"/>
        </a:spcBef>
        <a:buNone/>
        <a:defRPr lang="en-US" sz="3600" b="1" kern="1200" spc="-100" baseline="0" dirty="0">
          <a:gradFill>
            <a:gsLst>
              <a:gs pos="0">
                <a:schemeClr val="tx1"/>
              </a:gs>
              <a:gs pos="44000">
                <a:srgbClr val="01BBBB"/>
              </a:gs>
              <a:gs pos="100000">
                <a:schemeClr val="accent4"/>
              </a:gs>
            </a:gsLst>
            <a:lin ang="4800000" scaled="0"/>
          </a:gradFill>
          <a:latin typeface="+mj-lt"/>
          <a:ea typeface="+mj-ea"/>
          <a:cs typeface="+mj-cs"/>
        </a:defRPr>
      </a:lvl1pPr>
    </p:titleStyle>
    <p:body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000000"/>
          </a:solidFill>
          <a:latin typeface="+mj-lt"/>
          <a:ea typeface="+mn-ea"/>
          <a:cs typeface="+mn-cs"/>
        </a:defRPr>
      </a:lvl1pPr>
      <a:lvl2pPr marL="511175" indent="-285750" algn="l" defTabSz="914400" rtl="0" eaLnBrk="1" latinLnBrk="0" hangingPunct="1">
        <a:lnSpc>
          <a:spcPct val="95000"/>
        </a:lnSpc>
        <a:spcBef>
          <a:spcPts val="840"/>
        </a:spcBef>
        <a:buClr>
          <a:schemeClr val="tx2"/>
        </a:buClr>
        <a:buFont typeface="Arial" pitchFamily="34" charset="0"/>
        <a:buChar char="–"/>
        <a:defRPr lang="en-US" sz="1800" kern="1200" dirty="0" smtClean="0">
          <a:solidFill>
            <a:srgbClr val="000000"/>
          </a:solidFill>
          <a:latin typeface="+mj-lt"/>
          <a:ea typeface="+mn-ea"/>
          <a:cs typeface="+mn-cs"/>
        </a:defRPr>
      </a:lvl2pPr>
      <a:lvl3pPr marL="855662" indent="-285750" algn="l" defTabSz="914400" rtl="0" eaLnBrk="1" latinLnBrk="0" hangingPunct="1">
        <a:lnSpc>
          <a:spcPct val="95000"/>
        </a:lnSpc>
        <a:spcBef>
          <a:spcPts val="840"/>
        </a:spcBef>
        <a:buFont typeface="Arial" pitchFamily="34" charset="0"/>
        <a:buChar char="•"/>
        <a:defRPr lang="en-US" sz="1600" kern="1200" dirty="0" smtClean="0">
          <a:solidFill>
            <a:srgbClr val="000000"/>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000000"/>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000000"/>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noFill/>
        </p:spPr>
        <p:txBody>
          <a:bodyPr>
            <a:normAutofit/>
          </a:bodyPr>
          <a:lstStyle/>
          <a:p>
            <a:r>
              <a:rPr lang="en-US" altLang="zh-TW" sz="4000" dirty="0"/>
              <a:t>Topic </a:t>
            </a:r>
            <a:r>
              <a:rPr lang="en-US" altLang="zh-TW" sz="4000" dirty="0" smtClean="0"/>
              <a:t/>
            </a:r>
            <a:br>
              <a:rPr lang="en-US" altLang="zh-TW" sz="4000" dirty="0" smtClean="0"/>
            </a:br>
            <a:r>
              <a:rPr lang="en-US" altLang="zh-TW" sz="4000" dirty="0" smtClean="0"/>
              <a:t>WAN</a:t>
            </a:r>
            <a:r>
              <a:rPr lang="zh-TW" altLang="en-US" sz="4000" dirty="0" smtClean="0"/>
              <a:t> </a:t>
            </a:r>
            <a:r>
              <a:rPr lang="en-US" altLang="zh-TW" sz="4000" dirty="0" smtClean="0"/>
              <a:t>Technologies</a:t>
            </a:r>
            <a:endParaRPr lang="en-US" altLang="zh-TW" sz="4000" dirty="0"/>
          </a:p>
        </p:txBody>
      </p:sp>
      <p:sp>
        <p:nvSpPr>
          <p:cNvPr id="3075" name="Rectangle 3"/>
          <p:cNvSpPr>
            <a:spLocks noGrp="1" noChangeArrowheads="1"/>
          </p:cNvSpPr>
          <p:nvPr>
            <p:ph type="subTitle" idx="4294967295"/>
          </p:nvPr>
        </p:nvSpPr>
        <p:spPr>
          <a:xfrm>
            <a:off x="221393" y="1236689"/>
            <a:ext cx="7495589" cy="1118584"/>
          </a:xfrm>
          <a:noFill/>
        </p:spPr>
        <p:txBody>
          <a:bodyPr>
            <a:normAutofit/>
          </a:bodyPr>
          <a:lstStyle/>
          <a:p>
            <a:pPr marL="0" indent="0" eaLnBrk="1" hangingPunct="1">
              <a:lnSpc>
                <a:spcPct val="70000"/>
              </a:lnSpc>
              <a:buNone/>
            </a:pPr>
            <a:r>
              <a:rPr lang="en-US" altLang="zh-TW" sz="3200" dirty="0" smtClean="0">
                <a:solidFill>
                  <a:srgbClr val="FFFF00"/>
                </a:solidFill>
                <a:ea typeface="新細明體" pitchFamily="18" charset="-120"/>
              </a:rPr>
              <a:t>CCNA Routing and Switching </a:t>
            </a:r>
          </a:p>
          <a:p>
            <a:pPr marL="0" indent="0" eaLnBrk="1" hangingPunct="1">
              <a:lnSpc>
                <a:spcPct val="70000"/>
              </a:lnSpc>
              <a:buNone/>
            </a:pPr>
            <a:r>
              <a:rPr lang="en-US" altLang="zh-TW" sz="3200" dirty="0" smtClean="0">
                <a:solidFill>
                  <a:srgbClr val="FFFF00"/>
                </a:solidFill>
                <a:ea typeface="新細明體" pitchFamily="18" charset="-120"/>
              </a:rPr>
              <a:t>200-120 Examination</a:t>
            </a:r>
          </a:p>
        </p:txBody>
      </p:sp>
      <p:sp>
        <p:nvSpPr>
          <p:cNvPr id="4" name="Rectangle 3"/>
          <p:cNvSpPr txBox="1">
            <a:spLocks noChangeArrowheads="1"/>
          </p:cNvSpPr>
          <p:nvPr/>
        </p:nvSpPr>
        <p:spPr>
          <a:xfrm>
            <a:off x="221392" y="5296071"/>
            <a:ext cx="7301626" cy="942109"/>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95000"/>
              </a:lnSpc>
              <a:spcBef>
                <a:spcPts val="1440"/>
              </a:spcBef>
              <a:buClr>
                <a:schemeClr val="tx2"/>
              </a:buClr>
              <a:buSzPct val="90000"/>
              <a:buFont typeface="Arial" pitchFamily="34" charset="0"/>
              <a:buChar char="•"/>
              <a:tabLst/>
              <a:defRPr lang="en-US" sz="2000" kern="1200" dirty="0" smtClean="0">
                <a:solidFill>
                  <a:srgbClr val="000000"/>
                </a:solidFill>
                <a:latin typeface="+mj-lt"/>
                <a:ea typeface="+mn-ea"/>
                <a:cs typeface="+mn-cs"/>
              </a:defRPr>
            </a:lvl1pPr>
            <a:lvl2pPr marL="511175" indent="-285750" algn="l" defTabSz="914400" rtl="0" eaLnBrk="1" latinLnBrk="0" hangingPunct="1">
              <a:lnSpc>
                <a:spcPct val="95000"/>
              </a:lnSpc>
              <a:spcBef>
                <a:spcPts val="840"/>
              </a:spcBef>
              <a:buClr>
                <a:schemeClr val="tx2"/>
              </a:buClr>
              <a:buFont typeface="Arial" pitchFamily="34" charset="0"/>
              <a:buChar char="–"/>
              <a:defRPr lang="en-US" sz="1800" kern="1200" dirty="0" smtClean="0">
                <a:solidFill>
                  <a:srgbClr val="000000"/>
                </a:solidFill>
                <a:latin typeface="+mj-lt"/>
                <a:ea typeface="+mn-ea"/>
                <a:cs typeface="+mn-cs"/>
              </a:defRPr>
            </a:lvl2pPr>
            <a:lvl3pPr marL="855662" indent="-285750" algn="l" defTabSz="914400" rtl="0" eaLnBrk="1" latinLnBrk="0" hangingPunct="1">
              <a:lnSpc>
                <a:spcPct val="95000"/>
              </a:lnSpc>
              <a:spcBef>
                <a:spcPts val="840"/>
              </a:spcBef>
              <a:buFont typeface="Arial" pitchFamily="34" charset="0"/>
              <a:buChar char="•"/>
              <a:defRPr lang="en-US" sz="1600" kern="1200" dirty="0" smtClean="0">
                <a:solidFill>
                  <a:srgbClr val="000000"/>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dirty="0" smtClean="0">
                <a:solidFill>
                  <a:srgbClr val="000000"/>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dirty="0">
                <a:solidFill>
                  <a:srgbClr val="000000"/>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fontAlgn="auto">
              <a:lnSpc>
                <a:spcPct val="70000"/>
              </a:lnSpc>
              <a:spcAft>
                <a:spcPts val="0"/>
              </a:spcAft>
              <a:buFont typeface="Arial" pitchFamily="34" charset="0"/>
              <a:buNone/>
            </a:pPr>
            <a:r>
              <a:rPr lang="en-US" altLang="zh-TW" sz="2800" dirty="0" err="1" smtClean="0">
                <a:solidFill>
                  <a:srgbClr val="C00000"/>
                </a:solidFill>
                <a:ea typeface="新細明體" pitchFamily="18" charset="-120"/>
              </a:rPr>
              <a:t>Jeng-Yueng</a:t>
            </a:r>
            <a:r>
              <a:rPr lang="en-US" altLang="zh-TW" sz="2800" dirty="0" smtClean="0">
                <a:solidFill>
                  <a:srgbClr val="C00000"/>
                </a:solidFill>
                <a:ea typeface="新細明體" pitchFamily="18" charset="-120"/>
              </a:rPr>
              <a:t> Chen</a:t>
            </a:r>
          </a:p>
          <a:p>
            <a:pPr marL="0" indent="0" fontAlgn="auto">
              <a:lnSpc>
                <a:spcPct val="70000"/>
              </a:lnSpc>
              <a:spcAft>
                <a:spcPts val="0"/>
              </a:spcAft>
              <a:buFont typeface="Arial" pitchFamily="34" charset="0"/>
              <a:buNone/>
            </a:pPr>
            <a:r>
              <a:rPr lang="en-US" altLang="zh-TW" sz="2800" dirty="0" err="1" smtClean="0">
                <a:solidFill>
                  <a:srgbClr val="C00000"/>
                </a:solidFill>
                <a:ea typeface="新細明體" pitchFamily="18" charset="-120"/>
              </a:rPr>
              <a:t>Hsiuping</a:t>
            </a:r>
            <a:r>
              <a:rPr lang="en-US" altLang="zh-TW" sz="2800" dirty="0" smtClean="0">
                <a:solidFill>
                  <a:srgbClr val="C00000"/>
                </a:solidFill>
                <a:ea typeface="新細明體" pitchFamily="18" charset="-120"/>
              </a:rPr>
              <a:t> University of Science and Technology</a:t>
            </a:r>
            <a:endParaRPr lang="en-US" altLang="zh-TW" sz="2800" dirty="0">
              <a:solidFill>
                <a:srgbClr val="C00000"/>
              </a:solidFill>
              <a:ea typeface="新細明體" pitchFamily="18" charset="-12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標題 1"/>
          <p:cNvSpPr>
            <a:spLocks noGrp="1"/>
          </p:cNvSpPr>
          <p:nvPr>
            <p:ph type="title"/>
          </p:nvPr>
        </p:nvSpPr>
        <p:spPr/>
        <p:txBody>
          <a:bodyPr/>
          <a:lstStyle/>
          <a:p>
            <a:r>
              <a:rPr lang="en-US" altLang="zh-TW" smtClean="0"/>
              <a:t>Virtual Circuits</a:t>
            </a:r>
            <a:endParaRPr lang="zh-TW" altLang="en-US" smtClean="0"/>
          </a:p>
        </p:txBody>
      </p:sp>
      <p:pic>
        <p:nvPicPr>
          <p:cNvPr id="2867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826" y="1065162"/>
            <a:ext cx="6932612"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44637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標題 1"/>
          <p:cNvSpPr>
            <a:spLocks noGrp="1"/>
          </p:cNvSpPr>
          <p:nvPr>
            <p:ph type="title"/>
          </p:nvPr>
        </p:nvSpPr>
        <p:spPr/>
        <p:txBody>
          <a:bodyPr/>
          <a:lstStyle/>
          <a:p>
            <a:r>
              <a:rPr lang="en-US" altLang="zh-TW" smtClean="0"/>
              <a:t>Frame Relay Encapsulation</a:t>
            </a:r>
            <a:endParaRPr lang="zh-TW" altLang="en-US" smtClean="0"/>
          </a:p>
        </p:txBody>
      </p:sp>
      <p:pic>
        <p:nvPicPr>
          <p:cNvPr id="327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657350"/>
            <a:ext cx="81216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矩形圖說文字 3"/>
          <p:cNvSpPr>
            <a:spLocks noChangeArrowheads="1"/>
          </p:cNvSpPr>
          <p:nvPr/>
        </p:nvSpPr>
        <p:spPr bwMode="auto">
          <a:xfrm>
            <a:off x="1301750" y="1898650"/>
            <a:ext cx="6153150" cy="2076450"/>
          </a:xfrm>
          <a:prstGeom prst="wedgeRectCallout">
            <a:avLst>
              <a:gd name="adj1" fmla="val -25514"/>
              <a:gd name="adj2" fmla="val 106644"/>
            </a:avLst>
          </a:prstGeom>
          <a:solidFill>
            <a:srgbClr val="FFFF9B"/>
          </a:solidFill>
          <a:ln w="9525" algn="ctr">
            <a:solidFill>
              <a:srgbClr val="FFFF9B"/>
            </a:solidFill>
            <a:round/>
            <a:headEnd/>
            <a:tailEnd type="triangle" w="med" len="med"/>
          </a:ln>
        </p:spPr>
        <p:txBody>
          <a:bodyPr lIns="82124" tIns="41061" rIns="82124" bIns="41061" anchor="ctr">
            <a:spAutoFit/>
          </a:bodyPr>
          <a:lstStyle>
            <a:lvl1pPr defTabSz="814388">
              <a:defRPr sz="2400">
                <a:solidFill>
                  <a:schemeClr val="tx1"/>
                </a:solidFill>
                <a:latin typeface="Arial" panose="020B0604020202020204" pitchFamily="34" charset="0"/>
                <a:ea typeface="標楷體" panose="03000509000000000000" pitchFamily="65" charset="-120"/>
              </a:defRPr>
            </a:lvl1pPr>
            <a:lvl2pPr marL="742950" indent="-285750" defTabSz="814388">
              <a:defRPr sz="2400">
                <a:solidFill>
                  <a:schemeClr val="tx1"/>
                </a:solidFill>
                <a:latin typeface="Arial" panose="020B0604020202020204" pitchFamily="34" charset="0"/>
                <a:ea typeface="標楷體" panose="03000509000000000000" pitchFamily="65" charset="-120"/>
              </a:defRPr>
            </a:lvl2pPr>
            <a:lvl3pPr marL="1143000" indent="-228600" defTabSz="814388">
              <a:defRPr sz="2400">
                <a:solidFill>
                  <a:schemeClr val="tx1"/>
                </a:solidFill>
                <a:latin typeface="Arial" panose="020B0604020202020204" pitchFamily="34" charset="0"/>
                <a:ea typeface="標楷體" panose="03000509000000000000" pitchFamily="65" charset="-120"/>
              </a:defRPr>
            </a:lvl3pPr>
            <a:lvl4pPr marL="1600200" indent="-228600" defTabSz="814388">
              <a:defRPr sz="2400">
                <a:solidFill>
                  <a:schemeClr val="tx1"/>
                </a:solidFill>
                <a:latin typeface="Arial" panose="020B0604020202020204" pitchFamily="34" charset="0"/>
                <a:ea typeface="標楷體" panose="03000509000000000000" pitchFamily="65" charset="-120"/>
              </a:defRPr>
            </a:lvl4pPr>
            <a:lvl5pPr marL="2057400" indent="-228600" defTabSz="814388">
              <a:defRPr sz="2400">
                <a:solidFill>
                  <a:schemeClr val="tx1"/>
                </a:solidFill>
                <a:latin typeface="Arial" panose="020B0604020202020204" pitchFamily="34" charset="0"/>
                <a:ea typeface="標楷體" panose="03000509000000000000" pitchFamily="65" charset="-120"/>
              </a:defRPr>
            </a:lvl5pPr>
            <a:lvl6pPr marL="25146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algn="l"/>
            <a:r>
              <a:rPr lang="en-US" altLang="zh-TW" b="1">
                <a:solidFill>
                  <a:srgbClr val="FF0000"/>
                </a:solidFill>
              </a:rPr>
              <a:t>DLCI</a:t>
            </a:r>
            <a:r>
              <a:rPr lang="en-US" altLang="zh-TW"/>
              <a:t> - The </a:t>
            </a:r>
            <a:r>
              <a:rPr lang="en-US" altLang="zh-TW">
                <a:solidFill>
                  <a:srgbClr val="FF0000"/>
                </a:solidFill>
              </a:rPr>
              <a:t>10-bit</a:t>
            </a:r>
            <a:r>
              <a:rPr lang="en-US" altLang="zh-TW"/>
              <a:t> DLCI represents the virtual connection between the DTE device and the switch. Each virtual connection that is multiplexed onto the physical channel is represented by a unique DLCI. The DLCI values have </a:t>
            </a:r>
            <a:r>
              <a:rPr lang="en-US" altLang="zh-TW">
                <a:solidFill>
                  <a:srgbClr val="FF0000"/>
                </a:solidFill>
              </a:rPr>
              <a:t>local significance </a:t>
            </a:r>
            <a:r>
              <a:rPr lang="en-US" altLang="zh-TW"/>
              <a:t>only.</a:t>
            </a:r>
            <a:endParaRPr lang="zh-TW" altLang="en-US"/>
          </a:p>
        </p:txBody>
      </p:sp>
    </p:spTree>
    <p:extLst>
      <p:ext uri="{BB962C8B-B14F-4D97-AF65-F5344CB8AC3E}">
        <p14:creationId xmlns:p14="http://schemas.microsoft.com/office/powerpoint/2010/main" val="1328728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標題 1"/>
          <p:cNvSpPr>
            <a:spLocks noGrp="1"/>
          </p:cNvSpPr>
          <p:nvPr>
            <p:ph type="title"/>
          </p:nvPr>
        </p:nvSpPr>
        <p:spPr/>
        <p:txBody>
          <a:bodyPr/>
          <a:lstStyle/>
          <a:p>
            <a:r>
              <a:rPr lang="en-US" altLang="zh-TW" smtClean="0"/>
              <a:t>Frame Relay Encapsulation</a:t>
            </a:r>
            <a:endParaRPr lang="zh-TW" altLang="en-US" smtClean="0"/>
          </a:p>
        </p:txBody>
      </p:sp>
      <p:pic>
        <p:nvPicPr>
          <p:cNvPr id="337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611313"/>
            <a:ext cx="81216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矩形圖說文字 3"/>
          <p:cNvSpPr>
            <a:spLocks noChangeArrowheads="1"/>
          </p:cNvSpPr>
          <p:nvPr/>
        </p:nvSpPr>
        <p:spPr bwMode="auto">
          <a:xfrm>
            <a:off x="1301750" y="1731963"/>
            <a:ext cx="6153150" cy="2409825"/>
          </a:xfrm>
          <a:prstGeom prst="wedgeRectCallout">
            <a:avLst>
              <a:gd name="adj1" fmla="val 41991"/>
              <a:gd name="adj2" fmla="val 88634"/>
            </a:avLst>
          </a:prstGeom>
          <a:solidFill>
            <a:srgbClr val="FFFF9B"/>
          </a:solidFill>
          <a:ln w="9525" algn="ctr">
            <a:solidFill>
              <a:srgbClr val="FFFF9B"/>
            </a:solidFill>
            <a:round/>
            <a:headEnd/>
            <a:tailEnd type="triangle" w="med" len="med"/>
          </a:ln>
        </p:spPr>
        <p:txBody>
          <a:bodyPr lIns="82124" tIns="41061" rIns="82124" bIns="41061" anchor="ctr">
            <a:spAutoFit/>
          </a:bodyPr>
          <a:lstStyle>
            <a:lvl1pPr defTabSz="814388">
              <a:defRPr sz="2400">
                <a:solidFill>
                  <a:schemeClr val="tx1"/>
                </a:solidFill>
                <a:latin typeface="Arial" panose="020B0604020202020204" pitchFamily="34" charset="0"/>
                <a:ea typeface="標楷體" panose="03000509000000000000" pitchFamily="65" charset="-120"/>
              </a:defRPr>
            </a:lvl1pPr>
            <a:lvl2pPr marL="742950" indent="-285750" defTabSz="814388">
              <a:defRPr sz="2400">
                <a:solidFill>
                  <a:schemeClr val="tx1"/>
                </a:solidFill>
                <a:latin typeface="Arial" panose="020B0604020202020204" pitchFamily="34" charset="0"/>
                <a:ea typeface="標楷體" panose="03000509000000000000" pitchFamily="65" charset="-120"/>
              </a:defRPr>
            </a:lvl2pPr>
            <a:lvl3pPr marL="1143000" indent="-228600" defTabSz="814388">
              <a:defRPr sz="2400">
                <a:solidFill>
                  <a:schemeClr val="tx1"/>
                </a:solidFill>
                <a:latin typeface="Arial" panose="020B0604020202020204" pitchFamily="34" charset="0"/>
                <a:ea typeface="標楷體" panose="03000509000000000000" pitchFamily="65" charset="-120"/>
              </a:defRPr>
            </a:lvl3pPr>
            <a:lvl4pPr marL="1600200" indent="-228600" defTabSz="814388">
              <a:defRPr sz="2400">
                <a:solidFill>
                  <a:schemeClr val="tx1"/>
                </a:solidFill>
                <a:latin typeface="Arial" panose="020B0604020202020204" pitchFamily="34" charset="0"/>
                <a:ea typeface="標楷體" panose="03000509000000000000" pitchFamily="65" charset="-120"/>
              </a:defRPr>
            </a:lvl4pPr>
            <a:lvl5pPr marL="2057400" indent="-228600" defTabSz="814388">
              <a:defRPr sz="2400">
                <a:solidFill>
                  <a:schemeClr val="tx1"/>
                </a:solidFill>
                <a:latin typeface="Arial" panose="020B0604020202020204" pitchFamily="34" charset="0"/>
                <a:ea typeface="標楷體" panose="03000509000000000000" pitchFamily="65" charset="-120"/>
              </a:defRPr>
            </a:lvl5pPr>
            <a:lvl6pPr marL="25146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algn="l"/>
            <a:r>
              <a:rPr lang="en-US" altLang="zh-TW" b="1">
                <a:solidFill>
                  <a:srgbClr val="FF0000"/>
                </a:solidFill>
              </a:rPr>
              <a:t>Extended Address (EA) </a:t>
            </a:r>
            <a:r>
              <a:rPr lang="en-US" altLang="zh-TW"/>
              <a:t>- If the value of the EA field is 1, the current byte is determined to be the last DLCI octet. Although current Frame Relay implementations all use a two-octet DLCI, this capability does allow longer DLCIs in the future. The eighth bit of each byte of the Address field indicates the EA</a:t>
            </a:r>
            <a:endParaRPr lang="zh-TW" altLang="en-US"/>
          </a:p>
        </p:txBody>
      </p:sp>
    </p:spTree>
    <p:extLst>
      <p:ext uri="{BB962C8B-B14F-4D97-AF65-F5344CB8AC3E}">
        <p14:creationId xmlns:p14="http://schemas.microsoft.com/office/powerpoint/2010/main" val="1610878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標題 1"/>
          <p:cNvSpPr>
            <a:spLocks noGrp="1"/>
          </p:cNvSpPr>
          <p:nvPr>
            <p:ph type="title"/>
          </p:nvPr>
        </p:nvSpPr>
        <p:spPr/>
        <p:txBody>
          <a:bodyPr/>
          <a:lstStyle/>
          <a:p>
            <a:r>
              <a:rPr lang="en-US" altLang="zh-TW" smtClean="0"/>
              <a:t>Frame Relay Encapsulation</a:t>
            </a:r>
            <a:endParaRPr lang="zh-TW" altLang="en-US" smtClean="0"/>
          </a:p>
        </p:txBody>
      </p:sp>
      <p:pic>
        <p:nvPicPr>
          <p:cNvPr id="348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611313"/>
            <a:ext cx="81216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矩形圖說文字 3"/>
          <p:cNvSpPr>
            <a:spLocks noChangeArrowheads="1"/>
          </p:cNvSpPr>
          <p:nvPr/>
        </p:nvSpPr>
        <p:spPr bwMode="auto">
          <a:xfrm>
            <a:off x="1301750" y="2397125"/>
            <a:ext cx="6153150" cy="1079500"/>
          </a:xfrm>
          <a:prstGeom prst="wedgeRectCallout">
            <a:avLst>
              <a:gd name="adj1" fmla="val -11912"/>
              <a:gd name="adj2" fmla="val 198134"/>
            </a:avLst>
          </a:prstGeom>
          <a:solidFill>
            <a:srgbClr val="FFFF9B"/>
          </a:solidFill>
          <a:ln w="9525" algn="ctr">
            <a:solidFill>
              <a:srgbClr val="FFFF9B"/>
            </a:solidFill>
            <a:round/>
            <a:headEnd/>
            <a:tailEnd type="triangle" w="med" len="med"/>
          </a:ln>
        </p:spPr>
        <p:txBody>
          <a:bodyPr lIns="82124" tIns="41061" rIns="82124" bIns="41061" anchor="ctr">
            <a:spAutoFit/>
          </a:bodyPr>
          <a:lstStyle>
            <a:lvl1pPr defTabSz="814388">
              <a:defRPr sz="2400">
                <a:solidFill>
                  <a:schemeClr val="tx1"/>
                </a:solidFill>
                <a:latin typeface="Arial" panose="020B0604020202020204" pitchFamily="34" charset="0"/>
                <a:ea typeface="標楷體" panose="03000509000000000000" pitchFamily="65" charset="-120"/>
              </a:defRPr>
            </a:lvl1pPr>
            <a:lvl2pPr marL="742950" indent="-285750" defTabSz="814388">
              <a:defRPr sz="2400">
                <a:solidFill>
                  <a:schemeClr val="tx1"/>
                </a:solidFill>
                <a:latin typeface="Arial" panose="020B0604020202020204" pitchFamily="34" charset="0"/>
                <a:ea typeface="標楷體" panose="03000509000000000000" pitchFamily="65" charset="-120"/>
              </a:defRPr>
            </a:lvl2pPr>
            <a:lvl3pPr marL="1143000" indent="-228600" defTabSz="814388">
              <a:defRPr sz="2400">
                <a:solidFill>
                  <a:schemeClr val="tx1"/>
                </a:solidFill>
                <a:latin typeface="Arial" panose="020B0604020202020204" pitchFamily="34" charset="0"/>
                <a:ea typeface="標楷體" panose="03000509000000000000" pitchFamily="65" charset="-120"/>
              </a:defRPr>
            </a:lvl3pPr>
            <a:lvl4pPr marL="1600200" indent="-228600" defTabSz="814388">
              <a:defRPr sz="2400">
                <a:solidFill>
                  <a:schemeClr val="tx1"/>
                </a:solidFill>
                <a:latin typeface="Arial" panose="020B0604020202020204" pitchFamily="34" charset="0"/>
                <a:ea typeface="標楷體" panose="03000509000000000000" pitchFamily="65" charset="-120"/>
              </a:defRPr>
            </a:lvl4pPr>
            <a:lvl5pPr marL="2057400" indent="-228600" defTabSz="814388">
              <a:defRPr sz="2400">
                <a:solidFill>
                  <a:schemeClr val="tx1"/>
                </a:solidFill>
                <a:latin typeface="Arial" panose="020B0604020202020204" pitchFamily="34" charset="0"/>
                <a:ea typeface="標楷體" panose="03000509000000000000" pitchFamily="65" charset="-120"/>
              </a:defRPr>
            </a:lvl5pPr>
            <a:lvl6pPr marL="25146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algn="l"/>
            <a:r>
              <a:rPr lang="en-US" altLang="zh-TW" b="1">
                <a:solidFill>
                  <a:srgbClr val="FF0000"/>
                </a:solidFill>
              </a:rPr>
              <a:t>C/R </a:t>
            </a:r>
            <a:r>
              <a:rPr lang="en-US" altLang="zh-TW"/>
              <a:t>- Follows the most significant DLCI in the Address field. The C/R bit is not generally used by Frame Relay</a:t>
            </a:r>
            <a:endParaRPr lang="zh-TW" altLang="en-US"/>
          </a:p>
        </p:txBody>
      </p:sp>
    </p:spTree>
    <p:extLst>
      <p:ext uri="{BB962C8B-B14F-4D97-AF65-F5344CB8AC3E}">
        <p14:creationId xmlns:p14="http://schemas.microsoft.com/office/powerpoint/2010/main" val="1044540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標題 1"/>
          <p:cNvSpPr>
            <a:spLocks noGrp="1"/>
          </p:cNvSpPr>
          <p:nvPr>
            <p:ph type="title"/>
          </p:nvPr>
        </p:nvSpPr>
        <p:spPr/>
        <p:txBody>
          <a:bodyPr/>
          <a:lstStyle/>
          <a:p>
            <a:r>
              <a:rPr lang="en-US" altLang="zh-TW" smtClean="0"/>
              <a:t>Frame Relay Encapsulation</a:t>
            </a:r>
            <a:endParaRPr lang="zh-TW" altLang="en-US" smtClean="0"/>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588" y="1611313"/>
            <a:ext cx="812165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矩形圖說文字 3"/>
          <p:cNvSpPr>
            <a:spLocks noChangeArrowheads="1"/>
          </p:cNvSpPr>
          <p:nvPr/>
        </p:nvSpPr>
        <p:spPr bwMode="auto">
          <a:xfrm>
            <a:off x="1301750" y="2063750"/>
            <a:ext cx="6153150" cy="1744663"/>
          </a:xfrm>
          <a:prstGeom prst="wedgeRectCallout">
            <a:avLst>
              <a:gd name="adj1" fmla="val 32171"/>
              <a:gd name="adj2" fmla="val 113597"/>
            </a:avLst>
          </a:prstGeom>
          <a:solidFill>
            <a:srgbClr val="FFFF9B"/>
          </a:solidFill>
          <a:ln w="9525" algn="ctr">
            <a:solidFill>
              <a:srgbClr val="FFFF9B"/>
            </a:solidFill>
            <a:round/>
            <a:headEnd/>
            <a:tailEnd type="triangle" w="med" len="med"/>
          </a:ln>
        </p:spPr>
        <p:txBody>
          <a:bodyPr lIns="82124" tIns="41061" rIns="82124" bIns="41061" anchor="ctr">
            <a:spAutoFit/>
          </a:bodyPr>
          <a:lstStyle>
            <a:lvl1pPr defTabSz="814388">
              <a:defRPr sz="2400">
                <a:solidFill>
                  <a:schemeClr val="tx1"/>
                </a:solidFill>
                <a:latin typeface="Arial" panose="020B0604020202020204" pitchFamily="34" charset="0"/>
                <a:ea typeface="標楷體" panose="03000509000000000000" pitchFamily="65" charset="-120"/>
              </a:defRPr>
            </a:lvl1pPr>
            <a:lvl2pPr marL="742950" indent="-285750" defTabSz="814388">
              <a:defRPr sz="2400">
                <a:solidFill>
                  <a:schemeClr val="tx1"/>
                </a:solidFill>
                <a:latin typeface="Arial" panose="020B0604020202020204" pitchFamily="34" charset="0"/>
                <a:ea typeface="標楷體" panose="03000509000000000000" pitchFamily="65" charset="-120"/>
              </a:defRPr>
            </a:lvl2pPr>
            <a:lvl3pPr marL="1143000" indent="-228600" defTabSz="814388">
              <a:defRPr sz="2400">
                <a:solidFill>
                  <a:schemeClr val="tx1"/>
                </a:solidFill>
                <a:latin typeface="Arial" panose="020B0604020202020204" pitchFamily="34" charset="0"/>
                <a:ea typeface="標楷體" panose="03000509000000000000" pitchFamily="65" charset="-120"/>
              </a:defRPr>
            </a:lvl3pPr>
            <a:lvl4pPr marL="1600200" indent="-228600" defTabSz="814388">
              <a:defRPr sz="2400">
                <a:solidFill>
                  <a:schemeClr val="tx1"/>
                </a:solidFill>
                <a:latin typeface="Arial" panose="020B0604020202020204" pitchFamily="34" charset="0"/>
                <a:ea typeface="標楷體" panose="03000509000000000000" pitchFamily="65" charset="-120"/>
              </a:defRPr>
            </a:lvl4pPr>
            <a:lvl5pPr marL="2057400" indent="-228600" defTabSz="814388">
              <a:defRPr sz="2400">
                <a:solidFill>
                  <a:schemeClr val="tx1"/>
                </a:solidFill>
                <a:latin typeface="Arial" panose="020B0604020202020204" pitchFamily="34" charset="0"/>
                <a:ea typeface="標楷體" panose="03000509000000000000" pitchFamily="65" charset="-120"/>
              </a:defRPr>
            </a:lvl5pPr>
            <a:lvl6pPr marL="25146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defTabSz="814388"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pPr algn="l"/>
            <a:r>
              <a:rPr lang="en-US" altLang="zh-TW" b="1">
                <a:solidFill>
                  <a:srgbClr val="FF0000"/>
                </a:solidFill>
              </a:rPr>
              <a:t>Congestion Control </a:t>
            </a:r>
            <a:r>
              <a:rPr lang="en-US" altLang="zh-TW"/>
              <a:t>- Contains 3 bits that control the Frame Relay congestion-notification mechanisms. The </a:t>
            </a:r>
            <a:r>
              <a:rPr lang="en-US" altLang="zh-TW" b="1">
                <a:solidFill>
                  <a:srgbClr val="FF0000"/>
                </a:solidFill>
              </a:rPr>
              <a:t>FECN</a:t>
            </a:r>
            <a:r>
              <a:rPr lang="en-US" altLang="zh-TW"/>
              <a:t>, </a:t>
            </a:r>
            <a:r>
              <a:rPr lang="en-US" altLang="zh-TW" b="1">
                <a:solidFill>
                  <a:srgbClr val="FF0000"/>
                </a:solidFill>
              </a:rPr>
              <a:t>BECN</a:t>
            </a:r>
            <a:r>
              <a:rPr lang="en-US" altLang="zh-TW"/>
              <a:t>, and </a:t>
            </a:r>
            <a:r>
              <a:rPr lang="en-US" altLang="zh-TW" b="1">
                <a:solidFill>
                  <a:srgbClr val="FF0000"/>
                </a:solidFill>
              </a:rPr>
              <a:t>DE</a:t>
            </a:r>
            <a:r>
              <a:rPr lang="en-US" altLang="zh-TW"/>
              <a:t> bits are the last three bits in the Address field</a:t>
            </a:r>
            <a:endParaRPr lang="zh-TW" altLang="en-US"/>
          </a:p>
        </p:txBody>
      </p:sp>
    </p:spTree>
    <p:extLst>
      <p:ext uri="{BB962C8B-B14F-4D97-AF65-F5344CB8AC3E}">
        <p14:creationId xmlns:p14="http://schemas.microsoft.com/office/powerpoint/2010/main" val="68599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內容版面配置區 1"/>
          <p:cNvSpPr>
            <a:spLocks noGrp="1"/>
          </p:cNvSpPr>
          <p:nvPr>
            <p:ph type="body" sz="quarter" idx="10"/>
          </p:nvPr>
        </p:nvSpPr>
        <p:spPr/>
        <p:txBody>
          <a:bodyPr/>
          <a:lstStyle/>
          <a:p>
            <a:r>
              <a:rPr lang="en-US" altLang="zh-TW" smtClean="0"/>
              <a:t>Before a Cisco router is able to transmit data over Frame Relay, it needs to know which local DLCI maps to the Layer 3 address of the remote destination</a:t>
            </a:r>
          </a:p>
          <a:p>
            <a:r>
              <a:rPr lang="en-US" altLang="zh-TW" smtClean="0"/>
              <a:t>This address-to-DLCI mapping can be accomplished either by static or dynamic mapping</a:t>
            </a:r>
            <a:endParaRPr lang="zh-TW" altLang="en-US" smtClean="0"/>
          </a:p>
        </p:txBody>
      </p:sp>
      <p:sp>
        <p:nvSpPr>
          <p:cNvPr id="41987" name="標題 2"/>
          <p:cNvSpPr>
            <a:spLocks noGrp="1"/>
          </p:cNvSpPr>
          <p:nvPr>
            <p:ph type="title"/>
          </p:nvPr>
        </p:nvSpPr>
        <p:spPr/>
        <p:txBody>
          <a:bodyPr/>
          <a:lstStyle/>
          <a:p>
            <a:r>
              <a:rPr lang="en-US" altLang="zh-TW" smtClean="0"/>
              <a:t>Frame Relay Address Mapping</a:t>
            </a:r>
            <a:endParaRPr lang="zh-TW" altLang="en-US" smtClean="0"/>
          </a:p>
        </p:txBody>
      </p:sp>
    </p:spTree>
    <p:extLst>
      <p:ext uri="{BB962C8B-B14F-4D97-AF65-F5344CB8AC3E}">
        <p14:creationId xmlns:p14="http://schemas.microsoft.com/office/powerpoint/2010/main" val="3261686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內容版面配置區 1"/>
          <p:cNvSpPr>
            <a:spLocks noGrp="1"/>
          </p:cNvSpPr>
          <p:nvPr>
            <p:ph type="body" sz="quarter" idx="10"/>
          </p:nvPr>
        </p:nvSpPr>
        <p:spPr/>
        <p:txBody>
          <a:bodyPr>
            <a:normAutofit/>
          </a:bodyPr>
          <a:lstStyle/>
          <a:p>
            <a:r>
              <a:rPr lang="en-US" altLang="zh-TW" sz="2400" smtClean="0"/>
              <a:t>The Inverse Address Resolution Protocol, also called </a:t>
            </a:r>
            <a:r>
              <a:rPr lang="en-US" altLang="zh-TW" sz="2400" smtClean="0">
                <a:solidFill>
                  <a:srgbClr val="FF0000"/>
                </a:solidFill>
              </a:rPr>
              <a:t>Inverse ARP</a:t>
            </a:r>
            <a:r>
              <a:rPr lang="en-US" altLang="zh-TW" sz="2400" smtClean="0"/>
              <a:t>, obtains Layer 3 addresses of other stations from Layer 2 addresses, such as the DLCI in Frame Relay networks</a:t>
            </a:r>
          </a:p>
          <a:p>
            <a:r>
              <a:rPr lang="en-US" altLang="zh-TW" sz="2400" smtClean="0"/>
              <a:t>Dynamic address mapping relies on Inverse ARP to resolve a next hop network protocol address to a local DLCI value</a:t>
            </a:r>
          </a:p>
          <a:p>
            <a:r>
              <a:rPr lang="en-US" altLang="zh-TW" sz="2400" smtClean="0"/>
              <a:t>The Frame Relay router sends out Inverse ARP requests on its PVC to discover the protocol address of the remote device connected to the Frame Relay network</a:t>
            </a:r>
            <a:endParaRPr lang="zh-TW" altLang="en-US" sz="2400" smtClean="0"/>
          </a:p>
        </p:txBody>
      </p:sp>
      <p:sp>
        <p:nvSpPr>
          <p:cNvPr id="43011" name="標題 2"/>
          <p:cNvSpPr>
            <a:spLocks noGrp="1"/>
          </p:cNvSpPr>
          <p:nvPr>
            <p:ph type="title"/>
          </p:nvPr>
        </p:nvSpPr>
        <p:spPr/>
        <p:txBody>
          <a:bodyPr/>
          <a:lstStyle/>
          <a:p>
            <a:r>
              <a:rPr lang="en-US" altLang="zh-TW" smtClean="0"/>
              <a:t>Frame Relay Address Mapping</a:t>
            </a:r>
            <a:endParaRPr lang="zh-TW" altLang="en-US" smtClean="0"/>
          </a:p>
        </p:txBody>
      </p:sp>
    </p:spTree>
    <p:extLst>
      <p:ext uri="{BB962C8B-B14F-4D97-AF65-F5344CB8AC3E}">
        <p14:creationId xmlns:p14="http://schemas.microsoft.com/office/powerpoint/2010/main" val="2854257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內容版面配置區 1"/>
          <p:cNvSpPr>
            <a:spLocks noGrp="1"/>
          </p:cNvSpPr>
          <p:nvPr>
            <p:ph type="body" sz="quarter" idx="10"/>
          </p:nvPr>
        </p:nvSpPr>
        <p:spPr/>
        <p:txBody>
          <a:bodyPr/>
          <a:lstStyle/>
          <a:p>
            <a:r>
              <a:rPr lang="en-US" altLang="zh-TW" smtClean="0"/>
              <a:t>To map between a next hop protocol address and DLCI destination address, use this command</a:t>
            </a:r>
          </a:p>
          <a:p>
            <a:pPr>
              <a:buFont typeface="Wingdings" pitchFamily="2" charset="2"/>
              <a:buNone/>
            </a:pPr>
            <a:r>
              <a:rPr lang="en-US" altLang="zh-TW" b="1" smtClean="0">
                <a:solidFill>
                  <a:srgbClr val="FF0000"/>
                </a:solidFill>
                <a:latin typeface="Courier New" panose="02070309020205020404" pitchFamily="49" charset="0"/>
                <a:cs typeface="Courier New" panose="02070309020205020404" pitchFamily="49" charset="0"/>
              </a:rPr>
              <a:t>	</a:t>
            </a:r>
            <a:r>
              <a:rPr lang="en-US" altLang="zh-TW" sz="2400" b="1" smtClean="0">
                <a:solidFill>
                  <a:srgbClr val="FF0000"/>
                </a:solidFill>
                <a:latin typeface="Courier New" panose="02070309020205020404" pitchFamily="49" charset="0"/>
                <a:cs typeface="Courier New" panose="02070309020205020404" pitchFamily="49" charset="0"/>
              </a:rPr>
              <a:t>frame-relay map </a:t>
            </a:r>
            <a:r>
              <a:rPr lang="en-US" altLang="zh-TW" sz="2400" b="1" i="1" smtClean="0">
                <a:solidFill>
                  <a:srgbClr val="FF0000"/>
                </a:solidFill>
                <a:latin typeface="Courier New" panose="02070309020205020404" pitchFamily="49" charset="0"/>
                <a:cs typeface="Courier New" panose="02070309020205020404" pitchFamily="49" charset="0"/>
              </a:rPr>
              <a:t>protocol</a:t>
            </a:r>
            <a:r>
              <a:rPr lang="en-US" altLang="zh-TW" sz="2400" b="1" smtClean="0">
                <a:solidFill>
                  <a:srgbClr val="FF0000"/>
                </a:solidFill>
                <a:latin typeface="Courier New" panose="02070309020205020404" pitchFamily="49" charset="0"/>
                <a:cs typeface="Courier New" panose="02070309020205020404" pitchFamily="49" charset="0"/>
              </a:rPr>
              <a:t> </a:t>
            </a:r>
            <a:r>
              <a:rPr lang="en-US" altLang="zh-TW" sz="2400" b="1" i="1" smtClean="0">
                <a:solidFill>
                  <a:srgbClr val="FF0000"/>
                </a:solidFill>
                <a:latin typeface="Courier New" panose="02070309020205020404" pitchFamily="49" charset="0"/>
                <a:cs typeface="Courier New" panose="02070309020205020404" pitchFamily="49" charset="0"/>
              </a:rPr>
              <a:t>protocol-address</a:t>
            </a:r>
            <a:r>
              <a:rPr lang="en-US" altLang="zh-TW" sz="2400" b="1" smtClean="0">
                <a:solidFill>
                  <a:srgbClr val="FF0000"/>
                </a:solidFill>
                <a:latin typeface="Courier New" panose="02070309020205020404" pitchFamily="49" charset="0"/>
                <a:cs typeface="Courier New" panose="02070309020205020404" pitchFamily="49" charset="0"/>
              </a:rPr>
              <a:t> </a:t>
            </a:r>
            <a:r>
              <a:rPr lang="en-US" altLang="zh-TW" sz="2400" b="1" i="1" smtClean="0">
                <a:solidFill>
                  <a:srgbClr val="FF0000"/>
                </a:solidFill>
                <a:latin typeface="Courier New" panose="02070309020205020404" pitchFamily="49" charset="0"/>
                <a:cs typeface="Courier New" panose="02070309020205020404" pitchFamily="49" charset="0"/>
              </a:rPr>
              <a:t>dlci</a:t>
            </a:r>
            <a:r>
              <a:rPr lang="en-US" altLang="zh-TW" sz="2400" b="1" smtClean="0">
                <a:solidFill>
                  <a:srgbClr val="FF0000"/>
                </a:solidFill>
                <a:latin typeface="Courier New" panose="02070309020205020404" pitchFamily="49" charset="0"/>
                <a:cs typeface="Courier New" panose="02070309020205020404" pitchFamily="49" charset="0"/>
              </a:rPr>
              <a:t> [broadcast] [ietf | cisco]</a:t>
            </a:r>
            <a:endParaRPr lang="en-US" altLang="zh-TW" b="1" smtClean="0">
              <a:solidFill>
                <a:srgbClr val="FF0000"/>
              </a:solidFill>
              <a:latin typeface="Courier New" panose="02070309020205020404" pitchFamily="49" charset="0"/>
              <a:cs typeface="Courier New" panose="02070309020205020404" pitchFamily="49" charset="0"/>
            </a:endParaRPr>
          </a:p>
          <a:p>
            <a:r>
              <a:rPr lang="en-US" altLang="zh-TW" smtClean="0"/>
              <a:t>Use the keyword </a:t>
            </a:r>
            <a:r>
              <a:rPr lang="en-US" altLang="zh-TW" b="1" smtClean="0">
                <a:solidFill>
                  <a:srgbClr val="FF0000"/>
                </a:solidFill>
                <a:latin typeface="Courier New" panose="02070309020205020404" pitchFamily="49" charset="0"/>
                <a:cs typeface="Courier New" panose="02070309020205020404" pitchFamily="49" charset="0"/>
              </a:rPr>
              <a:t>ietf</a:t>
            </a:r>
            <a:r>
              <a:rPr lang="en-US" altLang="zh-TW" smtClean="0"/>
              <a:t> when connecting to a non-Cisco router</a:t>
            </a:r>
          </a:p>
          <a:p>
            <a:endParaRPr lang="zh-TW" altLang="en-US" smtClean="0"/>
          </a:p>
        </p:txBody>
      </p:sp>
      <p:sp>
        <p:nvSpPr>
          <p:cNvPr id="46083" name="標題 2"/>
          <p:cNvSpPr>
            <a:spLocks noGrp="1"/>
          </p:cNvSpPr>
          <p:nvPr>
            <p:ph type="title"/>
          </p:nvPr>
        </p:nvSpPr>
        <p:spPr/>
        <p:txBody>
          <a:bodyPr/>
          <a:lstStyle/>
          <a:p>
            <a:r>
              <a:rPr lang="en-US" altLang="zh-TW" smtClean="0"/>
              <a:t>Frame Relay Address Mapping</a:t>
            </a:r>
            <a:endParaRPr lang="zh-TW" altLang="en-US" smtClean="0"/>
          </a:p>
        </p:txBody>
      </p:sp>
    </p:spTree>
    <p:extLst>
      <p:ext uri="{BB962C8B-B14F-4D97-AF65-F5344CB8AC3E}">
        <p14:creationId xmlns:p14="http://schemas.microsoft.com/office/powerpoint/2010/main" val="4171921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標題 1"/>
          <p:cNvSpPr>
            <a:spLocks noGrp="1"/>
          </p:cNvSpPr>
          <p:nvPr>
            <p:ph type="title"/>
          </p:nvPr>
        </p:nvSpPr>
        <p:spPr/>
        <p:txBody>
          <a:bodyPr/>
          <a:lstStyle/>
          <a:p>
            <a:r>
              <a:rPr lang="en-US" altLang="zh-TW" smtClean="0"/>
              <a:t>Frame Relay Address Mapping</a:t>
            </a:r>
            <a:endParaRPr lang="zh-TW" altLang="en-US" smtClean="0"/>
          </a:p>
        </p:txBody>
      </p:sp>
      <p:pic>
        <p:nvPicPr>
          <p:cNvPr id="471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682" y="1049082"/>
            <a:ext cx="7454900" cy="499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7706532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內容版面配置區 1"/>
          <p:cNvSpPr>
            <a:spLocks noGrp="1"/>
          </p:cNvSpPr>
          <p:nvPr>
            <p:ph type="body" sz="quarter" idx="10"/>
          </p:nvPr>
        </p:nvSpPr>
        <p:spPr/>
        <p:txBody>
          <a:bodyPr/>
          <a:lstStyle/>
          <a:p>
            <a:r>
              <a:rPr lang="en-US" altLang="zh-TW" smtClean="0"/>
              <a:t>Basically, the </a:t>
            </a:r>
            <a:r>
              <a:rPr lang="en-US" altLang="zh-TW" smtClean="0">
                <a:solidFill>
                  <a:srgbClr val="FF0000"/>
                </a:solidFill>
              </a:rPr>
              <a:t>Local Management Interface </a:t>
            </a:r>
            <a:r>
              <a:rPr lang="en-US" altLang="zh-TW" smtClean="0"/>
              <a:t>(</a:t>
            </a:r>
            <a:r>
              <a:rPr lang="en-US" altLang="zh-TW" smtClean="0">
                <a:solidFill>
                  <a:srgbClr val="FF0000"/>
                </a:solidFill>
              </a:rPr>
              <a:t>LMI</a:t>
            </a:r>
            <a:r>
              <a:rPr lang="en-US" altLang="zh-TW" smtClean="0"/>
              <a:t>) is a keepalive mechanism that provides status information about Frame Relay connections between the router (DTE) and the Frame Relay switch (DCE)</a:t>
            </a:r>
          </a:p>
          <a:p>
            <a:pPr lvl="1"/>
            <a:r>
              <a:rPr lang="en-US" altLang="zh-TW" smtClean="0"/>
              <a:t>Every </a:t>
            </a:r>
            <a:r>
              <a:rPr lang="en-US" altLang="zh-TW" smtClean="0">
                <a:solidFill>
                  <a:srgbClr val="FF0000"/>
                </a:solidFill>
              </a:rPr>
              <a:t>10</a:t>
            </a:r>
            <a:r>
              <a:rPr lang="en-US" altLang="zh-TW" smtClean="0"/>
              <a:t> seconds or so, the end device polls the network, either requesting a dumb sequenced response or </a:t>
            </a:r>
            <a:r>
              <a:rPr lang="en-US" altLang="zh-TW" smtClean="0">
                <a:solidFill>
                  <a:srgbClr val="FF0000"/>
                </a:solidFill>
              </a:rPr>
              <a:t>channel status</a:t>
            </a:r>
            <a:r>
              <a:rPr lang="en-US" altLang="zh-TW" smtClean="0"/>
              <a:t> information</a:t>
            </a:r>
          </a:p>
          <a:p>
            <a:pPr lvl="2"/>
            <a:r>
              <a:rPr lang="en-US" altLang="zh-TW" smtClean="0">
                <a:latin typeface="Arial" panose="020B0604020202020204" pitchFamily="34" charset="0"/>
              </a:rPr>
              <a:t>If the network does not respond with the requested information, the user device may consider the connection to be down. When the network responds with a FULL STATUS response, it includes status information about DLCIs that are allocated to that line</a:t>
            </a:r>
            <a:endParaRPr lang="zh-TW" altLang="en-US" smtClean="0">
              <a:latin typeface="Arial" panose="020B0604020202020204" pitchFamily="34" charset="0"/>
            </a:endParaRPr>
          </a:p>
        </p:txBody>
      </p:sp>
      <p:sp>
        <p:nvSpPr>
          <p:cNvPr id="48131" name="標題 2"/>
          <p:cNvSpPr>
            <a:spLocks noGrp="1"/>
          </p:cNvSpPr>
          <p:nvPr>
            <p:ph type="title"/>
          </p:nvPr>
        </p:nvSpPr>
        <p:spPr/>
        <p:txBody>
          <a:bodyPr/>
          <a:lstStyle/>
          <a:p>
            <a:r>
              <a:rPr lang="en-US" altLang="zh-TW" smtClean="0"/>
              <a:t>LMI</a:t>
            </a:r>
            <a:endParaRPr lang="zh-TW" altLang="en-US" smtClean="0"/>
          </a:p>
        </p:txBody>
      </p:sp>
    </p:spTree>
    <p:extLst>
      <p:ext uri="{BB962C8B-B14F-4D97-AF65-F5344CB8AC3E}">
        <p14:creationId xmlns:p14="http://schemas.microsoft.com/office/powerpoint/2010/main" val="3942667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標題 1"/>
          <p:cNvSpPr>
            <a:spLocks noGrp="1"/>
          </p:cNvSpPr>
          <p:nvPr>
            <p:ph type="title"/>
          </p:nvPr>
        </p:nvSpPr>
        <p:spPr/>
        <p:txBody>
          <a:bodyPr/>
          <a:lstStyle/>
          <a:p>
            <a:r>
              <a:rPr lang="en-US" altLang="zh-TW" smtClean="0"/>
              <a:t>Introducing Frame Relay</a:t>
            </a:r>
            <a:endParaRPr lang="zh-TW" altLang="en-US" smtClean="0"/>
          </a:p>
        </p:txBody>
      </p:sp>
      <p:pic>
        <p:nvPicPr>
          <p:cNvPr id="71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65" y="1241682"/>
            <a:ext cx="7043738" cy="480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7179698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內容版面配置區 1"/>
          <p:cNvSpPr>
            <a:spLocks noGrp="1"/>
          </p:cNvSpPr>
          <p:nvPr>
            <p:ph type="body" sz="quarter" idx="10"/>
          </p:nvPr>
        </p:nvSpPr>
        <p:spPr/>
        <p:txBody>
          <a:bodyPr/>
          <a:lstStyle/>
          <a:p>
            <a:r>
              <a:rPr lang="en-US" altLang="zh-TW" smtClean="0"/>
              <a:t>There are several LMI types, each of which is incompatible with the others. The LMI type configured on the router must match the type used by the service provider</a:t>
            </a:r>
          </a:p>
          <a:p>
            <a:r>
              <a:rPr lang="en-US" altLang="zh-TW" smtClean="0"/>
              <a:t>Three types of LMIs are supported by Cisco routers</a:t>
            </a:r>
          </a:p>
          <a:p>
            <a:pPr lvl="1"/>
            <a:r>
              <a:rPr lang="en-US" altLang="zh-TW" b="1" smtClean="0">
                <a:solidFill>
                  <a:srgbClr val="FF0000"/>
                </a:solidFill>
              </a:rPr>
              <a:t>Cisco</a:t>
            </a:r>
            <a:r>
              <a:rPr lang="en-US" altLang="zh-TW" smtClean="0"/>
              <a:t> - Original LMI extension </a:t>
            </a:r>
          </a:p>
          <a:p>
            <a:pPr lvl="1"/>
            <a:r>
              <a:rPr lang="en-US" altLang="zh-TW" b="1" smtClean="0">
                <a:solidFill>
                  <a:srgbClr val="FF0000"/>
                </a:solidFill>
              </a:rPr>
              <a:t>Ansi</a:t>
            </a:r>
            <a:r>
              <a:rPr lang="en-US" altLang="zh-TW" smtClean="0"/>
              <a:t> - Corresponding to the ANSI standard T1.617 Annex D </a:t>
            </a:r>
          </a:p>
          <a:p>
            <a:pPr lvl="1"/>
            <a:r>
              <a:rPr lang="en-US" altLang="zh-TW" b="1" smtClean="0">
                <a:solidFill>
                  <a:srgbClr val="FF0000"/>
                </a:solidFill>
              </a:rPr>
              <a:t>q933a</a:t>
            </a:r>
            <a:r>
              <a:rPr lang="en-US" altLang="zh-TW" smtClean="0"/>
              <a:t> - Corresponding to the ITU standard Q933 Annex A</a:t>
            </a:r>
            <a:endParaRPr lang="zh-TW" altLang="en-US" smtClean="0"/>
          </a:p>
        </p:txBody>
      </p:sp>
      <p:sp>
        <p:nvSpPr>
          <p:cNvPr id="54275" name="標題 2"/>
          <p:cNvSpPr>
            <a:spLocks noGrp="1"/>
          </p:cNvSpPr>
          <p:nvPr>
            <p:ph type="title"/>
          </p:nvPr>
        </p:nvSpPr>
        <p:spPr/>
        <p:txBody>
          <a:bodyPr/>
          <a:lstStyle/>
          <a:p>
            <a:r>
              <a:rPr lang="en-US" altLang="zh-TW" smtClean="0"/>
              <a:t>LMI Types</a:t>
            </a:r>
            <a:endParaRPr lang="zh-TW" altLang="en-US" smtClean="0"/>
          </a:p>
        </p:txBody>
      </p:sp>
    </p:spTree>
    <p:extLst>
      <p:ext uri="{BB962C8B-B14F-4D97-AF65-F5344CB8AC3E}">
        <p14:creationId xmlns:p14="http://schemas.microsoft.com/office/powerpoint/2010/main" val="2447099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內容版面配置區 1"/>
          <p:cNvSpPr>
            <a:spLocks noGrp="1"/>
          </p:cNvSpPr>
          <p:nvPr>
            <p:ph type="body" sz="quarter" idx="10"/>
          </p:nvPr>
        </p:nvSpPr>
        <p:spPr/>
        <p:txBody>
          <a:bodyPr/>
          <a:lstStyle/>
          <a:p>
            <a:r>
              <a:rPr lang="en-US" altLang="zh-TW" smtClean="0"/>
              <a:t>Starting with Cisco IOS software release </a:t>
            </a:r>
            <a:r>
              <a:rPr lang="en-US" altLang="zh-TW" smtClean="0">
                <a:solidFill>
                  <a:srgbClr val="FF0000"/>
                </a:solidFill>
              </a:rPr>
              <a:t>11.2</a:t>
            </a:r>
            <a:r>
              <a:rPr lang="en-US" altLang="zh-TW" smtClean="0"/>
              <a:t>, the default </a:t>
            </a:r>
            <a:r>
              <a:rPr lang="en-US" altLang="zh-TW" smtClean="0">
                <a:solidFill>
                  <a:srgbClr val="FF0000"/>
                </a:solidFill>
              </a:rPr>
              <a:t>LMI autosense </a:t>
            </a:r>
            <a:r>
              <a:rPr lang="en-US" altLang="zh-TW" smtClean="0"/>
              <a:t>feature detects the LMI type supported by the directly connected Frame Relay switch</a:t>
            </a:r>
          </a:p>
          <a:p>
            <a:pPr lvl="1"/>
            <a:r>
              <a:rPr lang="en-US" altLang="zh-TW" smtClean="0"/>
              <a:t>the router automatically configures its interface with the supported LMI type acknowledged by the Frame Relay switch</a:t>
            </a:r>
          </a:p>
          <a:p>
            <a:r>
              <a:rPr lang="en-US" altLang="zh-TW" smtClean="0"/>
              <a:t>To set the LMI type:</a:t>
            </a:r>
          </a:p>
          <a:p>
            <a:pPr lvl="1">
              <a:buFont typeface="Wingdings" pitchFamily="2" charset="2"/>
              <a:buNone/>
            </a:pPr>
            <a:r>
              <a:rPr lang="en-US" altLang="zh-TW" sz="2000" smtClean="0">
                <a:latin typeface="Courier New" panose="02070309020205020404" pitchFamily="49" charset="0"/>
                <a:cs typeface="Courier New" panose="02070309020205020404" pitchFamily="49" charset="0"/>
              </a:rPr>
              <a:t>Router(config-if)# </a:t>
            </a:r>
            <a:r>
              <a:rPr lang="en-US" altLang="zh-TW" sz="2000" b="1" smtClean="0">
                <a:solidFill>
                  <a:srgbClr val="FF0000"/>
                </a:solidFill>
                <a:latin typeface="Courier New" panose="02070309020205020404" pitchFamily="49" charset="0"/>
                <a:cs typeface="Courier New" panose="02070309020205020404" pitchFamily="49" charset="0"/>
              </a:rPr>
              <a:t>frame-relay</a:t>
            </a:r>
            <a:r>
              <a:rPr lang="en-US" altLang="zh-TW" sz="2000" smtClean="0">
                <a:solidFill>
                  <a:srgbClr val="FF0000"/>
                </a:solidFill>
                <a:latin typeface="Courier New" panose="02070309020205020404" pitchFamily="49" charset="0"/>
                <a:cs typeface="Courier New" panose="02070309020205020404" pitchFamily="49" charset="0"/>
              </a:rPr>
              <a:t> </a:t>
            </a:r>
            <a:r>
              <a:rPr lang="en-US" altLang="zh-TW" sz="2000" b="1" smtClean="0">
                <a:solidFill>
                  <a:srgbClr val="FF0000"/>
                </a:solidFill>
                <a:latin typeface="Courier New" panose="02070309020205020404" pitchFamily="49" charset="0"/>
                <a:cs typeface="Courier New" panose="02070309020205020404" pitchFamily="49" charset="0"/>
              </a:rPr>
              <a:t>lmi-type</a:t>
            </a:r>
            <a:r>
              <a:rPr lang="en-US" altLang="zh-TW" sz="2000" smtClean="0">
                <a:solidFill>
                  <a:srgbClr val="FF0000"/>
                </a:solidFill>
                <a:latin typeface="Courier New" panose="02070309020205020404" pitchFamily="49" charset="0"/>
                <a:cs typeface="Courier New" panose="02070309020205020404" pitchFamily="49" charset="0"/>
              </a:rPr>
              <a:t> [</a:t>
            </a:r>
            <a:r>
              <a:rPr lang="en-US" altLang="zh-TW" sz="2000" b="1" smtClean="0">
                <a:solidFill>
                  <a:srgbClr val="FF0000"/>
                </a:solidFill>
                <a:latin typeface="Courier New" panose="02070309020205020404" pitchFamily="49" charset="0"/>
                <a:cs typeface="Courier New" panose="02070309020205020404" pitchFamily="49" charset="0"/>
              </a:rPr>
              <a:t>cisco</a:t>
            </a:r>
            <a:r>
              <a:rPr lang="en-US" altLang="zh-TW" sz="2000" smtClean="0">
                <a:solidFill>
                  <a:srgbClr val="FF0000"/>
                </a:solidFill>
                <a:latin typeface="Courier New" panose="02070309020205020404" pitchFamily="49" charset="0"/>
                <a:cs typeface="Courier New" panose="02070309020205020404" pitchFamily="49" charset="0"/>
              </a:rPr>
              <a:t> | </a:t>
            </a:r>
            <a:r>
              <a:rPr lang="en-US" altLang="zh-TW" sz="2000" b="1" smtClean="0">
                <a:solidFill>
                  <a:srgbClr val="FF0000"/>
                </a:solidFill>
                <a:latin typeface="Courier New" panose="02070309020205020404" pitchFamily="49" charset="0"/>
                <a:cs typeface="Courier New" panose="02070309020205020404" pitchFamily="49" charset="0"/>
              </a:rPr>
              <a:t>ansi</a:t>
            </a:r>
            <a:r>
              <a:rPr lang="en-US" altLang="zh-TW" sz="2000" smtClean="0">
                <a:solidFill>
                  <a:srgbClr val="FF0000"/>
                </a:solidFill>
                <a:latin typeface="Courier New" panose="02070309020205020404" pitchFamily="49" charset="0"/>
                <a:cs typeface="Courier New" panose="02070309020205020404" pitchFamily="49" charset="0"/>
              </a:rPr>
              <a:t> | </a:t>
            </a:r>
            <a:r>
              <a:rPr lang="en-US" altLang="zh-TW" sz="2000" b="1" smtClean="0">
                <a:solidFill>
                  <a:srgbClr val="FF0000"/>
                </a:solidFill>
                <a:latin typeface="Courier New" panose="02070309020205020404" pitchFamily="49" charset="0"/>
                <a:cs typeface="Courier New" panose="02070309020205020404" pitchFamily="49" charset="0"/>
              </a:rPr>
              <a:t>q933a</a:t>
            </a:r>
            <a:r>
              <a:rPr lang="en-US" altLang="zh-TW" sz="2000" smtClean="0">
                <a:solidFill>
                  <a:srgbClr val="FF0000"/>
                </a:solidFill>
                <a:latin typeface="Courier New" panose="02070309020205020404" pitchFamily="49" charset="0"/>
                <a:cs typeface="Courier New" panose="02070309020205020404" pitchFamily="49" charset="0"/>
              </a:rPr>
              <a:t>] </a:t>
            </a:r>
            <a:endParaRPr lang="zh-TW" altLang="en-US" sz="2000" smtClean="0">
              <a:solidFill>
                <a:srgbClr val="FF0000"/>
              </a:solidFill>
              <a:latin typeface="Courier New" panose="02070309020205020404" pitchFamily="49" charset="0"/>
              <a:cs typeface="Courier New" panose="02070309020205020404" pitchFamily="49" charset="0"/>
            </a:endParaRPr>
          </a:p>
        </p:txBody>
      </p:sp>
      <p:sp>
        <p:nvSpPr>
          <p:cNvPr id="55299" name="標題 2"/>
          <p:cNvSpPr>
            <a:spLocks noGrp="1"/>
          </p:cNvSpPr>
          <p:nvPr>
            <p:ph type="title"/>
          </p:nvPr>
        </p:nvSpPr>
        <p:spPr/>
        <p:txBody>
          <a:bodyPr/>
          <a:lstStyle/>
          <a:p>
            <a:r>
              <a:rPr lang="en-US" altLang="zh-TW" smtClean="0"/>
              <a:t>LMI Types</a:t>
            </a:r>
            <a:endParaRPr lang="zh-TW" altLang="en-US" smtClean="0"/>
          </a:p>
        </p:txBody>
      </p:sp>
    </p:spTree>
    <p:extLst>
      <p:ext uri="{BB962C8B-B14F-4D97-AF65-F5344CB8AC3E}">
        <p14:creationId xmlns:p14="http://schemas.microsoft.com/office/powerpoint/2010/main" val="510405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內容版面配置區 1"/>
          <p:cNvSpPr>
            <a:spLocks noGrp="1"/>
          </p:cNvSpPr>
          <p:nvPr>
            <p:ph type="body" sz="quarter" idx="10"/>
          </p:nvPr>
        </p:nvSpPr>
        <p:spPr/>
        <p:txBody>
          <a:bodyPr/>
          <a:lstStyle/>
          <a:p>
            <a:r>
              <a:rPr lang="en-US" altLang="zh-TW" sz="2400" smtClean="0">
                <a:solidFill>
                  <a:srgbClr val="FF0000"/>
                </a:solidFill>
              </a:rPr>
              <a:t>LMI status </a:t>
            </a:r>
            <a:r>
              <a:rPr lang="en-US" altLang="zh-TW" sz="2400" smtClean="0"/>
              <a:t>messages</a:t>
            </a:r>
            <a:r>
              <a:rPr lang="en-US" altLang="zh-TW" sz="2400" smtClean="0">
                <a:solidFill>
                  <a:srgbClr val="FF0000"/>
                </a:solidFill>
              </a:rPr>
              <a:t> </a:t>
            </a:r>
            <a:r>
              <a:rPr lang="en-US" altLang="zh-TW" sz="2400" smtClean="0"/>
              <a:t>combined with </a:t>
            </a:r>
            <a:r>
              <a:rPr lang="en-US" altLang="zh-TW" sz="2400" smtClean="0">
                <a:solidFill>
                  <a:srgbClr val="FF0000"/>
                </a:solidFill>
              </a:rPr>
              <a:t>Inverse ARP </a:t>
            </a:r>
            <a:r>
              <a:rPr lang="en-US" altLang="zh-TW" sz="2400" smtClean="0"/>
              <a:t>messages allow a router to associate Network layer and Data Link layer addresses</a:t>
            </a:r>
          </a:p>
          <a:p>
            <a:r>
              <a:rPr lang="en-US" altLang="zh-TW" sz="2400" smtClean="0"/>
              <a:t>Router sends an LMI status inquiry message to the network. The network replies with an LMI status message containing details of every VC configured on the access link</a:t>
            </a:r>
          </a:p>
          <a:p>
            <a:r>
              <a:rPr lang="en-US" altLang="zh-TW" sz="2400" smtClean="0"/>
              <a:t>If the router needs to map the VCs to Network layer addresses, it sends an Inverse ARP message on each VC</a:t>
            </a:r>
            <a:endParaRPr lang="zh-TW" altLang="en-US" sz="2400" smtClean="0"/>
          </a:p>
        </p:txBody>
      </p:sp>
      <p:sp>
        <p:nvSpPr>
          <p:cNvPr id="58371" name="標題 2"/>
          <p:cNvSpPr>
            <a:spLocks noGrp="1"/>
          </p:cNvSpPr>
          <p:nvPr>
            <p:ph type="title"/>
          </p:nvPr>
        </p:nvSpPr>
        <p:spPr/>
        <p:txBody>
          <a:bodyPr/>
          <a:lstStyle/>
          <a:p>
            <a:r>
              <a:rPr lang="en-US" altLang="zh-TW" smtClean="0"/>
              <a:t>LMI and Inverse ARP</a:t>
            </a:r>
            <a:endParaRPr lang="zh-TW" altLang="en-US" smtClean="0"/>
          </a:p>
        </p:txBody>
      </p:sp>
    </p:spTree>
    <p:extLst>
      <p:ext uri="{BB962C8B-B14F-4D97-AF65-F5344CB8AC3E}">
        <p14:creationId xmlns:p14="http://schemas.microsoft.com/office/powerpoint/2010/main" val="31208423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內容版面配置區 1"/>
          <p:cNvSpPr>
            <a:spLocks noGrp="1"/>
          </p:cNvSpPr>
          <p:nvPr>
            <p:ph type="body" sz="quarter" idx="10"/>
          </p:nvPr>
        </p:nvSpPr>
        <p:spPr/>
        <p:txBody>
          <a:bodyPr/>
          <a:lstStyle/>
          <a:p>
            <a:r>
              <a:rPr lang="en-US" altLang="zh-TW" smtClean="0"/>
              <a:t>Enable Frame Relay Encapsulation</a:t>
            </a:r>
          </a:p>
          <a:p>
            <a:pPr lvl="1"/>
            <a:r>
              <a:rPr lang="en-US" altLang="zh-TW" smtClean="0"/>
              <a:t>Step 1. Setting the IP Address on the Interface</a:t>
            </a:r>
          </a:p>
          <a:p>
            <a:pPr lvl="2">
              <a:buFont typeface="Wingdings" pitchFamily="2" charset="2"/>
              <a:buNone/>
            </a:pPr>
            <a:r>
              <a:rPr lang="en-US" altLang="zh-TW" sz="1800" smtClean="0">
                <a:latin typeface="Courier New" panose="02070309020205020404" pitchFamily="49" charset="0"/>
                <a:cs typeface="Courier New" panose="02070309020205020404" pitchFamily="49" charset="0"/>
              </a:rPr>
              <a:t>Router(config-if)# </a:t>
            </a:r>
            <a:r>
              <a:rPr lang="en-US" altLang="zh-TW" sz="1800" b="1" smtClean="0">
                <a:solidFill>
                  <a:srgbClr val="FF0000"/>
                </a:solidFill>
                <a:latin typeface="Courier New" panose="02070309020205020404" pitchFamily="49" charset="0"/>
                <a:cs typeface="Courier New" panose="02070309020205020404" pitchFamily="49" charset="0"/>
              </a:rPr>
              <a:t>ip address </a:t>
            </a:r>
            <a:r>
              <a:rPr lang="en-US" altLang="zh-TW" sz="1800" b="1" i="1" smtClean="0">
                <a:solidFill>
                  <a:srgbClr val="FF0000"/>
                </a:solidFill>
                <a:latin typeface="Courier New" panose="02070309020205020404" pitchFamily="49" charset="0"/>
                <a:cs typeface="Courier New" panose="02070309020205020404" pitchFamily="49" charset="0"/>
              </a:rPr>
              <a:t>IP-Addr NetMask</a:t>
            </a:r>
          </a:p>
          <a:p>
            <a:pPr lvl="1"/>
            <a:r>
              <a:rPr lang="en-US" altLang="zh-TW" smtClean="0"/>
              <a:t>Step 2. Configuring Encapsulation</a:t>
            </a:r>
          </a:p>
          <a:p>
            <a:pPr lvl="2">
              <a:buFont typeface="Wingdings" pitchFamily="2" charset="2"/>
              <a:buNone/>
            </a:pPr>
            <a:r>
              <a:rPr lang="en-US" altLang="zh-TW" sz="1800" smtClean="0">
                <a:latin typeface="Courier New" panose="02070309020205020404" pitchFamily="49" charset="0"/>
                <a:cs typeface="Courier New" panose="02070309020205020404" pitchFamily="49" charset="0"/>
              </a:rPr>
              <a:t>Router(config-if)# </a:t>
            </a:r>
            <a:r>
              <a:rPr lang="en-US" altLang="zh-TW" sz="1800" b="1" smtClean="0">
                <a:solidFill>
                  <a:srgbClr val="FF0000"/>
                </a:solidFill>
                <a:latin typeface="Courier New" panose="02070309020205020404" pitchFamily="49" charset="0"/>
                <a:cs typeface="Courier New" panose="02070309020205020404" pitchFamily="49" charset="0"/>
              </a:rPr>
              <a:t>encapsulation frame-relay </a:t>
            </a:r>
            <a:r>
              <a:rPr lang="en-US" altLang="zh-TW" sz="1800" smtClean="0">
                <a:latin typeface="Courier New" panose="02070309020205020404" pitchFamily="49" charset="0"/>
                <a:cs typeface="Courier New" panose="02070309020205020404" pitchFamily="49" charset="0"/>
              </a:rPr>
              <a:t>[</a:t>
            </a:r>
            <a:r>
              <a:rPr lang="en-US" altLang="zh-TW" sz="1800" b="1" smtClean="0">
                <a:solidFill>
                  <a:srgbClr val="FF0000"/>
                </a:solidFill>
                <a:latin typeface="Courier New" panose="02070309020205020404" pitchFamily="49" charset="0"/>
                <a:cs typeface="Courier New" panose="02070309020205020404" pitchFamily="49" charset="0"/>
              </a:rPr>
              <a:t>cisco</a:t>
            </a:r>
            <a:r>
              <a:rPr lang="en-US" altLang="zh-TW" sz="1800" smtClean="0">
                <a:latin typeface="Courier New" panose="02070309020205020404" pitchFamily="49" charset="0"/>
                <a:cs typeface="Courier New" panose="02070309020205020404" pitchFamily="49" charset="0"/>
              </a:rPr>
              <a:t> | </a:t>
            </a:r>
            <a:r>
              <a:rPr lang="en-US" altLang="zh-TW" sz="1800" b="1" smtClean="0">
                <a:solidFill>
                  <a:srgbClr val="FF0000"/>
                </a:solidFill>
                <a:latin typeface="Courier New" panose="02070309020205020404" pitchFamily="49" charset="0"/>
                <a:cs typeface="Courier New" panose="02070309020205020404" pitchFamily="49" charset="0"/>
              </a:rPr>
              <a:t>ietf</a:t>
            </a:r>
            <a:r>
              <a:rPr lang="en-US" altLang="zh-TW" sz="1800" smtClean="0">
                <a:latin typeface="Courier New" panose="02070309020205020404" pitchFamily="49" charset="0"/>
                <a:cs typeface="Courier New" panose="02070309020205020404" pitchFamily="49" charset="0"/>
              </a:rPr>
              <a:t>]</a:t>
            </a:r>
          </a:p>
          <a:p>
            <a:pPr lvl="1"/>
            <a:r>
              <a:rPr lang="en-US" altLang="zh-TW" smtClean="0"/>
              <a:t>Step 3. Setting the Bandwidth</a:t>
            </a:r>
          </a:p>
          <a:p>
            <a:pPr lvl="2">
              <a:buFont typeface="Wingdings" pitchFamily="2" charset="2"/>
              <a:buNone/>
            </a:pPr>
            <a:r>
              <a:rPr lang="en-US" altLang="zh-TW" smtClean="0">
                <a:latin typeface="Courier New" panose="02070309020205020404" pitchFamily="49" charset="0"/>
                <a:cs typeface="Courier New" panose="02070309020205020404" pitchFamily="49" charset="0"/>
              </a:rPr>
              <a:t>Router(config-if)# </a:t>
            </a:r>
            <a:r>
              <a:rPr lang="en-US" altLang="zh-TW" sz="1800" b="1" smtClean="0">
                <a:solidFill>
                  <a:srgbClr val="FF0000"/>
                </a:solidFill>
                <a:latin typeface="Courier New" panose="02070309020205020404" pitchFamily="49" charset="0"/>
                <a:cs typeface="Courier New" panose="02070309020205020404" pitchFamily="49" charset="0"/>
              </a:rPr>
              <a:t>bandwidth </a:t>
            </a:r>
            <a:r>
              <a:rPr lang="en-US" altLang="zh-TW" sz="1800" b="1" i="1" smtClean="0">
                <a:solidFill>
                  <a:srgbClr val="FF0000"/>
                </a:solidFill>
                <a:latin typeface="Courier New" panose="02070309020205020404" pitchFamily="49" charset="0"/>
                <a:cs typeface="Courier New" panose="02070309020205020404" pitchFamily="49" charset="0"/>
              </a:rPr>
              <a:t>Kbps</a:t>
            </a:r>
          </a:p>
          <a:p>
            <a:pPr lvl="1"/>
            <a:r>
              <a:rPr lang="en-US" altLang="zh-TW" smtClean="0"/>
              <a:t>Step 4. Setting the LMI Type (optional)</a:t>
            </a:r>
          </a:p>
          <a:p>
            <a:pPr lvl="2">
              <a:buFont typeface="Wingdings" pitchFamily="2" charset="2"/>
              <a:buNone/>
            </a:pPr>
            <a:r>
              <a:rPr lang="en-US" altLang="zh-TW" smtClean="0">
                <a:latin typeface="Courier New" panose="02070309020205020404" pitchFamily="49" charset="0"/>
                <a:cs typeface="Courier New" panose="02070309020205020404" pitchFamily="49" charset="0"/>
              </a:rPr>
              <a:t>Router(config-if)# </a:t>
            </a:r>
            <a:r>
              <a:rPr lang="en-US" altLang="zh-TW" b="1" smtClean="0">
                <a:solidFill>
                  <a:srgbClr val="FF0000"/>
                </a:solidFill>
                <a:latin typeface="Courier New" panose="02070309020205020404" pitchFamily="49" charset="0"/>
                <a:cs typeface="Courier New" panose="02070309020205020404" pitchFamily="49" charset="0"/>
              </a:rPr>
              <a:t>frame-relay lmi-type </a:t>
            </a:r>
            <a:r>
              <a:rPr lang="en-US" altLang="zh-TW" smtClean="0">
                <a:latin typeface="Courier New" panose="02070309020205020404" pitchFamily="49" charset="0"/>
                <a:cs typeface="Courier New" panose="02070309020205020404" pitchFamily="49" charset="0"/>
              </a:rPr>
              <a:t>[</a:t>
            </a:r>
            <a:r>
              <a:rPr lang="en-US" altLang="zh-TW" b="1" smtClean="0">
                <a:solidFill>
                  <a:srgbClr val="FF0000"/>
                </a:solidFill>
                <a:latin typeface="Courier New" panose="02070309020205020404" pitchFamily="49" charset="0"/>
                <a:cs typeface="Courier New" panose="02070309020205020404" pitchFamily="49" charset="0"/>
              </a:rPr>
              <a:t>cisco</a:t>
            </a:r>
            <a:r>
              <a:rPr lang="en-US" altLang="zh-TW" smtClean="0">
                <a:latin typeface="Courier New" panose="02070309020205020404" pitchFamily="49" charset="0"/>
                <a:cs typeface="Courier New" panose="02070309020205020404" pitchFamily="49" charset="0"/>
              </a:rPr>
              <a:t> | </a:t>
            </a:r>
            <a:r>
              <a:rPr lang="en-US" altLang="zh-TW" b="1" smtClean="0">
                <a:solidFill>
                  <a:srgbClr val="FF0000"/>
                </a:solidFill>
                <a:latin typeface="Courier New" panose="02070309020205020404" pitchFamily="49" charset="0"/>
                <a:cs typeface="Courier New" panose="02070309020205020404" pitchFamily="49" charset="0"/>
              </a:rPr>
              <a:t>ansi</a:t>
            </a:r>
            <a:r>
              <a:rPr lang="en-US" altLang="zh-TW" smtClean="0">
                <a:latin typeface="Courier New" panose="02070309020205020404" pitchFamily="49" charset="0"/>
                <a:cs typeface="Courier New" panose="02070309020205020404" pitchFamily="49" charset="0"/>
              </a:rPr>
              <a:t> | </a:t>
            </a:r>
            <a:r>
              <a:rPr lang="en-US" altLang="zh-TW" b="1" smtClean="0">
                <a:solidFill>
                  <a:srgbClr val="FF0000"/>
                </a:solidFill>
                <a:latin typeface="Courier New" panose="02070309020205020404" pitchFamily="49" charset="0"/>
                <a:cs typeface="Courier New" panose="02070309020205020404" pitchFamily="49" charset="0"/>
              </a:rPr>
              <a:t>q933a</a:t>
            </a:r>
            <a:r>
              <a:rPr lang="en-US" altLang="zh-TW" smtClean="0">
                <a:latin typeface="Courier New" panose="02070309020205020404" pitchFamily="49" charset="0"/>
                <a:cs typeface="Courier New" panose="02070309020205020404" pitchFamily="49" charset="0"/>
              </a:rPr>
              <a:t>]</a:t>
            </a:r>
            <a:endParaRPr lang="zh-TW" altLang="en-US" smtClean="0">
              <a:latin typeface="Courier New" panose="02070309020205020404" pitchFamily="49" charset="0"/>
              <a:cs typeface="Courier New" panose="02070309020205020404" pitchFamily="49" charset="0"/>
            </a:endParaRPr>
          </a:p>
        </p:txBody>
      </p:sp>
      <p:sp>
        <p:nvSpPr>
          <p:cNvPr id="62467" name="標題 2"/>
          <p:cNvSpPr>
            <a:spLocks noGrp="1"/>
          </p:cNvSpPr>
          <p:nvPr>
            <p:ph type="title"/>
          </p:nvPr>
        </p:nvSpPr>
        <p:spPr/>
        <p:txBody>
          <a:bodyPr/>
          <a:lstStyle/>
          <a:p>
            <a:r>
              <a:rPr lang="en-US" altLang="zh-TW" smtClean="0"/>
              <a:t>Configuring Basic Frame Relay</a:t>
            </a:r>
            <a:endParaRPr lang="zh-TW" altLang="en-US" smtClean="0"/>
          </a:p>
        </p:txBody>
      </p:sp>
    </p:spTree>
    <p:extLst>
      <p:ext uri="{BB962C8B-B14F-4D97-AF65-F5344CB8AC3E}">
        <p14:creationId xmlns:p14="http://schemas.microsoft.com/office/powerpoint/2010/main" val="26349827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標題 1"/>
          <p:cNvSpPr>
            <a:spLocks noGrp="1"/>
          </p:cNvSpPr>
          <p:nvPr>
            <p:ph type="title"/>
          </p:nvPr>
        </p:nvSpPr>
        <p:spPr/>
        <p:txBody>
          <a:bodyPr/>
          <a:lstStyle/>
          <a:p>
            <a:r>
              <a:rPr lang="en-US" altLang="zh-TW" smtClean="0"/>
              <a:t>Configuring Basic Frame Relay</a:t>
            </a:r>
            <a:endParaRPr lang="zh-TW" altLang="en-US" smtClean="0"/>
          </a:p>
        </p:txBody>
      </p:sp>
      <p:pic>
        <p:nvPicPr>
          <p:cNvPr id="634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501" y="1081497"/>
            <a:ext cx="7053262"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76387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標題 1"/>
          <p:cNvSpPr>
            <a:spLocks noGrp="1"/>
          </p:cNvSpPr>
          <p:nvPr>
            <p:ph type="title"/>
          </p:nvPr>
        </p:nvSpPr>
        <p:spPr/>
        <p:txBody>
          <a:bodyPr/>
          <a:lstStyle/>
          <a:p>
            <a:r>
              <a:rPr lang="en-US" altLang="zh-TW" smtClean="0"/>
              <a:t>Configuring Basic Frame Relay</a:t>
            </a:r>
            <a:endParaRPr lang="zh-TW" altLang="en-US" smtClean="0"/>
          </a:p>
        </p:txBody>
      </p:sp>
      <p:pic>
        <p:nvPicPr>
          <p:cNvPr id="645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1" y="1528046"/>
            <a:ext cx="8405812"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4516" name="文字方塊 3"/>
          <p:cNvSpPr txBox="1">
            <a:spLocks noChangeArrowheads="1"/>
          </p:cNvSpPr>
          <p:nvPr/>
        </p:nvSpPr>
        <p:spPr bwMode="auto">
          <a:xfrm>
            <a:off x="528638" y="1189908"/>
            <a:ext cx="51101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r>
              <a:rPr lang="en-US" altLang="zh-TW" sz="2000">
                <a:solidFill>
                  <a:srgbClr val="FF0000"/>
                </a:solidFill>
                <a:latin typeface="Courier New" panose="02070309020205020404" pitchFamily="49" charset="0"/>
                <a:cs typeface="Courier New" panose="02070309020205020404" pitchFamily="49" charset="0"/>
              </a:rPr>
              <a:t>R1# </a:t>
            </a:r>
            <a:r>
              <a:rPr lang="en-US" altLang="zh-TW" sz="2000" b="1">
                <a:solidFill>
                  <a:srgbClr val="FF0000"/>
                </a:solidFill>
                <a:latin typeface="Courier New" panose="02070309020205020404" pitchFamily="49" charset="0"/>
                <a:cs typeface="Courier New" panose="02070309020205020404" pitchFamily="49" charset="0"/>
              </a:rPr>
              <a:t>show interfaces serial 0/0/0</a:t>
            </a:r>
            <a:endParaRPr lang="zh-TW" altLang="en-US" sz="2000" b="1">
              <a:solidFill>
                <a:srgbClr val="FF0000"/>
              </a:solidFill>
              <a:latin typeface="Courier New" panose="02070309020205020404" pitchFamily="49" charset="0"/>
              <a:cs typeface="Courier New" panose="02070309020205020404" pitchFamily="49" charset="0"/>
            </a:endParaRPr>
          </a:p>
        </p:txBody>
      </p:sp>
      <p:sp>
        <p:nvSpPr>
          <p:cNvPr id="64517" name="文字方塊 4"/>
          <p:cNvSpPr txBox="1">
            <a:spLocks noChangeArrowheads="1"/>
          </p:cNvSpPr>
          <p:nvPr/>
        </p:nvSpPr>
        <p:spPr bwMode="auto">
          <a:xfrm>
            <a:off x="511176" y="5479333"/>
            <a:ext cx="51085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r>
              <a:rPr lang="en-US" altLang="zh-TW" sz="2000">
                <a:solidFill>
                  <a:srgbClr val="FF0000"/>
                </a:solidFill>
                <a:latin typeface="Courier New" panose="02070309020205020404" pitchFamily="49" charset="0"/>
                <a:cs typeface="Courier New" panose="02070309020205020404" pitchFamily="49" charset="0"/>
              </a:rPr>
              <a:t>R2# </a:t>
            </a:r>
            <a:r>
              <a:rPr lang="en-US" altLang="zh-TW" sz="2000" b="1">
                <a:solidFill>
                  <a:srgbClr val="FF0000"/>
                </a:solidFill>
                <a:latin typeface="Courier New" panose="02070309020205020404" pitchFamily="49" charset="0"/>
                <a:cs typeface="Courier New" panose="02070309020205020404" pitchFamily="49" charset="0"/>
              </a:rPr>
              <a:t>show interfaces serial 0/0/0</a:t>
            </a:r>
            <a:endParaRPr lang="zh-TW" altLang="en-US" sz="2000" b="1">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04281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內容版面配置區 1"/>
          <p:cNvSpPr>
            <a:spLocks noGrp="1"/>
          </p:cNvSpPr>
          <p:nvPr>
            <p:ph type="body" sz="quarter" idx="10"/>
          </p:nvPr>
        </p:nvSpPr>
        <p:spPr/>
        <p:txBody>
          <a:bodyPr>
            <a:normAutofit/>
          </a:bodyPr>
          <a:lstStyle/>
          <a:p>
            <a:r>
              <a:rPr lang="en-US" altLang="zh-TW" sz="2400" smtClean="0"/>
              <a:t>To map between a next hop protocol address and a DLCI destination address:</a:t>
            </a:r>
          </a:p>
          <a:p>
            <a:pPr lvl="1">
              <a:buFont typeface="Wingdings" pitchFamily="2" charset="2"/>
              <a:buNone/>
            </a:pPr>
            <a:r>
              <a:rPr lang="en-US" altLang="zh-TW" sz="1800" smtClean="0">
                <a:latin typeface="Courier New" panose="02070309020205020404" pitchFamily="49" charset="0"/>
                <a:cs typeface="Courier New" panose="02070309020205020404" pitchFamily="49" charset="0"/>
              </a:rPr>
              <a:t>Router(config-if)# </a:t>
            </a:r>
            <a:r>
              <a:rPr lang="en-US" altLang="zh-TW" sz="1800" b="1" smtClean="0">
                <a:solidFill>
                  <a:srgbClr val="FF0000"/>
                </a:solidFill>
                <a:latin typeface="Courier New" panose="02070309020205020404" pitchFamily="49" charset="0"/>
                <a:cs typeface="Courier New" panose="02070309020205020404" pitchFamily="49" charset="0"/>
              </a:rPr>
              <a:t>frame-relay map</a:t>
            </a:r>
            <a:r>
              <a:rPr lang="en-US" altLang="zh-TW" sz="1800" smtClean="0">
                <a:latin typeface="Courier New" panose="02070309020205020404" pitchFamily="49" charset="0"/>
                <a:cs typeface="Courier New" panose="02070309020205020404" pitchFamily="49" charset="0"/>
              </a:rPr>
              <a:t> </a:t>
            </a:r>
            <a:r>
              <a:rPr lang="en-US" altLang="zh-TW" sz="1800" b="1" i="1" smtClean="0">
                <a:solidFill>
                  <a:srgbClr val="FF0000"/>
                </a:solidFill>
                <a:latin typeface="Courier New" panose="02070309020205020404" pitchFamily="49" charset="0"/>
                <a:cs typeface="Courier New" panose="02070309020205020404" pitchFamily="49" charset="0"/>
              </a:rPr>
              <a:t>protocol protocol-address</a:t>
            </a:r>
            <a:r>
              <a:rPr lang="en-US" altLang="zh-TW" sz="1800" smtClean="0">
                <a:latin typeface="Courier New" panose="02070309020205020404" pitchFamily="49" charset="0"/>
                <a:cs typeface="Courier New" panose="02070309020205020404" pitchFamily="49" charset="0"/>
              </a:rPr>
              <a:t> </a:t>
            </a:r>
            <a:r>
              <a:rPr lang="en-US" altLang="zh-TW" sz="1800" b="1" i="1" smtClean="0">
                <a:solidFill>
                  <a:srgbClr val="FF0000"/>
                </a:solidFill>
                <a:latin typeface="Courier New" panose="02070309020205020404" pitchFamily="49" charset="0"/>
                <a:cs typeface="Courier New" panose="02070309020205020404" pitchFamily="49" charset="0"/>
              </a:rPr>
              <a:t>dlci</a:t>
            </a:r>
            <a:r>
              <a:rPr lang="en-US" altLang="zh-TW" sz="1800" smtClean="0">
                <a:latin typeface="Courier New" panose="02070309020205020404" pitchFamily="49" charset="0"/>
                <a:cs typeface="Courier New" panose="02070309020205020404" pitchFamily="49" charset="0"/>
              </a:rPr>
              <a:t> [</a:t>
            </a:r>
            <a:r>
              <a:rPr lang="en-US" altLang="zh-TW" sz="1800" b="1" smtClean="0">
                <a:solidFill>
                  <a:srgbClr val="FF0000"/>
                </a:solidFill>
                <a:latin typeface="Courier New" panose="02070309020205020404" pitchFamily="49" charset="0"/>
                <a:cs typeface="Courier New" panose="02070309020205020404" pitchFamily="49" charset="0"/>
              </a:rPr>
              <a:t>broadcast</a:t>
            </a:r>
            <a:r>
              <a:rPr lang="en-US" altLang="zh-TW" sz="1800" smtClean="0">
                <a:latin typeface="Courier New" panose="02070309020205020404" pitchFamily="49" charset="0"/>
                <a:cs typeface="Courier New" panose="02070309020205020404" pitchFamily="49" charset="0"/>
              </a:rPr>
              <a:t>] </a:t>
            </a:r>
          </a:p>
          <a:p>
            <a:r>
              <a:rPr lang="en-US" altLang="zh-TW" sz="2400" smtClean="0"/>
              <a:t>Frame Relay, ATM, and X.25 are nonbroadcast multiaccess (NBMA) networks</a:t>
            </a:r>
          </a:p>
          <a:p>
            <a:pPr lvl="1"/>
            <a:r>
              <a:rPr lang="en-US" altLang="zh-TW" sz="2000" smtClean="0"/>
              <a:t>NBMA networks do not support multicast or broadcast traffic</a:t>
            </a:r>
          </a:p>
          <a:p>
            <a:pPr lvl="1"/>
            <a:r>
              <a:rPr lang="en-US" altLang="zh-TW" sz="2000" smtClean="0"/>
              <a:t>Because NBMA does not support broadcast traffic, using the broadcast keyword is a simplified way to forward routing updates. The </a:t>
            </a:r>
            <a:r>
              <a:rPr lang="en-US" altLang="zh-TW" sz="2000" b="1" smtClean="0">
                <a:solidFill>
                  <a:srgbClr val="FF0000"/>
                </a:solidFill>
                <a:latin typeface="Courier New" panose="02070309020205020404" pitchFamily="49" charset="0"/>
                <a:cs typeface="Courier New" panose="02070309020205020404" pitchFamily="49" charset="0"/>
              </a:rPr>
              <a:t>broadcast</a:t>
            </a:r>
            <a:r>
              <a:rPr lang="en-US" altLang="zh-TW" sz="2000" smtClean="0"/>
              <a:t> keyword allows broadcasts and multicasts over the PVC and, in effect, turns the broadcast into a unicast so that the other node gets the routing updates</a:t>
            </a:r>
            <a:endParaRPr lang="zh-TW" altLang="en-US" sz="2000" smtClean="0"/>
          </a:p>
        </p:txBody>
      </p:sp>
      <p:sp>
        <p:nvSpPr>
          <p:cNvPr id="65539" name="標題 2"/>
          <p:cNvSpPr>
            <a:spLocks noGrp="1"/>
          </p:cNvSpPr>
          <p:nvPr>
            <p:ph type="title"/>
          </p:nvPr>
        </p:nvSpPr>
        <p:spPr/>
        <p:txBody>
          <a:bodyPr/>
          <a:lstStyle/>
          <a:p>
            <a:r>
              <a:rPr lang="en-US" altLang="zh-TW" smtClean="0"/>
              <a:t>Static Frame Relay Map</a:t>
            </a:r>
            <a:endParaRPr lang="zh-TW" altLang="en-US" smtClean="0"/>
          </a:p>
        </p:txBody>
      </p:sp>
    </p:spTree>
    <p:extLst>
      <p:ext uri="{BB962C8B-B14F-4D97-AF65-F5344CB8AC3E}">
        <p14:creationId xmlns:p14="http://schemas.microsoft.com/office/powerpoint/2010/main" val="520638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內容版面配置區 1"/>
          <p:cNvSpPr>
            <a:spLocks noGrp="1"/>
          </p:cNvSpPr>
          <p:nvPr>
            <p:ph type="body" sz="quarter" idx="10"/>
          </p:nvPr>
        </p:nvSpPr>
        <p:spPr/>
        <p:txBody>
          <a:bodyPr>
            <a:normAutofit/>
          </a:bodyPr>
          <a:lstStyle/>
          <a:p>
            <a:r>
              <a:rPr lang="en-US" altLang="zh-TW" sz="2000" smtClean="0"/>
              <a:t>By default, a Frame Relay network provides NBMA connectivity between remote sites</a:t>
            </a:r>
          </a:p>
          <a:p>
            <a:r>
              <a:rPr lang="en-US" altLang="zh-TW" sz="2000" smtClean="0"/>
              <a:t>NBMA clouds usually use a </a:t>
            </a:r>
            <a:r>
              <a:rPr lang="en-US" altLang="zh-TW" sz="2000" smtClean="0">
                <a:solidFill>
                  <a:srgbClr val="FF0000"/>
                </a:solidFill>
              </a:rPr>
              <a:t>hub-and-spoke</a:t>
            </a:r>
            <a:r>
              <a:rPr lang="en-US" altLang="zh-TW" sz="2000" smtClean="0"/>
              <a:t> topology. Unfortunately, a basic routing operation based on the </a:t>
            </a:r>
            <a:r>
              <a:rPr lang="en-US" altLang="zh-TW" sz="2000" smtClean="0">
                <a:solidFill>
                  <a:srgbClr val="FF0000"/>
                </a:solidFill>
              </a:rPr>
              <a:t>split horizon </a:t>
            </a:r>
            <a:r>
              <a:rPr lang="en-US" altLang="zh-TW" sz="2000" smtClean="0"/>
              <a:t>principle can cause reachability issues on a Frame Relay NBMA network</a:t>
            </a:r>
          </a:p>
          <a:p>
            <a:r>
              <a:rPr lang="en-US" altLang="zh-TW" sz="2000" smtClean="0"/>
              <a:t>Solutions</a:t>
            </a:r>
          </a:p>
          <a:p>
            <a:pPr lvl="1"/>
            <a:r>
              <a:rPr lang="en-US" altLang="zh-TW" sz="1800" smtClean="0"/>
              <a:t>Disabling split horizon</a:t>
            </a:r>
          </a:p>
          <a:p>
            <a:pPr lvl="2"/>
            <a:r>
              <a:rPr lang="en-US" altLang="zh-TW" sz="1400" smtClean="0">
                <a:latin typeface="Arial" panose="020B0604020202020204" pitchFamily="34" charset="0"/>
              </a:rPr>
              <a:t>Only IP allows you to disable split horizon</a:t>
            </a:r>
          </a:p>
          <a:p>
            <a:pPr lvl="2"/>
            <a:r>
              <a:rPr lang="en-US" altLang="zh-TW" sz="1400" smtClean="0">
                <a:latin typeface="Arial" panose="020B0604020202020204" pitchFamily="34" charset="0"/>
              </a:rPr>
              <a:t>Increases the chance of routing loops</a:t>
            </a:r>
          </a:p>
          <a:p>
            <a:pPr lvl="1"/>
            <a:r>
              <a:rPr lang="en-US" altLang="zh-TW" sz="1800" smtClean="0"/>
              <a:t>Use a fully meshed topology</a:t>
            </a:r>
          </a:p>
          <a:p>
            <a:pPr lvl="2"/>
            <a:r>
              <a:rPr lang="en-US" altLang="zh-TW" sz="1400" smtClean="0">
                <a:latin typeface="Arial" panose="020B0604020202020204" pitchFamily="34" charset="0"/>
              </a:rPr>
              <a:t>This is expensive because more PVCs are required</a:t>
            </a:r>
          </a:p>
          <a:p>
            <a:pPr lvl="1"/>
            <a:r>
              <a:rPr lang="en-US" altLang="zh-TW" sz="1800" smtClean="0">
                <a:solidFill>
                  <a:srgbClr val="FF0000"/>
                </a:solidFill>
              </a:rPr>
              <a:t>Use subinterfaces</a:t>
            </a:r>
            <a:endParaRPr lang="zh-TW" altLang="en-US" sz="1800" smtClean="0">
              <a:solidFill>
                <a:srgbClr val="FF0000"/>
              </a:solidFill>
            </a:endParaRPr>
          </a:p>
        </p:txBody>
      </p:sp>
      <p:sp>
        <p:nvSpPr>
          <p:cNvPr id="69635" name="標題 2"/>
          <p:cNvSpPr>
            <a:spLocks noGrp="1"/>
          </p:cNvSpPr>
          <p:nvPr>
            <p:ph type="title"/>
          </p:nvPr>
        </p:nvSpPr>
        <p:spPr/>
        <p:txBody>
          <a:bodyPr/>
          <a:lstStyle/>
          <a:p>
            <a:r>
              <a:rPr lang="en-US" altLang="zh-TW" smtClean="0"/>
              <a:t>Split Horizon Problem</a:t>
            </a:r>
            <a:endParaRPr lang="zh-TW" altLang="en-US" smtClean="0"/>
          </a:p>
        </p:txBody>
      </p:sp>
    </p:spTree>
    <p:extLst>
      <p:ext uri="{BB962C8B-B14F-4D97-AF65-F5344CB8AC3E}">
        <p14:creationId xmlns:p14="http://schemas.microsoft.com/office/powerpoint/2010/main" val="3246920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標題 1"/>
          <p:cNvSpPr>
            <a:spLocks noGrp="1"/>
          </p:cNvSpPr>
          <p:nvPr>
            <p:ph type="title"/>
          </p:nvPr>
        </p:nvSpPr>
        <p:spPr/>
        <p:txBody>
          <a:bodyPr/>
          <a:lstStyle/>
          <a:p>
            <a:r>
              <a:rPr lang="en-US" altLang="zh-TW" smtClean="0"/>
              <a:t>Split Horizon Problem</a:t>
            </a:r>
            <a:endParaRPr lang="zh-TW" altLang="en-US" smtClean="0"/>
          </a:p>
        </p:txBody>
      </p:sp>
      <p:pic>
        <p:nvPicPr>
          <p:cNvPr id="706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459" y="974675"/>
            <a:ext cx="6716712"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380521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內容版面配置區 1"/>
          <p:cNvSpPr>
            <a:spLocks noGrp="1"/>
          </p:cNvSpPr>
          <p:nvPr>
            <p:ph type="body" sz="quarter" idx="10"/>
          </p:nvPr>
        </p:nvSpPr>
        <p:spPr/>
        <p:txBody>
          <a:bodyPr/>
          <a:lstStyle/>
          <a:p>
            <a:r>
              <a:rPr lang="en-US" altLang="zh-TW" sz="2400" smtClean="0"/>
              <a:t>Frame Relay subinterfaces can be configured in either</a:t>
            </a:r>
          </a:p>
          <a:p>
            <a:pPr lvl="1"/>
            <a:r>
              <a:rPr lang="en-US" altLang="zh-TW" sz="2000" smtClean="0">
                <a:solidFill>
                  <a:srgbClr val="FF0000"/>
                </a:solidFill>
              </a:rPr>
              <a:t>Point-to-point</a:t>
            </a:r>
            <a:r>
              <a:rPr lang="en-US" altLang="zh-TW" sz="2000" smtClean="0"/>
              <a:t> - A single point-to-point subinterface establishes one PVC connection to another physical interface or subinterface on a remote router. In this case, each pair of the point-to-point routers is on its own subnet, and each point-to-point subinterface has a single DLCI</a:t>
            </a:r>
          </a:p>
          <a:p>
            <a:pPr lvl="1"/>
            <a:r>
              <a:rPr lang="en-US" altLang="zh-TW" sz="2000" smtClean="0">
                <a:solidFill>
                  <a:srgbClr val="FF0000"/>
                </a:solidFill>
              </a:rPr>
              <a:t>Multipoint</a:t>
            </a:r>
            <a:r>
              <a:rPr lang="en-US" altLang="zh-TW" sz="2000" smtClean="0"/>
              <a:t> - A single multipoint subinterface establishes multiple PVC connections to multiple physical interfaces or subinterfaces on remote routers. All the participating interfaces are in the same subnet. The subinterface acts like an NBMA Frame Relay interface, so routing update traffic is subject to the split horizon rule. Typically, all multipoint VCs belong to the same subnet.</a:t>
            </a:r>
            <a:endParaRPr lang="zh-TW" altLang="en-US" sz="2000" smtClean="0"/>
          </a:p>
        </p:txBody>
      </p:sp>
      <p:sp>
        <p:nvSpPr>
          <p:cNvPr id="73731" name="標題 2"/>
          <p:cNvSpPr>
            <a:spLocks noGrp="1"/>
          </p:cNvSpPr>
          <p:nvPr>
            <p:ph type="title"/>
          </p:nvPr>
        </p:nvSpPr>
        <p:spPr/>
        <p:txBody>
          <a:bodyPr/>
          <a:lstStyle/>
          <a:p>
            <a:r>
              <a:rPr lang="en-US" altLang="zh-TW" smtClean="0"/>
              <a:t>Frame Relay Subinterfaces</a:t>
            </a:r>
            <a:endParaRPr lang="zh-TW" altLang="en-US" smtClean="0"/>
          </a:p>
        </p:txBody>
      </p:sp>
    </p:spTree>
    <p:extLst>
      <p:ext uri="{BB962C8B-B14F-4D97-AF65-F5344CB8AC3E}">
        <p14:creationId xmlns:p14="http://schemas.microsoft.com/office/powerpoint/2010/main" val="210547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標題 1"/>
          <p:cNvSpPr>
            <a:spLocks noGrp="1"/>
          </p:cNvSpPr>
          <p:nvPr>
            <p:ph type="title"/>
          </p:nvPr>
        </p:nvSpPr>
        <p:spPr/>
        <p:txBody>
          <a:bodyPr/>
          <a:lstStyle/>
          <a:p>
            <a:r>
              <a:rPr lang="en-US" altLang="zh-TW" smtClean="0"/>
              <a:t>Introducing Frame Relay</a:t>
            </a:r>
            <a:endParaRPr lang="zh-TW" altLang="en-US" smtClean="0"/>
          </a:p>
        </p:txBody>
      </p:sp>
      <p:pic>
        <p:nvPicPr>
          <p:cNvPr id="102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1607" y="1223963"/>
            <a:ext cx="7385050" cy="462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210014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標題 1"/>
          <p:cNvSpPr>
            <a:spLocks noGrp="1"/>
          </p:cNvSpPr>
          <p:nvPr>
            <p:ph type="title"/>
          </p:nvPr>
        </p:nvSpPr>
        <p:spPr/>
        <p:txBody>
          <a:bodyPr/>
          <a:lstStyle/>
          <a:p>
            <a:r>
              <a:rPr lang="en-US" altLang="zh-TW" smtClean="0"/>
              <a:t>Frame Relay Subinterfaces</a:t>
            </a:r>
            <a:endParaRPr lang="zh-TW" altLang="en-US" smtClean="0"/>
          </a:p>
        </p:txBody>
      </p:sp>
      <p:pic>
        <p:nvPicPr>
          <p:cNvPr id="747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619" y="1115961"/>
            <a:ext cx="7439025"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91855913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標題 1"/>
          <p:cNvSpPr>
            <a:spLocks noGrp="1"/>
          </p:cNvSpPr>
          <p:nvPr>
            <p:ph type="title"/>
          </p:nvPr>
        </p:nvSpPr>
        <p:spPr/>
        <p:txBody>
          <a:bodyPr/>
          <a:lstStyle/>
          <a:p>
            <a:r>
              <a:rPr lang="en-US" altLang="zh-TW" smtClean="0"/>
              <a:t>Bursting</a:t>
            </a:r>
            <a:endParaRPr lang="zh-TW" altLang="en-US" smtClean="0"/>
          </a:p>
        </p:txBody>
      </p:sp>
      <p:pic>
        <p:nvPicPr>
          <p:cNvPr id="808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702" y="1966298"/>
            <a:ext cx="8634413"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668491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內容版面配置區 1"/>
          <p:cNvSpPr>
            <a:spLocks noGrp="1"/>
          </p:cNvSpPr>
          <p:nvPr>
            <p:ph type="body" sz="quarter" idx="10"/>
          </p:nvPr>
        </p:nvSpPr>
        <p:spPr/>
        <p:txBody>
          <a:bodyPr/>
          <a:lstStyle/>
          <a:p>
            <a:r>
              <a:rPr lang="en-US" altLang="zh-TW" smtClean="0"/>
              <a:t>Frame Relay reduces network overhead by implementing simple congestion-notification mechanisms rather than explicit, per-VC flow control. These congestion-notification mechanisms are the </a:t>
            </a:r>
            <a:r>
              <a:rPr lang="en-US" altLang="zh-TW" smtClean="0">
                <a:solidFill>
                  <a:srgbClr val="FF0000"/>
                </a:solidFill>
              </a:rPr>
              <a:t>Forward Explicit Congestion Notification </a:t>
            </a:r>
            <a:r>
              <a:rPr lang="en-US" altLang="zh-TW" smtClean="0"/>
              <a:t>(</a:t>
            </a:r>
            <a:r>
              <a:rPr lang="en-US" altLang="zh-TW" smtClean="0">
                <a:solidFill>
                  <a:srgbClr val="FF0000"/>
                </a:solidFill>
              </a:rPr>
              <a:t>FECN</a:t>
            </a:r>
            <a:r>
              <a:rPr lang="en-US" altLang="zh-TW" smtClean="0"/>
              <a:t>) and the </a:t>
            </a:r>
            <a:r>
              <a:rPr lang="en-US" altLang="zh-TW" smtClean="0">
                <a:solidFill>
                  <a:srgbClr val="FF0000"/>
                </a:solidFill>
              </a:rPr>
              <a:t>Backward Explicit Congestion Notification</a:t>
            </a:r>
            <a:r>
              <a:rPr lang="en-US" altLang="zh-TW" smtClean="0"/>
              <a:t> (</a:t>
            </a:r>
            <a:r>
              <a:rPr lang="en-US" altLang="zh-TW" smtClean="0">
                <a:solidFill>
                  <a:srgbClr val="FF0000"/>
                </a:solidFill>
              </a:rPr>
              <a:t>BECN</a:t>
            </a:r>
            <a:r>
              <a:rPr lang="en-US" altLang="zh-TW" smtClean="0"/>
              <a:t>)</a:t>
            </a:r>
          </a:p>
          <a:p>
            <a:r>
              <a:rPr lang="en-US" altLang="zh-TW" smtClean="0"/>
              <a:t>BECN is a direct notification. FECN is an indirect one</a:t>
            </a:r>
            <a:endParaRPr lang="zh-TW" altLang="en-US" smtClean="0"/>
          </a:p>
        </p:txBody>
      </p:sp>
      <p:sp>
        <p:nvSpPr>
          <p:cNvPr id="81923" name="標題 2"/>
          <p:cNvSpPr>
            <a:spLocks noGrp="1"/>
          </p:cNvSpPr>
          <p:nvPr>
            <p:ph type="title"/>
          </p:nvPr>
        </p:nvSpPr>
        <p:spPr/>
        <p:txBody>
          <a:bodyPr/>
          <a:lstStyle/>
          <a:p>
            <a:r>
              <a:rPr lang="en-US" altLang="zh-TW" smtClean="0"/>
              <a:t>Frame Relay Flow Control</a:t>
            </a:r>
            <a:endParaRPr lang="zh-TW" altLang="en-US" smtClean="0"/>
          </a:p>
        </p:txBody>
      </p:sp>
    </p:spTree>
    <p:extLst>
      <p:ext uri="{BB962C8B-B14F-4D97-AF65-F5344CB8AC3E}">
        <p14:creationId xmlns:p14="http://schemas.microsoft.com/office/powerpoint/2010/main" val="1744020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標題 1"/>
          <p:cNvSpPr>
            <a:spLocks noGrp="1"/>
          </p:cNvSpPr>
          <p:nvPr>
            <p:ph type="title"/>
          </p:nvPr>
        </p:nvSpPr>
        <p:spPr/>
        <p:txBody>
          <a:bodyPr/>
          <a:lstStyle/>
          <a:p>
            <a:r>
              <a:rPr lang="en-US" altLang="zh-TW" sz="3600" smtClean="0"/>
              <a:t>Configuring Frame Relay Subinterfaces</a:t>
            </a:r>
            <a:endParaRPr lang="zh-TW" altLang="en-US" sz="3600" smtClean="0"/>
          </a:p>
        </p:txBody>
      </p:sp>
      <p:pic>
        <p:nvPicPr>
          <p:cNvPr id="880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750" y="1816100"/>
            <a:ext cx="8824913"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0611500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標題 1"/>
          <p:cNvSpPr>
            <a:spLocks noGrp="1"/>
          </p:cNvSpPr>
          <p:nvPr>
            <p:ph type="title"/>
          </p:nvPr>
        </p:nvSpPr>
        <p:spPr/>
        <p:txBody>
          <a:bodyPr/>
          <a:lstStyle/>
          <a:p>
            <a:r>
              <a:rPr lang="en-US" altLang="zh-TW" sz="3600" smtClean="0"/>
              <a:t>Configuring Frame Relay Subinterfaces</a:t>
            </a:r>
            <a:endParaRPr lang="zh-TW" altLang="en-US" sz="3600" smtClean="0"/>
          </a:p>
        </p:txBody>
      </p:sp>
      <p:pic>
        <p:nvPicPr>
          <p:cNvPr id="890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2082800"/>
            <a:ext cx="8812213"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492323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標題 1"/>
          <p:cNvSpPr>
            <a:spLocks noGrp="1"/>
          </p:cNvSpPr>
          <p:nvPr>
            <p:ph type="title"/>
          </p:nvPr>
        </p:nvSpPr>
        <p:spPr/>
        <p:txBody>
          <a:bodyPr/>
          <a:lstStyle/>
          <a:p>
            <a:r>
              <a:rPr lang="en-US" altLang="zh-TW" sz="3600" smtClean="0"/>
              <a:t>Configuring Frame Relay Subinterfaces</a:t>
            </a:r>
            <a:endParaRPr lang="zh-TW" altLang="en-US" sz="3600" smtClean="0"/>
          </a:p>
        </p:txBody>
      </p:sp>
      <p:pic>
        <p:nvPicPr>
          <p:cNvPr id="9113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1927" y="1064752"/>
            <a:ext cx="6118225" cy="490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2703349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The output of the show frame-relay </a:t>
            </a:r>
            <a:r>
              <a:rPr lang="en-US" altLang="zh-TW" dirty="0" err="1"/>
              <a:t>pvc</a:t>
            </a:r>
            <a:r>
              <a:rPr lang="en-US" altLang="zh-TW" dirty="0"/>
              <a:t> command shows "PVC STATUS = INACTIVE". What </a:t>
            </a:r>
            <a:r>
              <a:rPr lang="en-US" altLang="zh-TW" dirty="0" smtClean="0"/>
              <a:t>does this </a:t>
            </a:r>
            <a:r>
              <a:rPr lang="en-US" altLang="zh-TW" dirty="0"/>
              <a:t>mean?</a:t>
            </a:r>
          </a:p>
          <a:p>
            <a:pPr marL="568325" lvl="1" indent="-342900">
              <a:buFont typeface="+mj-lt"/>
              <a:buAutoNum type="alphaUcPeriod"/>
            </a:pPr>
            <a:r>
              <a:rPr lang="en-US" altLang="zh-TW" dirty="0" smtClean="0"/>
              <a:t>The </a:t>
            </a:r>
            <a:r>
              <a:rPr lang="en-US" altLang="zh-TW" dirty="0"/>
              <a:t>PVC is configured correctly and is operating normally, but no data packets have </a:t>
            </a:r>
            <a:r>
              <a:rPr lang="en-US" altLang="zh-TW" dirty="0" smtClean="0"/>
              <a:t>been detected </a:t>
            </a:r>
            <a:r>
              <a:rPr lang="en-US" altLang="zh-TW" dirty="0"/>
              <a:t>for more than five minutes.</a:t>
            </a:r>
          </a:p>
          <a:p>
            <a:pPr marL="568325" lvl="1" indent="-342900">
              <a:buFont typeface="+mj-lt"/>
              <a:buAutoNum type="alphaUcPeriod"/>
            </a:pPr>
            <a:r>
              <a:rPr lang="en-US" altLang="zh-TW" dirty="0" smtClean="0"/>
              <a:t>The </a:t>
            </a:r>
            <a:r>
              <a:rPr lang="en-US" altLang="zh-TW" dirty="0"/>
              <a:t>PVC is configured correctly, is operating normally, and is no longer actively seeking </a:t>
            </a:r>
            <a:r>
              <a:rPr lang="en-US" altLang="zh-TW" dirty="0" smtClean="0"/>
              <a:t>the address </a:t>
            </a:r>
            <a:r>
              <a:rPr lang="en-US" altLang="zh-TW" dirty="0"/>
              <a:t>of the remote router.</a:t>
            </a:r>
          </a:p>
          <a:p>
            <a:pPr marL="568325" lvl="1" indent="-342900">
              <a:buFont typeface="+mj-lt"/>
              <a:buAutoNum type="alphaUcPeriod"/>
            </a:pPr>
            <a:r>
              <a:rPr lang="en-US" altLang="zh-TW" dirty="0" smtClean="0"/>
              <a:t>The </a:t>
            </a:r>
            <a:r>
              <a:rPr lang="en-US" altLang="zh-TW" dirty="0"/>
              <a:t>PVC is configured correctly, is operating normally, and is waiting for interesting traffic </a:t>
            </a:r>
            <a:r>
              <a:rPr lang="en-US" altLang="zh-TW" dirty="0" smtClean="0"/>
              <a:t>to trigger </a:t>
            </a:r>
            <a:r>
              <a:rPr lang="en-US" altLang="zh-TW" dirty="0"/>
              <a:t>a call to the remote router</a:t>
            </a:r>
            <a:r>
              <a:rPr lang="en-US" altLang="zh-TW" dirty="0" smtClean="0"/>
              <a:t>.</a:t>
            </a:r>
          </a:p>
          <a:p>
            <a:pPr marL="568325" lvl="1" indent="-342900">
              <a:buFont typeface="+mj-lt"/>
              <a:buAutoNum type="alphaUcPeriod"/>
            </a:pPr>
            <a:r>
              <a:rPr lang="en-US" altLang="zh-TW" dirty="0"/>
              <a:t>The PVC is configured correctly on the local switch, but there is a problem on the remote end </a:t>
            </a:r>
            <a:r>
              <a:rPr lang="en-US" altLang="zh-TW" dirty="0" smtClean="0"/>
              <a:t>of the </a:t>
            </a:r>
            <a:r>
              <a:rPr lang="en-US" altLang="zh-TW" dirty="0"/>
              <a:t>PVC.</a:t>
            </a:r>
          </a:p>
          <a:p>
            <a:pPr marL="568325" lvl="1" indent="-342900">
              <a:buFont typeface="+mj-lt"/>
              <a:buAutoNum type="alphaUcPeriod"/>
            </a:pPr>
            <a:r>
              <a:rPr lang="en-US" altLang="zh-TW" dirty="0" smtClean="0"/>
              <a:t>The </a:t>
            </a:r>
            <a:r>
              <a:rPr lang="en-US" altLang="zh-TW" dirty="0"/>
              <a:t>PVC is not configured on the local switch.</a:t>
            </a:r>
            <a:endParaRPr lang="zh-TW" altLang="en-US" dirty="0"/>
          </a:p>
        </p:txBody>
      </p:sp>
      <p:sp>
        <p:nvSpPr>
          <p:cNvPr id="3" name="標題 2"/>
          <p:cNvSpPr>
            <a:spLocks noGrp="1"/>
          </p:cNvSpPr>
          <p:nvPr>
            <p:ph type="title"/>
          </p:nvPr>
        </p:nvSpPr>
        <p:spPr/>
        <p:txBody>
          <a:bodyPr/>
          <a:lstStyle/>
          <a:p>
            <a:r>
              <a:rPr lang="en-US" altLang="zh-TW" dirty="0" smtClean="0"/>
              <a:t>291</a:t>
            </a:r>
            <a:endParaRPr lang="zh-TW" altLang="en-US" dirty="0"/>
          </a:p>
        </p:txBody>
      </p:sp>
      <p:sp>
        <p:nvSpPr>
          <p:cNvPr id="4" name="圓角矩形 3"/>
          <p:cNvSpPr/>
          <p:nvPr/>
        </p:nvSpPr>
        <p:spPr>
          <a:xfrm>
            <a:off x="239713" y="3420549"/>
            <a:ext cx="8693072" cy="620509"/>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592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292</a:t>
            </a:r>
            <a:endParaRPr lang="zh-TW" altLang="en-US" dirty="0"/>
          </a:p>
        </p:txBody>
      </p:sp>
      <p:pic>
        <p:nvPicPr>
          <p:cNvPr id="3" name="圖片 2"/>
          <p:cNvPicPr>
            <a:picLocks noChangeAspect="1"/>
          </p:cNvPicPr>
          <p:nvPr/>
        </p:nvPicPr>
        <p:blipFill>
          <a:blip r:embed="rId2"/>
          <a:stretch>
            <a:fillRect/>
          </a:stretch>
        </p:blipFill>
        <p:spPr>
          <a:xfrm>
            <a:off x="387258" y="1489566"/>
            <a:ext cx="8429905" cy="2993944"/>
          </a:xfrm>
          <a:prstGeom prst="rect">
            <a:avLst/>
          </a:prstGeom>
        </p:spPr>
      </p:pic>
      <p:cxnSp>
        <p:nvCxnSpPr>
          <p:cNvPr id="4" name="直線單箭頭接點 3"/>
          <p:cNvCxnSpPr/>
          <p:nvPr/>
        </p:nvCxnSpPr>
        <p:spPr>
          <a:xfrm flipV="1">
            <a:off x="3923731" y="2026693"/>
            <a:ext cx="1351129" cy="77792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p:cNvCxnSpPr/>
          <p:nvPr/>
        </p:nvCxnSpPr>
        <p:spPr>
          <a:xfrm flipV="1">
            <a:off x="3923731" y="2402006"/>
            <a:ext cx="1303362" cy="11327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p:cNvCxnSpPr/>
          <p:nvPr/>
        </p:nvCxnSpPr>
        <p:spPr>
          <a:xfrm flipV="1">
            <a:off x="3923731" y="2804615"/>
            <a:ext cx="1303362" cy="36848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flipV="1">
            <a:off x="3978322" y="3143250"/>
            <a:ext cx="1289003" cy="1135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8599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版面配置區 3"/>
          <p:cNvSpPr>
            <a:spLocks noGrp="1"/>
          </p:cNvSpPr>
          <p:nvPr>
            <p:ph type="body" sz="quarter" idx="10"/>
          </p:nvPr>
        </p:nvSpPr>
        <p:spPr/>
        <p:txBody>
          <a:bodyPr/>
          <a:lstStyle/>
          <a:p>
            <a:r>
              <a:rPr lang="en-US" altLang="zh-TW" dirty="0"/>
              <a:t>Refer to the exhibit</a:t>
            </a:r>
            <a:r>
              <a:rPr lang="en-US" altLang="zh-TW" dirty="0" smtClean="0"/>
              <a:t>. </a:t>
            </a:r>
            <a:r>
              <a:rPr lang="en-US" altLang="zh-TW" dirty="0"/>
              <a:t>In the Frame Relay network, which IP addresses would be assigned to the interfaces with </a:t>
            </a:r>
            <a:r>
              <a:rPr lang="en-US" altLang="zh-TW" dirty="0" smtClean="0"/>
              <a:t>point-</a:t>
            </a:r>
            <a:r>
              <a:rPr lang="en-US" altLang="zh-TW" dirty="0" err="1" smtClean="0"/>
              <a:t>topoint</a:t>
            </a:r>
            <a:r>
              <a:rPr lang="en-US" altLang="zh-TW" dirty="0" smtClean="0"/>
              <a:t> PVCs</a:t>
            </a:r>
            <a:r>
              <a:rPr lang="en-US" altLang="zh-TW" dirty="0"/>
              <a:t>?</a:t>
            </a:r>
            <a:endParaRPr lang="zh-TW" altLang="en-US" dirty="0"/>
          </a:p>
        </p:txBody>
      </p:sp>
      <p:sp>
        <p:nvSpPr>
          <p:cNvPr id="3" name="標題 2"/>
          <p:cNvSpPr>
            <a:spLocks noGrp="1"/>
          </p:cNvSpPr>
          <p:nvPr>
            <p:ph type="title"/>
          </p:nvPr>
        </p:nvSpPr>
        <p:spPr/>
        <p:txBody>
          <a:bodyPr/>
          <a:lstStyle/>
          <a:p>
            <a:r>
              <a:rPr lang="en-US" altLang="zh-TW" dirty="0" smtClean="0"/>
              <a:t>293</a:t>
            </a:r>
            <a:endParaRPr lang="zh-TW" altLang="en-US" dirty="0"/>
          </a:p>
        </p:txBody>
      </p:sp>
      <p:pic>
        <p:nvPicPr>
          <p:cNvPr id="5" name="圖片 4"/>
          <p:cNvPicPr>
            <a:picLocks noChangeAspect="1"/>
          </p:cNvPicPr>
          <p:nvPr/>
        </p:nvPicPr>
        <p:blipFill>
          <a:blip r:embed="rId2"/>
          <a:stretch>
            <a:fillRect/>
          </a:stretch>
        </p:blipFill>
        <p:spPr>
          <a:xfrm>
            <a:off x="2193977" y="2420163"/>
            <a:ext cx="4543708" cy="2723185"/>
          </a:xfrm>
          <a:prstGeom prst="rect">
            <a:avLst/>
          </a:prstGeom>
        </p:spPr>
      </p:pic>
    </p:spTree>
    <p:extLst>
      <p:ext uri="{BB962C8B-B14F-4D97-AF65-F5344CB8AC3E}">
        <p14:creationId xmlns:p14="http://schemas.microsoft.com/office/powerpoint/2010/main" val="4142397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pPr marL="568325" lvl="1" indent="-342900">
              <a:buFont typeface="+mj-lt"/>
              <a:buAutoNum type="alphaUcPeriod"/>
            </a:pPr>
            <a:r>
              <a:rPr lang="en-US" altLang="zh-TW" sz="1800" dirty="0" smtClean="0"/>
              <a:t>DLCI </a:t>
            </a:r>
            <a:r>
              <a:rPr lang="en-US" altLang="zh-TW" sz="1800" dirty="0"/>
              <a:t>16: 192.168.10.1 /24</a:t>
            </a:r>
          </a:p>
          <a:p>
            <a:pPr marL="225425" lvl="1" indent="0">
              <a:buNone/>
            </a:pPr>
            <a:r>
              <a:rPr lang="en-US" altLang="zh-TW" sz="1800" dirty="0" smtClean="0"/>
              <a:t>      DLCI </a:t>
            </a:r>
            <a:r>
              <a:rPr lang="en-US" altLang="zh-TW" sz="1800" dirty="0"/>
              <a:t>17: 192.168.10.1 /24</a:t>
            </a:r>
          </a:p>
          <a:p>
            <a:pPr marL="225425" lvl="1" indent="0">
              <a:buNone/>
            </a:pPr>
            <a:r>
              <a:rPr lang="en-US" altLang="zh-TW" sz="1800" dirty="0" smtClean="0"/>
              <a:t>      DLCI </a:t>
            </a:r>
            <a:r>
              <a:rPr lang="en-US" altLang="zh-TW" sz="1800" dirty="0"/>
              <a:t>99: 192.168.10.2 /24</a:t>
            </a:r>
          </a:p>
          <a:p>
            <a:pPr marL="225425" lvl="1" indent="0">
              <a:buNone/>
            </a:pPr>
            <a:r>
              <a:rPr lang="en-US" altLang="zh-TW" sz="1800" dirty="0" smtClean="0"/>
              <a:t>      DLCI </a:t>
            </a:r>
            <a:r>
              <a:rPr lang="en-US" altLang="zh-TW" sz="1800" dirty="0"/>
              <a:t>28: 192.168.10.3 /24</a:t>
            </a:r>
          </a:p>
          <a:p>
            <a:pPr marL="568325" lvl="1" indent="-342900">
              <a:buFont typeface="+mj-lt"/>
              <a:buAutoNum type="alphaUcPeriod" startAt="2"/>
            </a:pPr>
            <a:r>
              <a:rPr lang="en-US" altLang="zh-TW" sz="1800" dirty="0" smtClean="0"/>
              <a:t>DLCI </a:t>
            </a:r>
            <a:r>
              <a:rPr lang="en-US" altLang="zh-TW" sz="1800" dirty="0"/>
              <a:t>16: 192.168.10.1 /24</a:t>
            </a:r>
          </a:p>
          <a:p>
            <a:pPr marL="225425" lvl="1" indent="0">
              <a:buNone/>
            </a:pPr>
            <a:r>
              <a:rPr lang="zh-TW" altLang="en-US" sz="1800" dirty="0" smtClean="0"/>
              <a:t>      </a:t>
            </a:r>
            <a:r>
              <a:rPr lang="en-US" altLang="zh-TW" sz="1800" dirty="0" smtClean="0"/>
              <a:t>DLCI </a:t>
            </a:r>
            <a:r>
              <a:rPr lang="en-US" altLang="zh-TW" sz="1800" dirty="0"/>
              <a:t>17: 192.168.11.1 /24</a:t>
            </a:r>
          </a:p>
          <a:p>
            <a:pPr marL="225425" lvl="1" indent="0">
              <a:buNone/>
            </a:pPr>
            <a:r>
              <a:rPr lang="zh-TW" altLang="en-US" sz="1800" dirty="0" smtClean="0"/>
              <a:t>      </a:t>
            </a:r>
            <a:r>
              <a:rPr lang="en-US" altLang="zh-TW" sz="1800" dirty="0" smtClean="0"/>
              <a:t>DLCI </a:t>
            </a:r>
            <a:r>
              <a:rPr lang="en-US" altLang="zh-TW" sz="1800" dirty="0"/>
              <a:t>99: 192.168.12.1 /24</a:t>
            </a:r>
          </a:p>
          <a:p>
            <a:pPr marL="225425" lvl="1" indent="0">
              <a:buNone/>
            </a:pPr>
            <a:r>
              <a:rPr lang="zh-TW" altLang="en-US" sz="1800" dirty="0" smtClean="0"/>
              <a:t>      </a:t>
            </a:r>
            <a:r>
              <a:rPr lang="en-US" altLang="zh-TW" sz="1800" dirty="0" smtClean="0"/>
              <a:t>DLCI </a:t>
            </a:r>
            <a:r>
              <a:rPr lang="en-US" altLang="zh-TW" sz="1800" dirty="0"/>
              <a:t>28: 192.168.13.1 /24</a:t>
            </a:r>
            <a:endParaRPr lang="zh-TW" altLang="en-US" sz="1800" dirty="0"/>
          </a:p>
        </p:txBody>
      </p:sp>
      <p:sp>
        <p:nvSpPr>
          <p:cNvPr id="3" name="文字版面配置區 2"/>
          <p:cNvSpPr>
            <a:spLocks noGrp="1"/>
          </p:cNvSpPr>
          <p:nvPr>
            <p:ph type="body" sz="quarter" idx="11"/>
          </p:nvPr>
        </p:nvSpPr>
        <p:spPr/>
        <p:txBody>
          <a:bodyPr>
            <a:normAutofit/>
          </a:bodyPr>
          <a:lstStyle/>
          <a:p>
            <a:pPr marL="568325" lvl="1" indent="-342900">
              <a:buFont typeface="+mj-lt"/>
              <a:buAutoNum type="alphaUcPeriod" startAt="3"/>
            </a:pPr>
            <a:r>
              <a:rPr lang="en-US" altLang="zh-TW" sz="1800" dirty="0"/>
              <a:t>DLCI 16: 192.168.10.1 /24</a:t>
            </a:r>
          </a:p>
          <a:p>
            <a:pPr marL="225425" lvl="1" indent="0">
              <a:buNone/>
            </a:pPr>
            <a:r>
              <a:rPr lang="zh-TW" altLang="en-US" sz="1800" dirty="0" smtClean="0"/>
              <a:t>      </a:t>
            </a:r>
            <a:r>
              <a:rPr lang="en-US" altLang="zh-TW" sz="1800" dirty="0" smtClean="0"/>
              <a:t>DLCI </a:t>
            </a:r>
            <a:r>
              <a:rPr lang="en-US" altLang="zh-TW" sz="1800" dirty="0"/>
              <a:t>17: 192.168.11.1 /24</a:t>
            </a:r>
          </a:p>
          <a:p>
            <a:pPr marL="225425" lvl="1" indent="0">
              <a:buNone/>
            </a:pPr>
            <a:r>
              <a:rPr lang="zh-TW" altLang="en-US" sz="1800" dirty="0" smtClean="0"/>
              <a:t>      </a:t>
            </a:r>
            <a:r>
              <a:rPr lang="en-US" altLang="zh-TW" sz="1800" dirty="0" smtClean="0"/>
              <a:t>DLCI </a:t>
            </a:r>
            <a:r>
              <a:rPr lang="en-US" altLang="zh-TW" sz="1800" dirty="0"/>
              <a:t>99: 192.168.10.2 /24</a:t>
            </a:r>
          </a:p>
          <a:p>
            <a:pPr marL="225425" lvl="1" indent="0">
              <a:buNone/>
            </a:pPr>
            <a:r>
              <a:rPr lang="zh-TW" altLang="en-US" sz="1800" dirty="0" smtClean="0"/>
              <a:t>      </a:t>
            </a:r>
            <a:r>
              <a:rPr lang="en-US" altLang="zh-TW" sz="1800" dirty="0" smtClean="0"/>
              <a:t>DLCI </a:t>
            </a:r>
            <a:r>
              <a:rPr lang="en-US" altLang="zh-TW" sz="1800" dirty="0"/>
              <a:t>28: 192.168.11.2 /24</a:t>
            </a:r>
          </a:p>
          <a:p>
            <a:pPr marL="568325" lvl="1" indent="-342900">
              <a:buFont typeface="+mj-lt"/>
              <a:buAutoNum type="alphaUcPeriod" startAt="4"/>
            </a:pPr>
            <a:r>
              <a:rPr lang="en-US" altLang="zh-TW" sz="1800" dirty="0" smtClean="0"/>
              <a:t>DLCI </a:t>
            </a:r>
            <a:r>
              <a:rPr lang="en-US" altLang="zh-TW" sz="1800" dirty="0"/>
              <a:t>16: 192.168.10.1 /24</a:t>
            </a:r>
          </a:p>
          <a:p>
            <a:pPr marL="225425" lvl="1" indent="0">
              <a:buNone/>
            </a:pPr>
            <a:r>
              <a:rPr lang="zh-TW" altLang="en-US" sz="1800" dirty="0" smtClean="0"/>
              <a:t>      </a:t>
            </a:r>
            <a:r>
              <a:rPr lang="en-US" altLang="zh-TW" sz="1800" dirty="0" smtClean="0"/>
              <a:t>DLCI </a:t>
            </a:r>
            <a:r>
              <a:rPr lang="en-US" altLang="zh-TW" sz="1800" dirty="0"/>
              <a:t>17: 192.168.10.2 /24</a:t>
            </a:r>
          </a:p>
          <a:p>
            <a:pPr marL="225425" lvl="1" indent="0">
              <a:buNone/>
            </a:pPr>
            <a:r>
              <a:rPr lang="zh-TW" altLang="en-US" sz="1800" dirty="0" smtClean="0"/>
              <a:t>      </a:t>
            </a:r>
            <a:r>
              <a:rPr lang="en-US" altLang="zh-TW" sz="1800" dirty="0" smtClean="0"/>
              <a:t>DLCI </a:t>
            </a:r>
            <a:r>
              <a:rPr lang="en-US" altLang="zh-TW" sz="1800" dirty="0"/>
              <a:t>99: 192.168.10.3 /24</a:t>
            </a:r>
          </a:p>
          <a:p>
            <a:pPr marL="225425" lvl="1" indent="0">
              <a:buNone/>
            </a:pPr>
            <a:r>
              <a:rPr lang="zh-TW" altLang="en-US" sz="1800" dirty="0" smtClean="0"/>
              <a:t>      </a:t>
            </a:r>
            <a:r>
              <a:rPr lang="en-US" altLang="zh-TW" sz="1800" dirty="0" smtClean="0"/>
              <a:t>DLCI </a:t>
            </a:r>
            <a:r>
              <a:rPr lang="en-US" altLang="zh-TW" sz="1800" dirty="0"/>
              <a:t>28: 192.168.10.4 /24</a:t>
            </a:r>
            <a:endParaRPr lang="zh-TW" altLang="en-US" sz="1800" dirty="0"/>
          </a:p>
        </p:txBody>
      </p:sp>
      <p:sp>
        <p:nvSpPr>
          <p:cNvPr id="4" name="標題 3"/>
          <p:cNvSpPr>
            <a:spLocks noGrp="1"/>
          </p:cNvSpPr>
          <p:nvPr>
            <p:ph type="title"/>
          </p:nvPr>
        </p:nvSpPr>
        <p:spPr/>
        <p:txBody>
          <a:bodyPr/>
          <a:lstStyle/>
          <a:p>
            <a:r>
              <a:rPr lang="en-US" altLang="zh-TW" dirty="0" smtClean="0"/>
              <a:t>293</a:t>
            </a:r>
            <a:endParaRPr lang="zh-TW" altLang="en-US" dirty="0"/>
          </a:p>
        </p:txBody>
      </p:sp>
      <p:sp>
        <p:nvSpPr>
          <p:cNvPr id="5" name="圓角矩形 4"/>
          <p:cNvSpPr/>
          <p:nvPr/>
        </p:nvSpPr>
        <p:spPr>
          <a:xfrm>
            <a:off x="4706780" y="838200"/>
            <a:ext cx="4215993" cy="1439779"/>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267095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73213" y="1265238"/>
            <a:ext cx="60483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4"/>
          <p:cNvSpPr txBox="1">
            <a:spLocks noChangeArrowheads="1"/>
          </p:cNvSpPr>
          <p:nvPr/>
        </p:nvSpPr>
        <p:spPr bwMode="auto">
          <a:xfrm>
            <a:off x="3509963" y="755650"/>
            <a:ext cx="2039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r>
              <a:rPr lang="en-US" altLang="zh-TW" sz="2800" b="1">
                <a:solidFill>
                  <a:schemeClr val="accent2"/>
                </a:solidFill>
                <a:ea typeface="新細明體" panose="02020500000000000000" pitchFamily="18" charset="-120"/>
              </a:rPr>
              <a:t>X.25 Traffic</a:t>
            </a:r>
          </a:p>
        </p:txBody>
      </p:sp>
      <p:pic>
        <p:nvPicPr>
          <p:cNvPr id="1638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1963" y="4649788"/>
            <a:ext cx="59055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6"/>
          <p:cNvSpPr txBox="1">
            <a:spLocks noChangeArrowheads="1"/>
          </p:cNvSpPr>
          <p:nvPr/>
        </p:nvSpPr>
        <p:spPr bwMode="auto">
          <a:xfrm>
            <a:off x="2840038" y="4064000"/>
            <a:ext cx="330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標楷體" panose="03000509000000000000" pitchFamily="65" charset="-120"/>
              </a:defRPr>
            </a:lvl1pPr>
            <a:lvl2pPr marL="742950" indent="-285750">
              <a:defRPr sz="2400">
                <a:solidFill>
                  <a:schemeClr val="tx1"/>
                </a:solidFill>
                <a:latin typeface="Arial" panose="020B0604020202020204" pitchFamily="34" charset="0"/>
                <a:ea typeface="標楷體" panose="03000509000000000000" pitchFamily="65" charset="-120"/>
              </a:defRPr>
            </a:lvl2pPr>
            <a:lvl3pPr marL="1143000" indent="-228600">
              <a:defRPr sz="2400">
                <a:solidFill>
                  <a:schemeClr val="tx1"/>
                </a:solidFill>
                <a:latin typeface="Arial" panose="020B0604020202020204" pitchFamily="34" charset="0"/>
                <a:ea typeface="標楷體" panose="03000509000000000000" pitchFamily="65" charset="-120"/>
              </a:defRPr>
            </a:lvl3pPr>
            <a:lvl4pPr marL="1600200" indent="-228600">
              <a:defRPr sz="2400">
                <a:solidFill>
                  <a:schemeClr val="tx1"/>
                </a:solidFill>
                <a:latin typeface="Arial" panose="020B0604020202020204" pitchFamily="34" charset="0"/>
                <a:ea typeface="標楷體" panose="03000509000000000000" pitchFamily="65" charset="-120"/>
              </a:defRPr>
            </a:lvl4pPr>
            <a:lvl5pPr marL="2057400" indent="-228600">
              <a:defRPr sz="2400">
                <a:solidFill>
                  <a:schemeClr val="tx1"/>
                </a:solidFill>
                <a:latin typeface="Arial" panose="020B0604020202020204" pitchFamily="34" charset="0"/>
                <a:ea typeface="標楷體" panose="03000509000000000000" pitchFamily="65" charset="-120"/>
              </a:defRPr>
            </a:lvl5pPr>
            <a:lvl6pPr marL="25146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6pPr>
            <a:lvl7pPr marL="29718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7pPr>
            <a:lvl8pPr marL="34290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8pPr>
            <a:lvl9pPr marL="3886200" indent="-228600" algn="ctr" eaLnBrk="0" fontAlgn="base" hangingPunct="0">
              <a:lnSpc>
                <a:spcPct val="90000"/>
              </a:lnSpc>
              <a:spcBef>
                <a:spcPct val="0"/>
              </a:spcBef>
              <a:spcAft>
                <a:spcPct val="0"/>
              </a:spcAft>
              <a:defRPr sz="2400">
                <a:solidFill>
                  <a:schemeClr val="tx1"/>
                </a:solidFill>
                <a:latin typeface="Arial" panose="020B0604020202020204" pitchFamily="34" charset="0"/>
                <a:ea typeface="標楷體" panose="03000509000000000000" pitchFamily="65" charset="-120"/>
              </a:defRPr>
            </a:lvl9pPr>
          </a:lstStyle>
          <a:p>
            <a:r>
              <a:rPr lang="en-US" altLang="zh-TW" sz="2800" b="1">
                <a:solidFill>
                  <a:schemeClr val="accent2"/>
                </a:solidFill>
                <a:ea typeface="新細明體" panose="02020500000000000000" pitchFamily="18" charset="-120"/>
              </a:rPr>
              <a:t>Frame Relay Traffic</a:t>
            </a:r>
          </a:p>
        </p:txBody>
      </p:sp>
      <p:sp>
        <p:nvSpPr>
          <p:cNvPr id="2" name="標題 1"/>
          <p:cNvSpPr>
            <a:spLocks noGrp="1"/>
          </p:cNvSpPr>
          <p:nvPr>
            <p:ph type="title"/>
          </p:nvPr>
        </p:nvSpPr>
        <p:spPr/>
        <p:txBody>
          <a:bodyPr/>
          <a:lstStyle/>
          <a:p>
            <a:r>
              <a:rPr lang="en-US" altLang="zh-TW" dirty="0" smtClean="0"/>
              <a:t>No Error Control</a:t>
            </a:r>
            <a:endParaRPr lang="zh-TW" altLang="en-US" dirty="0"/>
          </a:p>
        </p:txBody>
      </p:sp>
    </p:spTree>
    <p:extLst>
      <p:ext uri="{BB962C8B-B14F-4D97-AF65-F5344CB8AC3E}">
        <p14:creationId xmlns:p14="http://schemas.microsoft.com/office/powerpoint/2010/main" val="7372365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command is used to enable CHAP authentication, with PAP as the fallback method, on </a:t>
            </a:r>
            <a:r>
              <a:rPr lang="en-US" altLang="zh-TW" dirty="0" smtClean="0"/>
              <a:t>a serial </a:t>
            </a:r>
            <a:r>
              <a:rPr lang="en-US" altLang="zh-TW" dirty="0"/>
              <a:t>interface?</a:t>
            </a:r>
          </a:p>
          <a:p>
            <a:pPr marL="568325" lvl="1" indent="-342900">
              <a:buFont typeface="+mj-lt"/>
              <a:buAutoNum type="alphaUcPeriod"/>
            </a:pPr>
            <a:r>
              <a:rPr lang="en-US" altLang="zh-TW" dirty="0" smtClean="0"/>
              <a:t>Router(</a:t>
            </a:r>
            <a:r>
              <a:rPr lang="en-US" altLang="zh-TW" dirty="0" err="1" smtClean="0"/>
              <a:t>config</a:t>
            </a:r>
            <a:r>
              <a:rPr lang="en-US" altLang="zh-TW" dirty="0" smtClean="0"/>
              <a:t>-if</a:t>
            </a:r>
            <a:r>
              <a:rPr lang="en-US" altLang="zh-TW" dirty="0"/>
              <a:t>)# </a:t>
            </a:r>
            <a:r>
              <a:rPr lang="en-US" altLang="zh-TW" dirty="0" err="1"/>
              <a:t>ppp</a:t>
            </a:r>
            <a:r>
              <a:rPr lang="en-US" altLang="zh-TW" dirty="0"/>
              <a:t> authentication chap fallback </a:t>
            </a:r>
            <a:r>
              <a:rPr lang="en-US" altLang="zh-TW" dirty="0" err="1"/>
              <a:t>ppp</a:t>
            </a:r>
            <a:endParaRPr lang="en-US" altLang="zh-TW" dirty="0"/>
          </a:p>
          <a:p>
            <a:pPr marL="568325" lvl="1" indent="-342900">
              <a:buFont typeface="+mj-lt"/>
              <a:buAutoNum type="alphaUcPeriod"/>
            </a:pPr>
            <a:r>
              <a:rPr lang="en-US" altLang="zh-TW" dirty="0" smtClean="0"/>
              <a:t>Router(</a:t>
            </a:r>
            <a:r>
              <a:rPr lang="en-US" altLang="zh-TW" dirty="0" err="1" smtClean="0"/>
              <a:t>config</a:t>
            </a:r>
            <a:r>
              <a:rPr lang="en-US" altLang="zh-TW" dirty="0" smtClean="0"/>
              <a:t>-if</a:t>
            </a:r>
            <a:r>
              <a:rPr lang="en-US" altLang="zh-TW" dirty="0"/>
              <a:t>)# </a:t>
            </a:r>
            <a:r>
              <a:rPr lang="en-US" altLang="zh-TW" dirty="0" err="1"/>
              <a:t>ppp</a:t>
            </a:r>
            <a:r>
              <a:rPr lang="en-US" altLang="zh-TW" dirty="0"/>
              <a:t> authentication chap pap</a:t>
            </a:r>
          </a:p>
          <a:p>
            <a:pPr marL="568325" lvl="1" indent="-342900">
              <a:buFont typeface="+mj-lt"/>
              <a:buAutoNum type="alphaUcPeriod"/>
            </a:pPr>
            <a:r>
              <a:rPr lang="en-US" altLang="zh-TW" dirty="0" smtClean="0"/>
              <a:t>Router(</a:t>
            </a:r>
            <a:r>
              <a:rPr lang="en-US" altLang="zh-TW" dirty="0" err="1" smtClean="0"/>
              <a:t>config</a:t>
            </a:r>
            <a:r>
              <a:rPr lang="en-US" altLang="zh-TW" dirty="0" smtClean="0"/>
              <a:t>-if</a:t>
            </a:r>
            <a:r>
              <a:rPr lang="en-US" altLang="zh-TW" dirty="0"/>
              <a:t>)# authentication </a:t>
            </a:r>
            <a:r>
              <a:rPr lang="en-US" altLang="zh-TW" dirty="0" err="1"/>
              <a:t>ppp</a:t>
            </a:r>
            <a:r>
              <a:rPr lang="en-US" altLang="zh-TW" dirty="0"/>
              <a:t> chap fallback </a:t>
            </a:r>
            <a:r>
              <a:rPr lang="en-US" altLang="zh-TW" dirty="0" err="1"/>
              <a:t>ppp</a:t>
            </a:r>
            <a:endParaRPr lang="en-US" altLang="zh-TW" dirty="0"/>
          </a:p>
          <a:p>
            <a:pPr marL="568325" lvl="1" indent="-342900">
              <a:buFont typeface="+mj-lt"/>
              <a:buAutoNum type="alphaUcPeriod"/>
            </a:pPr>
            <a:r>
              <a:rPr lang="en-US" altLang="zh-TW" dirty="0" smtClean="0"/>
              <a:t>Router(</a:t>
            </a:r>
            <a:r>
              <a:rPr lang="en-US" altLang="zh-TW" dirty="0" err="1" smtClean="0"/>
              <a:t>config</a:t>
            </a:r>
            <a:r>
              <a:rPr lang="en-US" altLang="zh-TW" dirty="0" smtClean="0"/>
              <a:t>-if</a:t>
            </a:r>
            <a:r>
              <a:rPr lang="en-US" altLang="zh-TW" dirty="0"/>
              <a:t>)# authentication </a:t>
            </a:r>
            <a:r>
              <a:rPr lang="en-US" altLang="zh-TW" dirty="0" err="1"/>
              <a:t>ppp</a:t>
            </a:r>
            <a:r>
              <a:rPr lang="en-US" altLang="zh-TW" dirty="0"/>
              <a:t> chap pap</a:t>
            </a:r>
            <a:endParaRPr lang="zh-TW" altLang="en-US" dirty="0"/>
          </a:p>
        </p:txBody>
      </p:sp>
      <p:sp>
        <p:nvSpPr>
          <p:cNvPr id="3" name="標題 2"/>
          <p:cNvSpPr>
            <a:spLocks noGrp="1"/>
          </p:cNvSpPr>
          <p:nvPr>
            <p:ph type="title"/>
          </p:nvPr>
        </p:nvSpPr>
        <p:spPr/>
        <p:txBody>
          <a:bodyPr/>
          <a:lstStyle/>
          <a:p>
            <a:r>
              <a:rPr lang="en-US" altLang="zh-TW" dirty="0" smtClean="0"/>
              <a:t>294</a:t>
            </a:r>
            <a:endParaRPr lang="zh-TW" altLang="en-US" dirty="0"/>
          </a:p>
        </p:txBody>
      </p:sp>
      <p:sp>
        <p:nvSpPr>
          <p:cNvPr id="4" name="圓角矩形 3"/>
          <p:cNvSpPr/>
          <p:nvPr/>
        </p:nvSpPr>
        <p:spPr>
          <a:xfrm>
            <a:off x="239713" y="1944678"/>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507989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protocol is an open standard protocol framework that is commonly used in VPNs, to </a:t>
            </a:r>
            <a:r>
              <a:rPr lang="en-US" altLang="zh-TW" dirty="0" smtClean="0"/>
              <a:t>provide secure </a:t>
            </a:r>
            <a:r>
              <a:rPr lang="en-US" altLang="zh-TW" dirty="0"/>
              <a:t>end-to-end communications?</a:t>
            </a:r>
          </a:p>
          <a:p>
            <a:pPr marL="568325" lvl="1" indent="-342900">
              <a:buFont typeface="+mj-lt"/>
              <a:buAutoNum type="alphaUcPeriod"/>
            </a:pPr>
            <a:r>
              <a:rPr lang="en-US" altLang="zh-TW" dirty="0" smtClean="0"/>
              <a:t>RSA</a:t>
            </a:r>
            <a:endParaRPr lang="en-US" altLang="zh-TW" dirty="0"/>
          </a:p>
          <a:p>
            <a:pPr marL="568325" lvl="1" indent="-342900">
              <a:buFont typeface="+mj-lt"/>
              <a:buAutoNum type="alphaUcPeriod"/>
            </a:pPr>
            <a:r>
              <a:rPr lang="en-US" altLang="zh-TW" dirty="0" smtClean="0"/>
              <a:t>L2TP</a:t>
            </a:r>
            <a:endParaRPr lang="en-US" altLang="zh-TW" dirty="0"/>
          </a:p>
          <a:p>
            <a:pPr marL="568325" lvl="1" indent="-342900">
              <a:buFont typeface="+mj-lt"/>
              <a:buAutoNum type="alphaUcPeriod"/>
            </a:pPr>
            <a:r>
              <a:rPr lang="en-US" altLang="zh-TW" dirty="0" smtClean="0"/>
              <a:t>IPsec</a:t>
            </a:r>
            <a:endParaRPr lang="en-US" altLang="zh-TW" dirty="0"/>
          </a:p>
          <a:p>
            <a:pPr marL="568325" lvl="1" indent="-342900">
              <a:buFont typeface="+mj-lt"/>
              <a:buAutoNum type="alphaUcPeriod"/>
            </a:pPr>
            <a:r>
              <a:rPr lang="en-US" altLang="zh-TW" dirty="0" smtClean="0"/>
              <a:t>PPTP</a:t>
            </a:r>
            <a:endParaRPr lang="zh-TW" altLang="en-US" dirty="0"/>
          </a:p>
        </p:txBody>
      </p:sp>
      <p:sp>
        <p:nvSpPr>
          <p:cNvPr id="3" name="標題 2"/>
          <p:cNvSpPr>
            <a:spLocks noGrp="1"/>
          </p:cNvSpPr>
          <p:nvPr>
            <p:ph type="title"/>
          </p:nvPr>
        </p:nvSpPr>
        <p:spPr/>
        <p:txBody>
          <a:bodyPr/>
          <a:lstStyle/>
          <a:p>
            <a:r>
              <a:rPr lang="en-US" altLang="zh-TW" dirty="0" smtClean="0"/>
              <a:t>295</a:t>
            </a:r>
            <a:endParaRPr lang="zh-TW" altLang="en-US" dirty="0"/>
          </a:p>
        </p:txBody>
      </p:sp>
      <p:sp>
        <p:nvSpPr>
          <p:cNvPr id="4" name="圓角矩形 3"/>
          <p:cNvSpPr/>
          <p:nvPr/>
        </p:nvSpPr>
        <p:spPr>
          <a:xfrm>
            <a:off x="239713" y="2586362"/>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02498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At which layer of the OSI model does PPP perform?</a:t>
            </a:r>
          </a:p>
          <a:p>
            <a:pPr marL="568325" lvl="1" indent="-342900">
              <a:buFont typeface="+mj-lt"/>
              <a:buAutoNum type="alphaUcPeriod"/>
            </a:pPr>
            <a:r>
              <a:rPr lang="en-US" altLang="zh-TW" dirty="0" smtClean="0"/>
              <a:t>Layer </a:t>
            </a:r>
            <a:r>
              <a:rPr lang="en-US" altLang="zh-TW" dirty="0"/>
              <a:t>2</a:t>
            </a:r>
          </a:p>
          <a:p>
            <a:pPr marL="568325" lvl="1" indent="-342900">
              <a:buFont typeface="+mj-lt"/>
              <a:buAutoNum type="alphaUcPeriod"/>
            </a:pPr>
            <a:r>
              <a:rPr lang="en-US" altLang="zh-TW" dirty="0" smtClean="0"/>
              <a:t>Layer </a:t>
            </a:r>
            <a:r>
              <a:rPr lang="en-US" altLang="zh-TW" dirty="0"/>
              <a:t>3</a:t>
            </a:r>
          </a:p>
          <a:p>
            <a:pPr marL="568325" lvl="1" indent="-342900">
              <a:buFont typeface="+mj-lt"/>
              <a:buAutoNum type="alphaUcPeriod"/>
            </a:pPr>
            <a:r>
              <a:rPr lang="en-US" altLang="zh-TW" dirty="0" smtClean="0"/>
              <a:t>Layer </a:t>
            </a:r>
            <a:r>
              <a:rPr lang="en-US" altLang="zh-TW" dirty="0"/>
              <a:t>4</a:t>
            </a:r>
          </a:p>
          <a:p>
            <a:pPr marL="568325" lvl="1" indent="-342900">
              <a:buFont typeface="+mj-lt"/>
              <a:buAutoNum type="alphaUcPeriod"/>
            </a:pPr>
            <a:r>
              <a:rPr lang="en-US" altLang="zh-TW" dirty="0" smtClean="0"/>
              <a:t>Layer </a:t>
            </a:r>
            <a:r>
              <a:rPr lang="en-US" altLang="zh-TW" dirty="0"/>
              <a:t>5</a:t>
            </a:r>
            <a:endParaRPr lang="zh-TW" altLang="en-US" dirty="0"/>
          </a:p>
        </p:txBody>
      </p:sp>
      <p:sp>
        <p:nvSpPr>
          <p:cNvPr id="3" name="標題 2"/>
          <p:cNvSpPr>
            <a:spLocks noGrp="1"/>
          </p:cNvSpPr>
          <p:nvPr>
            <p:ph type="title"/>
          </p:nvPr>
        </p:nvSpPr>
        <p:spPr/>
        <p:txBody>
          <a:bodyPr/>
          <a:lstStyle/>
          <a:p>
            <a:r>
              <a:rPr lang="en-US" altLang="zh-TW" dirty="0" smtClean="0"/>
              <a:t>296</a:t>
            </a:r>
            <a:endParaRPr lang="zh-TW" altLang="en-US" dirty="0"/>
          </a:p>
        </p:txBody>
      </p:sp>
      <p:sp>
        <p:nvSpPr>
          <p:cNvPr id="4" name="圓角矩形 3"/>
          <p:cNvSpPr/>
          <p:nvPr/>
        </p:nvSpPr>
        <p:spPr>
          <a:xfrm>
            <a:off x="239713" y="1286952"/>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654523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The command frame-relay map </a:t>
            </a:r>
            <a:r>
              <a:rPr lang="en-US" altLang="zh-TW" dirty="0" err="1"/>
              <a:t>ip</a:t>
            </a:r>
            <a:r>
              <a:rPr lang="en-US" altLang="zh-TW" dirty="0"/>
              <a:t> 10.121.16.8 102 broadcast was entered on the router. Which </a:t>
            </a:r>
            <a:r>
              <a:rPr lang="en-US" altLang="zh-TW" dirty="0" smtClean="0"/>
              <a:t>of the </a:t>
            </a:r>
            <a:r>
              <a:rPr lang="en-US" altLang="zh-TW" dirty="0"/>
              <a:t>following statements is true concerning this command?</a:t>
            </a:r>
          </a:p>
          <a:p>
            <a:pPr marL="568325" lvl="1" indent="-342900">
              <a:buFont typeface="+mj-lt"/>
              <a:buAutoNum type="alphaUcPeriod"/>
            </a:pPr>
            <a:r>
              <a:rPr lang="en-US" altLang="zh-TW" dirty="0" smtClean="0"/>
              <a:t>This </a:t>
            </a:r>
            <a:r>
              <a:rPr lang="en-US" altLang="zh-TW" dirty="0"/>
              <a:t>command should be executed from the global configuration mode.</a:t>
            </a:r>
          </a:p>
          <a:p>
            <a:pPr marL="568325" lvl="1" indent="-342900">
              <a:buFont typeface="+mj-lt"/>
              <a:buAutoNum type="alphaUcPeriod"/>
            </a:pPr>
            <a:r>
              <a:rPr lang="en-US" altLang="zh-TW" dirty="0" smtClean="0"/>
              <a:t>The </a:t>
            </a:r>
            <a:r>
              <a:rPr lang="en-US" altLang="zh-TW" dirty="0"/>
              <a:t>IP address 10.121.16.8 is the local router port used to forward data.</a:t>
            </a:r>
          </a:p>
          <a:p>
            <a:pPr marL="568325" lvl="1" indent="-342900">
              <a:buFont typeface="+mj-lt"/>
              <a:buAutoNum type="alphaUcPeriod"/>
            </a:pPr>
            <a:r>
              <a:rPr lang="en-US" altLang="zh-TW" dirty="0" smtClean="0"/>
              <a:t>102 </a:t>
            </a:r>
            <a:r>
              <a:rPr lang="en-US" altLang="zh-TW" dirty="0"/>
              <a:t>is the remote DLCI that will receive the information.</a:t>
            </a:r>
          </a:p>
          <a:p>
            <a:pPr marL="568325" lvl="1" indent="-342900">
              <a:buFont typeface="+mj-lt"/>
              <a:buAutoNum type="alphaUcPeriod"/>
            </a:pPr>
            <a:r>
              <a:rPr lang="en-US" altLang="zh-TW" dirty="0" smtClean="0"/>
              <a:t>This </a:t>
            </a:r>
            <a:r>
              <a:rPr lang="en-US" altLang="zh-TW" dirty="0"/>
              <a:t>command is required for all Frame Relay configurations.</a:t>
            </a:r>
          </a:p>
          <a:p>
            <a:pPr marL="568325" lvl="1" indent="-342900">
              <a:buFont typeface="+mj-lt"/>
              <a:buAutoNum type="alphaUcPeriod"/>
            </a:pPr>
            <a:r>
              <a:rPr lang="en-US" altLang="zh-TW" dirty="0" smtClean="0"/>
              <a:t>The </a:t>
            </a:r>
            <a:r>
              <a:rPr lang="en-US" altLang="zh-TW" dirty="0"/>
              <a:t>broadcast option allows packets, such as RIP updates, to be forwarded across the PVC.</a:t>
            </a:r>
            <a:endParaRPr lang="zh-TW" altLang="en-US" dirty="0"/>
          </a:p>
        </p:txBody>
      </p:sp>
      <p:sp>
        <p:nvSpPr>
          <p:cNvPr id="3" name="標題 2"/>
          <p:cNvSpPr>
            <a:spLocks noGrp="1"/>
          </p:cNvSpPr>
          <p:nvPr>
            <p:ph type="title"/>
          </p:nvPr>
        </p:nvSpPr>
        <p:spPr/>
        <p:txBody>
          <a:bodyPr/>
          <a:lstStyle/>
          <a:p>
            <a:r>
              <a:rPr lang="en-US" altLang="zh-TW" dirty="0" smtClean="0"/>
              <a:t>297</a:t>
            </a:r>
            <a:endParaRPr lang="zh-TW" altLang="en-US" dirty="0"/>
          </a:p>
        </p:txBody>
      </p:sp>
      <p:sp>
        <p:nvSpPr>
          <p:cNvPr id="4" name="圓角矩形 3"/>
          <p:cNvSpPr/>
          <p:nvPr/>
        </p:nvSpPr>
        <p:spPr>
          <a:xfrm>
            <a:off x="239713" y="3308256"/>
            <a:ext cx="8693072" cy="606018"/>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360756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two options are valid WAN connectivity methods? (Choose two.)</a:t>
            </a:r>
          </a:p>
          <a:p>
            <a:pPr marL="568325" lvl="1" indent="-342900">
              <a:buFont typeface="+mj-lt"/>
              <a:buAutoNum type="alphaUcPeriod"/>
            </a:pPr>
            <a:r>
              <a:rPr lang="en-US" altLang="zh-TW" dirty="0" smtClean="0"/>
              <a:t>PPP</a:t>
            </a:r>
            <a:endParaRPr lang="en-US" altLang="zh-TW" dirty="0"/>
          </a:p>
          <a:p>
            <a:pPr marL="568325" lvl="1" indent="-342900">
              <a:buFont typeface="+mj-lt"/>
              <a:buAutoNum type="alphaUcPeriod"/>
            </a:pPr>
            <a:r>
              <a:rPr lang="en-US" altLang="zh-TW" dirty="0" smtClean="0"/>
              <a:t>WAP</a:t>
            </a:r>
            <a:endParaRPr lang="en-US" altLang="zh-TW" dirty="0"/>
          </a:p>
          <a:p>
            <a:pPr marL="568325" lvl="1" indent="-342900">
              <a:buFont typeface="+mj-lt"/>
              <a:buAutoNum type="alphaUcPeriod"/>
            </a:pPr>
            <a:r>
              <a:rPr lang="en-US" altLang="zh-TW" dirty="0" smtClean="0"/>
              <a:t>DSL</a:t>
            </a:r>
            <a:endParaRPr lang="en-US" altLang="zh-TW" dirty="0"/>
          </a:p>
          <a:p>
            <a:pPr marL="568325" lvl="1" indent="-342900">
              <a:buFont typeface="+mj-lt"/>
              <a:buAutoNum type="alphaUcPeriod"/>
            </a:pPr>
            <a:r>
              <a:rPr lang="en-US" altLang="zh-TW" dirty="0" smtClean="0"/>
              <a:t>L2TPv3</a:t>
            </a:r>
            <a:endParaRPr lang="en-US" altLang="zh-TW" dirty="0"/>
          </a:p>
          <a:p>
            <a:pPr marL="568325" lvl="1" indent="-342900">
              <a:buFont typeface="+mj-lt"/>
              <a:buAutoNum type="alphaUcPeriod"/>
            </a:pPr>
            <a:r>
              <a:rPr lang="en-US" altLang="zh-TW" dirty="0" smtClean="0"/>
              <a:t>Ethernet</a:t>
            </a:r>
            <a:endParaRPr lang="zh-TW" altLang="en-US" dirty="0"/>
          </a:p>
        </p:txBody>
      </p:sp>
      <p:sp>
        <p:nvSpPr>
          <p:cNvPr id="3" name="標題 2"/>
          <p:cNvSpPr>
            <a:spLocks noGrp="1"/>
          </p:cNvSpPr>
          <p:nvPr>
            <p:ph type="title"/>
          </p:nvPr>
        </p:nvSpPr>
        <p:spPr/>
        <p:txBody>
          <a:bodyPr/>
          <a:lstStyle/>
          <a:p>
            <a:r>
              <a:rPr lang="en-US" altLang="zh-TW" dirty="0" smtClean="0"/>
              <a:t>298</a:t>
            </a:r>
            <a:endParaRPr lang="zh-TW" altLang="en-US" dirty="0"/>
          </a:p>
        </p:txBody>
      </p:sp>
      <p:sp>
        <p:nvSpPr>
          <p:cNvPr id="4" name="圓角矩形 3"/>
          <p:cNvSpPr/>
          <p:nvPr/>
        </p:nvSpPr>
        <p:spPr>
          <a:xfrm>
            <a:off x="239713" y="1575708"/>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265515"/>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541715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Layer 2 protocol encapsulation type supports synchronous and asynchronous circuits </a:t>
            </a:r>
            <a:r>
              <a:rPr lang="en-US" altLang="zh-TW" dirty="0" smtClean="0"/>
              <a:t>and has </a:t>
            </a:r>
            <a:r>
              <a:rPr lang="en-US" altLang="zh-TW" dirty="0"/>
              <a:t>built-in security mechanisms?</a:t>
            </a:r>
          </a:p>
          <a:p>
            <a:pPr marL="568325" lvl="1" indent="-342900">
              <a:buFont typeface="+mj-lt"/>
              <a:buAutoNum type="alphaUcPeriod"/>
            </a:pPr>
            <a:r>
              <a:rPr lang="en-US" altLang="zh-TW" dirty="0" smtClean="0"/>
              <a:t>HDLC</a:t>
            </a:r>
            <a:endParaRPr lang="en-US" altLang="zh-TW" dirty="0"/>
          </a:p>
          <a:p>
            <a:pPr marL="568325" lvl="1" indent="-342900">
              <a:buFont typeface="+mj-lt"/>
              <a:buAutoNum type="alphaUcPeriod"/>
            </a:pPr>
            <a:r>
              <a:rPr lang="en-US" altLang="zh-TW" dirty="0" smtClean="0"/>
              <a:t>PPP</a:t>
            </a:r>
            <a:endParaRPr lang="en-US" altLang="zh-TW" dirty="0"/>
          </a:p>
          <a:p>
            <a:pPr marL="568325" lvl="1" indent="-342900">
              <a:buFont typeface="+mj-lt"/>
              <a:buAutoNum type="alphaUcPeriod"/>
            </a:pPr>
            <a:r>
              <a:rPr lang="en-US" altLang="zh-TW" dirty="0" smtClean="0"/>
              <a:t>X.25</a:t>
            </a:r>
            <a:endParaRPr lang="en-US" altLang="zh-TW" dirty="0"/>
          </a:p>
          <a:p>
            <a:pPr marL="568325" lvl="1" indent="-342900">
              <a:buFont typeface="+mj-lt"/>
              <a:buAutoNum type="alphaUcPeriod"/>
            </a:pPr>
            <a:r>
              <a:rPr lang="en-US" altLang="zh-TW" dirty="0" smtClean="0"/>
              <a:t>Frame </a:t>
            </a:r>
            <a:r>
              <a:rPr lang="en-US" altLang="zh-TW" dirty="0"/>
              <a:t>Relay</a:t>
            </a:r>
            <a:endParaRPr lang="zh-TW" altLang="en-US" dirty="0"/>
          </a:p>
        </p:txBody>
      </p:sp>
      <p:sp>
        <p:nvSpPr>
          <p:cNvPr id="3" name="標題 2"/>
          <p:cNvSpPr>
            <a:spLocks noGrp="1"/>
          </p:cNvSpPr>
          <p:nvPr>
            <p:ph type="title"/>
          </p:nvPr>
        </p:nvSpPr>
        <p:spPr/>
        <p:txBody>
          <a:bodyPr/>
          <a:lstStyle/>
          <a:p>
            <a:r>
              <a:rPr lang="en-US" altLang="zh-TW" dirty="0" smtClean="0"/>
              <a:t>299</a:t>
            </a:r>
            <a:endParaRPr lang="zh-TW" altLang="en-US" dirty="0"/>
          </a:p>
        </p:txBody>
      </p:sp>
      <p:sp>
        <p:nvSpPr>
          <p:cNvPr id="4" name="圓角矩形 3"/>
          <p:cNvSpPr/>
          <p:nvPr/>
        </p:nvSpPr>
        <p:spPr>
          <a:xfrm>
            <a:off x="239713" y="1928632"/>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204632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encapsulation type is a Frame Relay encapsulation type that is supported by Cisco routers?</a:t>
            </a:r>
          </a:p>
          <a:p>
            <a:pPr marL="568325" lvl="1" indent="-342900">
              <a:buFont typeface="+mj-lt"/>
              <a:buAutoNum type="alphaUcPeriod"/>
            </a:pPr>
            <a:r>
              <a:rPr lang="en-US" altLang="zh-TW" dirty="0" smtClean="0"/>
              <a:t>IETF</a:t>
            </a:r>
            <a:endParaRPr lang="en-US" altLang="zh-TW" dirty="0"/>
          </a:p>
          <a:p>
            <a:pPr marL="568325" lvl="1" indent="-342900">
              <a:buFont typeface="+mj-lt"/>
              <a:buAutoNum type="alphaUcPeriod"/>
            </a:pPr>
            <a:r>
              <a:rPr lang="en-US" altLang="zh-TW" dirty="0" smtClean="0"/>
              <a:t>ANSI </a:t>
            </a:r>
            <a:r>
              <a:rPr lang="en-US" altLang="zh-TW" dirty="0"/>
              <a:t>Annex D</a:t>
            </a:r>
          </a:p>
          <a:p>
            <a:pPr marL="568325" lvl="1" indent="-342900">
              <a:buFont typeface="+mj-lt"/>
              <a:buAutoNum type="alphaUcPeriod"/>
            </a:pPr>
            <a:r>
              <a:rPr lang="en-US" altLang="zh-TW" dirty="0" smtClean="0"/>
              <a:t>Q9333-A </a:t>
            </a:r>
            <a:r>
              <a:rPr lang="en-US" altLang="zh-TW" dirty="0"/>
              <a:t>Annex A</a:t>
            </a:r>
          </a:p>
          <a:p>
            <a:pPr marL="568325" lvl="1" indent="-342900">
              <a:buFont typeface="+mj-lt"/>
              <a:buAutoNum type="alphaUcPeriod"/>
            </a:pPr>
            <a:r>
              <a:rPr lang="en-US" altLang="zh-TW" dirty="0" smtClean="0"/>
              <a:t>HDLC</a:t>
            </a:r>
            <a:endParaRPr lang="zh-TW" altLang="en-US" dirty="0"/>
          </a:p>
        </p:txBody>
      </p:sp>
      <p:sp>
        <p:nvSpPr>
          <p:cNvPr id="3" name="標題 2"/>
          <p:cNvSpPr>
            <a:spLocks noGrp="1"/>
          </p:cNvSpPr>
          <p:nvPr>
            <p:ph type="title"/>
          </p:nvPr>
        </p:nvSpPr>
        <p:spPr/>
        <p:txBody>
          <a:bodyPr/>
          <a:lstStyle/>
          <a:p>
            <a:r>
              <a:rPr lang="en-US" altLang="zh-TW" dirty="0" smtClean="0"/>
              <a:t>300</a:t>
            </a:r>
            <a:endParaRPr lang="zh-TW" altLang="en-US" dirty="0"/>
          </a:p>
        </p:txBody>
      </p:sp>
      <p:sp>
        <p:nvSpPr>
          <p:cNvPr id="4" name="圓角矩形 3"/>
          <p:cNvSpPr/>
          <p:nvPr/>
        </p:nvSpPr>
        <p:spPr>
          <a:xfrm>
            <a:off x="239713" y="159175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3849677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err="1"/>
              <a:t>RouterA</a:t>
            </a:r>
            <a:r>
              <a:rPr lang="en-US" altLang="zh-TW" dirty="0"/>
              <a:t> is unable to reach </a:t>
            </a:r>
            <a:r>
              <a:rPr lang="en-US" altLang="zh-TW" dirty="0" err="1"/>
              <a:t>RouterB</a:t>
            </a:r>
            <a:r>
              <a:rPr lang="en-US" altLang="zh-TW" dirty="0"/>
              <a:t>. Both routers are running IOS version 12.0</a:t>
            </a:r>
            <a:r>
              <a:rPr lang="en-US" altLang="zh-TW" dirty="0" smtClean="0"/>
              <a:t>. </a:t>
            </a:r>
            <a:r>
              <a:rPr lang="en-US" altLang="zh-TW" dirty="0"/>
              <a:t>After reviewing the command output and graphic, what is the most likely cause of the problem?</a:t>
            </a:r>
          </a:p>
          <a:p>
            <a:pPr marL="568325" lvl="1" indent="-342900">
              <a:buFont typeface="+mj-lt"/>
              <a:buAutoNum type="alphaUcPeriod"/>
            </a:pPr>
            <a:r>
              <a:rPr lang="en-US" altLang="zh-TW" dirty="0" smtClean="0"/>
              <a:t>incorrect </a:t>
            </a:r>
            <a:r>
              <a:rPr lang="en-US" altLang="zh-TW" dirty="0"/>
              <a:t>bandwidth configuration</a:t>
            </a:r>
          </a:p>
          <a:p>
            <a:pPr marL="568325" lvl="1" indent="-342900">
              <a:buFont typeface="+mj-lt"/>
              <a:buAutoNum type="alphaUcPeriod"/>
            </a:pPr>
            <a:r>
              <a:rPr lang="en-US" altLang="zh-TW" dirty="0" smtClean="0"/>
              <a:t>incorrect </a:t>
            </a:r>
            <a:r>
              <a:rPr lang="en-US" altLang="zh-TW" dirty="0"/>
              <a:t>LMI configuration</a:t>
            </a:r>
          </a:p>
          <a:p>
            <a:pPr marL="568325" lvl="1" indent="-342900">
              <a:buFont typeface="+mj-lt"/>
              <a:buAutoNum type="alphaUcPeriod"/>
            </a:pPr>
            <a:r>
              <a:rPr lang="en-US" altLang="zh-TW" dirty="0" smtClean="0"/>
              <a:t>incorrect </a:t>
            </a:r>
            <a:r>
              <a:rPr lang="en-US" altLang="zh-TW" dirty="0"/>
              <a:t>map statement</a:t>
            </a:r>
          </a:p>
          <a:p>
            <a:pPr marL="568325" lvl="1" indent="-342900">
              <a:buFont typeface="+mj-lt"/>
              <a:buAutoNum type="alphaUcPeriod"/>
            </a:pPr>
            <a:r>
              <a:rPr lang="en-US" altLang="zh-TW" dirty="0" smtClean="0"/>
              <a:t>incorrect </a:t>
            </a:r>
            <a:r>
              <a:rPr lang="en-US" altLang="zh-TW" dirty="0"/>
              <a:t>IP address</a:t>
            </a:r>
            <a:endParaRPr lang="zh-TW" altLang="en-US" dirty="0"/>
          </a:p>
        </p:txBody>
      </p:sp>
      <p:sp>
        <p:nvSpPr>
          <p:cNvPr id="3" name="標題 2"/>
          <p:cNvSpPr>
            <a:spLocks noGrp="1"/>
          </p:cNvSpPr>
          <p:nvPr>
            <p:ph type="title"/>
          </p:nvPr>
        </p:nvSpPr>
        <p:spPr/>
        <p:txBody>
          <a:bodyPr/>
          <a:lstStyle/>
          <a:p>
            <a:r>
              <a:rPr lang="en-US" altLang="zh-TW" dirty="0" smtClean="0"/>
              <a:t>301</a:t>
            </a:r>
            <a:endParaRPr lang="zh-TW" altLang="en-US" dirty="0"/>
          </a:p>
        </p:txBody>
      </p:sp>
      <p:sp>
        <p:nvSpPr>
          <p:cNvPr id="4" name="圓角矩形 3"/>
          <p:cNvSpPr/>
          <p:nvPr/>
        </p:nvSpPr>
        <p:spPr>
          <a:xfrm>
            <a:off x="239713" y="258636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pic>
        <p:nvPicPr>
          <p:cNvPr id="5" name="圖片 4"/>
          <p:cNvPicPr>
            <a:picLocks noChangeAspect="1"/>
          </p:cNvPicPr>
          <p:nvPr/>
        </p:nvPicPr>
        <p:blipFill>
          <a:blip r:embed="rId2"/>
          <a:stretch>
            <a:fillRect/>
          </a:stretch>
        </p:blipFill>
        <p:spPr>
          <a:xfrm>
            <a:off x="762681" y="3611879"/>
            <a:ext cx="7786924" cy="2083067"/>
          </a:xfrm>
          <a:prstGeom prst="rect">
            <a:avLst/>
          </a:prstGeom>
        </p:spPr>
      </p:pic>
    </p:spTree>
    <p:extLst>
      <p:ext uri="{BB962C8B-B14F-4D97-AF65-F5344CB8AC3E}">
        <p14:creationId xmlns:p14="http://schemas.microsoft.com/office/powerpoint/2010/main" val="1577681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r>
              <a:rPr lang="en-US" altLang="zh-TW" dirty="0"/>
              <a:t>Refer to the exhibit</a:t>
            </a:r>
            <a:r>
              <a:rPr lang="en-US" altLang="zh-TW" dirty="0" smtClean="0"/>
              <a:t>. </a:t>
            </a:r>
            <a:r>
              <a:rPr lang="en-US" altLang="zh-TW" dirty="0"/>
              <a:t>What is the meaning of the term dynamic as displayed in the output of the show frame-relay </a:t>
            </a:r>
            <a:r>
              <a:rPr lang="en-US" altLang="zh-TW" dirty="0" smtClean="0"/>
              <a:t>map command </a:t>
            </a:r>
            <a:r>
              <a:rPr lang="en-US" altLang="zh-TW" dirty="0"/>
              <a:t>shown?</a:t>
            </a:r>
          </a:p>
          <a:p>
            <a:pPr marL="568325" lvl="1" indent="-342900">
              <a:buFont typeface="+mj-lt"/>
              <a:buAutoNum type="alphaUcPeriod"/>
            </a:pPr>
            <a:r>
              <a:rPr lang="en-US" altLang="zh-TW" dirty="0" smtClean="0"/>
              <a:t>The </a:t>
            </a:r>
            <a:r>
              <a:rPr lang="en-US" altLang="zh-TW" dirty="0"/>
              <a:t>Serial0/0 interface is passing traffic.</a:t>
            </a:r>
          </a:p>
          <a:p>
            <a:pPr marL="568325" lvl="1" indent="-342900">
              <a:buFont typeface="+mj-lt"/>
              <a:buAutoNum type="alphaUcPeriod"/>
            </a:pPr>
            <a:r>
              <a:rPr lang="en-US" altLang="zh-TW" dirty="0" smtClean="0"/>
              <a:t>The </a:t>
            </a:r>
            <a:r>
              <a:rPr lang="en-US" altLang="zh-TW" dirty="0"/>
              <a:t>DLCI 100 was dynamically allocated by the router.</a:t>
            </a:r>
          </a:p>
          <a:p>
            <a:pPr marL="568325" lvl="1" indent="-342900">
              <a:buFont typeface="+mj-lt"/>
              <a:buAutoNum type="alphaUcPeriod"/>
            </a:pPr>
            <a:r>
              <a:rPr lang="en-US" altLang="zh-TW" dirty="0" smtClean="0"/>
              <a:t>The </a:t>
            </a:r>
            <a:r>
              <a:rPr lang="en-US" altLang="zh-TW" dirty="0"/>
              <a:t>Serial0/0 interface acquired the IP address of 172.16.3.1 from a DHCP server.</a:t>
            </a:r>
          </a:p>
          <a:p>
            <a:pPr marL="568325" lvl="1" indent="-342900">
              <a:buFont typeface="+mj-lt"/>
              <a:buAutoNum type="alphaUcPeriod"/>
            </a:pPr>
            <a:r>
              <a:rPr lang="en-US" altLang="zh-TW" dirty="0" smtClean="0"/>
              <a:t>The </a:t>
            </a:r>
            <a:r>
              <a:rPr lang="en-US" altLang="zh-TW" dirty="0"/>
              <a:t>DLCI 100 will be dynamically changed as required to adapt to changes in the Frame </a:t>
            </a:r>
            <a:r>
              <a:rPr lang="en-US" altLang="zh-TW" dirty="0" smtClean="0"/>
              <a:t>Relay cloud</a:t>
            </a:r>
            <a:r>
              <a:rPr lang="en-US" altLang="zh-TW" dirty="0"/>
              <a:t>.</a:t>
            </a:r>
          </a:p>
          <a:p>
            <a:pPr marL="568325" lvl="1" indent="-342900">
              <a:buFont typeface="+mj-lt"/>
              <a:buAutoNum type="alphaUcPeriod"/>
            </a:pPr>
            <a:r>
              <a:rPr lang="en-US" altLang="zh-TW" dirty="0" smtClean="0"/>
              <a:t>The </a:t>
            </a:r>
            <a:r>
              <a:rPr lang="en-US" altLang="zh-TW" dirty="0"/>
              <a:t>mapping between DLCI 100 and the end station IP address 172.16.3.1 was </a:t>
            </a:r>
            <a:r>
              <a:rPr lang="en-US" altLang="zh-TW" dirty="0" smtClean="0"/>
              <a:t>learned through </a:t>
            </a:r>
            <a:r>
              <a:rPr lang="en-US" altLang="zh-TW" dirty="0"/>
              <a:t>Inverse ARP.</a:t>
            </a:r>
            <a:endParaRPr lang="zh-TW" altLang="en-US" dirty="0"/>
          </a:p>
        </p:txBody>
      </p:sp>
      <p:sp>
        <p:nvSpPr>
          <p:cNvPr id="3" name="標題 2"/>
          <p:cNvSpPr>
            <a:spLocks noGrp="1"/>
          </p:cNvSpPr>
          <p:nvPr>
            <p:ph type="title"/>
          </p:nvPr>
        </p:nvSpPr>
        <p:spPr/>
        <p:txBody>
          <a:bodyPr/>
          <a:lstStyle/>
          <a:p>
            <a:r>
              <a:rPr lang="en-US" altLang="zh-TW" dirty="0" smtClean="0"/>
              <a:t>302</a:t>
            </a:r>
            <a:endParaRPr lang="zh-TW" altLang="en-US" dirty="0"/>
          </a:p>
        </p:txBody>
      </p:sp>
      <p:pic>
        <p:nvPicPr>
          <p:cNvPr id="4" name="圖片 3"/>
          <p:cNvPicPr>
            <a:picLocks noChangeAspect="1"/>
          </p:cNvPicPr>
          <p:nvPr/>
        </p:nvPicPr>
        <p:blipFill>
          <a:blip r:embed="rId2"/>
          <a:stretch>
            <a:fillRect/>
          </a:stretch>
        </p:blipFill>
        <p:spPr>
          <a:xfrm>
            <a:off x="773210" y="4777057"/>
            <a:ext cx="7528407" cy="1254774"/>
          </a:xfrm>
          <a:prstGeom prst="rect">
            <a:avLst/>
          </a:prstGeom>
        </p:spPr>
      </p:pic>
      <p:sp>
        <p:nvSpPr>
          <p:cNvPr id="5" name="圓角矩形 4"/>
          <p:cNvSpPr/>
          <p:nvPr/>
        </p:nvSpPr>
        <p:spPr>
          <a:xfrm>
            <a:off x="239713" y="3837644"/>
            <a:ext cx="8693072" cy="661884"/>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945318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a:xfrm>
            <a:off x="239713" y="914400"/>
            <a:ext cx="8578850" cy="1780674"/>
          </a:xfrm>
        </p:spPr>
        <p:txBody>
          <a:bodyPr/>
          <a:lstStyle/>
          <a:p>
            <a:r>
              <a:rPr lang="en-US" altLang="zh-TW" dirty="0"/>
              <a:t>A network administrator needs to configure a serial link between the main office and a </a:t>
            </a:r>
            <a:r>
              <a:rPr lang="en-US" altLang="zh-TW" dirty="0" smtClean="0"/>
              <a:t>remote location</a:t>
            </a:r>
            <a:r>
              <a:rPr lang="en-US" altLang="zh-TW" dirty="0"/>
              <a:t>. The router at the remote office is a non-Cisco router. How should the </a:t>
            </a:r>
            <a:r>
              <a:rPr lang="en-US" altLang="zh-TW" dirty="0" smtClean="0"/>
              <a:t>network administrator </a:t>
            </a:r>
            <a:r>
              <a:rPr lang="en-US" altLang="zh-TW" dirty="0"/>
              <a:t>configure the serial interface of the main office router to make the connection?</a:t>
            </a:r>
            <a:endParaRPr lang="zh-TW" altLang="en-US" dirty="0"/>
          </a:p>
        </p:txBody>
      </p:sp>
      <p:sp>
        <p:nvSpPr>
          <p:cNvPr id="3" name="標題 2"/>
          <p:cNvSpPr>
            <a:spLocks noGrp="1"/>
          </p:cNvSpPr>
          <p:nvPr>
            <p:ph type="title"/>
          </p:nvPr>
        </p:nvSpPr>
        <p:spPr/>
        <p:txBody>
          <a:bodyPr/>
          <a:lstStyle/>
          <a:p>
            <a:r>
              <a:rPr lang="en-US" altLang="zh-TW" dirty="0" smtClean="0"/>
              <a:t>303</a:t>
            </a:r>
            <a:endParaRPr lang="zh-TW" altLang="en-US" dirty="0"/>
          </a:p>
        </p:txBody>
      </p:sp>
      <p:sp>
        <p:nvSpPr>
          <p:cNvPr id="4" name="文字版面配置區 3"/>
          <p:cNvSpPr>
            <a:spLocks noGrp="1"/>
          </p:cNvSpPr>
          <p:nvPr>
            <p:ph type="body" sz="quarter" idx="11"/>
          </p:nvPr>
        </p:nvSpPr>
        <p:spPr>
          <a:xfrm>
            <a:off x="245809" y="2695074"/>
            <a:ext cx="4117644" cy="3583806"/>
          </a:xfrm>
        </p:spPr>
        <p:txBody>
          <a:bodyPr>
            <a:normAutofit/>
          </a:bodyPr>
          <a:lstStyle/>
          <a:p>
            <a:pPr marL="568325" lvl="1" indent="-342900">
              <a:buFont typeface="+mj-lt"/>
              <a:buAutoNum type="alphaUcPeriod"/>
            </a:pPr>
            <a:r>
              <a:rPr lang="en-US" altLang="zh-TW" dirty="0"/>
              <a:t>Main(</a:t>
            </a:r>
            <a:r>
              <a:rPr lang="en-US" altLang="zh-TW" dirty="0" err="1"/>
              <a:t>config</a:t>
            </a:r>
            <a:r>
              <a:rPr lang="en-US" altLang="zh-TW" dirty="0"/>
              <a:t>)# interface serial 0/0</a:t>
            </a:r>
          </a:p>
          <a:p>
            <a:pPr marL="225425" lvl="1" indent="0">
              <a:buNone/>
            </a:pPr>
            <a:r>
              <a:rPr lang="en-US" altLang="zh-TW" dirty="0" smtClean="0"/>
              <a:t>      Main(</a:t>
            </a:r>
            <a:r>
              <a:rPr lang="en-US" altLang="zh-TW" dirty="0" err="1" smtClean="0"/>
              <a:t>config</a:t>
            </a:r>
            <a:r>
              <a:rPr lang="en-US" altLang="zh-TW" dirty="0" smtClean="0"/>
              <a:t>-if</a:t>
            </a:r>
            <a:r>
              <a:rPr lang="en-US" altLang="zh-TW" dirty="0"/>
              <a:t>)# </a:t>
            </a:r>
            <a:r>
              <a:rPr lang="en-US" altLang="zh-TW" dirty="0" err="1"/>
              <a:t>ip</a:t>
            </a:r>
            <a:r>
              <a:rPr lang="en-US" altLang="zh-TW" dirty="0"/>
              <a:t> address 172.16.1.1 255.255.255.252</a:t>
            </a:r>
          </a:p>
          <a:p>
            <a:pPr marL="225425" lvl="1" indent="0">
              <a:buNone/>
            </a:pPr>
            <a:r>
              <a:rPr lang="en-US" altLang="zh-TW" dirty="0" smtClean="0"/>
              <a:t>      Main(</a:t>
            </a:r>
            <a:r>
              <a:rPr lang="en-US" altLang="zh-TW" dirty="0" err="1" smtClean="0"/>
              <a:t>config</a:t>
            </a:r>
            <a:r>
              <a:rPr lang="en-US" altLang="zh-TW" dirty="0" smtClean="0"/>
              <a:t>-if</a:t>
            </a:r>
            <a:r>
              <a:rPr lang="en-US" altLang="zh-TW" dirty="0"/>
              <a:t>)# no shut</a:t>
            </a:r>
          </a:p>
          <a:p>
            <a:pPr marL="568325" lvl="1" indent="-342900">
              <a:buFont typeface="+mj-lt"/>
              <a:buAutoNum type="alphaUcPeriod" startAt="2"/>
            </a:pPr>
            <a:r>
              <a:rPr lang="en-US" altLang="zh-TW" dirty="0" smtClean="0"/>
              <a:t>Main(</a:t>
            </a:r>
            <a:r>
              <a:rPr lang="en-US" altLang="zh-TW" dirty="0" err="1" smtClean="0"/>
              <a:t>config</a:t>
            </a:r>
            <a:r>
              <a:rPr lang="en-US" altLang="zh-TW" dirty="0"/>
              <a:t>)# interface serial 0/0</a:t>
            </a:r>
          </a:p>
          <a:p>
            <a:pPr marL="225425" lvl="1" indent="0">
              <a:buNone/>
            </a:pPr>
            <a:r>
              <a:rPr lang="zh-TW" altLang="en-US" dirty="0" smtClean="0"/>
              <a:t>     </a:t>
            </a:r>
            <a:r>
              <a:rPr lang="en-US" altLang="zh-TW" dirty="0" smtClean="0"/>
              <a:t>Main(</a:t>
            </a:r>
            <a:r>
              <a:rPr lang="en-US" altLang="zh-TW" dirty="0" err="1" smtClean="0"/>
              <a:t>config</a:t>
            </a:r>
            <a:r>
              <a:rPr lang="en-US" altLang="zh-TW" dirty="0" smtClean="0"/>
              <a:t>-if</a:t>
            </a:r>
            <a:r>
              <a:rPr lang="en-US" altLang="zh-TW" dirty="0"/>
              <a:t>)# </a:t>
            </a:r>
            <a:r>
              <a:rPr lang="en-US" altLang="zh-TW" dirty="0" err="1"/>
              <a:t>ip</a:t>
            </a:r>
            <a:r>
              <a:rPr lang="en-US" altLang="zh-TW" dirty="0"/>
              <a:t> address 172.16.1.1 255.255.255.252</a:t>
            </a:r>
          </a:p>
          <a:p>
            <a:pPr marL="225425" lvl="1" indent="0">
              <a:buNone/>
            </a:pPr>
            <a:r>
              <a:rPr lang="zh-TW" altLang="en-US" dirty="0" smtClean="0"/>
              <a:t>     </a:t>
            </a:r>
            <a:r>
              <a:rPr lang="en-US" altLang="zh-TW" dirty="0" smtClean="0"/>
              <a:t>Main(</a:t>
            </a:r>
            <a:r>
              <a:rPr lang="en-US" altLang="zh-TW" dirty="0" err="1" smtClean="0"/>
              <a:t>config</a:t>
            </a:r>
            <a:r>
              <a:rPr lang="en-US" altLang="zh-TW" dirty="0" smtClean="0"/>
              <a:t>-if</a:t>
            </a:r>
            <a:r>
              <a:rPr lang="en-US" altLang="zh-TW" dirty="0"/>
              <a:t>)# encapsulation </a:t>
            </a:r>
            <a:r>
              <a:rPr lang="en-US" altLang="zh-TW" dirty="0" err="1"/>
              <a:t>ppp</a:t>
            </a:r>
            <a:endParaRPr lang="en-US" altLang="zh-TW" dirty="0"/>
          </a:p>
          <a:p>
            <a:pPr marL="225425" lvl="1" indent="0">
              <a:buNone/>
            </a:pPr>
            <a:r>
              <a:rPr lang="zh-TW" altLang="en-US" dirty="0" smtClean="0"/>
              <a:t>     </a:t>
            </a:r>
            <a:r>
              <a:rPr lang="en-US" altLang="zh-TW" dirty="0" smtClean="0"/>
              <a:t>Main(</a:t>
            </a:r>
            <a:r>
              <a:rPr lang="en-US" altLang="zh-TW" dirty="0" err="1" smtClean="0"/>
              <a:t>config</a:t>
            </a:r>
            <a:r>
              <a:rPr lang="en-US" altLang="zh-TW" dirty="0" smtClean="0"/>
              <a:t>-if</a:t>
            </a:r>
            <a:r>
              <a:rPr lang="en-US" altLang="zh-TW" dirty="0"/>
              <a:t>)# no shut</a:t>
            </a:r>
            <a:endParaRPr lang="zh-TW" altLang="en-US" dirty="0"/>
          </a:p>
        </p:txBody>
      </p:sp>
      <p:sp>
        <p:nvSpPr>
          <p:cNvPr id="5" name="文字版面配置區 3"/>
          <p:cNvSpPr txBox="1">
            <a:spLocks/>
          </p:cNvSpPr>
          <p:nvPr/>
        </p:nvSpPr>
        <p:spPr>
          <a:xfrm>
            <a:off x="4524132" y="2695074"/>
            <a:ext cx="4117644" cy="358380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5000"/>
              </a:lnSpc>
              <a:spcBef>
                <a:spcPts val="1480"/>
              </a:spcBef>
              <a:buClr>
                <a:schemeClr val="tx2"/>
              </a:buClr>
              <a:buSzPct val="90000"/>
              <a:buFont typeface="Arial" pitchFamily="34" charset="0"/>
              <a:buChar char="•"/>
              <a:tabLst/>
              <a:defRPr lang="en-US" sz="2200" kern="1200">
                <a:solidFill>
                  <a:srgbClr val="000000"/>
                </a:solidFill>
                <a:latin typeface="+mj-lt"/>
                <a:ea typeface="+mn-ea"/>
                <a:cs typeface="+mn-cs"/>
              </a:defRPr>
            </a:lvl1pPr>
            <a:lvl2pPr marL="511175" indent="-285750" algn="l" defTabSz="914400" rtl="0" eaLnBrk="1" latinLnBrk="0" hangingPunct="1">
              <a:lnSpc>
                <a:spcPct val="95000"/>
              </a:lnSpc>
              <a:spcBef>
                <a:spcPts val="600"/>
              </a:spcBef>
              <a:buClr>
                <a:schemeClr val="tx2"/>
              </a:buClr>
              <a:buFont typeface="Arial" pitchFamily="34" charset="0"/>
              <a:buChar char="–"/>
              <a:defRPr lang="en-US" sz="1800" kern="1200">
                <a:solidFill>
                  <a:srgbClr val="000000"/>
                </a:solidFill>
                <a:latin typeface="+mj-lt"/>
                <a:ea typeface="+mn-ea"/>
                <a:cs typeface="+mn-cs"/>
              </a:defRPr>
            </a:lvl2pPr>
            <a:lvl3pPr marL="855662" indent="-285750" algn="l" defTabSz="914400" rtl="0" eaLnBrk="1" latinLnBrk="0" hangingPunct="1">
              <a:lnSpc>
                <a:spcPct val="95000"/>
              </a:lnSpc>
              <a:spcBef>
                <a:spcPts val="840"/>
              </a:spcBef>
              <a:buFont typeface="Arial" pitchFamily="34" charset="0"/>
              <a:buChar char="•"/>
              <a:defRPr lang="en-US" sz="1600" kern="1200">
                <a:solidFill>
                  <a:srgbClr val="000000"/>
                </a:solidFill>
                <a:latin typeface="+mj-lt"/>
                <a:ea typeface="+mn-ea"/>
                <a:cs typeface="+mn-cs"/>
              </a:defRPr>
            </a:lvl3pPr>
            <a:lvl4pPr marL="688975" indent="0" algn="l" defTabSz="914400" rtl="0" eaLnBrk="1" latinLnBrk="0" hangingPunct="1">
              <a:lnSpc>
                <a:spcPct val="95000"/>
              </a:lnSpc>
              <a:spcBef>
                <a:spcPts val="840"/>
              </a:spcBef>
              <a:buFont typeface="Arial" pitchFamily="34" charset="0"/>
              <a:buNone/>
              <a:defRPr lang="en-US" sz="1400" kern="1200">
                <a:solidFill>
                  <a:srgbClr val="000000"/>
                </a:solidFill>
                <a:latin typeface="+mj-lt"/>
                <a:ea typeface="+mn-ea"/>
                <a:cs typeface="+mn-cs"/>
              </a:defRPr>
            </a:lvl4pPr>
            <a:lvl5pPr marL="801688" indent="0" algn="l" defTabSz="914400" rtl="0" eaLnBrk="1" latinLnBrk="0" hangingPunct="1">
              <a:lnSpc>
                <a:spcPct val="95000"/>
              </a:lnSpc>
              <a:spcBef>
                <a:spcPts val="840"/>
              </a:spcBef>
              <a:buFont typeface="Arial" pitchFamily="34" charset="0"/>
              <a:buNone/>
              <a:defRPr lang="en-US" sz="1400" kern="1200">
                <a:solidFill>
                  <a:srgbClr val="000000"/>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68325" lvl="1" indent="-342900">
              <a:buFont typeface="+mj-lt"/>
              <a:buAutoNum type="alphaUcPeriod" startAt="3"/>
            </a:pPr>
            <a:r>
              <a:rPr lang="en-US" altLang="zh-TW" dirty="0"/>
              <a:t>Main(</a:t>
            </a:r>
            <a:r>
              <a:rPr lang="en-US" altLang="zh-TW" dirty="0" err="1"/>
              <a:t>config</a:t>
            </a:r>
            <a:r>
              <a:rPr lang="en-US" altLang="zh-TW" dirty="0"/>
              <a:t>)# interface serial 0/0</a:t>
            </a:r>
          </a:p>
          <a:p>
            <a:pPr marL="225425" lvl="1" indent="0">
              <a:buNone/>
            </a:pPr>
            <a:r>
              <a:rPr lang="zh-TW" altLang="en-US" dirty="0" smtClean="0"/>
              <a:t>     </a:t>
            </a:r>
            <a:r>
              <a:rPr lang="en-US" altLang="zh-TW" dirty="0" smtClean="0"/>
              <a:t>Main(</a:t>
            </a:r>
            <a:r>
              <a:rPr lang="en-US" altLang="zh-TW" dirty="0" err="1" smtClean="0"/>
              <a:t>config</a:t>
            </a:r>
            <a:r>
              <a:rPr lang="en-US" altLang="zh-TW" dirty="0" smtClean="0"/>
              <a:t>-if</a:t>
            </a:r>
            <a:r>
              <a:rPr lang="en-US" altLang="zh-TW" dirty="0"/>
              <a:t>)# </a:t>
            </a:r>
            <a:r>
              <a:rPr lang="en-US" altLang="zh-TW" dirty="0" err="1"/>
              <a:t>ip</a:t>
            </a:r>
            <a:r>
              <a:rPr lang="en-US" altLang="zh-TW" dirty="0"/>
              <a:t> address 172.16.1.1 255.255.255.252</a:t>
            </a:r>
          </a:p>
          <a:p>
            <a:pPr marL="225425" lvl="1" indent="0">
              <a:buNone/>
            </a:pPr>
            <a:r>
              <a:rPr lang="zh-TW" altLang="en-US" dirty="0" smtClean="0"/>
              <a:t>     </a:t>
            </a:r>
            <a:r>
              <a:rPr lang="en-US" altLang="zh-TW" dirty="0" smtClean="0"/>
              <a:t>Main(</a:t>
            </a:r>
            <a:r>
              <a:rPr lang="en-US" altLang="zh-TW" dirty="0" err="1" smtClean="0"/>
              <a:t>config</a:t>
            </a:r>
            <a:r>
              <a:rPr lang="en-US" altLang="zh-TW" dirty="0" smtClean="0"/>
              <a:t>-if</a:t>
            </a:r>
            <a:r>
              <a:rPr lang="en-US" altLang="zh-TW" dirty="0"/>
              <a:t>)# encapsulation frame-relay</a:t>
            </a:r>
          </a:p>
          <a:p>
            <a:pPr marL="225425" lvl="1" indent="0">
              <a:buNone/>
            </a:pPr>
            <a:r>
              <a:rPr lang="zh-TW" altLang="en-US" dirty="0" smtClean="0"/>
              <a:t>     </a:t>
            </a:r>
            <a:r>
              <a:rPr lang="en-US" altLang="zh-TW" dirty="0" smtClean="0"/>
              <a:t>Main(</a:t>
            </a:r>
            <a:r>
              <a:rPr lang="en-US" altLang="zh-TW" dirty="0" err="1" smtClean="0"/>
              <a:t>config</a:t>
            </a:r>
            <a:r>
              <a:rPr lang="en-US" altLang="zh-TW" dirty="0" smtClean="0"/>
              <a:t>-if</a:t>
            </a:r>
            <a:r>
              <a:rPr lang="en-US" altLang="zh-TW" dirty="0"/>
              <a:t>)# authentication chap</a:t>
            </a:r>
          </a:p>
          <a:p>
            <a:pPr marL="225425" lvl="1" indent="0">
              <a:buNone/>
            </a:pPr>
            <a:r>
              <a:rPr lang="zh-TW" altLang="en-US" dirty="0" smtClean="0"/>
              <a:t>     </a:t>
            </a:r>
            <a:r>
              <a:rPr lang="en-US" altLang="zh-TW" dirty="0" smtClean="0"/>
              <a:t>Main(</a:t>
            </a:r>
            <a:r>
              <a:rPr lang="en-US" altLang="zh-TW" dirty="0" err="1" smtClean="0"/>
              <a:t>config</a:t>
            </a:r>
            <a:r>
              <a:rPr lang="en-US" altLang="zh-TW" dirty="0" smtClean="0"/>
              <a:t>-if</a:t>
            </a:r>
            <a:r>
              <a:rPr lang="en-US" altLang="zh-TW" dirty="0"/>
              <a:t>)# no shut</a:t>
            </a:r>
          </a:p>
          <a:p>
            <a:pPr marL="568325" lvl="1" indent="-342900">
              <a:buFont typeface="+mj-lt"/>
              <a:buAutoNum type="alphaUcPeriod" startAt="4"/>
            </a:pPr>
            <a:r>
              <a:rPr lang="en-US" altLang="zh-TW" dirty="0" smtClean="0"/>
              <a:t>Main(</a:t>
            </a:r>
            <a:r>
              <a:rPr lang="en-US" altLang="zh-TW" dirty="0" err="1" smtClean="0"/>
              <a:t>config</a:t>
            </a:r>
            <a:r>
              <a:rPr lang="en-US" altLang="zh-TW" dirty="0"/>
              <a:t>)# interface serial 0/0</a:t>
            </a:r>
          </a:p>
          <a:p>
            <a:pPr marL="225425" lvl="1" indent="0">
              <a:buNone/>
            </a:pPr>
            <a:r>
              <a:rPr lang="zh-TW" altLang="en-US" dirty="0" smtClean="0"/>
              <a:t>      </a:t>
            </a:r>
            <a:r>
              <a:rPr lang="en-US" altLang="zh-TW" dirty="0" smtClean="0"/>
              <a:t>Main(</a:t>
            </a:r>
            <a:r>
              <a:rPr lang="en-US" altLang="zh-TW" dirty="0" err="1" smtClean="0"/>
              <a:t>config</a:t>
            </a:r>
            <a:r>
              <a:rPr lang="en-US" altLang="zh-TW" dirty="0" smtClean="0"/>
              <a:t>-if</a:t>
            </a:r>
            <a:r>
              <a:rPr lang="en-US" altLang="zh-TW" dirty="0"/>
              <a:t>)#</a:t>
            </a:r>
            <a:r>
              <a:rPr lang="en-US" altLang="zh-TW" dirty="0" err="1"/>
              <a:t>ip</a:t>
            </a:r>
            <a:r>
              <a:rPr lang="en-US" altLang="zh-TW" dirty="0"/>
              <a:t> address 172.16.1.1 255.255.255.252</a:t>
            </a:r>
          </a:p>
          <a:p>
            <a:pPr marL="225425" lvl="1" indent="0">
              <a:buNone/>
            </a:pPr>
            <a:r>
              <a:rPr lang="zh-TW" altLang="en-US" dirty="0" smtClean="0"/>
              <a:t>      </a:t>
            </a:r>
            <a:r>
              <a:rPr lang="en-US" altLang="zh-TW" dirty="0" smtClean="0"/>
              <a:t>Main(</a:t>
            </a:r>
            <a:r>
              <a:rPr lang="en-US" altLang="zh-TW" dirty="0" err="1" smtClean="0"/>
              <a:t>config</a:t>
            </a:r>
            <a:r>
              <a:rPr lang="en-US" altLang="zh-TW" dirty="0" smtClean="0"/>
              <a:t>-if</a:t>
            </a:r>
            <a:r>
              <a:rPr lang="en-US" altLang="zh-TW" dirty="0"/>
              <a:t>)#encapsulation </a:t>
            </a:r>
            <a:r>
              <a:rPr lang="en-US" altLang="zh-TW" dirty="0" err="1" smtClean="0"/>
              <a:t>ietf</a:t>
            </a:r>
            <a:endParaRPr lang="en-US" altLang="zh-TW" dirty="0" smtClean="0"/>
          </a:p>
          <a:p>
            <a:pPr marL="225425" lvl="1" indent="0">
              <a:buNone/>
            </a:pPr>
            <a:r>
              <a:rPr lang="zh-TW" altLang="en-US" dirty="0" smtClean="0"/>
              <a:t>      </a:t>
            </a:r>
            <a:r>
              <a:rPr lang="en-US" altLang="zh-TW" dirty="0" smtClean="0"/>
              <a:t>Main(</a:t>
            </a:r>
            <a:r>
              <a:rPr lang="en-US" altLang="zh-TW" dirty="0" err="1" smtClean="0"/>
              <a:t>config</a:t>
            </a:r>
            <a:r>
              <a:rPr lang="en-US" altLang="zh-TW" dirty="0" smtClean="0"/>
              <a:t>-if</a:t>
            </a:r>
            <a:r>
              <a:rPr lang="en-US" altLang="zh-TW" dirty="0"/>
              <a:t>)# no shut</a:t>
            </a:r>
          </a:p>
        </p:txBody>
      </p:sp>
      <p:sp>
        <p:nvSpPr>
          <p:cNvPr id="6" name="圓角矩形 5"/>
          <p:cNvSpPr/>
          <p:nvPr/>
        </p:nvSpPr>
        <p:spPr>
          <a:xfrm>
            <a:off x="239713" y="3965979"/>
            <a:ext cx="4284419" cy="2033767"/>
          </a:xfrm>
          <a:prstGeom prst="roundRect">
            <a:avLst>
              <a:gd name="adj" fmla="val 8779"/>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9234156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內容版面配置區 1"/>
          <p:cNvSpPr>
            <a:spLocks noGrp="1"/>
          </p:cNvSpPr>
          <p:nvPr>
            <p:ph type="body" sz="quarter" idx="10"/>
          </p:nvPr>
        </p:nvSpPr>
        <p:spPr/>
        <p:txBody>
          <a:bodyPr/>
          <a:lstStyle/>
          <a:p>
            <a:r>
              <a:rPr lang="en-US" altLang="zh-TW" sz="2400" smtClean="0"/>
              <a:t>The connection through a Frame Relay network between two DTEs is called a </a:t>
            </a:r>
            <a:r>
              <a:rPr lang="en-US" altLang="zh-TW" sz="2400" smtClean="0">
                <a:solidFill>
                  <a:srgbClr val="FF0000"/>
                </a:solidFill>
              </a:rPr>
              <a:t>virtual circuit (VC)</a:t>
            </a:r>
          </a:p>
          <a:p>
            <a:r>
              <a:rPr lang="en-US" altLang="zh-TW" sz="2400" smtClean="0"/>
              <a:t>There are two ways to establish VCs:</a:t>
            </a:r>
          </a:p>
          <a:p>
            <a:pPr lvl="1"/>
            <a:r>
              <a:rPr lang="en-US" altLang="zh-TW" sz="2000" smtClean="0">
                <a:solidFill>
                  <a:srgbClr val="FF0000"/>
                </a:solidFill>
              </a:rPr>
              <a:t>SVCs</a:t>
            </a:r>
            <a:r>
              <a:rPr lang="en-US" altLang="zh-TW" sz="2000" smtClean="0"/>
              <a:t>, </a:t>
            </a:r>
            <a:r>
              <a:rPr lang="en-US" altLang="zh-TW" sz="2000" smtClean="0">
                <a:solidFill>
                  <a:srgbClr val="FF0000"/>
                </a:solidFill>
              </a:rPr>
              <a:t>switched virtual circuits</a:t>
            </a:r>
            <a:r>
              <a:rPr lang="en-US" altLang="zh-TW" sz="2000" smtClean="0"/>
              <a:t>, are established dynamically by sending signaling messages to the network (CALL SETUP, DATA TRANSFER, IDLE, CALL TERMINATION).</a:t>
            </a:r>
          </a:p>
          <a:p>
            <a:pPr lvl="1"/>
            <a:r>
              <a:rPr lang="en-US" altLang="zh-TW" sz="2000" smtClean="0">
                <a:solidFill>
                  <a:srgbClr val="FF0000"/>
                </a:solidFill>
              </a:rPr>
              <a:t>PVCs</a:t>
            </a:r>
            <a:r>
              <a:rPr lang="en-US" altLang="zh-TW" sz="2000" smtClean="0"/>
              <a:t>, </a:t>
            </a:r>
            <a:r>
              <a:rPr lang="en-US" altLang="zh-TW" sz="2000" smtClean="0">
                <a:solidFill>
                  <a:srgbClr val="FF0000"/>
                </a:solidFill>
              </a:rPr>
              <a:t>permanent virtual circuits</a:t>
            </a:r>
            <a:r>
              <a:rPr lang="en-US" altLang="zh-TW" sz="2000" smtClean="0"/>
              <a:t>, are preconfigured by the carrier, and after they are set up, only operate in DATA TRANSFER and IDLE modes. Note that some publications refer to PVCs as private VCs.</a:t>
            </a:r>
            <a:endParaRPr lang="zh-TW" altLang="en-US" sz="2000" smtClean="0"/>
          </a:p>
        </p:txBody>
      </p:sp>
      <p:sp>
        <p:nvSpPr>
          <p:cNvPr id="20483" name="標題 2"/>
          <p:cNvSpPr>
            <a:spLocks noGrp="1"/>
          </p:cNvSpPr>
          <p:nvPr>
            <p:ph type="title"/>
          </p:nvPr>
        </p:nvSpPr>
        <p:spPr/>
        <p:txBody>
          <a:bodyPr/>
          <a:lstStyle/>
          <a:p>
            <a:r>
              <a:rPr lang="en-US" altLang="zh-TW" smtClean="0"/>
              <a:t>Virtual Circuits</a:t>
            </a:r>
            <a:endParaRPr lang="zh-TW" altLang="en-US" smtClean="0"/>
          </a:p>
        </p:txBody>
      </p:sp>
    </p:spTree>
    <p:extLst>
      <p:ext uri="{BB962C8B-B14F-4D97-AF65-F5344CB8AC3E}">
        <p14:creationId xmlns:p14="http://schemas.microsoft.com/office/powerpoint/2010/main" val="3304967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are three reasons that an organization with multiple branch offices and roaming users </a:t>
            </a:r>
            <a:r>
              <a:rPr lang="en-US" altLang="zh-TW" dirty="0" smtClean="0"/>
              <a:t>might implement </a:t>
            </a:r>
            <a:r>
              <a:rPr lang="en-US" altLang="zh-TW" dirty="0"/>
              <a:t>a Cisco VPN solution instead of point-to-point WAN links? (Choose three.)</a:t>
            </a:r>
          </a:p>
          <a:p>
            <a:pPr marL="568325" lvl="1" indent="-342900">
              <a:buFont typeface="+mj-lt"/>
              <a:buAutoNum type="alphaUcPeriod"/>
            </a:pPr>
            <a:r>
              <a:rPr lang="en-US" altLang="zh-TW" dirty="0" smtClean="0"/>
              <a:t>reduced </a:t>
            </a:r>
            <a:r>
              <a:rPr lang="en-US" altLang="zh-TW" dirty="0"/>
              <a:t>cost</a:t>
            </a:r>
          </a:p>
          <a:p>
            <a:pPr marL="568325" lvl="1" indent="-342900">
              <a:buFont typeface="+mj-lt"/>
              <a:buAutoNum type="alphaUcPeriod"/>
            </a:pPr>
            <a:r>
              <a:rPr lang="en-US" altLang="zh-TW" dirty="0" smtClean="0"/>
              <a:t>better </a:t>
            </a:r>
            <a:r>
              <a:rPr lang="en-US" altLang="zh-TW" dirty="0"/>
              <a:t>throughput</a:t>
            </a:r>
          </a:p>
          <a:p>
            <a:pPr marL="568325" lvl="1" indent="-342900">
              <a:buFont typeface="+mj-lt"/>
              <a:buAutoNum type="alphaUcPeriod"/>
            </a:pPr>
            <a:r>
              <a:rPr lang="en-US" altLang="zh-TW" dirty="0" smtClean="0"/>
              <a:t>broadband </a:t>
            </a:r>
            <a:r>
              <a:rPr lang="en-US" altLang="zh-TW" dirty="0"/>
              <a:t>incompatibility</a:t>
            </a:r>
          </a:p>
          <a:p>
            <a:pPr marL="568325" lvl="1" indent="-342900">
              <a:buFont typeface="+mj-lt"/>
              <a:buAutoNum type="alphaUcPeriod"/>
            </a:pPr>
            <a:r>
              <a:rPr lang="en-US" altLang="zh-TW" dirty="0" smtClean="0"/>
              <a:t>increased </a:t>
            </a:r>
            <a:r>
              <a:rPr lang="en-US" altLang="zh-TW" dirty="0"/>
              <a:t>security</a:t>
            </a:r>
          </a:p>
          <a:p>
            <a:pPr marL="568325" lvl="1" indent="-342900">
              <a:buFont typeface="+mj-lt"/>
              <a:buAutoNum type="alphaUcPeriod"/>
            </a:pPr>
            <a:r>
              <a:rPr lang="en-US" altLang="zh-TW" dirty="0" smtClean="0"/>
              <a:t>scalability</a:t>
            </a:r>
            <a:endParaRPr lang="en-US" altLang="zh-TW" dirty="0"/>
          </a:p>
          <a:p>
            <a:pPr marL="568325" lvl="1" indent="-342900">
              <a:buFont typeface="+mj-lt"/>
              <a:buAutoNum type="alphaUcPeriod"/>
            </a:pPr>
            <a:r>
              <a:rPr lang="en-US" altLang="zh-TW" dirty="0" smtClean="0"/>
              <a:t>reduced </a:t>
            </a:r>
            <a:r>
              <a:rPr lang="en-US" altLang="zh-TW" dirty="0"/>
              <a:t>latency</a:t>
            </a:r>
            <a:endParaRPr lang="zh-TW" altLang="en-US" dirty="0"/>
          </a:p>
        </p:txBody>
      </p:sp>
      <p:sp>
        <p:nvSpPr>
          <p:cNvPr id="3" name="標題 2"/>
          <p:cNvSpPr>
            <a:spLocks noGrp="1"/>
          </p:cNvSpPr>
          <p:nvPr>
            <p:ph type="title"/>
          </p:nvPr>
        </p:nvSpPr>
        <p:spPr/>
        <p:txBody>
          <a:bodyPr/>
          <a:lstStyle/>
          <a:p>
            <a:r>
              <a:rPr lang="en-US" altLang="zh-TW" dirty="0" smtClean="0"/>
              <a:t>304</a:t>
            </a:r>
            <a:endParaRPr lang="zh-TW" altLang="en-US" dirty="0"/>
          </a:p>
        </p:txBody>
      </p:sp>
      <p:sp>
        <p:nvSpPr>
          <p:cNvPr id="4" name="圓角矩形 3"/>
          <p:cNvSpPr/>
          <p:nvPr/>
        </p:nvSpPr>
        <p:spPr>
          <a:xfrm>
            <a:off x="239713" y="1940284"/>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950934"/>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39713" y="3287816"/>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1052337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two statistics appear in show frame-relay map output? (Choose two.)</a:t>
            </a:r>
          </a:p>
          <a:p>
            <a:pPr marL="568325" lvl="1" indent="-342900">
              <a:buFont typeface="+mj-lt"/>
              <a:buAutoNum type="alphaUcPeriod"/>
            </a:pPr>
            <a:r>
              <a:rPr lang="en-US" altLang="zh-TW" dirty="0" smtClean="0"/>
              <a:t>the </a:t>
            </a:r>
            <a:r>
              <a:rPr lang="en-US" altLang="zh-TW" dirty="0"/>
              <a:t>number of BECN packets that are received by the router</a:t>
            </a:r>
          </a:p>
          <a:p>
            <a:pPr marL="568325" lvl="1" indent="-342900">
              <a:buFont typeface="+mj-lt"/>
              <a:buAutoNum type="alphaUcPeriod"/>
            </a:pPr>
            <a:r>
              <a:rPr lang="en-US" altLang="zh-TW" dirty="0" smtClean="0"/>
              <a:t>the </a:t>
            </a:r>
            <a:r>
              <a:rPr lang="en-US" altLang="zh-TW" dirty="0"/>
              <a:t>value of the local DLCI</a:t>
            </a:r>
          </a:p>
          <a:p>
            <a:pPr marL="568325" lvl="1" indent="-342900">
              <a:buFont typeface="+mj-lt"/>
              <a:buAutoNum type="alphaUcPeriod"/>
            </a:pPr>
            <a:r>
              <a:rPr lang="en-US" altLang="zh-TW" dirty="0" smtClean="0"/>
              <a:t>the </a:t>
            </a:r>
            <a:r>
              <a:rPr lang="en-US" altLang="zh-TW" dirty="0"/>
              <a:t>number of FECN packets that are received by the router</a:t>
            </a:r>
          </a:p>
          <a:p>
            <a:pPr marL="568325" lvl="1" indent="-342900">
              <a:buFont typeface="+mj-lt"/>
              <a:buAutoNum type="alphaUcPeriod"/>
            </a:pPr>
            <a:r>
              <a:rPr lang="en-US" altLang="zh-TW" dirty="0" smtClean="0"/>
              <a:t>the </a:t>
            </a:r>
            <a:r>
              <a:rPr lang="en-US" altLang="zh-TW" dirty="0"/>
              <a:t>status of the PVC that is configured on the router</a:t>
            </a:r>
          </a:p>
          <a:p>
            <a:pPr marL="568325" lvl="1" indent="-342900">
              <a:buFont typeface="+mj-lt"/>
              <a:buAutoNum type="alphaUcPeriod"/>
            </a:pPr>
            <a:r>
              <a:rPr lang="en-US" altLang="zh-TW" dirty="0" smtClean="0"/>
              <a:t>the </a:t>
            </a:r>
            <a:r>
              <a:rPr lang="en-US" altLang="zh-TW" dirty="0"/>
              <a:t>IP address of the local router</a:t>
            </a:r>
            <a:endParaRPr lang="zh-TW" altLang="en-US" dirty="0"/>
          </a:p>
        </p:txBody>
      </p:sp>
      <p:sp>
        <p:nvSpPr>
          <p:cNvPr id="3" name="標題 2"/>
          <p:cNvSpPr>
            <a:spLocks noGrp="1"/>
          </p:cNvSpPr>
          <p:nvPr>
            <p:ph type="title"/>
          </p:nvPr>
        </p:nvSpPr>
        <p:spPr/>
        <p:txBody>
          <a:bodyPr/>
          <a:lstStyle/>
          <a:p>
            <a:r>
              <a:rPr lang="en-US" altLang="zh-TW" dirty="0" smtClean="0"/>
              <a:t>305</a:t>
            </a:r>
            <a:endParaRPr lang="zh-TW" altLang="en-US" dirty="0"/>
          </a:p>
        </p:txBody>
      </p:sp>
      <p:sp>
        <p:nvSpPr>
          <p:cNvPr id="4" name="圓角矩形 3"/>
          <p:cNvSpPr/>
          <p:nvPr/>
        </p:nvSpPr>
        <p:spPr>
          <a:xfrm>
            <a:off x="239713" y="194467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586360"/>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4130633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Users have been complaining that their Frame Relay connection to the corporate site is very slow</a:t>
            </a:r>
            <a:r>
              <a:rPr lang="en-US" altLang="zh-TW" dirty="0" smtClean="0"/>
              <a:t>. The </a:t>
            </a:r>
            <a:r>
              <a:rPr lang="en-US" altLang="zh-TW" dirty="0"/>
              <a:t>network administrator suspects that the link is overloaded</a:t>
            </a:r>
            <a:r>
              <a:rPr lang="en-US" altLang="zh-TW" dirty="0" smtClean="0"/>
              <a:t>. </a:t>
            </a:r>
            <a:r>
              <a:rPr lang="en-US" altLang="zh-TW" dirty="0"/>
              <a:t>Based on the partial output of the Router# show frame relay </a:t>
            </a:r>
            <a:r>
              <a:rPr lang="en-US" altLang="zh-TW" dirty="0" err="1"/>
              <a:t>pvc</a:t>
            </a:r>
            <a:r>
              <a:rPr lang="en-US" altLang="zh-TW" dirty="0"/>
              <a:t> command shown in the graphic</a:t>
            </a:r>
            <a:r>
              <a:rPr lang="en-US" altLang="zh-TW" dirty="0" smtClean="0"/>
              <a:t>, which </a:t>
            </a:r>
            <a:r>
              <a:rPr lang="en-US" altLang="zh-TW" dirty="0"/>
              <a:t>output value indicates to the local router that traffic sent to the corporate site is </a:t>
            </a:r>
            <a:r>
              <a:rPr lang="en-US" altLang="zh-TW" dirty="0" smtClean="0"/>
              <a:t>experiencing congestion</a:t>
            </a:r>
            <a:r>
              <a:rPr lang="en-US" altLang="zh-TW" dirty="0"/>
              <a:t>?</a:t>
            </a:r>
            <a:endParaRPr lang="zh-TW" altLang="en-US" dirty="0"/>
          </a:p>
        </p:txBody>
      </p:sp>
      <p:sp>
        <p:nvSpPr>
          <p:cNvPr id="3" name="標題 2"/>
          <p:cNvSpPr>
            <a:spLocks noGrp="1"/>
          </p:cNvSpPr>
          <p:nvPr>
            <p:ph type="title"/>
          </p:nvPr>
        </p:nvSpPr>
        <p:spPr/>
        <p:txBody>
          <a:bodyPr/>
          <a:lstStyle/>
          <a:p>
            <a:r>
              <a:rPr lang="en-US" altLang="zh-TW" dirty="0" smtClean="0"/>
              <a:t>306</a:t>
            </a:r>
            <a:endParaRPr lang="zh-TW" altLang="en-US" dirty="0"/>
          </a:p>
        </p:txBody>
      </p:sp>
      <p:pic>
        <p:nvPicPr>
          <p:cNvPr id="4" name="圖片 3"/>
          <p:cNvPicPr>
            <a:picLocks noChangeAspect="1"/>
          </p:cNvPicPr>
          <p:nvPr/>
        </p:nvPicPr>
        <p:blipFill>
          <a:blip r:embed="rId2"/>
          <a:stretch>
            <a:fillRect/>
          </a:stretch>
        </p:blipFill>
        <p:spPr>
          <a:xfrm>
            <a:off x="2124487" y="2932377"/>
            <a:ext cx="4799290" cy="3198570"/>
          </a:xfrm>
          <a:prstGeom prst="rect">
            <a:avLst/>
          </a:prstGeom>
        </p:spPr>
      </p:pic>
    </p:spTree>
    <p:extLst>
      <p:ext uri="{BB962C8B-B14F-4D97-AF65-F5344CB8AC3E}">
        <p14:creationId xmlns:p14="http://schemas.microsoft.com/office/powerpoint/2010/main" val="2987608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pPr marL="568325" lvl="1" indent="-342900">
              <a:buFont typeface="+mj-lt"/>
              <a:buAutoNum type="alphaUcPeriod"/>
            </a:pPr>
            <a:r>
              <a:rPr lang="en-US" altLang="zh-TW" dirty="0"/>
              <a:t>DLCI = 100</a:t>
            </a:r>
          </a:p>
          <a:p>
            <a:pPr marL="568325" lvl="1" indent="-342900">
              <a:buFont typeface="+mj-lt"/>
              <a:buAutoNum type="alphaUcPeriod"/>
            </a:pPr>
            <a:r>
              <a:rPr lang="en-US" altLang="zh-TW" dirty="0" smtClean="0"/>
              <a:t>last </a:t>
            </a:r>
            <a:r>
              <a:rPr lang="en-US" altLang="zh-TW" dirty="0"/>
              <a:t>time PVC status changed 00:25:40</a:t>
            </a:r>
          </a:p>
          <a:p>
            <a:pPr marL="568325" lvl="1" indent="-342900">
              <a:buFont typeface="+mj-lt"/>
              <a:buAutoNum type="alphaUcPeriod"/>
            </a:pPr>
            <a:r>
              <a:rPr lang="en-US" altLang="zh-TW" dirty="0" smtClean="0"/>
              <a:t>in </a:t>
            </a:r>
            <a:r>
              <a:rPr lang="en-US" altLang="zh-TW" dirty="0"/>
              <a:t>BECN packets 192</a:t>
            </a:r>
          </a:p>
          <a:p>
            <a:pPr marL="568325" lvl="1" indent="-342900">
              <a:buFont typeface="+mj-lt"/>
              <a:buAutoNum type="alphaUcPeriod"/>
            </a:pPr>
            <a:r>
              <a:rPr lang="en-US" altLang="zh-TW" dirty="0" smtClean="0"/>
              <a:t>in </a:t>
            </a:r>
            <a:r>
              <a:rPr lang="en-US" altLang="zh-TW" dirty="0"/>
              <a:t>FECN packets 147</a:t>
            </a:r>
          </a:p>
          <a:p>
            <a:pPr marL="568325" lvl="1" indent="-342900">
              <a:buFont typeface="+mj-lt"/>
              <a:buAutoNum type="alphaUcPeriod"/>
            </a:pPr>
            <a:r>
              <a:rPr lang="en-US" altLang="zh-TW" dirty="0" smtClean="0"/>
              <a:t>in </a:t>
            </a:r>
            <a:r>
              <a:rPr lang="en-US" altLang="zh-TW" dirty="0"/>
              <a:t>DE packets 0</a:t>
            </a:r>
            <a:endParaRPr lang="zh-TW" altLang="en-US" dirty="0"/>
          </a:p>
        </p:txBody>
      </p:sp>
      <p:sp>
        <p:nvSpPr>
          <p:cNvPr id="3" name="標題 2"/>
          <p:cNvSpPr>
            <a:spLocks noGrp="1"/>
          </p:cNvSpPr>
          <p:nvPr>
            <p:ph type="title"/>
          </p:nvPr>
        </p:nvSpPr>
        <p:spPr/>
        <p:txBody>
          <a:bodyPr/>
          <a:lstStyle/>
          <a:p>
            <a:r>
              <a:rPr lang="en-US" altLang="zh-TW" dirty="0" smtClean="0"/>
              <a:t>306</a:t>
            </a:r>
            <a:endParaRPr lang="zh-TW" altLang="en-US" dirty="0"/>
          </a:p>
        </p:txBody>
      </p:sp>
      <p:pic>
        <p:nvPicPr>
          <p:cNvPr id="4" name="圖片 3"/>
          <p:cNvPicPr>
            <a:picLocks noChangeAspect="1"/>
          </p:cNvPicPr>
          <p:nvPr/>
        </p:nvPicPr>
        <p:blipFill>
          <a:blip r:embed="rId2"/>
          <a:stretch>
            <a:fillRect/>
          </a:stretch>
        </p:blipFill>
        <p:spPr>
          <a:xfrm>
            <a:off x="1996150" y="2804040"/>
            <a:ext cx="4799290" cy="3198570"/>
          </a:xfrm>
          <a:prstGeom prst="rect">
            <a:avLst/>
          </a:prstGeom>
        </p:spPr>
      </p:pic>
      <p:sp>
        <p:nvSpPr>
          <p:cNvPr id="5" name="圓角矩形 4"/>
          <p:cNvSpPr/>
          <p:nvPr/>
        </p:nvSpPr>
        <p:spPr>
          <a:xfrm>
            <a:off x="239713" y="157570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846593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command allows you to verify the encapsulation type (CISCO or IETF) for a Frame </a:t>
            </a:r>
            <a:r>
              <a:rPr lang="en-US" altLang="zh-TW" dirty="0" smtClean="0"/>
              <a:t>Relay link</a:t>
            </a:r>
            <a:r>
              <a:rPr lang="en-US" altLang="zh-TW" dirty="0"/>
              <a:t>?</a:t>
            </a:r>
          </a:p>
          <a:p>
            <a:pPr marL="568325" lvl="1" indent="-342900">
              <a:buFont typeface="+mj-lt"/>
              <a:buAutoNum type="alphaUcPeriod"/>
            </a:pPr>
            <a:r>
              <a:rPr lang="en-US" altLang="zh-TW" dirty="0" smtClean="0"/>
              <a:t>show </a:t>
            </a:r>
            <a:r>
              <a:rPr lang="en-US" altLang="zh-TW" dirty="0"/>
              <a:t>frame-relay </a:t>
            </a:r>
            <a:r>
              <a:rPr lang="en-US" altLang="zh-TW" dirty="0" err="1"/>
              <a:t>lmi</a:t>
            </a:r>
            <a:endParaRPr lang="en-US" altLang="zh-TW" dirty="0"/>
          </a:p>
          <a:p>
            <a:pPr marL="568325" lvl="1" indent="-342900">
              <a:buFont typeface="+mj-lt"/>
              <a:buAutoNum type="alphaUcPeriod"/>
            </a:pPr>
            <a:r>
              <a:rPr lang="en-US" altLang="zh-TW" dirty="0" smtClean="0"/>
              <a:t>show </a:t>
            </a:r>
            <a:r>
              <a:rPr lang="en-US" altLang="zh-TW" dirty="0"/>
              <a:t>frame-relay map</a:t>
            </a:r>
          </a:p>
          <a:p>
            <a:pPr marL="568325" lvl="1" indent="-342900">
              <a:buFont typeface="+mj-lt"/>
              <a:buAutoNum type="alphaUcPeriod"/>
            </a:pPr>
            <a:r>
              <a:rPr lang="en-US" altLang="zh-TW" dirty="0" smtClean="0"/>
              <a:t>show </a:t>
            </a:r>
            <a:r>
              <a:rPr lang="en-US" altLang="zh-TW" dirty="0"/>
              <a:t>frame-relay </a:t>
            </a:r>
            <a:r>
              <a:rPr lang="en-US" altLang="zh-TW" dirty="0" err="1"/>
              <a:t>pvc</a:t>
            </a:r>
            <a:endParaRPr lang="en-US" altLang="zh-TW" dirty="0"/>
          </a:p>
          <a:p>
            <a:pPr marL="568325" lvl="1" indent="-342900">
              <a:buFont typeface="+mj-lt"/>
              <a:buAutoNum type="alphaUcPeriod"/>
            </a:pPr>
            <a:r>
              <a:rPr lang="en-US" altLang="zh-TW" dirty="0" smtClean="0"/>
              <a:t>show </a:t>
            </a:r>
            <a:r>
              <a:rPr lang="en-US" altLang="zh-TW" dirty="0"/>
              <a:t>interfaces serial</a:t>
            </a:r>
            <a:endParaRPr lang="zh-TW" altLang="en-US" dirty="0"/>
          </a:p>
        </p:txBody>
      </p:sp>
      <p:sp>
        <p:nvSpPr>
          <p:cNvPr id="3" name="標題 2"/>
          <p:cNvSpPr>
            <a:spLocks noGrp="1"/>
          </p:cNvSpPr>
          <p:nvPr>
            <p:ph type="title"/>
          </p:nvPr>
        </p:nvSpPr>
        <p:spPr/>
        <p:txBody>
          <a:bodyPr/>
          <a:lstStyle/>
          <a:p>
            <a:r>
              <a:rPr lang="en-US" altLang="zh-TW" dirty="0" smtClean="0"/>
              <a:t>307</a:t>
            </a:r>
            <a:endParaRPr lang="zh-TW" altLang="en-US" dirty="0"/>
          </a:p>
        </p:txBody>
      </p:sp>
      <p:sp>
        <p:nvSpPr>
          <p:cNvPr id="4" name="圓角矩形 3"/>
          <p:cNvSpPr/>
          <p:nvPr/>
        </p:nvSpPr>
        <p:spPr>
          <a:xfrm>
            <a:off x="239713" y="1928633"/>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3" y="3856089"/>
            <a:ext cx="86979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943108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normAutofit/>
          </a:bodyPr>
          <a:lstStyle/>
          <a:p>
            <a:r>
              <a:rPr lang="en-US" altLang="zh-TW" dirty="0"/>
              <a:t>It has become necessary to configure an existing serial interface to accept a second Frame </a:t>
            </a:r>
            <a:r>
              <a:rPr lang="en-US" altLang="zh-TW" dirty="0" smtClean="0"/>
              <a:t>Relay virtual </a:t>
            </a:r>
            <a:r>
              <a:rPr lang="en-US" altLang="zh-TW" dirty="0"/>
              <a:t>circuit. Which of the following procedures are required to accomplish this task? (</a:t>
            </a:r>
            <a:r>
              <a:rPr lang="en-US" altLang="zh-TW" dirty="0" smtClean="0"/>
              <a:t>Choose three</a:t>
            </a:r>
            <a:r>
              <a:rPr lang="en-US" altLang="zh-TW" dirty="0"/>
              <a:t>.)</a:t>
            </a:r>
          </a:p>
          <a:p>
            <a:pPr marL="568325" lvl="1" indent="-342900">
              <a:buFont typeface="+mj-lt"/>
              <a:buAutoNum type="alphaUcPeriod"/>
            </a:pPr>
            <a:r>
              <a:rPr lang="en-US" altLang="zh-TW" dirty="0" smtClean="0"/>
              <a:t>Remove </a:t>
            </a:r>
            <a:r>
              <a:rPr lang="en-US" altLang="zh-TW" dirty="0"/>
              <a:t>the IP address from the physical interface.</a:t>
            </a:r>
          </a:p>
          <a:p>
            <a:pPr marL="568325" lvl="1" indent="-342900">
              <a:buFont typeface="+mj-lt"/>
              <a:buAutoNum type="alphaUcPeriod"/>
            </a:pPr>
            <a:r>
              <a:rPr lang="en-US" altLang="zh-TW" dirty="0" smtClean="0"/>
              <a:t>Encapsulate </a:t>
            </a:r>
            <a:r>
              <a:rPr lang="en-US" altLang="zh-TW" dirty="0"/>
              <a:t>the physical interface with multipoint PPP.</a:t>
            </a:r>
          </a:p>
          <a:p>
            <a:pPr marL="568325" lvl="1" indent="-342900">
              <a:buFont typeface="+mj-lt"/>
              <a:buAutoNum type="alphaUcPeriod"/>
            </a:pPr>
            <a:r>
              <a:rPr lang="en-US" altLang="zh-TW" dirty="0" smtClean="0"/>
              <a:t>Create </a:t>
            </a:r>
            <a:r>
              <a:rPr lang="en-US" altLang="zh-TW" dirty="0"/>
              <a:t>the virtual interfaces with the interface command.</a:t>
            </a:r>
          </a:p>
          <a:p>
            <a:pPr marL="568325" lvl="1" indent="-342900">
              <a:buFont typeface="+mj-lt"/>
              <a:buAutoNum type="alphaUcPeriod"/>
            </a:pPr>
            <a:r>
              <a:rPr lang="en-US" altLang="zh-TW" dirty="0" smtClean="0"/>
              <a:t>Configure </a:t>
            </a:r>
            <a:r>
              <a:rPr lang="en-US" altLang="zh-TW" dirty="0"/>
              <a:t>each </a:t>
            </a:r>
            <a:r>
              <a:rPr lang="en-US" altLang="zh-TW" dirty="0" err="1"/>
              <a:t>subinterface</a:t>
            </a:r>
            <a:r>
              <a:rPr lang="en-US" altLang="zh-TW" dirty="0"/>
              <a:t> with its own IP address.</a:t>
            </a:r>
          </a:p>
          <a:p>
            <a:pPr marL="568325" lvl="1" indent="-342900">
              <a:buFont typeface="+mj-lt"/>
              <a:buAutoNum type="alphaUcPeriod"/>
            </a:pPr>
            <a:r>
              <a:rPr lang="en-US" altLang="zh-TW" dirty="0" smtClean="0"/>
              <a:t>Disable </a:t>
            </a:r>
            <a:r>
              <a:rPr lang="en-US" altLang="zh-TW" dirty="0"/>
              <a:t>split horizon to prevent routing loops between the </a:t>
            </a:r>
            <a:r>
              <a:rPr lang="en-US" altLang="zh-TW" dirty="0" err="1"/>
              <a:t>subinterface</a:t>
            </a:r>
            <a:r>
              <a:rPr lang="en-US" altLang="zh-TW" dirty="0"/>
              <a:t> networks.</a:t>
            </a:r>
          </a:p>
          <a:p>
            <a:pPr marL="568325" lvl="1" indent="-342900">
              <a:buFont typeface="+mj-lt"/>
              <a:buAutoNum type="alphaUcPeriod"/>
            </a:pPr>
            <a:r>
              <a:rPr lang="en-US" altLang="zh-TW" dirty="0" smtClean="0"/>
              <a:t>Configure </a:t>
            </a:r>
            <a:r>
              <a:rPr lang="en-US" altLang="zh-TW" dirty="0"/>
              <a:t>static Frame Relay map entries for each </a:t>
            </a:r>
            <a:r>
              <a:rPr lang="en-US" altLang="zh-TW" dirty="0" err="1"/>
              <a:t>subinterface</a:t>
            </a:r>
            <a:r>
              <a:rPr lang="en-US" altLang="zh-TW" dirty="0"/>
              <a:t> network.</a:t>
            </a:r>
            <a:endParaRPr lang="zh-TW" altLang="en-US" dirty="0"/>
          </a:p>
        </p:txBody>
      </p:sp>
      <p:sp>
        <p:nvSpPr>
          <p:cNvPr id="3" name="標題 2"/>
          <p:cNvSpPr>
            <a:spLocks noGrp="1"/>
          </p:cNvSpPr>
          <p:nvPr>
            <p:ph type="title"/>
          </p:nvPr>
        </p:nvSpPr>
        <p:spPr/>
        <p:txBody>
          <a:bodyPr/>
          <a:lstStyle/>
          <a:p>
            <a:r>
              <a:rPr lang="en-US" altLang="zh-TW" dirty="0" smtClean="0"/>
              <a:t>308</a:t>
            </a:r>
            <a:endParaRPr lang="zh-TW" altLang="en-US" dirty="0"/>
          </a:p>
        </p:txBody>
      </p:sp>
      <p:sp>
        <p:nvSpPr>
          <p:cNvPr id="4" name="圓角矩形 3"/>
          <p:cNvSpPr/>
          <p:nvPr/>
        </p:nvSpPr>
        <p:spPr>
          <a:xfrm>
            <a:off x="239713" y="2261120"/>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934892"/>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6" name="圓角矩形 5"/>
          <p:cNvSpPr/>
          <p:nvPr/>
        </p:nvSpPr>
        <p:spPr>
          <a:xfrm>
            <a:off x="239713" y="3287816"/>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619137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occurs on a Frame Relay network when the CIR is exceeded?</a:t>
            </a:r>
          </a:p>
          <a:p>
            <a:pPr marL="568325" lvl="1" indent="-342900">
              <a:buFont typeface="+mj-lt"/>
              <a:buAutoNum type="alphaUcPeriod"/>
            </a:pPr>
            <a:r>
              <a:rPr lang="en-US" altLang="zh-TW" dirty="0" smtClean="0"/>
              <a:t>All </a:t>
            </a:r>
            <a:r>
              <a:rPr lang="en-US" altLang="zh-TW" dirty="0"/>
              <a:t>TCP traffic is marked discard eligible.</a:t>
            </a:r>
          </a:p>
          <a:p>
            <a:pPr marL="568325" lvl="1" indent="-342900">
              <a:buFont typeface="+mj-lt"/>
              <a:buAutoNum type="alphaUcPeriod"/>
            </a:pPr>
            <a:r>
              <a:rPr lang="en-US" altLang="zh-TW" dirty="0" smtClean="0"/>
              <a:t>All </a:t>
            </a:r>
            <a:r>
              <a:rPr lang="en-US" altLang="zh-TW" dirty="0"/>
              <a:t>UDP traffic is marked discard eligible and a BECN is sent.</a:t>
            </a:r>
          </a:p>
          <a:p>
            <a:pPr marL="568325" lvl="1" indent="-342900">
              <a:buFont typeface="+mj-lt"/>
              <a:buAutoNum type="alphaUcPeriod"/>
            </a:pPr>
            <a:r>
              <a:rPr lang="en-US" altLang="zh-TW" dirty="0" smtClean="0"/>
              <a:t>All </a:t>
            </a:r>
            <a:r>
              <a:rPr lang="en-US" altLang="zh-TW" dirty="0"/>
              <a:t>TCP traffic is marked discard eligible and a BECN is sent.</a:t>
            </a:r>
          </a:p>
          <a:p>
            <a:pPr marL="568325" lvl="1" indent="-342900">
              <a:buFont typeface="+mj-lt"/>
              <a:buAutoNum type="alphaUcPeriod"/>
            </a:pPr>
            <a:r>
              <a:rPr lang="en-US" altLang="zh-TW" dirty="0" smtClean="0"/>
              <a:t>All </a:t>
            </a:r>
            <a:r>
              <a:rPr lang="en-US" altLang="zh-TW" dirty="0"/>
              <a:t>traffic exceeding the CIR is marked discard eligible.</a:t>
            </a:r>
            <a:endParaRPr lang="zh-TW" altLang="en-US" dirty="0"/>
          </a:p>
        </p:txBody>
      </p:sp>
      <p:sp>
        <p:nvSpPr>
          <p:cNvPr id="3" name="標題 2"/>
          <p:cNvSpPr>
            <a:spLocks noGrp="1"/>
          </p:cNvSpPr>
          <p:nvPr>
            <p:ph type="title"/>
          </p:nvPr>
        </p:nvSpPr>
        <p:spPr/>
        <p:txBody>
          <a:bodyPr/>
          <a:lstStyle/>
          <a:p>
            <a:r>
              <a:rPr lang="en-US" altLang="zh-TW" dirty="0" smtClean="0"/>
              <a:t>309</a:t>
            </a:r>
            <a:endParaRPr lang="zh-TW" altLang="en-US" dirty="0"/>
          </a:p>
        </p:txBody>
      </p:sp>
      <p:sp>
        <p:nvSpPr>
          <p:cNvPr id="4" name="圓角矩形 3"/>
          <p:cNvSpPr/>
          <p:nvPr/>
        </p:nvSpPr>
        <p:spPr>
          <a:xfrm>
            <a:off x="239713" y="2602397"/>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4116400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two statements about using the CHAP authentication mechanism in a PPP link are true</a:t>
            </a:r>
            <a:r>
              <a:rPr lang="en-US" altLang="zh-TW" dirty="0" smtClean="0"/>
              <a:t>? (</a:t>
            </a:r>
            <a:r>
              <a:rPr lang="en-US" altLang="zh-TW" dirty="0"/>
              <a:t>Choose two.)</a:t>
            </a:r>
          </a:p>
          <a:p>
            <a:pPr marL="568325" lvl="1" indent="-342900">
              <a:buFont typeface="+mj-lt"/>
              <a:buAutoNum type="alphaUcPeriod"/>
            </a:pPr>
            <a:r>
              <a:rPr lang="en-US" altLang="zh-TW" dirty="0" smtClean="0"/>
              <a:t>CHAP </a:t>
            </a:r>
            <a:r>
              <a:rPr lang="en-US" altLang="zh-TW" dirty="0"/>
              <a:t>uses a two-way handshake.</a:t>
            </a:r>
          </a:p>
          <a:p>
            <a:pPr marL="568325" lvl="1" indent="-342900">
              <a:buFont typeface="+mj-lt"/>
              <a:buAutoNum type="alphaUcPeriod"/>
            </a:pPr>
            <a:r>
              <a:rPr lang="en-US" altLang="zh-TW" dirty="0" smtClean="0"/>
              <a:t>CHAP </a:t>
            </a:r>
            <a:r>
              <a:rPr lang="en-US" altLang="zh-TW" dirty="0"/>
              <a:t>uses a three-way handshake.</a:t>
            </a:r>
          </a:p>
          <a:p>
            <a:pPr marL="568325" lvl="1" indent="-342900">
              <a:buFont typeface="+mj-lt"/>
              <a:buAutoNum type="alphaUcPeriod"/>
            </a:pPr>
            <a:r>
              <a:rPr lang="en-US" altLang="zh-TW" dirty="0" smtClean="0"/>
              <a:t>CHAP </a:t>
            </a:r>
            <a:r>
              <a:rPr lang="en-US" altLang="zh-TW" dirty="0"/>
              <a:t>authentication periodically occurs after link establishment.</a:t>
            </a:r>
          </a:p>
          <a:p>
            <a:pPr marL="568325" lvl="1" indent="-342900">
              <a:buFont typeface="+mj-lt"/>
              <a:buAutoNum type="alphaUcPeriod"/>
            </a:pPr>
            <a:r>
              <a:rPr lang="en-US" altLang="zh-TW" dirty="0" smtClean="0"/>
              <a:t>CHAP </a:t>
            </a:r>
            <a:r>
              <a:rPr lang="en-US" altLang="zh-TW" dirty="0"/>
              <a:t>authentication passwords are sent in plaintext</a:t>
            </a:r>
            <a:r>
              <a:rPr lang="en-US" altLang="zh-TW" dirty="0" smtClean="0"/>
              <a:t>.</a:t>
            </a:r>
          </a:p>
          <a:p>
            <a:pPr marL="568325" lvl="1" indent="-342900">
              <a:buFont typeface="+mj-lt"/>
              <a:buAutoNum type="alphaUcPeriod"/>
            </a:pPr>
            <a:r>
              <a:rPr lang="en-US" altLang="zh-TW" dirty="0"/>
              <a:t>CHAP authentication is performed only upon link establishment</a:t>
            </a:r>
            <a:r>
              <a:rPr lang="en-US" altLang="zh-TW" dirty="0" smtClean="0"/>
              <a:t>.</a:t>
            </a:r>
          </a:p>
          <a:p>
            <a:pPr marL="568325" lvl="1" indent="-342900">
              <a:buFont typeface="+mj-lt"/>
              <a:buAutoNum type="alphaUcPeriod"/>
            </a:pPr>
            <a:r>
              <a:rPr lang="en-US" altLang="zh-TW" dirty="0"/>
              <a:t>CHAP has no protection from playback attacks.</a:t>
            </a:r>
            <a:endParaRPr lang="zh-TW" altLang="en-US" dirty="0"/>
          </a:p>
        </p:txBody>
      </p:sp>
      <p:sp>
        <p:nvSpPr>
          <p:cNvPr id="3" name="標題 2"/>
          <p:cNvSpPr>
            <a:spLocks noGrp="1"/>
          </p:cNvSpPr>
          <p:nvPr>
            <p:ph type="title"/>
          </p:nvPr>
        </p:nvSpPr>
        <p:spPr/>
        <p:txBody>
          <a:bodyPr/>
          <a:lstStyle/>
          <a:p>
            <a:r>
              <a:rPr lang="en-US" altLang="zh-TW" dirty="0" smtClean="0"/>
              <a:t>310</a:t>
            </a:r>
            <a:endParaRPr lang="zh-TW" altLang="en-US" dirty="0"/>
          </a:p>
        </p:txBody>
      </p:sp>
      <p:sp>
        <p:nvSpPr>
          <p:cNvPr id="4" name="圓角矩形 3"/>
          <p:cNvSpPr/>
          <p:nvPr/>
        </p:nvSpPr>
        <p:spPr>
          <a:xfrm>
            <a:off x="239713" y="1940282"/>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293206"/>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483424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Refer to the exhibit</a:t>
            </a:r>
            <a:r>
              <a:rPr lang="en-US" altLang="zh-TW" dirty="0" smtClean="0"/>
              <a:t>. </a:t>
            </a:r>
            <a:r>
              <a:rPr lang="en-US" altLang="zh-TW" dirty="0"/>
              <a:t>Which statement describes DLCI 17?</a:t>
            </a:r>
          </a:p>
          <a:p>
            <a:pPr marL="568325" lvl="1" indent="-342900">
              <a:buFont typeface="+mj-lt"/>
              <a:buAutoNum type="alphaUcPeriod"/>
            </a:pPr>
            <a:r>
              <a:rPr lang="en-US" altLang="zh-TW" dirty="0" smtClean="0"/>
              <a:t>DLCI </a:t>
            </a:r>
            <a:r>
              <a:rPr lang="en-US" altLang="zh-TW" dirty="0"/>
              <a:t>17 describes the ISDN circuit between R2 and R3.</a:t>
            </a:r>
          </a:p>
          <a:p>
            <a:pPr marL="568325" lvl="1" indent="-342900">
              <a:buFont typeface="+mj-lt"/>
              <a:buAutoNum type="alphaUcPeriod"/>
            </a:pPr>
            <a:r>
              <a:rPr lang="en-US" altLang="zh-TW" dirty="0" smtClean="0"/>
              <a:t>DLCI </a:t>
            </a:r>
            <a:r>
              <a:rPr lang="en-US" altLang="zh-TW" dirty="0"/>
              <a:t>17 describes a PVC on R2. It cannot be used on R3 or R1.</a:t>
            </a:r>
          </a:p>
          <a:p>
            <a:pPr marL="568325" lvl="1" indent="-342900">
              <a:buFont typeface="+mj-lt"/>
              <a:buAutoNum type="alphaUcPeriod"/>
            </a:pPr>
            <a:r>
              <a:rPr lang="en-US" altLang="zh-TW" dirty="0" smtClean="0"/>
              <a:t>DLCI </a:t>
            </a:r>
            <a:r>
              <a:rPr lang="en-US" altLang="zh-TW" dirty="0"/>
              <a:t>17 is the Layer 2 address used by R2 to describe a PVC to R3.</a:t>
            </a:r>
          </a:p>
          <a:p>
            <a:pPr marL="568325" lvl="1" indent="-342900">
              <a:buFont typeface="+mj-lt"/>
              <a:buAutoNum type="alphaUcPeriod"/>
            </a:pPr>
            <a:r>
              <a:rPr lang="en-US" altLang="zh-TW" dirty="0" smtClean="0"/>
              <a:t>DLCI </a:t>
            </a:r>
            <a:r>
              <a:rPr lang="en-US" altLang="zh-TW" dirty="0"/>
              <a:t>17 describes the dial-up circuit from R2 and R3 to the service provider.</a:t>
            </a:r>
            <a:endParaRPr lang="zh-TW" altLang="en-US" dirty="0"/>
          </a:p>
        </p:txBody>
      </p:sp>
      <p:sp>
        <p:nvSpPr>
          <p:cNvPr id="3" name="標題 2"/>
          <p:cNvSpPr>
            <a:spLocks noGrp="1"/>
          </p:cNvSpPr>
          <p:nvPr>
            <p:ph type="title"/>
          </p:nvPr>
        </p:nvSpPr>
        <p:spPr/>
        <p:txBody>
          <a:bodyPr/>
          <a:lstStyle/>
          <a:p>
            <a:r>
              <a:rPr lang="en-US" altLang="zh-TW" dirty="0" smtClean="0"/>
              <a:t>311</a:t>
            </a:r>
            <a:endParaRPr lang="zh-TW" altLang="en-US" dirty="0"/>
          </a:p>
        </p:txBody>
      </p:sp>
      <p:sp>
        <p:nvSpPr>
          <p:cNvPr id="4" name="圓角矩形 3"/>
          <p:cNvSpPr/>
          <p:nvPr/>
        </p:nvSpPr>
        <p:spPr>
          <a:xfrm>
            <a:off x="239713" y="1960717"/>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pic>
        <p:nvPicPr>
          <p:cNvPr id="5" name="圖片 4"/>
          <p:cNvPicPr>
            <a:picLocks noChangeAspect="1"/>
          </p:cNvPicPr>
          <p:nvPr/>
        </p:nvPicPr>
        <p:blipFill>
          <a:blip r:embed="rId2"/>
          <a:stretch>
            <a:fillRect/>
          </a:stretch>
        </p:blipFill>
        <p:spPr>
          <a:xfrm>
            <a:off x="2193976" y="3183767"/>
            <a:ext cx="4399329" cy="2636654"/>
          </a:xfrm>
          <a:prstGeom prst="rect">
            <a:avLst/>
          </a:prstGeom>
        </p:spPr>
      </p:pic>
    </p:spTree>
    <p:extLst>
      <p:ext uri="{BB962C8B-B14F-4D97-AF65-F5344CB8AC3E}">
        <p14:creationId xmlns:p14="http://schemas.microsoft.com/office/powerpoint/2010/main" val="827164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is the result of issuing the frame-relay map </a:t>
            </a:r>
            <a:r>
              <a:rPr lang="en-US" altLang="zh-TW" dirty="0" err="1"/>
              <a:t>ip</a:t>
            </a:r>
            <a:r>
              <a:rPr lang="en-US" altLang="zh-TW" dirty="0"/>
              <a:t> 192.168.1.2 202 broadcast command?</a:t>
            </a:r>
          </a:p>
          <a:p>
            <a:pPr marL="568325" lvl="1" indent="-342900">
              <a:buFont typeface="+mj-lt"/>
              <a:buAutoNum type="alphaUcPeriod"/>
            </a:pPr>
            <a:r>
              <a:rPr lang="en-US" altLang="zh-TW" dirty="0" smtClean="0"/>
              <a:t>defines </a:t>
            </a:r>
            <a:r>
              <a:rPr lang="en-US" altLang="zh-TW" dirty="0"/>
              <a:t>the destination IP address that is used in all broadcast packets on DCLI 202</a:t>
            </a:r>
          </a:p>
          <a:p>
            <a:pPr marL="568325" lvl="1" indent="-342900">
              <a:buFont typeface="+mj-lt"/>
              <a:buAutoNum type="alphaUcPeriod"/>
            </a:pPr>
            <a:r>
              <a:rPr lang="en-US" altLang="zh-TW" dirty="0" smtClean="0"/>
              <a:t>defines </a:t>
            </a:r>
            <a:r>
              <a:rPr lang="en-US" altLang="zh-TW" dirty="0"/>
              <a:t>the source IP address that is used in all broadcast packets on DCLI </a:t>
            </a:r>
            <a:r>
              <a:rPr lang="en-US" altLang="zh-TW" dirty="0" smtClean="0"/>
              <a:t>202</a:t>
            </a:r>
          </a:p>
          <a:p>
            <a:pPr marL="568325" lvl="1" indent="-342900">
              <a:buFont typeface="+mj-lt"/>
              <a:buAutoNum type="alphaUcPeriod"/>
            </a:pPr>
            <a:r>
              <a:rPr lang="en-US" altLang="zh-TW" dirty="0"/>
              <a:t>defines the DLCI on which packets from the 192.168.1.2 IP address are received</a:t>
            </a:r>
          </a:p>
          <a:p>
            <a:pPr marL="568325" lvl="1" indent="-342900">
              <a:buFont typeface="+mj-lt"/>
              <a:buAutoNum type="alphaUcPeriod"/>
            </a:pPr>
            <a:r>
              <a:rPr lang="en-US" altLang="zh-TW" dirty="0" smtClean="0"/>
              <a:t>defines </a:t>
            </a:r>
            <a:r>
              <a:rPr lang="en-US" altLang="zh-TW" dirty="0"/>
              <a:t>the DLCI that is used for all packets that are sent to the 192.168.1.2 IP address</a:t>
            </a:r>
            <a:endParaRPr lang="zh-TW" altLang="en-US" dirty="0"/>
          </a:p>
        </p:txBody>
      </p:sp>
      <p:sp>
        <p:nvSpPr>
          <p:cNvPr id="3" name="標題 2"/>
          <p:cNvSpPr>
            <a:spLocks noGrp="1"/>
          </p:cNvSpPr>
          <p:nvPr>
            <p:ph type="title"/>
          </p:nvPr>
        </p:nvSpPr>
        <p:spPr/>
        <p:txBody>
          <a:bodyPr/>
          <a:lstStyle/>
          <a:p>
            <a:r>
              <a:rPr lang="en-US" altLang="zh-TW" dirty="0" smtClean="0"/>
              <a:t>312</a:t>
            </a:r>
            <a:endParaRPr lang="zh-TW" altLang="en-US" dirty="0"/>
          </a:p>
        </p:txBody>
      </p:sp>
      <p:sp>
        <p:nvSpPr>
          <p:cNvPr id="4" name="圓角矩形 3"/>
          <p:cNvSpPr/>
          <p:nvPr/>
        </p:nvSpPr>
        <p:spPr>
          <a:xfrm>
            <a:off x="239713" y="3420551"/>
            <a:ext cx="8693072" cy="622060"/>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1383574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sz="quarter" idx="10"/>
          </p:nvPr>
        </p:nvSpPr>
        <p:spPr/>
        <p:txBody>
          <a:bodyPr/>
          <a:lstStyle/>
          <a:p>
            <a:r>
              <a:rPr lang="en-US" altLang="zh-TW" smtClean="0"/>
              <a:t>VP </a:t>
            </a:r>
            <a:r>
              <a:rPr lang="zh-TW" altLang="en-US" smtClean="0"/>
              <a:t>與 </a:t>
            </a:r>
            <a:r>
              <a:rPr lang="en-US" altLang="zh-TW" smtClean="0"/>
              <a:t>VC </a:t>
            </a:r>
            <a:r>
              <a:rPr lang="zh-TW" altLang="en-US" smtClean="0"/>
              <a:t>虛擬通道 </a:t>
            </a:r>
          </a:p>
          <a:p>
            <a:pPr lvl="1"/>
            <a:r>
              <a:rPr lang="zh-TW" altLang="en-US" smtClean="0"/>
              <a:t>虛擬路徑 </a:t>
            </a:r>
            <a:r>
              <a:rPr lang="en-US" altLang="zh-TW" smtClean="0"/>
              <a:t>(Virtual Path, VP) </a:t>
            </a:r>
          </a:p>
          <a:p>
            <a:pPr lvl="1"/>
            <a:r>
              <a:rPr lang="zh-TW" altLang="en-US" smtClean="0"/>
              <a:t>虛擬通道 </a:t>
            </a:r>
            <a:r>
              <a:rPr lang="en-US" altLang="zh-TW" smtClean="0"/>
              <a:t>(Virtual Channel, VC) </a:t>
            </a:r>
          </a:p>
        </p:txBody>
      </p:sp>
      <p:sp>
        <p:nvSpPr>
          <p:cNvPr id="1028" name="Rectangle 2"/>
          <p:cNvSpPr>
            <a:spLocks noGrp="1" noChangeArrowheads="1"/>
          </p:cNvSpPr>
          <p:nvPr>
            <p:ph type="title"/>
          </p:nvPr>
        </p:nvSpPr>
        <p:spPr/>
        <p:txBody>
          <a:bodyPr/>
          <a:lstStyle/>
          <a:p>
            <a:r>
              <a:rPr lang="en-US" altLang="zh-TW" smtClean="0"/>
              <a:t>Virtual Circuit</a:t>
            </a:r>
          </a:p>
        </p:txBody>
      </p:sp>
      <p:graphicFrame>
        <p:nvGraphicFramePr>
          <p:cNvPr id="1026" name="Object 2"/>
          <p:cNvGraphicFramePr>
            <a:graphicFrameLocks noChangeAspect="1"/>
          </p:cNvGraphicFramePr>
          <p:nvPr>
            <p:extLst>
              <p:ext uri="{D42A27DB-BD31-4B8C-83A1-F6EECF244321}">
                <p14:modId xmlns:p14="http://schemas.microsoft.com/office/powerpoint/2010/main" val="380433589"/>
              </p:ext>
            </p:extLst>
          </p:nvPr>
        </p:nvGraphicFramePr>
        <p:xfrm>
          <a:off x="1057032" y="2864823"/>
          <a:ext cx="6934200" cy="2222500"/>
        </p:xfrm>
        <a:graphic>
          <a:graphicData uri="http://schemas.openxmlformats.org/presentationml/2006/ole">
            <mc:AlternateContent xmlns:mc="http://schemas.openxmlformats.org/markup-compatibility/2006">
              <mc:Choice xmlns:v="urn:schemas-microsoft-com:vml" Requires="v">
                <p:oleObj spid="_x0000_s1035" name="VISIO" r:id="rId3" imgW="4804920" imgH="1540080" progId="Visio.Drawing.6">
                  <p:embed/>
                </p:oleObj>
              </mc:Choice>
              <mc:Fallback>
                <p:oleObj name="VISIO" r:id="rId3" imgW="4804920" imgH="154008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7032" y="2864823"/>
                        <a:ext cx="6934200" cy="222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86417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Which PPP </a:t>
            </a:r>
            <a:r>
              <a:rPr lang="en-US" altLang="zh-TW" dirty="0" err="1"/>
              <a:t>subprotocol</a:t>
            </a:r>
            <a:r>
              <a:rPr lang="en-US" altLang="zh-TW" dirty="0"/>
              <a:t> negotiates authentication options?</a:t>
            </a:r>
          </a:p>
          <a:p>
            <a:pPr marL="568325" lvl="1" indent="-342900">
              <a:buFont typeface="+mj-lt"/>
              <a:buAutoNum type="alphaUcPeriod"/>
            </a:pPr>
            <a:r>
              <a:rPr lang="en-US" altLang="zh-TW" dirty="0" smtClean="0"/>
              <a:t>NCP</a:t>
            </a:r>
            <a:endParaRPr lang="en-US" altLang="zh-TW" dirty="0"/>
          </a:p>
          <a:p>
            <a:pPr marL="568325" lvl="1" indent="-342900">
              <a:buFont typeface="+mj-lt"/>
              <a:buAutoNum type="alphaUcPeriod"/>
            </a:pPr>
            <a:r>
              <a:rPr lang="en-US" altLang="zh-TW" dirty="0" smtClean="0"/>
              <a:t>ISDN</a:t>
            </a:r>
            <a:endParaRPr lang="en-US" altLang="zh-TW" dirty="0"/>
          </a:p>
          <a:p>
            <a:pPr marL="568325" lvl="1" indent="-342900">
              <a:buFont typeface="+mj-lt"/>
              <a:buAutoNum type="alphaUcPeriod"/>
            </a:pPr>
            <a:r>
              <a:rPr lang="en-US" altLang="zh-TW" dirty="0" smtClean="0"/>
              <a:t>SLIP</a:t>
            </a:r>
            <a:endParaRPr lang="en-US" altLang="zh-TW" dirty="0"/>
          </a:p>
          <a:p>
            <a:pPr marL="568325" lvl="1" indent="-342900">
              <a:buFont typeface="+mj-lt"/>
              <a:buAutoNum type="alphaUcPeriod"/>
            </a:pPr>
            <a:r>
              <a:rPr lang="en-US" altLang="zh-TW" dirty="0" smtClean="0"/>
              <a:t>LCP</a:t>
            </a:r>
            <a:endParaRPr lang="en-US" altLang="zh-TW" dirty="0"/>
          </a:p>
          <a:p>
            <a:pPr marL="568325" lvl="1" indent="-342900">
              <a:buFont typeface="+mj-lt"/>
              <a:buAutoNum type="alphaUcPeriod"/>
            </a:pPr>
            <a:r>
              <a:rPr lang="en-US" altLang="zh-TW" dirty="0" smtClean="0"/>
              <a:t>DLCI</a:t>
            </a:r>
            <a:endParaRPr lang="zh-TW" altLang="en-US" dirty="0"/>
          </a:p>
        </p:txBody>
      </p:sp>
      <p:sp>
        <p:nvSpPr>
          <p:cNvPr id="3" name="標題 2"/>
          <p:cNvSpPr>
            <a:spLocks noGrp="1"/>
          </p:cNvSpPr>
          <p:nvPr>
            <p:ph type="title"/>
          </p:nvPr>
        </p:nvSpPr>
        <p:spPr/>
        <p:txBody>
          <a:bodyPr/>
          <a:lstStyle/>
          <a:p>
            <a:r>
              <a:rPr lang="en-US" altLang="zh-TW" dirty="0" smtClean="0"/>
              <a:t>313</a:t>
            </a:r>
            <a:endParaRPr lang="zh-TW" altLang="en-US" dirty="0"/>
          </a:p>
        </p:txBody>
      </p:sp>
      <p:sp>
        <p:nvSpPr>
          <p:cNvPr id="4" name="圓角矩形 3"/>
          <p:cNvSpPr/>
          <p:nvPr/>
        </p:nvSpPr>
        <p:spPr>
          <a:xfrm>
            <a:off x="239713" y="2313641"/>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25757720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are two characteristics of Frame Relay point-to-point </a:t>
            </a:r>
            <a:r>
              <a:rPr lang="en-US" altLang="zh-TW" dirty="0" err="1"/>
              <a:t>subinterfaces</a:t>
            </a:r>
            <a:r>
              <a:rPr lang="en-US" altLang="zh-TW" dirty="0"/>
              <a:t>? (Choose two.)</a:t>
            </a:r>
          </a:p>
          <a:p>
            <a:pPr marL="568325" lvl="1" indent="-342900">
              <a:buFont typeface="+mj-lt"/>
              <a:buAutoNum type="alphaUcPeriod"/>
            </a:pPr>
            <a:r>
              <a:rPr lang="en-US" altLang="zh-TW" dirty="0" smtClean="0"/>
              <a:t>They </a:t>
            </a:r>
            <a:r>
              <a:rPr lang="en-US" altLang="zh-TW" dirty="0"/>
              <a:t>create split-horizon issues.</a:t>
            </a:r>
          </a:p>
          <a:p>
            <a:pPr marL="568325" lvl="1" indent="-342900">
              <a:buFont typeface="+mj-lt"/>
              <a:buAutoNum type="alphaUcPeriod"/>
            </a:pPr>
            <a:r>
              <a:rPr lang="en-US" altLang="zh-TW" dirty="0" smtClean="0"/>
              <a:t>They </a:t>
            </a:r>
            <a:r>
              <a:rPr lang="en-US" altLang="zh-TW" dirty="0"/>
              <a:t>require a unique subnet within a routing domain.</a:t>
            </a:r>
          </a:p>
          <a:p>
            <a:pPr marL="568325" lvl="1" indent="-342900">
              <a:buFont typeface="+mj-lt"/>
              <a:buAutoNum type="alphaUcPeriod"/>
            </a:pPr>
            <a:r>
              <a:rPr lang="en-US" altLang="zh-TW" dirty="0" smtClean="0"/>
              <a:t>They </a:t>
            </a:r>
            <a:r>
              <a:rPr lang="en-US" altLang="zh-TW" dirty="0"/>
              <a:t>emulate leased lines.</a:t>
            </a:r>
          </a:p>
          <a:p>
            <a:pPr marL="568325" lvl="1" indent="-342900">
              <a:buFont typeface="+mj-lt"/>
              <a:buAutoNum type="alphaUcPeriod"/>
            </a:pPr>
            <a:r>
              <a:rPr lang="en-US" altLang="zh-TW" dirty="0" smtClean="0"/>
              <a:t>They </a:t>
            </a:r>
            <a:r>
              <a:rPr lang="en-US" altLang="zh-TW" dirty="0"/>
              <a:t>are ideal for full-mesh topologies.</a:t>
            </a:r>
          </a:p>
          <a:p>
            <a:pPr marL="568325" lvl="1" indent="-342900">
              <a:buFont typeface="+mj-lt"/>
              <a:buAutoNum type="alphaUcPeriod"/>
            </a:pPr>
            <a:r>
              <a:rPr lang="en-US" altLang="zh-TW" dirty="0" smtClean="0"/>
              <a:t>They </a:t>
            </a:r>
            <a:r>
              <a:rPr lang="en-US" altLang="zh-TW" dirty="0"/>
              <a:t>require the use of NBMA options when using OSPF.</a:t>
            </a:r>
            <a:endParaRPr lang="zh-TW" altLang="en-US" dirty="0"/>
          </a:p>
        </p:txBody>
      </p:sp>
      <p:sp>
        <p:nvSpPr>
          <p:cNvPr id="3" name="標題 2"/>
          <p:cNvSpPr>
            <a:spLocks noGrp="1"/>
          </p:cNvSpPr>
          <p:nvPr>
            <p:ph type="title"/>
          </p:nvPr>
        </p:nvSpPr>
        <p:spPr/>
        <p:txBody>
          <a:bodyPr/>
          <a:lstStyle/>
          <a:p>
            <a:r>
              <a:rPr lang="en-US" altLang="zh-TW" dirty="0" smtClean="0"/>
              <a:t>314</a:t>
            </a:r>
            <a:endParaRPr lang="zh-TW" altLang="en-US" dirty="0"/>
          </a:p>
        </p:txBody>
      </p:sp>
      <p:sp>
        <p:nvSpPr>
          <p:cNvPr id="4" name="圓角矩形 3"/>
          <p:cNvSpPr/>
          <p:nvPr/>
        </p:nvSpPr>
        <p:spPr>
          <a:xfrm>
            <a:off x="239713" y="1956325"/>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
        <p:nvSpPr>
          <p:cNvPr id="5" name="圓角矩形 4"/>
          <p:cNvSpPr/>
          <p:nvPr/>
        </p:nvSpPr>
        <p:spPr>
          <a:xfrm>
            <a:off x="239713" y="2309249"/>
            <a:ext cx="8693072" cy="355033"/>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3248630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command is used to verify the DLCI destination address in a Frame Relay </a:t>
            </a:r>
            <a:r>
              <a:rPr lang="en-US" altLang="zh-TW" dirty="0" smtClean="0"/>
              <a:t>static configuration</a:t>
            </a:r>
            <a:r>
              <a:rPr lang="en-US" altLang="zh-TW" dirty="0"/>
              <a:t>?</a:t>
            </a:r>
          </a:p>
          <a:p>
            <a:pPr marL="568325" lvl="1" indent="-342900">
              <a:buFont typeface="+mj-lt"/>
              <a:buAutoNum type="alphaUcPeriod"/>
            </a:pPr>
            <a:r>
              <a:rPr lang="en-US" altLang="zh-TW" dirty="0" smtClean="0"/>
              <a:t>show </a:t>
            </a:r>
            <a:r>
              <a:rPr lang="en-US" altLang="zh-TW" dirty="0"/>
              <a:t>frame-relay </a:t>
            </a:r>
            <a:r>
              <a:rPr lang="en-US" altLang="zh-TW" dirty="0" err="1" smtClean="0"/>
              <a:t>pvc</a:t>
            </a:r>
            <a:endParaRPr lang="en-US" altLang="zh-TW" dirty="0" smtClean="0"/>
          </a:p>
          <a:p>
            <a:pPr marL="568325" lvl="1" indent="-342900">
              <a:buFont typeface="+mj-lt"/>
              <a:buAutoNum type="alphaUcPeriod"/>
            </a:pPr>
            <a:r>
              <a:rPr lang="en-US" altLang="zh-TW" dirty="0"/>
              <a:t>show frame-relay </a:t>
            </a:r>
            <a:r>
              <a:rPr lang="en-US" altLang="zh-TW" dirty="0" err="1"/>
              <a:t>lmi</a:t>
            </a:r>
            <a:endParaRPr lang="en-US" altLang="zh-TW" dirty="0"/>
          </a:p>
          <a:p>
            <a:pPr marL="568325" lvl="1" indent="-342900">
              <a:buFont typeface="+mj-lt"/>
              <a:buAutoNum type="alphaUcPeriod"/>
            </a:pPr>
            <a:r>
              <a:rPr lang="en-US" altLang="zh-TW" dirty="0" smtClean="0"/>
              <a:t>show </a:t>
            </a:r>
            <a:r>
              <a:rPr lang="en-US" altLang="zh-TW" dirty="0"/>
              <a:t>frame-relay map</a:t>
            </a:r>
          </a:p>
          <a:p>
            <a:pPr marL="568325" lvl="1" indent="-342900">
              <a:buFont typeface="+mj-lt"/>
              <a:buAutoNum type="alphaUcPeriod"/>
            </a:pPr>
            <a:r>
              <a:rPr lang="en-US" altLang="zh-TW" dirty="0" smtClean="0"/>
              <a:t>show </a:t>
            </a:r>
            <a:r>
              <a:rPr lang="en-US" altLang="zh-TW" dirty="0"/>
              <a:t>frame relay end-to-end</a:t>
            </a:r>
            <a:endParaRPr lang="zh-TW" altLang="en-US" dirty="0"/>
          </a:p>
        </p:txBody>
      </p:sp>
      <p:sp>
        <p:nvSpPr>
          <p:cNvPr id="3" name="標題 2"/>
          <p:cNvSpPr>
            <a:spLocks noGrp="1"/>
          </p:cNvSpPr>
          <p:nvPr>
            <p:ph type="title"/>
          </p:nvPr>
        </p:nvSpPr>
        <p:spPr/>
        <p:txBody>
          <a:bodyPr/>
          <a:lstStyle/>
          <a:p>
            <a:r>
              <a:rPr lang="en-US" altLang="zh-TW" dirty="0" smtClean="0"/>
              <a:t>315</a:t>
            </a:r>
            <a:endParaRPr lang="zh-TW" altLang="en-US" dirty="0"/>
          </a:p>
        </p:txBody>
      </p:sp>
      <p:sp>
        <p:nvSpPr>
          <p:cNvPr id="4" name="圓角矩形 3"/>
          <p:cNvSpPr/>
          <p:nvPr/>
        </p:nvSpPr>
        <p:spPr>
          <a:xfrm>
            <a:off x="239713" y="2254392"/>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13" y="3856089"/>
            <a:ext cx="8697913"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2120334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TW" dirty="0"/>
              <a:t>What is the purpose of Inverse ARP?</a:t>
            </a:r>
          </a:p>
          <a:p>
            <a:pPr marL="568325" lvl="1" indent="-342900">
              <a:buFont typeface="+mj-lt"/>
              <a:buAutoNum type="alphaUcPeriod"/>
            </a:pPr>
            <a:r>
              <a:rPr lang="en-US" altLang="zh-TW" dirty="0" smtClean="0"/>
              <a:t>to </a:t>
            </a:r>
            <a:r>
              <a:rPr lang="en-US" altLang="zh-TW" dirty="0"/>
              <a:t>map a known IP address to a MAC address</a:t>
            </a:r>
          </a:p>
          <a:p>
            <a:pPr marL="568325" lvl="1" indent="-342900">
              <a:buFont typeface="+mj-lt"/>
              <a:buAutoNum type="alphaUcPeriod"/>
            </a:pPr>
            <a:r>
              <a:rPr lang="en-US" altLang="zh-TW" dirty="0" smtClean="0"/>
              <a:t>to </a:t>
            </a:r>
            <a:r>
              <a:rPr lang="en-US" altLang="zh-TW" dirty="0"/>
              <a:t>map a known DLCI to a MAC address</a:t>
            </a:r>
          </a:p>
          <a:p>
            <a:pPr marL="568325" lvl="1" indent="-342900">
              <a:buFont typeface="+mj-lt"/>
              <a:buAutoNum type="alphaUcPeriod"/>
            </a:pPr>
            <a:r>
              <a:rPr lang="en-US" altLang="zh-TW" dirty="0" smtClean="0"/>
              <a:t>to </a:t>
            </a:r>
            <a:r>
              <a:rPr lang="en-US" altLang="zh-TW" dirty="0"/>
              <a:t>map a known MAC address to an IP address</a:t>
            </a:r>
          </a:p>
          <a:p>
            <a:pPr marL="568325" lvl="1" indent="-342900">
              <a:buFont typeface="+mj-lt"/>
              <a:buAutoNum type="alphaUcPeriod"/>
            </a:pPr>
            <a:r>
              <a:rPr lang="en-US" altLang="zh-TW" dirty="0" smtClean="0"/>
              <a:t>to </a:t>
            </a:r>
            <a:r>
              <a:rPr lang="en-US" altLang="zh-TW" dirty="0"/>
              <a:t>map a known DLCI to an IP address</a:t>
            </a:r>
          </a:p>
          <a:p>
            <a:pPr marL="568325" lvl="1" indent="-342900">
              <a:buFont typeface="+mj-lt"/>
              <a:buAutoNum type="alphaUcPeriod"/>
            </a:pPr>
            <a:r>
              <a:rPr lang="en-US" altLang="zh-TW" dirty="0" smtClean="0"/>
              <a:t>to </a:t>
            </a:r>
            <a:r>
              <a:rPr lang="en-US" altLang="zh-TW" dirty="0"/>
              <a:t>map a known IP address to a SPID</a:t>
            </a:r>
          </a:p>
          <a:p>
            <a:pPr marL="568325" lvl="1" indent="-342900">
              <a:buFont typeface="+mj-lt"/>
              <a:buAutoNum type="alphaUcPeriod"/>
            </a:pPr>
            <a:r>
              <a:rPr lang="en-US" altLang="zh-TW" dirty="0" smtClean="0"/>
              <a:t>to </a:t>
            </a:r>
            <a:r>
              <a:rPr lang="en-US" altLang="zh-TW" dirty="0"/>
              <a:t>map a known SPID to a MAC address</a:t>
            </a:r>
            <a:endParaRPr lang="zh-TW" altLang="en-US" dirty="0"/>
          </a:p>
        </p:txBody>
      </p:sp>
      <p:sp>
        <p:nvSpPr>
          <p:cNvPr id="3" name="標題 2"/>
          <p:cNvSpPr>
            <a:spLocks noGrp="1"/>
          </p:cNvSpPr>
          <p:nvPr>
            <p:ph type="title"/>
          </p:nvPr>
        </p:nvSpPr>
        <p:spPr/>
        <p:txBody>
          <a:bodyPr/>
          <a:lstStyle/>
          <a:p>
            <a:r>
              <a:rPr lang="en-US" altLang="zh-TW" dirty="0" smtClean="0"/>
              <a:t>316</a:t>
            </a:r>
            <a:endParaRPr lang="zh-TW" altLang="en-US" dirty="0"/>
          </a:p>
        </p:txBody>
      </p:sp>
      <p:sp>
        <p:nvSpPr>
          <p:cNvPr id="4" name="圓角矩形 3"/>
          <p:cNvSpPr/>
          <p:nvPr/>
        </p:nvSpPr>
        <p:spPr>
          <a:xfrm>
            <a:off x="239713" y="2297599"/>
            <a:ext cx="8693072" cy="412551"/>
          </a:xfrm>
          <a:prstGeom prst="round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dirty="0" smtClean="0"/>
          </a:p>
        </p:txBody>
      </p:sp>
    </p:spTree>
    <p:extLst>
      <p:ext uri="{BB962C8B-B14F-4D97-AF65-F5344CB8AC3E}">
        <p14:creationId xmlns:p14="http://schemas.microsoft.com/office/powerpoint/2010/main" val="4188529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0" y="0"/>
            <a:ext cx="9144000" cy="4383088"/>
            <a:chOff x="0" y="0"/>
            <a:chExt cx="5760" cy="2761"/>
          </a:xfrm>
        </p:grpSpPr>
        <p:grpSp>
          <p:nvGrpSpPr>
            <p:cNvPr id="28675" name="Group 3"/>
            <p:cNvGrpSpPr>
              <a:grpSpLocks/>
            </p:cNvGrpSpPr>
            <p:nvPr/>
          </p:nvGrpSpPr>
          <p:grpSpPr bwMode="auto">
            <a:xfrm>
              <a:off x="1727" y="1485"/>
              <a:ext cx="2400" cy="1276"/>
              <a:chOff x="3272" y="1316"/>
              <a:chExt cx="1889" cy="1002"/>
            </a:xfrm>
          </p:grpSpPr>
          <p:sp>
            <p:nvSpPr>
              <p:cNvPr id="28677" name="AutoShape 4"/>
              <p:cNvSpPr>
                <a:spLocks noChangeAspect="1" noChangeArrowheads="1" noTextEdit="1"/>
              </p:cNvSpPr>
              <p:nvPr/>
            </p:nvSpPr>
            <p:spPr bwMode="auto">
              <a:xfrm>
                <a:off x="3272" y="1316"/>
                <a:ext cx="1889" cy="1002"/>
              </a:xfrm>
              <a:prstGeom prst="rect">
                <a:avLst/>
              </a:prstGeom>
              <a:noFill/>
              <a:ln w="9525">
                <a:noFill/>
                <a:miter lim="800000"/>
                <a:headEnd/>
                <a:tailEnd/>
              </a:ln>
            </p:spPr>
            <p:txBody>
              <a:bodyPr/>
              <a:lstStyle/>
              <a:p>
                <a:endParaRPr lang="zh-TW" altLang="en-US"/>
              </a:p>
            </p:txBody>
          </p:sp>
          <p:sp>
            <p:nvSpPr>
              <p:cNvPr id="28678" name="Rectangle 5"/>
              <p:cNvSpPr>
                <a:spLocks noChangeArrowheads="1"/>
              </p:cNvSpPr>
              <p:nvPr/>
            </p:nvSpPr>
            <p:spPr bwMode="auto">
              <a:xfrm>
                <a:off x="3803" y="1980"/>
                <a:ext cx="86" cy="325"/>
              </a:xfrm>
              <a:prstGeom prst="rect">
                <a:avLst/>
              </a:prstGeom>
              <a:solidFill>
                <a:srgbClr val="B21A1A"/>
              </a:solidFill>
              <a:ln w="9525">
                <a:noFill/>
                <a:miter lim="800000"/>
                <a:headEnd/>
                <a:tailEnd/>
              </a:ln>
            </p:spPr>
            <p:txBody>
              <a:bodyPr/>
              <a:lstStyle/>
              <a:p>
                <a:endParaRPr lang="zh-TW" altLang="en-US">
                  <a:ea typeface="新細明體" pitchFamily="18" charset="-120"/>
                </a:endParaRPr>
              </a:p>
            </p:txBody>
          </p:sp>
          <p:sp>
            <p:nvSpPr>
              <p:cNvPr id="28679" name="Freeform 6"/>
              <p:cNvSpPr>
                <a:spLocks/>
              </p:cNvSpPr>
              <p:nvPr/>
            </p:nvSpPr>
            <p:spPr bwMode="auto">
              <a:xfrm>
                <a:off x="4304" y="1971"/>
                <a:ext cx="249" cy="343"/>
              </a:xfrm>
              <a:custGeom>
                <a:avLst/>
                <a:gdLst>
                  <a:gd name="T0" fmla="*/ 2147483647 w 58"/>
                  <a:gd name="T1" fmla="*/ 2147483647 h 80"/>
                  <a:gd name="T2" fmla="*/ 2147483647 w 58"/>
                  <a:gd name="T3" fmla="*/ 2147483647 h 80"/>
                  <a:gd name="T4" fmla="*/ 2147483647 w 58"/>
                  <a:gd name="T5" fmla="*/ 2147483647 h 80"/>
                  <a:gd name="T6" fmla="*/ 2147483647 w 58"/>
                  <a:gd name="T7" fmla="*/ 2147483647 h 80"/>
                  <a:gd name="T8" fmla="*/ 2147483647 w 58"/>
                  <a:gd name="T9" fmla="*/ 2147483647 h 80"/>
                  <a:gd name="T10" fmla="*/ 2147483647 w 58"/>
                  <a:gd name="T11" fmla="*/ 2147483647 h 80"/>
                  <a:gd name="T12" fmla="*/ 2147483647 w 58"/>
                  <a:gd name="T13" fmla="*/ 2147483647 h 80"/>
                  <a:gd name="T14" fmla="*/ 0 w 58"/>
                  <a:gd name="T15" fmla="*/ 2147483647 h 80"/>
                  <a:gd name="T16" fmla="*/ 2147483647 w 58"/>
                  <a:gd name="T17" fmla="*/ 0 h 80"/>
                  <a:gd name="T18" fmla="*/ 2147483647 w 58"/>
                  <a:gd name="T19" fmla="*/ 503797796 h 80"/>
                  <a:gd name="T20" fmla="*/ 2147483647 w 58"/>
                  <a:gd name="T21" fmla="*/ 2147483647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rgbClr val="B21A1A"/>
              </a:solidFill>
              <a:ln w="9525">
                <a:noFill/>
                <a:round/>
                <a:headEnd/>
                <a:tailEnd/>
              </a:ln>
            </p:spPr>
            <p:txBody>
              <a:bodyPr/>
              <a:lstStyle/>
              <a:p>
                <a:endParaRPr lang="zh-TW" altLang="en-US"/>
              </a:p>
            </p:txBody>
          </p:sp>
          <p:sp>
            <p:nvSpPr>
              <p:cNvPr id="28680" name="Freeform 7"/>
              <p:cNvSpPr>
                <a:spLocks/>
              </p:cNvSpPr>
              <p:nvPr/>
            </p:nvSpPr>
            <p:spPr bwMode="auto">
              <a:xfrm>
                <a:off x="3443" y="1971"/>
                <a:ext cx="249" cy="343"/>
              </a:xfrm>
              <a:custGeom>
                <a:avLst/>
                <a:gdLst>
                  <a:gd name="T0" fmla="*/ 2147483647 w 58"/>
                  <a:gd name="T1" fmla="*/ 2147483647 h 80"/>
                  <a:gd name="T2" fmla="*/ 2147483647 w 58"/>
                  <a:gd name="T3" fmla="*/ 2147483647 h 80"/>
                  <a:gd name="T4" fmla="*/ 2147483647 w 58"/>
                  <a:gd name="T5" fmla="*/ 2147483647 h 80"/>
                  <a:gd name="T6" fmla="*/ 2147483647 w 58"/>
                  <a:gd name="T7" fmla="*/ 2147483647 h 80"/>
                  <a:gd name="T8" fmla="*/ 2147483647 w 58"/>
                  <a:gd name="T9" fmla="*/ 2147483647 h 80"/>
                  <a:gd name="T10" fmla="*/ 2147483647 w 58"/>
                  <a:gd name="T11" fmla="*/ 2147483647 h 80"/>
                  <a:gd name="T12" fmla="*/ 2147483647 w 58"/>
                  <a:gd name="T13" fmla="*/ 2147483647 h 80"/>
                  <a:gd name="T14" fmla="*/ 0 w 58"/>
                  <a:gd name="T15" fmla="*/ 2147483647 h 80"/>
                  <a:gd name="T16" fmla="*/ 2147483647 w 58"/>
                  <a:gd name="T17" fmla="*/ 0 h 80"/>
                  <a:gd name="T18" fmla="*/ 2147483647 w 58"/>
                  <a:gd name="T19" fmla="*/ 503797796 h 80"/>
                  <a:gd name="T20" fmla="*/ 2147483647 w 58"/>
                  <a:gd name="T21" fmla="*/ 2147483647 h 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80"/>
                  <a:gd name="T35" fmla="*/ 58 w 58"/>
                  <a:gd name="T36" fmla="*/ 80 h 8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rgbClr val="B21A1A"/>
              </a:solidFill>
              <a:ln w="9525">
                <a:noFill/>
                <a:round/>
                <a:headEnd/>
                <a:tailEnd/>
              </a:ln>
            </p:spPr>
            <p:txBody>
              <a:bodyPr/>
              <a:lstStyle/>
              <a:p>
                <a:endParaRPr lang="zh-TW" altLang="en-US"/>
              </a:p>
            </p:txBody>
          </p:sp>
          <p:sp>
            <p:nvSpPr>
              <p:cNvPr id="28681" name="Freeform 8"/>
              <p:cNvSpPr>
                <a:spLocks noEditPoints="1"/>
              </p:cNvSpPr>
              <p:nvPr/>
            </p:nvSpPr>
            <p:spPr bwMode="auto">
              <a:xfrm>
                <a:off x="4643" y="1971"/>
                <a:ext cx="342" cy="343"/>
              </a:xfrm>
              <a:custGeom>
                <a:avLst/>
                <a:gdLst>
                  <a:gd name="T0" fmla="*/ 2147483647 w 80"/>
                  <a:gd name="T1" fmla="*/ 2147483647 h 80"/>
                  <a:gd name="T2" fmla="*/ 2147483647 w 80"/>
                  <a:gd name="T3" fmla="*/ 2147483647 h 80"/>
                  <a:gd name="T4" fmla="*/ 0 w 80"/>
                  <a:gd name="T5" fmla="*/ 2147483647 h 80"/>
                  <a:gd name="T6" fmla="*/ 2147483647 w 80"/>
                  <a:gd name="T7" fmla="*/ 0 h 80"/>
                  <a:gd name="T8" fmla="*/ 2147483647 w 80"/>
                  <a:gd name="T9" fmla="*/ 2147483647 h 80"/>
                  <a:gd name="T10" fmla="*/ 2147483647 w 80"/>
                  <a:gd name="T11" fmla="*/ 2147483647 h 80"/>
                  <a:gd name="T12" fmla="*/ 2147483647 w 80"/>
                  <a:gd name="T13" fmla="*/ 2147483647 h 80"/>
                  <a:gd name="T14" fmla="*/ 2147483647 w 80"/>
                  <a:gd name="T15" fmla="*/ 2147483647 h 80"/>
                  <a:gd name="T16" fmla="*/ 2147483647 w 80"/>
                  <a:gd name="T17" fmla="*/ 2147483647 h 80"/>
                  <a:gd name="T18" fmla="*/ 2147483647 w 80"/>
                  <a:gd name="T19" fmla="*/ 2147483647 h 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
                  <a:gd name="T31" fmla="*/ 0 h 80"/>
                  <a:gd name="T32" fmla="*/ 80 w 80"/>
                  <a:gd name="T33" fmla="*/ 80 h 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rgbClr val="B21A1A"/>
              </a:solidFill>
              <a:ln w="9525">
                <a:noFill/>
                <a:round/>
                <a:headEnd/>
                <a:tailEnd/>
              </a:ln>
            </p:spPr>
            <p:txBody>
              <a:bodyPr/>
              <a:lstStyle/>
              <a:p>
                <a:endParaRPr lang="zh-TW" altLang="en-US"/>
              </a:p>
            </p:txBody>
          </p:sp>
          <p:sp>
            <p:nvSpPr>
              <p:cNvPr id="28682" name="Freeform 9"/>
              <p:cNvSpPr>
                <a:spLocks/>
              </p:cNvSpPr>
              <p:nvPr/>
            </p:nvSpPr>
            <p:spPr bwMode="auto">
              <a:xfrm>
                <a:off x="4000" y="1971"/>
                <a:ext cx="223" cy="343"/>
              </a:xfrm>
              <a:custGeom>
                <a:avLst/>
                <a:gdLst>
                  <a:gd name="T0" fmla="*/ 2147483647 w 52"/>
                  <a:gd name="T1" fmla="*/ 2147483647 h 80"/>
                  <a:gd name="T2" fmla="*/ 2147483647 w 52"/>
                  <a:gd name="T3" fmla="*/ 2147483647 h 80"/>
                  <a:gd name="T4" fmla="*/ 2147483647 w 52"/>
                  <a:gd name="T5" fmla="*/ 2147483647 h 80"/>
                  <a:gd name="T6" fmla="*/ 2147483647 w 52"/>
                  <a:gd name="T7" fmla="*/ 2147483647 h 80"/>
                  <a:gd name="T8" fmla="*/ 2147483647 w 52"/>
                  <a:gd name="T9" fmla="*/ 2147483647 h 80"/>
                  <a:gd name="T10" fmla="*/ 2147483647 w 52"/>
                  <a:gd name="T11" fmla="*/ 2147483647 h 80"/>
                  <a:gd name="T12" fmla="*/ 2147483647 w 52"/>
                  <a:gd name="T13" fmla="*/ 2147483647 h 80"/>
                  <a:gd name="T14" fmla="*/ 0 w 52"/>
                  <a:gd name="T15" fmla="*/ 2147483647 h 80"/>
                  <a:gd name="T16" fmla="*/ 0 w 52"/>
                  <a:gd name="T17" fmla="*/ 2147483647 h 80"/>
                  <a:gd name="T18" fmla="*/ 2147483647 w 52"/>
                  <a:gd name="T19" fmla="*/ 2147483647 h 80"/>
                  <a:gd name="T20" fmla="*/ 2147483647 w 52"/>
                  <a:gd name="T21" fmla="*/ 2147483647 h 80"/>
                  <a:gd name="T22" fmla="*/ 2147483647 w 52"/>
                  <a:gd name="T23" fmla="*/ 2147483647 h 80"/>
                  <a:gd name="T24" fmla="*/ 2147483647 w 52"/>
                  <a:gd name="T25" fmla="*/ 2147483647 h 80"/>
                  <a:gd name="T26" fmla="*/ 0 w 52"/>
                  <a:gd name="T27" fmla="*/ 2147483647 h 80"/>
                  <a:gd name="T28" fmla="*/ 2147483647 w 52"/>
                  <a:gd name="T29" fmla="*/ 0 h 80"/>
                  <a:gd name="T30" fmla="*/ 2147483647 w 52"/>
                  <a:gd name="T31" fmla="*/ 503797796 h 80"/>
                  <a:gd name="T32" fmla="*/ 2147483647 w 52"/>
                  <a:gd name="T33" fmla="*/ 2147483647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2"/>
                  <a:gd name="T52" fmla="*/ 0 h 80"/>
                  <a:gd name="T53" fmla="*/ 52 w 52"/>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rgbClr val="B21A1A"/>
              </a:solidFill>
              <a:ln w="9525">
                <a:noFill/>
                <a:round/>
                <a:headEnd/>
                <a:tailEnd/>
              </a:ln>
            </p:spPr>
            <p:txBody>
              <a:bodyPr/>
              <a:lstStyle/>
              <a:p>
                <a:endParaRPr lang="zh-TW" altLang="en-US"/>
              </a:p>
            </p:txBody>
          </p:sp>
          <p:sp>
            <p:nvSpPr>
              <p:cNvPr id="28683" name="Freeform 10"/>
              <p:cNvSpPr>
                <a:spLocks/>
              </p:cNvSpPr>
              <p:nvPr/>
            </p:nvSpPr>
            <p:spPr bwMode="auto">
              <a:xfrm>
                <a:off x="3272" y="1586"/>
                <a:ext cx="81" cy="167"/>
              </a:xfrm>
              <a:custGeom>
                <a:avLst/>
                <a:gdLst>
                  <a:gd name="T0" fmla="*/ 2147483647 w 19"/>
                  <a:gd name="T1" fmla="*/ 1633136175 h 39"/>
                  <a:gd name="T2" fmla="*/ 1546579206 w 19"/>
                  <a:gd name="T3" fmla="*/ 0 h 39"/>
                  <a:gd name="T4" fmla="*/ 0 w 19"/>
                  <a:gd name="T5" fmla="*/ 1633136175 h 39"/>
                  <a:gd name="T6" fmla="*/ 0 w 19"/>
                  <a:gd name="T7" fmla="*/ 2147483647 h 39"/>
                  <a:gd name="T8" fmla="*/ 1546579206 w 19"/>
                  <a:gd name="T9" fmla="*/ 2147483647 h 39"/>
                  <a:gd name="T10" fmla="*/ 2147483647 w 19"/>
                  <a:gd name="T11" fmla="*/ 2147483647 h 39"/>
                  <a:gd name="T12" fmla="*/ 2147483647 w 19"/>
                  <a:gd name="T13" fmla="*/ 1633136175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rgbClr val="015F85"/>
              </a:solidFill>
              <a:ln w="9525">
                <a:noFill/>
                <a:round/>
                <a:headEnd/>
                <a:tailEnd/>
              </a:ln>
            </p:spPr>
            <p:txBody>
              <a:bodyPr/>
              <a:lstStyle/>
              <a:p>
                <a:endParaRPr lang="zh-TW" altLang="en-US"/>
              </a:p>
            </p:txBody>
          </p:sp>
          <p:sp>
            <p:nvSpPr>
              <p:cNvPr id="28684" name="Freeform 11"/>
              <p:cNvSpPr>
                <a:spLocks/>
              </p:cNvSpPr>
              <p:nvPr/>
            </p:nvSpPr>
            <p:spPr bwMode="auto">
              <a:xfrm>
                <a:off x="3499" y="1474"/>
                <a:ext cx="81" cy="279"/>
              </a:xfrm>
              <a:custGeom>
                <a:avLst/>
                <a:gdLst>
                  <a:gd name="T0" fmla="*/ 2147483647 w 19"/>
                  <a:gd name="T1" fmla="*/ 1522281523 h 65"/>
                  <a:gd name="T2" fmla="*/ 1370270891 w 19"/>
                  <a:gd name="T3" fmla="*/ 0 h 65"/>
                  <a:gd name="T4" fmla="*/ 0 w 19"/>
                  <a:gd name="T5" fmla="*/ 1522281523 h 65"/>
                  <a:gd name="T6" fmla="*/ 0 w 19"/>
                  <a:gd name="T7" fmla="*/ 2147483647 h 65"/>
                  <a:gd name="T8" fmla="*/ 1370270891 w 19"/>
                  <a:gd name="T9" fmla="*/ 2147483647 h 65"/>
                  <a:gd name="T10" fmla="*/ 2147483647 w 19"/>
                  <a:gd name="T11" fmla="*/ 2147483647 h 65"/>
                  <a:gd name="T12" fmla="*/ 2147483647 w 19"/>
                  <a:gd name="T13" fmla="*/ 1522281523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rgbClr val="015F85"/>
              </a:solidFill>
              <a:ln w="9525">
                <a:noFill/>
                <a:round/>
                <a:headEnd/>
                <a:tailEnd/>
              </a:ln>
            </p:spPr>
            <p:txBody>
              <a:bodyPr/>
              <a:lstStyle/>
              <a:p>
                <a:endParaRPr lang="zh-TW" altLang="en-US"/>
              </a:p>
            </p:txBody>
          </p:sp>
          <p:sp>
            <p:nvSpPr>
              <p:cNvPr id="28685" name="Freeform 12"/>
              <p:cNvSpPr>
                <a:spLocks/>
              </p:cNvSpPr>
              <p:nvPr/>
            </p:nvSpPr>
            <p:spPr bwMode="auto">
              <a:xfrm>
                <a:off x="3722" y="1320"/>
                <a:ext cx="81" cy="514"/>
              </a:xfrm>
              <a:custGeom>
                <a:avLst/>
                <a:gdLst>
                  <a:gd name="T0" fmla="*/ 2147483647 w 19"/>
                  <a:gd name="T1" fmla="*/ 1486568217 h 120"/>
                  <a:gd name="T2" fmla="*/ 1546579206 w 19"/>
                  <a:gd name="T3" fmla="*/ 0 h 120"/>
                  <a:gd name="T4" fmla="*/ 0 w 19"/>
                  <a:gd name="T5" fmla="*/ 1486568217 h 120"/>
                  <a:gd name="T6" fmla="*/ 0 w 19"/>
                  <a:gd name="T7" fmla="*/ 2147483647 h 120"/>
                  <a:gd name="T8" fmla="*/ 1546579206 w 19"/>
                  <a:gd name="T9" fmla="*/ 2147483647 h 120"/>
                  <a:gd name="T10" fmla="*/ 2147483647 w 19"/>
                  <a:gd name="T11" fmla="*/ 2147483647 h 120"/>
                  <a:gd name="T12" fmla="*/ 2147483647 w 19"/>
                  <a:gd name="T13" fmla="*/ 1486568217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rgbClr val="015F85"/>
              </a:solidFill>
              <a:ln w="9525">
                <a:noFill/>
                <a:round/>
                <a:headEnd/>
                <a:tailEnd/>
              </a:ln>
            </p:spPr>
            <p:txBody>
              <a:bodyPr/>
              <a:lstStyle/>
              <a:p>
                <a:endParaRPr lang="zh-TW" altLang="en-US"/>
              </a:p>
            </p:txBody>
          </p:sp>
          <p:sp>
            <p:nvSpPr>
              <p:cNvPr id="28686" name="Freeform 13"/>
              <p:cNvSpPr>
                <a:spLocks/>
              </p:cNvSpPr>
              <p:nvPr/>
            </p:nvSpPr>
            <p:spPr bwMode="auto">
              <a:xfrm>
                <a:off x="3949" y="1474"/>
                <a:ext cx="81" cy="279"/>
              </a:xfrm>
              <a:custGeom>
                <a:avLst/>
                <a:gdLst>
                  <a:gd name="T0" fmla="*/ 2147483647 w 19"/>
                  <a:gd name="T1" fmla="*/ 1522281523 h 65"/>
                  <a:gd name="T2" fmla="*/ 1370270891 w 19"/>
                  <a:gd name="T3" fmla="*/ 0 h 65"/>
                  <a:gd name="T4" fmla="*/ 0 w 19"/>
                  <a:gd name="T5" fmla="*/ 1522281523 h 65"/>
                  <a:gd name="T6" fmla="*/ 0 w 19"/>
                  <a:gd name="T7" fmla="*/ 2147483647 h 65"/>
                  <a:gd name="T8" fmla="*/ 1370270891 w 19"/>
                  <a:gd name="T9" fmla="*/ 2147483647 h 65"/>
                  <a:gd name="T10" fmla="*/ 2147483647 w 19"/>
                  <a:gd name="T11" fmla="*/ 2147483647 h 65"/>
                  <a:gd name="T12" fmla="*/ 2147483647 w 19"/>
                  <a:gd name="T13" fmla="*/ 1522281523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rgbClr val="015F85"/>
              </a:solidFill>
              <a:ln w="9525">
                <a:noFill/>
                <a:round/>
                <a:headEnd/>
                <a:tailEnd/>
              </a:ln>
            </p:spPr>
            <p:txBody>
              <a:bodyPr/>
              <a:lstStyle/>
              <a:p>
                <a:endParaRPr lang="zh-TW" altLang="en-US"/>
              </a:p>
            </p:txBody>
          </p:sp>
          <p:sp>
            <p:nvSpPr>
              <p:cNvPr id="28687" name="Freeform 14"/>
              <p:cNvSpPr>
                <a:spLocks/>
              </p:cNvSpPr>
              <p:nvPr/>
            </p:nvSpPr>
            <p:spPr bwMode="auto">
              <a:xfrm>
                <a:off x="4171" y="1586"/>
                <a:ext cx="86" cy="167"/>
              </a:xfrm>
              <a:custGeom>
                <a:avLst/>
                <a:gdLst>
                  <a:gd name="T0" fmla="*/ 2147483647 w 20"/>
                  <a:gd name="T1" fmla="*/ 1633136175 h 39"/>
                  <a:gd name="T2" fmla="*/ 1717809303 w 20"/>
                  <a:gd name="T3" fmla="*/ 0 h 39"/>
                  <a:gd name="T4" fmla="*/ 0 w 20"/>
                  <a:gd name="T5" fmla="*/ 1633136175 h 39"/>
                  <a:gd name="T6" fmla="*/ 0 w 20"/>
                  <a:gd name="T7" fmla="*/ 2147483647 h 39"/>
                  <a:gd name="T8" fmla="*/ 1717809303 w 20"/>
                  <a:gd name="T9" fmla="*/ 2147483647 h 39"/>
                  <a:gd name="T10" fmla="*/ 2147483647 w 20"/>
                  <a:gd name="T11" fmla="*/ 2147483647 h 39"/>
                  <a:gd name="T12" fmla="*/ 2147483647 w 20"/>
                  <a:gd name="T13" fmla="*/ 1633136175 h 39"/>
                  <a:gd name="T14" fmla="*/ 0 60000 65536"/>
                  <a:gd name="T15" fmla="*/ 0 60000 65536"/>
                  <a:gd name="T16" fmla="*/ 0 60000 65536"/>
                  <a:gd name="T17" fmla="*/ 0 60000 65536"/>
                  <a:gd name="T18" fmla="*/ 0 60000 65536"/>
                  <a:gd name="T19" fmla="*/ 0 60000 65536"/>
                  <a:gd name="T20" fmla="*/ 0 60000 65536"/>
                  <a:gd name="T21" fmla="*/ 0 w 20"/>
                  <a:gd name="T22" fmla="*/ 0 h 39"/>
                  <a:gd name="T23" fmla="*/ 20 w 20"/>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rgbClr val="015F85"/>
              </a:solidFill>
              <a:ln w="9525">
                <a:noFill/>
                <a:round/>
                <a:headEnd/>
                <a:tailEnd/>
              </a:ln>
            </p:spPr>
            <p:txBody>
              <a:bodyPr/>
              <a:lstStyle/>
              <a:p>
                <a:endParaRPr lang="zh-TW" altLang="en-US"/>
              </a:p>
            </p:txBody>
          </p:sp>
          <p:sp>
            <p:nvSpPr>
              <p:cNvPr id="28688" name="Freeform 15"/>
              <p:cNvSpPr>
                <a:spLocks/>
              </p:cNvSpPr>
              <p:nvPr/>
            </p:nvSpPr>
            <p:spPr bwMode="auto">
              <a:xfrm>
                <a:off x="4398" y="1474"/>
                <a:ext cx="82" cy="279"/>
              </a:xfrm>
              <a:custGeom>
                <a:avLst/>
                <a:gdLst>
                  <a:gd name="T0" fmla="*/ 2147483647 w 19"/>
                  <a:gd name="T1" fmla="*/ 1522281523 h 65"/>
                  <a:gd name="T2" fmla="*/ 1800463782 w 19"/>
                  <a:gd name="T3" fmla="*/ 0 h 65"/>
                  <a:gd name="T4" fmla="*/ 0 w 19"/>
                  <a:gd name="T5" fmla="*/ 1522281523 h 65"/>
                  <a:gd name="T6" fmla="*/ 0 w 19"/>
                  <a:gd name="T7" fmla="*/ 2147483647 h 65"/>
                  <a:gd name="T8" fmla="*/ 1800463782 w 19"/>
                  <a:gd name="T9" fmla="*/ 2147483647 h 65"/>
                  <a:gd name="T10" fmla="*/ 2147483647 w 19"/>
                  <a:gd name="T11" fmla="*/ 2147483647 h 65"/>
                  <a:gd name="T12" fmla="*/ 2147483647 w 19"/>
                  <a:gd name="T13" fmla="*/ 1522281523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zh-TW" altLang="en-US"/>
              </a:p>
            </p:txBody>
          </p:sp>
          <p:sp>
            <p:nvSpPr>
              <p:cNvPr id="28689" name="Freeform 16"/>
              <p:cNvSpPr>
                <a:spLocks/>
              </p:cNvSpPr>
              <p:nvPr/>
            </p:nvSpPr>
            <p:spPr bwMode="auto">
              <a:xfrm>
                <a:off x="4625" y="1320"/>
                <a:ext cx="82" cy="514"/>
              </a:xfrm>
              <a:custGeom>
                <a:avLst/>
                <a:gdLst>
                  <a:gd name="T0" fmla="*/ 2147483647 w 19"/>
                  <a:gd name="T1" fmla="*/ 1486568217 h 120"/>
                  <a:gd name="T2" fmla="*/ 1625324282 w 19"/>
                  <a:gd name="T3" fmla="*/ 0 h 120"/>
                  <a:gd name="T4" fmla="*/ 0 w 19"/>
                  <a:gd name="T5" fmla="*/ 1486568217 h 120"/>
                  <a:gd name="T6" fmla="*/ 0 w 19"/>
                  <a:gd name="T7" fmla="*/ 2147483647 h 120"/>
                  <a:gd name="T8" fmla="*/ 1625324282 w 19"/>
                  <a:gd name="T9" fmla="*/ 2147483647 h 120"/>
                  <a:gd name="T10" fmla="*/ 2147483647 w 19"/>
                  <a:gd name="T11" fmla="*/ 2147483647 h 120"/>
                  <a:gd name="T12" fmla="*/ 2147483647 w 19"/>
                  <a:gd name="T13" fmla="*/ 1486568217 h 120"/>
                  <a:gd name="T14" fmla="*/ 0 60000 65536"/>
                  <a:gd name="T15" fmla="*/ 0 60000 65536"/>
                  <a:gd name="T16" fmla="*/ 0 60000 65536"/>
                  <a:gd name="T17" fmla="*/ 0 60000 65536"/>
                  <a:gd name="T18" fmla="*/ 0 60000 65536"/>
                  <a:gd name="T19" fmla="*/ 0 60000 65536"/>
                  <a:gd name="T20" fmla="*/ 0 60000 65536"/>
                  <a:gd name="T21" fmla="*/ 0 w 19"/>
                  <a:gd name="T22" fmla="*/ 0 h 120"/>
                  <a:gd name="T23" fmla="*/ 19 w 19"/>
                  <a:gd name="T24" fmla="*/ 120 h 1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rgbClr val="015F85"/>
              </a:solidFill>
              <a:ln w="9525">
                <a:noFill/>
                <a:round/>
                <a:headEnd/>
                <a:tailEnd/>
              </a:ln>
            </p:spPr>
            <p:txBody>
              <a:bodyPr/>
              <a:lstStyle/>
              <a:p>
                <a:endParaRPr lang="zh-TW" altLang="en-US"/>
              </a:p>
            </p:txBody>
          </p:sp>
          <p:sp>
            <p:nvSpPr>
              <p:cNvPr id="28690" name="Freeform 17"/>
              <p:cNvSpPr>
                <a:spLocks/>
              </p:cNvSpPr>
              <p:nvPr/>
            </p:nvSpPr>
            <p:spPr bwMode="auto">
              <a:xfrm>
                <a:off x="4848" y="1474"/>
                <a:ext cx="82" cy="279"/>
              </a:xfrm>
              <a:custGeom>
                <a:avLst/>
                <a:gdLst>
                  <a:gd name="T0" fmla="*/ 2147483647 w 19"/>
                  <a:gd name="T1" fmla="*/ 1522281523 h 65"/>
                  <a:gd name="T2" fmla="*/ 1800463782 w 19"/>
                  <a:gd name="T3" fmla="*/ 0 h 65"/>
                  <a:gd name="T4" fmla="*/ 0 w 19"/>
                  <a:gd name="T5" fmla="*/ 1522281523 h 65"/>
                  <a:gd name="T6" fmla="*/ 0 w 19"/>
                  <a:gd name="T7" fmla="*/ 2147483647 h 65"/>
                  <a:gd name="T8" fmla="*/ 1800463782 w 19"/>
                  <a:gd name="T9" fmla="*/ 2147483647 h 65"/>
                  <a:gd name="T10" fmla="*/ 2147483647 w 19"/>
                  <a:gd name="T11" fmla="*/ 2147483647 h 65"/>
                  <a:gd name="T12" fmla="*/ 2147483647 w 19"/>
                  <a:gd name="T13" fmla="*/ 1522281523 h 65"/>
                  <a:gd name="T14" fmla="*/ 0 60000 65536"/>
                  <a:gd name="T15" fmla="*/ 0 60000 65536"/>
                  <a:gd name="T16" fmla="*/ 0 60000 65536"/>
                  <a:gd name="T17" fmla="*/ 0 60000 65536"/>
                  <a:gd name="T18" fmla="*/ 0 60000 65536"/>
                  <a:gd name="T19" fmla="*/ 0 60000 65536"/>
                  <a:gd name="T20" fmla="*/ 0 60000 65536"/>
                  <a:gd name="T21" fmla="*/ 0 w 19"/>
                  <a:gd name="T22" fmla="*/ 0 h 65"/>
                  <a:gd name="T23" fmla="*/ 19 w 19"/>
                  <a:gd name="T24" fmla="*/ 65 h 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rgbClr val="015F85"/>
              </a:solidFill>
              <a:ln w="9525">
                <a:noFill/>
                <a:round/>
                <a:headEnd/>
                <a:tailEnd/>
              </a:ln>
            </p:spPr>
            <p:txBody>
              <a:bodyPr/>
              <a:lstStyle/>
              <a:p>
                <a:endParaRPr lang="zh-TW" altLang="en-US"/>
              </a:p>
            </p:txBody>
          </p:sp>
          <p:sp>
            <p:nvSpPr>
              <p:cNvPr id="28691" name="Freeform 18"/>
              <p:cNvSpPr>
                <a:spLocks/>
              </p:cNvSpPr>
              <p:nvPr/>
            </p:nvSpPr>
            <p:spPr bwMode="auto">
              <a:xfrm>
                <a:off x="5075" y="1586"/>
                <a:ext cx="82" cy="167"/>
              </a:xfrm>
              <a:custGeom>
                <a:avLst/>
                <a:gdLst>
                  <a:gd name="T0" fmla="*/ 2147483647 w 19"/>
                  <a:gd name="T1" fmla="*/ 1633136175 h 39"/>
                  <a:gd name="T2" fmla="*/ 1625324282 w 19"/>
                  <a:gd name="T3" fmla="*/ 0 h 39"/>
                  <a:gd name="T4" fmla="*/ 0 w 19"/>
                  <a:gd name="T5" fmla="*/ 1633136175 h 39"/>
                  <a:gd name="T6" fmla="*/ 0 w 19"/>
                  <a:gd name="T7" fmla="*/ 2147483647 h 39"/>
                  <a:gd name="T8" fmla="*/ 1625324282 w 19"/>
                  <a:gd name="T9" fmla="*/ 2147483647 h 39"/>
                  <a:gd name="T10" fmla="*/ 2147483647 w 19"/>
                  <a:gd name="T11" fmla="*/ 2147483647 h 39"/>
                  <a:gd name="T12" fmla="*/ 2147483647 w 19"/>
                  <a:gd name="T13" fmla="*/ 1633136175 h 39"/>
                  <a:gd name="T14" fmla="*/ 0 60000 65536"/>
                  <a:gd name="T15" fmla="*/ 0 60000 65536"/>
                  <a:gd name="T16" fmla="*/ 0 60000 65536"/>
                  <a:gd name="T17" fmla="*/ 0 60000 65536"/>
                  <a:gd name="T18" fmla="*/ 0 60000 65536"/>
                  <a:gd name="T19" fmla="*/ 0 60000 65536"/>
                  <a:gd name="T20" fmla="*/ 0 60000 65536"/>
                  <a:gd name="T21" fmla="*/ 0 w 19"/>
                  <a:gd name="T22" fmla="*/ 0 h 39"/>
                  <a:gd name="T23" fmla="*/ 19 w 19"/>
                  <a:gd name="T24" fmla="*/ 39 h 3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rgbClr val="015F85"/>
              </a:solidFill>
              <a:ln w="9525">
                <a:noFill/>
                <a:round/>
                <a:headEnd/>
                <a:tailEnd/>
              </a:ln>
            </p:spPr>
            <p:txBody>
              <a:bodyPr/>
              <a:lstStyle/>
              <a:p>
                <a:endParaRPr lang="zh-TW" altLang="en-US"/>
              </a:p>
            </p:txBody>
          </p:sp>
        </p:grpSp>
        <p:sp>
          <p:nvSpPr>
            <p:cNvPr id="28676" name="Rectangle 19"/>
            <p:cNvSpPr>
              <a:spLocks noChangeArrowheads="1"/>
            </p:cNvSpPr>
            <p:nvPr/>
          </p:nvSpPr>
          <p:spPr bwMode="auto">
            <a:xfrm>
              <a:off x="0" y="0"/>
              <a:ext cx="5760" cy="432"/>
            </a:xfrm>
            <a:prstGeom prst="rect">
              <a:avLst/>
            </a:prstGeom>
            <a:solidFill>
              <a:srgbClr val="FFFFFF"/>
            </a:solidFill>
            <a:ln w="9525" algn="ctr">
              <a:noFill/>
              <a:miter lim="800000"/>
              <a:headEnd/>
              <a:tailEnd/>
            </a:ln>
          </p:spPr>
          <p:txBody>
            <a:bodyPr wrap="none" lIns="82124" tIns="41061" rIns="82124" bIns="41061" anchor="ctr"/>
            <a:lstStyle/>
            <a:p>
              <a:endParaRPr lang="zh-TW" altLang="en-US">
                <a:ea typeface="新細明體" pitchFamily="18" charset="-120"/>
              </a:endParaRPr>
            </a:p>
          </p:txBody>
        </p:sp>
      </p:grpSp>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內容版面配置區 1"/>
          <p:cNvSpPr>
            <a:spLocks noGrp="1"/>
          </p:cNvSpPr>
          <p:nvPr>
            <p:ph type="body" sz="quarter" idx="10"/>
          </p:nvPr>
        </p:nvSpPr>
        <p:spPr/>
        <p:txBody>
          <a:bodyPr/>
          <a:lstStyle/>
          <a:p>
            <a:r>
              <a:rPr lang="en-US" altLang="zh-TW" smtClean="0"/>
              <a:t>VCs provide a bidirectional communication path from one device to another</a:t>
            </a:r>
          </a:p>
          <a:p>
            <a:r>
              <a:rPr lang="en-US" altLang="zh-TW" smtClean="0"/>
              <a:t>VCs are identified by </a:t>
            </a:r>
            <a:r>
              <a:rPr lang="en-US" altLang="zh-TW" smtClean="0">
                <a:solidFill>
                  <a:srgbClr val="FF0000"/>
                </a:solidFill>
              </a:rPr>
              <a:t>DLCIs</a:t>
            </a:r>
            <a:endParaRPr lang="en-US" altLang="zh-TW" smtClean="0"/>
          </a:p>
          <a:p>
            <a:pPr lvl="1"/>
            <a:r>
              <a:rPr lang="en-US" altLang="zh-TW" smtClean="0"/>
              <a:t>DLCI values typically are assigned by the Frame Relay service provider (for example, the telephone company)</a:t>
            </a:r>
          </a:p>
          <a:p>
            <a:pPr lvl="1"/>
            <a:r>
              <a:rPr lang="en-US" altLang="zh-TW" smtClean="0"/>
              <a:t>Frame Relay DLCIs have </a:t>
            </a:r>
            <a:r>
              <a:rPr lang="en-US" altLang="zh-TW" smtClean="0">
                <a:solidFill>
                  <a:srgbClr val="FF0000"/>
                </a:solidFill>
              </a:rPr>
              <a:t>local significance</a:t>
            </a:r>
            <a:r>
              <a:rPr lang="en-US" altLang="zh-TW" smtClean="0"/>
              <a:t>, which means that the values themselves are not unique in the Frame Relay WAN</a:t>
            </a:r>
          </a:p>
          <a:p>
            <a:pPr lvl="1"/>
            <a:r>
              <a:rPr lang="en-US" altLang="zh-TW" smtClean="0"/>
              <a:t>Two devices connected by a VC may use a different DLCI value to refer to the same connection</a:t>
            </a:r>
            <a:endParaRPr lang="zh-TW" altLang="en-US" smtClean="0"/>
          </a:p>
        </p:txBody>
      </p:sp>
      <p:sp>
        <p:nvSpPr>
          <p:cNvPr id="22531" name="標題 2"/>
          <p:cNvSpPr>
            <a:spLocks noGrp="1"/>
          </p:cNvSpPr>
          <p:nvPr>
            <p:ph type="title"/>
          </p:nvPr>
        </p:nvSpPr>
        <p:spPr/>
        <p:txBody>
          <a:bodyPr/>
          <a:lstStyle/>
          <a:p>
            <a:r>
              <a:rPr lang="en-US" altLang="zh-TW" smtClean="0"/>
              <a:t>Virtual Circuits</a:t>
            </a:r>
            <a:endParaRPr lang="zh-TW" altLang="en-US" smtClean="0"/>
          </a:p>
        </p:txBody>
      </p:sp>
    </p:spTree>
    <p:extLst>
      <p:ext uri="{BB962C8B-B14F-4D97-AF65-F5344CB8AC3E}">
        <p14:creationId xmlns:p14="http://schemas.microsoft.com/office/powerpoint/2010/main" val="2136985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標題 1"/>
          <p:cNvSpPr>
            <a:spLocks noGrp="1"/>
          </p:cNvSpPr>
          <p:nvPr>
            <p:ph type="title"/>
          </p:nvPr>
        </p:nvSpPr>
        <p:spPr/>
        <p:txBody>
          <a:bodyPr/>
          <a:lstStyle/>
          <a:p>
            <a:r>
              <a:rPr lang="en-US" altLang="zh-TW" smtClean="0"/>
              <a:t>Virtual Circuits</a:t>
            </a:r>
            <a:endParaRPr lang="zh-TW" altLang="en-US" smtClean="0"/>
          </a:p>
        </p:txBody>
      </p:sp>
      <p:pic>
        <p:nvPicPr>
          <p:cNvPr id="2355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607" y="1112786"/>
            <a:ext cx="8147050" cy="430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4182529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標題 1"/>
          <p:cNvSpPr>
            <a:spLocks noGrp="1"/>
          </p:cNvSpPr>
          <p:nvPr>
            <p:ph type="title"/>
          </p:nvPr>
        </p:nvSpPr>
        <p:spPr/>
        <p:txBody>
          <a:bodyPr/>
          <a:lstStyle/>
          <a:p>
            <a:r>
              <a:rPr lang="en-US" altLang="zh-TW" smtClean="0"/>
              <a:t>Virtual Circuits</a:t>
            </a:r>
            <a:endParaRPr lang="zh-TW" altLang="en-US" smtClean="0"/>
          </a:p>
        </p:txBody>
      </p:sp>
      <p:pic>
        <p:nvPicPr>
          <p:cNvPr id="2560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876" y="1042936"/>
            <a:ext cx="7148512" cy="473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581122398"/>
      </p:ext>
    </p:extLst>
  </p:cSld>
  <p:clrMapOvr>
    <a:masterClrMapping/>
  </p:clrMapOvr>
</p:sld>
</file>

<file path=ppt/theme/theme1.xml><?xml version="1.0" encoding="utf-8"?>
<a:theme xmlns:a="http://schemas.openxmlformats.org/drawingml/2006/main" name="IPD">
  <a:themeElements>
    <a:clrScheme name="Cisco 2010 Color Palette">
      <a:dk1>
        <a:srgbClr val="0096D6"/>
      </a:dk1>
      <a:lt1>
        <a:srgbClr val="FFFFFF"/>
      </a:lt1>
      <a:dk2>
        <a:srgbClr val="6DB344"/>
      </a:dk2>
      <a:lt2>
        <a:srgbClr val="FFFFFF"/>
      </a:lt2>
      <a:accent1>
        <a:srgbClr val="0096D6"/>
      </a:accent1>
      <a:accent2>
        <a:srgbClr val="6DB344"/>
      </a:accent2>
      <a:accent3>
        <a:srgbClr val="ABDFF0"/>
      </a:accent3>
      <a:accent4>
        <a:srgbClr val="008041"/>
      </a:accent4>
      <a:accent5>
        <a:srgbClr val="B7D333"/>
      </a:accent5>
      <a:accent6>
        <a:srgbClr val="652D89"/>
      </a:accent6>
      <a:hlink>
        <a:srgbClr val="3CBADC"/>
      </a:hlink>
      <a:folHlink>
        <a:srgbClr val="A6A8AB"/>
      </a:folHlink>
    </a:clrScheme>
    <a:fontScheme name="Cisco 2010_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96D6"/>
        </a:solidFill>
        <a:ln>
          <a:noFill/>
        </a:ln>
        <a:effectLst>
          <a:outerShdw blurRad="76200" dist="50800" dir="5400000" algn="ctr" rotWithShape="0">
            <a:srgbClr val="000000">
              <a:alpha val="27000"/>
            </a:srgbClr>
          </a:outerShdw>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Ciscopresentationwhite.10.3.06</Template>
  <TotalTime>17712</TotalTime>
  <Pages>28</Pages>
  <Words>2861</Words>
  <Application>Microsoft Office PowerPoint</Application>
  <PresentationFormat>如螢幕大小 (4:3)</PresentationFormat>
  <Paragraphs>305</Paragraphs>
  <Slides>64</Slides>
  <Notes>2</Notes>
  <HiddenSlides>0</HiddenSlides>
  <MMClips>0</MMClips>
  <ScaleCrop>false</ScaleCrop>
  <HeadingPairs>
    <vt:vector size="8" baseType="variant">
      <vt:variant>
        <vt:lpstr>使用字型</vt:lpstr>
      </vt:variant>
      <vt:variant>
        <vt:i4>6</vt:i4>
      </vt:variant>
      <vt:variant>
        <vt:lpstr>佈景主題</vt:lpstr>
      </vt:variant>
      <vt:variant>
        <vt:i4>1</vt:i4>
      </vt:variant>
      <vt:variant>
        <vt:lpstr>內嵌 OLE 伺服程式</vt:lpstr>
      </vt:variant>
      <vt:variant>
        <vt:i4>1</vt:i4>
      </vt:variant>
      <vt:variant>
        <vt:lpstr>投影片標題</vt:lpstr>
      </vt:variant>
      <vt:variant>
        <vt:i4>64</vt:i4>
      </vt:variant>
    </vt:vector>
  </HeadingPairs>
  <TitlesOfParts>
    <vt:vector size="72" baseType="lpstr">
      <vt:lpstr>新細明體</vt:lpstr>
      <vt:lpstr>標楷體</vt:lpstr>
      <vt:lpstr>Arial</vt:lpstr>
      <vt:lpstr>Courier New</vt:lpstr>
      <vt:lpstr>Impact</vt:lpstr>
      <vt:lpstr>Wingdings</vt:lpstr>
      <vt:lpstr>IPD</vt:lpstr>
      <vt:lpstr>VISIO</vt:lpstr>
      <vt:lpstr>Topic  WAN Technologies</vt:lpstr>
      <vt:lpstr>Introducing Frame Relay</vt:lpstr>
      <vt:lpstr>Introducing Frame Relay</vt:lpstr>
      <vt:lpstr>No Error Control</vt:lpstr>
      <vt:lpstr>Virtual Circuits</vt:lpstr>
      <vt:lpstr>Virtual Circuit</vt:lpstr>
      <vt:lpstr>Virtual Circuits</vt:lpstr>
      <vt:lpstr>Virtual Circuits</vt:lpstr>
      <vt:lpstr>Virtual Circuits</vt:lpstr>
      <vt:lpstr>Virtual Circuits</vt:lpstr>
      <vt:lpstr>Frame Relay Encapsulation</vt:lpstr>
      <vt:lpstr>Frame Relay Encapsulation</vt:lpstr>
      <vt:lpstr>Frame Relay Encapsulation</vt:lpstr>
      <vt:lpstr>Frame Relay Encapsulation</vt:lpstr>
      <vt:lpstr>Frame Relay Address Mapping</vt:lpstr>
      <vt:lpstr>Frame Relay Address Mapping</vt:lpstr>
      <vt:lpstr>Frame Relay Address Mapping</vt:lpstr>
      <vt:lpstr>Frame Relay Address Mapping</vt:lpstr>
      <vt:lpstr>LMI</vt:lpstr>
      <vt:lpstr>LMI Types</vt:lpstr>
      <vt:lpstr>LMI Types</vt:lpstr>
      <vt:lpstr>LMI and Inverse ARP</vt:lpstr>
      <vt:lpstr>Configuring Basic Frame Relay</vt:lpstr>
      <vt:lpstr>Configuring Basic Frame Relay</vt:lpstr>
      <vt:lpstr>Configuring Basic Frame Relay</vt:lpstr>
      <vt:lpstr>Static Frame Relay Map</vt:lpstr>
      <vt:lpstr>Split Horizon Problem</vt:lpstr>
      <vt:lpstr>Split Horizon Problem</vt:lpstr>
      <vt:lpstr>Frame Relay Subinterfaces</vt:lpstr>
      <vt:lpstr>Frame Relay Subinterfaces</vt:lpstr>
      <vt:lpstr>Bursting</vt:lpstr>
      <vt:lpstr>Frame Relay Flow Control</vt:lpstr>
      <vt:lpstr>Configuring Frame Relay Subinterfaces</vt:lpstr>
      <vt:lpstr>Configuring Frame Relay Subinterfaces</vt:lpstr>
      <vt:lpstr>Configuring Frame Relay Subinterfaces</vt:lpstr>
      <vt:lpstr>291</vt:lpstr>
      <vt:lpstr>292</vt:lpstr>
      <vt:lpstr>293</vt:lpstr>
      <vt:lpstr>293</vt:lpstr>
      <vt:lpstr>294</vt:lpstr>
      <vt:lpstr>295</vt:lpstr>
      <vt:lpstr>296</vt:lpstr>
      <vt:lpstr>297</vt:lpstr>
      <vt:lpstr>298</vt:lpstr>
      <vt:lpstr>299</vt:lpstr>
      <vt:lpstr>300</vt:lpstr>
      <vt:lpstr>301</vt:lpstr>
      <vt:lpstr>302</vt:lpstr>
      <vt:lpstr>303</vt:lpstr>
      <vt:lpstr>304</vt:lpstr>
      <vt:lpstr>305</vt:lpstr>
      <vt:lpstr>306</vt:lpstr>
      <vt:lpstr>306</vt:lpstr>
      <vt:lpstr>307</vt:lpstr>
      <vt:lpstr>308</vt:lpstr>
      <vt:lpstr>309</vt:lpstr>
      <vt:lpstr>310</vt:lpstr>
      <vt:lpstr>311</vt:lpstr>
      <vt:lpstr>312</vt:lpstr>
      <vt:lpstr>313</vt:lpstr>
      <vt:lpstr>314</vt:lpstr>
      <vt:lpstr>315</vt:lpstr>
      <vt:lpstr>316</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EIGRP</dc:title>
  <dc:subject>CCNARS 5.0.2 ScN Chapter 07</dc:subject>
  <dc:creator>Garfield T. Arnold Chen</dc:creator>
  <cp:lastModifiedBy>jychen</cp:lastModifiedBy>
  <cp:revision>923</cp:revision>
  <cp:lastPrinted>1999-01-27T00:54:54Z</cp:lastPrinted>
  <dcterms:created xsi:type="dcterms:W3CDTF">2002-08-27T12:04:17Z</dcterms:created>
  <dcterms:modified xsi:type="dcterms:W3CDTF">2015-07-07T10:56:19Z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Jenita Bangloy">
    <vt:lpwstr>12.21.01 - Copyright date changed to 2002</vt:lpwstr>
  </property>
  <property fmtid="{D5CDD505-2E9C-101B-9397-08002B2CF9AE}" pid="3" name="Jenita ">
    <vt:lpwstr>12.21.01 - Line tool now defaults to 3 points size and black color. Previous version created white line which is not visible</vt:lpwstr>
  </property>
  <property fmtid="{D5CDD505-2E9C-101B-9397-08002B2CF9AE}" pid="4" name="JBangloy">
    <vt:lpwstr>12.21.01 - All remaining Helvetica changed to Arial</vt:lpwstr>
  </property>
</Properties>
</file>