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 id="2147483675" r:id="rId6"/>
  </p:sldMasterIdLst>
  <p:notesMasterIdLst>
    <p:notesMasterId r:id="rId21"/>
  </p:notesMasterIdLst>
  <p:handoutMasterIdLst>
    <p:handoutMasterId r:id="rId22"/>
  </p:handoutMasterIdLst>
  <p:sldIdLst>
    <p:sldId id="261" r:id="rId7"/>
    <p:sldId id="346" r:id="rId8"/>
    <p:sldId id="334" r:id="rId9"/>
    <p:sldId id="335" r:id="rId10"/>
    <p:sldId id="336" r:id="rId11"/>
    <p:sldId id="337" r:id="rId12"/>
    <p:sldId id="340" r:id="rId13"/>
    <p:sldId id="344" r:id="rId14"/>
    <p:sldId id="347" r:id="rId15"/>
    <p:sldId id="348" r:id="rId16"/>
    <p:sldId id="341" r:id="rId17"/>
    <p:sldId id="342" r:id="rId18"/>
    <p:sldId id="263" r:id="rId19"/>
    <p:sldId id="34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2" autoAdjust="0"/>
    <p:restoredTop sz="94687" autoAdjust="0"/>
  </p:normalViewPr>
  <p:slideViewPr>
    <p:cSldViewPr snapToGrid="0">
      <p:cViewPr varScale="1">
        <p:scale>
          <a:sx n="80" d="100"/>
          <a:sy n="80" d="100"/>
        </p:scale>
        <p:origin x="-112" y="-304"/>
      </p:cViewPr>
      <p:guideLst>
        <p:guide orient="horz"/>
        <p:guide/>
      </p:guideLst>
    </p:cSldViewPr>
  </p:slideViewPr>
  <p:outlineViewPr>
    <p:cViewPr>
      <p:scale>
        <a:sx n="33" d="100"/>
        <a:sy n="33" d="100"/>
      </p:scale>
      <p:origin x="48" y="14118"/>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293DF-9F4D-1645-862A-16BEAF57B87E}" type="doc">
      <dgm:prSet loTypeId="urn:microsoft.com/office/officeart/2005/8/layout/hProcess11" loCatId="process" qsTypeId="urn:microsoft.com/office/officeart/2005/8/quickstyle/simple4" qsCatId="simple" csTypeId="urn:microsoft.com/office/officeart/2005/8/colors/accent1_2" csCatId="accent1" phldr="1"/>
      <dgm:spPr/>
    </dgm:pt>
    <dgm:pt modelId="{7AF09C29-441F-B840-8657-74C664D88FC3}">
      <dgm:prSet phldrT="[Text]" custT="1"/>
      <dgm:spPr/>
      <dgm:t>
        <a:bodyPr/>
        <a:lstStyle/>
        <a:p>
          <a:r>
            <a:rPr lang="en-US" sz="1100" dirty="0" smtClean="0"/>
            <a:t>Recon</a:t>
          </a:r>
          <a:endParaRPr lang="en-US" sz="1100" dirty="0"/>
        </a:p>
      </dgm:t>
    </dgm:pt>
    <dgm:pt modelId="{036DDE1C-0FA0-5E40-8976-135F42194376}" type="parTrans" cxnId="{46DC12FE-87D6-9A47-B95C-C386FFEE1357}">
      <dgm:prSet/>
      <dgm:spPr/>
      <dgm:t>
        <a:bodyPr/>
        <a:lstStyle/>
        <a:p>
          <a:endParaRPr lang="en-US"/>
        </a:p>
      </dgm:t>
    </dgm:pt>
    <dgm:pt modelId="{8DF16668-C038-9D48-A9C6-6814E3891FD9}" type="sibTrans" cxnId="{46DC12FE-87D6-9A47-B95C-C386FFEE1357}">
      <dgm:prSet/>
      <dgm:spPr/>
      <dgm:t>
        <a:bodyPr/>
        <a:lstStyle/>
        <a:p>
          <a:endParaRPr lang="en-US"/>
        </a:p>
      </dgm:t>
    </dgm:pt>
    <dgm:pt modelId="{96CB4B92-9EAB-DB46-B268-E1E17B2B6A8B}">
      <dgm:prSet phldrT="[Text]" custT="1"/>
      <dgm:spPr/>
      <dgm:t>
        <a:bodyPr/>
        <a:lstStyle/>
        <a:p>
          <a:r>
            <a:rPr lang="en-US" sz="1100" dirty="0" err="1" smtClean="0"/>
            <a:t>Weaponize</a:t>
          </a:r>
          <a:endParaRPr lang="en-US" sz="1100" dirty="0"/>
        </a:p>
      </dgm:t>
    </dgm:pt>
    <dgm:pt modelId="{F5922FDE-33F0-9E40-B6FB-DC1D357E686C}" type="parTrans" cxnId="{2AE3B3D2-0CD1-5141-9A4C-415CA47619F8}">
      <dgm:prSet/>
      <dgm:spPr/>
      <dgm:t>
        <a:bodyPr/>
        <a:lstStyle/>
        <a:p>
          <a:endParaRPr lang="en-US"/>
        </a:p>
      </dgm:t>
    </dgm:pt>
    <dgm:pt modelId="{61462B63-3045-424C-84A6-85F8C363BD02}" type="sibTrans" cxnId="{2AE3B3D2-0CD1-5141-9A4C-415CA47619F8}">
      <dgm:prSet/>
      <dgm:spPr/>
      <dgm:t>
        <a:bodyPr/>
        <a:lstStyle/>
        <a:p>
          <a:endParaRPr lang="en-US"/>
        </a:p>
      </dgm:t>
    </dgm:pt>
    <dgm:pt modelId="{ED219683-A51F-5A40-866B-943F018A9EA5}">
      <dgm:prSet custT="1"/>
      <dgm:spPr/>
      <dgm:t>
        <a:bodyPr/>
        <a:lstStyle/>
        <a:p>
          <a:r>
            <a:rPr lang="en-US" sz="1100" dirty="0" smtClean="0"/>
            <a:t>Deliver</a:t>
          </a:r>
          <a:endParaRPr lang="en-US" sz="1100" dirty="0"/>
        </a:p>
      </dgm:t>
    </dgm:pt>
    <dgm:pt modelId="{1B09B8AB-E18C-514F-B28C-5D6B40506118}" type="parTrans" cxnId="{6FDCF7B7-9BED-8E49-9719-F3F9B119640B}">
      <dgm:prSet/>
      <dgm:spPr/>
      <dgm:t>
        <a:bodyPr/>
        <a:lstStyle/>
        <a:p>
          <a:endParaRPr lang="en-US"/>
        </a:p>
      </dgm:t>
    </dgm:pt>
    <dgm:pt modelId="{791F0CFF-5F0C-9F4E-91C6-E10ED5416E0B}" type="sibTrans" cxnId="{6FDCF7B7-9BED-8E49-9719-F3F9B119640B}">
      <dgm:prSet/>
      <dgm:spPr/>
      <dgm:t>
        <a:bodyPr/>
        <a:lstStyle/>
        <a:p>
          <a:endParaRPr lang="en-US"/>
        </a:p>
      </dgm:t>
    </dgm:pt>
    <dgm:pt modelId="{62C4BEA9-D7E2-874D-B44B-4B47B2213014}">
      <dgm:prSet custT="1"/>
      <dgm:spPr/>
      <dgm:t>
        <a:bodyPr/>
        <a:lstStyle/>
        <a:p>
          <a:r>
            <a:rPr lang="en-US" sz="1100" dirty="0" smtClean="0"/>
            <a:t>Exploit</a:t>
          </a:r>
          <a:endParaRPr lang="en-US" sz="1100" dirty="0"/>
        </a:p>
      </dgm:t>
    </dgm:pt>
    <dgm:pt modelId="{FDBE3036-E9C0-964E-9FEC-B787D129AB8A}" type="parTrans" cxnId="{EBDAEAB6-9287-5541-9DE6-E6A46773C5C7}">
      <dgm:prSet/>
      <dgm:spPr/>
      <dgm:t>
        <a:bodyPr/>
        <a:lstStyle/>
        <a:p>
          <a:endParaRPr lang="en-US"/>
        </a:p>
      </dgm:t>
    </dgm:pt>
    <dgm:pt modelId="{8225B0BB-7693-7145-9BA5-EBA745390DDE}" type="sibTrans" cxnId="{EBDAEAB6-9287-5541-9DE6-E6A46773C5C7}">
      <dgm:prSet/>
      <dgm:spPr/>
      <dgm:t>
        <a:bodyPr/>
        <a:lstStyle/>
        <a:p>
          <a:endParaRPr lang="en-US"/>
        </a:p>
      </dgm:t>
    </dgm:pt>
    <dgm:pt modelId="{4FFF6420-3499-F24D-9BED-50A223B8D338}">
      <dgm:prSet custT="1"/>
      <dgm:spPr/>
      <dgm:t>
        <a:bodyPr/>
        <a:lstStyle/>
        <a:p>
          <a:r>
            <a:rPr lang="en-US" sz="1100" dirty="0" smtClean="0"/>
            <a:t>Control</a:t>
          </a:r>
          <a:endParaRPr lang="en-US" sz="1100" dirty="0"/>
        </a:p>
      </dgm:t>
    </dgm:pt>
    <dgm:pt modelId="{CD8A109B-8334-0B43-B117-3AA6FC74E3D7}" type="parTrans" cxnId="{58F80070-5DD9-534B-81D5-20D901503CC1}">
      <dgm:prSet/>
      <dgm:spPr/>
      <dgm:t>
        <a:bodyPr/>
        <a:lstStyle/>
        <a:p>
          <a:endParaRPr lang="en-US"/>
        </a:p>
      </dgm:t>
    </dgm:pt>
    <dgm:pt modelId="{834800BB-5BFE-6940-9529-9D55372A7BF3}" type="sibTrans" cxnId="{58F80070-5DD9-534B-81D5-20D901503CC1}">
      <dgm:prSet/>
      <dgm:spPr/>
      <dgm:t>
        <a:bodyPr/>
        <a:lstStyle/>
        <a:p>
          <a:endParaRPr lang="en-US"/>
        </a:p>
      </dgm:t>
    </dgm:pt>
    <dgm:pt modelId="{2FE99B1E-8E8B-5148-9A80-1A299693DA68}">
      <dgm:prSet custT="1"/>
      <dgm:spPr/>
      <dgm:t>
        <a:bodyPr/>
        <a:lstStyle/>
        <a:p>
          <a:r>
            <a:rPr lang="en-US" sz="1100" dirty="0" smtClean="0"/>
            <a:t>Execute</a:t>
          </a:r>
          <a:endParaRPr lang="en-US" sz="1100" dirty="0"/>
        </a:p>
      </dgm:t>
    </dgm:pt>
    <dgm:pt modelId="{C60ABBEB-9901-194A-A738-4AFFBE7B3526}" type="parTrans" cxnId="{AC69AD3A-8AA4-C246-821F-3E65E05E2599}">
      <dgm:prSet/>
      <dgm:spPr/>
      <dgm:t>
        <a:bodyPr/>
        <a:lstStyle/>
        <a:p>
          <a:endParaRPr lang="en-US"/>
        </a:p>
      </dgm:t>
    </dgm:pt>
    <dgm:pt modelId="{E3DB292E-E6C3-2448-9E32-872053B9C4FC}" type="sibTrans" cxnId="{AC69AD3A-8AA4-C246-821F-3E65E05E2599}">
      <dgm:prSet/>
      <dgm:spPr/>
      <dgm:t>
        <a:bodyPr/>
        <a:lstStyle/>
        <a:p>
          <a:endParaRPr lang="en-US"/>
        </a:p>
      </dgm:t>
    </dgm:pt>
    <dgm:pt modelId="{537C1899-E76D-EF40-B62A-AFBD9032F4B7}">
      <dgm:prSet custT="1"/>
      <dgm:spPr/>
      <dgm:t>
        <a:bodyPr/>
        <a:lstStyle/>
        <a:p>
          <a:r>
            <a:rPr lang="en-US" sz="1100" dirty="0" smtClean="0"/>
            <a:t>Maintain</a:t>
          </a:r>
          <a:endParaRPr lang="en-US" sz="1100" dirty="0"/>
        </a:p>
      </dgm:t>
    </dgm:pt>
    <dgm:pt modelId="{A672D41B-1985-004C-A844-651E01783CDD}" type="parTrans" cxnId="{5DD11E6C-AF21-0049-8C45-C8AE0C7D322D}">
      <dgm:prSet/>
      <dgm:spPr/>
      <dgm:t>
        <a:bodyPr/>
        <a:lstStyle/>
        <a:p>
          <a:endParaRPr lang="en-US"/>
        </a:p>
      </dgm:t>
    </dgm:pt>
    <dgm:pt modelId="{31E78A6C-915C-1141-9353-30CDA4608AD3}" type="sibTrans" cxnId="{5DD11E6C-AF21-0049-8C45-C8AE0C7D322D}">
      <dgm:prSet/>
      <dgm:spPr/>
      <dgm:t>
        <a:bodyPr/>
        <a:lstStyle/>
        <a:p>
          <a:endParaRPr lang="en-US"/>
        </a:p>
      </dgm:t>
    </dgm:pt>
    <dgm:pt modelId="{73C241CF-896C-0240-BCB5-0FADE90EED2F}" type="pres">
      <dgm:prSet presAssocID="{7EF293DF-9F4D-1645-862A-16BEAF57B87E}" presName="Name0" presStyleCnt="0">
        <dgm:presLayoutVars>
          <dgm:dir/>
          <dgm:resizeHandles val="exact"/>
        </dgm:presLayoutVars>
      </dgm:prSet>
      <dgm:spPr/>
    </dgm:pt>
    <dgm:pt modelId="{147F65BF-F031-5F4A-9975-B27B9F37DD86}" type="pres">
      <dgm:prSet presAssocID="{7EF293DF-9F4D-1645-862A-16BEAF57B87E}" presName="arrow" presStyleLbl="bgShp" presStyleIdx="0" presStyleCnt="1" custLinFactNeighborY="2182"/>
      <dgm:spPr/>
      <dgm:t>
        <a:bodyPr/>
        <a:lstStyle/>
        <a:p>
          <a:endParaRPr lang="en-US"/>
        </a:p>
      </dgm:t>
    </dgm:pt>
    <dgm:pt modelId="{AFE559FE-2E0A-5B44-A847-E05FBCE96EA5}" type="pres">
      <dgm:prSet presAssocID="{7EF293DF-9F4D-1645-862A-16BEAF57B87E}" presName="points" presStyleCnt="0"/>
      <dgm:spPr/>
    </dgm:pt>
    <dgm:pt modelId="{95FA13E7-3DA5-F146-B4DC-66182EBA5FFC}" type="pres">
      <dgm:prSet presAssocID="{7AF09C29-441F-B840-8657-74C664D88FC3}" presName="compositeA" presStyleCnt="0"/>
      <dgm:spPr/>
    </dgm:pt>
    <dgm:pt modelId="{1B78FE7A-3855-2F4D-B7AD-B5D7FA49247B}" type="pres">
      <dgm:prSet presAssocID="{7AF09C29-441F-B840-8657-74C664D88FC3}" presName="textA" presStyleLbl="revTx" presStyleIdx="0" presStyleCnt="7" custLinFactNeighborX="-208" custLinFactNeighborY="-13912">
        <dgm:presLayoutVars>
          <dgm:bulletEnabled val="1"/>
        </dgm:presLayoutVars>
      </dgm:prSet>
      <dgm:spPr/>
      <dgm:t>
        <a:bodyPr/>
        <a:lstStyle/>
        <a:p>
          <a:endParaRPr lang="en-US"/>
        </a:p>
      </dgm:t>
    </dgm:pt>
    <dgm:pt modelId="{F28D0253-FD52-CC4A-96FD-730E4EF164D7}" type="pres">
      <dgm:prSet presAssocID="{7AF09C29-441F-B840-8657-74C664D88FC3}" presName="circleA" presStyleLbl="node1" presStyleIdx="0" presStyleCnt="7"/>
      <dgm:spPr/>
    </dgm:pt>
    <dgm:pt modelId="{EAF1E565-4E18-364D-9E8E-1B3BAE5EEA4E}" type="pres">
      <dgm:prSet presAssocID="{7AF09C29-441F-B840-8657-74C664D88FC3}" presName="spaceA" presStyleCnt="0"/>
      <dgm:spPr/>
    </dgm:pt>
    <dgm:pt modelId="{DCDEAD4B-60C3-124E-9B44-21019E8E5CB0}" type="pres">
      <dgm:prSet presAssocID="{8DF16668-C038-9D48-A9C6-6814E3891FD9}" presName="space" presStyleCnt="0"/>
      <dgm:spPr/>
    </dgm:pt>
    <dgm:pt modelId="{134170CD-8168-CF45-9D52-B120F9FA8F48}" type="pres">
      <dgm:prSet presAssocID="{96CB4B92-9EAB-DB46-B268-E1E17B2B6A8B}" presName="compositeB" presStyleCnt="0"/>
      <dgm:spPr/>
    </dgm:pt>
    <dgm:pt modelId="{35F47DC3-C2AE-CF45-A2DC-7312B9E8A04D}" type="pres">
      <dgm:prSet presAssocID="{96CB4B92-9EAB-DB46-B268-E1E17B2B6A8B}" presName="textB" presStyleLbl="revTx" presStyleIdx="1" presStyleCnt="7" custScaleX="149968">
        <dgm:presLayoutVars>
          <dgm:bulletEnabled val="1"/>
        </dgm:presLayoutVars>
      </dgm:prSet>
      <dgm:spPr/>
      <dgm:t>
        <a:bodyPr/>
        <a:lstStyle/>
        <a:p>
          <a:endParaRPr lang="en-US"/>
        </a:p>
      </dgm:t>
    </dgm:pt>
    <dgm:pt modelId="{715C9BDB-9DD1-5942-9A55-593D39BB666F}" type="pres">
      <dgm:prSet presAssocID="{96CB4B92-9EAB-DB46-B268-E1E17B2B6A8B}" presName="circleB" presStyleLbl="node1" presStyleIdx="1" presStyleCnt="7"/>
      <dgm:spPr/>
    </dgm:pt>
    <dgm:pt modelId="{F981E534-A657-9F49-874B-9C8CC37C8B36}" type="pres">
      <dgm:prSet presAssocID="{96CB4B92-9EAB-DB46-B268-E1E17B2B6A8B}" presName="spaceB" presStyleCnt="0"/>
      <dgm:spPr/>
    </dgm:pt>
    <dgm:pt modelId="{66EE28D8-EF2C-8749-BBBB-1E3260B57A81}" type="pres">
      <dgm:prSet presAssocID="{61462B63-3045-424C-84A6-85F8C363BD02}" presName="space" presStyleCnt="0"/>
      <dgm:spPr/>
    </dgm:pt>
    <dgm:pt modelId="{D385DCAC-5724-B34E-9EDA-973EC02E2A8C}" type="pres">
      <dgm:prSet presAssocID="{ED219683-A51F-5A40-866B-943F018A9EA5}" presName="compositeA" presStyleCnt="0"/>
      <dgm:spPr/>
    </dgm:pt>
    <dgm:pt modelId="{4598703D-C129-7842-BC61-B7A5033D1424}" type="pres">
      <dgm:prSet presAssocID="{ED219683-A51F-5A40-866B-943F018A9EA5}" presName="textA" presStyleLbl="revTx" presStyleIdx="2" presStyleCnt="7">
        <dgm:presLayoutVars>
          <dgm:bulletEnabled val="1"/>
        </dgm:presLayoutVars>
      </dgm:prSet>
      <dgm:spPr/>
      <dgm:t>
        <a:bodyPr/>
        <a:lstStyle/>
        <a:p>
          <a:endParaRPr lang="en-US"/>
        </a:p>
      </dgm:t>
    </dgm:pt>
    <dgm:pt modelId="{FD439BBB-4AB6-1B4A-8FAC-0A641CA68639}" type="pres">
      <dgm:prSet presAssocID="{ED219683-A51F-5A40-866B-943F018A9EA5}" presName="circleA" presStyleLbl="node1" presStyleIdx="2" presStyleCnt="7"/>
      <dgm:spPr/>
    </dgm:pt>
    <dgm:pt modelId="{5E325B88-3DC4-014E-B1B3-2927C32606C0}" type="pres">
      <dgm:prSet presAssocID="{ED219683-A51F-5A40-866B-943F018A9EA5}" presName="spaceA" presStyleCnt="0"/>
      <dgm:spPr/>
    </dgm:pt>
    <dgm:pt modelId="{A47756EB-CDEE-4F4B-AB7B-1B654A657D57}" type="pres">
      <dgm:prSet presAssocID="{791F0CFF-5F0C-9F4E-91C6-E10ED5416E0B}" presName="space" presStyleCnt="0"/>
      <dgm:spPr/>
    </dgm:pt>
    <dgm:pt modelId="{C1B858ED-8230-1E41-9C56-B741D74895F6}" type="pres">
      <dgm:prSet presAssocID="{62C4BEA9-D7E2-874D-B44B-4B47B2213014}" presName="compositeB" presStyleCnt="0"/>
      <dgm:spPr/>
    </dgm:pt>
    <dgm:pt modelId="{440A35A3-3BD2-C047-8890-B7BDADCB258D}" type="pres">
      <dgm:prSet presAssocID="{62C4BEA9-D7E2-874D-B44B-4B47B2213014}" presName="textB" presStyleLbl="revTx" presStyleIdx="3" presStyleCnt="7">
        <dgm:presLayoutVars>
          <dgm:bulletEnabled val="1"/>
        </dgm:presLayoutVars>
      </dgm:prSet>
      <dgm:spPr/>
      <dgm:t>
        <a:bodyPr/>
        <a:lstStyle/>
        <a:p>
          <a:endParaRPr lang="en-US"/>
        </a:p>
      </dgm:t>
    </dgm:pt>
    <dgm:pt modelId="{9ABA3603-07F1-474F-BDDD-6D32698E7834}" type="pres">
      <dgm:prSet presAssocID="{62C4BEA9-D7E2-874D-B44B-4B47B2213014}" presName="circleB" presStyleLbl="node1" presStyleIdx="3" presStyleCnt="7"/>
      <dgm:spPr/>
    </dgm:pt>
    <dgm:pt modelId="{41AE5BA7-BFF4-1245-8A5E-DEF14D583D79}" type="pres">
      <dgm:prSet presAssocID="{62C4BEA9-D7E2-874D-B44B-4B47B2213014}" presName="spaceB" presStyleCnt="0"/>
      <dgm:spPr/>
    </dgm:pt>
    <dgm:pt modelId="{21C86C20-8F4F-D045-B800-01912F331216}" type="pres">
      <dgm:prSet presAssocID="{8225B0BB-7693-7145-9BA5-EBA745390DDE}" presName="space" presStyleCnt="0"/>
      <dgm:spPr/>
    </dgm:pt>
    <dgm:pt modelId="{4CA322C1-977F-7443-AD37-63EE9CB1D272}" type="pres">
      <dgm:prSet presAssocID="{4FFF6420-3499-F24D-9BED-50A223B8D338}" presName="compositeA" presStyleCnt="0"/>
      <dgm:spPr/>
    </dgm:pt>
    <dgm:pt modelId="{03C84799-6A71-7A4B-8B74-B45D5596C308}" type="pres">
      <dgm:prSet presAssocID="{4FFF6420-3499-F24D-9BED-50A223B8D338}" presName="textA" presStyleLbl="revTx" presStyleIdx="4" presStyleCnt="7" custLinFactNeighborX="4641">
        <dgm:presLayoutVars>
          <dgm:bulletEnabled val="1"/>
        </dgm:presLayoutVars>
      </dgm:prSet>
      <dgm:spPr/>
      <dgm:t>
        <a:bodyPr/>
        <a:lstStyle/>
        <a:p>
          <a:endParaRPr lang="en-US"/>
        </a:p>
      </dgm:t>
    </dgm:pt>
    <dgm:pt modelId="{84B9E280-778D-E643-B6FF-AB7C246C155C}" type="pres">
      <dgm:prSet presAssocID="{4FFF6420-3499-F24D-9BED-50A223B8D338}" presName="circleA" presStyleLbl="node1" presStyleIdx="4" presStyleCnt="7"/>
      <dgm:spPr/>
    </dgm:pt>
    <dgm:pt modelId="{D1940EAF-F5BB-5249-91E7-589A9FEC9584}" type="pres">
      <dgm:prSet presAssocID="{4FFF6420-3499-F24D-9BED-50A223B8D338}" presName="spaceA" presStyleCnt="0"/>
      <dgm:spPr/>
    </dgm:pt>
    <dgm:pt modelId="{A0DD5CB6-E8F5-6C47-BE41-716B6F72A57F}" type="pres">
      <dgm:prSet presAssocID="{834800BB-5BFE-6940-9529-9D55372A7BF3}" presName="space" presStyleCnt="0"/>
      <dgm:spPr/>
    </dgm:pt>
    <dgm:pt modelId="{C7331D33-E651-ED4D-B9D8-3D7F8A1F1330}" type="pres">
      <dgm:prSet presAssocID="{2FE99B1E-8E8B-5148-9A80-1A299693DA68}" presName="compositeB" presStyleCnt="0"/>
      <dgm:spPr/>
    </dgm:pt>
    <dgm:pt modelId="{9BA9E9F2-CE24-1849-A266-5AD2881DAC6D}" type="pres">
      <dgm:prSet presAssocID="{2FE99B1E-8E8B-5148-9A80-1A299693DA68}" presName="textB" presStyleLbl="revTx" presStyleIdx="5" presStyleCnt="7" custScaleX="115269">
        <dgm:presLayoutVars>
          <dgm:bulletEnabled val="1"/>
        </dgm:presLayoutVars>
      </dgm:prSet>
      <dgm:spPr/>
      <dgm:t>
        <a:bodyPr/>
        <a:lstStyle/>
        <a:p>
          <a:endParaRPr lang="en-US"/>
        </a:p>
      </dgm:t>
    </dgm:pt>
    <dgm:pt modelId="{907635E2-C028-574B-8054-B7925B35B27A}" type="pres">
      <dgm:prSet presAssocID="{2FE99B1E-8E8B-5148-9A80-1A299693DA68}" presName="circleB" presStyleLbl="node1" presStyleIdx="5" presStyleCnt="7"/>
      <dgm:spPr/>
    </dgm:pt>
    <dgm:pt modelId="{216BA9A2-CB4F-7F48-9A40-6A0A96072FE0}" type="pres">
      <dgm:prSet presAssocID="{2FE99B1E-8E8B-5148-9A80-1A299693DA68}" presName="spaceB" presStyleCnt="0"/>
      <dgm:spPr/>
    </dgm:pt>
    <dgm:pt modelId="{ED96B67A-0B4E-EE4D-8DD2-30ADA2A7A5DC}" type="pres">
      <dgm:prSet presAssocID="{E3DB292E-E6C3-2448-9E32-872053B9C4FC}" presName="space" presStyleCnt="0"/>
      <dgm:spPr/>
    </dgm:pt>
    <dgm:pt modelId="{7B10A354-954B-4C4F-A7E5-77F7611ED22E}" type="pres">
      <dgm:prSet presAssocID="{537C1899-E76D-EF40-B62A-AFBD9032F4B7}" presName="compositeA" presStyleCnt="0"/>
      <dgm:spPr/>
    </dgm:pt>
    <dgm:pt modelId="{BE7BC97D-1C58-EC4B-A939-868659D6F2A3}" type="pres">
      <dgm:prSet presAssocID="{537C1899-E76D-EF40-B62A-AFBD9032F4B7}" presName="textA" presStyleLbl="revTx" presStyleIdx="6" presStyleCnt="7" custScaleX="125147">
        <dgm:presLayoutVars>
          <dgm:bulletEnabled val="1"/>
        </dgm:presLayoutVars>
      </dgm:prSet>
      <dgm:spPr/>
      <dgm:t>
        <a:bodyPr/>
        <a:lstStyle/>
        <a:p>
          <a:endParaRPr lang="en-US"/>
        </a:p>
      </dgm:t>
    </dgm:pt>
    <dgm:pt modelId="{BBC61C80-184A-2442-B1BE-0C8E7994E7D6}" type="pres">
      <dgm:prSet presAssocID="{537C1899-E76D-EF40-B62A-AFBD9032F4B7}" presName="circleA" presStyleLbl="node1" presStyleIdx="6" presStyleCnt="7"/>
      <dgm:spPr/>
    </dgm:pt>
    <dgm:pt modelId="{DDF7E8B8-4FAD-C14E-9C48-1778AC4357CB}" type="pres">
      <dgm:prSet presAssocID="{537C1899-E76D-EF40-B62A-AFBD9032F4B7}" presName="spaceA" presStyleCnt="0"/>
      <dgm:spPr/>
    </dgm:pt>
  </dgm:ptLst>
  <dgm:cxnLst>
    <dgm:cxn modelId="{41F93DB6-11BC-1546-AEB9-B27347B32C5D}" type="presOf" srcId="{62C4BEA9-D7E2-874D-B44B-4B47B2213014}" destId="{440A35A3-3BD2-C047-8890-B7BDADCB258D}" srcOrd="0" destOrd="0" presId="urn:microsoft.com/office/officeart/2005/8/layout/hProcess11"/>
    <dgm:cxn modelId="{6FDCF7B7-9BED-8E49-9719-F3F9B119640B}" srcId="{7EF293DF-9F4D-1645-862A-16BEAF57B87E}" destId="{ED219683-A51F-5A40-866B-943F018A9EA5}" srcOrd="2" destOrd="0" parTransId="{1B09B8AB-E18C-514F-B28C-5D6B40506118}" sibTransId="{791F0CFF-5F0C-9F4E-91C6-E10ED5416E0B}"/>
    <dgm:cxn modelId="{534BA823-6433-0942-9428-2DA904EC22D1}" type="presOf" srcId="{4FFF6420-3499-F24D-9BED-50A223B8D338}" destId="{03C84799-6A71-7A4B-8B74-B45D5596C308}" srcOrd="0" destOrd="0" presId="urn:microsoft.com/office/officeart/2005/8/layout/hProcess11"/>
    <dgm:cxn modelId="{44B69FC0-7782-014B-A259-994DF5B56D0F}" type="presOf" srcId="{96CB4B92-9EAB-DB46-B268-E1E17B2B6A8B}" destId="{35F47DC3-C2AE-CF45-A2DC-7312B9E8A04D}" srcOrd="0" destOrd="0" presId="urn:microsoft.com/office/officeart/2005/8/layout/hProcess11"/>
    <dgm:cxn modelId="{94AFA6F3-8D0B-3E4A-BA21-46744CE360ED}" type="presOf" srcId="{7AF09C29-441F-B840-8657-74C664D88FC3}" destId="{1B78FE7A-3855-2F4D-B7AD-B5D7FA49247B}" srcOrd="0" destOrd="0" presId="urn:microsoft.com/office/officeart/2005/8/layout/hProcess11"/>
    <dgm:cxn modelId="{2AE3B3D2-0CD1-5141-9A4C-415CA47619F8}" srcId="{7EF293DF-9F4D-1645-862A-16BEAF57B87E}" destId="{96CB4B92-9EAB-DB46-B268-E1E17B2B6A8B}" srcOrd="1" destOrd="0" parTransId="{F5922FDE-33F0-9E40-B6FB-DC1D357E686C}" sibTransId="{61462B63-3045-424C-84A6-85F8C363BD02}"/>
    <dgm:cxn modelId="{EB98695C-D2E9-2B48-A93F-0E616EA9E72C}" type="presOf" srcId="{ED219683-A51F-5A40-866B-943F018A9EA5}" destId="{4598703D-C129-7842-BC61-B7A5033D1424}" srcOrd="0" destOrd="0" presId="urn:microsoft.com/office/officeart/2005/8/layout/hProcess11"/>
    <dgm:cxn modelId="{94540E6A-A868-844B-9D6C-847AE372686E}" type="presOf" srcId="{7EF293DF-9F4D-1645-862A-16BEAF57B87E}" destId="{73C241CF-896C-0240-BCB5-0FADE90EED2F}" srcOrd="0" destOrd="0" presId="urn:microsoft.com/office/officeart/2005/8/layout/hProcess11"/>
    <dgm:cxn modelId="{EBDAEAB6-9287-5541-9DE6-E6A46773C5C7}" srcId="{7EF293DF-9F4D-1645-862A-16BEAF57B87E}" destId="{62C4BEA9-D7E2-874D-B44B-4B47B2213014}" srcOrd="3" destOrd="0" parTransId="{FDBE3036-E9C0-964E-9FEC-B787D129AB8A}" sibTransId="{8225B0BB-7693-7145-9BA5-EBA745390DDE}"/>
    <dgm:cxn modelId="{D03EC574-C711-A946-AE0B-36EAADB10463}" type="presOf" srcId="{537C1899-E76D-EF40-B62A-AFBD9032F4B7}" destId="{BE7BC97D-1C58-EC4B-A939-868659D6F2A3}" srcOrd="0" destOrd="0" presId="urn:microsoft.com/office/officeart/2005/8/layout/hProcess11"/>
    <dgm:cxn modelId="{5DD11E6C-AF21-0049-8C45-C8AE0C7D322D}" srcId="{7EF293DF-9F4D-1645-862A-16BEAF57B87E}" destId="{537C1899-E76D-EF40-B62A-AFBD9032F4B7}" srcOrd="6" destOrd="0" parTransId="{A672D41B-1985-004C-A844-651E01783CDD}" sibTransId="{31E78A6C-915C-1141-9353-30CDA4608AD3}"/>
    <dgm:cxn modelId="{AC69AD3A-8AA4-C246-821F-3E65E05E2599}" srcId="{7EF293DF-9F4D-1645-862A-16BEAF57B87E}" destId="{2FE99B1E-8E8B-5148-9A80-1A299693DA68}" srcOrd="5" destOrd="0" parTransId="{C60ABBEB-9901-194A-A738-4AFFBE7B3526}" sibTransId="{E3DB292E-E6C3-2448-9E32-872053B9C4FC}"/>
    <dgm:cxn modelId="{58F80070-5DD9-534B-81D5-20D901503CC1}" srcId="{7EF293DF-9F4D-1645-862A-16BEAF57B87E}" destId="{4FFF6420-3499-F24D-9BED-50A223B8D338}" srcOrd="4" destOrd="0" parTransId="{CD8A109B-8334-0B43-B117-3AA6FC74E3D7}" sibTransId="{834800BB-5BFE-6940-9529-9D55372A7BF3}"/>
    <dgm:cxn modelId="{2D7BF5B9-86A0-CC4E-92D1-DA5F739E8C2F}" type="presOf" srcId="{2FE99B1E-8E8B-5148-9A80-1A299693DA68}" destId="{9BA9E9F2-CE24-1849-A266-5AD2881DAC6D}" srcOrd="0" destOrd="0" presId="urn:microsoft.com/office/officeart/2005/8/layout/hProcess11"/>
    <dgm:cxn modelId="{46DC12FE-87D6-9A47-B95C-C386FFEE1357}" srcId="{7EF293DF-9F4D-1645-862A-16BEAF57B87E}" destId="{7AF09C29-441F-B840-8657-74C664D88FC3}" srcOrd="0" destOrd="0" parTransId="{036DDE1C-0FA0-5E40-8976-135F42194376}" sibTransId="{8DF16668-C038-9D48-A9C6-6814E3891FD9}"/>
    <dgm:cxn modelId="{083884C2-44AD-2046-9F2F-2D6D249EB8BC}" type="presParOf" srcId="{73C241CF-896C-0240-BCB5-0FADE90EED2F}" destId="{147F65BF-F031-5F4A-9975-B27B9F37DD86}" srcOrd="0" destOrd="0" presId="urn:microsoft.com/office/officeart/2005/8/layout/hProcess11"/>
    <dgm:cxn modelId="{CE2C8900-23EA-C541-98C3-2D20C83C6B57}" type="presParOf" srcId="{73C241CF-896C-0240-BCB5-0FADE90EED2F}" destId="{AFE559FE-2E0A-5B44-A847-E05FBCE96EA5}" srcOrd="1" destOrd="0" presId="urn:microsoft.com/office/officeart/2005/8/layout/hProcess11"/>
    <dgm:cxn modelId="{D6CF7154-FAD0-3B46-BB5E-339A1E2C685B}" type="presParOf" srcId="{AFE559FE-2E0A-5B44-A847-E05FBCE96EA5}" destId="{95FA13E7-3DA5-F146-B4DC-66182EBA5FFC}" srcOrd="0" destOrd="0" presId="urn:microsoft.com/office/officeart/2005/8/layout/hProcess11"/>
    <dgm:cxn modelId="{5C68B609-E48D-4A45-84A3-C19F5F72CBDE}" type="presParOf" srcId="{95FA13E7-3DA5-F146-B4DC-66182EBA5FFC}" destId="{1B78FE7A-3855-2F4D-B7AD-B5D7FA49247B}" srcOrd="0" destOrd="0" presId="urn:microsoft.com/office/officeart/2005/8/layout/hProcess11"/>
    <dgm:cxn modelId="{9010A29D-AAF4-C44B-A79B-732EE28ED945}" type="presParOf" srcId="{95FA13E7-3DA5-F146-B4DC-66182EBA5FFC}" destId="{F28D0253-FD52-CC4A-96FD-730E4EF164D7}" srcOrd="1" destOrd="0" presId="urn:microsoft.com/office/officeart/2005/8/layout/hProcess11"/>
    <dgm:cxn modelId="{80D9AF42-818B-CC46-B780-FB4826E35402}" type="presParOf" srcId="{95FA13E7-3DA5-F146-B4DC-66182EBA5FFC}" destId="{EAF1E565-4E18-364D-9E8E-1B3BAE5EEA4E}" srcOrd="2" destOrd="0" presId="urn:microsoft.com/office/officeart/2005/8/layout/hProcess11"/>
    <dgm:cxn modelId="{FAB943FD-6B85-6D4B-8365-FAA416121A17}" type="presParOf" srcId="{AFE559FE-2E0A-5B44-A847-E05FBCE96EA5}" destId="{DCDEAD4B-60C3-124E-9B44-21019E8E5CB0}" srcOrd="1" destOrd="0" presId="urn:microsoft.com/office/officeart/2005/8/layout/hProcess11"/>
    <dgm:cxn modelId="{BA8870AD-65D7-1246-821E-54ED5E59CD7B}" type="presParOf" srcId="{AFE559FE-2E0A-5B44-A847-E05FBCE96EA5}" destId="{134170CD-8168-CF45-9D52-B120F9FA8F48}" srcOrd="2" destOrd="0" presId="urn:microsoft.com/office/officeart/2005/8/layout/hProcess11"/>
    <dgm:cxn modelId="{4D518D7E-64F3-A04B-AA21-426548B1FF1C}" type="presParOf" srcId="{134170CD-8168-CF45-9D52-B120F9FA8F48}" destId="{35F47DC3-C2AE-CF45-A2DC-7312B9E8A04D}" srcOrd="0" destOrd="0" presId="urn:microsoft.com/office/officeart/2005/8/layout/hProcess11"/>
    <dgm:cxn modelId="{344FC1EC-8D88-FE46-85B9-D6F7B672FB84}" type="presParOf" srcId="{134170CD-8168-CF45-9D52-B120F9FA8F48}" destId="{715C9BDB-9DD1-5942-9A55-593D39BB666F}" srcOrd="1" destOrd="0" presId="urn:microsoft.com/office/officeart/2005/8/layout/hProcess11"/>
    <dgm:cxn modelId="{503A6266-69B3-6941-A08F-FB789257A685}" type="presParOf" srcId="{134170CD-8168-CF45-9D52-B120F9FA8F48}" destId="{F981E534-A657-9F49-874B-9C8CC37C8B36}" srcOrd="2" destOrd="0" presId="urn:microsoft.com/office/officeart/2005/8/layout/hProcess11"/>
    <dgm:cxn modelId="{068A6F48-7DA8-E246-9409-F98EE1985387}" type="presParOf" srcId="{AFE559FE-2E0A-5B44-A847-E05FBCE96EA5}" destId="{66EE28D8-EF2C-8749-BBBB-1E3260B57A81}" srcOrd="3" destOrd="0" presId="urn:microsoft.com/office/officeart/2005/8/layout/hProcess11"/>
    <dgm:cxn modelId="{69C947AB-D177-5A40-9228-473ABFE5DFC4}" type="presParOf" srcId="{AFE559FE-2E0A-5B44-A847-E05FBCE96EA5}" destId="{D385DCAC-5724-B34E-9EDA-973EC02E2A8C}" srcOrd="4" destOrd="0" presId="urn:microsoft.com/office/officeart/2005/8/layout/hProcess11"/>
    <dgm:cxn modelId="{5060CA6E-375B-CF46-9AD3-4F54255266AE}" type="presParOf" srcId="{D385DCAC-5724-B34E-9EDA-973EC02E2A8C}" destId="{4598703D-C129-7842-BC61-B7A5033D1424}" srcOrd="0" destOrd="0" presId="urn:microsoft.com/office/officeart/2005/8/layout/hProcess11"/>
    <dgm:cxn modelId="{83BFEE5C-870E-7347-9AC9-A5600C1FA192}" type="presParOf" srcId="{D385DCAC-5724-B34E-9EDA-973EC02E2A8C}" destId="{FD439BBB-4AB6-1B4A-8FAC-0A641CA68639}" srcOrd="1" destOrd="0" presId="urn:microsoft.com/office/officeart/2005/8/layout/hProcess11"/>
    <dgm:cxn modelId="{2BCE43D0-5DBB-9B4A-9804-1611C8E74BB6}" type="presParOf" srcId="{D385DCAC-5724-B34E-9EDA-973EC02E2A8C}" destId="{5E325B88-3DC4-014E-B1B3-2927C32606C0}" srcOrd="2" destOrd="0" presId="urn:microsoft.com/office/officeart/2005/8/layout/hProcess11"/>
    <dgm:cxn modelId="{98BB94B7-FA2B-DE4C-927D-7ADA9B83D08F}" type="presParOf" srcId="{AFE559FE-2E0A-5B44-A847-E05FBCE96EA5}" destId="{A47756EB-CDEE-4F4B-AB7B-1B654A657D57}" srcOrd="5" destOrd="0" presId="urn:microsoft.com/office/officeart/2005/8/layout/hProcess11"/>
    <dgm:cxn modelId="{3DBEFBC3-9086-C24B-B63B-F9DF7A7B0020}" type="presParOf" srcId="{AFE559FE-2E0A-5B44-A847-E05FBCE96EA5}" destId="{C1B858ED-8230-1E41-9C56-B741D74895F6}" srcOrd="6" destOrd="0" presId="urn:microsoft.com/office/officeart/2005/8/layout/hProcess11"/>
    <dgm:cxn modelId="{A91CF8EC-0EDF-E343-93B3-40567B972C7D}" type="presParOf" srcId="{C1B858ED-8230-1E41-9C56-B741D74895F6}" destId="{440A35A3-3BD2-C047-8890-B7BDADCB258D}" srcOrd="0" destOrd="0" presId="urn:microsoft.com/office/officeart/2005/8/layout/hProcess11"/>
    <dgm:cxn modelId="{BDABF54C-BBA7-FD4C-B8CB-258BD1F8A5E9}" type="presParOf" srcId="{C1B858ED-8230-1E41-9C56-B741D74895F6}" destId="{9ABA3603-07F1-474F-BDDD-6D32698E7834}" srcOrd="1" destOrd="0" presId="urn:microsoft.com/office/officeart/2005/8/layout/hProcess11"/>
    <dgm:cxn modelId="{46911074-19B3-F14C-AD0F-8B83A14A11EC}" type="presParOf" srcId="{C1B858ED-8230-1E41-9C56-B741D74895F6}" destId="{41AE5BA7-BFF4-1245-8A5E-DEF14D583D79}" srcOrd="2" destOrd="0" presId="urn:microsoft.com/office/officeart/2005/8/layout/hProcess11"/>
    <dgm:cxn modelId="{5736AC91-2567-2149-8528-D20D746E6F90}" type="presParOf" srcId="{AFE559FE-2E0A-5B44-A847-E05FBCE96EA5}" destId="{21C86C20-8F4F-D045-B800-01912F331216}" srcOrd="7" destOrd="0" presId="urn:microsoft.com/office/officeart/2005/8/layout/hProcess11"/>
    <dgm:cxn modelId="{8189103C-CD14-984A-9CCE-636AD462E2A8}" type="presParOf" srcId="{AFE559FE-2E0A-5B44-A847-E05FBCE96EA5}" destId="{4CA322C1-977F-7443-AD37-63EE9CB1D272}" srcOrd="8" destOrd="0" presId="urn:microsoft.com/office/officeart/2005/8/layout/hProcess11"/>
    <dgm:cxn modelId="{A74DAEDD-F04E-FC42-A4F9-F1429CD456CC}" type="presParOf" srcId="{4CA322C1-977F-7443-AD37-63EE9CB1D272}" destId="{03C84799-6A71-7A4B-8B74-B45D5596C308}" srcOrd="0" destOrd="0" presId="urn:microsoft.com/office/officeart/2005/8/layout/hProcess11"/>
    <dgm:cxn modelId="{DBC27AF4-DB49-AB4A-97A5-81D8A0C871D3}" type="presParOf" srcId="{4CA322C1-977F-7443-AD37-63EE9CB1D272}" destId="{84B9E280-778D-E643-B6FF-AB7C246C155C}" srcOrd="1" destOrd="0" presId="urn:microsoft.com/office/officeart/2005/8/layout/hProcess11"/>
    <dgm:cxn modelId="{DBD5ED54-F056-AF4D-8AE7-512FED1ED938}" type="presParOf" srcId="{4CA322C1-977F-7443-AD37-63EE9CB1D272}" destId="{D1940EAF-F5BB-5249-91E7-589A9FEC9584}" srcOrd="2" destOrd="0" presId="urn:microsoft.com/office/officeart/2005/8/layout/hProcess11"/>
    <dgm:cxn modelId="{F7667999-5947-6B45-97BB-93535044A65F}" type="presParOf" srcId="{AFE559FE-2E0A-5B44-A847-E05FBCE96EA5}" destId="{A0DD5CB6-E8F5-6C47-BE41-716B6F72A57F}" srcOrd="9" destOrd="0" presId="urn:microsoft.com/office/officeart/2005/8/layout/hProcess11"/>
    <dgm:cxn modelId="{3CF088DD-2184-4447-AA00-FB5CE1630215}" type="presParOf" srcId="{AFE559FE-2E0A-5B44-A847-E05FBCE96EA5}" destId="{C7331D33-E651-ED4D-B9D8-3D7F8A1F1330}" srcOrd="10" destOrd="0" presId="urn:microsoft.com/office/officeart/2005/8/layout/hProcess11"/>
    <dgm:cxn modelId="{21F63536-0CCB-FE44-945F-07667D59C577}" type="presParOf" srcId="{C7331D33-E651-ED4D-B9D8-3D7F8A1F1330}" destId="{9BA9E9F2-CE24-1849-A266-5AD2881DAC6D}" srcOrd="0" destOrd="0" presId="urn:microsoft.com/office/officeart/2005/8/layout/hProcess11"/>
    <dgm:cxn modelId="{ACD5ABAC-9224-7044-B014-BD23E1525E3D}" type="presParOf" srcId="{C7331D33-E651-ED4D-B9D8-3D7F8A1F1330}" destId="{907635E2-C028-574B-8054-B7925B35B27A}" srcOrd="1" destOrd="0" presId="urn:microsoft.com/office/officeart/2005/8/layout/hProcess11"/>
    <dgm:cxn modelId="{8318BFB4-DDAC-C74D-98A9-A95EFFE0F2D7}" type="presParOf" srcId="{C7331D33-E651-ED4D-B9D8-3D7F8A1F1330}" destId="{216BA9A2-CB4F-7F48-9A40-6A0A96072FE0}" srcOrd="2" destOrd="0" presId="urn:microsoft.com/office/officeart/2005/8/layout/hProcess11"/>
    <dgm:cxn modelId="{8B71B5C1-3A70-2643-BBB4-F99AE0DB9116}" type="presParOf" srcId="{AFE559FE-2E0A-5B44-A847-E05FBCE96EA5}" destId="{ED96B67A-0B4E-EE4D-8DD2-30ADA2A7A5DC}" srcOrd="11" destOrd="0" presId="urn:microsoft.com/office/officeart/2005/8/layout/hProcess11"/>
    <dgm:cxn modelId="{1D765ABD-4491-374E-BD26-08D43CAC8842}" type="presParOf" srcId="{AFE559FE-2E0A-5B44-A847-E05FBCE96EA5}" destId="{7B10A354-954B-4C4F-A7E5-77F7611ED22E}" srcOrd="12" destOrd="0" presId="urn:microsoft.com/office/officeart/2005/8/layout/hProcess11"/>
    <dgm:cxn modelId="{C9ABA149-EC00-F142-90CE-485A91124143}" type="presParOf" srcId="{7B10A354-954B-4C4F-A7E5-77F7611ED22E}" destId="{BE7BC97D-1C58-EC4B-A939-868659D6F2A3}" srcOrd="0" destOrd="0" presId="urn:microsoft.com/office/officeart/2005/8/layout/hProcess11"/>
    <dgm:cxn modelId="{A993A085-6923-1942-8B76-4FCD4FF51965}" type="presParOf" srcId="{7B10A354-954B-4C4F-A7E5-77F7611ED22E}" destId="{BBC61C80-184A-2442-B1BE-0C8E7994E7D6}" srcOrd="1" destOrd="0" presId="urn:microsoft.com/office/officeart/2005/8/layout/hProcess11"/>
    <dgm:cxn modelId="{1D0D2056-F4C1-4040-951E-6948A4E7C6FF}" type="presParOf" srcId="{7B10A354-954B-4C4F-A7E5-77F7611ED22E}" destId="{DDF7E8B8-4FAD-C14E-9C48-1778AC4357C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9739D-5117-4F6F-8E06-20963E8D6CFB}" type="doc">
      <dgm:prSet loTypeId="urn:microsoft.com/office/officeart/2005/8/layout/arrow2" loCatId="process" qsTypeId="urn:microsoft.com/office/officeart/2005/8/quickstyle/simple1" qsCatId="simple" csTypeId="urn:microsoft.com/office/officeart/2005/8/colors/accent1_2" csCatId="accent1" phldr="1"/>
      <dgm:spPr/>
    </dgm:pt>
    <dgm:pt modelId="{12EFE4FB-0C52-4E8B-BCF9-46A146CE9361}">
      <dgm:prSet phldrT="[Text]" custT="1"/>
      <dgm:spPr/>
      <dgm:t>
        <a:bodyPr/>
        <a:lstStyle/>
        <a:p>
          <a:r>
            <a:rPr lang="en-US" sz="1800" b="1" dirty="0" smtClean="0">
              <a:solidFill>
                <a:schemeClr val="tx1"/>
              </a:solidFill>
            </a:rPr>
            <a:t>Trivial/cheap </a:t>
          </a:r>
          <a:r>
            <a:rPr lang="en-US" sz="1600" dirty="0" smtClean="0">
              <a:solidFill>
                <a:schemeClr val="tx1"/>
              </a:solidFill>
            </a:rPr>
            <a:t>to hop between IP addresses</a:t>
          </a:r>
          <a:endParaRPr lang="en-US" sz="1800" dirty="0">
            <a:solidFill>
              <a:schemeClr val="tx1"/>
            </a:solidFill>
          </a:endParaRPr>
        </a:p>
      </dgm:t>
    </dgm:pt>
    <dgm:pt modelId="{FDAE45CD-9ECB-4898-8DB4-20A54DE86913}" type="parTrans" cxnId="{37DC07DB-0B1D-4E0E-B3DE-ED98AA300F6C}">
      <dgm:prSet/>
      <dgm:spPr/>
      <dgm:t>
        <a:bodyPr/>
        <a:lstStyle/>
        <a:p>
          <a:endParaRPr lang="en-US"/>
        </a:p>
      </dgm:t>
    </dgm:pt>
    <dgm:pt modelId="{11306D3B-A182-425E-8D7A-54FE59D78951}" type="sibTrans" cxnId="{37DC07DB-0B1D-4E0E-B3DE-ED98AA300F6C}">
      <dgm:prSet/>
      <dgm:spPr/>
      <dgm:t>
        <a:bodyPr/>
        <a:lstStyle/>
        <a:p>
          <a:endParaRPr lang="en-US"/>
        </a:p>
      </dgm:t>
    </dgm:pt>
    <dgm:pt modelId="{1F6A5DD5-003C-4891-8CFC-04A1C92334EB}">
      <dgm:prSet phldrT="[Text]" custT="1"/>
      <dgm:spPr/>
      <dgm:t>
        <a:bodyPr/>
        <a:lstStyle/>
        <a:p>
          <a:pPr algn="r"/>
          <a:r>
            <a:rPr lang="en-US" sz="1800" b="1" dirty="0" smtClean="0">
              <a:solidFill>
                <a:schemeClr val="tx1"/>
              </a:solidFill>
            </a:rPr>
            <a:t>Slightly more</a:t>
          </a:r>
          <a:r>
            <a:rPr lang="en-US" sz="1800" dirty="0" smtClean="0">
              <a:solidFill>
                <a:schemeClr val="tx1"/>
              </a:solidFill>
            </a:rPr>
            <a:t> </a:t>
          </a:r>
          <a:r>
            <a:rPr lang="en-US" sz="1600" dirty="0" smtClean="0">
              <a:solidFill>
                <a:schemeClr val="tx1"/>
              </a:solidFill>
            </a:rPr>
            <a:t>expensive to hop between domains</a:t>
          </a:r>
          <a:endParaRPr lang="en-US" sz="1800" dirty="0">
            <a:solidFill>
              <a:schemeClr val="tx1"/>
            </a:solidFill>
          </a:endParaRPr>
        </a:p>
      </dgm:t>
    </dgm:pt>
    <dgm:pt modelId="{CEF1574B-6C8E-40DE-92EC-F7B37FA6E621}" type="parTrans" cxnId="{B1E8B5B4-73C1-4C08-AA3C-9C10B0AF0CCC}">
      <dgm:prSet/>
      <dgm:spPr/>
      <dgm:t>
        <a:bodyPr/>
        <a:lstStyle/>
        <a:p>
          <a:endParaRPr lang="en-US"/>
        </a:p>
      </dgm:t>
    </dgm:pt>
    <dgm:pt modelId="{86814B20-6079-42DA-8B7A-578B18A706DF}" type="sibTrans" cxnId="{B1E8B5B4-73C1-4C08-AA3C-9C10B0AF0CCC}">
      <dgm:prSet/>
      <dgm:spPr/>
      <dgm:t>
        <a:bodyPr/>
        <a:lstStyle/>
        <a:p>
          <a:endParaRPr lang="en-US"/>
        </a:p>
      </dgm:t>
    </dgm:pt>
    <dgm:pt modelId="{7790AD3E-4CD9-41EC-9A17-A7131092AC8A}">
      <dgm:prSet phldrT="[Text]" custT="1"/>
      <dgm:spPr/>
      <dgm:t>
        <a:bodyPr/>
        <a:lstStyle/>
        <a:p>
          <a:r>
            <a:rPr lang="en-US" sz="1800" b="1" dirty="0" smtClean="0">
              <a:solidFill>
                <a:schemeClr val="tx1"/>
              </a:solidFill>
            </a:rPr>
            <a:t>Difficult &amp; expensive: </a:t>
          </a:r>
          <a:r>
            <a:rPr lang="en-US" sz="1600" dirty="0" smtClean="0">
              <a:solidFill>
                <a:schemeClr val="tx1"/>
              </a:solidFill>
            </a:rPr>
            <a:t>Changing tactics and procedures to evade behavioral detection</a:t>
          </a:r>
          <a:endParaRPr lang="en-US" sz="1800" dirty="0">
            <a:solidFill>
              <a:schemeClr val="tx1"/>
            </a:solidFill>
          </a:endParaRPr>
        </a:p>
      </dgm:t>
    </dgm:pt>
    <dgm:pt modelId="{1A459A93-3D03-4179-8702-DB659A5848C3}" type="parTrans" cxnId="{59DF8122-9BDC-450B-8D72-25F90942ABFA}">
      <dgm:prSet/>
      <dgm:spPr/>
      <dgm:t>
        <a:bodyPr/>
        <a:lstStyle/>
        <a:p>
          <a:endParaRPr lang="en-US"/>
        </a:p>
      </dgm:t>
    </dgm:pt>
    <dgm:pt modelId="{7CDFADB2-AD82-42A3-9EFB-F7E33F79749A}" type="sibTrans" cxnId="{59DF8122-9BDC-450B-8D72-25F90942ABFA}">
      <dgm:prSet/>
      <dgm:spPr/>
      <dgm:t>
        <a:bodyPr/>
        <a:lstStyle/>
        <a:p>
          <a:endParaRPr lang="en-US"/>
        </a:p>
      </dgm:t>
    </dgm:pt>
    <dgm:pt modelId="{BD044E40-19AF-47C8-AA0E-7FB6E747C492}" type="pres">
      <dgm:prSet presAssocID="{8869739D-5117-4F6F-8E06-20963E8D6CFB}" presName="arrowDiagram" presStyleCnt="0">
        <dgm:presLayoutVars>
          <dgm:chMax val="5"/>
          <dgm:dir/>
          <dgm:resizeHandles val="exact"/>
        </dgm:presLayoutVars>
      </dgm:prSet>
      <dgm:spPr/>
    </dgm:pt>
    <dgm:pt modelId="{34E1398C-5363-47AE-8A4A-8E7DCA01CBF8}" type="pres">
      <dgm:prSet presAssocID="{8869739D-5117-4F6F-8E06-20963E8D6CFB}" presName="arrow" presStyleLbl="bgShp" presStyleIdx="0" presStyleCnt="1"/>
      <dgm:spPr/>
    </dgm:pt>
    <dgm:pt modelId="{5A9FE7AB-9219-4156-A8A7-72831D49132E}" type="pres">
      <dgm:prSet presAssocID="{8869739D-5117-4F6F-8E06-20963E8D6CFB}" presName="arrowDiagram3" presStyleCnt="0"/>
      <dgm:spPr/>
    </dgm:pt>
    <dgm:pt modelId="{9FD70BCC-1C7C-4B0F-88E4-486B2918947B}" type="pres">
      <dgm:prSet presAssocID="{12EFE4FB-0C52-4E8B-BCF9-46A146CE9361}" presName="bullet3a" presStyleLbl="node1" presStyleIdx="0" presStyleCnt="3"/>
      <dgm:spPr>
        <a:solidFill>
          <a:srgbClr val="00FF00"/>
        </a:solidFill>
      </dgm:spPr>
    </dgm:pt>
    <dgm:pt modelId="{43A39F3A-2936-4A42-9AE5-B1EBF8DFAABF}" type="pres">
      <dgm:prSet presAssocID="{12EFE4FB-0C52-4E8B-BCF9-46A146CE9361}" presName="textBox3a" presStyleLbl="revTx" presStyleIdx="0" presStyleCnt="3" custScaleY="60434" custLinFactNeighborX="9990" custLinFactNeighborY="-9474">
        <dgm:presLayoutVars>
          <dgm:bulletEnabled val="1"/>
        </dgm:presLayoutVars>
      </dgm:prSet>
      <dgm:spPr/>
      <dgm:t>
        <a:bodyPr/>
        <a:lstStyle/>
        <a:p>
          <a:endParaRPr lang="en-US"/>
        </a:p>
      </dgm:t>
    </dgm:pt>
    <dgm:pt modelId="{3F7DC993-6E1C-4AFB-940B-022248EF08C5}" type="pres">
      <dgm:prSet presAssocID="{1F6A5DD5-003C-4891-8CFC-04A1C92334EB}" presName="bullet3b" presStyleLbl="node1" presStyleIdx="1" presStyleCnt="3" custLinFactX="-100000" custLinFactY="60051" custLinFactNeighborX="-176783" custLinFactNeighborY="100000"/>
      <dgm:spPr>
        <a:solidFill>
          <a:srgbClr val="00CC00"/>
        </a:solidFill>
      </dgm:spPr>
    </dgm:pt>
    <dgm:pt modelId="{CDCD6708-DAAD-48F6-B044-8366D4EC0BC6}" type="pres">
      <dgm:prSet presAssocID="{1F6A5DD5-003C-4891-8CFC-04A1C92334EB}" presName="textBox3b" presStyleLbl="revTx" presStyleIdx="1" presStyleCnt="3" custScaleY="38102" custLinFactX="-60452" custLinFactNeighborX="-100000" custLinFactNeighborY="-50743">
        <dgm:presLayoutVars>
          <dgm:bulletEnabled val="1"/>
        </dgm:presLayoutVars>
      </dgm:prSet>
      <dgm:spPr/>
      <dgm:t>
        <a:bodyPr/>
        <a:lstStyle/>
        <a:p>
          <a:endParaRPr lang="en-US"/>
        </a:p>
      </dgm:t>
    </dgm:pt>
    <dgm:pt modelId="{BB93BCED-ADEE-464D-9E05-A033F731141A}" type="pres">
      <dgm:prSet presAssocID="{7790AD3E-4CD9-41EC-9A17-A7131092AC8A}" presName="bullet3c" presStyleLbl="node1" presStyleIdx="2" presStyleCnt="3"/>
      <dgm:spPr>
        <a:solidFill>
          <a:srgbClr val="006600"/>
        </a:solidFill>
      </dgm:spPr>
    </dgm:pt>
    <dgm:pt modelId="{58D320C7-B254-48A2-9DF5-56F635B6C7BE}" type="pres">
      <dgm:prSet presAssocID="{7790AD3E-4CD9-41EC-9A17-A7131092AC8A}" presName="textBox3c" presStyleLbl="revTx" presStyleIdx="2" presStyleCnt="3" custScaleX="127991" custScaleY="61801" custLinFactNeighborX="-16137" custLinFactNeighborY="0">
        <dgm:presLayoutVars>
          <dgm:bulletEnabled val="1"/>
        </dgm:presLayoutVars>
      </dgm:prSet>
      <dgm:spPr/>
      <dgm:t>
        <a:bodyPr/>
        <a:lstStyle/>
        <a:p>
          <a:endParaRPr lang="en-US"/>
        </a:p>
      </dgm:t>
    </dgm:pt>
  </dgm:ptLst>
  <dgm:cxnLst>
    <dgm:cxn modelId="{B1E8B5B4-73C1-4C08-AA3C-9C10B0AF0CCC}" srcId="{8869739D-5117-4F6F-8E06-20963E8D6CFB}" destId="{1F6A5DD5-003C-4891-8CFC-04A1C92334EB}" srcOrd="1" destOrd="0" parTransId="{CEF1574B-6C8E-40DE-92EC-F7B37FA6E621}" sibTransId="{86814B20-6079-42DA-8B7A-578B18A706DF}"/>
    <dgm:cxn modelId="{456CFEF1-DF86-7241-A661-9F5B1FA2324E}" type="presOf" srcId="{7790AD3E-4CD9-41EC-9A17-A7131092AC8A}" destId="{58D320C7-B254-48A2-9DF5-56F635B6C7BE}" srcOrd="0" destOrd="0" presId="urn:microsoft.com/office/officeart/2005/8/layout/arrow2"/>
    <dgm:cxn modelId="{8E420BF2-8CB6-8C42-B284-38EB288DB77D}" type="presOf" srcId="{12EFE4FB-0C52-4E8B-BCF9-46A146CE9361}" destId="{43A39F3A-2936-4A42-9AE5-B1EBF8DFAABF}" srcOrd="0" destOrd="0" presId="urn:microsoft.com/office/officeart/2005/8/layout/arrow2"/>
    <dgm:cxn modelId="{59DF8122-9BDC-450B-8D72-25F90942ABFA}" srcId="{8869739D-5117-4F6F-8E06-20963E8D6CFB}" destId="{7790AD3E-4CD9-41EC-9A17-A7131092AC8A}" srcOrd="2" destOrd="0" parTransId="{1A459A93-3D03-4179-8702-DB659A5848C3}" sibTransId="{7CDFADB2-AD82-42A3-9EFB-F7E33F79749A}"/>
    <dgm:cxn modelId="{B248D0AC-044E-904F-967B-031ED637C2E0}" type="presOf" srcId="{8869739D-5117-4F6F-8E06-20963E8D6CFB}" destId="{BD044E40-19AF-47C8-AA0E-7FB6E747C492}" srcOrd="0" destOrd="0" presId="urn:microsoft.com/office/officeart/2005/8/layout/arrow2"/>
    <dgm:cxn modelId="{FB51647A-8E18-294E-B1A7-2E488BDC84A5}" type="presOf" srcId="{1F6A5DD5-003C-4891-8CFC-04A1C92334EB}" destId="{CDCD6708-DAAD-48F6-B044-8366D4EC0BC6}" srcOrd="0" destOrd="0" presId="urn:microsoft.com/office/officeart/2005/8/layout/arrow2"/>
    <dgm:cxn modelId="{37DC07DB-0B1D-4E0E-B3DE-ED98AA300F6C}" srcId="{8869739D-5117-4F6F-8E06-20963E8D6CFB}" destId="{12EFE4FB-0C52-4E8B-BCF9-46A146CE9361}" srcOrd="0" destOrd="0" parTransId="{FDAE45CD-9ECB-4898-8DB4-20A54DE86913}" sibTransId="{11306D3B-A182-425E-8D7A-54FE59D78951}"/>
    <dgm:cxn modelId="{D2CE0E3A-C24C-D04A-8FCA-9AF355815273}" type="presParOf" srcId="{BD044E40-19AF-47C8-AA0E-7FB6E747C492}" destId="{34E1398C-5363-47AE-8A4A-8E7DCA01CBF8}" srcOrd="0" destOrd="0" presId="urn:microsoft.com/office/officeart/2005/8/layout/arrow2"/>
    <dgm:cxn modelId="{58F73770-44BE-254E-AE11-81111E738386}" type="presParOf" srcId="{BD044E40-19AF-47C8-AA0E-7FB6E747C492}" destId="{5A9FE7AB-9219-4156-A8A7-72831D49132E}" srcOrd="1" destOrd="0" presId="urn:microsoft.com/office/officeart/2005/8/layout/arrow2"/>
    <dgm:cxn modelId="{D8A49E46-DE7F-3448-8157-42B669044E78}" type="presParOf" srcId="{5A9FE7AB-9219-4156-A8A7-72831D49132E}" destId="{9FD70BCC-1C7C-4B0F-88E4-486B2918947B}" srcOrd="0" destOrd="0" presId="urn:microsoft.com/office/officeart/2005/8/layout/arrow2"/>
    <dgm:cxn modelId="{9BB64CF7-2C39-3E4C-83B8-40E689EFC8E7}" type="presParOf" srcId="{5A9FE7AB-9219-4156-A8A7-72831D49132E}" destId="{43A39F3A-2936-4A42-9AE5-B1EBF8DFAABF}" srcOrd="1" destOrd="0" presId="urn:microsoft.com/office/officeart/2005/8/layout/arrow2"/>
    <dgm:cxn modelId="{35D22DA2-96BE-BE4B-9E08-3EFA9E973C46}" type="presParOf" srcId="{5A9FE7AB-9219-4156-A8A7-72831D49132E}" destId="{3F7DC993-6E1C-4AFB-940B-022248EF08C5}" srcOrd="2" destOrd="0" presId="urn:microsoft.com/office/officeart/2005/8/layout/arrow2"/>
    <dgm:cxn modelId="{CBC827D7-9318-674C-B220-10D9703FED3E}" type="presParOf" srcId="{5A9FE7AB-9219-4156-A8A7-72831D49132E}" destId="{CDCD6708-DAAD-48F6-B044-8366D4EC0BC6}" srcOrd="3" destOrd="0" presId="urn:microsoft.com/office/officeart/2005/8/layout/arrow2"/>
    <dgm:cxn modelId="{2E1FDC9A-CFF1-D949-9D9A-5AE11EE04895}" type="presParOf" srcId="{5A9FE7AB-9219-4156-A8A7-72831D49132E}" destId="{BB93BCED-ADEE-464D-9E05-A033F731141A}" srcOrd="4" destOrd="0" presId="urn:microsoft.com/office/officeart/2005/8/layout/arrow2"/>
    <dgm:cxn modelId="{30839EA2-4C6C-E449-9583-28184475B8AF}" type="presParOf" srcId="{5A9FE7AB-9219-4156-A8A7-72831D49132E}" destId="{58D320C7-B254-48A2-9DF5-56F635B6C7BE}"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65BF-F031-5F4A-9975-B27B9F37DD86}">
      <dsp:nvSpPr>
        <dsp:cNvPr id="0" name=""/>
        <dsp:cNvSpPr/>
      </dsp:nvSpPr>
      <dsp:spPr>
        <a:xfrm>
          <a:off x="0" y="444035"/>
          <a:ext cx="5759770" cy="575310"/>
        </a:xfrm>
        <a:prstGeom prst="notched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B78FE7A-3855-2F4D-B7AD-B5D7FA49247B}">
      <dsp:nvSpPr>
        <dsp:cNvPr id="0" name=""/>
        <dsp:cNvSpPr/>
      </dsp:nvSpPr>
      <dsp:spPr>
        <a:xfrm>
          <a:off x="131" y="0"/>
          <a:ext cx="631521"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kern="1200" dirty="0" smtClean="0"/>
            <a:t>Recon</a:t>
          </a:r>
          <a:endParaRPr lang="en-US" sz="1100" kern="1200" dirty="0"/>
        </a:p>
      </dsp:txBody>
      <dsp:txXfrm>
        <a:off x="131" y="0"/>
        <a:ext cx="631521" cy="575310"/>
      </dsp:txXfrm>
    </dsp:sp>
    <dsp:sp modelId="{F28D0253-FD52-CC4A-96FD-730E4EF164D7}">
      <dsp:nvSpPr>
        <dsp:cNvPr id="0" name=""/>
        <dsp:cNvSpPr/>
      </dsp:nvSpPr>
      <dsp:spPr>
        <a:xfrm>
          <a:off x="245292"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F47DC3-C2AE-CF45-A2DC-7312B9E8A04D}">
      <dsp:nvSpPr>
        <dsp:cNvPr id="0" name=""/>
        <dsp:cNvSpPr/>
      </dsp:nvSpPr>
      <dsp:spPr>
        <a:xfrm>
          <a:off x="664542" y="862965"/>
          <a:ext cx="947080"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err="1" smtClean="0"/>
            <a:t>Weaponize</a:t>
          </a:r>
          <a:endParaRPr lang="en-US" sz="1100" kern="1200" dirty="0"/>
        </a:p>
      </dsp:txBody>
      <dsp:txXfrm>
        <a:off x="664542" y="862965"/>
        <a:ext cx="947080" cy="575310"/>
      </dsp:txXfrm>
    </dsp:sp>
    <dsp:sp modelId="{715C9BDB-9DD1-5942-9A55-593D39BB666F}">
      <dsp:nvSpPr>
        <dsp:cNvPr id="0" name=""/>
        <dsp:cNvSpPr/>
      </dsp:nvSpPr>
      <dsp:spPr>
        <a:xfrm>
          <a:off x="1066169"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8703D-C129-7842-BC61-B7A5033D1424}">
      <dsp:nvSpPr>
        <dsp:cNvPr id="0" name=""/>
        <dsp:cNvSpPr/>
      </dsp:nvSpPr>
      <dsp:spPr>
        <a:xfrm>
          <a:off x="1643199" y="0"/>
          <a:ext cx="631521"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kern="1200" dirty="0" smtClean="0"/>
            <a:t>Deliver</a:t>
          </a:r>
          <a:endParaRPr lang="en-US" sz="1100" kern="1200" dirty="0"/>
        </a:p>
      </dsp:txBody>
      <dsp:txXfrm>
        <a:off x="1643199" y="0"/>
        <a:ext cx="631521" cy="575310"/>
      </dsp:txXfrm>
    </dsp:sp>
    <dsp:sp modelId="{FD439BBB-4AB6-1B4A-8FAC-0A641CA68639}">
      <dsp:nvSpPr>
        <dsp:cNvPr id="0" name=""/>
        <dsp:cNvSpPr/>
      </dsp:nvSpPr>
      <dsp:spPr>
        <a:xfrm>
          <a:off x="1887046"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0A35A3-3BD2-C047-8890-B7BDADCB258D}">
      <dsp:nvSpPr>
        <dsp:cNvPr id="0" name=""/>
        <dsp:cNvSpPr/>
      </dsp:nvSpPr>
      <dsp:spPr>
        <a:xfrm>
          <a:off x="2306297" y="862965"/>
          <a:ext cx="631521"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Exploit</a:t>
          </a:r>
          <a:endParaRPr lang="en-US" sz="1100" kern="1200" dirty="0"/>
        </a:p>
      </dsp:txBody>
      <dsp:txXfrm>
        <a:off x="2306297" y="862965"/>
        <a:ext cx="631521" cy="575310"/>
      </dsp:txXfrm>
    </dsp:sp>
    <dsp:sp modelId="{9ABA3603-07F1-474F-BDDD-6D32698E7834}">
      <dsp:nvSpPr>
        <dsp:cNvPr id="0" name=""/>
        <dsp:cNvSpPr/>
      </dsp:nvSpPr>
      <dsp:spPr>
        <a:xfrm>
          <a:off x="2550144"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3C84799-6A71-7A4B-8B74-B45D5596C308}">
      <dsp:nvSpPr>
        <dsp:cNvPr id="0" name=""/>
        <dsp:cNvSpPr/>
      </dsp:nvSpPr>
      <dsp:spPr>
        <a:xfrm>
          <a:off x="2998703" y="0"/>
          <a:ext cx="631521"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kern="1200" dirty="0" smtClean="0"/>
            <a:t>Control</a:t>
          </a:r>
          <a:endParaRPr lang="en-US" sz="1100" kern="1200" dirty="0"/>
        </a:p>
      </dsp:txBody>
      <dsp:txXfrm>
        <a:off x="2998703" y="0"/>
        <a:ext cx="631521" cy="575310"/>
      </dsp:txXfrm>
    </dsp:sp>
    <dsp:sp modelId="{84B9E280-778D-E643-B6FF-AB7C246C155C}">
      <dsp:nvSpPr>
        <dsp:cNvPr id="0" name=""/>
        <dsp:cNvSpPr/>
      </dsp:nvSpPr>
      <dsp:spPr>
        <a:xfrm>
          <a:off x="3213241"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A9E9F2-CE24-1849-A266-5AD2881DAC6D}">
      <dsp:nvSpPr>
        <dsp:cNvPr id="0" name=""/>
        <dsp:cNvSpPr/>
      </dsp:nvSpPr>
      <dsp:spPr>
        <a:xfrm>
          <a:off x="3632492" y="862965"/>
          <a:ext cx="727948"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kern="1200" dirty="0" smtClean="0"/>
            <a:t>Execute</a:t>
          </a:r>
          <a:endParaRPr lang="en-US" sz="1100" kern="1200" dirty="0"/>
        </a:p>
      </dsp:txBody>
      <dsp:txXfrm>
        <a:off x="3632492" y="862965"/>
        <a:ext cx="727948" cy="575310"/>
      </dsp:txXfrm>
    </dsp:sp>
    <dsp:sp modelId="{907635E2-C028-574B-8054-B7925B35B27A}">
      <dsp:nvSpPr>
        <dsp:cNvPr id="0" name=""/>
        <dsp:cNvSpPr/>
      </dsp:nvSpPr>
      <dsp:spPr>
        <a:xfrm>
          <a:off x="3924553"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7BC97D-1C58-EC4B-A939-868659D6F2A3}">
      <dsp:nvSpPr>
        <dsp:cNvPr id="0" name=""/>
        <dsp:cNvSpPr/>
      </dsp:nvSpPr>
      <dsp:spPr>
        <a:xfrm>
          <a:off x="4392017" y="0"/>
          <a:ext cx="790330" cy="57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kern="1200" dirty="0" smtClean="0"/>
            <a:t>Maintain</a:t>
          </a:r>
          <a:endParaRPr lang="en-US" sz="1100" kern="1200" dirty="0"/>
        </a:p>
      </dsp:txBody>
      <dsp:txXfrm>
        <a:off x="4392017" y="0"/>
        <a:ext cx="790330" cy="575310"/>
      </dsp:txXfrm>
    </dsp:sp>
    <dsp:sp modelId="{BBC61C80-184A-2442-B1BE-0C8E7994E7D6}">
      <dsp:nvSpPr>
        <dsp:cNvPr id="0" name=""/>
        <dsp:cNvSpPr/>
      </dsp:nvSpPr>
      <dsp:spPr>
        <a:xfrm>
          <a:off x="4715268" y="647223"/>
          <a:ext cx="143827" cy="1438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1398C-5363-47AE-8A4A-8E7DCA01CBF8}">
      <dsp:nvSpPr>
        <dsp:cNvPr id="0" name=""/>
        <dsp:cNvSpPr/>
      </dsp:nvSpPr>
      <dsp:spPr>
        <a:xfrm>
          <a:off x="494029"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70BCC-1C7C-4B0F-88E4-486B2918947B}">
      <dsp:nvSpPr>
        <dsp:cNvPr id="0" name=""/>
        <dsp:cNvSpPr/>
      </dsp:nvSpPr>
      <dsp:spPr>
        <a:xfrm>
          <a:off x="1413705" y="3123819"/>
          <a:ext cx="188280" cy="188280"/>
        </a:xfrm>
        <a:prstGeom prst="ellipse">
          <a:avLst/>
        </a:prstGeom>
        <a:solidFill>
          <a:srgbClr val="00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39F3A-2936-4A42-9AE5-B1EBF8DFAABF}">
      <dsp:nvSpPr>
        <dsp:cNvPr id="0" name=""/>
        <dsp:cNvSpPr/>
      </dsp:nvSpPr>
      <dsp:spPr>
        <a:xfrm>
          <a:off x="1676404" y="3352801"/>
          <a:ext cx="1687279" cy="790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66"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tx1"/>
              </a:solidFill>
            </a:rPr>
            <a:t>Trivial/cheap </a:t>
          </a:r>
          <a:r>
            <a:rPr lang="en-US" sz="1600" kern="1200" dirty="0" smtClean="0">
              <a:solidFill>
                <a:schemeClr val="tx1"/>
              </a:solidFill>
            </a:rPr>
            <a:t>to hop between IP addresses</a:t>
          </a:r>
          <a:endParaRPr lang="en-US" sz="1800" kern="1200" dirty="0">
            <a:solidFill>
              <a:schemeClr val="tx1"/>
            </a:solidFill>
          </a:endParaRPr>
        </a:p>
      </dsp:txBody>
      <dsp:txXfrm>
        <a:off x="1676404" y="3352801"/>
        <a:ext cx="1687279" cy="790478"/>
      </dsp:txXfrm>
    </dsp:sp>
    <dsp:sp modelId="{3F7DC993-6E1C-4AFB-940B-022248EF08C5}">
      <dsp:nvSpPr>
        <dsp:cNvPr id="0" name=""/>
        <dsp:cNvSpPr/>
      </dsp:nvSpPr>
      <dsp:spPr>
        <a:xfrm>
          <a:off x="2133601" y="2438400"/>
          <a:ext cx="340352" cy="340352"/>
        </a:xfrm>
        <a:prstGeom prst="ellipse">
          <a:avLst/>
        </a:prstGeom>
        <a:solidFill>
          <a:srgbClr val="00CC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CD6708-DAAD-48F6-B044-8366D4EC0BC6}">
      <dsp:nvSpPr>
        <dsp:cNvPr id="0" name=""/>
        <dsp:cNvSpPr/>
      </dsp:nvSpPr>
      <dsp:spPr>
        <a:xfrm>
          <a:off x="457207" y="1576486"/>
          <a:ext cx="1737969" cy="93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346" tIns="0" rIns="0" bIns="0" numCol="1" spcCol="1270" anchor="t" anchorCtr="0">
          <a:noAutofit/>
        </a:bodyPr>
        <a:lstStyle/>
        <a:p>
          <a:pPr lvl="0" algn="r" defTabSz="800100">
            <a:lnSpc>
              <a:spcPct val="90000"/>
            </a:lnSpc>
            <a:spcBef>
              <a:spcPct val="0"/>
            </a:spcBef>
            <a:spcAft>
              <a:spcPct val="35000"/>
            </a:spcAft>
          </a:pPr>
          <a:r>
            <a:rPr lang="en-US" sz="1800" b="1" kern="1200" dirty="0" smtClean="0">
              <a:solidFill>
                <a:schemeClr val="tx1"/>
              </a:solidFill>
            </a:rPr>
            <a:t>Slightly more</a:t>
          </a:r>
          <a:r>
            <a:rPr lang="en-US" sz="1800" kern="1200" dirty="0" smtClean="0">
              <a:solidFill>
                <a:schemeClr val="tx1"/>
              </a:solidFill>
            </a:rPr>
            <a:t> </a:t>
          </a:r>
          <a:r>
            <a:rPr lang="en-US" sz="1600" kern="1200" dirty="0" smtClean="0">
              <a:solidFill>
                <a:schemeClr val="tx1"/>
              </a:solidFill>
            </a:rPr>
            <a:t>expensive to hop between domains</a:t>
          </a:r>
          <a:endParaRPr lang="en-US" sz="1800" kern="1200" dirty="0">
            <a:solidFill>
              <a:schemeClr val="tx1"/>
            </a:solidFill>
          </a:endParaRPr>
        </a:p>
      </dsp:txBody>
      <dsp:txXfrm>
        <a:off x="457207" y="1576486"/>
        <a:ext cx="1737969" cy="938118"/>
      </dsp:txXfrm>
    </dsp:sp>
    <dsp:sp modelId="{BB93BCED-ADEE-464D-9E05-A033F731141A}">
      <dsp:nvSpPr>
        <dsp:cNvPr id="0" name=""/>
        <dsp:cNvSpPr/>
      </dsp:nvSpPr>
      <dsp:spPr>
        <a:xfrm>
          <a:off x="5074304" y="1145068"/>
          <a:ext cx="470700" cy="470700"/>
        </a:xfrm>
        <a:prstGeom prst="ellipse">
          <a:avLst/>
        </a:prstGeom>
        <a:solidFill>
          <a:srgbClr val="00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320C7-B254-48A2-9DF5-56F635B6C7BE}">
      <dsp:nvSpPr>
        <dsp:cNvPr id="0" name=""/>
        <dsp:cNvSpPr/>
      </dsp:nvSpPr>
      <dsp:spPr>
        <a:xfrm>
          <a:off x="4785960" y="1981201"/>
          <a:ext cx="2224444" cy="194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14" tIns="0" rIns="0" bIns="0" numCol="1" spcCol="1270" anchor="t" anchorCtr="0">
          <a:noAutofit/>
        </a:bodyPr>
        <a:lstStyle/>
        <a:p>
          <a:pPr lvl="0" algn="l" defTabSz="800100">
            <a:lnSpc>
              <a:spcPct val="90000"/>
            </a:lnSpc>
            <a:spcBef>
              <a:spcPct val="0"/>
            </a:spcBef>
            <a:spcAft>
              <a:spcPct val="35000"/>
            </a:spcAft>
          </a:pPr>
          <a:r>
            <a:rPr lang="en-US" sz="1800" b="1" kern="1200" dirty="0" smtClean="0">
              <a:solidFill>
                <a:schemeClr val="tx1"/>
              </a:solidFill>
            </a:rPr>
            <a:t>Difficult &amp; expensive: </a:t>
          </a:r>
          <a:r>
            <a:rPr lang="en-US" sz="1600" kern="1200" dirty="0" smtClean="0">
              <a:solidFill>
                <a:schemeClr val="tx1"/>
              </a:solidFill>
            </a:rPr>
            <a:t>Changing tactics and procedures to evade behavioral detection</a:t>
          </a:r>
          <a:endParaRPr lang="en-US" sz="1800" kern="1200" dirty="0">
            <a:solidFill>
              <a:schemeClr val="tx1"/>
            </a:solidFill>
          </a:endParaRPr>
        </a:p>
      </dsp:txBody>
      <dsp:txXfrm>
        <a:off x="4785960" y="1981201"/>
        <a:ext cx="2224444" cy="19439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5/9/14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5/9/14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EB7BB6-9FB9-4AF3-A2DA-E4F4365B91D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pic>
        <p:nvPicPr>
          <p:cNvPr id="11" name="Picture 15" descr="SEDI_PPT.emf"/>
          <p:cNvPicPr>
            <a:picLocks noChangeAspect="1"/>
          </p:cNvPicPr>
          <p:nvPr userDrawn="1"/>
        </p:nvPicPr>
        <p:blipFill>
          <a:blip r:embed="rId2" cstate="print"/>
          <a:srcRect/>
          <a:stretch>
            <a:fillRect/>
          </a:stretch>
        </p:blipFill>
        <p:spPr bwMode="auto">
          <a:xfrm>
            <a:off x="7553325" y="2512596"/>
            <a:ext cx="1181100" cy="501650"/>
          </a:xfrm>
          <a:prstGeom prst="rect">
            <a:avLst/>
          </a:prstGeom>
          <a:noFill/>
          <a:ln w="9525">
            <a:noFill/>
            <a:miter lim="800000"/>
            <a:headEnd/>
            <a:tailEnd/>
          </a:ln>
        </p:spPr>
      </p:pic>
      <p:sp>
        <p:nvSpPr>
          <p:cNvPr id="13" name="Text Box 34"/>
          <p:cNvSpPr txBox="1">
            <a:spLocks noChangeArrowheads="1"/>
          </p:cNvSpPr>
          <p:nvPr userDrawn="1"/>
        </p:nvSpPr>
        <p:spPr bwMode="auto">
          <a:xfrm>
            <a:off x="5442065" y="6410476"/>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 SEDI is a trademark of the U.S. Department of Homeland </a:t>
            </a:r>
            <a:r>
              <a:rPr lang="en-US" altLang="en-US" sz="700" b="0" dirty="0" smtClean="0">
                <a:cs typeface="+mn-cs"/>
              </a:rPr>
              <a:t>Security (DHS)</a:t>
            </a:r>
          </a:p>
          <a:p>
            <a:pPr algn="r" eaLnBrk="0" hangingPunct="0">
              <a:defRPr/>
            </a:pPr>
            <a:r>
              <a:rPr lang="en-US" altLang="en-US" sz="700" b="0" dirty="0" smtClean="0">
                <a:cs typeface="+mn-cs"/>
              </a:rPr>
              <a:t>The HS SEDI FFRDC is managed and operated by The MITRE</a:t>
            </a:r>
            <a:r>
              <a:rPr lang="en-US" altLang="en-US" sz="700" b="0" baseline="0" dirty="0" smtClean="0">
                <a:cs typeface="+mn-cs"/>
              </a:rPr>
              <a:t> Corporation for DHS</a:t>
            </a:r>
            <a:endParaRPr lang="en-US" altLang="en-US" sz="700" b="0" dirty="0">
              <a:cs typeface="+mn-cs"/>
            </a:endParaRPr>
          </a:p>
        </p:txBody>
      </p:sp>
      <p:pic>
        <p:nvPicPr>
          <p:cNvPr id="17" name="Picture 17" descr="DHS_2x3.emf"/>
          <p:cNvPicPr>
            <a:picLocks noChangeAspect="1"/>
          </p:cNvPicPr>
          <p:nvPr userDrawn="1"/>
        </p:nvPicPr>
        <p:blipFill>
          <a:blip r:embed="rId3" cstate="print"/>
          <a:srcRect/>
          <a:stretch>
            <a:fillRect/>
          </a:stretch>
        </p:blipFill>
        <p:spPr bwMode="auto">
          <a:xfrm>
            <a:off x="524456" y="6132513"/>
            <a:ext cx="1924050" cy="5969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RSA Basic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196080"/>
            <a:ext cx="8229600" cy="4798356"/>
          </a:xfrm>
          <a:prstGeom prst="rect">
            <a:avLst/>
          </a:prstGeom>
        </p:spPr>
        <p:txBody>
          <a:bodyPr/>
          <a:lstStyle>
            <a:lvl1pPr marL="342900" indent="-342900">
              <a:buClr>
                <a:schemeClr val="bg2"/>
              </a:buClr>
              <a:buFont typeface="Courier New"/>
              <a:buChar char="►"/>
              <a:defRPr sz="2400" baseline="0">
                <a:latin typeface="Myriad Pro"/>
                <a:cs typeface="Myriad Pro"/>
              </a:defRPr>
            </a:lvl1pPr>
            <a:lvl2pPr marL="742950" indent="-285750">
              <a:buClr>
                <a:schemeClr val="bg2"/>
              </a:buClr>
              <a:buFont typeface="Courier New"/>
              <a:buChar char="►"/>
              <a:defRPr sz="2000" baseline="0">
                <a:latin typeface="Myriad Pro"/>
                <a:cs typeface="Myriad Pro"/>
              </a:defRPr>
            </a:lvl2pPr>
            <a:lvl3pPr marL="1143000" indent="-228600">
              <a:buClr>
                <a:schemeClr val="bg2"/>
              </a:buClr>
              <a:buFont typeface="Courier New"/>
              <a:buChar char="►"/>
              <a:defRPr sz="1800" baseline="0">
                <a:latin typeface="Myriad Pro"/>
                <a:cs typeface="Myriad Pro"/>
              </a:defRPr>
            </a:lvl3pPr>
            <a:lvl4pPr marL="1600200" indent="-228600">
              <a:buClr>
                <a:srgbClr val="12CDF8"/>
              </a:buClr>
              <a:buFont typeface="Courier New"/>
              <a:buChar char="►"/>
              <a:defRPr>
                <a:latin typeface="Myriad Pro"/>
                <a:cs typeface="Myriad Pro"/>
              </a:defRPr>
            </a:lvl4pPr>
            <a:lvl5pPr marL="2057400" indent="-228600">
              <a:buClr>
                <a:srgbClr val="12CDF8"/>
              </a:buClr>
              <a:buFont typeface="Courier New"/>
              <a:buChar char="►"/>
              <a:defRPr>
                <a:latin typeface="Myriad Pro"/>
                <a:cs typeface="Myriad Pro"/>
              </a:defRPr>
            </a:lvl5pPr>
          </a:lstStyle>
          <a:p>
            <a:pPr lvl="0"/>
            <a:r>
              <a:rPr lang="en-US" dirty="0" smtClean="0"/>
              <a:t>Your talking point bullet text here </a:t>
            </a:r>
          </a:p>
          <a:p>
            <a:pPr lvl="1"/>
            <a:r>
              <a:rPr lang="en-US" dirty="0" smtClean="0"/>
              <a:t>Your next talking point bullet here</a:t>
            </a:r>
          </a:p>
          <a:p>
            <a:pPr lvl="2"/>
            <a:r>
              <a:rPr lang="en-US" dirty="0" smtClean="0"/>
              <a:t>Third talking point, </a:t>
            </a:r>
            <a:r>
              <a:rPr lang="en-US" dirty="0" err="1" smtClean="0"/>
              <a:t>ect</a:t>
            </a:r>
            <a:r>
              <a:rPr lang="en-US" dirty="0" smtClean="0"/>
              <a:t>.</a:t>
            </a:r>
          </a:p>
          <a:p>
            <a:pPr lvl="2"/>
            <a:r>
              <a:rPr lang="en-US" dirty="0" smtClean="0"/>
              <a:t>Bullet can be indented by pressing the Tab Key</a:t>
            </a:r>
          </a:p>
          <a:p>
            <a:pPr lvl="2"/>
            <a:r>
              <a:rPr lang="en-US" dirty="0" smtClean="0"/>
              <a:t>Third level bullet is created by pressing Tab again</a:t>
            </a:r>
          </a:p>
          <a:p>
            <a:pPr lvl="2"/>
            <a:r>
              <a:rPr lang="en-US" dirty="0" smtClean="0"/>
              <a:t>Reverse indents by pressing the Shift + Tab keys</a:t>
            </a:r>
          </a:p>
        </p:txBody>
      </p:sp>
      <p:sp>
        <p:nvSpPr>
          <p:cNvPr id="7" name="Footer Placeholder 4"/>
          <p:cNvSpPr txBox="1">
            <a:spLocks/>
          </p:cNvSpPr>
          <p:nvPr userDrawn="1"/>
        </p:nvSpPr>
        <p:spPr>
          <a:xfrm>
            <a:off x="3287118" y="6540146"/>
            <a:ext cx="2322114" cy="276290"/>
          </a:xfrm>
          <a:prstGeom prst="rect">
            <a:avLst/>
          </a:prstGeom>
        </p:spPr>
        <p:txBody>
          <a:bodyPr vert="horz" lIns="91440" tIns="45720" rIns="91440" bIns="45720" rtlCol="0" anchor="b"/>
          <a:lstStyle>
            <a:defPPr>
              <a:defRPr lang="en-US"/>
            </a:defPPr>
            <a:lvl1pPr marL="0" algn="l" defTabSz="914400" rtl="0" eaLnBrk="1" latinLnBrk="0" hangingPunct="1">
              <a:lnSpc>
                <a:spcPts val="1300"/>
              </a:lnSpc>
              <a:spcAft>
                <a:spcPct val="0"/>
              </a:spcAft>
              <a:tabLst>
                <a:tab pos="3600450" algn="l"/>
              </a:tabLst>
              <a:defRPr sz="700" kern="1200">
                <a:solidFill>
                  <a:schemeClr val="tx1">
                    <a:tint val="75000"/>
                  </a:schemeClr>
                </a:solidFill>
                <a:latin typeface="Helvetica LT Std"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smtClean="0">
                <a:solidFill>
                  <a:schemeClr val="tx1">
                    <a:lumMod val="50000"/>
                    <a:lumOff val="50000"/>
                  </a:schemeClr>
                </a:solidFill>
              </a:rPr>
              <a:t>© 2013 The MITRE Corporation. All rights reserved.</a:t>
            </a:r>
            <a:endParaRPr lang="en-US" dirty="0">
              <a:solidFill>
                <a:schemeClr val="tx1">
                  <a:lumMod val="50000"/>
                  <a:lumOff val="50000"/>
                </a:schemeClr>
              </a:solidFill>
            </a:endParaRPr>
          </a:p>
        </p:txBody>
      </p:sp>
    </p:spTree>
    <p:extLst>
      <p:ext uri="{BB962C8B-B14F-4D97-AF65-F5344CB8AC3E}">
        <p14:creationId xmlns:p14="http://schemas.microsoft.com/office/powerpoint/2010/main" val="156541653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339158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2017463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3252704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3245172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48480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356369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45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1165581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370156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smtClean="0"/>
              <a:t>Click to edit Master title style</a:t>
            </a:r>
            <a:endParaRPr lang="en-US"/>
          </a:p>
        </p:txBody>
      </p:sp>
      <p:sp>
        <p:nvSpPr>
          <p:cNvPr id="8" name="Text Placeholder 2"/>
          <p:cNvSpPr>
            <a:spLocks noGrp="1"/>
          </p:cNvSpPr>
          <p:nvPr>
            <p:ph idx="1"/>
          </p:nvPr>
        </p:nvSpPr>
        <p:spPr>
          <a:xfrm>
            <a:off x="609600" y="1447800"/>
            <a:ext cx="8229600" cy="4678363"/>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4271300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9C095-A765-0943-A049-00AFBF9C1494}" type="slidenum">
              <a:rPr lang="en-US" smtClean="0"/>
              <a:t>‹#›</a:t>
            </a:fld>
            <a:endParaRPr lang="en-US"/>
          </a:p>
        </p:txBody>
      </p:sp>
    </p:spTree>
    <p:extLst>
      <p:ext uri="{BB962C8B-B14F-4D97-AF65-F5344CB8AC3E}">
        <p14:creationId xmlns:p14="http://schemas.microsoft.com/office/powerpoint/2010/main" val="4782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17" name="Rectangle 16"/>
          <p:cNvSpPr/>
          <p:nvPr userDrawn="1"/>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5" name="TextBox 4"/>
          <p:cNvSpPr txBox="1"/>
          <p:nvPr userDrawn="1"/>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5" name="TextBox 34"/>
          <p:cNvSpPr txBox="1"/>
          <p:nvPr userDrawn="1"/>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6" name="TextBox 35"/>
          <p:cNvSpPr txBox="1"/>
          <p:nvPr userDrawn="1"/>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7" name="TextBox 36"/>
          <p:cNvSpPr txBox="1"/>
          <p:nvPr userDrawn="1"/>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8" name="TextBox 37"/>
          <p:cNvSpPr txBox="1"/>
          <p:nvPr userDrawn="1"/>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9" name="TextBox 38"/>
          <p:cNvSpPr txBox="1"/>
          <p:nvPr userDrawn="1"/>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pic>
        <p:nvPicPr>
          <p:cNvPr id="31" name="Picture 14" descr="DHS_2x3.emf"/>
          <p:cNvPicPr>
            <a:picLocks noChangeAspect="1"/>
          </p:cNvPicPr>
          <p:nvPr userDrawn="1"/>
        </p:nvPicPr>
        <p:blipFill>
          <a:blip r:embed="rId2" cstate="print"/>
          <a:srcRect/>
          <a:stretch>
            <a:fillRect/>
          </a:stretch>
        </p:blipFill>
        <p:spPr bwMode="auto">
          <a:xfrm>
            <a:off x="535564" y="6274954"/>
            <a:ext cx="1528763" cy="474663"/>
          </a:xfrm>
          <a:prstGeom prst="rect">
            <a:avLst/>
          </a:prstGeom>
          <a:noFill/>
          <a:ln w="9525">
            <a:noFill/>
            <a:miter lim="800000"/>
            <a:headEnd/>
            <a:tailEnd/>
          </a:ln>
        </p:spPr>
      </p:pic>
      <p:sp>
        <p:nvSpPr>
          <p:cNvPr id="32"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 SEDI is a trademark of the U.S. Department of Homeland </a:t>
            </a:r>
            <a:r>
              <a:rPr lang="en-US" altLang="en-US" sz="700" b="0" dirty="0" smtClean="0">
                <a:cs typeface="+mn-cs"/>
              </a:rPr>
              <a:t>Security (DHS)</a:t>
            </a:r>
          </a:p>
          <a:p>
            <a:pPr algn="r" eaLnBrk="0" hangingPunct="0">
              <a:defRPr/>
            </a:pPr>
            <a:r>
              <a:rPr lang="en-US" altLang="en-US" sz="700" b="0" dirty="0" smtClean="0">
                <a:cs typeface="+mn-cs"/>
              </a:rPr>
              <a:t>The HS SEDI FFRDC is managed and operated by The MITRE</a:t>
            </a:r>
            <a:r>
              <a:rPr lang="en-US" altLang="en-US" sz="700" b="0" baseline="0" dirty="0" smtClean="0">
                <a:cs typeface="+mn-cs"/>
              </a:rPr>
              <a:t> Corporation for DHS</a:t>
            </a:r>
            <a:endParaRPr lang="en-US" altLang="en-US" sz="700" b="0" dirty="0">
              <a:cs typeface="+mn-cs"/>
            </a:endParaRPr>
          </a:p>
        </p:txBody>
      </p:sp>
      <p:pic>
        <p:nvPicPr>
          <p:cNvPr id="33" name="Picture 32" descr="SEDI_PPT.emf"/>
          <p:cNvPicPr>
            <a:picLocks noChangeAspect="1"/>
          </p:cNvPicPr>
          <p:nvPr userDrawn="1"/>
        </p:nvPicPr>
        <p:blipFill>
          <a:blip r:embed="rId3" cstate="print"/>
          <a:srcRect/>
          <a:stretch>
            <a:fillRect/>
          </a:stretch>
        </p:blipFill>
        <p:spPr bwMode="auto">
          <a:xfrm>
            <a:off x="7587342" y="2541460"/>
            <a:ext cx="1181100" cy="501650"/>
          </a:xfrm>
          <a:prstGeom prst="rect">
            <a:avLst/>
          </a:prstGeom>
          <a:noFill/>
          <a:ln w="9525">
            <a:noFill/>
            <a:miter lim="800000"/>
            <a:headEnd/>
            <a:tailEnd/>
          </a:ln>
        </p:spPr>
      </p:pic>
    </p:spTree>
    <p:extLst>
      <p:ext uri="{BB962C8B-B14F-4D97-AF65-F5344CB8AC3E}">
        <p14:creationId xmlns:p14="http://schemas.microsoft.com/office/powerpoint/2010/main" val="1314947211"/>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userDrawn="1"/>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smtClean="0"/>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smtClean="0"/>
              <a:t>Section Title</a:t>
            </a:r>
            <a:endParaRPr lang="en-US" dirty="0"/>
          </a:p>
        </p:txBody>
      </p:sp>
      <p:sp>
        <p:nvSpPr>
          <p:cNvPr id="14"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pic>
        <p:nvPicPr>
          <p:cNvPr id="22" name="Picture 14" descr="DHS_2x3.emf"/>
          <p:cNvPicPr>
            <a:picLocks noChangeAspect="1"/>
          </p:cNvPicPr>
          <p:nvPr userDrawn="1"/>
        </p:nvPicPr>
        <p:blipFill>
          <a:blip r:embed="rId2" cstate="print"/>
          <a:srcRect/>
          <a:stretch>
            <a:fillRect/>
          </a:stretch>
        </p:blipFill>
        <p:spPr bwMode="auto">
          <a:xfrm>
            <a:off x="535564" y="6274954"/>
            <a:ext cx="1528763" cy="474663"/>
          </a:xfrm>
          <a:prstGeom prst="rect">
            <a:avLst/>
          </a:prstGeom>
          <a:noFill/>
          <a:ln w="9525">
            <a:noFill/>
            <a:miter lim="800000"/>
            <a:headEnd/>
            <a:tailEnd/>
          </a:ln>
        </p:spPr>
      </p:pic>
      <p:sp>
        <p:nvSpPr>
          <p:cNvPr id="23"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 SEDI is a trademark of the U.S. Department of Homeland </a:t>
            </a:r>
            <a:r>
              <a:rPr lang="en-US" altLang="en-US" sz="700" b="0" dirty="0" smtClean="0">
                <a:cs typeface="+mn-cs"/>
              </a:rPr>
              <a:t>Security (DHS)</a:t>
            </a:r>
          </a:p>
          <a:p>
            <a:pPr algn="r" eaLnBrk="0" hangingPunct="0">
              <a:defRPr/>
            </a:pPr>
            <a:r>
              <a:rPr lang="en-US" altLang="en-US" sz="700" b="0" dirty="0" smtClean="0">
                <a:cs typeface="+mn-cs"/>
              </a:rPr>
              <a:t>The HS SEDI FFRDC is managed and operated by The MITRE</a:t>
            </a:r>
            <a:r>
              <a:rPr lang="en-US" altLang="en-US" sz="700" b="0" baseline="0" dirty="0" smtClean="0">
                <a:cs typeface="+mn-cs"/>
              </a:rPr>
              <a:t> Corporation for DHS</a:t>
            </a:r>
            <a:endParaRPr lang="en-US" altLang="en-US" sz="700" b="0" dirty="0">
              <a:cs typeface="+mn-cs"/>
            </a:endParaRPr>
          </a:p>
        </p:txBody>
      </p:sp>
      <p:pic>
        <p:nvPicPr>
          <p:cNvPr id="24" name="Picture 23" descr="SEDI_PPT.emf"/>
          <p:cNvPicPr>
            <a:picLocks noChangeAspect="1"/>
          </p:cNvPicPr>
          <p:nvPr userDrawn="1"/>
        </p:nvPicPr>
        <p:blipFill>
          <a:blip r:embed="rId3" cstate="print"/>
          <a:srcRect/>
          <a:stretch>
            <a:fillRect/>
          </a:stretch>
        </p:blipFill>
        <p:spPr bwMode="auto">
          <a:xfrm>
            <a:off x="7615668" y="3420341"/>
            <a:ext cx="1181100" cy="501650"/>
          </a:xfrm>
          <a:prstGeom prst="rect">
            <a:avLst/>
          </a:prstGeom>
          <a:noFill/>
          <a:ln w="9525">
            <a:noFill/>
            <a:miter lim="800000"/>
            <a:headEnd/>
            <a:tailEnd/>
          </a:ln>
        </p:spPr>
      </p:pic>
    </p:spTree>
    <p:extLst>
      <p:ext uri="{BB962C8B-B14F-4D97-AF65-F5344CB8AC3E}">
        <p14:creationId xmlns:p14="http://schemas.microsoft.com/office/powerpoint/2010/main" val="995634160"/>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8"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Slide Number Placeholder 5"/>
          <p:cNvSpPr>
            <a:spLocks noGrp="1"/>
          </p:cNvSpPr>
          <p:nvPr>
            <p:ph type="sldNum" sz="quarter" idx="1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smtClean="0"/>
              <a:t>Click to edit Master title style</a:t>
            </a:r>
            <a:endParaRPr lang="en-US"/>
          </a:p>
        </p:txBody>
      </p:sp>
      <p:sp>
        <p:nvSpPr>
          <p:cNvPr id="7"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Rectangle 12"/>
          <p:cNvSpPr/>
          <p:nvPr userDrawn="1"/>
        </p:nvSpPr>
        <p:spPr bwMode="auto">
          <a:xfrm>
            <a:off x="0" y="0"/>
            <a:ext cx="407324" cy="128847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Rectangle 13"/>
          <p:cNvSpPr/>
          <p:nvPr userDrawn="1"/>
        </p:nvSpPr>
        <p:spPr bwMode="auto">
          <a:xfrm>
            <a:off x="0" y="1446415"/>
            <a:ext cx="407324" cy="5411585"/>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pic>
        <p:nvPicPr>
          <p:cNvPr id="15" name="Picture 14" descr="DHS_2x3.emf"/>
          <p:cNvPicPr>
            <a:picLocks noChangeAspect="1"/>
          </p:cNvPicPr>
          <p:nvPr userDrawn="1"/>
        </p:nvPicPr>
        <p:blipFill>
          <a:blip r:embed="rId2" cstate="print"/>
          <a:srcRect/>
          <a:stretch>
            <a:fillRect/>
          </a:stretch>
        </p:blipFill>
        <p:spPr bwMode="auto">
          <a:xfrm>
            <a:off x="535564" y="6274954"/>
            <a:ext cx="1528763" cy="474663"/>
          </a:xfrm>
          <a:prstGeom prst="rect">
            <a:avLst/>
          </a:prstGeom>
          <a:noFill/>
          <a:ln w="9525">
            <a:noFill/>
            <a:miter lim="800000"/>
            <a:headEnd/>
            <a:tailEnd/>
          </a:ln>
        </p:spPr>
      </p:pic>
      <p:sp>
        <p:nvSpPr>
          <p:cNvPr id="16"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 SEDI is a trademark of the U.S. Department of Homeland </a:t>
            </a:r>
            <a:r>
              <a:rPr lang="en-US" altLang="en-US" sz="700" b="0" dirty="0" smtClean="0">
                <a:cs typeface="+mn-cs"/>
              </a:rPr>
              <a:t>Security (DHS)</a:t>
            </a:r>
          </a:p>
          <a:p>
            <a:pPr algn="r" eaLnBrk="0" hangingPunct="0">
              <a:defRPr/>
            </a:pPr>
            <a:r>
              <a:rPr lang="en-US" altLang="en-US" sz="700" b="0" dirty="0" smtClean="0">
                <a:cs typeface="+mn-cs"/>
              </a:rPr>
              <a:t>The HS SEDI FFRDC is managed and operated by The MITRE</a:t>
            </a:r>
            <a:r>
              <a:rPr lang="en-US" altLang="en-US" sz="700" b="0" baseline="0" dirty="0" smtClean="0">
                <a:cs typeface="+mn-cs"/>
              </a:rPr>
              <a:t> Corporation for DHS</a:t>
            </a:r>
            <a:endParaRPr lang="en-US" altLang="en-US" sz="700" b="0" dirty="0">
              <a:cs typeface="+mn-cs"/>
            </a:endParaRPr>
          </a:p>
        </p:txBody>
      </p:sp>
      <p:pic>
        <p:nvPicPr>
          <p:cNvPr id="18" name="Picture 17" descr="SEDI_PPT.emf"/>
          <p:cNvPicPr>
            <a:picLocks noChangeAspect="1"/>
          </p:cNvPicPr>
          <p:nvPr userDrawn="1"/>
        </p:nvPicPr>
        <p:blipFill>
          <a:blip r:embed="rId3" cstate="print"/>
          <a:srcRect/>
          <a:stretch>
            <a:fillRect/>
          </a:stretch>
        </p:blipFill>
        <p:spPr bwMode="auto">
          <a:xfrm>
            <a:off x="7688405" y="286664"/>
            <a:ext cx="1181100" cy="50165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emf"/><Relationship Id="rId13"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447800"/>
            <a:ext cx="8229600" cy="4678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pic>
        <p:nvPicPr>
          <p:cNvPr id="13" name="Picture 14" descr="DHS_2x3.emf"/>
          <p:cNvPicPr>
            <a:picLocks noChangeAspect="1"/>
          </p:cNvPicPr>
          <p:nvPr/>
        </p:nvPicPr>
        <p:blipFill>
          <a:blip r:embed="rId12" cstate="print"/>
          <a:srcRect/>
          <a:stretch>
            <a:fillRect/>
          </a:stretch>
        </p:blipFill>
        <p:spPr bwMode="auto">
          <a:xfrm>
            <a:off x="535564" y="6274954"/>
            <a:ext cx="1528763" cy="474663"/>
          </a:xfrm>
          <a:prstGeom prst="rect">
            <a:avLst/>
          </a:prstGeom>
          <a:noFill/>
          <a:ln w="9525">
            <a:noFill/>
            <a:miter lim="800000"/>
            <a:headEnd/>
            <a:tailEnd/>
          </a:ln>
        </p:spPr>
      </p:pic>
      <p:sp>
        <p:nvSpPr>
          <p:cNvPr id="15" name="Text Box 34"/>
          <p:cNvSpPr txBox="1">
            <a:spLocks noChangeArrowheads="1"/>
          </p:cNvSpPr>
          <p:nvPr/>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 SEDI is a trademark of the U.S. Department of Homeland </a:t>
            </a:r>
            <a:r>
              <a:rPr lang="en-US" altLang="en-US" sz="700" b="0" dirty="0" smtClean="0">
                <a:cs typeface="+mn-cs"/>
              </a:rPr>
              <a:t>Security (DHS)</a:t>
            </a:r>
          </a:p>
          <a:p>
            <a:pPr algn="r" eaLnBrk="0" hangingPunct="0">
              <a:defRPr/>
            </a:pPr>
            <a:r>
              <a:rPr lang="en-US" altLang="en-US" sz="700" b="0" dirty="0" smtClean="0">
                <a:cs typeface="+mn-cs"/>
              </a:rPr>
              <a:t>The HS SEDI FFRDC is managed and operated by The MITRE</a:t>
            </a:r>
            <a:r>
              <a:rPr lang="en-US" altLang="en-US" sz="700" b="0" baseline="0" dirty="0" smtClean="0">
                <a:cs typeface="+mn-cs"/>
              </a:rPr>
              <a:t> Corporation for DHS</a:t>
            </a:r>
            <a:endParaRPr lang="en-US" altLang="en-US" sz="700" b="0" dirty="0">
              <a:cs typeface="+mn-cs"/>
            </a:endParaRPr>
          </a:p>
        </p:txBody>
      </p:sp>
      <p:pic>
        <p:nvPicPr>
          <p:cNvPr id="16" name="Picture 15" descr="SEDI_PPT.emf"/>
          <p:cNvPicPr>
            <a:picLocks noChangeAspect="1"/>
          </p:cNvPicPr>
          <p:nvPr/>
        </p:nvPicPr>
        <p:blipFill>
          <a:blip r:embed="rId13" cstate="print"/>
          <a:srcRect/>
          <a:stretch>
            <a:fillRect/>
          </a:stretch>
        </p:blipFill>
        <p:spPr bwMode="auto">
          <a:xfrm>
            <a:off x="7688405" y="286664"/>
            <a:ext cx="1181100" cy="501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3" r:id="rId6"/>
    <p:sldLayoutId id="2147483654" r:id="rId7"/>
    <p:sldLayoutId id="2147483655" r:id="rId8"/>
    <p:sldLayoutId id="2147483657" r:id="rId9"/>
    <p:sldLayoutId id="2147483672" r:id="rId10"/>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9C095-A765-0943-A049-00AFBF9C1494}" type="slidenum">
              <a:rPr lang="en-US" smtClean="0"/>
              <a:t>‹#›</a:t>
            </a:fld>
            <a:endParaRPr lang="en-US"/>
          </a:p>
        </p:txBody>
      </p:sp>
    </p:spTree>
    <p:extLst>
      <p:ext uri="{BB962C8B-B14F-4D97-AF65-F5344CB8AC3E}">
        <p14:creationId xmlns:p14="http://schemas.microsoft.com/office/powerpoint/2010/main" val="3903256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 Type="http://schemas.openxmlformats.org/officeDocument/2006/relationships/slideLayout" Target="../slideLayouts/slideLayout17.xml"/><Relationship Id="rId2" Type="http://schemas.openxmlformats.org/officeDocument/2006/relationships/image" Target="../media/image21.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ubtitle 1"/>
          <p:cNvSpPr>
            <a:spLocks noGrp="1"/>
          </p:cNvSpPr>
          <p:nvPr>
            <p:ph type="subTitle" idx="1"/>
          </p:nvPr>
        </p:nvSpPr>
        <p:spPr/>
        <p:txBody>
          <a:bodyPr>
            <a:normAutofit fontScale="85000" lnSpcReduction="20000"/>
          </a:bodyPr>
          <a:lstStyle/>
          <a:p>
            <a:pPr eaLnBrk="1" hangingPunct="1">
              <a:buFont typeface="Wingdings" pitchFamily="32" charset="2"/>
              <a:buNone/>
            </a:pPr>
            <a:endParaRPr lang="en-US" dirty="0" smtClean="0">
              <a:latin typeface="Arial" charset="0"/>
              <a:cs typeface="Arial" charset="0"/>
            </a:endParaRPr>
          </a:p>
          <a:p>
            <a:pPr eaLnBrk="1" hangingPunct="1">
              <a:buFont typeface="Wingdings" pitchFamily="32" charset="2"/>
              <a:buNone/>
            </a:pPr>
            <a:endParaRPr lang="en-US" dirty="0" smtClean="0">
              <a:latin typeface="Arial" charset="0"/>
              <a:cs typeface="Arial"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498" y="4889209"/>
            <a:ext cx="3283763" cy="1387945"/>
          </a:xfrm>
          <a:prstGeom prst="rect">
            <a:avLst/>
          </a:prstGeom>
        </p:spPr>
      </p:pic>
      <p:sp>
        <p:nvSpPr>
          <p:cNvPr id="7" name="Title 2"/>
          <p:cNvSpPr>
            <a:spLocks noGrp="1"/>
          </p:cNvSpPr>
          <p:nvPr>
            <p:ph type="ctrTitle" sz="quarter"/>
          </p:nvPr>
        </p:nvSpPr>
        <p:spPr>
          <a:xfrm>
            <a:off x="506201" y="1858432"/>
            <a:ext cx="7367518" cy="1322372"/>
          </a:xfrm>
        </p:spPr>
        <p:txBody>
          <a:bodyPr/>
          <a:lstStyle/>
          <a:p>
            <a:r>
              <a:rPr lang="en-US" dirty="0" smtClean="0"/>
              <a:t>STIX Introduction</a:t>
            </a:r>
            <a:br>
              <a:rPr lang="en-US" dirty="0" smtClean="0"/>
            </a:br>
            <a:r>
              <a:rPr lang="en-US" sz="2400" dirty="0" smtClean="0"/>
              <a:t>What is STIX and why is it relevant?</a:t>
            </a:r>
            <a:endParaRPr lang="en-US" dirty="0"/>
          </a:p>
        </p:txBody>
      </p:sp>
    </p:spTree>
    <p:extLst>
      <p:ext uri="{BB962C8B-B14F-4D97-AF65-F5344CB8AC3E}">
        <p14:creationId xmlns:p14="http://schemas.microsoft.com/office/powerpoint/2010/main" val="16094182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descr="Signal-05.png"/>
          <p:cNvPicPr>
            <a:picLocks noChangeAspect="1"/>
          </p:cNvPicPr>
          <p:nvPr/>
        </p:nvPicPr>
        <p:blipFill>
          <a:blip r:embed="rId2" cstate="print"/>
          <a:stretch>
            <a:fillRect/>
          </a:stretch>
        </p:blipFill>
        <p:spPr>
          <a:xfrm>
            <a:off x="5979065" y="1447800"/>
            <a:ext cx="3630691" cy="3505200"/>
          </a:xfrm>
          <a:prstGeom prst="rect">
            <a:avLst/>
          </a:prstGeom>
        </p:spPr>
      </p:pic>
      <p:pic>
        <p:nvPicPr>
          <p:cNvPr id="39" name="Picture 38" descr="Signal-05.png"/>
          <p:cNvPicPr>
            <a:picLocks noChangeAspect="1"/>
          </p:cNvPicPr>
          <p:nvPr/>
        </p:nvPicPr>
        <p:blipFill>
          <a:blip r:embed="rId2" cstate="print"/>
          <a:stretch>
            <a:fillRect/>
          </a:stretch>
        </p:blipFill>
        <p:spPr>
          <a:xfrm>
            <a:off x="100753" y="2667000"/>
            <a:ext cx="5682821" cy="5486400"/>
          </a:xfrm>
          <a:prstGeom prst="rect">
            <a:avLst/>
          </a:prstGeom>
        </p:spPr>
      </p:pic>
      <p:grpSp>
        <p:nvGrpSpPr>
          <p:cNvPr id="2" name="Group 5"/>
          <p:cNvGrpSpPr/>
          <p:nvPr/>
        </p:nvGrpSpPr>
        <p:grpSpPr>
          <a:xfrm>
            <a:off x="1457634" y="3989994"/>
            <a:ext cx="2961966" cy="2868006"/>
            <a:chOff x="2554390" y="1475393"/>
            <a:chExt cx="4035219" cy="3907213"/>
          </a:xfrm>
        </p:grpSpPr>
        <p:pic>
          <p:nvPicPr>
            <p:cNvPr id="4" name="Picture 3"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5" name="Picture 4"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3" name="Group 6"/>
          <p:cNvGrpSpPr/>
          <p:nvPr/>
        </p:nvGrpSpPr>
        <p:grpSpPr>
          <a:xfrm>
            <a:off x="2971800" y="1584431"/>
            <a:ext cx="1905000" cy="1844569"/>
            <a:chOff x="2554390" y="1475393"/>
            <a:chExt cx="4035219" cy="3907213"/>
          </a:xfrm>
        </p:grpSpPr>
        <p:pic>
          <p:nvPicPr>
            <p:cNvPr id="8" name="Picture 7"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9" name="Picture 8"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6" name="Group 9"/>
          <p:cNvGrpSpPr/>
          <p:nvPr/>
        </p:nvGrpSpPr>
        <p:grpSpPr>
          <a:xfrm>
            <a:off x="4860519" y="3887460"/>
            <a:ext cx="2377179" cy="2301769"/>
            <a:chOff x="2554390" y="1475393"/>
            <a:chExt cx="4035219" cy="3907213"/>
          </a:xfrm>
        </p:grpSpPr>
        <p:pic>
          <p:nvPicPr>
            <p:cNvPr id="11" name="Picture 10"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12" name="Picture 11"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7" name="Group 12"/>
          <p:cNvGrpSpPr/>
          <p:nvPr/>
        </p:nvGrpSpPr>
        <p:grpSpPr>
          <a:xfrm>
            <a:off x="5867400" y="381001"/>
            <a:ext cx="1500225" cy="1452634"/>
            <a:chOff x="2554390" y="1475393"/>
            <a:chExt cx="4035219" cy="3907213"/>
          </a:xfrm>
        </p:grpSpPr>
        <p:pic>
          <p:nvPicPr>
            <p:cNvPr id="14" name="Picture 13" descr="Dodeca Back 01-01.png"/>
            <p:cNvPicPr>
              <a:picLocks noChangeAspect="1"/>
            </p:cNvPicPr>
            <p:nvPr/>
          </p:nvPicPr>
          <p:blipFill>
            <a:blip r:embed="rId5" cstate="print"/>
            <a:stretch>
              <a:fillRect/>
            </a:stretch>
          </p:blipFill>
          <p:spPr>
            <a:xfrm>
              <a:off x="2554390" y="1475393"/>
              <a:ext cx="4035219" cy="3907213"/>
            </a:xfrm>
            <a:prstGeom prst="rect">
              <a:avLst/>
            </a:prstGeom>
          </p:spPr>
        </p:pic>
        <p:pic>
          <p:nvPicPr>
            <p:cNvPr id="15" name="Picture 14" descr="Dodeca Front 01-01.png"/>
            <p:cNvPicPr>
              <a:picLocks noChangeAspect="1"/>
            </p:cNvPicPr>
            <p:nvPr/>
          </p:nvPicPr>
          <p:blipFill>
            <a:blip r:embed="rId6" cstate="print"/>
            <a:stretch>
              <a:fillRect/>
            </a:stretch>
          </p:blipFill>
          <p:spPr>
            <a:xfrm>
              <a:off x="2554390" y="1475393"/>
              <a:ext cx="4035219" cy="3907213"/>
            </a:xfrm>
            <a:prstGeom prst="rect">
              <a:avLst/>
            </a:prstGeom>
          </p:spPr>
        </p:pic>
      </p:grpSp>
      <p:grpSp>
        <p:nvGrpSpPr>
          <p:cNvPr id="10" name="Group 15"/>
          <p:cNvGrpSpPr/>
          <p:nvPr/>
        </p:nvGrpSpPr>
        <p:grpSpPr>
          <a:xfrm>
            <a:off x="6835019" y="2285610"/>
            <a:ext cx="1930364" cy="1869126"/>
            <a:chOff x="2554390" y="1475393"/>
            <a:chExt cx="4035219" cy="3907213"/>
          </a:xfrm>
        </p:grpSpPr>
        <p:pic>
          <p:nvPicPr>
            <p:cNvPr id="17" name="Picture 16"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18" name="Picture 17"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pic>
        <p:nvPicPr>
          <p:cNvPr id="20" name="Picture 19" descr="Werner-02.png"/>
          <p:cNvPicPr>
            <a:picLocks noChangeAspect="1"/>
          </p:cNvPicPr>
          <p:nvPr/>
        </p:nvPicPr>
        <p:blipFill>
          <a:blip r:embed="rId7" cstate="print"/>
          <a:stretch>
            <a:fillRect/>
          </a:stretch>
        </p:blipFill>
        <p:spPr>
          <a:xfrm>
            <a:off x="152401" y="152400"/>
            <a:ext cx="1904999" cy="1651481"/>
          </a:xfrm>
          <a:prstGeom prst="rect">
            <a:avLst/>
          </a:prstGeom>
        </p:spPr>
      </p:pic>
      <p:pic>
        <p:nvPicPr>
          <p:cNvPr id="29" name="Picture 28" descr="Gray Panel-02.png"/>
          <p:cNvPicPr>
            <a:picLocks noChangeAspect="1"/>
          </p:cNvPicPr>
          <p:nvPr/>
        </p:nvPicPr>
        <p:blipFill>
          <a:blip r:embed="rId8" cstate="print"/>
          <a:srcRect r="33187" b="34501"/>
          <a:stretch>
            <a:fillRect/>
          </a:stretch>
        </p:blipFill>
        <p:spPr>
          <a:xfrm>
            <a:off x="1447800" y="3986784"/>
            <a:ext cx="1981200" cy="1880616"/>
          </a:xfrm>
          <a:prstGeom prst="rect">
            <a:avLst/>
          </a:prstGeom>
        </p:spPr>
      </p:pic>
      <p:pic>
        <p:nvPicPr>
          <p:cNvPr id="21" name="Picture 20" descr="Red Panel-02.png"/>
          <p:cNvPicPr>
            <a:picLocks noChangeAspect="1"/>
          </p:cNvPicPr>
          <p:nvPr/>
        </p:nvPicPr>
        <p:blipFill>
          <a:blip r:embed="rId9" cstate="print"/>
          <a:srcRect r="38181" b="42068"/>
          <a:stretch>
            <a:fillRect/>
          </a:stretch>
        </p:blipFill>
        <p:spPr>
          <a:xfrm>
            <a:off x="1457157" y="4000500"/>
            <a:ext cx="1811823" cy="1644044"/>
          </a:xfrm>
          <a:prstGeom prst="rect">
            <a:avLst/>
          </a:prstGeom>
        </p:spPr>
      </p:pic>
      <p:pic>
        <p:nvPicPr>
          <p:cNvPr id="26" name="Picture 25" descr="Yellow-03.png"/>
          <p:cNvPicPr>
            <a:picLocks noChangeAspect="1"/>
          </p:cNvPicPr>
          <p:nvPr/>
        </p:nvPicPr>
        <p:blipFill>
          <a:blip r:embed="rId10" cstate="print"/>
          <a:srcRect l="32777" t="41051"/>
          <a:stretch>
            <a:fillRect/>
          </a:stretch>
        </p:blipFill>
        <p:spPr>
          <a:xfrm>
            <a:off x="1295400" y="3048000"/>
            <a:ext cx="1626391" cy="2329465"/>
          </a:xfrm>
          <a:prstGeom prst="rect">
            <a:avLst/>
          </a:prstGeom>
        </p:spPr>
      </p:pic>
      <p:pic>
        <p:nvPicPr>
          <p:cNvPr id="27" name="Picture 26" descr="Laser1-03.png"/>
          <p:cNvPicPr>
            <a:picLocks noChangeAspect="1"/>
          </p:cNvPicPr>
          <p:nvPr/>
        </p:nvPicPr>
        <p:blipFill>
          <a:blip r:embed="rId11" cstate="print"/>
          <a:srcRect r="16045" b="11645"/>
          <a:stretch>
            <a:fillRect/>
          </a:stretch>
        </p:blipFill>
        <p:spPr>
          <a:xfrm>
            <a:off x="483391" y="1385294"/>
            <a:ext cx="2031209" cy="3491506"/>
          </a:xfrm>
          <a:prstGeom prst="rect">
            <a:avLst/>
          </a:prstGeom>
        </p:spPr>
      </p:pic>
      <p:pic>
        <p:nvPicPr>
          <p:cNvPr id="25" name="Picture 24" descr="Laser3b-03.png"/>
          <p:cNvPicPr>
            <a:picLocks noChangeAspect="1"/>
          </p:cNvPicPr>
          <p:nvPr/>
        </p:nvPicPr>
        <p:blipFill>
          <a:blip r:embed="rId12" cstate="print"/>
          <a:srcRect l="43011" t="65215" r="-15450"/>
          <a:stretch>
            <a:fillRect/>
          </a:stretch>
        </p:blipFill>
        <p:spPr>
          <a:xfrm>
            <a:off x="1524000" y="3962400"/>
            <a:ext cx="1752600" cy="1374575"/>
          </a:xfrm>
          <a:prstGeom prst="rect">
            <a:avLst/>
          </a:prstGeom>
        </p:spPr>
      </p:pic>
      <p:pic>
        <p:nvPicPr>
          <p:cNvPr id="44" name="Picture 43" descr="Yellow-03.png"/>
          <p:cNvPicPr>
            <a:picLocks noChangeAspect="1"/>
          </p:cNvPicPr>
          <p:nvPr/>
        </p:nvPicPr>
        <p:blipFill>
          <a:blip r:embed="rId10" cstate="print"/>
          <a:srcRect l="32777" t="41051"/>
          <a:stretch>
            <a:fillRect/>
          </a:stretch>
        </p:blipFill>
        <p:spPr>
          <a:xfrm>
            <a:off x="6315074" y="1509711"/>
            <a:ext cx="1060116" cy="1518394"/>
          </a:xfrm>
          <a:prstGeom prst="rect">
            <a:avLst/>
          </a:prstGeom>
        </p:spPr>
      </p:pic>
      <p:pic>
        <p:nvPicPr>
          <p:cNvPr id="46" name="Picture 45" descr="2nd Laser-04.png"/>
          <p:cNvPicPr>
            <a:picLocks noChangeAspect="1"/>
          </p:cNvPicPr>
          <p:nvPr/>
        </p:nvPicPr>
        <p:blipFill>
          <a:blip r:embed="rId13" cstate="print"/>
          <a:stretch>
            <a:fillRect/>
          </a:stretch>
        </p:blipFill>
        <p:spPr>
          <a:xfrm>
            <a:off x="1256086" y="61913"/>
            <a:ext cx="5916240" cy="2709480"/>
          </a:xfrm>
          <a:prstGeom prst="rect">
            <a:avLst/>
          </a:prstGeom>
        </p:spPr>
      </p:pic>
      <p:pic>
        <p:nvPicPr>
          <p:cNvPr id="45" name="Picture 44" descr="Laser3b-03.png"/>
          <p:cNvPicPr>
            <a:picLocks noChangeAspect="1"/>
          </p:cNvPicPr>
          <p:nvPr/>
        </p:nvPicPr>
        <p:blipFill>
          <a:blip r:embed="rId12" cstate="print"/>
          <a:srcRect l="43011" t="65215" r="-24899"/>
          <a:stretch>
            <a:fillRect/>
          </a:stretch>
        </p:blipFill>
        <p:spPr>
          <a:xfrm>
            <a:off x="6448135" y="2085263"/>
            <a:ext cx="1291386" cy="895976"/>
          </a:xfrm>
          <a:prstGeom prst="rect">
            <a:avLst/>
          </a:prstGeom>
        </p:spPr>
      </p:pic>
      <p:pic>
        <p:nvPicPr>
          <p:cNvPr id="53" name="Picture 52" descr="Yellow-03.png"/>
          <p:cNvPicPr>
            <a:picLocks noChangeAspect="1"/>
          </p:cNvPicPr>
          <p:nvPr/>
        </p:nvPicPr>
        <p:blipFill>
          <a:blip r:embed="rId10" cstate="print"/>
          <a:srcRect l="32777" t="41051"/>
          <a:stretch>
            <a:fillRect/>
          </a:stretch>
        </p:blipFill>
        <p:spPr>
          <a:xfrm rot="20894916">
            <a:off x="5405429" y="-97367"/>
            <a:ext cx="816132" cy="1168938"/>
          </a:xfrm>
          <a:prstGeom prst="rect">
            <a:avLst/>
          </a:prstGeom>
        </p:spPr>
      </p:pic>
      <p:pic>
        <p:nvPicPr>
          <p:cNvPr id="47" name="Picture 46" descr="2nd Laser-04.png"/>
          <p:cNvPicPr>
            <a:picLocks noChangeAspect="1"/>
          </p:cNvPicPr>
          <p:nvPr/>
        </p:nvPicPr>
        <p:blipFill>
          <a:blip r:embed="rId13" cstate="print"/>
          <a:stretch>
            <a:fillRect/>
          </a:stretch>
        </p:blipFill>
        <p:spPr>
          <a:xfrm rot="20573853">
            <a:off x="1473288" y="-542085"/>
            <a:ext cx="4459312" cy="2042246"/>
          </a:xfrm>
          <a:prstGeom prst="rect">
            <a:avLst/>
          </a:prstGeom>
        </p:spPr>
      </p:pic>
      <p:pic>
        <p:nvPicPr>
          <p:cNvPr id="54" name="Picture 53" descr="Laser3b-03.png"/>
          <p:cNvPicPr>
            <a:picLocks noChangeAspect="1"/>
          </p:cNvPicPr>
          <p:nvPr/>
        </p:nvPicPr>
        <p:blipFill>
          <a:blip r:embed="rId12" cstate="print"/>
          <a:srcRect l="43011" t="65215" r="-24899"/>
          <a:stretch>
            <a:fillRect/>
          </a:stretch>
        </p:blipFill>
        <p:spPr>
          <a:xfrm rot="20894916">
            <a:off x="5538828" y="316713"/>
            <a:ext cx="994174" cy="689768"/>
          </a:xfrm>
          <a:prstGeom prst="rect">
            <a:avLst/>
          </a:prstGeom>
        </p:spPr>
      </p:pic>
      <p:pic>
        <p:nvPicPr>
          <p:cNvPr id="57" name="Picture 56" descr="Yellow-03.png"/>
          <p:cNvPicPr>
            <a:picLocks noChangeAspect="1"/>
          </p:cNvPicPr>
          <p:nvPr/>
        </p:nvPicPr>
        <p:blipFill>
          <a:blip r:embed="rId10" cstate="print"/>
          <a:srcRect l="32777" t="41051"/>
          <a:stretch>
            <a:fillRect/>
          </a:stretch>
        </p:blipFill>
        <p:spPr>
          <a:xfrm>
            <a:off x="4360188" y="2842647"/>
            <a:ext cx="1313684" cy="1881577"/>
          </a:xfrm>
          <a:prstGeom prst="rect">
            <a:avLst/>
          </a:prstGeom>
        </p:spPr>
      </p:pic>
      <p:pic>
        <p:nvPicPr>
          <p:cNvPr id="59" name="Picture 58" descr="2nd Laser-04.png"/>
          <p:cNvPicPr>
            <a:picLocks noChangeAspect="1"/>
          </p:cNvPicPr>
          <p:nvPr/>
        </p:nvPicPr>
        <p:blipFill>
          <a:blip r:embed="rId13" cstate="print"/>
          <a:stretch>
            <a:fillRect/>
          </a:stretch>
        </p:blipFill>
        <p:spPr>
          <a:xfrm rot="456933">
            <a:off x="331812" y="1627770"/>
            <a:ext cx="5099505" cy="2335437"/>
          </a:xfrm>
          <a:prstGeom prst="rect">
            <a:avLst/>
          </a:prstGeom>
        </p:spPr>
      </p:pic>
      <p:pic>
        <p:nvPicPr>
          <p:cNvPr id="62" name="Picture 61" descr="Dome-06.png"/>
          <p:cNvPicPr>
            <a:picLocks noChangeAspect="1"/>
          </p:cNvPicPr>
          <p:nvPr/>
        </p:nvPicPr>
        <p:blipFill>
          <a:blip r:embed="rId14" cstate="print"/>
          <a:stretch>
            <a:fillRect/>
          </a:stretch>
        </p:blipFill>
        <p:spPr>
          <a:xfrm>
            <a:off x="4241799" y="3330012"/>
            <a:ext cx="2263775" cy="2185527"/>
          </a:xfrm>
          <a:prstGeom prst="rect">
            <a:avLst/>
          </a:prstGeom>
        </p:spPr>
      </p:pic>
      <p:pic>
        <p:nvPicPr>
          <p:cNvPr id="58" name="Picture 57" descr="Laser3b-03.png"/>
          <p:cNvPicPr>
            <a:picLocks noChangeAspect="1"/>
          </p:cNvPicPr>
          <p:nvPr/>
        </p:nvPicPr>
        <p:blipFill>
          <a:blip r:embed="rId12" cstate="print"/>
          <a:srcRect l="43011" t="65215" r="-24899"/>
          <a:stretch>
            <a:fillRect/>
          </a:stretch>
        </p:blipFill>
        <p:spPr>
          <a:xfrm>
            <a:off x="4507549" y="3527123"/>
            <a:ext cx="1600273" cy="1110284"/>
          </a:xfrm>
          <a:prstGeom prst="rect">
            <a:avLst/>
          </a:prstGeom>
        </p:spPr>
      </p:pic>
      <p:pic>
        <p:nvPicPr>
          <p:cNvPr id="40" name="Picture 39" descr="Green Panel-02.png"/>
          <p:cNvPicPr>
            <a:picLocks noChangeAspect="1"/>
          </p:cNvPicPr>
          <p:nvPr/>
        </p:nvPicPr>
        <p:blipFill>
          <a:blip r:embed="rId15" cstate="print"/>
          <a:stretch>
            <a:fillRect/>
          </a:stretch>
        </p:blipFill>
        <p:spPr>
          <a:xfrm>
            <a:off x="4860925" y="3887021"/>
            <a:ext cx="2359025" cy="2284190"/>
          </a:xfrm>
          <a:prstGeom prst="rect">
            <a:avLst/>
          </a:prstGeom>
        </p:spPr>
      </p:pic>
      <p:pic>
        <p:nvPicPr>
          <p:cNvPr id="41" name="Picture 40" descr="Green Panel-02.png"/>
          <p:cNvPicPr>
            <a:picLocks noChangeAspect="1"/>
          </p:cNvPicPr>
          <p:nvPr/>
        </p:nvPicPr>
        <p:blipFill>
          <a:blip r:embed="rId15" cstate="print"/>
          <a:stretch>
            <a:fillRect/>
          </a:stretch>
        </p:blipFill>
        <p:spPr>
          <a:xfrm>
            <a:off x="2974359" y="1587500"/>
            <a:ext cx="1892500" cy="1832466"/>
          </a:xfrm>
          <a:prstGeom prst="rect">
            <a:avLst/>
          </a:prstGeom>
        </p:spPr>
      </p:pic>
      <p:pic>
        <p:nvPicPr>
          <p:cNvPr id="48" name="Picture 47" descr="Green Panel-02.png"/>
          <p:cNvPicPr>
            <a:picLocks noChangeAspect="1"/>
          </p:cNvPicPr>
          <p:nvPr/>
        </p:nvPicPr>
        <p:blipFill>
          <a:blip r:embed="rId15" cstate="print"/>
          <a:stretch>
            <a:fillRect/>
          </a:stretch>
        </p:blipFill>
        <p:spPr>
          <a:xfrm>
            <a:off x="6840395" y="2290762"/>
            <a:ext cx="1905933" cy="1845470"/>
          </a:xfrm>
          <a:prstGeom prst="rect">
            <a:avLst/>
          </a:prstGeom>
        </p:spPr>
      </p:pic>
      <p:pic>
        <p:nvPicPr>
          <p:cNvPr id="49" name="Picture 48" descr="Green Panel-02.png"/>
          <p:cNvPicPr>
            <a:picLocks noChangeAspect="1"/>
          </p:cNvPicPr>
          <p:nvPr/>
        </p:nvPicPr>
        <p:blipFill>
          <a:blip r:embed="rId16" cstate="print"/>
          <a:stretch>
            <a:fillRect/>
          </a:stretch>
        </p:blipFill>
        <p:spPr>
          <a:xfrm>
            <a:off x="5870405" y="384098"/>
            <a:ext cx="1484656" cy="1437560"/>
          </a:xfrm>
          <a:prstGeom prst="rect">
            <a:avLst/>
          </a:prstGeom>
        </p:spPr>
      </p:pic>
      <p:pic>
        <p:nvPicPr>
          <p:cNvPr id="63" name="Picture 62" descr="Dome-06.png"/>
          <p:cNvPicPr>
            <a:picLocks noChangeAspect="1"/>
          </p:cNvPicPr>
          <p:nvPr/>
        </p:nvPicPr>
        <p:blipFill>
          <a:blip r:embed="rId14" cstate="print"/>
          <a:stretch>
            <a:fillRect/>
          </a:stretch>
        </p:blipFill>
        <p:spPr>
          <a:xfrm>
            <a:off x="6323080" y="1824038"/>
            <a:ext cx="1854340" cy="1790242"/>
          </a:xfrm>
          <a:prstGeom prst="rect">
            <a:avLst/>
          </a:prstGeom>
        </p:spPr>
      </p:pic>
      <p:pic>
        <p:nvPicPr>
          <p:cNvPr id="64" name="Picture 63" descr="Dome-06.png"/>
          <p:cNvPicPr>
            <a:picLocks noChangeAspect="1"/>
          </p:cNvPicPr>
          <p:nvPr/>
        </p:nvPicPr>
        <p:blipFill>
          <a:blip r:embed="rId14" cstate="print"/>
          <a:stretch>
            <a:fillRect/>
          </a:stretch>
        </p:blipFill>
        <p:spPr>
          <a:xfrm>
            <a:off x="5474717" y="23353"/>
            <a:ext cx="1435984" cy="1386348"/>
          </a:xfrm>
          <a:prstGeom prst="rect">
            <a:avLst/>
          </a:prstGeom>
        </p:spPr>
      </p:pic>
      <p:pic>
        <p:nvPicPr>
          <p:cNvPr id="42" name="Picture 41" descr="Werner-03.png"/>
          <p:cNvPicPr>
            <a:picLocks noChangeAspect="1"/>
          </p:cNvPicPr>
          <p:nvPr/>
        </p:nvPicPr>
        <p:blipFill>
          <a:blip r:embed="rId17" cstate="print"/>
          <a:stretch>
            <a:fillRect/>
          </a:stretch>
        </p:blipFill>
        <p:spPr>
          <a:xfrm>
            <a:off x="152400" y="152400"/>
            <a:ext cx="1891676" cy="1639932"/>
          </a:xfrm>
          <a:prstGeom prst="rect">
            <a:avLst/>
          </a:prstGeom>
        </p:spPr>
      </p:pic>
      <p:pic>
        <p:nvPicPr>
          <p:cNvPr id="43" name="Picture 42" descr="Werner-04.png"/>
          <p:cNvPicPr>
            <a:picLocks noChangeAspect="1"/>
          </p:cNvPicPr>
          <p:nvPr/>
        </p:nvPicPr>
        <p:blipFill>
          <a:blip r:embed="rId18" cstate="print"/>
          <a:stretch>
            <a:fillRect/>
          </a:stretch>
        </p:blipFill>
        <p:spPr>
          <a:xfrm>
            <a:off x="152400" y="152400"/>
            <a:ext cx="1891676" cy="1639932"/>
          </a:xfrm>
          <a:prstGeom prst="rect">
            <a:avLst/>
          </a:prstGeom>
        </p:spPr>
      </p:pic>
      <p:sp>
        <p:nvSpPr>
          <p:cNvPr id="50" name="Cloud Callout 49"/>
          <p:cNvSpPr/>
          <p:nvPr/>
        </p:nvSpPr>
        <p:spPr>
          <a:xfrm>
            <a:off x="1905000" y="68580"/>
            <a:ext cx="1447800" cy="685800"/>
          </a:xfrm>
          <a:prstGeom prst="cloudCallout">
            <a:avLst>
              <a:gd name="adj1" fmla="val -77324"/>
              <a:gd name="adj2" fmla="val 50500"/>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Comic Sans MS" pitchFamily="66" charset="0"/>
              </a:rPr>
              <a:t>@#*%!</a:t>
            </a:r>
            <a:endParaRPr lang="en-US" sz="1600" b="1" dirty="0">
              <a:solidFill>
                <a:srgbClr val="FF0000"/>
              </a:solidFill>
              <a:latin typeface="Comic Sans MS" pitchFamily="66" charset="0"/>
            </a:endParaRPr>
          </a:p>
        </p:txBody>
      </p:sp>
      <p:sp>
        <p:nvSpPr>
          <p:cNvPr id="67" name="TextBox 66"/>
          <p:cNvSpPr txBox="1"/>
          <p:nvPr/>
        </p:nvSpPr>
        <p:spPr>
          <a:xfrm>
            <a:off x="3200400" y="6349424"/>
            <a:ext cx="5715000" cy="338554"/>
          </a:xfrm>
          <a:prstGeom prst="rect">
            <a:avLst/>
          </a:prstGeom>
          <a:noFill/>
        </p:spPr>
        <p:txBody>
          <a:bodyPr wrap="square" rtlCol="0">
            <a:spAutoFit/>
          </a:bodyPr>
          <a:lstStyle/>
          <a:p>
            <a:pPr algn="r"/>
            <a:r>
              <a:rPr lang="en-US" sz="1600" b="1" dirty="0" smtClean="0">
                <a:latin typeface="Courier New"/>
                <a:cs typeface="Courier New"/>
              </a:rPr>
              <a:t>Remember those nodes?</a:t>
            </a:r>
            <a:endParaRPr lang="en-US" sz="1600" b="1" dirty="0">
              <a:latin typeface="Courier New"/>
              <a:cs typeface="Courier New"/>
            </a:endParaRPr>
          </a:p>
        </p:txBody>
      </p:sp>
      <p:sp>
        <p:nvSpPr>
          <p:cNvPr id="71" name="TextBox 70"/>
          <p:cNvSpPr txBox="1"/>
          <p:nvPr/>
        </p:nvSpPr>
        <p:spPr>
          <a:xfrm>
            <a:off x="3702944" y="6120825"/>
            <a:ext cx="5212456" cy="584775"/>
          </a:xfrm>
          <a:prstGeom prst="rect">
            <a:avLst/>
          </a:prstGeom>
          <a:noFill/>
        </p:spPr>
        <p:txBody>
          <a:bodyPr wrap="square" rtlCol="0">
            <a:spAutoFit/>
          </a:bodyPr>
          <a:lstStyle/>
          <a:p>
            <a:pPr algn="r"/>
            <a:r>
              <a:rPr lang="en-US" sz="1600" b="1" spc="-50" dirty="0" smtClean="0">
                <a:latin typeface="Courier New"/>
                <a:cs typeface="Courier New"/>
              </a:rPr>
              <a:t>The chain of information continues until all nodes are safe from that attack</a:t>
            </a:r>
            <a:endParaRPr lang="en-US" sz="1600" b="1" spc="-50" dirty="0">
              <a:latin typeface="Courier New"/>
              <a:cs typeface="Courier New"/>
            </a:endParaRPr>
          </a:p>
        </p:txBody>
      </p:sp>
      <p:sp>
        <p:nvSpPr>
          <p:cNvPr id="68" name="TextBox 67"/>
          <p:cNvSpPr txBox="1"/>
          <p:nvPr/>
        </p:nvSpPr>
        <p:spPr>
          <a:xfrm>
            <a:off x="4038600" y="6120824"/>
            <a:ext cx="4876800" cy="584775"/>
          </a:xfrm>
          <a:prstGeom prst="rect">
            <a:avLst/>
          </a:prstGeom>
          <a:noFill/>
        </p:spPr>
        <p:txBody>
          <a:bodyPr wrap="square" rtlCol="0">
            <a:spAutoFit/>
          </a:bodyPr>
          <a:lstStyle/>
          <a:p>
            <a:pPr algn="r"/>
            <a:r>
              <a:rPr lang="en-US" sz="1600" b="1" dirty="0" smtClean="0">
                <a:latin typeface="Courier New"/>
                <a:cs typeface="Courier New"/>
              </a:rPr>
              <a:t>Malicious code enters again and attempts an attack</a:t>
            </a:r>
            <a:endParaRPr lang="en-US" sz="1600" b="1" dirty="0">
              <a:latin typeface="Courier New"/>
              <a:cs typeface="Courier New"/>
            </a:endParaRPr>
          </a:p>
        </p:txBody>
      </p:sp>
      <p:sp>
        <p:nvSpPr>
          <p:cNvPr id="72" name="TextBox 71"/>
          <p:cNvSpPr txBox="1"/>
          <p:nvPr/>
        </p:nvSpPr>
        <p:spPr>
          <a:xfrm>
            <a:off x="4038600" y="6115050"/>
            <a:ext cx="4876800" cy="584775"/>
          </a:xfrm>
          <a:prstGeom prst="rect">
            <a:avLst/>
          </a:prstGeom>
          <a:noFill/>
        </p:spPr>
        <p:txBody>
          <a:bodyPr wrap="square" rtlCol="0">
            <a:spAutoFit/>
          </a:bodyPr>
          <a:lstStyle/>
          <a:p>
            <a:pPr algn="r"/>
            <a:r>
              <a:rPr lang="en-US" sz="1600" b="1" dirty="0" smtClean="0">
                <a:latin typeface="Courier New"/>
                <a:cs typeface="Courier New"/>
              </a:rPr>
              <a:t>With the nodes now protected, the attack is thwarted</a:t>
            </a:r>
            <a:endParaRPr lang="en-US" sz="1600" b="1" dirty="0">
              <a:latin typeface="Courier New"/>
              <a:cs typeface="Courier New"/>
            </a:endParaRPr>
          </a:p>
        </p:txBody>
      </p:sp>
      <p:sp>
        <p:nvSpPr>
          <p:cNvPr id="69" name="TextBox 68"/>
          <p:cNvSpPr txBox="1"/>
          <p:nvPr/>
        </p:nvSpPr>
        <p:spPr>
          <a:xfrm>
            <a:off x="4038600" y="6120824"/>
            <a:ext cx="4876800" cy="584775"/>
          </a:xfrm>
          <a:prstGeom prst="rect">
            <a:avLst/>
          </a:prstGeom>
          <a:noFill/>
        </p:spPr>
        <p:txBody>
          <a:bodyPr wrap="square" rtlCol="0">
            <a:spAutoFit/>
          </a:bodyPr>
          <a:lstStyle/>
          <a:p>
            <a:pPr algn="r"/>
            <a:r>
              <a:rPr lang="en-US" sz="1600" b="1" dirty="0">
                <a:latin typeface="Courier New"/>
                <a:cs typeface="Courier New"/>
              </a:rPr>
              <a:t>The first node hit shares information about the attack with other nodes</a:t>
            </a:r>
          </a:p>
        </p:txBody>
      </p:sp>
    </p:spTree>
    <p:extLst>
      <p:ext uri="{BB962C8B-B14F-4D97-AF65-F5344CB8AC3E}">
        <p14:creationId xmlns:p14="http://schemas.microsoft.com/office/powerpoint/2010/main" val="34292783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67"/>
                                        </p:tgtEl>
                                        <p:attrNameLst>
                                          <p:attrName>style.visibility</p:attrName>
                                        </p:attrNameLst>
                                      </p:cBhvr>
                                      <p:to>
                                        <p:strVal val="visible"/>
                                      </p:to>
                                    </p:set>
                                    <p:animEffect transition="in" filter="wipe(left)">
                                      <p:cBhvr>
                                        <p:cTn id="13" dur="1000"/>
                                        <p:tgtEl>
                                          <p:spTgt spid="6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par>
                                <p:cTn id="18" presetID="10" presetClass="entr" presetSubtype="0" fill="hold" nodeType="withEffect">
                                  <p:stCondLst>
                                    <p:cond delay="5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par>
                                <p:cTn id="21" presetID="10" presetClass="entr" presetSubtype="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3500"/>
                            </p:stCondLst>
                            <p:childTnLst>
                              <p:par>
                                <p:cTn id="25" presetID="22" presetClass="exit" presetSubtype="8" fill="hold" grpId="1" nodeType="afterEffect">
                                  <p:stCondLst>
                                    <p:cond delay="0"/>
                                  </p:stCondLst>
                                  <p:childTnLst>
                                    <p:animEffect transition="out" filter="wipe(left)">
                                      <p:cBhvr>
                                        <p:cTn id="26" dur="1000"/>
                                        <p:tgtEl>
                                          <p:spTgt spid="67"/>
                                        </p:tgtEl>
                                      </p:cBhvr>
                                    </p:animEffect>
                                    <p:set>
                                      <p:cBhvr>
                                        <p:cTn id="27" dur="1" fill="hold">
                                          <p:stCondLst>
                                            <p:cond delay="999"/>
                                          </p:stCondLst>
                                        </p:cTn>
                                        <p:tgtEl>
                                          <p:spTgt spid="67"/>
                                        </p:tgtEl>
                                        <p:attrNameLst>
                                          <p:attrName>style.visibility</p:attrName>
                                        </p:attrNameLst>
                                      </p:cBhvr>
                                      <p:to>
                                        <p:strVal val="hidden"/>
                                      </p:to>
                                    </p:set>
                                  </p:childTnLst>
                                </p:cTn>
                              </p:par>
                            </p:childTnLst>
                          </p:cTn>
                        </p:par>
                        <p:par>
                          <p:cTn id="28" fill="hold">
                            <p:stCondLst>
                              <p:cond delay="4500"/>
                            </p:stCondLst>
                            <p:childTnLst>
                              <p:par>
                                <p:cTn id="29" presetID="22" presetClass="entr" presetSubtype="8" fill="hold" grpId="0" nodeType="afterEffect">
                                  <p:stCondLst>
                                    <p:cond delay="50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1000"/>
                                        <p:tgtEl>
                                          <p:spTgt spid="68"/>
                                        </p:tgtEl>
                                      </p:cBhvr>
                                    </p:animEffect>
                                  </p:childTnLst>
                                </p:cTn>
                              </p:par>
                              <p:par>
                                <p:cTn id="32" presetID="23" presetClass="entr" presetSubtype="16" fill="hold" nodeType="withEffect">
                                  <p:stCondLst>
                                    <p:cond delay="500"/>
                                  </p:stCondLst>
                                  <p:childTnLst>
                                    <p:set>
                                      <p:cBhvr>
                                        <p:cTn id="33" dur="1" fill="hold">
                                          <p:stCondLst>
                                            <p:cond delay="0"/>
                                          </p:stCondLst>
                                        </p:cTn>
                                        <p:tgtEl>
                                          <p:spTgt spid="20"/>
                                        </p:tgtEl>
                                        <p:attrNameLst>
                                          <p:attrName>style.visibility</p:attrName>
                                        </p:attrNameLst>
                                      </p:cBhvr>
                                      <p:to>
                                        <p:strVal val="visible"/>
                                      </p:to>
                                    </p:set>
                                    <p:anim calcmode="lin" valueType="num">
                                      <p:cBhvr>
                                        <p:cTn id="34" dur="2000" fill="hold"/>
                                        <p:tgtEl>
                                          <p:spTgt spid="20"/>
                                        </p:tgtEl>
                                        <p:attrNameLst>
                                          <p:attrName>ppt_w</p:attrName>
                                        </p:attrNameLst>
                                      </p:cBhvr>
                                      <p:tavLst>
                                        <p:tav tm="0">
                                          <p:val>
                                            <p:fltVal val="0"/>
                                          </p:val>
                                        </p:tav>
                                        <p:tav tm="100000">
                                          <p:val>
                                            <p:strVal val="#ppt_w"/>
                                          </p:val>
                                        </p:tav>
                                      </p:tavLst>
                                    </p:anim>
                                    <p:anim calcmode="lin" valueType="num">
                                      <p:cBhvr>
                                        <p:cTn id="35" dur="2000" fill="hold"/>
                                        <p:tgtEl>
                                          <p:spTgt spid="20"/>
                                        </p:tgtEl>
                                        <p:attrNameLst>
                                          <p:attrName>ppt_h</p:attrName>
                                        </p:attrNameLst>
                                      </p:cBhvr>
                                      <p:tavLst>
                                        <p:tav tm="0">
                                          <p:val>
                                            <p:fltVal val="0"/>
                                          </p:val>
                                        </p:tav>
                                        <p:tav tm="100000">
                                          <p:val>
                                            <p:strVal val="#ppt_h"/>
                                          </p:val>
                                        </p:tav>
                                      </p:tavLst>
                                    </p:anim>
                                  </p:childTnLst>
                                </p:cTn>
                              </p:par>
                              <p:par>
                                <p:cTn id="36" presetID="56" presetClass="path" presetSubtype="0" accel="50000" decel="50000" fill="hold" nodeType="withEffect">
                                  <p:stCondLst>
                                    <p:cond delay="0"/>
                                  </p:stCondLst>
                                  <p:childTnLst>
                                    <p:animMotion origin="layout" path="M -0.16666 0.35556 L -3.33333E-6 -4.44444E-6 " pathEditMode="relative" rAng="0" ptsTypes="AA">
                                      <p:cBhvr>
                                        <p:cTn id="37" dur="2000" fill="hold"/>
                                        <p:tgtEl>
                                          <p:spTgt spid="20"/>
                                        </p:tgtEl>
                                        <p:attrNameLst>
                                          <p:attrName>ppt_x</p:attrName>
                                          <p:attrName>ppt_y</p:attrName>
                                        </p:attrNameLst>
                                      </p:cBhvr>
                                      <p:rCtr x="8300" y="-17800"/>
                                    </p:animMotion>
                                  </p:childTnLst>
                                </p:cTn>
                              </p:par>
                            </p:childTnLst>
                          </p:cTn>
                        </p:par>
                        <p:par>
                          <p:cTn id="38" fill="hold">
                            <p:stCondLst>
                              <p:cond delay="7000"/>
                            </p:stCondLst>
                            <p:childTnLst>
                              <p:par>
                                <p:cTn id="39" presetID="22"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7500"/>
                            </p:stCondLst>
                            <p:childTnLst>
                              <p:par>
                                <p:cTn id="43" presetID="10" presetClass="entr" presetSubtype="0"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8000"/>
                            </p:stCondLst>
                            <p:childTnLst>
                              <p:par>
                                <p:cTn id="47" presetID="10"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8500"/>
                            </p:stCondLst>
                            <p:childTnLst>
                              <p:par>
                                <p:cTn id="51" presetID="9"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childTnLst>
                          </p:cTn>
                        </p:par>
                        <p:par>
                          <p:cTn id="54" fill="hold">
                            <p:stCondLst>
                              <p:cond delay="9000"/>
                            </p:stCondLst>
                            <p:childTnLst>
                              <p:par>
                                <p:cTn id="55" presetID="10" presetClass="exit" presetSubtype="0" fill="hold" nodeType="after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22" presetClass="exit" presetSubtype="8" fill="hold" grpId="1" nodeType="withEffect">
                                  <p:stCondLst>
                                    <p:cond delay="0"/>
                                  </p:stCondLst>
                                  <p:childTnLst>
                                    <p:animEffect transition="out" filter="wipe(left)">
                                      <p:cBhvr>
                                        <p:cTn id="71" dur="1000"/>
                                        <p:tgtEl>
                                          <p:spTgt spid="68"/>
                                        </p:tgtEl>
                                      </p:cBhvr>
                                    </p:animEffect>
                                    <p:set>
                                      <p:cBhvr>
                                        <p:cTn id="72" dur="1" fill="hold">
                                          <p:stCondLst>
                                            <p:cond delay="999"/>
                                          </p:stCondLst>
                                        </p:cTn>
                                        <p:tgtEl>
                                          <p:spTgt spid="68"/>
                                        </p:tgtEl>
                                        <p:attrNameLst>
                                          <p:attrName>style.visibility</p:attrName>
                                        </p:attrNameLst>
                                      </p:cBhvr>
                                      <p:to>
                                        <p:strVal val="hidden"/>
                                      </p:to>
                                    </p:set>
                                  </p:childTnLst>
                                </p:cTn>
                              </p:par>
                              <p:par>
                                <p:cTn id="73" presetID="22" presetClass="entr" presetSubtype="8" fill="hold" grpId="0" nodeType="withEffect">
                                  <p:stCondLst>
                                    <p:cond delay="50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1000"/>
                                        <p:tgtEl>
                                          <p:spTgt spid="69"/>
                                        </p:tgtEl>
                                      </p:cBhvr>
                                    </p:animEffect>
                                  </p:childTnLst>
                                </p:cTn>
                              </p:par>
                            </p:childTnLst>
                          </p:cTn>
                        </p:par>
                        <p:par>
                          <p:cTn id="76" fill="hold">
                            <p:stCondLst>
                              <p:cond delay="10500"/>
                            </p:stCondLst>
                            <p:childTnLst>
                              <p:par>
                                <p:cTn id="77" presetID="6" presetClass="entr" presetSubtype="32" repeatCount="5000" fill="hold"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circle(out)">
                                      <p:cBhvr>
                                        <p:cTn id="79" dur="1000"/>
                                        <p:tgtEl>
                                          <p:spTgt spid="39"/>
                                        </p:tgtEl>
                                      </p:cBhvr>
                                    </p:animEffect>
                                  </p:childTnLst>
                                </p:cTn>
                              </p:par>
                              <p:par>
                                <p:cTn id="80" presetID="1" presetClass="entr" presetSubtype="0" fill="hold" nodeType="withEffect">
                                  <p:stCondLst>
                                    <p:cond delay="500"/>
                                  </p:stCondLst>
                                  <p:childTnLst>
                                    <p:set>
                                      <p:cBhvr>
                                        <p:cTn id="81" dur="1" fill="hold">
                                          <p:stCondLst>
                                            <p:cond delay="0"/>
                                          </p:stCondLst>
                                        </p:cTn>
                                        <p:tgtEl>
                                          <p:spTgt spid="40"/>
                                        </p:tgtEl>
                                        <p:attrNameLst>
                                          <p:attrName>style.visibility</p:attrName>
                                        </p:attrNameLst>
                                      </p:cBhvr>
                                      <p:to>
                                        <p:strVal val="visible"/>
                                      </p:to>
                                    </p:set>
                                  </p:childTnLst>
                                </p:cTn>
                              </p:par>
                              <p:par>
                                <p:cTn id="82" presetID="35" presetClass="emph" presetSubtype="0" repeatCount="5000" fill="hold" nodeType="withEffect">
                                  <p:stCondLst>
                                    <p:cond delay="500"/>
                                  </p:stCondLst>
                                  <p:childTnLst>
                                    <p:anim calcmode="discrete" valueType="str">
                                      <p:cBhvr>
                                        <p:cTn id="83" dur="1000" fill="hold"/>
                                        <p:tgtEl>
                                          <p:spTgt spid="40"/>
                                        </p:tgtEl>
                                        <p:attrNameLst>
                                          <p:attrName>style.visibility</p:attrName>
                                        </p:attrNameLst>
                                      </p:cBhvr>
                                      <p:tavLst>
                                        <p:tav tm="0">
                                          <p:val>
                                            <p:strVal val="hidden"/>
                                          </p:val>
                                        </p:tav>
                                        <p:tav tm="50000">
                                          <p:val>
                                            <p:strVal val="visible"/>
                                          </p:val>
                                        </p:tav>
                                      </p:tavLst>
                                    </p:anim>
                                  </p:childTnLst>
                                </p:cTn>
                              </p:par>
                              <p:par>
                                <p:cTn id="84" presetID="1" presetClass="entr" presetSubtype="0" fill="hold" nodeType="withEffect">
                                  <p:stCondLst>
                                    <p:cond delay="500"/>
                                  </p:stCondLst>
                                  <p:childTnLst>
                                    <p:set>
                                      <p:cBhvr>
                                        <p:cTn id="85" dur="1" fill="hold">
                                          <p:stCondLst>
                                            <p:cond delay="0"/>
                                          </p:stCondLst>
                                        </p:cTn>
                                        <p:tgtEl>
                                          <p:spTgt spid="48"/>
                                        </p:tgtEl>
                                        <p:attrNameLst>
                                          <p:attrName>style.visibility</p:attrName>
                                        </p:attrNameLst>
                                      </p:cBhvr>
                                      <p:to>
                                        <p:strVal val="visible"/>
                                      </p:to>
                                    </p:set>
                                  </p:childTnLst>
                                </p:cTn>
                              </p:par>
                              <p:par>
                                <p:cTn id="86" presetID="35" presetClass="emph" presetSubtype="0" repeatCount="5000" fill="hold" nodeType="withEffect">
                                  <p:stCondLst>
                                    <p:cond delay="500"/>
                                  </p:stCondLst>
                                  <p:childTnLst>
                                    <p:anim calcmode="discrete" valueType="str">
                                      <p:cBhvr>
                                        <p:cTn id="87" dur="1000" fill="hold"/>
                                        <p:tgtEl>
                                          <p:spTgt spid="48"/>
                                        </p:tgtEl>
                                        <p:attrNameLst>
                                          <p:attrName>style.visibility</p:attrName>
                                        </p:attrNameLst>
                                      </p:cBhvr>
                                      <p:tavLst>
                                        <p:tav tm="0">
                                          <p:val>
                                            <p:strVal val="hidden"/>
                                          </p:val>
                                        </p:tav>
                                        <p:tav tm="50000">
                                          <p:val>
                                            <p:strVal val="visible"/>
                                          </p:val>
                                        </p:tav>
                                      </p:tavLst>
                                    </p:anim>
                                  </p:childTnLst>
                                </p:cTn>
                              </p:par>
                            </p:childTnLst>
                          </p:cTn>
                        </p:par>
                        <p:par>
                          <p:cTn id="88" fill="hold">
                            <p:stCondLst>
                              <p:cond delay="16000"/>
                            </p:stCondLst>
                            <p:childTnLst>
                              <p:par>
                                <p:cTn id="89" presetID="10" presetClass="exit" presetSubtype="0" fill="hold" nodeType="afterEffect">
                                  <p:stCondLst>
                                    <p:cond delay="0"/>
                                  </p:stCondLst>
                                  <p:childTnLst>
                                    <p:animEffect transition="out" filter="fade">
                                      <p:cBhvr>
                                        <p:cTn id="90" dur="500"/>
                                        <p:tgtEl>
                                          <p:spTgt spid="39"/>
                                        </p:tgtEl>
                                      </p:cBhvr>
                                    </p:animEffect>
                                    <p:set>
                                      <p:cBhvr>
                                        <p:cTn id="91" dur="1" fill="hold">
                                          <p:stCondLst>
                                            <p:cond delay="499"/>
                                          </p:stCondLst>
                                        </p:cTn>
                                        <p:tgtEl>
                                          <p:spTgt spid="39"/>
                                        </p:tgtEl>
                                        <p:attrNameLst>
                                          <p:attrName>style.visibility</p:attrName>
                                        </p:attrNameLst>
                                      </p:cBhvr>
                                      <p:to>
                                        <p:strVal val="hidden"/>
                                      </p:to>
                                    </p:set>
                                  </p:childTnLst>
                                </p:cTn>
                              </p:par>
                            </p:childTnLst>
                          </p:cTn>
                        </p:par>
                        <p:par>
                          <p:cTn id="92" fill="hold">
                            <p:stCondLst>
                              <p:cond delay="16500"/>
                            </p:stCondLst>
                            <p:childTnLst>
                              <p:par>
                                <p:cTn id="93" presetID="22" presetClass="exit" presetSubtype="8" fill="hold" grpId="1" nodeType="afterEffect">
                                  <p:stCondLst>
                                    <p:cond delay="0"/>
                                  </p:stCondLst>
                                  <p:childTnLst>
                                    <p:animEffect transition="out" filter="wipe(left)">
                                      <p:cBhvr>
                                        <p:cTn id="94" dur="1000"/>
                                        <p:tgtEl>
                                          <p:spTgt spid="69"/>
                                        </p:tgtEl>
                                      </p:cBhvr>
                                    </p:animEffect>
                                    <p:set>
                                      <p:cBhvr>
                                        <p:cTn id="95" dur="1" fill="hold">
                                          <p:stCondLst>
                                            <p:cond delay="999"/>
                                          </p:stCondLst>
                                        </p:cTn>
                                        <p:tgtEl>
                                          <p:spTgt spid="69"/>
                                        </p:tgtEl>
                                        <p:attrNameLst>
                                          <p:attrName>style.visibility</p:attrName>
                                        </p:attrNameLst>
                                      </p:cBhvr>
                                      <p:to>
                                        <p:strVal val="hidden"/>
                                      </p:to>
                                    </p:set>
                                  </p:childTnLst>
                                </p:cTn>
                              </p:par>
                            </p:childTnLst>
                          </p:cTn>
                        </p:par>
                        <p:par>
                          <p:cTn id="96" fill="hold">
                            <p:stCondLst>
                              <p:cond delay="17500"/>
                            </p:stCondLst>
                            <p:childTnLst>
                              <p:par>
                                <p:cTn id="97" presetID="6" presetClass="entr" presetSubtype="32" repeatCount="5000" fill="hold" nodeType="after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circle(out)">
                                      <p:cBhvr>
                                        <p:cTn id="99" dur="1000"/>
                                        <p:tgtEl>
                                          <p:spTgt spid="60"/>
                                        </p:tgtEl>
                                      </p:cBhvr>
                                    </p:animEffect>
                                  </p:childTnLst>
                                </p:cTn>
                              </p:par>
                              <p:par>
                                <p:cTn id="100" presetID="1" presetClass="entr" presetSubtype="0" fill="hold" nodeType="withEffect">
                                  <p:stCondLst>
                                    <p:cond delay="500"/>
                                  </p:stCondLst>
                                  <p:childTnLst>
                                    <p:set>
                                      <p:cBhvr>
                                        <p:cTn id="101" dur="1" fill="hold">
                                          <p:stCondLst>
                                            <p:cond delay="0"/>
                                          </p:stCondLst>
                                        </p:cTn>
                                        <p:tgtEl>
                                          <p:spTgt spid="41"/>
                                        </p:tgtEl>
                                        <p:attrNameLst>
                                          <p:attrName>style.visibility</p:attrName>
                                        </p:attrNameLst>
                                      </p:cBhvr>
                                      <p:to>
                                        <p:strVal val="visible"/>
                                      </p:to>
                                    </p:set>
                                  </p:childTnLst>
                                </p:cTn>
                              </p:par>
                              <p:par>
                                <p:cTn id="102" presetID="35" presetClass="emph" presetSubtype="0" repeatCount="5000" fill="hold" nodeType="withEffect">
                                  <p:stCondLst>
                                    <p:cond delay="500"/>
                                  </p:stCondLst>
                                  <p:childTnLst>
                                    <p:anim calcmode="discrete" valueType="str">
                                      <p:cBhvr>
                                        <p:cTn id="103" dur="1000" fill="hold"/>
                                        <p:tgtEl>
                                          <p:spTgt spid="41"/>
                                        </p:tgtEl>
                                        <p:attrNameLst>
                                          <p:attrName>style.visibility</p:attrName>
                                        </p:attrNameLst>
                                      </p:cBhvr>
                                      <p:tavLst>
                                        <p:tav tm="0">
                                          <p:val>
                                            <p:strVal val="hidden"/>
                                          </p:val>
                                        </p:tav>
                                        <p:tav tm="50000">
                                          <p:val>
                                            <p:strVal val="visible"/>
                                          </p:val>
                                        </p:tav>
                                      </p:tavLst>
                                    </p:anim>
                                  </p:childTnLst>
                                </p:cTn>
                              </p:par>
                              <p:par>
                                <p:cTn id="104" presetID="1" presetClass="entr" presetSubtype="0" fill="hold" nodeType="withEffect">
                                  <p:stCondLst>
                                    <p:cond delay="500"/>
                                  </p:stCondLst>
                                  <p:childTnLst>
                                    <p:set>
                                      <p:cBhvr>
                                        <p:cTn id="105" dur="1" fill="hold">
                                          <p:stCondLst>
                                            <p:cond delay="0"/>
                                          </p:stCondLst>
                                        </p:cTn>
                                        <p:tgtEl>
                                          <p:spTgt spid="49"/>
                                        </p:tgtEl>
                                        <p:attrNameLst>
                                          <p:attrName>style.visibility</p:attrName>
                                        </p:attrNameLst>
                                      </p:cBhvr>
                                      <p:to>
                                        <p:strVal val="visible"/>
                                      </p:to>
                                    </p:set>
                                  </p:childTnLst>
                                </p:cTn>
                              </p:par>
                              <p:par>
                                <p:cTn id="106" presetID="22" presetClass="entr" presetSubtype="8" fill="hold" grpId="0" nodeType="withEffect">
                                  <p:stCondLst>
                                    <p:cond delay="500"/>
                                  </p:stCondLst>
                                  <p:childTnLst>
                                    <p:set>
                                      <p:cBhvr>
                                        <p:cTn id="107" dur="1" fill="hold">
                                          <p:stCondLst>
                                            <p:cond delay="0"/>
                                          </p:stCondLst>
                                        </p:cTn>
                                        <p:tgtEl>
                                          <p:spTgt spid="71"/>
                                        </p:tgtEl>
                                        <p:attrNameLst>
                                          <p:attrName>style.visibility</p:attrName>
                                        </p:attrNameLst>
                                      </p:cBhvr>
                                      <p:to>
                                        <p:strVal val="visible"/>
                                      </p:to>
                                    </p:set>
                                    <p:animEffect transition="in" filter="wipe(left)">
                                      <p:cBhvr>
                                        <p:cTn id="108" dur="1000"/>
                                        <p:tgtEl>
                                          <p:spTgt spid="71"/>
                                        </p:tgtEl>
                                      </p:cBhvr>
                                    </p:animEffect>
                                  </p:childTnLst>
                                </p:cTn>
                              </p:par>
                              <p:par>
                                <p:cTn id="109" presetID="35" presetClass="emph" presetSubtype="0" repeatCount="5000" fill="hold" nodeType="withEffect">
                                  <p:stCondLst>
                                    <p:cond delay="500"/>
                                  </p:stCondLst>
                                  <p:childTnLst>
                                    <p:anim calcmode="discrete" valueType="str">
                                      <p:cBhvr>
                                        <p:cTn id="110" dur="1000" fill="hold"/>
                                        <p:tgtEl>
                                          <p:spTgt spid="49"/>
                                        </p:tgtEl>
                                        <p:attrNameLst>
                                          <p:attrName>style.visibility</p:attrName>
                                        </p:attrNameLst>
                                      </p:cBhvr>
                                      <p:tavLst>
                                        <p:tav tm="0">
                                          <p:val>
                                            <p:strVal val="hidden"/>
                                          </p:val>
                                        </p:tav>
                                        <p:tav tm="50000">
                                          <p:val>
                                            <p:strVal val="visible"/>
                                          </p:val>
                                        </p:tav>
                                      </p:tavLst>
                                    </p:anim>
                                  </p:childTnLst>
                                </p:cTn>
                              </p:par>
                            </p:childTnLst>
                          </p:cTn>
                        </p:par>
                        <p:par>
                          <p:cTn id="111" fill="hold">
                            <p:stCondLst>
                              <p:cond delay="23000"/>
                            </p:stCondLst>
                            <p:childTnLst>
                              <p:par>
                                <p:cTn id="112" presetID="10" presetClass="exit" presetSubtype="0" fill="hold" nodeType="afterEffect">
                                  <p:stCondLst>
                                    <p:cond delay="0"/>
                                  </p:stCondLst>
                                  <p:childTnLst>
                                    <p:animEffect transition="out" filter="fade">
                                      <p:cBhvr>
                                        <p:cTn id="113" dur="500"/>
                                        <p:tgtEl>
                                          <p:spTgt spid="60"/>
                                        </p:tgtEl>
                                      </p:cBhvr>
                                    </p:animEffect>
                                    <p:set>
                                      <p:cBhvr>
                                        <p:cTn id="114" dur="1" fill="hold">
                                          <p:stCondLst>
                                            <p:cond delay="499"/>
                                          </p:stCondLst>
                                        </p:cTn>
                                        <p:tgtEl>
                                          <p:spTgt spid="60"/>
                                        </p:tgtEl>
                                        <p:attrNameLst>
                                          <p:attrName>style.visibility</p:attrName>
                                        </p:attrNameLst>
                                      </p:cBhvr>
                                      <p:to>
                                        <p:strVal val="hidden"/>
                                      </p:to>
                                    </p:set>
                                  </p:childTnLst>
                                </p:cTn>
                              </p:par>
                            </p:childTnLst>
                          </p:cTn>
                        </p:par>
                        <p:par>
                          <p:cTn id="115" fill="hold">
                            <p:stCondLst>
                              <p:cond delay="23500"/>
                            </p:stCondLst>
                            <p:childTnLst>
                              <p:par>
                                <p:cTn id="116" presetID="22" presetClass="exit" presetSubtype="8" fill="hold" grpId="1" nodeType="afterEffect">
                                  <p:stCondLst>
                                    <p:cond delay="0"/>
                                  </p:stCondLst>
                                  <p:childTnLst>
                                    <p:animEffect transition="out" filter="wipe(left)">
                                      <p:cBhvr>
                                        <p:cTn id="117" dur="1000"/>
                                        <p:tgtEl>
                                          <p:spTgt spid="71"/>
                                        </p:tgtEl>
                                      </p:cBhvr>
                                    </p:animEffect>
                                    <p:set>
                                      <p:cBhvr>
                                        <p:cTn id="118" dur="1" fill="hold">
                                          <p:stCondLst>
                                            <p:cond delay="999"/>
                                          </p:stCondLst>
                                        </p:cTn>
                                        <p:tgtEl>
                                          <p:spTgt spid="71"/>
                                        </p:tgtEl>
                                        <p:attrNameLst>
                                          <p:attrName>style.visibility</p:attrName>
                                        </p:attrNameLst>
                                      </p:cBhvr>
                                      <p:to>
                                        <p:strVal val="hidden"/>
                                      </p:to>
                                    </p:set>
                                  </p:childTnLst>
                                </p:cTn>
                              </p:par>
                            </p:childTnLst>
                          </p:cTn>
                        </p:par>
                        <p:par>
                          <p:cTn id="119" fill="hold">
                            <p:stCondLst>
                              <p:cond delay="24500"/>
                            </p:stCondLst>
                            <p:childTnLst>
                              <p:par>
                                <p:cTn id="120" presetID="22" presetClass="entr" presetSubtype="8" fill="hold" nodeType="after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left)">
                                      <p:cBhvr>
                                        <p:cTn id="122" dur="500"/>
                                        <p:tgtEl>
                                          <p:spTgt spid="46"/>
                                        </p:tgtEl>
                                      </p:cBhvr>
                                    </p:animEffect>
                                  </p:childTnLst>
                                </p:cTn>
                              </p:par>
                              <p:par>
                                <p:cTn id="123" presetID="10" presetClass="entr" presetSubtype="0" fill="hold" nodeType="with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500"/>
                                        <p:tgtEl>
                                          <p:spTgt spid="63"/>
                                        </p:tgtEl>
                                      </p:cBhvr>
                                    </p:animEffect>
                                  </p:childTnLst>
                                </p:cTn>
                              </p:par>
                            </p:childTnLst>
                          </p:cTn>
                        </p:par>
                        <p:par>
                          <p:cTn id="126" fill="hold">
                            <p:stCondLst>
                              <p:cond delay="25000"/>
                            </p:stCondLst>
                            <p:childTnLst>
                              <p:par>
                                <p:cTn id="127" presetID="10" presetClass="entr" presetSubtype="0" fill="hold" nodeType="after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500"/>
                                        <p:tgtEl>
                                          <p:spTgt spid="45"/>
                                        </p:tgtEl>
                                      </p:cBhvr>
                                    </p:animEffect>
                                  </p:childTnLst>
                                </p:cTn>
                              </p:par>
                            </p:childTnLst>
                          </p:cTn>
                        </p:par>
                        <p:par>
                          <p:cTn id="130" fill="hold">
                            <p:stCondLst>
                              <p:cond delay="25500"/>
                            </p:stCondLst>
                            <p:childTnLst>
                              <p:par>
                                <p:cTn id="131" presetID="10" presetClass="entr" presetSubtype="0" fill="hold" nodeType="after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500"/>
                                        <p:tgtEl>
                                          <p:spTgt spid="4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wipe(left)">
                                      <p:cBhvr>
                                        <p:cTn id="136" dur="1000"/>
                                        <p:tgtEl>
                                          <p:spTgt spid="72"/>
                                        </p:tgtEl>
                                      </p:cBhvr>
                                    </p:animEffect>
                                  </p:childTnLst>
                                </p:cTn>
                              </p:par>
                              <p:par>
                                <p:cTn id="137" presetID="10" presetClass="exit" presetSubtype="0" fill="hold" nodeType="withEffect">
                                  <p:stCondLst>
                                    <p:cond delay="0"/>
                                  </p:stCondLst>
                                  <p:childTnLst>
                                    <p:animEffect transition="out" filter="fade">
                                      <p:cBhvr>
                                        <p:cTn id="138" dur="500"/>
                                        <p:tgtEl>
                                          <p:spTgt spid="63"/>
                                        </p:tgtEl>
                                      </p:cBhvr>
                                    </p:animEffect>
                                    <p:set>
                                      <p:cBhvr>
                                        <p:cTn id="139" dur="1" fill="hold">
                                          <p:stCondLst>
                                            <p:cond delay="499"/>
                                          </p:stCondLst>
                                        </p:cTn>
                                        <p:tgtEl>
                                          <p:spTgt spid="63"/>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45"/>
                                        </p:tgtEl>
                                      </p:cBhvr>
                                    </p:animEffect>
                                    <p:set>
                                      <p:cBhvr>
                                        <p:cTn id="142" dur="1" fill="hold">
                                          <p:stCondLst>
                                            <p:cond delay="499"/>
                                          </p:stCondLst>
                                        </p:cTn>
                                        <p:tgtEl>
                                          <p:spTgt spid="45"/>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44"/>
                                        </p:tgtEl>
                                      </p:cBhvr>
                                    </p:animEffect>
                                    <p:set>
                                      <p:cBhvr>
                                        <p:cTn id="145" dur="1" fill="hold">
                                          <p:stCondLst>
                                            <p:cond delay="499"/>
                                          </p:stCondLst>
                                        </p:cTn>
                                        <p:tgtEl>
                                          <p:spTgt spid="44"/>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46"/>
                                        </p:tgtEl>
                                      </p:cBhvr>
                                    </p:animEffect>
                                    <p:set>
                                      <p:cBhvr>
                                        <p:cTn id="148" dur="1" fill="hold">
                                          <p:stCondLst>
                                            <p:cond delay="499"/>
                                          </p:stCondLst>
                                        </p:cTn>
                                        <p:tgtEl>
                                          <p:spTgt spid="46"/>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20"/>
                                        </p:tgtEl>
                                      </p:cBhvr>
                                    </p:animEffect>
                                    <p:set>
                                      <p:cBhvr>
                                        <p:cTn id="151" dur="1" fill="hold">
                                          <p:stCondLst>
                                            <p:cond delay="499"/>
                                          </p:stCondLst>
                                        </p:cTn>
                                        <p:tgtEl>
                                          <p:spTgt spid="20"/>
                                        </p:tgtEl>
                                        <p:attrNameLst>
                                          <p:attrName>style.visibility</p:attrName>
                                        </p:attrNameLst>
                                      </p:cBhvr>
                                      <p:to>
                                        <p:strVal val="hidden"/>
                                      </p:to>
                                    </p:set>
                                  </p:childTnLst>
                                </p:cTn>
                              </p:par>
                              <p:par>
                                <p:cTn id="152" presetID="10"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fade">
                                      <p:cBhvr>
                                        <p:cTn id="154" dur="500"/>
                                        <p:tgtEl>
                                          <p:spTgt spid="42"/>
                                        </p:tgtEl>
                                      </p:cBhvr>
                                    </p:animEffect>
                                  </p:childTnLst>
                                </p:cTn>
                              </p:par>
                              <p:par>
                                <p:cTn id="155" presetID="22" presetClass="entr" presetSubtype="8" fill="hold" nodeType="withEffect">
                                  <p:stCondLst>
                                    <p:cond delay="0"/>
                                  </p:stCondLst>
                                  <p:childTnLst>
                                    <p:set>
                                      <p:cBhvr>
                                        <p:cTn id="156" dur="1" fill="hold">
                                          <p:stCondLst>
                                            <p:cond delay="0"/>
                                          </p:stCondLst>
                                        </p:cTn>
                                        <p:tgtEl>
                                          <p:spTgt spid="47"/>
                                        </p:tgtEl>
                                        <p:attrNameLst>
                                          <p:attrName>style.visibility</p:attrName>
                                        </p:attrNameLst>
                                      </p:cBhvr>
                                      <p:to>
                                        <p:strVal val="visible"/>
                                      </p:to>
                                    </p:set>
                                    <p:animEffect transition="in" filter="wipe(left)">
                                      <p:cBhvr>
                                        <p:cTn id="157" dur="500"/>
                                        <p:tgtEl>
                                          <p:spTgt spid="47"/>
                                        </p:tgtEl>
                                      </p:cBhvr>
                                    </p:animEffect>
                                  </p:childTnLst>
                                </p:cTn>
                              </p:par>
                              <p:par>
                                <p:cTn id="158" presetID="10" presetClass="entr" presetSubtype="0" fill="hold" nodeType="with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fade">
                                      <p:cBhvr>
                                        <p:cTn id="160" dur="500"/>
                                        <p:tgtEl>
                                          <p:spTgt spid="64"/>
                                        </p:tgtEl>
                                      </p:cBhvr>
                                    </p:animEffect>
                                  </p:childTnLst>
                                </p:cTn>
                              </p:par>
                            </p:childTnLst>
                          </p:cTn>
                        </p:par>
                        <p:par>
                          <p:cTn id="161" fill="hold">
                            <p:stCondLst>
                              <p:cond delay="26500"/>
                            </p:stCondLst>
                            <p:childTnLst>
                              <p:par>
                                <p:cTn id="162" presetID="10" presetClass="entr" presetSubtype="0" fill="hold" nodeType="after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fade">
                                      <p:cBhvr>
                                        <p:cTn id="164" dur="500"/>
                                        <p:tgtEl>
                                          <p:spTgt spid="54"/>
                                        </p:tgtEl>
                                      </p:cBhvr>
                                    </p:animEffect>
                                  </p:childTnLst>
                                </p:cTn>
                              </p:par>
                            </p:childTnLst>
                          </p:cTn>
                        </p:par>
                        <p:par>
                          <p:cTn id="165" fill="hold">
                            <p:stCondLst>
                              <p:cond delay="27000"/>
                            </p:stCondLst>
                            <p:childTnLst>
                              <p:par>
                                <p:cTn id="166" presetID="10" presetClass="entr" presetSubtype="0" fill="hold" nodeType="afterEffect">
                                  <p:stCondLst>
                                    <p:cond delay="0"/>
                                  </p:stCondLst>
                                  <p:childTnLst>
                                    <p:set>
                                      <p:cBhvr>
                                        <p:cTn id="167" dur="1" fill="hold">
                                          <p:stCondLst>
                                            <p:cond delay="0"/>
                                          </p:stCondLst>
                                        </p:cTn>
                                        <p:tgtEl>
                                          <p:spTgt spid="53"/>
                                        </p:tgtEl>
                                        <p:attrNameLst>
                                          <p:attrName>style.visibility</p:attrName>
                                        </p:attrNameLst>
                                      </p:cBhvr>
                                      <p:to>
                                        <p:strVal val="visible"/>
                                      </p:to>
                                    </p:set>
                                    <p:animEffect transition="in" filter="fade">
                                      <p:cBhvr>
                                        <p:cTn id="168" dur="500"/>
                                        <p:tgtEl>
                                          <p:spTgt spid="53"/>
                                        </p:tgtEl>
                                      </p:cBhvr>
                                    </p:animEffect>
                                  </p:childTnLst>
                                </p:cTn>
                              </p:par>
                              <p:par>
                                <p:cTn id="169" presetID="10" presetClass="exit" presetSubtype="0" fill="hold" nodeType="withEffect">
                                  <p:stCondLst>
                                    <p:cond delay="0"/>
                                  </p:stCondLst>
                                  <p:childTnLst>
                                    <p:animEffect transition="out" filter="fade">
                                      <p:cBhvr>
                                        <p:cTn id="170" dur="500"/>
                                        <p:tgtEl>
                                          <p:spTgt spid="47"/>
                                        </p:tgtEl>
                                      </p:cBhvr>
                                    </p:animEffect>
                                    <p:set>
                                      <p:cBhvr>
                                        <p:cTn id="171" dur="1" fill="hold">
                                          <p:stCondLst>
                                            <p:cond delay="499"/>
                                          </p:stCondLst>
                                        </p:cTn>
                                        <p:tgtEl>
                                          <p:spTgt spid="47"/>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54"/>
                                        </p:tgtEl>
                                      </p:cBhvr>
                                    </p:animEffect>
                                    <p:set>
                                      <p:cBhvr>
                                        <p:cTn id="174" dur="1" fill="hold">
                                          <p:stCondLst>
                                            <p:cond delay="499"/>
                                          </p:stCondLst>
                                        </p:cTn>
                                        <p:tgtEl>
                                          <p:spTgt spid="54"/>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53"/>
                                        </p:tgtEl>
                                      </p:cBhvr>
                                    </p:animEffect>
                                    <p:set>
                                      <p:cBhvr>
                                        <p:cTn id="177" dur="1" fill="hold">
                                          <p:stCondLst>
                                            <p:cond delay="499"/>
                                          </p:stCondLst>
                                        </p:cTn>
                                        <p:tgtEl>
                                          <p:spTgt spid="53"/>
                                        </p:tgtEl>
                                        <p:attrNameLst>
                                          <p:attrName>style.visibility</p:attrName>
                                        </p:attrNameLst>
                                      </p:cBhvr>
                                      <p:to>
                                        <p:strVal val="hidden"/>
                                      </p:to>
                                    </p:set>
                                  </p:childTnLst>
                                </p:cTn>
                              </p:par>
                            </p:childTnLst>
                          </p:cTn>
                        </p:par>
                        <p:par>
                          <p:cTn id="178" fill="hold">
                            <p:stCondLst>
                              <p:cond delay="27500"/>
                            </p:stCondLst>
                            <p:childTnLst>
                              <p:par>
                                <p:cTn id="179" presetID="10" presetClass="exit" presetSubtype="0" fill="hold" nodeType="afterEffect">
                                  <p:stCondLst>
                                    <p:cond delay="0"/>
                                  </p:stCondLst>
                                  <p:childTnLst>
                                    <p:animEffect transition="out" filter="fade">
                                      <p:cBhvr>
                                        <p:cTn id="180" dur="500"/>
                                        <p:tgtEl>
                                          <p:spTgt spid="64"/>
                                        </p:tgtEl>
                                      </p:cBhvr>
                                    </p:animEffect>
                                    <p:set>
                                      <p:cBhvr>
                                        <p:cTn id="181" dur="1" fill="hold">
                                          <p:stCondLst>
                                            <p:cond delay="499"/>
                                          </p:stCondLst>
                                        </p:cTn>
                                        <p:tgtEl>
                                          <p:spTgt spid="64"/>
                                        </p:tgtEl>
                                        <p:attrNameLst>
                                          <p:attrName>style.visibility</p:attrName>
                                        </p:attrNameLst>
                                      </p:cBhvr>
                                      <p:to>
                                        <p:strVal val="hidden"/>
                                      </p:to>
                                    </p:set>
                                  </p:childTnLst>
                                </p:cTn>
                              </p:par>
                              <p:par>
                                <p:cTn id="182" presetID="22" presetClass="entr" presetSubtype="8" fill="hold" nodeType="withEffect">
                                  <p:stCondLst>
                                    <p:cond delay="0"/>
                                  </p:stCondLst>
                                  <p:childTnLst>
                                    <p:set>
                                      <p:cBhvr>
                                        <p:cTn id="183" dur="1" fill="hold">
                                          <p:stCondLst>
                                            <p:cond delay="0"/>
                                          </p:stCondLst>
                                        </p:cTn>
                                        <p:tgtEl>
                                          <p:spTgt spid="59"/>
                                        </p:tgtEl>
                                        <p:attrNameLst>
                                          <p:attrName>style.visibility</p:attrName>
                                        </p:attrNameLst>
                                      </p:cBhvr>
                                      <p:to>
                                        <p:strVal val="visible"/>
                                      </p:to>
                                    </p:set>
                                    <p:animEffect transition="in" filter="wipe(left)">
                                      <p:cBhvr>
                                        <p:cTn id="184" dur="500"/>
                                        <p:tgtEl>
                                          <p:spTgt spid="59"/>
                                        </p:tgtEl>
                                      </p:cBhvr>
                                    </p:animEffect>
                                  </p:childTnLst>
                                </p:cTn>
                              </p:par>
                              <p:par>
                                <p:cTn id="185" presetID="10" presetClass="entr" presetSubtype="0" fill="hold" nodeType="withEffect">
                                  <p:stCondLst>
                                    <p:cond delay="0"/>
                                  </p:stCondLst>
                                  <p:childTnLst>
                                    <p:set>
                                      <p:cBhvr>
                                        <p:cTn id="186" dur="1" fill="hold">
                                          <p:stCondLst>
                                            <p:cond delay="0"/>
                                          </p:stCondLst>
                                        </p:cTn>
                                        <p:tgtEl>
                                          <p:spTgt spid="62"/>
                                        </p:tgtEl>
                                        <p:attrNameLst>
                                          <p:attrName>style.visibility</p:attrName>
                                        </p:attrNameLst>
                                      </p:cBhvr>
                                      <p:to>
                                        <p:strVal val="visible"/>
                                      </p:to>
                                    </p:set>
                                    <p:animEffect transition="in" filter="fade">
                                      <p:cBhvr>
                                        <p:cTn id="187" dur="500"/>
                                        <p:tgtEl>
                                          <p:spTgt spid="62"/>
                                        </p:tgtEl>
                                      </p:cBhvr>
                                    </p:animEffect>
                                  </p:childTnLst>
                                </p:cTn>
                              </p:par>
                            </p:childTnLst>
                          </p:cTn>
                        </p:par>
                        <p:par>
                          <p:cTn id="188" fill="hold">
                            <p:stCondLst>
                              <p:cond delay="28000"/>
                            </p:stCondLst>
                            <p:childTnLst>
                              <p:par>
                                <p:cTn id="189" presetID="10" presetClass="entr" presetSubtype="0" fill="hold" nodeType="afterEffect">
                                  <p:stCondLst>
                                    <p:cond delay="0"/>
                                  </p:stCondLst>
                                  <p:childTnLst>
                                    <p:set>
                                      <p:cBhvr>
                                        <p:cTn id="190" dur="1" fill="hold">
                                          <p:stCondLst>
                                            <p:cond delay="0"/>
                                          </p:stCondLst>
                                        </p:cTn>
                                        <p:tgtEl>
                                          <p:spTgt spid="58"/>
                                        </p:tgtEl>
                                        <p:attrNameLst>
                                          <p:attrName>style.visibility</p:attrName>
                                        </p:attrNameLst>
                                      </p:cBhvr>
                                      <p:to>
                                        <p:strVal val="visible"/>
                                      </p:to>
                                    </p:set>
                                    <p:animEffect transition="in" filter="fade">
                                      <p:cBhvr>
                                        <p:cTn id="191" dur="500"/>
                                        <p:tgtEl>
                                          <p:spTgt spid="58"/>
                                        </p:tgtEl>
                                      </p:cBhvr>
                                    </p:animEffect>
                                  </p:childTnLst>
                                </p:cTn>
                              </p:par>
                              <p:par>
                                <p:cTn id="192" presetID="10" presetClass="entr" presetSubtype="0" fill="hold" nodeType="withEffect">
                                  <p:stCondLst>
                                    <p:cond delay="0"/>
                                  </p:stCondLst>
                                  <p:childTnLst>
                                    <p:set>
                                      <p:cBhvr>
                                        <p:cTn id="193" dur="1" fill="hold">
                                          <p:stCondLst>
                                            <p:cond delay="0"/>
                                          </p:stCondLst>
                                        </p:cTn>
                                        <p:tgtEl>
                                          <p:spTgt spid="57"/>
                                        </p:tgtEl>
                                        <p:attrNameLst>
                                          <p:attrName>style.visibility</p:attrName>
                                        </p:attrNameLst>
                                      </p:cBhvr>
                                      <p:to>
                                        <p:strVal val="visible"/>
                                      </p:to>
                                    </p:set>
                                    <p:animEffect transition="in" filter="fade">
                                      <p:cBhvr>
                                        <p:cTn id="194" dur="500"/>
                                        <p:tgtEl>
                                          <p:spTgt spid="57"/>
                                        </p:tgtEl>
                                      </p:cBhvr>
                                    </p:animEffect>
                                  </p:childTnLst>
                                </p:cTn>
                              </p:par>
                            </p:childTnLst>
                          </p:cTn>
                        </p:par>
                        <p:par>
                          <p:cTn id="195" fill="hold">
                            <p:stCondLst>
                              <p:cond delay="28500"/>
                            </p:stCondLst>
                            <p:childTnLst>
                              <p:par>
                                <p:cTn id="196" presetID="10" presetClass="exit" presetSubtype="0" fill="hold" nodeType="afterEffect">
                                  <p:stCondLst>
                                    <p:cond delay="0"/>
                                  </p:stCondLst>
                                  <p:childTnLst>
                                    <p:animEffect transition="out" filter="fade">
                                      <p:cBhvr>
                                        <p:cTn id="197" dur="500"/>
                                        <p:tgtEl>
                                          <p:spTgt spid="62"/>
                                        </p:tgtEl>
                                      </p:cBhvr>
                                    </p:animEffect>
                                    <p:set>
                                      <p:cBhvr>
                                        <p:cTn id="198" dur="1" fill="hold">
                                          <p:stCondLst>
                                            <p:cond delay="499"/>
                                          </p:stCondLst>
                                        </p:cTn>
                                        <p:tgtEl>
                                          <p:spTgt spid="62"/>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59"/>
                                        </p:tgtEl>
                                      </p:cBhvr>
                                    </p:animEffect>
                                    <p:set>
                                      <p:cBhvr>
                                        <p:cTn id="201" dur="1" fill="hold">
                                          <p:stCondLst>
                                            <p:cond delay="499"/>
                                          </p:stCondLst>
                                        </p:cTn>
                                        <p:tgtEl>
                                          <p:spTgt spid="59"/>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58"/>
                                        </p:tgtEl>
                                      </p:cBhvr>
                                    </p:animEffect>
                                    <p:set>
                                      <p:cBhvr>
                                        <p:cTn id="204" dur="1" fill="hold">
                                          <p:stCondLst>
                                            <p:cond delay="499"/>
                                          </p:stCondLst>
                                        </p:cTn>
                                        <p:tgtEl>
                                          <p:spTgt spid="58"/>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57"/>
                                        </p:tgtEl>
                                      </p:cBhvr>
                                    </p:animEffect>
                                    <p:set>
                                      <p:cBhvr>
                                        <p:cTn id="207" dur="1" fill="hold">
                                          <p:stCondLst>
                                            <p:cond delay="499"/>
                                          </p:stCondLst>
                                        </p:cTn>
                                        <p:tgtEl>
                                          <p:spTgt spid="57"/>
                                        </p:tgtEl>
                                        <p:attrNameLst>
                                          <p:attrName>style.visibility</p:attrName>
                                        </p:attrNameLst>
                                      </p:cBhvr>
                                      <p:to>
                                        <p:strVal val="hidden"/>
                                      </p:to>
                                    </p:set>
                                  </p:childTnLst>
                                </p:cTn>
                              </p:par>
                            </p:childTnLst>
                          </p:cTn>
                        </p:par>
                        <p:par>
                          <p:cTn id="208" fill="hold">
                            <p:stCondLst>
                              <p:cond delay="29000"/>
                            </p:stCondLst>
                            <p:childTnLst>
                              <p:par>
                                <p:cTn id="209" presetID="10" presetClass="exit" presetSubtype="0" fill="hold" nodeType="afterEffect">
                                  <p:stCondLst>
                                    <p:cond delay="0"/>
                                  </p:stCondLst>
                                  <p:childTnLst>
                                    <p:animEffect transition="out" filter="fade">
                                      <p:cBhvr>
                                        <p:cTn id="210" dur="500"/>
                                        <p:tgtEl>
                                          <p:spTgt spid="42"/>
                                        </p:tgtEl>
                                      </p:cBhvr>
                                    </p:animEffect>
                                    <p:set>
                                      <p:cBhvr>
                                        <p:cTn id="211" dur="1" fill="hold">
                                          <p:stCondLst>
                                            <p:cond delay="499"/>
                                          </p:stCondLst>
                                        </p:cTn>
                                        <p:tgtEl>
                                          <p:spTgt spid="42"/>
                                        </p:tgtEl>
                                        <p:attrNameLst>
                                          <p:attrName>style.visibility</p:attrName>
                                        </p:attrNameLst>
                                      </p:cBhvr>
                                      <p:to>
                                        <p:strVal val="hidden"/>
                                      </p:to>
                                    </p:set>
                                  </p:childTnLst>
                                </p:cTn>
                              </p:par>
                              <p:par>
                                <p:cTn id="212" presetID="22" presetClass="exit" presetSubtype="8" fill="hold" grpId="1" nodeType="withEffect">
                                  <p:stCondLst>
                                    <p:cond delay="0"/>
                                  </p:stCondLst>
                                  <p:childTnLst>
                                    <p:animEffect transition="out" filter="wipe(left)">
                                      <p:cBhvr>
                                        <p:cTn id="213" dur="1000"/>
                                        <p:tgtEl>
                                          <p:spTgt spid="72"/>
                                        </p:tgtEl>
                                      </p:cBhvr>
                                    </p:animEffect>
                                    <p:set>
                                      <p:cBhvr>
                                        <p:cTn id="214" dur="1" fill="hold">
                                          <p:stCondLst>
                                            <p:cond delay="999"/>
                                          </p:stCondLst>
                                        </p:cTn>
                                        <p:tgtEl>
                                          <p:spTgt spid="72"/>
                                        </p:tgtEl>
                                        <p:attrNameLst>
                                          <p:attrName>style.visibility</p:attrName>
                                        </p:attrNameLst>
                                      </p:cBhvr>
                                      <p:to>
                                        <p:strVal val="hidden"/>
                                      </p:to>
                                    </p:set>
                                  </p:childTnLst>
                                </p:cTn>
                              </p:par>
                              <p:par>
                                <p:cTn id="215" presetID="10" presetClass="entr" presetSubtype="0" fill="hold" nodeType="withEffect">
                                  <p:stCondLst>
                                    <p:cond delay="0"/>
                                  </p:stCondLst>
                                  <p:childTnLst>
                                    <p:set>
                                      <p:cBhvr>
                                        <p:cTn id="216" dur="1" fill="hold">
                                          <p:stCondLst>
                                            <p:cond delay="0"/>
                                          </p:stCondLst>
                                        </p:cTn>
                                        <p:tgtEl>
                                          <p:spTgt spid="43"/>
                                        </p:tgtEl>
                                        <p:attrNameLst>
                                          <p:attrName>style.visibility</p:attrName>
                                        </p:attrNameLst>
                                      </p:cBhvr>
                                      <p:to>
                                        <p:strVal val="visible"/>
                                      </p:to>
                                    </p:set>
                                    <p:animEffect transition="in" filter="fade">
                                      <p:cBhvr>
                                        <p:cTn id="217" dur="500"/>
                                        <p:tgtEl>
                                          <p:spTgt spid="43"/>
                                        </p:tgtEl>
                                      </p:cBhvr>
                                    </p:animEffect>
                                  </p:childTnLst>
                                </p:cTn>
                              </p:par>
                            </p:childTnLst>
                          </p:cTn>
                        </p:par>
                        <p:par>
                          <p:cTn id="218" fill="hold">
                            <p:stCondLst>
                              <p:cond delay="30000"/>
                            </p:stCondLst>
                            <p:childTnLst>
                              <p:par>
                                <p:cTn id="219" presetID="10" presetClass="entr" presetSubtype="0" fill="hold" grpId="0" nodeType="afterEffect">
                                  <p:stCondLst>
                                    <p:cond delay="0"/>
                                  </p:stCondLst>
                                  <p:childTnLst>
                                    <p:set>
                                      <p:cBhvr>
                                        <p:cTn id="220" dur="1" fill="hold">
                                          <p:stCondLst>
                                            <p:cond delay="0"/>
                                          </p:stCondLst>
                                        </p:cTn>
                                        <p:tgtEl>
                                          <p:spTgt spid="50"/>
                                        </p:tgtEl>
                                        <p:attrNameLst>
                                          <p:attrName>style.visibility</p:attrName>
                                        </p:attrNameLst>
                                      </p:cBhvr>
                                      <p:to>
                                        <p:strVal val="visible"/>
                                      </p:to>
                                    </p:set>
                                    <p:animEffect transition="in" filter="fade">
                                      <p:cBhvr>
                                        <p:cTn id="221" dur="500"/>
                                        <p:tgtEl>
                                          <p:spTgt spid="50"/>
                                        </p:tgtEl>
                                      </p:cBhvr>
                                    </p:animEffect>
                                  </p:childTnLst>
                                </p:cTn>
                              </p:par>
                            </p:childTnLst>
                          </p:cTn>
                        </p:par>
                        <p:par>
                          <p:cTn id="222" fill="hold">
                            <p:stCondLst>
                              <p:cond delay="30500"/>
                            </p:stCondLst>
                            <p:childTnLst>
                              <p:par>
                                <p:cTn id="223" presetID="10" presetClass="exit" presetSubtype="0" fill="hold" grpId="1" nodeType="afterEffect">
                                  <p:stCondLst>
                                    <p:cond delay="1500"/>
                                  </p:stCondLst>
                                  <p:childTnLst>
                                    <p:animEffect transition="out" filter="fade">
                                      <p:cBhvr>
                                        <p:cTn id="224" dur="500"/>
                                        <p:tgtEl>
                                          <p:spTgt spid="50"/>
                                        </p:tgtEl>
                                      </p:cBhvr>
                                    </p:animEffect>
                                    <p:set>
                                      <p:cBhvr>
                                        <p:cTn id="225" dur="1" fill="hold">
                                          <p:stCondLst>
                                            <p:cond delay="499"/>
                                          </p:stCondLst>
                                        </p:cTn>
                                        <p:tgtEl>
                                          <p:spTgt spid="50"/>
                                        </p:tgtEl>
                                        <p:attrNameLst>
                                          <p:attrName>style.visibility</p:attrName>
                                        </p:attrNameLst>
                                      </p:cBhvr>
                                      <p:to>
                                        <p:strVal val="hidden"/>
                                      </p:to>
                                    </p:set>
                                  </p:childTnLst>
                                </p:cTn>
                              </p:par>
                            </p:childTnLst>
                          </p:cTn>
                        </p:par>
                        <p:par>
                          <p:cTn id="226" fill="hold">
                            <p:stCondLst>
                              <p:cond delay="32500"/>
                            </p:stCondLst>
                            <p:childTnLst>
                              <p:par>
                                <p:cTn id="227" presetID="23" presetClass="exit" presetSubtype="32" fill="hold" nodeType="afterEffect">
                                  <p:stCondLst>
                                    <p:cond delay="0"/>
                                  </p:stCondLst>
                                  <p:childTnLst>
                                    <p:anim calcmode="lin" valueType="num">
                                      <p:cBhvr>
                                        <p:cTn id="228" dur="2000"/>
                                        <p:tgtEl>
                                          <p:spTgt spid="43"/>
                                        </p:tgtEl>
                                        <p:attrNameLst>
                                          <p:attrName>ppt_w</p:attrName>
                                        </p:attrNameLst>
                                      </p:cBhvr>
                                      <p:tavLst>
                                        <p:tav tm="0">
                                          <p:val>
                                            <p:strVal val="ppt_w"/>
                                          </p:val>
                                        </p:tav>
                                        <p:tav tm="100000">
                                          <p:val>
                                            <p:fltVal val="0"/>
                                          </p:val>
                                        </p:tav>
                                      </p:tavLst>
                                    </p:anim>
                                    <p:anim calcmode="lin" valueType="num">
                                      <p:cBhvr>
                                        <p:cTn id="229" dur="2000"/>
                                        <p:tgtEl>
                                          <p:spTgt spid="43"/>
                                        </p:tgtEl>
                                        <p:attrNameLst>
                                          <p:attrName>ppt_h</p:attrName>
                                        </p:attrNameLst>
                                      </p:cBhvr>
                                      <p:tavLst>
                                        <p:tav tm="0">
                                          <p:val>
                                            <p:strVal val="ppt_h"/>
                                          </p:val>
                                        </p:tav>
                                        <p:tav tm="100000">
                                          <p:val>
                                            <p:fltVal val="0"/>
                                          </p:val>
                                        </p:tav>
                                      </p:tavLst>
                                    </p:anim>
                                    <p:set>
                                      <p:cBhvr>
                                        <p:cTn id="230" dur="1" fill="hold">
                                          <p:stCondLst>
                                            <p:cond delay="1999"/>
                                          </p:stCondLst>
                                        </p:cTn>
                                        <p:tgtEl>
                                          <p:spTgt spid="43"/>
                                        </p:tgtEl>
                                        <p:attrNameLst>
                                          <p:attrName>style.visibility</p:attrName>
                                        </p:attrNameLst>
                                      </p:cBhvr>
                                      <p:to>
                                        <p:strVal val="hidden"/>
                                      </p:to>
                                    </p:set>
                                  </p:childTnLst>
                                </p:cTn>
                              </p:par>
                              <p:par>
                                <p:cTn id="231" presetID="49" presetClass="path" presetSubtype="0" accel="50000" decel="50000" fill="hold" nodeType="withEffect">
                                  <p:stCondLst>
                                    <p:cond delay="0"/>
                                  </p:stCondLst>
                                  <p:childTnLst>
                                    <p:animMotion origin="layout" path="M 0.00069 0.00092 L -0.17014 0.35833 " pathEditMode="relative" rAng="0" ptsTypes="AA">
                                      <p:cBhvr>
                                        <p:cTn id="232" dur="2000" fill="hold"/>
                                        <p:tgtEl>
                                          <p:spTgt spid="43"/>
                                        </p:tgtEl>
                                        <p:attrNameLst>
                                          <p:attrName>ppt_x</p:attrName>
                                          <p:attrName>ppt_y</p:attrName>
                                        </p:attrNameLst>
                                      </p:cBhvr>
                                      <p:rCtr x="-8500" y="17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67" grpId="0"/>
      <p:bldP spid="67" grpId="1"/>
      <p:bldP spid="71" grpId="0"/>
      <p:bldP spid="71" grpId="1"/>
      <p:bldP spid="68" grpId="0"/>
      <p:bldP spid="68" grpId="1"/>
      <p:bldP spid="72" grpId="0"/>
      <p:bldP spid="72" grpId="1"/>
      <p:bldP spid="69" grpId="0"/>
      <p:bldP spid="6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Automation</a:t>
            </a:r>
            <a:endParaRPr lang="en-US" dirty="0"/>
          </a:p>
        </p:txBody>
      </p:sp>
      <p:sp>
        <p:nvSpPr>
          <p:cNvPr id="3" name="Content Placeholder 2"/>
          <p:cNvSpPr>
            <a:spLocks noGrp="1"/>
          </p:cNvSpPr>
          <p:nvPr>
            <p:ph idx="1"/>
          </p:nvPr>
        </p:nvSpPr>
        <p:spPr/>
        <p:txBody>
          <a:bodyPr/>
          <a:lstStyle/>
          <a:p>
            <a:r>
              <a:rPr lang="en-US" dirty="0" smtClean="0"/>
              <a:t>Massive amounts of information, diverse sharing partners, rapid tempo of attack and need to respond at machine speed require automation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Human interpretation and decision will always be involved but we need to assist them in this by letting machines do what machines do well.</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10</a:t>
            </a:fld>
            <a:r>
              <a:rPr lang="en-US" smtClean="0"/>
              <a:t> </a:t>
            </a:r>
            <a:r>
              <a:rPr lang="en-US" smtClean="0">
                <a:solidFill>
                  <a:srgbClr val="C1CD23"/>
                </a:solidFill>
              </a:rPr>
              <a:t>|</a:t>
            </a:r>
            <a:endParaRPr lang="en-US" dirty="0">
              <a:solidFill>
                <a:srgbClr val="C1CD2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149" y="2693195"/>
            <a:ext cx="3328629" cy="1883970"/>
          </a:xfrm>
          <a:prstGeom prst="rect">
            <a:avLst/>
          </a:prstGeom>
        </p:spPr>
      </p:pic>
    </p:spTree>
    <p:extLst>
      <p:ext uri="{BB962C8B-B14F-4D97-AF65-F5344CB8AC3E}">
        <p14:creationId xmlns:p14="http://schemas.microsoft.com/office/powerpoint/2010/main" val="3977725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it All Together</a:t>
            </a:r>
            <a:endParaRPr lang="en-US" dirty="0"/>
          </a:p>
        </p:txBody>
      </p:sp>
      <p:sp>
        <p:nvSpPr>
          <p:cNvPr id="3" name="Content Placeholder 2"/>
          <p:cNvSpPr>
            <a:spLocks noGrp="1"/>
          </p:cNvSpPr>
          <p:nvPr>
            <p:ph idx="1"/>
          </p:nvPr>
        </p:nvSpPr>
        <p:spPr/>
        <p:txBody>
          <a:bodyPr>
            <a:normAutofit/>
          </a:bodyPr>
          <a:lstStyle/>
          <a:p>
            <a:r>
              <a:rPr lang="en-US" dirty="0" smtClean="0"/>
              <a:t>Pursuing holistic threat intelligence</a:t>
            </a:r>
          </a:p>
          <a:p>
            <a:r>
              <a:rPr lang="en-US" dirty="0"/>
              <a:t>S</a:t>
            </a:r>
            <a:r>
              <a:rPr lang="en-US" dirty="0" smtClean="0"/>
              <a:t>haring of information among a diverse set of players</a:t>
            </a:r>
          </a:p>
          <a:p>
            <a:r>
              <a:rPr lang="en-US" dirty="0"/>
              <a:t>L</a:t>
            </a:r>
            <a:r>
              <a:rPr lang="en-US" dirty="0" smtClean="0"/>
              <a:t>everaging automation throughout</a:t>
            </a:r>
          </a:p>
          <a:p>
            <a:endParaRPr lang="en-US" dirty="0"/>
          </a:p>
          <a:p>
            <a:endParaRPr lang="en-US" dirty="0"/>
          </a:p>
          <a:p>
            <a:pPr marL="0" indent="0" algn="ctr">
              <a:buNone/>
            </a:pPr>
            <a:r>
              <a:rPr lang="en-US" sz="3600" dirty="0"/>
              <a:t>S</a:t>
            </a:r>
            <a:r>
              <a:rPr lang="en-US" sz="3600" dirty="0" smtClean="0"/>
              <a:t>tandardized </a:t>
            </a:r>
            <a:r>
              <a:rPr lang="en-US" sz="3600" dirty="0"/>
              <a:t>R</a:t>
            </a:r>
            <a:r>
              <a:rPr lang="en-US" sz="3600" dirty="0" smtClean="0"/>
              <a:t>epresentation of Cyber </a:t>
            </a:r>
            <a:r>
              <a:rPr lang="en-US" sz="3600" dirty="0"/>
              <a:t>T</a:t>
            </a:r>
            <a:r>
              <a:rPr lang="en-US" sz="3600" dirty="0" smtClean="0"/>
              <a:t>hreat </a:t>
            </a:r>
            <a:r>
              <a:rPr lang="en-US" sz="3600" dirty="0"/>
              <a:t>I</a:t>
            </a:r>
            <a:r>
              <a:rPr lang="en-US" sz="3600" dirty="0" smtClean="0"/>
              <a:t>nformation</a:t>
            </a:r>
          </a:p>
          <a:p>
            <a:endParaRPr lang="en-US" sz="3600" dirty="0"/>
          </a:p>
          <a:p>
            <a:r>
              <a:rPr lang="en-US" sz="3200" dirty="0" smtClean="0"/>
              <a:t>STIX is intended to address this issue</a:t>
            </a:r>
            <a:endParaRPr lang="en-US" sz="1800"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11</a:t>
            </a:fld>
            <a:r>
              <a:rPr lang="en-US" smtClean="0"/>
              <a:t> </a:t>
            </a:r>
            <a:r>
              <a:rPr lang="en-US" smtClean="0">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03801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2500"/>
                            </p:stCondLst>
                            <p:childTnLst>
                              <p:par>
                                <p:cTn id="9" presetID="10" presetClass="entr" presetSubtype="0" fill="hold"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000"/>
                            </p:stCondLst>
                            <p:childTnLst>
                              <p:par>
                                <p:cTn id="13" presetID="10" presetClass="entr" presetSubtype="0" fill="hold"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7500"/>
                            </p:stCondLst>
                            <p:childTnLst>
                              <p:par>
                                <p:cTn id="17" presetID="10" presetClass="entr" presetSubtype="0" fill="hold" nodeType="afterEffect">
                                  <p:stCondLst>
                                    <p:cond delay="400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STIX</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 </a:t>
            </a:r>
            <a:r>
              <a:rPr lang="en-US" sz="2400" i="1" dirty="0" smtClean="0"/>
              <a:t>language</a:t>
            </a:r>
            <a:r>
              <a:rPr lang="en-US" dirty="0" smtClean="0"/>
              <a:t> for the characterization </a:t>
            </a:r>
            <a:r>
              <a:rPr lang="en-US" dirty="0"/>
              <a:t>and communication of cyber threat </a:t>
            </a:r>
            <a:r>
              <a:rPr lang="en-US" dirty="0" smtClean="0"/>
              <a:t>information</a:t>
            </a:r>
            <a:endParaRPr lang="en-US" dirty="0"/>
          </a:p>
          <a:p>
            <a:pPr lvl="1"/>
            <a:r>
              <a:rPr lang="en-US" dirty="0" smtClean="0"/>
              <a:t>NOT a sharing program, database, or tool </a:t>
            </a:r>
          </a:p>
          <a:p>
            <a:pPr lvl="2"/>
            <a:r>
              <a:rPr lang="en-US" dirty="0" smtClean="0"/>
              <a:t>…but supports all of those uses and more</a:t>
            </a:r>
          </a:p>
          <a:p>
            <a:pPr lvl="1"/>
            <a:endParaRPr lang="en-US" dirty="0" smtClean="0"/>
          </a:p>
          <a:p>
            <a:r>
              <a:rPr lang="en-US" dirty="0" smtClean="0"/>
              <a:t>Developed with open community feedback</a:t>
            </a:r>
          </a:p>
          <a:p>
            <a:pPr lvl="1"/>
            <a:endParaRPr lang="en-US" dirty="0" smtClean="0"/>
          </a:p>
          <a:p>
            <a:r>
              <a:rPr lang="en-US" dirty="0" smtClean="0"/>
              <a:t>Supports</a:t>
            </a:r>
          </a:p>
          <a:p>
            <a:pPr lvl="1"/>
            <a:r>
              <a:rPr lang="en-US" dirty="0" smtClean="0"/>
              <a:t>Clear understandings of cyber threat information</a:t>
            </a:r>
          </a:p>
          <a:p>
            <a:pPr lvl="1"/>
            <a:r>
              <a:rPr lang="en-US" dirty="0" smtClean="0"/>
              <a:t>Consistent expression of threat information</a:t>
            </a:r>
          </a:p>
          <a:p>
            <a:pPr lvl="1"/>
            <a:r>
              <a:rPr lang="en-US" dirty="0"/>
              <a:t>A</a:t>
            </a:r>
            <a:r>
              <a:rPr lang="en-US" dirty="0" smtClean="0"/>
              <a:t>utomated processing based on collected intelligence</a:t>
            </a:r>
          </a:p>
          <a:p>
            <a:pPr lvl="1"/>
            <a:r>
              <a:rPr lang="en-US" dirty="0" smtClean="0"/>
              <a:t>Advance the state of practice in threat analytics</a:t>
            </a:r>
            <a:endParaRPr lang="en-US" dirty="0"/>
          </a:p>
        </p:txBody>
      </p:sp>
      <p:sp>
        <p:nvSpPr>
          <p:cNvPr id="6" name="TextBox 5"/>
          <p:cNvSpPr txBox="1"/>
          <p:nvPr/>
        </p:nvSpPr>
        <p:spPr>
          <a:xfrm>
            <a:off x="1138373" y="6737915"/>
            <a:ext cx="914400" cy="914400"/>
          </a:xfrm>
          <a:prstGeom prst="rect">
            <a:avLst/>
          </a:prstGeom>
        </p:spPr>
        <p:txBody>
          <a:bodyPr vert="horz" wrap="none" lIns="91440" tIns="45720" rIns="91440" bIns="45720" rtlCol="0" anchor="b" anchorCtr="0">
            <a:normAutofit/>
          </a:bodyPr>
          <a:lstStyle/>
          <a:p>
            <a:endParaRPr lang="en-US" sz="3600" dirty="0" smtClean="0">
              <a:solidFill>
                <a:schemeClr val="tx2"/>
              </a:solidFill>
              <a:latin typeface="Helvetica LT Std" pitchFamily="34" charset="0"/>
              <a:ea typeface="Verdana" pitchFamily="34" charset="0"/>
              <a:cs typeface="Verdana" pitchFamily="34" charset="0"/>
            </a:endParaRPr>
          </a:p>
        </p:txBody>
      </p:sp>
      <p:sp>
        <p:nvSpPr>
          <p:cNvPr id="7" name="Content Placeholder 2"/>
          <p:cNvSpPr txBox="1">
            <a:spLocks/>
          </p:cNvSpPr>
          <p:nvPr/>
        </p:nvSpPr>
        <p:spPr>
          <a:xfrm>
            <a:off x="2788146" y="359555"/>
            <a:ext cx="3610028" cy="624205"/>
          </a:xfrm>
          <a:prstGeom prst="rect">
            <a:avLst/>
          </a:prstGeom>
        </p:spPr>
        <p:txBody>
          <a:bodyPr vert="horz" lIns="91440" tIns="45720" rIns="91440" bIns="45720" rtlCol="0">
            <a:no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Verdana" pitchFamily="34" charset="0"/>
                <a:cs typeface="Verdana"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Verdana" pitchFamily="34" charset="0"/>
                <a:cs typeface="Verdana"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endParaRPr lang="en-US" sz="3600" dirty="0" smtClean="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12</a:t>
            </a:fld>
            <a:r>
              <a:rPr lang="en-US" smtClean="0"/>
              <a:t> </a:t>
            </a:r>
            <a:r>
              <a:rPr lang="en-US" smtClean="0">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74663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1000"/>
                                        <p:tgtEl>
                                          <p:spTgt spid="3">
                                            <p:txEl>
                                              <p:pRg st="9" end="9"/>
                                            </p:txEl>
                                          </p:spTgt>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sz="quarter"/>
          </p:nvPr>
        </p:nvSpPr>
        <p:spPr/>
        <p:txBody>
          <a:bodyPr/>
          <a:lstStyle/>
          <a:p>
            <a:r>
              <a:rPr lang="en-US" dirty="0" smtClean="0"/>
              <a:t>Questions?</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13</a:t>
            </a:fld>
            <a:r>
              <a:rPr lang="en-US" smtClean="0"/>
              <a:t> </a:t>
            </a:r>
            <a:r>
              <a:rPr lang="en-US" smtClean="0">
                <a:solidFill>
                  <a:srgbClr val="C1CD23"/>
                </a:solidFill>
              </a:rPr>
              <a:t>|</a:t>
            </a:r>
            <a:endParaRPr lang="en-US" dirty="0">
              <a:solidFill>
                <a:srgbClr val="C1CD23"/>
              </a:solidFill>
            </a:endParaRPr>
          </a:p>
        </p:txBody>
      </p:sp>
      <p:sp>
        <p:nvSpPr>
          <p:cNvPr id="2" name="Subtitle 1"/>
          <p:cNvSpPr>
            <a:spLocks noGrp="1"/>
          </p:cNvSpPr>
          <p:nvPr>
            <p:ph type="subTitle" idx="1"/>
          </p:nvPr>
        </p:nvSpPr>
        <p:spPr/>
        <p:txBody>
          <a:bodyPr>
            <a:normAutofit lnSpcReduction="10000"/>
          </a:bodyPr>
          <a:lstStyle/>
          <a:p>
            <a:endParaRPr lang="en-US"/>
          </a:p>
        </p:txBody>
      </p:sp>
    </p:spTree>
    <p:extLst>
      <p:ext uri="{BB962C8B-B14F-4D97-AF65-F5344CB8AC3E}">
        <p14:creationId xmlns:p14="http://schemas.microsoft.com/office/powerpoint/2010/main" val="10472474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40761" y="2751823"/>
            <a:ext cx="7314415" cy="1368962"/>
          </a:xfrm>
        </p:spPr>
        <p:txBody>
          <a:bodyPr>
            <a:normAutofit fontScale="90000"/>
          </a:bodyPr>
          <a:lstStyle/>
          <a:p>
            <a:pPr>
              <a:lnSpc>
                <a:spcPct val="100000"/>
              </a:lnSpc>
              <a:spcBef>
                <a:spcPts val="0"/>
              </a:spcBef>
              <a:spcAft>
                <a:spcPts val="1800"/>
              </a:spcAft>
            </a:pPr>
            <a:r>
              <a:rPr lang="en-US" sz="4000" dirty="0" smtClean="0"/>
              <a:t>Objective:</a:t>
            </a:r>
            <a:br>
              <a:rPr lang="en-US" sz="4000" dirty="0" smtClean="0"/>
            </a:br>
            <a:r>
              <a:rPr lang="en-US" sz="2800" dirty="0" smtClean="0"/>
              <a:t>Setting the stage with some initial context on what STIX is and </a:t>
            </a:r>
            <a:r>
              <a:rPr lang="en-US" sz="2800" smtClean="0"/>
              <a:t>what is </a:t>
            </a:r>
            <a:r>
              <a:rPr lang="en-US" sz="2800" dirty="0" smtClean="0"/>
              <a:t>driving it</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a:t>
            </a:fld>
            <a:r>
              <a:rPr lang="en-US" smtClean="0"/>
              <a:t> </a:t>
            </a:r>
            <a:r>
              <a:rPr lang="en-US" smtClean="0">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88174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and Evolving Threats</a:t>
            </a:r>
            <a:endParaRPr lang="en-US" dirty="0"/>
          </a:p>
        </p:txBody>
      </p:sp>
      <p:sp>
        <p:nvSpPr>
          <p:cNvPr id="3" name="Content Placeholder 2"/>
          <p:cNvSpPr>
            <a:spLocks noGrp="1"/>
          </p:cNvSpPr>
          <p:nvPr>
            <p:ph idx="1"/>
          </p:nvPr>
        </p:nvSpPr>
        <p:spPr/>
        <p:txBody>
          <a:bodyPr/>
          <a:lstStyle/>
          <a:p>
            <a:r>
              <a:rPr lang="en-US" dirty="0" smtClean="0"/>
              <a:t>Cyber defenders face a very capable and motivated set of adversaries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and their number, sophistication and tempo of activity continue to increase.</a:t>
            </a:r>
          </a:p>
          <a:p>
            <a:r>
              <a:rPr lang="en-US" dirty="0" smtClean="0"/>
              <a:t>The challenge is getting worse, not better.</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2</a:t>
            </a:fld>
            <a:r>
              <a:rPr lang="en-US" smtClean="0"/>
              <a:t> </a:t>
            </a:r>
            <a:r>
              <a:rPr lang="en-US" smtClean="0">
                <a:solidFill>
                  <a:srgbClr val="C1CD23"/>
                </a:solidFill>
              </a:rPr>
              <a:t>|</a:t>
            </a:r>
            <a:endParaRPr lang="en-US" dirty="0">
              <a:solidFill>
                <a:srgbClr val="C1CD23"/>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2078" y="2399970"/>
            <a:ext cx="2486911" cy="218333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5638" y="2391939"/>
            <a:ext cx="3274001" cy="2199203"/>
          </a:xfrm>
          <a:prstGeom prst="rect">
            <a:avLst/>
          </a:prstGeom>
        </p:spPr>
      </p:pic>
    </p:spTree>
    <p:extLst>
      <p:ext uri="{BB962C8B-B14F-4D97-AF65-F5344CB8AC3E}">
        <p14:creationId xmlns:p14="http://schemas.microsoft.com/office/powerpoint/2010/main" val="27926129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of Inward &amp; Outward Focus</a:t>
            </a:r>
            <a:endParaRPr lang="en-US" dirty="0"/>
          </a:p>
        </p:txBody>
      </p:sp>
      <p:sp>
        <p:nvSpPr>
          <p:cNvPr id="3" name="Content Placeholder 2"/>
          <p:cNvSpPr>
            <a:spLocks noGrp="1"/>
          </p:cNvSpPr>
          <p:nvPr>
            <p:ph idx="1"/>
          </p:nvPr>
        </p:nvSpPr>
        <p:spPr>
          <a:xfrm>
            <a:off x="484164" y="1447800"/>
            <a:ext cx="8659835" cy="4839843"/>
          </a:xfrm>
        </p:spPr>
        <p:txBody>
          <a:bodyPr>
            <a:normAutofit/>
          </a:bodyPr>
          <a:lstStyle/>
          <a:p>
            <a:r>
              <a:rPr lang="en-US" dirty="0" smtClean="0"/>
              <a:t>Traditional approach to security has been inward focused</a:t>
            </a:r>
          </a:p>
          <a:p>
            <a:pPr lvl="1"/>
            <a:r>
              <a:rPr lang="en-US" dirty="0" smtClean="0"/>
              <a:t>Understand ourselves: find all vulnerabilities, fix all vulnerabilities, et voila we are magically “secure”</a:t>
            </a:r>
          </a:p>
          <a:p>
            <a:pPr lvl="1"/>
            <a:r>
              <a:rPr lang="en-US" dirty="0" smtClean="0"/>
              <a:t>This is based on a fallacy that we can know and/or fix all vulnerabilities</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Inward focus (hygiene) is necessary but inadequate.</a:t>
            </a:r>
          </a:p>
          <a:p>
            <a:r>
              <a:rPr lang="en-US" dirty="0" smtClean="0"/>
              <a:t>Need for a balancing outward focus on understanding the adversary, their motivation, tactics, activity to make intelligent and realistic defense decisions.</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3</a:t>
            </a:fld>
            <a:r>
              <a:rPr lang="en-US" smtClean="0"/>
              <a:t> </a:t>
            </a:r>
            <a:r>
              <a:rPr lang="en-US" smtClean="0">
                <a:solidFill>
                  <a:srgbClr val="C1CD23"/>
                </a:solidFill>
              </a:rPr>
              <a:t>|</a:t>
            </a:r>
            <a:endParaRPr lang="en-US" dirty="0">
              <a:solidFill>
                <a:srgbClr val="C1CD23"/>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1813" y="2980595"/>
            <a:ext cx="2220033" cy="16650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1846" y="2980595"/>
            <a:ext cx="2091917" cy="1673533"/>
          </a:xfrm>
          <a:prstGeom prst="rect">
            <a:avLst/>
          </a:prstGeom>
        </p:spPr>
      </p:pic>
    </p:spTree>
    <p:extLst>
      <p:ext uri="{BB962C8B-B14F-4D97-AF65-F5344CB8AC3E}">
        <p14:creationId xmlns:p14="http://schemas.microsoft.com/office/powerpoint/2010/main" val="4097607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52" y="285586"/>
            <a:ext cx="6996545" cy="868362"/>
          </a:xfrm>
        </p:spPr>
        <p:txBody>
          <a:bodyPr/>
          <a:lstStyle/>
          <a:p>
            <a:r>
              <a:rPr lang="en-US" dirty="0" smtClean="0"/>
              <a:t>Proactive &amp; Reactive Actions Needed</a:t>
            </a:r>
            <a:endParaRPr lang="en-US" dirty="0"/>
          </a:p>
        </p:txBody>
      </p:sp>
      <p:sp>
        <p:nvSpPr>
          <p:cNvPr id="3" name="Content Placeholder 2"/>
          <p:cNvSpPr>
            <a:spLocks noGrp="1"/>
          </p:cNvSpPr>
          <p:nvPr>
            <p:ph idx="1"/>
          </p:nvPr>
        </p:nvSpPr>
        <p:spPr/>
        <p:txBody>
          <a:bodyPr/>
          <a:lstStyle/>
          <a:p>
            <a:r>
              <a:rPr lang="en-US" dirty="0" smtClean="0"/>
              <a:t>Many attacks today are increasingly complex and multistage.</a:t>
            </a:r>
          </a:p>
          <a:p>
            <a:r>
              <a:rPr lang="en-US" dirty="0" smtClean="0"/>
              <a:t>Current visibility and ability to act is typically after exploit has occurred</a:t>
            </a:r>
          </a:p>
          <a:p>
            <a:pPr lvl="1"/>
            <a:r>
              <a:rPr lang="en-US" dirty="0" smtClean="0"/>
              <a:t>Response is important but inadequate alone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Need to balance response with proactive detection and prevention of pre-exploit activity</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4</a:t>
            </a:fld>
            <a:r>
              <a:rPr lang="en-US" smtClean="0"/>
              <a:t> </a:t>
            </a:r>
            <a:r>
              <a:rPr lang="en-US" smtClean="0">
                <a:solidFill>
                  <a:srgbClr val="C1CD23"/>
                </a:solidFill>
              </a:rPr>
              <a:t>|</a:t>
            </a:r>
            <a:endParaRPr lang="en-US" dirty="0">
              <a:solidFill>
                <a:srgbClr val="C1CD23"/>
              </a:solidFill>
            </a:endParaRPr>
          </a:p>
        </p:txBody>
      </p:sp>
      <p:graphicFrame>
        <p:nvGraphicFramePr>
          <p:cNvPr id="5" name="Diagram 4"/>
          <p:cNvGraphicFramePr/>
          <p:nvPr>
            <p:extLst>
              <p:ext uri="{D42A27DB-BD31-4B8C-83A1-F6EECF244321}">
                <p14:modId xmlns:p14="http://schemas.microsoft.com/office/powerpoint/2010/main" val="4270940395"/>
              </p:ext>
            </p:extLst>
          </p:nvPr>
        </p:nvGraphicFramePr>
        <p:xfrm>
          <a:off x="1863925" y="3475756"/>
          <a:ext cx="5759770" cy="143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4143307" y="3746844"/>
            <a:ext cx="3108249" cy="926219"/>
          </a:xfrm>
          <a:prstGeom prst="round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dirty="0">
              <a:solidFill>
                <a:srgbClr val="FF0000"/>
              </a:solidFill>
            </a:endParaRPr>
          </a:p>
        </p:txBody>
      </p:sp>
      <p:sp>
        <p:nvSpPr>
          <p:cNvPr id="7" name="TextBox 6"/>
          <p:cNvSpPr txBox="1"/>
          <p:nvPr/>
        </p:nvSpPr>
        <p:spPr>
          <a:xfrm>
            <a:off x="2497100" y="3298609"/>
            <a:ext cx="4075793" cy="369332"/>
          </a:xfrm>
          <a:prstGeom prst="rect">
            <a:avLst/>
          </a:prstGeom>
          <a:noFill/>
        </p:spPr>
        <p:txBody>
          <a:bodyPr wrap="none" rtlCol="0">
            <a:spAutoFit/>
          </a:bodyPr>
          <a:lstStyle/>
          <a:p>
            <a:pPr fontAlgn="base">
              <a:spcBef>
                <a:spcPct val="0"/>
              </a:spcBef>
              <a:spcAft>
                <a:spcPct val="0"/>
              </a:spcAft>
            </a:pPr>
            <a:r>
              <a:rPr lang="en-US" b="1" dirty="0" smtClean="0">
                <a:solidFill>
                  <a:srgbClr val="000000"/>
                </a:solidFill>
                <a:cs typeface="Arial" charset="0"/>
              </a:rPr>
              <a:t>Kill Chain or Cyber Attack Lifecycle</a:t>
            </a:r>
            <a:endParaRPr lang="en-US" b="1" dirty="0">
              <a:solidFill>
                <a:srgbClr val="000000"/>
              </a:solidFill>
              <a:cs typeface="Arial" charset="0"/>
            </a:endParaRPr>
          </a:p>
        </p:txBody>
      </p:sp>
      <p:sp>
        <p:nvSpPr>
          <p:cNvPr id="8" name="Rounded Rectangle 7"/>
          <p:cNvSpPr/>
          <p:nvPr/>
        </p:nvSpPr>
        <p:spPr>
          <a:xfrm>
            <a:off x="1863925" y="3746844"/>
            <a:ext cx="3056445" cy="926219"/>
          </a:xfrm>
          <a:prstGeom prst="roundRect">
            <a:avLst/>
          </a:prstGeom>
          <a:noFill/>
          <a:ln w="762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700838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Holistic Threat Intelligence</a:t>
            </a:r>
            <a:endParaRPr lang="en-US" dirty="0"/>
          </a:p>
        </p:txBody>
      </p:sp>
      <p:sp>
        <p:nvSpPr>
          <p:cNvPr id="3" name="Content Placeholder 2"/>
          <p:cNvSpPr>
            <a:spLocks noGrp="1"/>
          </p:cNvSpPr>
          <p:nvPr>
            <p:ph idx="1"/>
          </p:nvPr>
        </p:nvSpPr>
        <p:spPr>
          <a:xfrm>
            <a:off x="609600" y="1447800"/>
            <a:ext cx="8229600" cy="4824163"/>
          </a:xfrm>
        </p:spPr>
        <p:txBody>
          <a:bodyPr>
            <a:normAutofit/>
          </a:bodyPr>
          <a:lstStyle/>
          <a:p>
            <a:r>
              <a:rPr lang="en-US" dirty="0" smtClean="0"/>
              <a:t>Effective understanding, decision-making and action require a holistic picture of both ourselves and the adversary.</a:t>
            </a:r>
          </a:p>
          <a:p>
            <a:pPr lvl="1"/>
            <a:r>
              <a:rPr lang="en-US" sz="1800" dirty="0" smtClean="0"/>
              <a:t>What are our assets? What are our missions and activities? What is our attack surface? Where are we vulnerable?</a:t>
            </a:r>
          </a:p>
          <a:p>
            <a:pPr lvl="1"/>
            <a:r>
              <a:rPr lang="en-US" sz="1800" dirty="0" smtClean="0"/>
              <a:t>Who is the adversary? Where are they acting? How are they acting? What does it look like when they act? What are they targeting? What actions should we take to mitigate their actions?</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2400" dirty="0" smtClean="0"/>
              <a:t>This is holistic threat intelligence</a:t>
            </a:r>
            <a:endParaRPr lang="en-US" sz="2400"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5</a:t>
            </a:fld>
            <a:r>
              <a:rPr lang="en-US" smtClean="0"/>
              <a:t> </a:t>
            </a:r>
            <a:r>
              <a:rPr lang="en-US" smtClean="0">
                <a:solidFill>
                  <a:srgbClr val="C1CD23"/>
                </a:solidFill>
              </a:rPr>
              <a:t>|</a:t>
            </a:r>
            <a:endParaRPr lang="en-US" dirty="0">
              <a:solidFill>
                <a:srgbClr val="C1CD2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450" y="3752492"/>
            <a:ext cx="2892458" cy="1929811"/>
          </a:xfrm>
          <a:prstGeom prst="rect">
            <a:avLst/>
          </a:prstGeom>
        </p:spPr>
      </p:pic>
    </p:spTree>
    <p:extLst>
      <p:ext uri="{BB962C8B-B14F-4D97-AF65-F5344CB8AC3E}">
        <p14:creationId xmlns:p14="http://schemas.microsoft.com/office/powerpoint/2010/main" val="3112796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Information Sharing</a:t>
            </a:r>
            <a:endParaRPr lang="en-US" dirty="0"/>
          </a:p>
        </p:txBody>
      </p:sp>
      <p:sp>
        <p:nvSpPr>
          <p:cNvPr id="3" name="Content Placeholder 2"/>
          <p:cNvSpPr>
            <a:spLocks noGrp="1"/>
          </p:cNvSpPr>
          <p:nvPr>
            <p:ph idx="1"/>
          </p:nvPr>
        </p:nvSpPr>
        <p:spPr>
          <a:xfrm>
            <a:off x="609600" y="1324951"/>
            <a:ext cx="8229600" cy="5217577"/>
          </a:xfrm>
        </p:spPr>
        <p:txBody>
          <a:bodyPr>
            <a:normAutofit fontScale="92500" lnSpcReduction="10000"/>
          </a:bodyPr>
          <a:lstStyle/>
          <a:p>
            <a:r>
              <a:rPr lang="en-US" dirty="0" smtClean="0"/>
              <a:t>Holistic threat intelligence is not a single player sport</a:t>
            </a:r>
          </a:p>
          <a:p>
            <a:r>
              <a:rPr lang="en-US" dirty="0" smtClean="0"/>
              <a:t>It depends on access to a wide range of information and no single entity, no matter how large, has the full picture to be consistently predictive or effective in prevention.</a:t>
            </a:r>
          </a:p>
          <a:p>
            <a:endParaRPr lang="en-US" dirty="0"/>
          </a:p>
          <a:p>
            <a:endParaRPr lang="en-US" dirty="0" smtClean="0"/>
          </a:p>
          <a:p>
            <a:endParaRPr lang="en-US" dirty="0"/>
          </a:p>
          <a:p>
            <a:endParaRPr lang="en-US" dirty="0" smtClean="0"/>
          </a:p>
          <a:p>
            <a:endParaRPr lang="en-US" dirty="0"/>
          </a:p>
          <a:p>
            <a:r>
              <a:rPr lang="en-US" dirty="0" smtClean="0"/>
              <a:t>It requires sharing of information between interested parties.</a:t>
            </a:r>
          </a:p>
          <a:p>
            <a:pPr lvl="1"/>
            <a:r>
              <a:rPr lang="en-US" sz="1600" dirty="0" smtClean="0"/>
              <a:t>Sharing applies both internally and externally</a:t>
            </a:r>
          </a:p>
          <a:p>
            <a:pPr lvl="1"/>
            <a:r>
              <a:rPr lang="en-US" sz="1600" dirty="0" smtClean="0"/>
              <a:t>Sharing </a:t>
            </a:r>
            <a:r>
              <a:rPr lang="en-US" sz="1600" dirty="0" smtClean="0"/>
              <a:t>is not completely new but is typically focused on very atomic, limited-sophistication indicators (IP lists, file hashes, URLS, email addresses, etc.)</a:t>
            </a:r>
          </a:p>
          <a:p>
            <a:pPr lvl="1"/>
            <a:r>
              <a:rPr lang="en-US" sz="1600" dirty="0" smtClean="0"/>
              <a:t>Most sharing is unstructured and human-to-human</a:t>
            </a:r>
          </a:p>
          <a:p>
            <a:pPr lvl="1"/>
            <a:r>
              <a:rPr lang="en-US" sz="1600" dirty="0" smtClean="0"/>
              <a:t>There is a need to share more sophisticated behavioral and contextual </a:t>
            </a:r>
            <a:r>
              <a:rPr lang="en-US" sz="1600" dirty="0" smtClean="0"/>
              <a:t>information</a:t>
            </a:r>
            <a:endParaRPr lang="en-US" dirty="0" smtClean="0"/>
          </a:p>
          <a:p>
            <a:pPr>
              <a:spcBef>
                <a:spcPts val="600"/>
              </a:spcBef>
            </a:pPr>
            <a:r>
              <a:rPr lang="en-US" dirty="0" smtClean="0"/>
              <a:t>How can my detection today aid your prevention tomorrow?</a:t>
            </a:r>
            <a:endParaRPr lang="en-US" dirty="0"/>
          </a:p>
        </p:txBody>
      </p:sp>
      <p:sp>
        <p:nvSpPr>
          <p:cNvPr id="4" name="Slide Number Placeholder 3"/>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6</a:t>
            </a:fld>
            <a:r>
              <a:rPr lang="en-US" smtClean="0"/>
              <a:t> </a:t>
            </a:r>
            <a:r>
              <a:rPr lang="en-US" smtClean="0">
                <a:solidFill>
                  <a:srgbClr val="C1CD23"/>
                </a:solidFill>
              </a:rPr>
              <a:t>|</a:t>
            </a:r>
            <a:endParaRPr lang="en-US" dirty="0">
              <a:solidFill>
                <a:srgbClr val="C1CD23"/>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59" y="2509176"/>
            <a:ext cx="2297279" cy="1722960"/>
          </a:xfrm>
          <a:prstGeom prst="rect">
            <a:avLst/>
          </a:prstGeom>
        </p:spPr>
      </p:pic>
    </p:spTree>
    <p:extLst>
      <p:ext uri="{BB962C8B-B14F-4D97-AF65-F5344CB8AC3E}">
        <p14:creationId xmlns:p14="http://schemas.microsoft.com/office/powerpoint/2010/main" val="42511723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par>
                          <p:cTn id="21" fill="hold">
                            <p:stCondLst>
                              <p:cond delay="500"/>
                            </p:stCondLst>
                            <p:childTnLst>
                              <p:par>
                                <p:cTn id="22" presetID="10" presetClass="entr" presetSubtype="0" fill="hold" nodeType="afterEffect">
                                  <p:stCondLst>
                                    <p:cond delay="300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0"/>
                                        <p:tgtEl>
                                          <p:spTgt spid="3">
                                            <p:txEl>
                                              <p:pRg st="9" end="9"/>
                                            </p:txEl>
                                          </p:spTgt>
                                        </p:tgtEl>
                                      </p:cBhvr>
                                    </p:animEffect>
                                  </p:childTnLst>
                                </p:cTn>
                              </p:par>
                            </p:childTnLst>
                          </p:cTn>
                        </p:par>
                        <p:par>
                          <p:cTn id="25" fill="hold">
                            <p:stCondLst>
                              <p:cond delay="8500"/>
                            </p:stCondLst>
                            <p:childTnLst>
                              <p:par>
                                <p:cTn id="26" presetID="10" presetClass="entr" presetSubtype="0" fill="hold" nodeType="after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3000"/>
                                        <p:tgtEl>
                                          <p:spTgt spid="3">
                                            <p:txEl>
                                              <p:pRg st="10" end="10"/>
                                            </p:txEl>
                                          </p:spTgt>
                                        </p:tgtEl>
                                      </p:cBhvr>
                                    </p:animEffect>
                                  </p:childTnLst>
                                </p:cTn>
                              </p:par>
                            </p:childTnLst>
                          </p:cTn>
                        </p:par>
                        <p:par>
                          <p:cTn id="29" fill="hold">
                            <p:stCondLst>
                              <p:cond delay="11500"/>
                            </p:stCondLst>
                            <p:childTnLst>
                              <p:par>
                                <p:cTn id="30" presetID="10" presetClass="entr" presetSubtype="0" fill="hold" nodeType="after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3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to Adversary</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4"/>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7</a:t>
            </a:fld>
            <a:r>
              <a:rPr lang="en-US" smtClean="0"/>
              <a:t> </a:t>
            </a:r>
            <a:r>
              <a:rPr lang="en-US" smtClean="0">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150863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57634" y="3989994"/>
            <a:ext cx="2961966" cy="2868006"/>
            <a:chOff x="2554390" y="1475393"/>
            <a:chExt cx="4035219" cy="3907213"/>
          </a:xfrm>
        </p:grpSpPr>
        <p:pic>
          <p:nvPicPr>
            <p:cNvPr id="4" name="Picture 3"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5" name="Picture 4"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7" name="Group 6"/>
          <p:cNvGrpSpPr/>
          <p:nvPr/>
        </p:nvGrpSpPr>
        <p:grpSpPr>
          <a:xfrm>
            <a:off x="2971800" y="1584431"/>
            <a:ext cx="1905000" cy="1844569"/>
            <a:chOff x="2554390" y="1475393"/>
            <a:chExt cx="4035219" cy="3907213"/>
          </a:xfrm>
        </p:grpSpPr>
        <p:pic>
          <p:nvPicPr>
            <p:cNvPr id="8" name="Picture 7"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9" name="Picture 8"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10" name="Group 9"/>
          <p:cNvGrpSpPr/>
          <p:nvPr/>
        </p:nvGrpSpPr>
        <p:grpSpPr>
          <a:xfrm>
            <a:off x="4860519" y="3887460"/>
            <a:ext cx="2377179" cy="2301769"/>
            <a:chOff x="2554390" y="1475393"/>
            <a:chExt cx="4035219" cy="3907213"/>
          </a:xfrm>
        </p:grpSpPr>
        <p:pic>
          <p:nvPicPr>
            <p:cNvPr id="11" name="Picture 10"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12" name="Picture 11"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grpSp>
        <p:nvGrpSpPr>
          <p:cNvPr id="13" name="Group 12"/>
          <p:cNvGrpSpPr/>
          <p:nvPr/>
        </p:nvGrpSpPr>
        <p:grpSpPr>
          <a:xfrm>
            <a:off x="5867400" y="381001"/>
            <a:ext cx="1500225" cy="1452634"/>
            <a:chOff x="2554390" y="1475393"/>
            <a:chExt cx="4035219" cy="3907213"/>
          </a:xfrm>
        </p:grpSpPr>
        <p:pic>
          <p:nvPicPr>
            <p:cNvPr id="14" name="Picture 13" descr="Dodeca Back 01-01.png"/>
            <p:cNvPicPr>
              <a:picLocks noChangeAspect="1"/>
            </p:cNvPicPr>
            <p:nvPr/>
          </p:nvPicPr>
          <p:blipFill>
            <a:blip r:embed="rId5" cstate="print"/>
            <a:stretch>
              <a:fillRect/>
            </a:stretch>
          </p:blipFill>
          <p:spPr>
            <a:xfrm>
              <a:off x="2554390" y="1475393"/>
              <a:ext cx="4035219" cy="3907213"/>
            </a:xfrm>
            <a:prstGeom prst="rect">
              <a:avLst/>
            </a:prstGeom>
          </p:spPr>
        </p:pic>
        <p:pic>
          <p:nvPicPr>
            <p:cNvPr id="15" name="Picture 14" descr="Dodeca Front 01-01.png"/>
            <p:cNvPicPr>
              <a:picLocks noChangeAspect="1"/>
            </p:cNvPicPr>
            <p:nvPr/>
          </p:nvPicPr>
          <p:blipFill>
            <a:blip r:embed="rId6" cstate="print"/>
            <a:stretch>
              <a:fillRect/>
            </a:stretch>
          </p:blipFill>
          <p:spPr>
            <a:xfrm>
              <a:off x="2554390" y="1475393"/>
              <a:ext cx="4035219" cy="3907213"/>
            </a:xfrm>
            <a:prstGeom prst="rect">
              <a:avLst/>
            </a:prstGeom>
          </p:spPr>
        </p:pic>
      </p:grpSp>
      <p:grpSp>
        <p:nvGrpSpPr>
          <p:cNvPr id="16" name="Group 15"/>
          <p:cNvGrpSpPr/>
          <p:nvPr/>
        </p:nvGrpSpPr>
        <p:grpSpPr>
          <a:xfrm>
            <a:off x="6835019" y="2285610"/>
            <a:ext cx="1930364" cy="1869126"/>
            <a:chOff x="2554390" y="1475393"/>
            <a:chExt cx="4035219" cy="3907213"/>
          </a:xfrm>
        </p:grpSpPr>
        <p:pic>
          <p:nvPicPr>
            <p:cNvPr id="17" name="Picture 16" descr="Dodeca Back 01-01.png"/>
            <p:cNvPicPr>
              <a:picLocks noChangeAspect="1"/>
            </p:cNvPicPr>
            <p:nvPr/>
          </p:nvPicPr>
          <p:blipFill>
            <a:blip r:embed="rId3" cstate="print"/>
            <a:stretch>
              <a:fillRect/>
            </a:stretch>
          </p:blipFill>
          <p:spPr>
            <a:xfrm>
              <a:off x="2554390" y="1475393"/>
              <a:ext cx="4035219" cy="3907213"/>
            </a:xfrm>
            <a:prstGeom prst="rect">
              <a:avLst/>
            </a:prstGeom>
          </p:spPr>
        </p:pic>
        <p:pic>
          <p:nvPicPr>
            <p:cNvPr id="18" name="Picture 17" descr="Dodeca Front 01-01.png"/>
            <p:cNvPicPr>
              <a:picLocks noChangeAspect="1"/>
            </p:cNvPicPr>
            <p:nvPr/>
          </p:nvPicPr>
          <p:blipFill>
            <a:blip r:embed="rId4" cstate="print"/>
            <a:stretch>
              <a:fillRect/>
            </a:stretch>
          </p:blipFill>
          <p:spPr>
            <a:xfrm>
              <a:off x="2554390" y="1475393"/>
              <a:ext cx="4035219" cy="3907213"/>
            </a:xfrm>
            <a:prstGeom prst="rect">
              <a:avLst/>
            </a:prstGeom>
          </p:spPr>
        </p:pic>
      </p:grpSp>
      <p:pic>
        <p:nvPicPr>
          <p:cNvPr id="20" name="Picture 19" descr="Werner-02.png"/>
          <p:cNvPicPr>
            <a:picLocks noChangeAspect="1"/>
          </p:cNvPicPr>
          <p:nvPr/>
        </p:nvPicPr>
        <p:blipFill>
          <a:blip r:embed="rId7" cstate="print"/>
          <a:stretch>
            <a:fillRect/>
          </a:stretch>
        </p:blipFill>
        <p:spPr>
          <a:xfrm>
            <a:off x="152401" y="152400"/>
            <a:ext cx="1904999" cy="1651481"/>
          </a:xfrm>
          <a:prstGeom prst="rect">
            <a:avLst/>
          </a:prstGeom>
        </p:spPr>
      </p:pic>
      <p:pic>
        <p:nvPicPr>
          <p:cNvPr id="29" name="Picture 28" descr="Gray Panel-02.png"/>
          <p:cNvPicPr>
            <a:picLocks noChangeAspect="1"/>
          </p:cNvPicPr>
          <p:nvPr/>
        </p:nvPicPr>
        <p:blipFill>
          <a:blip r:embed="rId8" cstate="print"/>
          <a:srcRect r="33187" b="34501"/>
          <a:stretch>
            <a:fillRect/>
          </a:stretch>
        </p:blipFill>
        <p:spPr>
          <a:xfrm>
            <a:off x="1447800" y="3986784"/>
            <a:ext cx="1981200" cy="1880616"/>
          </a:xfrm>
          <a:prstGeom prst="rect">
            <a:avLst/>
          </a:prstGeom>
        </p:spPr>
      </p:pic>
      <p:pic>
        <p:nvPicPr>
          <p:cNvPr id="21" name="Picture 20" descr="Red Panel-02.png"/>
          <p:cNvPicPr>
            <a:picLocks noChangeAspect="1"/>
          </p:cNvPicPr>
          <p:nvPr/>
        </p:nvPicPr>
        <p:blipFill>
          <a:blip r:embed="rId9" cstate="print"/>
          <a:srcRect r="38181" b="42068"/>
          <a:stretch>
            <a:fillRect/>
          </a:stretch>
        </p:blipFill>
        <p:spPr>
          <a:xfrm>
            <a:off x="1457157" y="4000500"/>
            <a:ext cx="1811823" cy="1644044"/>
          </a:xfrm>
          <a:prstGeom prst="rect">
            <a:avLst/>
          </a:prstGeom>
        </p:spPr>
      </p:pic>
      <p:pic>
        <p:nvPicPr>
          <p:cNvPr id="26" name="Picture 25" descr="Yellow-03.png"/>
          <p:cNvPicPr>
            <a:picLocks noChangeAspect="1"/>
          </p:cNvPicPr>
          <p:nvPr/>
        </p:nvPicPr>
        <p:blipFill>
          <a:blip r:embed="rId10" cstate="print"/>
          <a:srcRect l="32777" t="41051"/>
          <a:stretch>
            <a:fillRect/>
          </a:stretch>
        </p:blipFill>
        <p:spPr>
          <a:xfrm>
            <a:off x="1295400" y="3048000"/>
            <a:ext cx="1626391" cy="2329465"/>
          </a:xfrm>
          <a:prstGeom prst="rect">
            <a:avLst/>
          </a:prstGeom>
        </p:spPr>
      </p:pic>
      <p:pic>
        <p:nvPicPr>
          <p:cNvPr id="27" name="Picture 26" descr="Laser1-03.png"/>
          <p:cNvPicPr>
            <a:picLocks noChangeAspect="1"/>
          </p:cNvPicPr>
          <p:nvPr/>
        </p:nvPicPr>
        <p:blipFill>
          <a:blip r:embed="rId11" cstate="print"/>
          <a:srcRect r="16045" b="11645"/>
          <a:stretch>
            <a:fillRect/>
          </a:stretch>
        </p:blipFill>
        <p:spPr>
          <a:xfrm>
            <a:off x="483391" y="1385294"/>
            <a:ext cx="2031209" cy="3491506"/>
          </a:xfrm>
          <a:prstGeom prst="rect">
            <a:avLst/>
          </a:prstGeom>
        </p:spPr>
      </p:pic>
      <p:pic>
        <p:nvPicPr>
          <p:cNvPr id="25" name="Picture 24" descr="Laser3b-03.png"/>
          <p:cNvPicPr>
            <a:picLocks noChangeAspect="1"/>
          </p:cNvPicPr>
          <p:nvPr/>
        </p:nvPicPr>
        <p:blipFill>
          <a:blip r:embed="rId12" cstate="print"/>
          <a:srcRect l="43011" t="65215" r="-24899"/>
          <a:stretch>
            <a:fillRect/>
          </a:stretch>
        </p:blipFill>
        <p:spPr>
          <a:xfrm>
            <a:off x="1524000" y="3962400"/>
            <a:ext cx="1981200" cy="1374575"/>
          </a:xfrm>
          <a:prstGeom prst="rect">
            <a:avLst/>
          </a:prstGeom>
        </p:spPr>
      </p:pic>
      <p:pic>
        <p:nvPicPr>
          <p:cNvPr id="42" name="Picture 41" descr="Gray Panel-02.png"/>
          <p:cNvPicPr>
            <a:picLocks noChangeAspect="1"/>
          </p:cNvPicPr>
          <p:nvPr/>
        </p:nvPicPr>
        <p:blipFill>
          <a:blip r:embed="rId8" cstate="print"/>
          <a:srcRect r="33187" b="34501"/>
          <a:stretch>
            <a:fillRect/>
          </a:stretch>
        </p:blipFill>
        <p:spPr>
          <a:xfrm>
            <a:off x="6834789" y="2287435"/>
            <a:ext cx="1282896" cy="1217765"/>
          </a:xfrm>
          <a:prstGeom prst="rect">
            <a:avLst/>
          </a:prstGeom>
        </p:spPr>
      </p:pic>
      <p:pic>
        <p:nvPicPr>
          <p:cNvPr id="43" name="Picture 42" descr="Red Panel-02.png"/>
          <p:cNvPicPr>
            <a:picLocks noChangeAspect="1"/>
          </p:cNvPicPr>
          <p:nvPr/>
        </p:nvPicPr>
        <p:blipFill>
          <a:blip r:embed="rId9" cstate="print"/>
          <a:srcRect r="38181" b="42068"/>
          <a:stretch>
            <a:fillRect/>
          </a:stretch>
        </p:blipFill>
        <p:spPr>
          <a:xfrm>
            <a:off x="6837122" y="2290920"/>
            <a:ext cx="1180984" cy="1071620"/>
          </a:xfrm>
          <a:prstGeom prst="rect">
            <a:avLst/>
          </a:prstGeom>
        </p:spPr>
      </p:pic>
      <p:pic>
        <p:nvPicPr>
          <p:cNvPr id="44" name="Picture 43" descr="Yellow-03.png"/>
          <p:cNvPicPr>
            <a:picLocks noChangeAspect="1"/>
          </p:cNvPicPr>
          <p:nvPr/>
        </p:nvPicPr>
        <p:blipFill>
          <a:blip r:embed="rId10" cstate="print"/>
          <a:srcRect l="32777" t="41051"/>
          <a:stretch>
            <a:fillRect/>
          </a:stretch>
        </p:blipFill>
        <p:spPr>
          <a:xfrm>
            <a:off x="6709903" y="1697884"/>
            <a:ext cx="1060116" cy="1518394"/>
          </a:xfrm>
          <a:prstGeom prst="rect">
            <a:avLst/>
          </a:prstGeom>
        </p:spPr>
      </p:pic>
      <p:pic>
        <p:nvPicPr>
          <p:cNvPr id="45" name="Picture 44" descr="Laser3b-03.png"/>
          <p:cNvPicPr>
            <a:picLocks noChangeAspect="1"/>
          </p:cNvPicPr>
          <p:nvPr/>
        </p:nvPicPr>
        <p:blipFill>
          <a:blip r:embed="rId12" cstate="print"/>
          <a:srcRect l="43011" t="65215" r="-24899"/>
          <a:stretch>
            <a:fillRect/>
          </a:stretch>
        </p:blipFill>
        <p:spPr>
          <a:xfrm>
            <a:off x="6842964" y="2273436"/>
            <a:ext cx="1291386" cy="895976"/>
          </a:xfrm>
          <a:prstGeom prst="rect">
            <a:avLst/>
          </a:prstGeom>
        </p:spPr>
      </p:pic>
      <p:pic>
        <p:nvPicPr>
          <p:cNvPr id="51" name="Picture 50" descr="Gray Panel-02.png"/>
          <p:cNvPicPr>
            <a:picLocks noChangeAspect="1"/>
          </p:cNvPicPr>
          <p:nvPr/>
        </p:nvPicPr>
        <p:blipFill>
          <a:blip r:embed="rId8" cstate="print"/>
          <a:srcRect r="33187" b="34501"/>
          <a:stretch>
            <a:fillRect/>
          </a:stretch>
        </p:blipFill>
        <p:spPr>
          <a:xfrm>
            <a:off x="5875600" y="384409"/>
            <a:ext cx="987638" cy="937496"/>
          </a:xfrm>
          <a:prstGeom prst="rect">
            <a:avLst/>
          </a:prstGeom>
        </p:spPr>
      </p:pic>
      <p:pic>
        <p:nvPicPr>
          <p:cNvPr id="52" name="Picture 51" descr="Red Panel-02.png"/>
          <p:cNvPicPr>
            <a:picLocks noChangeAspect="1"/>
          </p:cNvPicPr>
          <p:nvPr/>
        </p:nvPicPr>
        <p:blipFill>
          <a:blip r:embed="rId9" cstate="print"/>
          <a:srcRect r="38181" b="42068"/>
          <a:stretch>
            <a:fillRect/>
          </a:stretch>
        </p:blipFill>
        <p:spPr>
          <a:xfrm>
            <a:off x="5875729" y="387742"/>
            <a:ext cx="909182" cy="824988"/>
          </a:xfrm>
          <a:prstGeom prst="rect">
            <a:avLst/>
          </a:prstGeom>
        </p:spPr>
      </p:pic>
      <p:pic>
        <p:nvPicPr>
          <p:cNvPr id="53" name="Picture 52" descr="Yellow-03.png"/>
          <p:cNvPicPr>
            <a:picLocks noChangeAspect="1"/>
          </p:cNvPicPr>
          <p:nvPr/>
        </p:nvPicPr>
        <p:blipFill>
          <a:blip r:embed="rId10" cstate="print"/>
          <a:srcRect l="32777" t="41051"/>
          <a:stretch>
            <a:fillRect/>
          </a:stretch>
        </p:blipFill>
        <p:spPr>
          <a:xfrm>
            <a:off x="5770410" y="-68804"/>
            <a:ext cx="816132" cy="1168938"/>
          </a:xfrm>
          <a:prstGeom prst="rect">
            <a:avLst/>
          </a:prstGeom>
        </p:spPr>
      </p:pic>
      <p:pic>
        <p:nvPicPr>
          <p:cNvPr id="54" name="Picture 53" descr="Laser3b-03.png"/>
          <p:cNvPicPr>
            <a:picLocks noChangeAspect="1"/>
          </p:cNvPicPr>
          <p:nvPr/>
        </p:nvPicPr>
        <p:blipFill>
          <a:blip r:embed="rId12" cstate="print"/>
          <a:srcRect l="43011" t="65215" r="-24899"/>
          <a:stretch>
            <a:fillRect/>
          </a:stretch>
        </p:blipFill>
        <p:spPr>
          <a:xfrm>
            <a:off x="5860942" y="383380"/>
            <a:ext cx="994174" cy="689768"/>
          </a:xfrm>
          <a:prstGeom prst="rect">
            <a:avLst/>
          </a:prstGeom>
        </p:spPr>
      </p:pic>
      <p:pic>
        <p:nvPicPr>
          <p:cNvPr id="55" name="Picture 54" descr="Gray Panel-02.png"/>
          <p:cNvPicPr>
            <a:picLocks noChangeAspect="1"/>
          </p:cNvPicPr>
          <p:nvPr/>
        </p:nvPicPr>
        <p:blipFill>
          <a:blip r:embed="rId8" cstate="print"/>
          <a:srcRect r="33187" b="34501"/>
          <a:stretch>
            <a:fillRect/>
          </a:stretch>
        </p:blipFill>
        <p:spPr>
          <a:xfrm>
            <a:off x="4853784" y="3875758"/>
            <a:ext cx="1589752" cy="1509041"/>
          </a:xfrm>
          <a:prstGeom prst="rect">
            <a:avLst/>
          </a:prstGeom>
        </p:spPr>
      </p:pic>
      <p:pic>
        <p:nvPicPr>
          <p:cNvPr id="56" name="Picture 55" descr="Red Panel-02.png"/>
          <p:cNvPicPr>
            <a:picLocks noChangeAspect="1"/>
          </p:cNvPicPr>
          <p:nvPr/>
        </p:nvPicPr>
        <p:blipFill>
          <a:blip r:embed="rId9" cstate="print"/>
          <a:srcRect r="38181" b="42068"/>
          <a:stretch>
            <a:fillRect/>
          </a:stretch>
        </p:blipFill>
        <p:spPr>
          <a:xfrm>
            <a:off x="4856702" y="3882447"/>
            <a:ext cx="1463465" cy="1327942"/>
          </a:xfrm>
          <a:prstGeom prst="rect">
            <a:avLst/>
          </a:prstGeom>
        </p:spPr>
      </p:pic>
      <p:pic>
        <p:nvPicPr>
          <p:cNvPr id="57" name="Picture 56" descr="Yellow-03.png"/>
          <p:cNvPicPr>
            <a:picLocks noChangeAspect="1"/>
          </p:cNvPicPr>
          <p:nvPr/>
        </p:nvPicPr>
        <p:blipFill>
          <a:blip r:embed="rId10" cstate="print"/>
          <a:srcRect l="32777" t="41051"/>
          <a:stretch>
            <a:fillRect/>
          </a:stretch>
        </p:blipFill>
        <p:spPr>
          <a:xfrm>
            <a:off x="4691266" y="3180465"/>
            <a:ext cx="1313684" cy="1881577"/>
          </a:xfrm>
          <a:prstGeom prst="rect">
            <a:avLst/>
          </a:prstGeom>
        </p:spPr>
      </p:pic>
      <p:pic>
        <p:nvPicPr>
          <p:cNvPr id="59" name="Picture 58" descr="2nd Laser-04.png"/>
          <p:cNvPicPr>
            <a:picLocks noChangeAspect="1"/>
          </p:cNvPicPr>
          <p:nvPr/>
        </p:nvPicPr>
        <p:blipFill>
          <a:blip r:embed="rId13" cstate="print"/>
          <a:stretch>
            <a:fillRect/>
          </a:stretch>
        </p:blipFill>
        <p:spPr>
          <a:xfrm rot="548359">
            <a:off x="270304" y="1708948"/>
            <a:ext cx="5591818" cy="2560903"/>
          </a:xfrm>
          <a:prstGeom prst="rect">
            <a:avLst/>
          </a:prstGeom>
        </p:spPr>
      </p:pic>
      <p:pic>
        <p:nvPicPr>
          <p:cNvPr id="58" name="Picture 57" descr="Laser3b-03.png"/>
          <p:cNvPicPr>
            <a:picLocks noChangeAspect="1"/>
          </p:cNvPicPr>
          <p:nvPr/>
        </p:nvPicPr>
        <p:blipFill>
          <a:blip r:embed="rId12" cstate="print"/>
          <a:srcRect l="43011" t="65215" r="-24899"/>
          <a:stretch>
            <a:fillRect/>
          </a:stretch>
        </p:blipFill>
        <p:spPr>
          <a:xfrm>
            <a:off x="4838627" y="3864941"/>
            <a:ext cx="1600273" cy="1110284"/>
          </a:xfrm>
          <a:prstGeom prst="rect">
            <a:avLst/>
          </a:prstGeom>
        </p:spPr>
      </p:pic>
      <p:sp>
        <p:nvSpPr>
          <p:cNvPr id="3" name="TextBox 2"/>
          <p:cNvSpPr txBox="1"/>
          <p:nvPr/>
        </p:nvSpPr>
        <p:spPr>
          <a:xfrm>
            <a:off x="3200400" y="6349424"/>
            <a:ext cx="5715000" cy="338554"/>
          </a:xfrm>
          <a:prstGeom prst="rect">
            <a:avLst/>
          </a:prstGeom>
          <a:noFill/>
        </p:spPr>
        <p:txBody>
          <a:bodyPr wrap="square" rtlCol="0">
            <a:spAutoFit/>
          </a:bodyPr>
          <a:lstStyle/>
          <a:p>
            <a:pPr algn="r"/>
            <a:r>
              <a:rPr lang="en-US" sz="1600" b="1" dirty="0">
                <a:latin typeface="Courier New"/>
                <a:cs typeface="Courier New"/>
              </a:rPr>
              <a:t>N</a:t>
            </a:r>
            <a:r>
              <a:rPr lang="en-US" sz="1600" b="1" dirty="0" smtClean="0">
                <a:latin typeface="Courier New"/>
                <a:cs typeface="Courier New"/>
              </a:rPr>
              <a:t>etwork nodes of sharing communities...</a:t>
            </a:r>
            <a:endParaRPr lang="en-US" sz="1600" b="1" dirty="0">
              <a:latin typeface="Courier New"/>
              <a:cs typeface="Courier New"/>
            </a:endParaRPr>
          </a:p>
        </p:txBody>
      </p:sp>
      <p:sp>
        <p:nvSpPr>
          <p:cNvPr id="41" name="TextBox 40"/>
          <p:cNvSpPr txBox="1"/>
          <p:nvPr/>
        </p:nvSpPr>
        <p:spPr>
          <a:xfrm>
            <a:off x="4038600" y="6120824"/>
            <a:ext cx="4876800" cy="584776"/>
          </a:xfrm>
          <a:prstGeom prst="rect">
            <a:avLst/>
          </a:prstGeom>
          <a:noFill/>
        </p:spPr>
        <p:txBody>
          <a:bodyPr wrap="square" rtlCol="0">
            <a:spAutoFit/>
          </a:bodyPr>
          <a:lstStyle/>
          <a:p>
            <a:pPr algn="r"/>
            <a:r>
              <a:rPr lang="en-US" sz="1600" b="1" dirty="0" smtClean="0">
                <a:latin typeface="Courier New"/>
                <a:cs typeface="Courier New"/>
              </a:rPr>
              <a:t>Malicious Code enters and begins to attack vulnerable nodes</a:t>
            </a:r>
            <a:endParaRPr lang="en-US" sz="1600" b="1" dirty="0">
              <a:latin typeface="Courier New"/>
              <a:cs typeface="Courier New"/>
            </a:endParaRPr>
          </a:p>
        </p:txBody>
      </p:sp>
      <p:sp>
        <p:nvSpPr>
          <p:cNvPr id="48" name="TextBox 47"/>
          <p:cNvSpPr txBox="1"/>
          <p:nvPr/>
        </p:nvSpPr>
        <p:spPr>
          <a:xfrm>
            <a:off x="4038600" y="6120824"/>
            <a:ext cx="4876800" cy="584775"/>
          </a:xfrm>
          <a:prstGeom prst="rect">
            <a:avLst/>
          </a:prstGeom>
          <a:noFill/>
        </p:spPr>
        <p:txBody>
          <a:bodyPr wrap="square" rtlCol="0">
            <a:spAutoFit/>
          </a:bodyPr>
          <a:lstStyle/>
          <a:p>
            <a:pPr algn="r"/>
            <a:r>
              <a:rPr lang="en-US" sz="1600" b="1" dirty="0" smtClean="0">
                <a:latin typeface="Courier New"/>
                <a:cs typeface="Courier New"/>
              </a:rPr>
              <a:t>“Unaware” nodes are vulnerable to continued attacks</a:t>
            </a:r>
            <a:endParaRPr lang="en-US" sz="1600" b="1" dirty="0">
              <a:latin typeface="Courier New"/>
              <a:cs typeface="Courier New"/>
            </a:endParaRPr>
          </a:p>
        </p:txBody>
      </p:sp>
      <p:pic>
        <p:nvPicPr>
          <p:cNvPr id="47" name="Picture 46" descr="2nd Laser-04.png"/>
          <p:cNvPicPr>
            <a:picLocks noChangeAspect="1"/>
          </p:cNvPicPr>
          <p:nvPr/>
        </p:nvPicPr>
        <p:blipFill>
          <a:blip r:embed="rId13" cstate="print"/>
          <a:stretch>
            <a:fillRect/>
          </a:stretch>
        </p:blipFill>
        <p:spPr>
          <a:xfrm rot="20573853">
            <a:off x="1473144" y="-591236"/>
            <a:ext cx="4772042" cy="2185468"/>
          </a:xfrm>
          <a:prstGeom prst="rect">
            <a:avLst/>
          </a:prstGeom>
        </p:spPr>
      </p:pic>
      <p:pic>
        <p:nvPicPr>
          <p:cNvPr id="46" name="Picture 45" descr="2nd Laser-04.png"/>
          <p:cNvPicPr>
            <a:picLocks noChangeAspect="1"/>
          </p:cNvPicPr>
          <p:nvPr/>
        </p:nvPicPr>
        <p:blipFill>
          <a:blip r:embed="rId13" cstate="print"/>
          <a:stretch>
            <a:fillRect/>
          </a:stretch>
        </p:blipFill>
        <p:spPr>
          <a:xfrm>
            <a:off x="1246560" y="57150"/>
            <a:ext cx="6322640" cy="2895600"/>
          </a:xfrm>
          <a:prstGeom prst="rect">
            <a:avLst/>
          </a:prstGeom>
        </p:spPr>
      </p:pic>
    </p:spTree>
    <p:extLst>
      <p:ext uri="{BB962C8B-B14F-4D97-AF65-F5344CB8AC3E}">
        <p14:creationId xmlns:p14="http://schemas.microsoft.com/office/powerpoint/2010/main" val="403003372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10" presetClass="entr" presetSubtype="0" fill="hold" nodeType="withEffect">
                                  <p:stCondLst>
                                    <p:cond delay="50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par>
                                <p:cTn id="21" presetID="10" presetClass="entr" presetSubtype="0" fill="hold" nodeType="with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4000"/>
                            </p:stCondLst>
                            <p:childTnLst>
                              <p:par>
                                <p:cTn id="25" presetID="22" presetClass="exit" presetSubtype="8" fill="hold" grpId="1" nodeType="afterEffect">
                                  <p:stCondLst>
                                    <p:cond delay="0"/>
                                  </p:stCondLst>
                                  <p:childTnLst>
                                    <p:animEffect transition="out" filter="wipe(left)">
                                      <p:cBhvr>
                                        <p:cTn id="26" dur="2000"/>
                                        <p:tgtEl>
                                          <p:spTgt spid="3"/>
                                        </p:tgtEl>
                                      </p:cBhvr>
                                    </p:animEffect>
                                    <p:set>
                                      <p:cBhvr>
                                        <p:cTn id="27" dur="1" fill="hold">
                                          <p:stCondLst>
                                            <p:cond delay="1999"/>
                                          </p:stCondLst>
                                        </p:cTn>
                                        <p:tgtEl>
                                          <p:spTgt spid="3"/>
                                        </p:tgtEl>
                                        <p:attrNameLst>
                                          <p:attrName>style.visibility</p:attrName>
                                        </p:attrNameLst>
                                      </p:cBhvr>
                                      <p:to>
                                        <p:strVal val="hidden"/>
                                      </p:to>
                                    </p:set>
                                  </p:childTnLst>
                                </p:cTn>
                              </p:par>
                            </p:childTnLst>
                          </p:cTn>
                        </p:par>
                        <p:par>
                          <p:cTn id="28" fill="hold">
                            <p:stCondLst>
                              <p:cond delay="6000"/>
                            </p:stCondLst>
                            <p:childTnLst>
                              <p:par>
                                <p:cTn id="29" presetID="23" presetClass="entr" presetSubtype="16" fill="hold" nodeType="afterEffect">
                                  <p:stCondLst>
                                    <p:cond delay="2000"/>
                                  </p:stCondLst>
                                  <p:childTnLst>
                                    <p:set>
                                      <p:cBhvr>
                                        <p:cTn id="30" dur="1" fill="hold">
                                          <p:stCondLst>
                                            <p:cond delay="0"/>
                                          </p:stCondLst>
                                        </p:cTn>
                                        <p:tgtEl>
                                          <p:spTgt spid="20"/>
                                        </p:tgtEl>
                                        <p:attrNameLst>
                                          <p:attrName>style.visibility</p:attrName>
                                        </p:attrNameLst>
                                      </p:cBhvr>
                                      <p:to>
                                        <p:strVal val="visible"/>
                                      </p:to>
                                    </p:set>
                                    <p:anim calcmode="lin" valueType="num">
                                      <p:cBhvr>
                                        <p:cTn id="31" dur="2000" fill="hold"/>
                                        <p:tgtEl>
                                          <p:spTgt spid="20"/>
                                        </p:tgtEl>
                                        <p:attrNameLst>
                                          <p:attrName>ppt_w</p:attrName>
                                        </p:attrNameLst>
                                      </p:cBhvr>
                                      <p:tavLst>
                                        <p:tav tm="0">
                                          <p:val>
                                            <p:fltVal val="0"/>
                                          </p:val>
                                        </p:tav>
                                        <p:tav tm="100000">
                                          <p:val>
                                            <p:strVal val="#ppt_w"/>
                                          </p:val>
                                        </p:tav>
                                      </p:tavLst>
                                    </p:anim>
                                    <p:anim calcmode="lin" valueType="num">
                                      <p:cBhvr>
                                        <p:cTn id="32" dur="2000" fill="hold"/>
                                        <p:tgtEl>
                                          <p:spTgt spid="20"/>
                                        </p:tgtEl>
                                        <p:attrNameLst>
                                          <p:attrName>ppt_h</p:attrName>
                                        </p:attrNameLst>
                                      </p:cBhvr>
                                      <p:tavLst>
                                        <p:tav tm="0">
                                          <p:val>
                                            <p:fltVal val="0"/>
                                          </p:val>
                                        </p:tav>
                                        <p:tav tm="100000">
                                          <p:val>
                                            <p:strVal val="#ppt_h"/>
                                          </p:val>
                                        </p:tav>
                                      </p:tavLst>
                                    </p:anim>
                                  </p:childTnLst>
                                </p:cTn>
                              </p:par>
                              <p:par>
                                <p:cTn id="33" presetID="56" presetClass="path" presetSubtype="0" accel="50000" decel="50000" fill="hold" nodeType="withEffect">
                                  <p:stCondLst>
                                    <p:cond delay="0"/>
                                  </p:stCondLst>
                                  <p:childTnLst>
                                    <p:animMotion origin="layout" path="M -0.16666 0.35556 L -3.33333E-6 -4.44444E-6 " pathEditMode="relative" rAng="0" ptsTypes="AA">
                                      <p:cBhvr>
                                        <p:cTn id="34" dur="2000" fill="hold"/>
                                        <p:tgtEl>
                                          <p:spTgt spid="20"/>
                                        </p:tgtEl>
                                        <p:attrNameLst>
                                          <p:attrName>ppt_x</p:attrName>
                                          <p:attrName>ppt_y</p:attrName>
                                        </p:attrNameLst>
                                      </p:cBhvr>
                                      <p:rCtr x="8300" y="-17800"/>
                                    </p:animMotion>
                                  </p:childTnLst>
                                </p:cTn>
                              </p:par>
                              <p:par>
                                <p:cTn id="35" presetID="22" presetClass="entr" presetSubtype="8" fill="hold" grpId="0" nodeType="withEffect">
                                  <p:stCondLst>
                                    <p:cond delay="100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1000"/>
                                        <p:tgtEl>
                                          <p:spTgt spid="41"/>
                                        </p:tgtEl>
                                      </p:cBhvr>
                                    </p:animEffect>
                                  </p:childTnLst>
                                </p:cTn>
                              </p:par>
                            </p:childTnLst>
                          </p:cTn>
                        </p:par>
                        <p:par>
                          <p:cTn id="38" fill="hold">
                            <p:stCondLst>
                              <p:cond delay="10000"/>
                            </p:stCondLst>
                            <p:childTnLst>
                              <p:par>
                                <p:cTn id="39" presetID="22" presetClass="entr" presetSubtype="1"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10500"/>
                            </p:stCondLst>
                            <p:childTnLst>
                              <p:par>
                                <p:cTn id="43" presetID="10" presetClass="entr" presetSubtype="0"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11000"/>
                            </p:stCondLst>
                            <p:childTnLst>
                              <p:par>
                                <p:cTn id="47" presetID="10"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1500"/>
                            </p:stCondLst>
                            <p:childTnLst>
                              <p:par>
                                <p:cTn id="51" presetID="9"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childTnLst>
                          </p:cTn>
                        </p:par>
                        <p:par>
                          <p:cTn id="54" fill="hold">
                            <p:stCondLst>
                              <p:cond delay="12000"/>
                            </p:stCondLst>
                            <p:childTnLst>
                              <p:par>
                                <p:cTn id="55" presetID="10" presetClass="exit" presetSubtype="0" fill="hold" nodeType="after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1"/>
                                        </p:tgtEl>
                                      </p:cBhvr>
                                    </p:animEffect>
                                    <p:set>
                                      <p:cBhvr>
                                        <p:cTn id="66" dur="1" fill="hold">
                                          <p:stCondLst>
                                            <p:cond delay="499"/>
                                          </p:stCondLst>
                                        </p:cTn>
                                        <p:tgtEl>
                                          <p:spTgt spid="21"/>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22" presetClass="exit" presetSubtype="8" fill="hold" grpId="1" nodeType="withEffect">
                                  <p:stCondLst>
                                    <p:cond delay="0"/>
                                  </p:stCondLst>
                                  <p:childTnLst>
                                    <p:animEffect transition="out" filter="wipe(left)">
                                      <p:cBhvr>
                                        <p:cTn id="71" dur="1000"/>
                                        <p:tgtEl>
                                          <p:spTgt spid="41"/>
                                        </p:tgtEl>
                                      </p:cBhvr>
                                    </p:animEffect>
                                    <p:set>
                                      <p:cBhvr>
                                        <p:cTn id="72" dur="1" fill="hold">
                                          <p:stCondLst>
                                            <p:cond delay="999"/>
                                          </p:stCondLst>
                                        </p:cTn>
                                        <p:tgtEl>
                                          <p:spTgt spid="41"/>
                                        </p:tgtEl>
                                        <p:attrNameLst>
                                          <p:attrName>style.visibility</p:attrName>
                                        </p:attrNameLst>
                                      </p:cBhvr>
                                      <p:to>
                                        <p:strVal val="hidden"/>
                                      </p:to>
                                    </p:set>
                                  </p:childTnLst>
                                </p:cTn>
                              </p:par>
                            </p:childTnLst>
                          </p:cTn>
                        </p:par>
                        <p:par>
                          <p:cTn id="73" fill="hold">
                            <p:stCondLst>
                              <p:cond delay="13000"/>
                            </p:stCondLst>
                            <p:childTnLst>
                              <p:par>
                                <p:cTn id="74" presetID="22" presetClass="entr" presetSubtype="8"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left)">
                                      <p:cBhvr>
                                        <p:cTn id="76" dur="500"/>
                                        <p:tgtEl>
                                          <p:spTgt spid="4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left)">
                                      <p:cBhvr>
                                        <p:cTn id="79" dur="1000"/>
                                        <p:tgtEl>
                                          <p:spTgt spid="48"/>
                                        </p:tgtEl>
                                      </p:cBhvr>
                                    </p:animEffect>
                                  </p:childTnLst>
                                </p:cTn>
                              </p:par>
                              <p:par>
                                <p:cTn id="80" presetID="10" presetClass="entr" presetSubtype="0"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childTnLst>
                          </p:cTn>
                        </p:par>
                        <p:par>
                          <p:cTn id="83" fill="hold">
                            <p:stCondLst>
                              <p:cond delay="14000"/>
                            </p:stCondLst>
                            <p:childTnLst>
                              <p:par>
                                <p:cTn id="84" presetID="10" presetClass="entr" presetSubtype="0" fill="hold"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4500"/>
                            </p:stCondLst>
                            <p:childTnLst>
                              <p:par>
                                <p:cTn id="88" presetID="9" presetClass="entr" presetSubtype="0"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dissolve">
                                      <p:cBhvr>
                                        <p:cTn id="90" dur="500"/>
                                        <p:tgtEl>
                                          <p:spTgt spid="43"/>
                                        </p:tgtEl>
                                      </p:cBhvr>
                                    </p:animEffect>
                                  </p:childTnLst>
                                </p:cTn>
                              </p:par>
                              <p:par>
                                <p:cTn id="91" presetID="10" presetClass="exit" presetSubtype="0" fill="hold" nodeType="withEffect">
                                  <p:stCondLst>
                                    <p:cond delay="0"/>
                                  </p:stCondLst>
                                  <p:childTnLst>
                                    <p:animEffect transition="out" filter="fade">
                                      <p:cBhvr>
                                        <p:cTn id="92" dur="500"/>
                                        <p:tgtEl>
                                          <p:spTgt spid="46"/>
                                        </p:tgtEl>
                                      </p:cBhvr>
                                    </p:animEffect>
                                    <p:set>
                                      <p:cBhvr>
                                        <p:cTn id="93" dur="1" fill="hold">
                                          <p:stCondLst>
                                            <p:cond delay="499"/>
                                          </p:stCondLst>
                                        </p:cTn>
                                        <p:tgtEl>
                                          <p:spTgt spid="46"/>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45"/>
                                        </p:tgtEl>
                                      </p:cBhvr>
                                    </p:animEffect>
                                    <p:set>
                                      <p:cBhvr>
                                        <p:cTn id="96" dur="1" fill="hold">
                                          <p:stCondLst>
                                            <p:cond delay="499"/>
                                          </p:stCondLst>
                                        </p:cTn>
                                        <p:tgtEl>
                                          <p:spTgt spid="45"/>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44"/>
                                        </p:tgtEl>
                                      </p:cBhvr>
                                    </p:animEffect>
                                    <p:set>
                                      <p:cBhvr>
                                        <p:cTn id="99" dur="1" fill="hold">
                                          <p:stCondLst>
                                            <p:cond delay="499"/>
                                          </p:stCondLst>
                                        </p:cTn>
                                        <p:tgtEl>
                                          <p:spTgt spid="44"/>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43"/>
                                        </p:tgtEl>
                                      </p:cBhvr>
                                    </p:animEffect>
                                    <p:set>
                                      <p:cBhvr>
                                        <p:cTn id="102" dur="1" fill="hold">
                                          <p:stCondLst>
                                            <p:cond delay="499"/>
                                          </p:stCondLst>
                                        </p:cTn>
                                        <p:tgtEl>
                                          <p:spTgt spid="43"/>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par>
                                <p:cTn id="106" presetID="22" presetClass="entr" presetSubtype="8"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wipe(left)">
                                      <p:cBhvr>
                                        <p:cTn id="108" dur="500"/>
                                        <p:tgtEl>
                                          <p:spTgt spid="47"/>
                                        </p:tgtEl>
                                      </p:cBhvr>
                                    </p:animEffect>
                                  </p:childTnLst>
                                </p:cTn>
                              </p:par>
                            </p:childTnLst>
                          </p:cTn>
                        </p:par>
                        <p:par>
                          <p:cTn id="109" fill="hold">
                            <p:stCondLst>
                              <p:cond delay="15000"/>
                            </p:stCondLst>
                            <p:childTnLst>
                              <p:par>
                                <p:cTn id="110" presetID="10" presetClass="entr" presetSubtype="0" fill="hold" nodeType="after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childTnLst>
                          </p:cTn>
                        </p:par>
                        <p:par>
                          <p:cTn id="113" fill="hold">
                            <p:stCondLst>
                              <p:cond delay="15500"/>
                            </p:stCondLst>
                            <p:childTnLst>
                              <p:par>
                                <p:cTn id="114" presetID="10" presetClass="entr" presetSubtype="0" fill="hold" nodeType="after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fade">
                                      <p:cBhvr>
                                        <p:cTn id="116" dur="500"/>
                                        <p:tgtEl>
                                          <p:spTgt spid="53"/>
                                        </p:tgtEl>
                                      </p:cBhvr>
                                    </p:animEffect>
                                  </p:childTnLst>
                                </p:cTn>
                              </p:par>
                            </p:childTnLst>
                          </p:cTn>
                        </p:par>
                        <p:par>
                          <p:cTn id="117" fill="hold">
                            <p:stCondLst>
                              <p:cond delay="16000"/>
                            </p:stCondLst>
                            <p:childTnLst>
                              <p:par>
                                <p:cTn id="118" presetID="9" presetClass="entr" presetSubtype="0" fill="hold" nodeType="after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dissolve">
                                      <p:cBhvr>
                                        <p:cTn id="120" dur="500"/>
                                        <p:tgtEl>
                                          <p:spTgt spid="52"/>
                                        </p:tgtEl>
                                      </p:cBhvr>
                                    </p:animEffect>
                                  </p:childTnLst>
                                </p:cTn>
                              </p:par>
                              <p:par>
                                <p:cTn id="121" presetID="10" presetClass="exit" presetSubtype="0" fill="hold" nodeType="withEffect">
                                  <p:stCondLst>
                                    <p:cond delay="0"/>
                                  </p:stCondLst>
                                  <p:childTnLst>
                                    <p:animEffect transition="out" filter="fade">
                                      <p:cBhvr>
                                        <p:cTn id="122" dur="500"/>
                                        <p:tgtEl>
                                          <p:spTgt spid="47"/>
                                        </p:tgtEl>
                                      </p:cBhvr>
                                    </p:animEffect>
                                    <p:set>
                                      <p:cBhvr>
                                        <p:cTn id="123" dur="1" fill="hold">
                                          <p:stCondLst>
                                            <p:cond delay="499"/>
                                          </p:stCondLst>
                                        </p:cTn>
                                        <p:tgtEl>
                                          <p:spTgt spid="4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54"/>
                                        </p:tgtEl>
                                      </p:cBhvr>
                                    </p:animEffect>
                                    <p:set>
                                      <p:cBhvr>
                                        <p:cTn id="126" dur="1" fill="hold">
                                          <p:stCondLst>
                                            <p:cond delay="499"/>
                                          </p:stCondLst>
                                        </p:cTn>
                                        <p:tgtEl>
                                          <p:spTgt spid="54"/>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53"/>
                                        </p:tgtEl>
                                      </p:cBhvr>
                                    </p:animEffect>
                                    <p:set>
                                      <p:cBhvr>
                                        <p:cTn id="129" dur="1" fill="hold">
                                          <p:stCondLst>
                                            <p:cond delay="499"/>
                                          </p:stCondLst>
                                        </p:cTn>
                                        <p:tgtEl>
                                          <p:spTgt spid="53"/>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52"/>
                                        </p:tgtEl>
                                      </p:cBhvr>
                                    </p:animEffect>
                                    <p:set>
                                      <p:cBhvr>
                                        <p:cTn id="132" dur="1" fill="hold">
                                          <p:stCondLst>
                                            <p:cond delay="499"/>
                                          </p:stCondLst>
                                        </p:cTn>
                                        <p:tgtEl>
                                          <p:spTgt spid="52"/>
                                        </p:tgtEl>
                                        <p:attrNameLst>
                                          <p:attrName>style.visibility</p:attrName>
                                        </p:attrNameLst>
                                      </p:cBhvr>
                                      <p:to>
                                        <p:strVal val="hidden"/>
                                      </p:to>
                                    </p:set>
                                  </p:childTnLst>
                                </p:cTn>
                              </p:par>
                              <p:par>
                                <p:cTn id="133" presetID="10" presetClass="entr" presetSubtype="0"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fade">
                                      <p:cBhvr>
                                        <p:cTn id="135" dur="500"/>
                                        <p:tgtEl>
                                          <p:spTgt spid="51"/>
                                        </p:tgtEl>
                                      </p:cBhvr>
                                    </p:animEffect>
                                  </p:childTnLst>
                                </p:cTn>
                              </p:par>
                              <p:par>
                                <p:cTn id="136" presetID="22" presetClass="entr" presetSubtype="8" fill="hold" nodeType="withEffect">
                                  <p:stCondLst>
                                    <p:cond delay="0"/>
                                  </p:stCondLst>
                                  <p:childTnLst>
                                    <p:set>
                                      <p:cBhvr>
                                        <p:cTn id="137" dur="1" fill="hold">
                                          <p:stCondLst>
                                            <p:cond delay="0"/>
                                          </p:stCondLst>
                                        </p:cTn>
                                        <p:tgtEl>
                                          <p:spTgt spid="59"/>
                                        </p:tgtEl>
                                        <p:attrNameLst>
                                          <p:attrName>style.visibility</p:attrName>
                                        </p:attrNameLst>
                                      </p:cBhvr>
                                      <p:to>
                                        <p:strVal val="visible"/>
                                      </p:to>
                                    </p:set>
                                    <p:animEffect transition="in" filter="wipe(left)">
                                      <p:cBhvr>
                                        <p:cTn id="138" dur="500"/>
                                        <p:tgtEl>
                                          <p:spTgt spid="59"/>
                                        </p:tgtEl>
                                      </p:cBhvr>
                                    </p:animEffect>
                                  </p:childTnLst>
                                </p:cTn>
                              </p:par>
                            </p:childTnLst>
                          </p:cTn>
                        </p:par>
                        <p:par>
                          <p:cTn id="139" fill="hold">
                            <p:stCondLst>
                              <p:cond delay="16500"/>
                            </p:stCondLst>
                            <p:childTnLst>
                              <p:par>
                                <p:cTn id="140" presetID="10" presetClass="entr" presetSubtype="0" fill="hold" nodeType="after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fade">
                                      <p:cBhvr>
                                        <p:cTn id="142" dur="500"/>
                                        <p:tgtEl>
                                          <p:spTgt spid="58"/>
                                        </p:tgtEl>
                                      </p:cBhvr>
                                    </p:animEffect>
                                  </p:childTnLst>
                                </p:cTn>
                              </p:par>
                            </p:childTnLst>
                          </p:cTn>
                        </p:par>
                        <p:par>
                          <p:cTn id="143" fill="hold">
                            <p:stCondLst>
                              <p:cond delay="17000"/>
                            </p:stCondLst>
                            <p:childTnLst>
                              <p:par>
                                <p:cTn id="144" presetID="10" presetClass="entr" presetSubtype="0" fill="hold"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par>
                          <p:cTn id="147" fill="hold">
                            <p:stCondLst>
                              <p:cond delay="17500"/>
                            </p:stCondLst>
                            <p:childTnLst>
                              <p:par>
                                <p:cTn id="148" presetID="9" presetClass="entr" presetSubtype="0" fill="hold" nodeType="after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dissolve">
                                      <p:cBhvr>
                                        <p:cTn id="150" dur="500"/>
                                        <p:tgtEl>
                                          <p:spTgt spid="56"/>
                                        </p:tgtEl>
                                      </p:cBhvr>
                                    </p:animEffect>
                                  </p:childTnLst>
                                </p:cTn>
                              </p:par>
                              <p:par>
                                <p:cTn id="151" presetID="10" presetClass="entr" presetSubtype="0" fill="hold" nodeType="with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fade">
                                      <p:cBhvr>
                                        <p:cTn id="153" dur="500"/>
                                        <p:tgtEl>
                                          <p:spTgt spid="55"/>
                                        </p:tgtEl>
                                      </p:cBhvr>
                                    </p:animEffect>
                                  </p:childTnLst>
                                </p:cTn>
                              </p:par>
                              <p:par>
                                <p:cTn id="154" presetID="10" presetClass="exit" presetSubtype="0" fill="hold" nodeType="withEffect">
                                  <p:stCondLst>
                                    <p:cond delay="0"/>
                                  </p:stCondLst>
                                  <p:childTnLst>
                                    <p:animEffect transition="out" filter="fade">
                                      <p:cBhvr>
                                        <p:cTn id="155" dur="500"/>
                                        <p:tgtEl>
                                          <p:spTgt spid="59"/>
                                        </p:tgtEl>
                                      </p:cBhvr>
                                    </p:animEffect>
                                    <p:set>
                                      <p:cBhvr>
                                        <p:cTn id="156" dur="1" fill="hold">
                                          <p:stCondLst>
                                            <p:cond delay="499"/>
                                          </p:stCondLst>
                                        </p:cTn>
                                        <p:tgtEl>
                                          <p:spTgt spid="59"/>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58"/>
                                        </p:tgtEl>
                                      </p:cBhvr>
                                    </p:animEffect>
                                    <p:set>
                                      <p:cBhvr>
                                        <p:cTn id="159" dur="1" fill="hold">
                                          <p:stCondLst>
                                            <p:cond delay="499"/>
                                          </p:stCondLst>
                                        </p:cTn>
                                        <p:tgtEl>
                                          <p:spTgt spid="58"/>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57"/>
                                        </p:tgtEl>
                                      </p:cBhvr>
                                    </p:animEffect>
                                    <p:set>
                                      <p:cBhvr>
                                        <p:cTn id="162" dur="1" fill="hold">
                                          <p:stCondLst>
                                            <p:cond delay="499"/>
                                          </p:stCondLst>
                                        </p:cTn>
                                        <p:tgtEl>
                                          <p:spTgt spid="57"/>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56"/>
                                        </p:tgtEl>
                                      </p:cBhvr>
                                    </p:animEffect>
                                    <p:set>
                                      <p:cBhvr>
                                        <p:cTn id="165" dur="1" fill="hold">
                                          <p:stCondLst>
                                            <p:cond delay="499"/>
                                          </p:stCondLst>
                                        </p:cTn>
                                        <p:tgtEl>
                                          <p:spTgt spid="56"/>
                                        </p:tgtEl>
                                        <p:attrNameLst>
                                          <p:attrName>style.visibility</p:attrName>
                                        </p:attrNameLst>
                                      </p:cBhvr>
                                      <p:to>
                                        <p:strVal val="hidden"/>
                                      </p:to>
                                    </p:set>
                                  </p:childTnLst>
                                </p:cTn>
                              </p:par>
                            </p:childTnLst>
                          </p:cTn>
                        </p:par>
                        <p:par>
                          <p:cTn id="166" fill="hold">
                            <p:stCondLst>
                              <p:cond delay="18000"/>
                            </p:stCondLst>
                            <p:childTnLst>
                              <p:par>
                                <p:cTn id="167" presetID="22" presetClass="exit" presetSubtype="8" fill="hold" grpId="1" nodeType="afterEffect">
                                  <p:stCondLst>
                                    <p:cond delay="0"/>
                                  </p:stCondLst>
                                  <p:childTnLst>
                                    <p:animEffect transition="out" filter="wipe(left)">
                                      <p:cBhvr>
                                        <p:cTn id="168" dur="1000"/>
                                        <p:tgtEl>
                                          <p:spTgt spid="48"/>
                                        </p:tgtEl>
                                      </p:cBhvr>
                                    </p:animEffect>
                                    <p:set>
                                      <p:cBhvr>
                                        <p:cTn id="169"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1" grpId="0"/>
      <p:bldP spid="41" grpId="1"/>
      <p:bldP spid="48" grpId="0"/>
      <p:bldP spid="48" grpId="1"/>
    </p:bldLst>
  </p:timing>
</p:sld>
</file>

<file path=ppt/theme/theme1.xml><?xml version="1.0" encoding="utf-8"?>
<a:theme xmlns:a="http://schemas.openxmlformats.org/drawingml/2006/main" name="STIX Introduction (Jan 2014)(HS-SEDI)">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CC7BD67365BE2C42A4096DAE1DC10F06" ma:contentTypeVersion="3" ma:contentTypeDescription="Materials and documents that contain MITRE authored content and other content directly attributable to MITRE and its work" ma:contentTypeScope="" ma:versionID="085ad2ce3a226fddc0329540bbfa6f64">
  <xsd:schema xmlns:xsd="http://www.w3.org/2001/XMLSchema" xmlns:xs="http://www.w3.org/2001/XMLSchema" xmlns:p="http://schemas.microsoft.com/office/2006/metadata/properties" xmlns:ns1="http://schemas.microsoft.com/sharepoint/v3" xmlns:ns2="http://schemas.microsoft.com/sharepoint/v3/fields" xmlns:ns3="4d08c891-aa85-4e91-a798-dce01d66b851" targetNamespace="http://schemas.microsoft.com/office/2006/metadata/properties" ma:root="true" ma:fieldsID="12a853ef9e543adebd21901f9cb1f667" ns1:_="" ns2:_="" ns3:_="">
    <xsd:import namespace="http://schemas.microsoft.com/sharepoint/v3"/>
    <xsd:import namespace="http://schemas.microsoft.com/sharepoint/v3/fields"/>
    <xsd:import namespace="4d08c891-aa85-4e91-a798-dce01d66b851"/>
    <xsd:element name="properties">
      <xsd:complexType>
        <xsd:sequence>
          <xsd:element name="documentManagement">
            <xsd:complexType>
              <xsd:all>
                <xsd:element ref="ns2:_Contributor" minOccurs="0"/>
                <xsd:element ref="ns1:MITRE_x0020_Sensitivity"/>
                <xsd:element ref="ns1:Release_x0020_Statement"/>
                <xsd:element ref="ns3: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d08c891-aa85-4e91-a798-dce01d66b851" elementFormDefault="qualified">
    <xsd:import namespace="http://schemas.microsoft.com/office/2006/documentManagement/types"/>
    <xsd:import namespace="http://schemas.microsoft.com/office/infopath/2007/PartnerControls"/>
    <xsd:element name="Status" ma:index="12" ma:displayName="Status" ma:default="In Progress" ma:internalName="Status">
      <xsd:simpleType>
        <xsd:restriction base="dms:Choice">
          <xsd:enumeration value="In Progress"/>
          <xsd:enumeration value="Draft"/>
          <xsd:enumeration value="Deliverable"/>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Status xmlns="4d08c891-aa85-4e91-a798-dce01d66b851">In Progress</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66D5E04B-D3D8-4468-AED3-49E2D01C8932}"/>
</file>

<file path=customXml/itemProps2.xml><?xml version="1.0" encoding="utf-8"?>
<ds:datastoreItem xmlns:ds="http://schemas.openxmlformats.org/officeDocument/2006/customXml" ds:itemID="{8AD96AC7-108F-42BD-8114-33A8F6EB7780}"/>
</file>

<file path=customXml/itemProps3.xml><?xml version="1.0" encoding="utf-8"?>
<ds:datastoreItem xmlns:ds="http://schemas.openxmlformats.org/officeDocument/2006/customXml" ds:itemID="{FB1507C7-6C22-4D15-8233-C34E2A750B0C}"/>
</file>

<file path=customXml/itemProps4.xml><?xml version="1.0" encoding="utf-8"?>
<ds:datastoreItem xmlns:ds="http://schemas.openxmlformats.org/officeDocument/2006/customXml" ds:itemID="{D31062B9-B787-4430-9BC0-9CECDFABC7D5}"/>
</file>

<file path=docProps/app.xml><?xml version="1.0" encoding="utf-8"?>
<Properties xmlns="http://schemas.openxmlformats.org/officeDocument/2006/extended-properties" xmlns:vt="http://schemas.openxmlformats.org/officeDocument/2006/docPropsVTypes">
  <Template>STIX Introduction (Jan 2014)(HS-SEDI).potx</Template>
  <TotalTime>45947</TotalTime>
  <Words>692</Words>
  <Application>Microsoft Macintosh PowerPoint</Application>
  <PresentationFormat>On-screen Show (4:3)</PresentationFormat>
  <Paragraphs>124</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STIX Introduction (Jan 2014)(HS-SEDI)</vt:lpstr>
      <vt:lpstr>Custom Design</vt:lpstr>
      <vt:lpstr>STIX Introduction What is STIX and why is it relevant?</vt:lpstr>
      <vt:lpstr>Objective: Setting the stage with some initial context on what STIX is and what is driving it</vt:lpstr>
      <vt:lpstr>Diverse and Evolving Threats</vt:lpstr>
      <vt:lpstr>Balance of Inward &amp; Outward Focus</vt:lpstr>
      <vt:lpstr>Proactive &amp; Reactive Actions Needed</vt:lpstr>
      <vt:lpstr>Need for Holistic Threat Intelligence</vt:lpstr>
      <vt:lpstr>Need for Information Sharing</vt:lpstr>
      <vt:lpstr>Cost to Adversary</vt:lpstr>
      <vt:lpstr>PowerPoint Presentation</vt:lpstr>
      <vt:lpstr>PowerPoint Presentation</vt:lpstr>
      <vt:lpstr>Need for Automation</vt:lpstr>
      <vt:lpstr>Pulling it All Together</vt:lpstr>
      <vt:lpstr>What is STIX?</vt:lpstr>
      <vt:lpstr>Questions?</vt:lpstr>
    </vt:vector>
  </TitlesOfParts>
  <Company>The MITRE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bheath</dc:creator>
  <dc:description>For internal MITRE use</dc:description>
  <cp:lastModifiedBy>Barnum, Sean D.</cp:lastModifiedBy>
  <cp:revision>238</cp:revision>
  <dcterms:created xsi:type="dcterms:W3CDTF">2013-05-01T14:21:52Z</dcterms:created>
  <dcterms:modified xsi:type="dcterms:W3CDTF">2014-05-19T11:11:32Z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0x010100823A99C636F7423283FB0D200866C61300CC7BD67365BE2C42A4096DAE1DC10F06</vt:lpwstr>
  </property>
</Properties>
</file>