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40"/>
  </p:notesMasterIdLst>
  <p:handoutMasterIdLst>
    <p:handoutMasterId r:id="rId41"/>
  </p:handoutMasterIdLst>
  <p:sldIdLst>
    <p:sldId id="256" r:id="rId6"/>
    <p:sldId id="257" r:id="rId7"/>
    <p:sldId id="260" r:id="rId8"/>
    <p:sldId id="258" r:id="rId9"/>
    <p:sldId id="262" r:id="rId10"/>
    <p:sldId id="261" r:id="rId11"/>
    <p:sldId id="263" r:id="rId12"/>
    <p:sldId id="271" r:id="rId13"/>
    <p:sldId id="286" r:id="rId14"/>
    <p:sldId id="264" r:id="rId15"/>
    <p:sldId id="266" r:id="rId16"/>
    <p:sldId id="267" r:id="rId17"/>
    <p:sldId id="265" r:id="rId18"/>
    <p:sldId id="285" r:id="rId19"/>
    <p:sldId id="268" r:id="rId20"/>
    <p:sldId id="269" r:id="rId21"/>
    <p:sldId id="289" r:id="rId22"/>
    <p:sldId id="287" r:id="rId23"/>
    <p:sldId id="288" r:id="rId24"/>
    <p:sldId id="290" r:id="rId25"/>
    <p:sldId id="270" r:id="rId26"/>
    <p:sldId id="29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gh Level" id="{0773E889-CD85-4F13-A594-855B09AAC20B}">
          <p14:sldIdLst>
            <p14:sldId id="256"/>
            <p14:sldId id="257"/>
            <p14:sldId id="260"/>
            <p14:sldId id="258"/>
            <p14:sldId id="262"/>
            <p14:sldId id="261"/>
            <p14:sldId id="263"/>
            <p14:sldId id="271"/>
            <p14:sldId id="286"/>
            <p14:sldId id="264"/>
            <p14:sldId id="266"/>
            <p14:sldId id="267"/>
            <p14:sldId id="265"/>
            <p14:sldId id="285"/>
            <p14:sldId id="268"/>
          </p14:sldIdLst>
        </p14:section>
        <p14:section name="TAXII Services" id="{DD50F926-1709-4B64-9DD3-8B557288A32D}">
          <p14:sldIdLst>
            <p14:sldId id="269"/>
            <p14:sldId id="289"/>
            <p14:sldId id="287"/>
            <p14:sldId id="288"/>
            <p14:sldId id="290"/>
            <p14:sldId id="270"/>
            <p14:sldId id="291"/>
          </p14:sldIdLst>
        </p14:section>
        <p14:section name="Source/Subscriber Walkthrough" id="{54CE4931-4366-4FCB-A28F-BF5F8B1DBB05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Hub and Spoke Walkthrough" id="{1A241536-F5FB-4621-BBB5-4A3C2D28D8F1}">
          <p14:sldIdLst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3" autoAdjust="0"/>
    <p:restoredTop sz="94687" autoAdjust="0"/>
  </p:normalViewPr>
  <p:slideViewPr>
    <p:cSldViewPr snapToGrid="0">
      <p:cViewPr varScale="1">
        <p:scale>
          <a:sx n="118" d="100"/>
          <a:sy n="118" d="100"/>
        </p:scale>
        <p:origin x="966" y="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1330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1" name="Picture 15" descr="SEDI_PPT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325" y="2512596"/>
            <a:ext cx="11811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>
            <a:off x="5442065" y="6410476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 SEDI is a trademark of the U.S. Department of Homeland </a:t>
            </a:r>
            <a:r>
              <a:rPr lang="en-US" altLang="en-US" sz="700" b="0" dirty="0" smtClean="0">
                <a:cs typeface="+mn-cs"/>
              </a:rPr>
              <a:t>Security (DHS)</a:t>
            </a:r>
          </a:p>
          <a:p>
            <a:pPr algn="r" eaLnBrk="0" hangingPunct="0">
              <a:defRPr/>
            </a:pPr>
            <a:r>
              <a:rPr lang="en-US" altLang="en-US" sz="700" b="0" dirty="0" smtClean="0">
                <a:cs typeface="+mn-cs"/>
              </a:rPr>
              <a:t>The HS SEDI FFRDC is managed and operated by The MITRE</a:t>
            </a:r>
            <a:r>
              <a:rPr lang="en-US" altLang="en-US" sz="700" b="0" baseline="0" dirty="0" smtClean="0">
                <a:cs typeface="+mn-cs"/>
              </a:rPr>
              <a:t> Corporation for DHS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7" name="Picture 17" descr="DHS_2x3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456" y="6132513"/>
            <a:ext cx="192405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31" name="Picture 14" descr="DHS_2x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64" y="6274954"/>
            <a:ext cx="1528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34"/>
          <p:cNvSpPr txBox="1">
            <a:spLocks noChangeArrowheads="1"/>
          </p:cNvSpPr>
          <p:nvPr userDrawn="1"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 SEDI is a trademark of the U.S. Department of Homeland </a:t>
            </a:r>
            <a:r>
              <a:rPr lang="en-US" altLang="en-US" sz="700" b="0" dirty="0" smtClean="0">
                <a:cs typeface="+mn-cs"/>
              </a:rPr>
              <a:t>Security (DHS)</a:t>
            </a:r>
          </a:p>
          <a:p>
            <a:pPr algn="r" eaLnBrk="0" hangingPunct="0">
              <a:defRPr/>
            </a:pPr>
            <a:r>
              <a:rPr lang="en-US" altLang="en-US" sz="700" b="0" dirty="0" smtClean="0">
                <a:cs typeface="+mn-cs"/>
              </a:rPr>
              <a:t>The HS SEDI FFRDC is managed and operated by The MITRE</a:t>
            </a:r>
            <a:r>
              <a:rPr lang="en-US" altLang="en-US" sz="700" b="0" baseline="0" dirty="0" smtClean="0">
                <a:cs typeface="+mn-cs"/>
              </a:rPr>
              <a:t> Corporation for DHS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33" name="Picture 32" descr="SEDI_PPT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7342" y="2541460"/>
            <a:ext cx="11811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22" name="Picture 14" descr="DHS_2x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64" y="6274954"/>
            <a:ext cx="1528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4"/>
          <p:cNvSpPr txBox="1">
            <a:spLocks noChangeArrowheads="1"/>
          </p:cNvSpPr>
          <p:nvPr userDrawn="1"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 SEDI is a trademark of the U.S. Department of Homeland </a:t>
            </a:r>
            <a:r>
              <a:rPr lang="en-US" altLang="en-US" sz="700" b="0" dirty="0" smtClean="0">
                <a:cs typeface="+mn-cs"/>
              </a:rPr>
              <a:t>Security (DHS)</a:t>
            </a:r>
          </a:p>
          <a:p>
            <a:pPr algn="r" eaLnBrk="0" hangingPunct="0">
              <a:defRPr/>
            </a:pPr>
            <a:r>
              <a:rPr lang="en-US" altLang="en-US" sz="700" b="0" dirty="0" smtClean="0">
                <a:cs typeface="+mn-cs"/>
              </a:rPr>
              <a:t>The HS SEDI FFRDC is managed and operated by The MITRE</a:t>
            </a:r>
            <a:r>
              <a:rPr lang="en-US" altLang="en-US" sz="700" b="0" baseline="0" dirty="0" smtClean="0">
                <a:cs typeface="+mn-cs"/>
              </a:rPr>
              <a:t> Corporation for DHS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24" name="Picture 23" descr="SEDI_PPT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668" y="3420341"/>
            <a:ext cx="11811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15" name="Picture 14" descr="DHS_2x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64" y="6274954"/>
            <a:ext cx="1528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4"/>
          <p:cNvSpPr txBox="1">
            <a:spLocks noChangeArrowheads="1"/>
          </p:cNvSpPr>
          <p:nvPr userDrawn="1"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 SEDI is a trademark of the U.S. Department of Homeland </a:t>
            </a:r>
            <a:r>
              <a:rPr lang="en-US" altLang="en-US" sz="700" b="0" dirty="0" smtClean="0">
                <a:cs typeface="+mn-cs"/>
              </a:rPr>
              <a:t>Security (DHS)</a:t>
            </a:r>
          </a:p>
          <a:p>
            <a:pPr algn="r" eaLnBrk="0" hangingPunct="0">
              <a:defRPr/>
            </a:pPr>
            <a:r>
              <a:rPr lang="en-US" altLang="en-US" sz="700" b="0" dirty="0" smtClean="0">
                <a:cs typeface="+mn-cs"/>
              </a:rPr>
              <a:t>The HS SEDI FFRDC is managed and operated by The MITRE</a:t>
            </a:r>
            <a:r>
              <a:rPr lang="en-US" altLang="en-US" sz="700" b="0" baseline="0" dirty="0" smtClean="0">
                <a:cs typeface="+mn-cs"/>
              </a:rPr>
              <a:t> Corporation for DHS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8" name="Picture 17" descr="SEDI_PPT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8405" y="286664"/>
            <a:ext cx="11811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13" name="Picture 14" descr="DHS_2x3.em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5564" y="6274954"/>
            <a:ext cx="1528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 SEDI is a trademark of the U.S. Department of Homeland </a:t>
            </a:r>
            <a:r>
              <a:rPr lang="en-US" altLang="en-US" sz="700" b="0" dirty="0" smtClean="0">
                <a:cs typeface="+mn-cs"/>
              </a:rPr>
              <a:t>Security (DHS)</a:t>
            </a:r>
          </a:p>
          <a:p>
            <a:pPr algn="r" eaLnBrk="0" hangingPunct="0">
              <a:defRPr/>
            </a:pPr>
            <a:r>
              <a:rPr lang="en-US" altLang="en-US" sz="700" b="0" dirty="0" smtClean="0">
                <a:cs typeface="+mn-cs"/>
              </a:rPr>
              <a:t>The HS SEDI FFRDC is managed and operated by The MITRE</a:t>
            </a:r>
            <a:r>
              <a:rPr lang="en-US" altLang="en-US" sz="700" b="0" baseline="0" dirty="0" smtClean="0">
                <a:cs typeface="+mn-cs"/>
              </a:rPr>
              <a:t> Corporation for DHS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6" name="Picture 15" descr="SEDI_PPT.emf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88405" y="286664"/>
            <a:ext cx="11811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axii.mitr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XIIProject" TargetMode="External"/><Relationship Id="rId5" Type="http://schemas.openxmlformats.org/officeDocument/2006/relationships/hyperlink" Target="mailto:taxii@mitre.org" TargetMode="External"/><Relationship Id="rId4" Type="http://schemas.openxmlformats.org/officeDocument/2006/relationships/hyperlink" Target="http://taxii.mitre.org/community/registration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3116" y="2568939"/>
            <a:ext cx="5229266" cy="389922"/>
          </a:xfrm>
        </p:spPr>
        <p:txBody>
          <a:bodyPr>
            <a:normAutofit lnSpcReduction="10000"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pc="140" dirty="0" smtClean="0"/>
              <a:t>7</a:t>
            </a:r>
            <a:r>
              <a:rPr lang="en-US" spc="140" dirty="0" smtClean="0"/>
              <a:t>/8/2014</a:t>
            </a:r>
            <a:endParaRPr lang="en-US" spc="140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TAXII: An Overview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39292" y="6197118"/>
            <a:ext cx="36682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Approved for Public Release; Distribution Unlimited: 12-4167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Hub &amp; Spoke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9564" y="1437630"/>
            <a:ext cx="1139867" cy="726510"/>
            <a:chOff x="1160478" y="1440493"/>
            <a:chExt cx="1139867" cy="726510"/>
          </a:xfrm>
        </p:grpSpPr>
        <p:sp>
          <p:nvSpPr>
            <p:cNvPr id="8" name="Hexagon 7"/>
            <p:cNvSpPr/>
            <p:nvPr/>
          </p:nvSpPr>
          <p:spPr>
            <a:xfrm>
              <a:off x="1227551" y="1440493"/>
              <a:ext cx="842752" cy="726510"/>
            </a:xfrm>
            <a:prstGeom prst="hexag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0478" y="1646997"/>
              <a:ext cx="1139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Discovery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1440079"/>
            <a:ext cx="726510" cy="726510"/>
            <a:chOff x="1648927" y="1437630"/>
            <a:chExt cx="726510" cy="726510"/>
          </a:xfrm>
        </p:grpSpPr>
        <p:sp>
          <p:nvSpPr>
            <p:cNvPr id="11" name="Teardrop 10"/>
            <p:cNvSpPr/>
            <p:nvPr/>
          </p:nvSpPr>
          <p:spPr>
            <a:xfrm>
              <a:off x="1648927" y="1437630"/>
              <a:ext cx="726510" cy="726510"/>
            </a:xfrm>
            <a:prstGeom prst="teardrop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77319" y="1649446"/>
              <a:ext cx="569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Poll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37473" y="1440079"/>
            <a:ext cx="726511" cy="726510"/>
            <a:chOff x="2743200" y="1437630"/>
            <a:chExt cx="726511" cy="726510"/>
          </a:xfrm>
        </p:grpSpPr>
        <p:sp>
          <p:nvSpPr>
            <p:cNvPr id="14" name="Pie 13"/>
            <p:cNvSpPr/>
            <p:nvPr/>
          </p:nvSpPr>
          <p:spPr>
            <a:xfrm>
              <a:off x="2743200" y="1437630"/>
              <a:ext cx="726510" cy="726510"/>
            </a:xfrm>
            <a:prstGeom prst="pi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24621" y="1778282"/>
              <a:ext cx="645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Inbox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80722" y="1440079"/>
            <a:ext cx="913023" cy="751562"/>
            <a:chOff x="1580722" y="1440079"/>
            <a:chExt cx="913023" cy="751562"/>
          </a:xfrm>
        </p:grpSpPr>
        <p:sp>
          <p:nvSpPr>
            <p:cNvPr id="17" name="Plaque 16"/>
            <p:cNvSpPr/>
            <p:nvPr/>
          </p:nvSpPr>
          <p:spPr>
            <a:xfrm>
              <a:off x="1648927" y="1440079"/>
              <a:ext cx="751562" cy="751562"/>
            </a:xfrm>
            <a:prstGeom prst="plaque">
              <a:avLst>
                <a:gd name="adj" fmla="val 25000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0722" y="1526749"/>
              <a:ext cx="913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Collect.</a:t>
              </a:r>
              <a:br>
                <a:rPr lang="en-US" sz="1400" dirty="0" smtClean="0">
                  <a:ea typeface="Verdana" pitchFamily="34" charset="0"/>
                  <a:cs typeface="Verdana" pitchFamily="34" charset="0"/>
                </a:rPr>
              </a:br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Manage.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963778" y="2918564"/>
            <a:ext cx="1691013" cy="169101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Hub</a:t>
            </a:r>
          </a:p>
        </p:txBody>
      </p:sp>
      <p:sp>
        <p:nvSpPr>
          <p:cNvPr id="20" name="Oval 19"/>
          <p:cNvSpPr/>
          <p:nvPr/>
        </p:nvSpPr>
        <p:spPr>
          <a:xfrm>
            <a:off x="1048721" y="3088769"/>
            <a:ext cx="1200412" cy="12004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Spoke 1</a:t>
            </a:r>
          </a:p>
        </p:txBody>
      </p:sp>
      <p:sp>
        <p:nvSpPr>
          <p:cNvPr id="21" name="Oval 20"/>
          <p:cNvSpPr/>
          <p:nvPr/>
        </p:nvSpPr>
        <p:spPr>
          <a:xfrm>
            <a:off x="2763366" y="5141929"/>
            <a:ext cx="1200412" cy="12004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Spoke 2</a:t>
            </a:r>
          </a:p>
        </p:txBody>
      </p:sp>
      <p:sp>
        <p:nvSpPr>
          <p:cNvPr id="22" name="Oval 21"/>
          <p:cNvSpPr/>
          <p:nvPr/>
        </p:nvSpPr>
        <p:spPr>
          <a:xfrm>
            <a:off x="5645737" y="5141929"/>
            <a:ext cx="1200412" cy="12004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Spoke 3</a:t>
            </a:r>
          </a:p>
        </p:txBody>
      </p:sp>
      <p:sp>
        <p:nvSpPr>
          <p:cNvPr id="23" name="Oval 22"/>
          <p:cNvSpPr/>
          <p:nvPr/>
        </p:nvSpPr>
        <p:spPr>
          <a:xfrm>
            <a:off x="7186486" y="3163864"/>
            <a:ext cx="1200412" cy="12004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Spoke 4</a:t>
            </a:r>
          </a:p>
        </p:txBody>
      </p:sp>
      <p:sp>
        <p:nvSpPr>
          <p:cNvPr id="24" name="Pie 23"/>
          <p:cNvSpPr/>
          <p:nvPr/>
        </p:nvSpPr>
        <p:spPr>
          <a:xfrm>
            <a:off x="4692708" y="4149829"/>
            <a:ext cx="278704" cy="278704"/>
          </a:xfrm>
          <a:prstGeom prst="pi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6286592" y="5215518"/>
            <a:ext cx="278704" cy="278704"/>
          </a:xfrm>
          <a:prstGeom prst="pi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6" name="Teardrop 25"/>
          <p:cNvSpPr/>
          <p:nvPr/>
        </p:nvSpPr>
        <p:spPr>
          <a:xfrm>
            <a:off x="5001229" y="3163864"/>
            <a:ext cx="296541" cy="296541"/>
          </a:xfrm>
          <a:prstGeom prst="teardrop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7" name="Plaque 26"/>
          <p:cNvSpPr/>
          <p:nvPr/>
        </p:nvSpPr>
        <p:spPr>
          <a:xfrm>
            <a:off x="4175524" y="3684225"/>
            <a:ext cx="295510" cy="295510"/>
          </a:xfrm>
          <a:prstGeom prst="plaque">
            <a:avLst>
              <a:gd name="adj" fmla="val 2500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4258991" y="3149237"/>
            <a:ext cx="329806" cy="284315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5" idx="7"/>
            <a:endCxn id="28" idx="3"/>
          </p:cNvCxnSpPr>
          <p:nvPr/>
        </p:nvCxnSpPr>
        <p:spPr>
          <a:xfrm>
            <a:off x="1892984" y="3181399"/>
            <a:ext cx="2366007" cy="10999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6326" y="2581428"/>
            <a:ext cx="1587168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ea typeface="Verdana" pitchFamily="34" charset="0"/>
                <a:cs typeface="Verdana" pitchFamily="34" charset="0"/>
              </a:rPr>
              <a:t>Get connection info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1" name="Straight Arrow Connector 30"/>
          <p:cNvCxnSpPr>
            <a:stCxn id="35" idx="6"/>
            <a:endCxn id="27" idx="1"/>
          </p:cNvCxnSpPr>
          <p:nvPr/>
        </p:nvCxnSpPr>
        <p:spPr>
          <a:xfrm>
            <a:off x="1937026" y="3287727"/>
            <a:ext cx="2238498" cy="5442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2403" y="3831980"/>
            <a:ext cx="158716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ea typeface="Verdana" pitchFamily="34" charset="0"/>
                <a:cs typeface="Verdana" pitchFamily="34" charset="0"/>
              </a:rPr>
              <a:t>Subscribe to data collections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48636" y="1440078"/>
            <a:ext cx="724061" cy="7240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47" y="1649445"/>
            <a:ext cx="64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Client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36286" y="3137357"/>
            <a:ext cx="300740" cy="3007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569137" y="3215939"/>
            <a:ext cx="300740" cy="3007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74510" y="5206530"/>
            <a:ext cx="300740" cy="3007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7"/>
            <a:endCxn id="24" idx="1"/>
          </p:cNvCxnSpPr>
          <p:nvPr/>
        </p:nvCxnSpPr>
        <p:spPr>
          <a:xfrm flipV="1">
            <a:off x="3631208" y="4428533"/>
            <a:ext cx="1200852" cy="8220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91947" y="4958184"/>
            <a:ext cx="1587168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ea typeface="Verdana" pitchFamily="34" charset="0"/>
                <a:cs typeface="Verdana" pitchFamily="34" charset="0"/>
              </a:rPr>
              <a:t>Push new data to the hub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0296" y="3791140"/>
            <a:ext cx="300740" cy="3007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6" idx="2"/>
            <a:endCxn id="26" idx="0"/>
          </p:cNvCxnSpPr>
          <p:nvPr/>
        </p:nvCxnSpPr>
        <p:spPr>
          <a:xfrm flipH="1" flipV="1">
            <a:off x="5297770" y="3312135"/>
            <a:ext cx="2271367" cy="5417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36190" y="2706620"/>
            <a:ext cx="167830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ea typeface="Verdana" pitchFamily="34" charset="0"/>
                <a:cs typeface="Verdana" pitchFamily="34" charset="0"/>
              </a:rPr>
              <a:t>Pull recent data from the hub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" name="Straight Arrow Connector 42"/>
          <p:cNvCxnSpPr>
            <a:stCxn id="40" idx="5"/>
            <a:endCxn id="25" idx="2"/>
          </p:cNvCxnSpPr>
          <p:nvPr/>
        </p:nvCxnSpPr>
        <p:spPr>
          <a:xfrm>
            <a:off x="5416994" y="4047838"/>
            <a:ext cx="869598" cy="1307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06997" y="4377402"/>
            <a:ext cx="1678304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ea typeface="Verdana" pitchFamily="34" charset="0"/>
                <a:cs typeface="Verdana" pitchFamily="34" charset="0"/>
              </a:rPr>
              <a:t>Push recent data to a spoke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37373" cy="8683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TAXII Specifications </a:t>
            </a:r>
            <a:r>
              <a:rPr lang="en-US" dirty="0" smtClean="0"/>
              <a:t>and 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TAXII Overview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</a:t>
            </a:r>
            <a:r>
              <a:rPr lang="en-US" dirty="0" smtClean="0"/>
              <a:t>scope and direction </a:t>
            </a:r>
            <a:r>
              <a:rPr lang="en-US" dirty="0"/>
              <a:t>of TAXII</a:t>
            </a:r>
          </a:p>
          <a:p>
            <a:r>
              <a:rPr lang="en-US" dirty="0"/>
              <a:t>Services Specification</a:t>
            </a:r>
          </a:p>
          <a:p>
            <a:pPr lvl="1"/>
            <a:r>
              <a:rPr lang="en-US" dirty="0"/>
              <a:t>Defines TAXII Services</a:t>
            </a:r>
            <a:r>
              <a:rPr lang="en-US" dirty="0" smtClean="0"/>
              <a:t>, </a:t>
            </a:r>
            <a:r>
              <a:rPr lang="en-US" dirty="0"/>
              <a:t>TAXII </a:t>
            </a:r>
            <a:r>
              <a:rPr lang="en-US" dirty="0" smtClean="0"/>
              <a:t>Messages (conceptually), </a:t>
            </a:r>
            <a:r>
              <a:rPr lang="en-US" dirty="0"/>
              <a:t>and TAXII Message </a:t>
            </a:r>
            <a:r>
              <a:rPr lang="en-US" dirty="0" smtClean="0"/>
              <a:t>Exchanges (conceptually).</a:t>
            </a:r>
            <a:endParaRPr lang="en-US" dirty="0"/>
          </a:p>
          <a:p>
            <a:r>
              <a:rPr lang="en-US" dirty="0" smtClean="0"/>
              <a:t>XML Message </a:t>
            </a:r>
            <a:r>
              <a:rPr lang="en-US" dirty="0"/>
              <a:t>Binding Specification</a:t>
            </a:r>
          </a:p>
          <a:p>
            <a:pPr lvl="1"/>
            <a:r>
              <a:rPr lang="en-US" dirty="0"/>
              <a:t>Defines </a:t>
            </a:r>
            <a:r>
              <a:rPr lang="en-US" dirty="0" smtClean="0"/>
              <a:t>the XML format for TAXII Messages</a:t>
            </a:r>
            <a:endParaRPr lang="en-US" dirty="0"/>
          </a:p>
          <a:p>
            <a:r>
              <a:rPr lang="en-US" dirty="0" smtClean="0"/>
              <a:t>HTTP Protocol </a:t>
            </a:r>
            <a:r>
              <a:rPr lang="en-US" dirty="0"/>
              <a:t>Binding Specification</a:t>
            </a:r>
          </a:p>
          <a:p>
            <a:pPr lvl="1"/>
            <a:r>
              <a:rPr lang="en-US" dirty="0"/>
              <a:t>Defines </a:t>
            </a:r>
            <a:r>
              <a:rPr lang="en-US" dirty="0" smtClean="0"/>
              <a:t>the HTTP/HTTPS transport for TAXII Message Exchange</a:t>
            </a:r>
            <a:endParaRPr lang="en-US" dirty="0"/>
          </a:p>
          <a:p>
            <a:r>
              <a:rPr lang="en-US" dirty="0"/>
              <a:t>Default Query Specification</a:t>
            </a:r>
          </a:p>
          <a:p>
            <a:pPr lvl="1"/>
            <a:r>
              <a:rPr lang="en-US" dirty="0"/>
              <a:t>Defines a query format and processing rules.</a:t>
            </a:r>
          </a:p>
          <a:p>
            <a:r>
              <a:rPr lang="en-US" dirty="0"/>
              <a:t>Content Binding Reference</a:t>
            </a:r>
          </a:p>
          <a:p>
            <a:pPr lvl="1"/>
            <a:r>
              <a:rPr lang="en-US" dirty="0"/>
              <a:t>Lists </a:t>
            </a:r>
            <a:r>
              <a:rPr lang="en-US" dirty="0" smtClean="0"/>
              <a:t>common Content </a:t>
            </a:r>
            <a:r>
              <a:rPr lang="en-US" dirty="0"/>
              <a:t>Binding IDs for use within TAXII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7740" cy="8683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TAXII Specifications and Documentation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42" y="1498106"/>
            <a:ext cx="55340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Message and Protocol Bindings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TAXII Services Specification defines TAXII Concepts</a:t>
            </a:r>
          </a:p>
          <a:p>
            <a:pPr lvl="1"/>
            <a:r>
              <a:rPr lang="en-US" dirty="0" smtClean="0"/>
              <a:t>Which fields must/may be present in a TAXII Message</a:t>
            </a:r>
          </a:p>
          <a:p>
            <a:pPr lvl="1"/>
            <a:r>
              <a:rPr lang="en-US" dirty="0" smtClean="0"/>
              <a:t>Allowable ordering of TAXII Messages</a:t>
            </a:r>
          </a:p>
          <a:p>
            <a:r>
              <a:rPr lang="en-US" dirty="0" smtClean="0"/>
              <a:t>TAXII 1.1 Bindings map concepts to specific technologies (e.g., XML, HTTP)</a:t>
            </a:r>
          </a:p>
          <a:p>
            <a:pPr lvl="1"/>
            <a:r>
              <a:rPr lang="en-US" dirty="0" smtClean="0"/>
              <a:t>XML/HTTPS is </a:t>
            </a:r>
            <a:r>
              <a:rPr lang="en-US" dirty="0"/>
              <a:t>what you should use unless you have a </a:t>
            </a:r>
            <a:r>
              <a:rPr lang="en-US" dirty="0" smtClean="0"/>
              <a:t>requirement </a:t>
            </a:r>
            <a:r>
              <a:rPr lang="en-US" dirty="0"/>
              <a:t>not to</a:t>
            </a:r>
          </a:p>
          <a:p>
            <a:pPr lvl="1"/>
            <a:r>
              <a:rPr lang="en-US" dirty="0" smtClean="0"/>
              <a:t>Future alternatives for XML and HTTP/HTTPS could be defined</a:t>
            </a:r>
          </a:p>
          <a:p>
            <a:r>
              <a:rPr lang="en-US" dirty="0" smtClean="0"/>
              <a:t>Additional bindings gives </a:t>
            </a:r>
            <a:r>
              <a:rPr lang="en-US" dirty="0"/>
              <a:t>organizations with strict network/format requirements ability to still use TAXII</a:t>
            </a:r>
          </a:p>
          <a:p>
            <a:pPr lvl="1"/>
            <a:r>
              <a:rPr lang="en-US" dirty="0" smtClean="0"/>
              <a:t>However, when </a:t>
            </a:r>
            <a:r>
              <a:rPr lang="en-US" dirty="0"/>
              <a:t>using differing bindings, direct interoperation is not possible</a:t>
            </a:r>
          </a:p>
          <a:p>
            <a:pPr lvl="1"/>
            <a:r>
              <a:rPr lang="en-US" dirty="0" smtClean="0"/>
              <a:t>Indirect interoperation is </a:t>
            </a:r>
            <a:r>
              <a:rPr lang="en-US" dirty="0"/>
              <a:t>possible because all bindings can be mapped to the same core message model</a:t>
            </a:r>
          </a:p>
          <a:p>
            <a:pPr lvl="2"/>
            <a:r>
              <a:rPr lang="en-US" dirty="0"/>
              <a:t>Gateways can provide automated translation between </a:t>
            </a:r>
            <a:r>
              <a:rPr lang="en-US" dirty="0" smtClean="0"/>
              <a:t>bindings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done some implementation work for you</a:t>
            </a:r>
          </a:p>
          <a:p>
            <a:r>
              <a:rPr lang="en-US" dirty="0" err="1" smtClean="0"/>
              <a:t>libtaxii</a:t>
            </a:r>
            <a:endParaRPr lang="en-US" dirty="0" smtClean="0"/>
          </a:p>
          <a:p>
            <a:pPr lvl="1"/>
            <a:r>
              <a:rPr lang="en-US" dirty="0" smtClean="0"/>
              <a:t>python APIs for TAXII XML Messages and TAXII HTTP/HTTPS Clients</a:t>
            </a:r>
          </a:p>
          <a:p>
            <a:r>
              <a:rPr lang="en-US" dirty="0" smtClean="0"/>
              <a:t>YETI</a:t>
            </a:r>
          </a:p>
          <a:p>
            <a:pPr lvl="1"/>
            <a:r>
              <a:rPr lang="en-US" dirty="0" smtClean="0"/>
              <a:t>proof of concept TAXII Server (python/</a:t>
            </a:r>
            <a:r>
              <a:rPr lang="en-US" dirty="0" err="1" smtClean="0"/>
              <a:t>Django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For more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TAXII Website</a:t>
            </a:r>
          </a:p>
          <a:p>
            <a:pPr lvl="1"/>
            <a:r>
              <a:rPr lang="en-US" dirty="0"/>
              <a:t>Contains official releases and other info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http://taxii.mitre.org/</a:t>
            </a:r>
            <a:endParaRPr lang="en-US" dirty="0"/>
          </a:p>
          <a:p>
            <a:r>
              <a:rPr lang="en-US" dirty="0"/>
              <a:t>Sign up for the TAXII Discussion and Announcement mailing lists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taxii.mitre.org/community/registration.html</a:t>
            </a:r>
            <a:endParaRPr lang="en-US" dirty="0" smtClean="0"/>
          </a:p>
          <a:p>
            <a:pPr lvl="1"/>
            <a:r>
              <a:rPr lang="en-US" dirty="0" smtClean="0"/>
              <a:t>Or message us directly: </a:t>
            </a:r>
            <a:r>
              <a:rPr lang="en-US" dirty="0" smtClean="0">
                <a:hlinkClick r:id="rId5"/>
              </a:rPr>
              <a:t>taxii@mitre.org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TAXII-related </a:t>
            </a:r>
            <a:r>
              <a:rPr lang="en-US" dirty="0"/>
              <a:t>software can be found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github.com/TAXIIProject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0888" y="2967335"/>
            <a:ext cx="4942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TAXII Services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clients to discover what TAXII Services the server offers</a:t>
            </a:r>
          </a:p>
          <a:p>
            <a:r>
              <a:rPr lang="en-US" dirty="0" smtClean="0"/>
              <a:t>Message Exchange:</a:t>
            </a:r>
          </a:p>
          <a:p>
            <a:pPr lvl="1"/>
            <a:r>
              <a:rPr lang="en-US" dirty="0" smtClean="0"/>
              <a:t>Client sends a Discovery Request</a:t>
            </a:r>
          </a:p>
          <a:p>
            <a:pPr lvl="2"/>
            <a:r>
              <a:rPr lang="en-US" dirty="0" smtClean="0"/>
              <a:t>The Discovery Request does not have any parameters</a:t>
            </a:r>
          </a:p>
          <a:p>
            <a:pPr lvl="1"/>
            <a:r>
              <a:rPr lang="en-US" dirty="0" smtClean="0"/>
              <a:t>Server responds with a  Discovery Response that lists TAXII Services</a:t>
            </a:r>
          </a:p>
          <a:p>
            <a:pPr lvl="2"/>
            <a:r>
              <a:rPr lang="en-US" dirty="0" smtClean="0"/>
              <a:t>Includes service type (e.g., Inbox), address, description, etc.</a:t>
            </a:r>
          </a:p>
          <a:p>
            <a:r>
              <a:rPr lang="en-US" dirty="0" smtClean="0"/>
              <a:t>Server can elide services</a:t>
            </a:r>
          </a:p>
          <a:p>
            <a:pPr lvl="1"/>
            <a:r>
              <a:rPr lang="en-US" dirty="0" smtClean="0"/>
              <a:t>This is a theme in TAXII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Inbox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by </a:t>
            </a:r>
            <a:r>
              <a:rPr lang="en-US" dirty="0" smtClean="0"/>
              <a:t>data consumers </a:t>
            </a:r>
            <a:r>
              <a:rPr lang="en-US" dirty="0"/>
              <a:t>to receive pushed content</a:t>
            </a:r>
          </a:p>
          <a:p>
            <a:r>
              <a:rPr lang="en-US" dirty="0"/>
              <a:t>Basically a listener for incoming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Message Exchange:</a:t>
            </a:r>
          </a:p>
          <a:p>
            <a:pPr lvl="1"/>
            <a:r>
              <a:rPr lang="en-US" dirty="0" smtClean="0"/>
              <a:t>Client sends an Inbox Message containing 0 or more Content Blocks</a:t>
            </a:r>
          </a:p>
          <a:p>
            <a:pPr lvl="1"/>
            <a:r>
              <a:rPr lang="en-US" dirty="0" smtClean="0"/>
              <a:t>Server responds with a Status Message (indicating Success or an error condition)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0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by data </a:t>
            </a:r>
            <a:r>
              <a:rPr lang="en-US" dirty="0" smtClean="0"/>
              <a:t>producers to allow consumers to Poll data</a:t>
            </a:r>
            <a:endParaRPr lang="en-US" dirty="0"/>
          </a:p>
          <a:p>
            <a:r>
              <a:rPr lang="en-US" dirty="0"/>
              <a:t>Consumers request updates relative to a TAXII Data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Message Exchange:</a:t>
            </a:r>
          </a:p>
          <a:p>
            <a:pPr lvl="1"/>
            <a:r>
              <a:rPr lang="en-US" dirty="0" smtClean="0"/>
              <a:t>Client sends Poll Request (contains Data Collection name, optional query,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responds with a Poll Response containing 0 or more Content Blocks or a Status Message</a:t>
            </a:r>
            <a:endParaRPr lang="en-US" dirty="0"/>
          </a:p>
          <a:p>
            <a:r>
              <a:rPr lang="en-US" dirty="0"/>
              <a:t>Poll </a:t>
            </a:r>
            <a:r>
              <a:rPr lang="en-US" dirty="0" smtClean="0"/>
              <a:t>Requests </a:t>
            </a:r>
            <a:r>
              <a:rPr lang="en-US" dirty="0"/>
              <a:t>can specify various parameters</a:t>
            </a:r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Response type (Count or Full)</a:t>
            </a:r>
          </a:p>
          <a:p>
            <a:pPr lvl="1"/>
            <a:r>
              <a:rPr lang="en-US" dirty="0"/>
              <a:t>Acceptable response </a:t>
            </a:r>
            <a:r>
              <a:rPr lang="en-US" dirty="0" smtClean="0"/>
              <a:t>types (e.g., STIX 1.1.1)</a:t>
            </a:r>
          </a:p>
          <a:p>
            <a:pPr lvl="1"/>
            <a:r>
              <a:rPr lang="en-US" dirty="0" smtClean="0"/>
              <a:t>… and a few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1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What is TAXII?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u="sng" dirty="0"/>
              <a:t>T</a:t>
            </a:r>
            <a:r>
              <a:rPr lang="en-US" dirty="0"/>
              <a:t>rusted </a:t>
            </a:r>
            <a:r>
              <a:rPr lang="en-US" u="sng" dirty="0"/>
              <a:t>A</a:t>
            </a:r>
            <a:r>
              <a:rPr lang="en-US" dirty="0"/>
              <a:t>utomated </a:t>
            </a:r>
            <a:r>
              <a:rPr lang="en-US" dirty="0" err="1"/>
              <a:t>e</a:t>
            </a:r>
            <a:r>
              <a:rPr lang="en-US" u="sng" dirty="0" err="1"/>
              <a:t>X</a:t>
            </a:r>
            <a:r>
              <a:rPr lang="en-US" dirty="0" err="1"/>
              <a:t>change</a:t>
            </a:r>
            <a:r>
              <a:rPr lang="en-US" dirty="0"/>
              <a:t> of </a:t>
            </a:r>
            <a:r>
              <a:rPr lang="en-US" u="sng" dirty="0"/>
              <a:t>I</a:t>
            </a:r>
            <a:r>
              <a:rPr lang="en-US" dirty="0"/>
              <a:t>ndicator </a:t>
            </a:r>
            <a:r>
              <a:rPr lang="en-US" u="sng" dirty="0"/>
              <a:t>I</a:t>
            </a:r>
            <a:r>
              <a:rPr lang="en-US" dirty="0"/>
              <a:t>nformation</a:t>
            </a:r>
          </a:p>
          <a:p>
            <a:r>
              <a:rPr lang="en-US" dirty="0" smtClean="0"/>
              <a:t>Standardizes exchange of cyber threat information</a:t>
            </a:r>
          </a:p>
          <a:p>
            <a:pPr lvl="1"/>
            <a:r>
              <a:rPr lang="en-US" dirty="0" smtClean="0"/>
              <a:t>Can exchange other information, too</a:t>
            </a:r>
          </a:p>
          <a:p>
            <a:r>
              <a:rPr lang="en-US" dirty="0" smtClean="0"/>
              <a:t>A set of specifications any software can implement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TAXII </a:t>
            </a:r>
            <a:r>
              <a:rPr lang="en-US" dirty="0"/>
              <a:t>is NOT</a:t>
            </a:r>
          </a:p>
          <a:p>
            <a:pPr lvl="1"/>
            <a:r>
              <a:rPr lang="en-US" dirty="0"/>
              <a:t>A specific sharing </a:t>
            </a:r>
            <a:r>
              <a:rPr lang="en-US" dirty="0" smtClean="0"/>
              <a:t>program</a:t>
            </a:r>
            <a:endParaRPr lang="en-US" dirty="0"/>
          </a:p>
          <a:p>
            <a:pPr lvl="2"/>
            <a:r>
              <a:rPr lang="en-US" dirty="0"/>
              <a:t>but sharing </a:t>
            </a:r>
            <a:r>
              <a:rPr lang="en-US" dirty="0" smtClean="0"/>
              <a:t>programs </a:t>
            </a:r>
            <a:r>
              <a:rPr lang="en-US" dirty="0"/>
              <a:t>can use it</a:t>
            </a:r>
          </a:p>
          <a:p>
            <a:pPr lvl="1"/>
            <a:r>
              <a:rPr lang="en-US" dirty="0" smtClean="0"/>
              <a:t>Software </a:t>
            </a:r>
            <a:endParaRPr lang="en-US" dirty="0"/>
          </a:p>
          <a:p>
            <a:pPr lvl="2"/>
            <a:r>
              <a:rPr lang="en-US" dirty="0"/>
              <a:t>but </a:t>
            </a:r>
            <a:r>
              <a:rPr lang="en-US" dirty="0" smtClean="0"/>
              <a:t>software </a:t>
            </a:r>
            <a:r>
              <a:rPr lang="en-US" dirty="0"/>
              <a:t>can use it to share information</a:t>
            </a:r>
          </a:p>
          <a:p>
            <a:pPr lvl="1"/>
            <a:r>
              <a:rPr lang="en-US" dirty="0"/>
              <a:t>Mandate particular trust agreements or sharing</a:t>
            </a:r>
          </a:p>
          <a:p>
            <a:pPr lvl="2"/>
            <a:r>
              <a:rPr lang="en-US" dirty="0"/>
              <a:t>instead, use it to share what </a:t>
            </a:r>
            <a:r>
              <a:rPr lang="en-US" i="1" dirty="0"/>
              <a:t>you</a:t>
            </a:r>
            <a:r>
              <a:rPr lang="en-US" dirty="0"/>
              <a:t> want with the parties </a:t>
            </a:r>
            <a:r>
              <a:rPr lang="en-US" i="1" dirty="0"/>
              <a:t>you</a:t>
            </a:r>
            <a:r>
              <a:rPr lang="en-US" dirty="0"/>
              <a:t> choose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TAXII Collection Management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by data </a:t>
            </a:r>
            <a:r>
              <a:rPr lang="en-US" dirty="0" smtClean="0"/>
              <a:t>producers to provide information on Data Collections and/or process Subscriptions</a:t>
            </a:r>
          </a:p>
          <a:p>
            <a:r>
              <a:rPr lang="en-US" dirty="0" smtClean="0"/>
              <a:t>Can offer one or both of two message exchanges</a:t>
            </a:r>
          </a:p>
          <a:p>
            <a:r>
              <a:rPr lang="en-US" dirty="0" smtClean="0"/>
              <a:t>Message Exchange (1/2): Collection Information Exchange</a:t>
            </a:r>
          </a:p>
          <a:p>
            <a:pPr lvl="1"/>
            <a:r>
              <a:rPr lang="en-US" dirty="0" smtClean="0"/>
              <a:t>Client sends a Collection Information Request (no parameters)</a:t>
            </a:r>
          </a:p>
          <a:p>
            <a:pPr lvl="1"/>
            <a:r>
              <a:rPr lang="en-US" dirty="0" smtClean="0"/>
              <a:t>Server responds with a Collection Information Response listing Data Collections a Status Message. Information Response includes:</a:t>
            </a:r>
          </a:p>
          <a:p>
            <a:pPr lvl="2"/>
            <a:r>
              <a:rPr lang="en-US" dirty="0" smtClean="0"/>
              <a:t>Data Collection </a:t>
            </a:r>
            <a:r>
              <a:rPr lang="en-US" dirty="0"/>
              <a:t>names and descriptions</a:t>
            </a:r>
          </a:p>
          <a:p>
            <a:pPr lvl="2"/>
            <a:r>
              <a:rPr lang="en-US" dirty="0"/>
              <a:t>How TAXII Data Collection content can be accessed (“pull” or indicate delivery protocols)</a:t>
            </a:r>
          </a:p>
          <a:p>
            <a:pPr lvl="2"/>
            <a:r>
              <a:rPr lang="en-US" dirty="0"/>
              <a:t>Any other information about a TAXII Data Collection (e.g., membership requirements, payment requirements, etc.)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5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TAXII Collection Management </a:t>
            </a:r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Message </a:t>
            </a:r>
            <a:r>
              <a:rPr lang="en-US" dirty="0" smtClean="0"/>
              <a:t>Exchange (2/2): </a:t>
            </a:r>
            <a:r>
              <a:rPr lang="en-US" dirty="0"/>
              <a:t>Subscription Management Exchange</a:t>
            </a:r>
          </a:p>
          <a:p>
            <a:pPr lvl="1"/>
            <a:r>
              <a:rPr lang="en-US" dirty="0"/>
              <a:t>Client sends a Manage Collection Subscription Request requesting a status, create, cancel, pause, or resume action on a </a:t>
            </a:r>
            <a:r>
              <a:rPr lang="en-US" dirty="0" smtClean="0"/>
              <a:t>subscription</a:t>
            </a:r>
          </a:p>
          <a:p>
            <a:pPr lvl="2"/>
            <a:r>
              <a:rPr lang="en-US" dirty="0" smtClean="0"/>
              <a:t>Create Subscription requests </a:t>
            </a:r>
            <a:r>
              <a:rPr lang="en-US" dirty="0" smtClean="0"/>
              <a:t>can include a query</a:t>
            </a:r>
            <a:endParaRPr lang="en-US" dirty="0"/>
          </a:p>
          <a:p>
            <a:pPr lvl="1"/>
            <a:r>
              <a:rPr lang="en-US" dirty="0"/>
              <a:t>Server responds with a Manage Collection Subscription Response or Status Message</a:t>
            </a:r>
          </a:p>
          <a:p>
            <a:pPr lvl="1"/>
            <a:r>
              <a:rPr lang="en-US" dirty="0"/>
              <a:t>Note this just deals with arranging subscriptions, not actual data dissemination</a:t>
            </a:r>
          </a:p>
          <a:p>
            <a:r>
              <a:rPr lang="en-US" dirty="0" smtClean="0"/>
              <a:t>TAXII </a:t>
            </a:r>
            <a:r>
              <a:rPr lang="en-US" dirty="0"/>
              <a:t>does not specify the process for deciding whether to allow the requested action to occur nor how the action manifests</a:t>
            </a:r>
          </a:p>
          <a:p>
            <a:r>
              <a:rPr lang="en-US" dirty="0"/>
              <a:t>Note this just deals with arranging subscriptions, not actual data </a:t>
            </a:r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Service – Discover TAXII Services</a:t>
            </a:r>
          </a:p>
          <a:p>
            <a:r>
              <a:rPr lang="en-US" dirty="0" smtClean="0"/>
              <a:t>Inbox Service – Push data</a:t>
            </a:r>
          </a:p>
          <a:p>
            <a:r>
              <a:rPr lang="en-US" dirty="0" smtClean="0"/>
              <a:t>Poll Service – Poll Data</a:t>
            </a:r>
          </a:p>
          <a:p>
            <a:r>
              <a:rPr lang="en-US" dirty="0" smtClean="0"/>
              <a:t>Collection Management Service – Request information on Collections, Manage Subscriptions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4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575" y="2952749"/>
            <a:ext cx="7096125" cy="65722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 fontScale="92500"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Source/Subscriber Walkthrough</a:t>
            </a: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One possible way to use TAXII to implement Source/Subscriber</a:t>
            </a:r>
          </a:p>
          <a:p>
            <a:pPr lvl="1"/>
            <a:r>
              <a:rPr lang="en-US" dirty="0"/>
              <a:t>Others may make different choices</a:t>
            </a:r>
          </a:p>
          <a:p>
            <a:pPr lvl="1"/>
            <a:endParaRPr lang="en-US" dirty="0"/>
          </a:p>
          <a:p>
            <a:r>
              <a:rPr lang="en-US" dirty="0"/>
              <a:t>Assume an existing sharing arrangement</a:t>
            </a:r>
          </a:p>
          <a:p>
            <a:pPr lvl="1"/>
            <a:r>
              <a:rPr lang="en-US" dirty="0"/>
              <a:t>A vendor (the source) publishes threat alerts as information becomes known</a:t>
            </a:r>
          </a:p>
          <a:p>
            <a:pPr lvl="1"/>
            <a:r>
              <a:rPr lang="en-US" dirty="0"/>
              <a:t>Customers (subscribers) can pay to receive these daily updates</a:t>
            </a:r>
          </a:p>
          <a:p>
            <a:pPr lvl="2"/>
            <a:r>
              <a:rPr lang="en-US" dirty="0"/>
              <a:t>Multiple levels of access depending on contract costs</a:t>
            </a:r>
          </a:p>
          <a:p>
            <a:pPr lvl="1"/>
            <a:r>
              <a:rPr lang="en-US" dirty="0"/>
              <a:t>Currently, customers log into the vendor web site to view </a:t>
            </a: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1: Source Organizes its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Vendor organizes data records into TAXII Data Collections</a:t>
            </a:r>
          </a:p>
          <a:p>
            <a:pPr lvl="1"/>
            <a:r>
              <a:rPr lang="en-US" dirty="0"/>
              <a:t>Decides on “contract level” for collections</a:t>
            </a:r>
          </a:p>
          <a:p>
            <a:pPr lvl="2"/>
            <a:r>
              <a:rPr lang="en-US" dirty="0"/>
              <a:t>Many records will be present in all collections, but some fields may be stripped before dissemination</a:t>
            </a:r>
          </a:p>
          <a:p>
            <a:pPr lvl="1"/>
            <a:r>
              <a:rPr lang="en-US" dirty="0"/>
              <a:t>All Data Collections are Data Feeds</a:t>
            </a:r>
          </a:p>
          <a:p>
            <a:pPr lvl="2"/>
            <a:r>
              <a:rPr lang="en-US" dirty="0"/>
              <a:t>The vendor wants the data to be ordered so that consumers can request only the most recent data</a:t>
            </a:r>
          </a:p>
          <a:p>
            <a:pPr lvl="1"/>
            <a:r>
              <a:rPr lang="en-US" dirty="0"/>
              <a:t>Access to a feed contingent upon the purchasing of a contract</a:t>
            </a:r>
          </a:p>
          <a:p>
            <a:r>
              <a:rPr lang="en-US" dirty="0"/>
              <a:t>Vendor labels all data within each TAXII Data Feed with a timestamp</a:t>
            </a:r>
          </a:p>
          <a:p>
            <a:pPr lvl="1"/>
            <a:r>
              <a:rPr lang="en-US" dirty="0"/>
              <a:t>Decides to use the time of posting as that timestamp</a:t>
            </a:r>
          </a:p>
          <a:p>
            <a:pPr lvl="2"/>
            <a:r>
              <a:rPr lang="en-US" dirty="0"/>
              <a:t>More than one data record may have the same timestamp – not a problem</a:t>
            </a:r>
          </a:p>
          <a:p>
            <a:pPr lvl="2"/>
            <a:r>
              <a:rPr lang="en-US" dirty="0"/>
              <a:t>A single record could have the same timestamp in all data feeds – not a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274638"/>
            <a:ext cx="7094020" cy="8683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Step 2a: Source Implements </a:t>
            </a:r>
            <a:r>
              <a:rPr lang="en-US" sz="2400" dirty="0" smtClean="0"/>
              <a:t>TAXII Services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Decides to implement a Collection Management Service</a:t>
            </a:r>
          </a:p>
          <a:p>
            <a:pPr lvl="1"/>
            <a:r>
              <a:rPr lang="en-US" dirty="0"/>
              <a:t>Collection Information Requests</a:t>
            </a:r>
          </a:p>
          <a:p>
            <a:pPr lvl="2"/>
            <a:r>
              <a:rPr lang="en-US" dirty="0"/>
              <a:t>Lists available collections</a:t>
            </a:r>
          </a:p>
          <a:p>
            <a:pPr lvl="2"/>
            <a:r>
              <a:rPr lang="en-US" dirty="0"/>
              <a:t>Explain what information is provided via each </a:t>
            </a:r>
            <a:r>
              <a:rPr lang="en-US" dirty="0" smtClean="0"/>
              <a:t>Data Collection </a:t>
            </a:r>
            <a:r>
              <a:rPr lang="en-US" dirty="0"/>
              <a:t>(i.e., contract levels)</a:t>
            </a:r>
          </a:p>
          <a:p>
            <a:pPr lvl="2"/>
            <a:r>
              <a:rPr lang="en-US" dirty="0"/>
              <a:t>Reference to site where one can purchase necessary contracts</a:t>
            </a:r>
          </a:p>
          <a:p>
            <a:pPr lvl="1"/>
            <a:r>
              <a:rPr lang="en-US" dirty="0"/>
              <a:t>Collection Management Requests</a:t>
            </a:r>
          </a:p>
          <a:p>
            <a:pPr lvl="2"/>
            <a:r>
              <a:rPr lang="en-US" dirty="0"/>
              <a:t>Forward management requests to back-end for comparison to purchased contracts</a:t>
            </a:r>
          </a:p>
          <a:p>
            <a:r>
              <a:rPr lang="en-US" dirty="0"/>
              <a:t>Decides to implement a Poll Service</a:t>
            </a:r>
          </a:p>
          <a:p>
            <a:pPr lvl="1"/>
            <a:r>
              <a:rPr lang="en-US" dirty="0"/>
              <a:t>Give customers the option to pull content from a collection</a:t>
            </a:r>
          </a:p>
          <a:p>
            <a:r>
              <a:rPr lang="en-US" dirty="0"/>
              <a:t>Decides to interface with Customers’ Inbox Services</a:t>
            </a:r>
          </a:p>
          <a:p>
            <a:pPr lvl="1"/>
            <a:r>
              <a:rPr lang="en-US" dirty="0"/>
              <a:t>Support pushing content to customer Inbox Services</a:t>
            </a:r>
          </a:p>
          <a:p>
            <a:r>
              <a:rPr lang="en-US" dirty="0"/>
              <a:t>Decides NOT to implement a Discovery Service</a:t>
            </a:r>
          </a:p>
          <a:p>
            <a:pPr lvl="1"/>
            <a:r>
              <a:rPr lang="en-US" dirty="0"/>
              <a:t>Vendor decides to continue publishing this information using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314693" y="4046017"/>
            <a:ext cx="466725" cy="1068907"/>
          </a:xfrm>
          <a:prstGeom prst="rightBrace">
            <a:avLst>
              <a:gd name="adj1" fmla="val 1622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03619" y="3981534"/>
            <a:ext cx="1371600" cy="119062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 fontScale="77500" lnSpcReduction="20000"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MUST do at least one</a:t>
            </a: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Step 2b: Subscriber Implements TAXII Service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May implement an Inbox Service</a:t>
            </a:r>
          </a:p>
          <a:p>
            <a:pPr lvl="1"/>
            <a:r>
              <a:rPr lang="en-US" dirty="0"/>
              <a:t>If customer wishes have updates pushed, must implement Inbox</a:t>
            </a:r>
          </a:p>
          <a:p>
            <a:pPr lvl="1"/>
            <a:r>
              <a:rPr lang="en-US" dirty="0"/>
              <a:t>Inbox listens to appropriate port for connections</a:t>
            </a:r>
          </a:p>
          <a:p>
            <a:pPr lvl="2"/>
            <a:r>
              <a:rPr lang="en-US" dirty="0"/>
              <a:t>In TAXII 1.1, this would be a (truncated) HTTP server</a:t>
            </a:r>
          </a:p>
          <a:p>
            <a:pPr lvl="1"/>
            <a:r>
              <a:rPr lang="en-US" dirty="0"/>
              <a:t>May avoid implementing if all content to be pulled via Poll Service</a:t>
            </a:r>
          </a:p>
          <a:p>
            <a:r>
              <a:rPr lang="en-US" dirty="0"/>
              <a:t>Subscribers may interface with the Vendor’s TAXII Poll Service for pull messaging</a:t>
            </a:r>
          </a:p>
          <a:p>
            <a:r>
              <a:rPr lang="en-US" dirty="0"/>
              <a:t>For this design, subscribers must interface with the Vendor’s TAXII Collection Management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3: Establish Sharing 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39624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Customer contacts vendor Collection Management Service to get list of collections</a:t>
            </a:r>
          </a:p>
          <a:p>
            <a:endParaRPr lang="en-US" dirty="0"/>
          </a:p>
          <a:p>
            <a:r>
              <a:rPr lang="en-US" dirty="0"/>
              <a:t>Customer purchases a contract via Vendor web site</a:t>
            </a:r>
          </a:p>
          <a:p>
            <a:pPr lvl="1"/>
            <a:r>
              <a:rPr lang="en-US" dirty="0"/>
              <a:t>Also establishes authentication credentials</a:t>
            </a:r>
          </a:p>
          <a:p>
            <a:endParaRPr lang="en-US" dirty="0"/>
          </a:p>
          <a:p>
            <a:r>
              <a:rPr lang="en-US" dirty="0"/>
              <a:t>Customer contacts vendor Collection Management Service to establish subscription</a:t>
            </a:r>
          </a:p>
          <a:p>
            <a:pPr lvl="1"/>
            <a:r>
              <a:rPr lang="en-US" dirty="0"/>
              <a:t>Request verified before </a:t>
            </a:r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1550" y="1543050"/>
            <a:ext cx="1409699" cy="42195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29498" y="1533525"/>
            <a:ext cx="1333501" cy="42195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Vendor TAXII Collection Management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91248" y="2228850"/>
            <a:ext cx="1238249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49" y="5143500"/>
            <a:ext cx="1238249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91248" y="4781550"/>
            <a:ext cx="1238250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1248" y="1857375"/>
            <a:ext cx="1238250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4: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3954308" cy="46783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Content pushed to Customer’s Inbox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Customer pulls from Vendor’s Poll Service</a:t>
            </a:r>
          </a:p>
          <a:p>
            <a:pPr lvl="1"/>
            <a:r>
              <a:rPr lang="en-US" dirty="0"/>
              <a:t>Request verified before being fulfilled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57748" y="3838575"/>
            <a:ext cx="1333501" cy="1924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29498" y="3838575"/>
            <a:ext cx="1333501" cy="19145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Vendor Poll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91248" y="2228850"/>
            <a:ext cx="1238249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49" y="5143500"/>
            <a:ext cx="1238249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91247" y="4476750"/>
            <a:ext cx="1238250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857748" y="1352550"/>
            <a:ext cx="1333501" cy="1924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 Inbox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29498" y="1352550"/>
            <a:ext cx="1333501" cy="19145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Vendor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TAXII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Driven </a:t>
            </a:r>
            <a:r>
              <a:rPr lang="en-US" dirty="0"/>
              <a:t>by DHS CS&amp;C NCCIC operational need to effectively share cyber threat information with a diverse community.</a:t>
            </a:r>
          </a:p>
          <a:p>
            <a:pPr lvl="1"/>
            <a:r>
              <a:rPr lang="en-US" dirty="0"/>
              <a:t>Existing standards did not solve the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open community </a:t>
            </a:r>
            <a:r>
              <a:rPr lang="en-US" dirty="0" smtClean="0"/>
              <a:t>effort led </a:t>
            </a:r>
            <a:r>
              <a:rPr lang="en-US" dirty="0"/>
              <a:t>by </a:t>
            </a:r>
            <a:r>
              <a:rPr lang="en-US" dirty="0" smtClean="0"/>
              <a:t>DHS</a:t>
            </a:r>
            <a:endParaRPr lang="en-US" dirty="0"/>
          </a:p>
          <a:p>
            <a:pPr lvl="1"/>
            <a:r>
              <a:rPr lang="en-US" dirty="0"/>
              <a:t>Developed with strong participation from a diverse set of government and industry stakeholders.</a:t>
            </a:r>
          </a:p>
          <a:p>
            <a:pPr marL="463550" lvl="2">
              <a:buSzPct val="120000"/>
            </a:pPr>
            <a:r>
              <a:rPr lang="en-US" dirty="0"/>
              <a:t>Ensures that TAXII addresses real challenges in real environments</a:t>
            </a:r>
          </a:p>
          <a:p>
            <a:endParaRPr lang="en-US" dirty="0"/>
          </a:p>
          <a:p>
            <a:r>
              <a:rPr lang="en-US" dirty="0"/>
              <a:t>In operational use today.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8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575" y="2952749"/>
            <a:ext cx="7096125" cy="65722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Hub and Spoke Walkthrough</a:t>
            </a: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One possible way to use TAXII to implement Hub and Spoke</a:t>
            </a:r>
          </a:p>
          <a:p>
            <a:pPr lvl="1"/>
            <a:r>
              <a:rPr lang="en-US" dirty="0"/>
              <a:t>Others may make different choices</a:t>
            </a:r>
          </a:p>
          <a:p>
            <a:pPr lvl="1"/>
            <a:endParaRPr lang="en-US" dirty="0"/>
          </a:p>
          <a:p>
            <a:r>
              <a:rPr lang="en-US" dirty="0"/>
              <a:t>Assume an existing sharing arrangement</a:t>
            </a:r>
          </a:p>
          <a:p>
            <a:pPr lvl="1"/>
            <a:r>
              <a:rPr lang="en-US" dirty="0"/>
              <a:t>Community exists with a pre-existing intra-group sharing agreement</a:t>
            </a:r>
          </a:p>
          <a:p>
            <a:pPr lvl="1"/>
            <a:r>
              <a:rPr lang="en-US" dirty="0"/>
              <a:t>Currently all threat alerts sent via e-mail to the group mailing list</a:t>
            </a:r>
          </a:p>
          <a:p>
            <a:pPr lvl="2"/>
            <a:r>
              <a:rPr lang="en-US" dirty="0"/>
              <a:t>Automatically re-distributed to all group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1a: Hub Implements TAXII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Decide to implement a Inbox Service</a:t>
            </a:r>
          </a:p>
          <a:p>
            <a:pPr lvl="1"/>
            <a:r>
              <a:rPr lang="en-US" dirty="0"/>
              <a:t>Used to receive all input from spokes (Hub does not poll)</a:t>
            </a:r>
          </a:p>
          <a:p>
            <a:r>
              <a:rPr lang="en-US" dirty="0"/>
              <a:t>Decide to interface with Spokes’ TAXII Inbox Services for message delivery</a:t>
            </a:r>
          </a:p>
          <a:p>
            <a:pPr lvl="1"/>
            <a:r>
              <a:rPr lang="en-US" dirty="0"/>
              <a:t>Support pushing of alerts to spokes</a:t>
            </a:r>
          </a:p>
          <a:p>
            <a:r>
              <a:rPr lang="en-US" dirty="0"/>
              <a:t>Decide to implement a Poll Service</a:t>
            </a:r>
          </a:p>
          <a:p>
            <a:pPr lvl="1"/>
            <a:r>
              <a:rPr lang="en-US" dirty="0"/>
              <a:t>Support spokes pulling current and/or archived alerts</a:t>
            </a:r>
          </a:p>
          <a:p>
            <a:pPr lvl="1"/>
            <a:r>
              <a:rPr lang="en-US" dirty="0"/>
              <a:t>Decide on only one TAXII data feed for all information</a:t>
            </a:r>
          </a:p>
          <a:p>
            <a:pPr lvl="1"/>
            <a:r>
              <a:rPr lang="en-US" dirty="0"/>
              <a:t>Decide timestamps = the time the alert arrives in Hub’s Inbox</a:t>
            </a:r>
          </a:p>
          <a:p>
            <a:r>
              <a:rPr lang="en-US" dirty="0"/>
              <a:t>Decide NOT to implement a Discovery Service</a:t>
            </a:r>
          </a:p>
          <a:p>
            <a:pPr lvl="1"/>
            <a:r>
              <a:rPr lang="en-US" dirty="0"/>
              <a:t>Members informed of the Hub’s services via other means</a:t>
            </a:r>
          </a:p>
          <a:p>
            <a:r>
              <a:rPr lang="en-US" dirty="0"/>
              <a:t>Decide NOT to implement a Collection Management Service</a:t>
            </a:r>
          </a:p>
          <a:p>
            <a:pPr lvl="1"/>
            <a:r>
              <a:rPr lang="en-US" dirty="0"/>
              <a:t>Spokes automatically enrolled when they join the sharing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Step 1b: Spokes Implement TAXII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Spokes that produce data interface with the Hub’s TAXII Inbox Service</a:t>
            </a:r>
          </a:p>
          <a:p>
            <a:r>
              <a:rPr lang="en-US" dirty="0"/>
              <a:t>May implement an Inbox Service</a:t>
            </a:r>
          </a:p>
          <a:p>
            <a:pPr lvl="1"/>
            <a:r>
              <a:rPr lang="en-US" dirty="0"/>
              <a:t>If spoke wants pushed info, must implement Inbox</a:t>
            </a:r>
          </a:p>
          <a:p>
            <a:pPr lvl="1"/>
            <a:r>
              <a:rPr lang="en-US" dirty="0"/>
              <a:t>May avoid implementing if all content to be pulled via Poll Service</a:t>
            </a:r>
          </a:p>
          <a:p>
            <a:r>
              <a:rPr lang="en-US" dirty="0"/>
              <a:t>Some spokes may interface with the Hub’s TAXII Poll Service</a:t>
            </a:r>
          </a:p>
          <a:p>
            <a:pPr lvl="1"/>
            <a:r>
              <a:rPr lang="en-US" dirty="0"/>
              <a:t>May avoid this use if all content to be pushed to the spoke’s Inbox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2: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3719639" cy="4678363"/>
          </a:xfrm>
        </p:spPr>
        <p:txBody>
          <a:bodyPr>
            <a:normAutofit/>
          </a:bodyPr>
          <a:lstStyle/>
          <a:p>
            <a:r>
              <a:rPr lang="en-US" dirty="0"/>
              <a:t>Spoke X pushes new alert to Hub’s Inbox Service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Hub re-sends alert to all spokes that requested push notification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Hub archives alert so spokes can poll for the alert at a later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16567" y="3265195"/>
            <a:ext cx="1071226" cy="1071226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Hub</a:t>
            </a:r>
          </a:p>
        </p:txBody>
      </p:sp>
      <p:sp>
        <p:nvSpPr>
          <p:cNvPr id="8" name="Oval 7"/>
          <p:cNvSpPr/>
          <p:nvPr/>
        </p:nvSpPr>
        <p:spPr>
          <a:xfrm>
            <a:off x="4627323" y="2256094"/>
            <a:ext cx="645039" cy="645039"/>
          </a:xfrm>
          <a:prstGeom prst="ellipse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00934" y="4844468"/>
            <a:ext cx="645039" cy="644271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0" name="Oval 9"/>
          <p:cNvSpPr/>
          <p:nvPr/>
        </p:nvSpPr>
        <p:spPr>
          <a:xfrm>
            <a:off x="4627322" y="4844468"/>
            <a:ext cx="645039" cy="644271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1" name="Oval 10"/>
          <p:cNvSpPr/>
          <p:nvPr/>
        </p:nvSpPr>
        <p:spPr>
          <a:xfrm>
            <a:off x="7100934" y="2256862"/>
            <a:ext cx="645039" cy="644271"/>
          </a:xfrm>
          <a:prstGeom prst="ellipse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2" name="Oval 11"/>
          <p:cNvSpPr/>
          <p:nvPr/>
        </p:nvSpPr>
        <p:spPr>
          <a:xfrm>
            <a:off x="4165996" y="3478288"/>
            <a:ext cx="645039" cy="64503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91038" y="3478288"/>
            <a:ext cx="645039" cy="645039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29660" y="1763454"/>
            <a:ext cx="645039" cy="64503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29660" y="5309094"/>
            <a:ext cx="645039" cy="645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8" idx="5"/>
            <a:endCxn id="6" idx="1"/>
          </p:cNvCxnSpPr>
          <p:nvPr/>
        </p:nvCxnSpPr>
        <p:spPr>
          <a:xfrm>
            <a:off x="5177898" y="2806669"/>
            <a:ext cx="595546" cy="61540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11" idx="3"/>
          </p:cNvCxnSpPr>
          <p:nvPr/>
        </p:nvCxnSpPr>
        <p:spPr>
          <a:xfrm flipV="1">
            <a:off x="6530916" y="2806782"/>
            <a:ext cx="664482" cy="61529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3" idx="2"/>
          </p:cNvCxnSpPr>
          <p:nvPr/>
        </p:nvCxnSpPr>
        <p:spPr>
          <a:xfrm>
            <a:off x="6687793" y="3800808"/>
            <a:ext cx="803245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15" idx="0"/>
          </p:cNvCxnSpPr>
          <p:nvPr/>
        </p:nvCxnSpPr>
        <p:spPr>
          <a:xfrm>
            <a:off x="6152180" y="4336421"/>
            <a:ext cx="0" cy="97267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2" idx="6"/>
          </p:cNvCxnSpPr>
          <p:nvPr/>
        </p:nvCxnSpPr>
        <p:spPr>
          <a:xfrm flipH="1">
            <a:off x="4811035" y="3800808"/>
            <a:ext cx="805532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48375" y="2408493"/>
            <a:ext cx="0" cy="85670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05550" y="2378431"/>
            <a:ext cx="0" cy="88676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05400" y="4123327"/>
            <a:ext cx="590550" cy="72114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5257800" y="4275727"/>
            <a:ext cx="590550" cy="72114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400800" y="4263825"/>
            <a:ext cx="700134" cy="7330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H="1" flipV="1">
            <a:off x="6553200" y="4123327"/>
            <a:ext cx="700134" cy="7330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429375" y="2695575"/>
            <a:ext cx="700134" cy="66640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6581775" y="2876550"/>
            <a:ext cx="700134" cy="66640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Design Philosophy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Facilitate rather than re-architect existing sharing arrangements</a:t>
            </a:r>
          </a:p>
          <a:p>
            <a:r>
              <a:rPr lang="en-US" dirty="0"/>
              <a:t>Do not force inclusion of undesired capabilities</a:t>
            </a:r>
          </a:p>
          <a:p>
            <a:r>
              <a:rPr lang="en-US" dirty="0"/>
              <a:t>Sharing communities each have their own character – a one-size-fits-all approach will be more disruptive than beneficial</a:t>
            </a:r>
          </a:p>
          <a:p>
            <a:pPr lvl="1"/>
            <a:r>
              <a:rPr lang="en-US" dirty="0"/>
              <a:t>Do not impose a single sharing model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Flexible Sharing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Most sharing models are variants of these three basic models</a:t>
            </a:r>
          </a:p>
          <a:p>
            <a:pPr lvl="1"/>
            <a:r>
              <a:rPr lang="en-US" dirty="0"/>
              <a:t>TAXII </a:t>
            </a:r>
            <a:r>
              <a:rPr lang="en-US" dirty="0" smtClean="0"/>
              <a:t>can </a:t>
            </a:r>
            <a:r>
              <a:rPr lang="en-US" dirty="0"/>
              <a:t>support</a:t>
            </a:r>
            <a:br>
              <a:rPr lang="en-US" dirty="0"/>
            </a:br>
            <a:r>
              <a:rPr lang="en-US" dirty="0"/>
              <a:t>participation in any of these</a:t>
            </a:r>
            <a:br>
              <a:rPr lang="en-US" dirty="0"/>
            </a:br>
            <a:r>
              <a:rPr lang="en-US" dirty="0"/>
              <a:t>models or multiple models</a:t>
            </a:r>
            <a:br>
              <a:rPr lang="en-US" dirty="0"/>
            </a:br>
            <a:r>
              <a:rPr lang="en-US" dirty="0" smtClean="0"/>
              <a:t>simultaneously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93565" y="1997390"/>
            <a:ext cx="4240530" cy="1790065"/>
            <a:chOff x="2451735" y="2533967"/>
            <a:chExt cx="4240530" cy="1790065"/>
          </a:xfrm>
        </p:grpSpPr>
        <p:sp>
          <p:nvSpPr>
            <p:cNvPr id="8" name="Oval 7"/>
            <p:cNvSpPr/>
            <p:nvPr/>
          </p:nvSpPr>
          <p:spPr>
            <a:xfrm>
              <a:off x="4111625" y="3438207"/>
              <a:ext cx="885825" cy="885825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Source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78225" y="2533967"/>
              <a:ext cx="533400" cy="5334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949315" y="3523297"/>
              <a:ext cx="533400" cy="532765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72715" y="3523297"/>
              <a:ext cx="533400" cy="532765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130165" y="2533967"/>
              <a:ext cx="533400" cy="532765"/>
            </a:xfrm>
            <a:prstGeom prst="ellipse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3" name="Text Box 68"/>
            <p:cNvSpPr txBox="1"/>
            <p:nvPr/>
          </p:nvSpPr>
          <p:spPr>
            <a:xfrm>
              <a:off x="2451735" y="4047807"/>
              <a:ext cx="962025" cy="2571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Subscriber</a:t>
              </a:r>
            </a:p>
          </p:txBody>
        </p:sp>
        <p:sp>
          <p:nvSpPr>
            <p:cNvPr id="14" name="Text Box 68"/>
            <p:cNvSpPr txBox="1"/>
            <p:nvPr/>
          </p:nvSpPr>
          <p:spPr>
            <a:xfrm>
              <a:off x="2785110" y="2835592"/>
              <a:ext cx="962025" cy="2571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Subscriber</a:t>
              </a:r>
            </a:p>
          </p:txBody>
        </p:sp>
        <p:sp>
          <p:nvSpPr>
            <p:cNvPr id="15" name="Text Box 68"/>
            <p:cNvSpPr txBox="1"/>
            <p:nvPr/>
          </p:nvSpPr>
          <p:spPr>
            <a:xfrm>
              <a:off x="5520690" y="2810827"/>
              <a:ext cx="962025" cy="25654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Subscriber</a:t>
              </a:r>
            </a:p>
          </p:txBody>
        </p:sp>
        <p:sp>
          <p:nvSpPr>
            <p:cNvPr id="16" name="Text Box 68"/>
            <p:cNvSpPr txBox="1"/>
            <p:nvPr/>
          </p:nvSpPr>
          <p:spPr>
            <a:xfrm>
              <a:off x="5730240" y="4047172"/>
              <a:ext cx="962025" cy="25654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Subscriber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06115" y="3789997"/>
              <a:ext cx="904875" cy="9144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4033520" y="2988627"/>
              <a:ext cx="207645" cy="57848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Straight Arrow Connector 18"/>
            <p:cNvCxnSpPr/>
            <p:nvPr/>
          </p:nvCxnSpPr>
          <p:spPr>
            <a:xfrm flipH="1">
              <a:off x="4867910" y="2989262"/>
              <a:ext cx="339725" cy="57848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98085" y="3789362"/>
              <a:ext cx="951230" cy="9144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/>
          <p:cNvGrpSpPr/>
          <p:nvPr/>
        </p:nvGrpSpPr>
        <p:grpSpPr>
          <a:xfrm>
            <a:off x="4147502" y="4463095"/>
            <a:ext cx="4996815" cy="2028190"/>
            <a:chOff x="2073592" y="2414905"/>
            <a:chExt cx="4996815" cy="2028190"/>
          </a:xfrm>
        </p:grpSpPr>
        <p:sp>
          <p:nvSpPr>
            <p:cNvPr id="22" name="Oval 21"/>
            <p:cNvSpPr/>
            <p:nvPr/>
          </p:nvSpPr>
          <p:spPr>
            <a:xfrm>
              <a:off x="3888422" y="3319145"/>
              <a:ext cx="885825" cy="885825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Hub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355022" y="2414905"/>
              <a:ext cx="533400" cy="5334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726112" y="3404235"/>
              <a:ext cx="533400" cy="532765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449512" y="3404235"/>
              <a:ext cx="533400" cy="532765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906962" y="2414905"/>
              <a:ext cx="533400" cy="532765"/>
            </a:xfrm>
            <a:prstGeom prst="ellipse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27" name="Text Box 257"/>
            <p:cNvSpPr txBox="1"/>
            <p:nvPr/>
          </p:nvSpPr>
          <p:spPr>
            <a:xfrm>
              <a:off x="2073592" y="3928745"/>
              <a:ext cx="1307465" cy="5143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Spoke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(Consumer only)</a:t>
              </a:r>
            </a:p>
          </p:txBody>
        </p:sp>
        <p:sp>
          <p:nvSpPr>
            <p:cNvPr id="28" name="Text Box 68"/>
            <p:cNvSpPr txBox="1"/>
            <p:nvPr/>
          </p:nvSpPr>
          <p:spPr>
            <a:xfrm>
              <a:off x="2260282" y="2586355"/>
              <a:ext cx="1263650" cy="6083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Spoke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(Consumer &amp; Producer)</a:t>
              </a:r>
            </a:p>
          </p:txBody>
        </p:sp>
        <p:sp>
          <p:nvSpPr>
            <p:cNvPr id="29" name="Text Box 68"/>
            <p:cNvSpPr txBox="1"/>
            <p:nvPr/>
          </p:nvSpPr>
          <p:spPr>
            <a:xfrm>
              <a:off x="5297487" y="2691130"/>
              <a:ext cx="1086485" cy="50292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Spoke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(Producer only)</a:t>
              </a:r>
            </a:p>
          </p:txBody>
        </p:sp>
        <p:sp>
          <p:nvSpPr>
            <p:cNvPr id="30" name="Text Box 68"/>
            <p:cNvSpPr txBox="1"/>
            <p:nvPr/>
          </p:nvSpPr>
          <p:spPr>
            <a:xfrm>
              <a:off x="6165532" y="3507740"/>
              <a:ext cx="904875" cy="68643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Spoke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(Consumer &amp; Producer)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982912" y="3670935"/>
              <a:ext cx="904875" cy="9144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2" name="Straight Arrow Connector 31"/>
            <p:cNvCxnSpPr/>
            <p:nvPr/>
          </p:nvCxnSpPr>
          <p:spPr>
            <a:xfrm>
              <a:off x="3810317" y="2869565"/>
              <a:ext cx="207645" cy="57848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3" name="Straight Arrow Connector 32"/>
            <p:cNvCxnSpPr/>
            <p:nvPr/>
          </p:nvCxnSpPr>
          <p:spPr>
            <a:xfrm flipH="1">
              <a:off x="4644707" y="2870200"/>
              <a:ext cx="339725" cy="57848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4" name="Straight Arrow Connector 33"/>
            <p:cNvCxnSpPr/>
            <p:nvPr/>
          </p:nvCxnSpPr>
          <p:spPr>
            <a:xfrm flipV="1">
              <a:off x="4774882" y="3670300"/>
              <a:ext cx="951230" cy="9144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5" name="Group 34"/>
          <p:cNvGrpSpPr/>
          <p:nvPr/>
        </p:nvGrpSpPr>
        <p:grpSpPr>
          <a:xfrm>
            <a:off x="140652" y="3252785"/>
            <a:ext cx="4421505" cy="1922780"/>
            <a:chOff x="2361247" y="2467610"/>
            <a:chExt cx="4421505" cy="1922780"/>
          </a:xfrm>
        </p:grpSpPr>
        <p:sp>
          <p:nvSpPr>
            <p:cNvPr id="36" name="Oval 35"/>
            <p:cNvSpPr/>
            <p:nvPr/>
          </p:nvSpPr>
          <p:spPr>
            <a:xfrm>
              <a:off x="3668712" y="2467610"/>
              <a:ext cx="533400" cy="5334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39802" y="3456940"/>
              <a:ext cx="533400" cy="532765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097847" y="3329940"/>
              <a:ext cx="533400" cy="532765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220652" y="2467610"/>
              <a:ext cx="533400" cy="532765"/>
            </a:xfrm>
            <a:prstGeom prst="ellipse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40" name="Text Box 167"/>
            <p:cNvSpPr txBox="1"/>
            <p:nvPr/>
          </p:nvSpPr>
          <p:spPr>
            <a:xfrm>
              <a:off x="2361247" y="3474720"/>
              <a:ext cx="962025" cy="2571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Peer E</a:t>
              </a:r>
            </a:p>
          </p:txBody>
        </p:sp>
        <p:sp>
          <p:nvSpPr>
            <p:cNvPr id="41" name="Text Box 68"/>
            <p:cNvSpPr txBox="1"/>
            <p:nvPr/>
          </p:nvSpPr>
          <p:spPr>
            <a:xfrm>
              <a:off x="2952432" y="2597785"/>
              <a:ext cx="962025" cy="2571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Peer D</a:t>
              </a:r>
            </a:p>
          </p:txBody>
        </p:sp>
        <p:sp>
          <p:nvSpPr>
            <p:cNvPr id="42" name="Text Box 68"/>
            <p:cNvSpPr txBox="1"/>
            <p:nvPr/>
          </p:nvSpPr>
          <p:spPr>
            <a:xfrm>
              <a:off x="5515927" y="2599055"/>
              <a:ext cx="962025" cy="25654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Peer C</a:t>
              </a:r>
            </a:p>
          </p:txBody>
        </p:sp>
        <p:sp>
          <p:nvSpPr>
            <p:cNvPr id="43" name="Text Box 68"/>
            <p:cNvSpPr txBox="1"/>
            <p:nvPr/>
          </p:nvSpPr>
          <p:spPr>
            <a:xfrm>
              <a:off x="5820727" y="3980815"/>
              <a:ext cx="962025" cy="25654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Peer B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31247" y="3596005"/>
              <a:ext cx="923925" cy="27051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5" name="Oval 44"/>
            <p:cNvSpPr/>
            <p:nvPr/>
          </p:nvSpPr>
          <p:spPr>
            <a:xfrm>
              <a:off x="4555172" y="3600450"/>
              <a:ext cx="533400" cy="532765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46" name="Text Box 167"/>
            <p:cNvSpPr txBox="1"/>
            <p:nvPr/>
          </p:nvSpPr>
          <p:spPr>
            <a:xfrm>
              <a:off x="4364672" y="4133215"/>
              <a:ext cx="962025" cy="2571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Peer A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3552507" y="2734310"/>
              <a:ext cx="1667510" cy="6731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8" name="Straight Arrow Connector 47"/>
            <p:cNvCxnSpPr/>
            <p:nvPr/>
          </p:nvCxnSpPr>
          <p:spPr>
            <a:xfrm>
              <a:off x="4124007" y="2922270"/>
              <a:ext cx="508635" cy="75565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" name="Straight Arrow Connector 48"/>
            <p:cNvCxnSpPr/>
            <p:nvPr/>
          </p:nvCxnSpPr>
          <p:spPr>
            <a:xfrm flipH="1">
              <a:off x="5088572" y="3723005"/>
              <a:ext cx="951230" cy="14351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0" name="Straight Arrow Connector 49"/>
            <p:cNvCxnSpPr/>
            <p:nvPr/>
          </p:nvCxnSpPr>
          <p:spPr>
            <a:xfrm>
              <a:off x="4202112" y="2791460"/>
              <a:ext cx="1915795" cy="74358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Arrow Connector 50"/>
            <p:cNvCxnSpPr/>
            <p:nvPr/>
          </p:nvCxnSpPr>
          <p:spPr>
            <a:xfrm>
              <a:off x="5675947" y="2922905"/>
              <a:ext cx="630555" cy="53403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TAXII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Minimal requirements imposed on data consumers</a:t>
            </a:r>
          </a:p>
          <a:p>
            <a:pPr lvl="1"/>
            <a:r>
              <a:rPr lang="en-US" dirty="0"/>
              <a:t>Does not require data consumers to field internet services or establish a particular security capability</a:t>
            </a:r>
          </a:p>
          <a:p>
            <a:r>
              <a:rPr lang="en-US" dirty="0"/>
              <a:t>Minimal data management requirements on data producers</a:t>
            </a:r>
          </a:p>
          <a:p>
            <a:pPr lvl="1"/>
            <a:r>
              <a:rPr lang="en-US" dirty="0"/>
              <a:t>Does not require use of particular data management technologies or constrain how producers manage access to their data</a:t>
            </a:r>
          </a:p>
          <a:p>
            <a:r>
              <a:rPr lang="en-US" dirty="0"/>
              <a:t>Flexible sharing model support</a:t>
            </a:r>
          </a:p>
          <a:p>
            <a:pPr lvl="1"/>
            <a:r>
              <a:rPr lang="en-US" dirty="0"/>
              <a:t>Does not force a particular sharing model on users</a:t>
            </a:r>
          </a:p>
          <a:p>
            <a:r>
              <a:rPr lang="en-US" dirty="0"/>
              <a:t>Appropriately secure communication</a:t>
            </a:r>
          </a:p>
          <a:p>
            <a:pPr lvl="1"/>
            <a:r>
              <a:rPr lang="en-US" dirty="0"/>
              <a:t>Supports multiple security mechanisms without forcing adoption of unnecessary measures</a:t>
            </a:r>
          </a:p>
          <a:p>
            <a:r>
              <a:rPr lang="en-US" dirty="0"/>
              <a:t>Push and Pull content dissemination</a:t>
            </a:r>
          </a:p>
          <a:p>
            <a:pPr lvl="1"/>
            <a:r>
              <a:rPr lang="en-US" dirty="0"/>
              <a:t>Users can exchange data using either or both models</a:t>
            </a:r>
          </a:p>
          <a:p>
            <a:r>
              <a:rPr lang="en-US" dirty="0"/>
              <a:t>Flexible protocol and message bindings</a:t>
            </a:r>
          </a:p>
          <a:p>
            <a:pPr lvl="1"/>
            <a:r>
              <a:rPr lang="en-US" dirty="0"/>
              <a:t>Does not require a particular network protocol or message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TAXII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/>
          </a:bodyPr>
          <a:lstStyle/>
          <a:p>
            <a:r>
              <a:rPr lang="en-US" dirty="0"/>
              <a:t>TAXII defines four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/>
              <a:t>Discovery – A way to learn what services an entity supports and how to interact with them</a:t>
            </a:r>
          </a:p>
          <a:p>
            <a:pPr lvl="1"/>
            <a:r>
              <a:rPr lang="en-US" dirty="0"/>
              <a:t>Collection Management – A way to learn about and request subscriptions to Data Collections</a:t>
            </a:r>
          </a:p>
          <a:p>
            <a:pPr lvl="1"/>
            <a:r>
              <a:rPr lang="en-US" dirty="0"/>
              <a:t>Inbox – A way to receive pushed content (push messaging)</a:t>
            </a:r>
          </a:p>
          <a:p>
            <a:pPr lvl="1"/>
            <a:r>
              <a:rPr lang="en-US" dirty="0"/>
              <a:t>Poll – A way to request content (pull messaging)</a:t>
            </a:r>
          </a:p>
          <a:p>
            <a:r>
              <a:rPr lang="en-US" dirty="0"/>
              <a:t>Each service is optional – implement only the ones you </a:t>
            </a:r>
            <a:r>
              <a:rPr lang="en-US" dirty="0" smtClean="0"/>
              <a:t>wish</a:t>
            </a:r>
          </a:p>
          <a:p>
            <a:pPr lvl="1"/>
            <a:r>
              <a:rPr lang="en-US" dirty="0" smtClean="0"/>
              <a:t>You can have multiple instances of each service</a:t>
            </a:r>
            <a:endParaRPr lang="en-US" dirty="0"/>
          </a:p>
          <a:p>
            <a:r>
              <a:rPr lang="en-US" dirty="0"/>
              <a:t>Services can be combined in different ways for different sharing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TAXII Data 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3242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TAXII does not dictate how data producers store or organize their data… </a:t>
            </a:r>
          </a:p>
          <a:p>
            <a:pPr marL="287338" lvl="1" indent="0">
              <a:buNone/>
            </a:pPr>
            <a:r>
              <a:rPr lang="en-US" dirty="0"/>
              <a:t> </a:t>
            </a:r>
            <a:r>
              <a:rPr lang="en-US" b="1" dirty="0"/>
              <a:t>…but TAXII requires some common handle for communication</a:t>
            </a:r>
          </a:p>
          <a:p>
            <a:r>
              <a:rPr lang="en-US" dirty="0"/>
              <a:t>TAXII Data Collection – a producer-dictated organization of their data</a:t>
            </a:r>
          </a:p>
          <a:p>
            <a:pPr lvl="1"/>
            <a:r>
              <a:rPr lang="en-US" dirty="0"/>
              <a:t>A Data Collection can be either a Data Feed (ordered data) or Data Set (unordered data)</a:t>
            </a:r>
          </a:p>
          <a:p>
            <a:pPr lvl="1"/>
            <a:r>
              <a:rPr lang="en-US" dirty="0"/>
              <a:t>A given data record might exist in one or more TAXII data collections</a:t>
            </a:r>
          </a:p>
          <a:p>
            <a:pPr lvl="1"/>
            <a:r>
              <a:rPr lang="en-US" dirty="0"/>
              <a:t>Producers decide what data collections represent. Examples:</a:t>
            </a:r>
          </a:p>
          <a:p>
            <a:pPr lvl="2"/>
            <a:r>
              <a:rPr lang="en-US" dirty="0"/>
              <a:t>Topic – e.g., a collection for spear-phishing, a collection for botnets, etc.</a:t>
            </a:r>
          </a:p>
          <a:p>
            <a:pPr lvl="2"/>
            <a:r>
              <a:rPr lang="en-US" dirty="0"/>
              <a:t>Subject – e.g., a collection for each identified STIX campaign</a:t>
            </a:r>
          </a:p>
          <a:p>
            <a:pPr lvl="2"/>
            <a:r>
              <a:rPr lang="en-US" dirty="0"/>
              <a:t>Access – e.g., a collection for gold-level subscribers, </a:t>
            </a:r>
            <a:r>
              <a:rPr lang="en-US"/>
              <a:t>a </a:t>
            </a:r>
            <a:r>
              <a:rPr lang="en-US" smtClean="0"/>
              <a:t>collection for </a:t>
            </a:r>
            <a:r>
              <a:rPr lang="en-US" dirty="0"/>
              <a:t>silver-level, etc.</a:t>
            </a:r>
          </a:p>
          <a:p>
            <a:pPr lvl="2"/>
            <a:r>
              <a:rPr lang="en-US" dirty="0"/>
              <a:t>Or producer might just have one collection with everything in it</a:t>
            </a:r>
          </a:p>
          <a:p>
            <a:r>
              <a:rPr lang="en-US" dirty="0"/>
              <a:t>In TAXII, all solicited data distribution (push or pull) occurs relative to a TAXII 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is an extension point in TAXII</a:t>
            </a:r>
          </a:p>
          <a:p>
            <a:r>
              <a:rPr lang="en-US" dirty="0" smtClean="0"/>
              <a:t>We have defined the ‘TAXII Default Query’</a:t>
            </a:r>
          </a:p>
          <a:p>
            <a:pPr lvl="1"/>
            <a:r>
              <a:rPr lang="en-US" dirty="0" smtClean="0"/>
              <a:t>You can define your own if you want</a:t>
            </a:r>
          </a:p>
          <a:p>
            <a:r>
              <a:rPr lang="en-US" dirty="0" smtClean="0"/>
              <a:t>TAXII Default Query</a:t>
            </a:r>
          </a:p>
          <a:p>
            <a:pPr lvl="1"/>
            <a:r>
              <a:rPr lang="en-US" dirty="0" smtClean="0"/>
              <a:t>Defines what a Query looks like, processing rules, and how to express which query capabilities are supported</a:t>
            </a:r>
          </a:p>
          <a:p>
            <a:pPr lvl="1"/>
            <a:r>
              <a:rPr lang="en-US" dirty="0" smtClean="0"/>
              <a:t>Uses Target (e.g., a field) and Test (e.g., “equals 4”) constructs that can be combined using logical operators (e.g., AND/OR) to construct more complex queries</a:t>
            </a:r>
          </a:p>
          <a:p>
            <a:r>
              <a:rPr lang="en-US" dirty="0" smtClean="0"/>
              <a:t>A Query can be a Poll Parameter or a Subscription Parameter</a:t>
            </a:r>
          </a:p>
          <a:p>
            <a:r>
              <a:rPr lang="en-US" dirty="0" smtClean="0"/>
              <a:t>Query results are expressed in the same way other information is expressed (i.e., Poll Response or Inbox Message)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HS SEDI Template v7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Status xmlns="4d08c891-aa85-4e91-a798-dce01d66b851">In Progress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CC7BD67365BE2C42A4096DAE1DC10F06" ma:contentTypeVersion="3" ma:contentTypeDescription="Materials and documents that contain MITRE authored content and other content directly attributable to MITRE and its work" ma:contentTypeScope="" ma:versionID="085ad2ce3a226fddc0329540bbfa6f6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d08c891-aa85-4e91-a798-dce01d66b851" targetNamespace="http://schemas.microsoft.com/office/2006/metadata/properties" ma:root="true" ma:fieldsID="12a853ef9e543adebd21901f9cb1f667" ns1:_="" ns2:_="" ns3:_="">
    <xsd:import namespace="http://schemas.microsoft.com/sharepoint/v3"/>
    <xsd:import namespace="http://schemas.microsoft.com/sharepoint/v3/fields"/>
    <xsd:import namespace="4d08c891-aa85-4e91-a798-dce01d66b851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8c891-aa85-4e91-a798-dce01d66b851" elementFormDefault="qualified">
    <xsd:import namespace="http://schemas.microsoft.com/office/2006/documentManagement/types"/>
    <xsd:import namespace="http://schemas.microsoft.com/office/infopath/2007/PartnerControls"/>
    <xsd:element name="Status" ma:index="12" ma:displayName="Status" ma:default="In Progress" ma:internalName="Status">
      <xsd:simpleType>
        <xsd:restriction base="dms:Choice">
          <xsd:enumeration value="In Progress"/>
          <xsd:enumeration value="Draft"/>
          <xsd:enumeration value="Deliverable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D96AC7-108F-42BD-8114-33A8F6EB778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sharepoint/v3"/>
    <ds:schemaRef ds:uri="4d08c891-aa85-4e91-a798-dce01d66b851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07F294-3D9B-4B0E-AD78-E640F6910D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d08c891-aa85-4e91-a798-dce01d66b8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EBD3EF-865E-4506-8338-2F58E14004B8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FB1507C7-6C22-4D15-8233-C34E2A750B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2270</Words>
  <Application>Microsoft Office PowerPoint</Application>
  <PresentationFormat>On-screen Show (4:3)</PresentationFormat>
  <Paragraphs>374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Helvetica LT Std</vt:lpstr>
      <vt:lpstr>Times New Roman</vt:lpstr>
      <vt:lpstr>Verdana</vt:lpstr>
      <vt:lpstr>Wingdings</vt:lpstr>
      <vt:lpstr>HS SEDI Template v7</vt:lpstr>
      <vt:lpstr>TAXII: An Overview</vt:lpstr>
      <vt:lpstr>What is TAXII?</vt:lpstr>
      <vt:lpstr>Why was TAXII Created?</vt:lpstr>
      <vt:lpstr>Design Philosophy</vt:lpstr>
      <vt:lpstr>Flexible Sharing Models</vt:lpstr>
      <vt:lpstr>TAXII Features</vt:lpstr>
      <vt:lpstr>TAXII Services</vt:lpstr>
      <vt:lpstr>TAXII Data Collections</vt:lpstr>
      <vt:lpstr>Query</vt:lpstr>
      <vt:lpstr>Hub &amp; Spoke Example</vt:lpstr>
      <vt:lpstr>TAXII Specifications and Documentation</vt:lpstr>
      <vt:lpstr>TAXII Specifications and Documentation</vt:lpstr>
      <vt:lpstr>Message and Protocol Bindings</vt:lpstr>
      <vt:lpstr>Open Source Projects</vt:lpstr>
      <vt:lpstr>For more information</vt:lpstr>
      <vt:lpstr>PowerPoint Presentation</vt:lpstr>
      <vt:lpstr>Discovery Service</vt:lpstr>
      <vt:lpstr>Inbox Service</vt:lpstr>
      <vt:lpstr>Poll Service</vt:lpstr>
      <vt:lpstr>TAXII Collection Management Service</vt:lpstr>
      <vt:lpstr>TAXII Collection Management Service (cont’d)</vt:lpstr>
      <vt:lpstr>In Summary</vt:lpstr>
      <vt:lpstr>PowerPoint Presentation</vt:lpstr>
      <vt:lpstr>Background</vt:lpstr>
      <vt:lpstr>Step 1: Source Organizes its Data</vt:lpstr>
      <vt:lpstr>Step 2a: Source Implements TAXII Services</vt:lpstr>
      <vt:lpstr>Step 2b: Subscriber Implements TAXII Service</vt:lpstr>
      <vt:lpstr>Step 3: Establish Sharing Relationships</vt:lpstr>
      <vt:lpstr>Step 4: Share</vt:lpstr>
      <vt:lpstr>PowerPoint Presentation</vt:lpstr>
      <vt:lpstr>Background</vt:lpstr>
      <vt:lpstr>Step 1a: Hub Implements TAXII Services</vt:lpstr>
      <vt:lpstr>Step 1b: Spokes Implement TAXII Services</vt:lpstr>
      <vt:lpstr>Step 2: Share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bheath</dc:creator>
  <dc:description>For internal MITRE use</dc:description>
  <cp:lastModifiedBy>Davidson II, Mark S</cp:lastModifiedBy>
  <cp:revision>26</cp:revision>
  <dcterms:created xsi:type="dcterms:W3CDTF">2013-05-01T14:21:52Z</dcterms:created>
  <dcterms:modified xsi:type="dcterms:W3CDTF">2014-06-30T16:28:46Z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0x010100823A99C636F7423283FB0D200866C61300CC7BD67365BE2C42A4096DAE1DC10F06</vt:lpwstr>
  </property>
</Properties>
</file>