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12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70202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TW" altLang="en-US" smtClean="0"/>
              <a:t>按一下以編輯母片標題樣式</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Date Placeholder 2"/>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3302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980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0079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25240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67441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zh-TW" altLang="en-US" smtClean="0"/>
              <a:t>按一下以編輯母片標題樣式</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13082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63810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65924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24669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6760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TW" altLang="en-US" smtClean="0"/>
              <a:t>按一下以編輯母片標題樣式</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04519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4852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33749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3555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95034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zh-TW" altLang="en-US" smtClean="0"/>
              <a:t>按一下以編輯母片標題樣式</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2018/6/7</a:t>
            </a:fld>
            <a:endParaRPr lang="zh-CN" altLang="en-US"/>
          </a:p>
        </p:txBody>
      </p:sp>
      <p:sp>
        <p:nvSpPr>
          <p:cNvPr id="6" name="Footer Placeholder 5"/>
          <p:cNvSpPr>
            <a:spLocks noGrp="1"/>
          </p:cNvSpPr>
          <p:nvPr>
            <p:ph type="ftr" sz="quarter" idx="11"/>
          </p:nvPr>
        </p:nvSpPr>
        <p:spPr>
          <a:xfrm>
            <a:off x="533400" y="6172200"/>
            <a:ext cx="5811724" cy="365125"/>
          </a:xfrm>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2499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30820CF-B880-4189-942D-D702A7CBA730}" type="datetimeFigureOut">
              <a:rPr lang="zh-CN" altLang="en-US" smtClean="0"/>
              <a:t>2018/6/7</a:t>
            </a:fld>
            <a:endParaRPr lang="zh-CN" alt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808929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www.gentoo.org/" TargetMode="External"/><Relationship Id="rId3" Type="http://schemas.openxmlformats.org/officeDocument/2006/relationships/hyperlink" Target="http://fedoraproject.org/" TargetMode="External"/><Relationship Id="rId7" Type="http://schemas.openxmlformats.org/officeDocument/2006/relationships/hyperlink" Target="http://www.slackware.com/" TargetMode="External"/><Relationship Id="rId2" Type="http://schemas.openxmlformats.org/officeDocument/2006/relationships/hyperlink" Target="http://www.redhat.com/" TargetMode="External"/><Relationship Id="rId1" Type="http://schemas.openxmlformats.org/officeDocument/2006/relationships/slideLayout" Target="../slideLayouts/slideLayout2.xml"/><Relationship Id="rId6" Type="http://schemas.openxmlformats.org/officeDocument/2006/relationships/hyperlink" Target="http://www.debian.org/" TargetMode="External"/><Relationship Id="rId5" Type="http://schemas.openxmlformats.org/officeDocument/2006/relationships/hyperlink" Target="http://www.novell.com/linux/" TargetMode="External"/><Relationship Id="rId10" Type="http://schemas.openxmlformats.org/officeDocument/2006/relationships/hyperlink" Target="http://www.centos.org/" TargetMode="External"/><Relationship Id="rId4" Type="http://schemas.openxmlformats.org/officeDocument/2006/relationships/hyperlink" Target="http://www.mandriva.com/" TargetMode="External"/><Relationship Id="rId9" Type="http://schemas.openxmlformats.org/officeDocument/2006/relationships/hyperlink" Target="http://www.ubuntu.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runoob.com/linux/linux-tutorial.html" TargetMode="External"/><Relationship Id="rId2" Type="http://schemas.openxmlformats.org/officeDocument/2006/relationships/hyperlink" Target="http://cn.linux.vbird.org/linux_basic/linux_basic.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33400" y="533400"/>
            <a:ext cx="8431088" cy="3124201"/>
          </a:xfrm>
        </p:spPr>
        <p:txBody>
          <a:bodyPr>
            <a:normAutofit/>
          </a:bodyPr>
          <a:lstStyle/>
          <a:p>
            <a:pPr algn="ctr"/>
            <a:r>
              <a:rPr lang="en-US" altLang="zh-TW" sz="9600" dirty="0" smtClean="0"/>
              <a:t>Linux</a:t>
            </a:r>
            <a:r>
              <a:rPr lang="zh-TW" altLang="en-US" sz="9600" dirty="0" smtClean="0"/>
              <a:t>介紹</a:t>
            </a:r>
            <a:endParaRPr lang="zh-TW" altLang="en-US" sz="9600" dirty="0"/>
          </a:p>
        </p:txBody>
      </p:sp>
      <p:sp>
        <p:nvSpPr>
          <p:cNvPr id="3" name="副標題 2"/>
          <p:cNvSpPr>
            <a:spLocks noGrp="1"/>
          </p:cNvSpPr>
          <p:nvPr>
            <p:ph type="subTitle" idx="1"/>
          </p:nvPr>
        </p:nvSpPr>
        <p:spPr/>
        <p:txBody>
          <a:bodyPr/>
          <a:lstStyle/>
          <a:p>
            <a:r>
              <a:rPr lang="zh-TW" altLang="en-US" dirty="0" smtClean="0"/>
              <a:t>簡報人：楊漢賓</a:t>
            </a:r>
            <a:endParaRPr lang="zh-TW" altLang="en-US" dirty="0"/>
          </a:p>
        </p:txBody>
      </p:sp>
    </p:spTree>
    <p:extLst>
      <p:ext uri="{BB962C8B-B14F-4D97-AF65-F5344CB8AC3E}">
        <p14:creationId xmlns:p14="http://schemas.microsoft.com/office/powerpoint/2010/main" val="746015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1520" y="188640"/>
            <a:ext cx="6554867" cy="1524000"/>
          </a:xfrm>
        </p:spPr>
        <p:txBody>
          <a:bodyPr>
            <a:normAutofit/>
          </a:bodyPr>
          <a:lstStyle/>
          <a:p>
            <a:r>
              <a:rPr lang="zh-TW" altLang="en-US" sz="4000" dirty="0" smtClean="0"/>
              <a:t>簡報大綱</a:t>
            </a:r>
            <a:endParaRPr lang="zh-TW" altLang="en-US" sz="4000" dirty="0"/>
          </a:p>
        </p:txBody>
      </p:sp>
      <p:sp>
        <p:nvSpPr>
          <p:cNvPr id="3" name="內容版面配置區 2"/>
          <p:cNvSpPr>
            <a:spLocks noGrp="1"/>
          </p:cNvSpPr>
          <p:nvPr>
            <p:ph idx="1"/>
          </p:nvPr>
        </p:nvSpPr>
        <p:spPr>
          <a:xfrm>
            <a:off x="262320" y="1412776"/>
            <a:ext cx="6554867" cy="4775782"/>
          </a:xfrm>
        </p:spPr>
        <p:txBody>
          <a:bodyPr>
            <a:normAutofit/>
          </a:bodyPr>
          <a:lstStyle/>
          <a:p>
            <a:r>
              <a:rPr lang="en-US" altLang="zh-TW" sz="3600" dirty="0" smtClean="0"/>
              <a:t>1.Linux</a:t>
            </a:r>
            <a:r>
              <a:rPr lang="zh-TW" altLang="en-US" sz="3600" dirty="0" smtClean="0"/>
              <a:t>介紹</a:t>
            </a:r>
            <a:endParaRPr lang="en-US" altLang="zh-TW" sz="3600" dirty="0" smtClean="0"/>
          </a:p>
          <a:p>
            <a:r>
              <a:rPr lang="en-US" altLang="zh-TW" sz="3600" dirty="0" smtClean="0"/>
              <a:t>2.Linux</a:t>
            </a:r>
            <a:r>
              <a:rPr lang="zh-TW" altLang="en-US" sz="3600" dirty="0" smtClean="0"/>
              <a:t>與</a:t>
            </a:r>
            <a:r>
              <a:rPr lang="en-US" altLang="zh-TW" sz="3600" dirty="0" smtClean="0"/>
              <a:t>Windows</a:t>
            </a:r>
            <a:r>
              <a:rPr lang="zh-TW" altLang="en-US" sz="3600" dirty="0" smtClean="0"/>
              <a:t>的差異</a:t>
            </a:r>
            <a:endParaRPr lang="en-US" altLang="zh-TW" sz="3600" dirty="0" smtClean="0"/>
          </a:p>
          <a:p>
            <a:r>
              <a:rPr lang="en-US" altLang="zh-TW" sz="3600" dirty="0" smtClean="0"/>
              <a:t>3.GPL</a:t>
            </a:r>
            <a:r>
              <a:rPr lang="zh-TW" altLang="en-US" sz="3600" dirty="0" smtClean="0"/>
              <a:t>介紹</a:t>
            </a:r>
            <a:endParaRPr lang="en-US" altLang="zh-TW" sz="3600" dirty="0" smtClean="0"/>
          </a:p>
          <a:p>
            <a:r>
              <a:rPr lang="en-US" altLang="zh-TW" sz="3600" dirty="0" smtClean="0"/>
              <a:t>4.Linux</a:t>
            </a:r>
            <a:r>
              <a:rPr lang="zh-TW" altLang="en-US" sz="3600" dirty="0" smtClean="0"/>
              <a:t>常見分支</a:t>
            </a:r>
            <a:endParaRPr lang="en-US" altLang="zh-TW" sz="3600" dirty="0" smtClean="0"/>
          </a:p>
          <a:p>
            <a:r>
              <a:rPr lang="en-US" altLang="zh-TW" sz="3600" dirty="0" smtClean="0"/>
              <a:t>5.</a:t>
            </a:r>
            <a:r>
              <a:rPr lang="zh-TW" altLang="en-US" sz="3600" dirty="0" smtClean="0"/>
              <a:t>常用指令</a:t>
            </a:r>
            <a:endParaRPr lang="en-US" altLang="zh-TW" sz="3600" dirty="0" smtClean="0"/>
          </a:p>
          <a:p>
            <a:r>
              <a:rPr lang="en-US" altLang="zh-TW" sz="3600" dirty="0" smtClean="0"/>
              <a:t>6.</a:t>
            </a:r>
            <a:r>
              <a:rPr lang="zh-TW" altLang="en-US" sz="3600" dirty="0" smtClean="0"/>
              <a:t>參考資料</a:t>
            </a:r>
            <a:endParaRPr lang="zh-TW" altLang="en-US" sz="3600" dirty="0"/>
          </a:p>
        </p:txBody>
      </p:sp>
    </p:spTree>
    <p:extLst>
      <p:ext uri="{BB962C8B-B14F-4D97-AF65-F5344CB8AC3E}">
        <p14:creationId xmlns:p14="http://schemas.microsoft.com/office/powerpoint/2010/main" val="286941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1520" y="188640"/>
            <a:ext cx="6554867" cy="1524000"/>
          </a:xfrm>
        </p:spPr>
        <p:txBody>
          <a:bodyPr>
            <a:normAutofit/>
          </a:bodyPr>
          <a:lstStyle/>
          <a:p>
            <a:r>
              <a:rPr lang="en-US" altLang="zh-TW" sz="4000" dirty="0" smtClean="0"/>
              <a:t>1.Linux</a:t>
            </a:r>
            <a:r>
              <a:rPr lang="zh-TW" altLang="en-US" sz="4000" dirty="0" smtClean="0"/>
              <a:t>介紹</a:t>
            </a:r>
            <a:endParaRPr lang="zh-TW" altLang="en-US" sz="4000" dirty="0"/>
          </a:p>
        </p:txBody>
      </p:sp>
      <p:sp>
        <p:nvSpPr>
          <p:cNvPr id="3" name="內容版面配置區 2"/>
          <p:cNvSpPr>
            <a:spLocks noGrp="1"/>
          </p:cNvSpPr>
          <p:nvPr>
            <p:ph idx="1"/>
          </p:nvPr>
        </p:nvSpPr>
        <p:spPr>
          <a:xfrm>
            <a:off x="262320" y="1412776"/>
            <a:ext cx="6554867" cy="4775782"/>
          </a:xfrm>
        </p:spPr>
        <p:txBody>
          <a:bodyPr>
            <a:normAutofit/>
          </a:bodyPr>
          <a:lstStyle/>
          <a:p>
            <a:r>
              <a:rPr lang="zh-TW" altLang="en-US" dirty="0" smtClean="0"/>
              <a:t>计</a:t>
            </a:r>
            <a:r>
              <a:rPr lang="zh-TW" altLang="en-US" dirty="0"/>
              <a:t>算机是由一堆硬件所组成的，为了有效率的控制这些硬件资源，于是乎就有操作系统的产生了。 操作系统除了有效率的控制这些硬件资源的分配，并提供计算机运作所需要的功能</a:t>
            </a:r>
            <a:r>
              <a:rPr lang="en-US" altLang="zh-TW" dirty="0"/>
              <a:t>(</a:t>
            </a:r>
            <a:r>
              <a:rPr lang="zh-TW" altLang="en-US" dirty="0"/>
              <a:t>如网络功能</a:t>
            </a:r>
            <a:r>
              <a:rPr lang="en-US" altLang="zh-TW" dirty="0"/>
              <a:t>)</a:t>
            </a:r>
            <a:r>
              <a:rPr lang="zh-TW" altLang="en-US" dirty="0"/>
              <a:t>之外， 为了要提供程序设计师更容易开发软件的环境，所以操作系统也会提供一整组系统呼叫接口来给软件设计师开发用喔！</a:t>
            </a:r>
          </a:p>
          <a:p>
            <a:r>
              <a:rPr lang="zh-TW" altLang="en-US" dirty="0"/>
              <a:t>知道为什么要讲这些了吗？嘿嘿！没错，因为</a:t>
            </a:r>
            <a:r>
              <a:rPr lang="en-US" altLang="zh-TW" dirty="0"/>
              <a:t>Linux</a:t>
            </a:r>
            <a:r>
              <a:rPr lang="zh-TW" altLang="en-US" dirty="0"/>
              <a:t>就是一套操作系统！如同下图所示， </a:t>
            </a:r>
            <a:r>
              <a:rPr lang="en-US" altLang="zh-TW" dirty="0"/>
              <a:t>Linux</a:t>
            </a:r>
            <a:r>
              <a:rPr lang="zh-TW" altLang="en-US" dirty="0"/>
              <a:t>就是核心与系统呼叫接口那两层。至于应用程序算不算</a:t>
            </a:r>
            <a:r>
              <a:rPr lang="en-US" altLang="zh-TW" dirty="0"/>
              <a:t>Linux</a:t>
            </a:r>
            <a:r>
              <a:rPr lang="zh-TW" altLang="en-US" dirty="0"/>
              <a:t>呢？当然不算啦！这点要特别注意喔！</a:t>
            </a:r>
          </a:p>
          <a:p>
            <a:endParaRPr lang="zh-TW" altLang="en-US" sz="3600" dirty="0"/>
          </a:p>
        </p:txBody>
      </p:sp>
    </p:spTree>
    <p:extLst>
      <p:ext uri="{BB962C8B-B14F-4D97-AF65-F5344CB8AC3E}">
        <p14:creationId xmlns:p14="http://schemas.microsoft.com/office/powerpoint/2010/main" val="4128638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62320" y="1268760"/>
            <a:ext cx="8486144" cy="4919798"/>
          </a:xfrm>
        </p:spPr>
        <p:txBody>
          <a:bodyPr>
            <a:normAutofit/>
          </a:bodyPr>
          <a:lstStyle/>
          <a:p>
            <a:r>
              <a:rPr lang="en-US" altLang="zh-TW" dirty="0"/>
              <a:t>Windows</a:t>
            </a:r>
            <a:r>
              <a:rPr lang="zh-TW" altLang="en-US" dirty="0"/>
              <a:t>操作系统本来就是针对个人计算机</a:t>
            </a:r>
            <a:r>
              <a:rPr lang="en-US" altLang="zh-TW" dirty="0"/>
              <a:t>x86</a:t>
            </a:r>
            <a:r>
              <a:rPr lang="zh-TW" altLang="en-US" dirty="0"/>
              <a:t>架构的硬件去设计的，所以他当然只能在</a:t>
            </a:r>
            <a:r>
              <a:rPr lang="en-US" altLang="zh-TW" dirty="0"/>
              <a:t>x86</a:t>
            </a:r>
            <a:r>
              <a:rPr lang="zh-TW" altLang="en-US" dirty="0"/>
              <a:t>的个人计算机上面运作， 在不同的平台当然就无法运行了。也就是说，每种操作系统都是在他专门的机器上面运行的喔！这点得要先了解。 不过，</a:t>
            </a:r>
            <a:r>
              <a:rPr lang="en-US" altLang="zh-TW" dirty="0"/>
              <a:t>Linux</a:t>
            </a:r>
            <a:r>
              <a:rPr lang="zh-TW" altLang="en-US" dirty="0"/>
              <a:t>由于是</a:t>
            </a:r>
            <a:r>
              <a:rPr lang="en-US" altLang="zh-TW" dirty="0"/>
              <a:t>Open Source</a:t>
            </a:r>
            <a:r>
              <a:rPr lang="zh-TW" altLang="en-US" dirty="0"/>
              <a:t>的操作系统，所以他的程序代码可以被修改成适合在各种机器上面运行的， 也就是说，</a:t>
            </a:r>
            <a:r>
              <a:rPr lang="en-US" altLang="zh-TW" dirty="0"/>
              <a:t>Linux</a:t>
            </a:r>
            <a:r>
              <a:rPr lang="zh-TW" altLang="en-US" dirty="0"/>
              <a:t>是具有</a:t>
            </a:r>
            <a:r>
              <a:rPr lang="en-US" altLang="zh-TW" dirty="0"/>
              <a:t>『</a:t>
            </a:r>
            <a:r>
              <a:rPr lang="zh-TW" altLang="en-US" dirty="0"/>
              <a:t>可移植性</a:t>
            </a:r>
            <a:r>
              <a:rPr lang="en-US" altLang="zh-TW" dirty="0"/>
              <a:t>』</a:t>
            </a:r>
            <a:r>
              <a:rPr lang="zh-TW" altLang="en-US" dirty="0"/>
              <a:t>，这可是很重要的一个功能喔！ </a:t>
            </a:r>
            <a:r>
              <a:rPr lang="en-US" altLang="zh-TW" dirty="0"/>
              <a:t>^_^</a:t>
            </a:r>
            <a:endParaRPr lang="zh-TW" altLang="en-US" sz="3600" dirty="0"/>
          </a:p>
        </p:txBody>
      </p:sp>
      <p:sp>
        <p:nvSpPr>
          <p:cNvPr id="5" name="標題 1"/>
          <p:cNvSpPr>
            <a:spLocks noGrp="1"/>
          </p:cNvSpPr>
          <p:nvPr>
            <p:ph type="title"/>
          </p:nvPr>
        </p:nvSpPr>
        <p:spPr>
          <a:xfrm>
            <a:off x="251520" y="188640"/>
            <a:ext cx="6554867" cy="1524000"/>
          </a:xfrm>
        </p:spPr>
        <p:txBody>
          <a:bodyPr>
            <a:normAutofit/>
          </a:bodyPr>
          <a:lstStyle/>
          <a:p>
            <a:r>
              <a:rPr lang="en-US" altLang="zh-TW" sz="4000" dirty="0"/>
              <a:t>2.Linux</a:t>
            </a:r>
            <a:r>
              <a:rPr lang="zh-TW" altLang="en-US" sz="4000" dirty="0"/>
              <a:t>與</a:t>
            </a:r>
            <a:r>
              <a:rPr lang="en-US" altLang="zh-TW" sz="4000" dirty="0"/>
              <a:t>Windows</a:t>
            </a:r>
            <a:r>
              <a:rPr lang="zh-TW" altLang="en-US" sz="4000" dirty="0"/>
              <a:t>的差異</a:t>
            </a:r>
            <a:endParaRPr lang="en-US" altLang="zh-TW" sz="4000" dirty="0"/>
          </a:p>
        </p:txBody>
      </p:sp>
    </p:spTree>
    <p:extLst>
      <p:ext uri="{BB962C8B-B14F-4D97-AF65-F5344CB8AC3E}">
        <p14:creationId xmlns:p14="http://schemas.microsoft.com/office/powerpoint/2010/main" val="392697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1520" y="188640"/>
            <a:ext cx="6554867" cy="1524000"/>
          </a:xfrm>
        </p:spPr>
        <p:txBody>
          <a:bodyPr>
            <a:normAutofit/>
          </a:bodyPr>
          <a:lstStyle/>
          <a:p>
            <a:r>
              <a:rPr lang="en-US" altLang="zh-TW" sz="4000" dirty="0"/>
              <a:t>3.GPL</a:t>
            </a:r>
            <a:r>
              <a:rPr lang="zh-TW" altLang="en-US" sz="4000" dirty="0"/>
              <a:t>介紹</a:t>
            </a:r>
            <a:endParaRPr lang="en-US" altLang="zh-TW" sz="4000" dirty="0"/>
          </a:p>
        </p:txBody>
      </p:sp>
      <p:sp>
        <p:nvSpPr>
          <p:cNvPr id="3" name="內容版面配置區 2"/>
          <p:cNvSpPr>
            <a:spLocks noGrp="1"/>
          </p:cNvSpPr>
          <p:nvPr>
            <p:ph idx="1"/>
          </p:nvPr>
        </p:nvSpPr>
        <p:spPr>
          <a:xfrm>
            <a:off x="262320" y="1412776"/>
            <a:ext cx="8774176" cy="5256584"/>
          </a:xfrm>
        </p:spPr>
        <p:txBody>
          <a:bodyPr>
            <a:normAutofit fontScale="85000" lnSpcReduction="10000"/>
          </a:bodyPr>
          <a:lstStyle/>
          <a:p>
            <a:r>
              <a:rPr lang="zh-TW" altLang="en-US" dirty="0"/>
              <a:t>那么这个</a:t>
            </a:r>
            <a:r>
              <a:rPr lang="en-US" altLang="zh-TW" dirty="0"/>
              <a:t>GPL(GNU General Public License, GPL)</a:t>
            </a:r>
            <a:r>
              <a:rPr lang="zh-TW" altLang="en-US" dirty="0"/>
              <a:t>是什么玩意儿？ 为什么要将自由软件挂上</a:t>
            </a:r>
            <a:r>
              <a:rPr lang="en-US" altLang="zh-TW" dirty="0"/>
              <a:t>GPL</a:t>
            </a:r>
            <a:r>
              <a:rPr lang="zh-TW" altLang="en-US" dirty="0"/>
              <a:t>的</a:t>
            </a:r>
            <a:r>
              <a:rPr lang="en-US" altLang="zh-TW" dirty="0"/>
              <a:t>『</a:t>
            </a:r>
            <a:r>
              <a:rPr lang="zh-TW" altLang="en-US" dirty="0"/>
              <a:t>版权宣告</a:t>
            </a:r>
            <a:r>
              <a:rPr lang="en-US" altLang="zh-TW" dirty="0"/>
              <a:t>』</a:t>
            </a:r>
            <a:r>
              <a:rPr lang="zh-TW" altLang="en-US" dirty="0"/>
              <a:t>呢</a:t>
            </a:r>
            <a:r>
              <a:rPr lang="zh-TW" altLang="en-US" dirty="0" smtClean="0"/>
              <a:t>？</a:t>
            </a:r>
            <a:r>
              <a:rPr lang="en-US" altLang="zh-TW" dirty="0" smtClean="0"/>
              <a:t>Free </a:t>
            </a:r>
            <a:r>
              <a:rPr lang="en-US" altLang="zh-TW" dirty="0"/>
              <a:t>Software(</a:t>
            </a:r>
            <a:r>
              <a:rPr lang="zh-TW" altLang="en-US" dirty="0"/>
              <a:t>自由软件</a:t>
            </a:r>
            <a:r>
              <a:rPr lang="en-US" altLang="zh-TW" dirty="0"/>
              <a:t>)</a:t>
            </a:r>
            <a:r>
              <a:rPr lang="zh-TW" altLang="en-US" dirty="0"/>
              <a:t>是一种自由的权力，并非是</a:t>
            </a:r>
            <a:r>
              <a:rPr lang="en-US" altLang="zh-TW" dirty="0"/>
              <a:t>『</a:t>
            </a:r>
            <a:r>
              <a:rPr lang="zh-TW" altLang="en-US" dirty="0"/>
              <a:t>价格！</a:t>
            </a:r>
            <a:r>
              <a:rPr lang="en-US" altLang="zh-TW" dirty="0"/>
              <a:t>』 </a:t>
            </a:r>
            <a:r>
              <a:rPr lang="zh-TW" altLang="en-US" dirty="0"/>
              <a:t>举例来说，你可以拥有自由呼吸的权力、你拥有自由发表言论的权力， 但是，这并不代表你可以到处喝</a:t>
            </a:r>
            <a:r>
              <a:rPr lang="en-US" altLang="zh-TW" dirty="0"/>
              <a:t>『</a:t>
            </a:r>
            <a:r>
              <a:rPr lang="zh-TW" altLang="en-US" dirty="0"/>
              <a:t>免费的啤酒！</a:t>
            </a:r>
            <a:r>
              <a:rPr lang="en-US" altLang="zh-TW" dirty="0"/>
              <a:t>(free beer)』</a:t>
            </a:r>
            <a:r>
              <a:rPr lang="zh-TW" altLang="en-US" dirty="0"/>
              <a:t>，也就是说， 自由软件的重点并不是指</a:t>
            </a:r>
            <a:r>
              <a:rPr lang="en-US" altLang="zh-TW" dirty="0"/>
              <a:t>『</a:t>
            </a:r>
            <a:r>
              <a:rPr lang="zh-TW" altLang="en-US" dirty="0"/>
              <a:t>免费</a:t>
            </a:r>
            <a:r>
              <a:rPr lang="en-US" altLang="zh-TW" dirty="0"/>
              <a:t>』</a:t>
            </a:r>
            <a:r>
              <a:rPr lang="zh-TW" altLang="en-US" dirty="0"/>
              <a:t>的，而是指具有</a:t>
            </a:r>
            <a:r>
              <a:rPr lang="en-US" altLang="zh-TW" dirty="0"/>
              <a:t>『</a:t>
            </a:r>
            <a:r>
              <a:rPr lang="zh-TW" altLang="en-US" dirty="0"/>
              <a:t>自由度</a:t>
            </a:r>
            <a:r>
              <a:rPr lang="en-US" altLang="zh-TW" dirty="0"/>
              <a:t>, freedom』</a:t>
            </a:r>
            <a:r>
              <a:rPr lang="zh-TW" altLang="en-US" dirty="0"/>
              <a:t>的软件， 史托曼进一步说明了自由度的意义是： 使用者可以自由的执行、复制、再发行、学习、修改与强化自由软件。</a:t>
            </a:r>
          </a:p>
          <a:p>
            <a:r>
              <a:rPr lang="zh-TW" altLang="en-US" dirty="0" smtClean="0"/>
              <a:t>一</a:t>
            </a:r>
            <a:r>
              <a:rPr lang="zh-TW" altLang="en-US" dirty="0"/>
              <a:t>个软件挂上了</a:t>
            </a:r>
            <a:r>
              <a:rPr lang="en-US" altLang="zh-TW" dirty="0"/>
              <a:t>GPL</a:t>
            </a:r>
            <a:r>
              <a:rPr lang="zh-TW" altLang="en-US" dirty="0"/>
              <a:t>版权宣告之后，他自然就成了自由软件！这个软件就具有底下的特色：</a:t>
            </a:r>
          </a:p>
          <a:p>
            <a:r>
              <a:rPr lang="zh-TW" altLang="en-US" dirty="0"/>
              <a:t>取得软件与原始码：你可以根据自己的需求来执行这个自由软件；</a:t>
            </a:r>
          </a:p>
          <a:p>
            <a:r>
              <a:rPr lang="zh-TW" altLang="en-US" dirty="0"/>
              <a:t>复制：你可以自由的复制该软件；</a:t>
            </a:r>
          </a:p>
          <a:p>
            <a:r>
              <a:rPr lang="zh-TW" altLang="en-US" dirty="0"/>
              <a:t>修改：你可以将取得的原始码进行程序修改工作，使之适合你的工作；</a:t>
            </a:r>
          </a:p>
          <a:p>
            <a:r>
              <a:rPr lang="zh-TW" altLang="en-US" dirty="0"/>
              <a:t>再发行：你可以将你修改过的程序，再度的自由发行，而不会与原先的撰写者冲突；</a:t>
            </a:r>
          </a:p>
          <a:p>
            <a:r>
              <a:rPr lang="zh-TW" altLang="en-US" dirty="0"/>
              <a:t>回馈：你应该将你修改过的程序代码回馈于社群！</a:t>
            </a:r>
          </a:p>
          <a:p>
            <a:r>
              <a:rPr lang="zh-TW" altLang="en-US" dirty="0"/>
              <a:t>但请特别留意，你所修改的任何一个自由软件都不应该也不能这样：</a:t>
            </a:r>
          </a:p>
          <a:p>
            <a:r>
              <a:rPr lang="zh-TW" altLang="en-US" dirty="0"/>
              <a:t>修改授权：你不能将一个</a:t>
            </a:r>
            <a:r>
              <a:rPr lang="en-US" altLang="zh-TW" dirty="0"/>
              <a:t>GPL</a:t>
            </a:r>
            <a:r>
              <a:rPr lang="zh-TW" altLang="en-US" dirty="0"/>
              <a:t>授权的自由软件，在你修改后而将他取消</a:t>
            </a:r>
            <a:r>
              <a:rPr lang="en-US" altLang="zh-TW" dirty="0"/>
              <a:t>GPL</a:t>
            </a:r>
            <a:r>
              <a:rPr lang="zh-TW" altLang="en-US" dirty="0"/>
              <a:t>授权～</a:t>
            </a:r>
          </a:p>
          <a:p>
            <a:r>
              <a:rPr lang="zh-TW" altLang="en-US" dirty="0"/>
              <a:t>单纯贩卖：你不能单纯的贩卖自由软件</a:t>
            </a:r>
            <a:r>
              <a:rPr lang="zh-TW" altLang="en-US" dirty="0" smtClean="0"/>
              <a:t>。</a:t>
            </a:r>
            <a:endParaRPr lang="zh-TW" altLang="en-US" dirty="0"/>
          </a:p>
        </p:txBody>
      </p:sp>
    </p:spTree>
    <p:extLst>
      <p:ext uri="{BB962C8B-B14F-4D97-AF65-F5344CB8AC3E}">
        <p14:creationId xmlns:p14="http://schemas.microsoft.com/office/powerpoint/2010/main" val="2443462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1520" y="188640"/>
            <a:ext cx="6554867" cy="1524000"/>
          </a:xfrm>
        </p:spPr>
        <p:txBody>
          <a:bodyPr>
            <a:normAutofit/>
          </a:bodyPr>
          <a:lstStyle/>
          <a:p>
            <a:r>
              <a:rPr lang="en-US" altLang="zh-TW" sz="4000" dirty="0"/>
              <a:t>4.Linux</a:t>
            </a:r>
            <a:r>
              <a:rPr lang="zh-TW" altLang="en-US" sz="4000" dirty="0"/>
              <a:t>常見分支</a:t>
            </a:r>
            <a:endParaRPr lang="en-US" altLang="zh-TW" sz="4000" dirty="0"/>
          </a:p>
        </p:txBody>
      </p:sp>
      <p:sp>
        <p:nvSpPr>
          <p:cNvPr id="3" name="內容版面配置區 2"/>
          <p:cNvSpPr>
            <a:spLocks noGrp="1"/>
          </p:cNvSpPr>
          <p:nvPr>
            <p:ph idx="1"/>
          </p:nvPr>
        </p:nvSpPr>
        <p:spPr>
          <a:xfrm>
            <a:off x="262320" y="1412776"/>
            <a:ext cx="8774176" cy="5256584"/>
          </a:xfrm>
        </p:spPr>
        <p:txBody>
          <a:bodyPr>
            <a:normAutofit/>
          </a:bodyPr>
          <a:lstStyle/>
          <a:p>
            <a:r>
              <a:rPr lang="zh-TW" altLang="en-US" dirty="0"/>
              <a:t>底下列出几个主要的</a:t>
            </a:r>
            <a:r>
              <a:rPr lang="en-US" altLang="zh-TW" dirty="0"/>
              <a:t>Linux distributions</a:t>
            </a:r>
            <a:r>
              <a:rPr lang="zh-TW" altLang="en-US" dirty="0"/>
              <a:t>发行者网址：</a:t>
            </a:r>
          </a:p>
          <a:p>
            <a:r>
              <a:rPr lang="en-US" altLang="zh-TW" dirty="0">
                <a:hlinkClick r:id="rId2"/>
              </a:rPr>
              <a:t>Red Hat: </a:t>
            </a:r>
            <a:r>
              <a:rPr lang="en-US" altLang="zh-TW" dirty="0">
                <a:hlinkClick r:id="rId2"/>
              </a:rPr>
              <a:t>http://</a:t>
            </a:r>
            <a:r>
              <a:rPr lang="en-US" altLang="zh-TW" dirty="0" smtClean="0">
                <a:hlinkClick r:id="rId2"/>
              </a:rPr>
              <a:t>www.redhat.com</a:t>
            </a:r>
            <a:r>
              <a:rPr lang="en-US" altLang="zh-TW" dirty="0" smtClean="0"/>
              <a:t>					</a:t>
            </a:r>
            <a:r>
              <a:rPr lang="zh-TW" altLang="en-US" dirty="0" smtClean="0"/>
              <a:t> 要錢</a:t>
            </a:r>
            <a:endParaRPr lang="en-US" altLang="zh-TW" dirty="0"/>
          </a:p>
          <a:p>
            <a:r>
              <a:rPr lang="en-US" altLang="zh-TW" dirty="0">
                <a:hlinkClick r:id="rId3"/>
              </a:rPr>
              <a:t>Fedora: http://fedoraproject.org/</a:t>
            </a:r>
            <a:endParaRPr lang="en-US" altLang="zh-TW" dirty="0"/>
          </a:p>
          <a:p>
            <a:r>
              <a:rPr lang="en-US" altLang="zh-TW" dirty="0" err="1">
                <a:hlinkClick r:id="rId4"/>
              </a:rPr>
              <a:t>Mandriva</a:t>
            </a:r>
            <a:r>
              <a:rPr lang="en-US" altLang="zh-TW" dirty="0">
                <a:hlinkClick r:id="rId4"/>
              </a:rPr>
              <a:t>: http://www.mandriva.com</a:t>
            </a:r>
            <a:endParaRPr lang="en-US" altLang="zh-TW" dirty="0"/>
          </a:p>
          <a:p>
            <a:r>
              <a:rPr lang="en-US" altLang="zh-TW" dirty="0">
                <a:hlinkClick r:id="rId5"/>
              </a:rPr>
              <a:t>Novell </a:t>
            </a:r>
            <a:r>
              <a:rPr lang="en-US" altLang="zh-TW" dirty="0" err="1">
                <a:hlinkClick r:id="rId5"/>
              </a:rPr>
              <a:t>SuSE</a:t>
            </a:r>
            <a:r>
              <a:rPr lang="en-US" altLang="zh-TW" dirty="0">
                <a:hlinkClick r:id="rId5"/>
              </a:rPr>
              <a:t>: http://www.novell.com/linux/</a:t>
            </a:r>
            <a:endParaRPr lang="en-US" altLang="zh-TW" dirty="0"/>
          </a:p>
          <a:p>
            <a:r>
              <a:rPr lang="en-US" altLang="zh-TW" dirty="0" err="1">
                <a:hlinkClick r:id="rId6"/>
              </a:rPr>
              <a:t>Debian</a:t>
            </a:r>
            <a:r>
              <a:rPr lang="en-US" altLang="zh-TW" dirty="0">
                <a:hlinkClick r:id="rId6"/>
              </a:rPr>
              <a:t>: http://www.debian.org/</a:t>
            </a:r>
            <a:endParaRPr lang="en-US" altLang="zh-TW" dirty="0"/>
          </a:p>
          <a:p>
            <a:r>
              <a:rPr lang="en-US" altLang="zh-TW" dirty="0">
                <a:hlinkClick r:id="rId7"/>
              </a:rPr>
              <a:t>Slackware: http://www.slackware.com/</a:t>
            </a:r>
            <a:endParaRPr lang="en-US" altLang="zh-TW" dirty="0"/>
          </a:p>
          <a:p>
            <a:r>
              <a:rPr lang="en-US" altLang="zh-TW" dirty="0">
                <a:hlinkClick r:id="rId8"/>
              </a:rPr>
              <a:t>Gentoo: http://www.gentoo.org/</a:t>
            </a:r>
            <a:endParaRPr lang="en-US" altLang="zh-TW" dirty="0"/>
          </a:p>
          <a:p>
            <a:r>
              <a:rPr lang="en-US" altLang="zh-TW" dirty="0">
                <a:hlinkClick r:id="rId9"/>
              </a:rPr>
              <a:t>Ubuntu: http://www.ubuntu.com</a:t>
            </a:r>
            <a:r>
              <a:rPr lang="en-US" altLang="zh-TW" dirty="0" smtClean="0">
                <a:hlinkClick r:id="rId9"/>
              </a:rPr>
              <a:t>/</a:t>
            </a:r>
            <a:r>
              <a:rPr lang="en-US" altLang="zh-TW" dirty="0" smtClean="0"/>
              <a:t>						</a:t>
            </a:r>
            <a:r>
              <a:rPr lang="zh-TW" altLang="en-US" dirty="0" smtClean="0"/>
              <a:t>免錢</a:t>
            </a:r>
            <a:endParaRPr lang="en-US" altLang="zh-TW" dirty="0"/>
          </a:p>
          <a:p>
            <a:r>
              <a:rPr lang="en-US" altLang="zh-TW" dirty="0">
                <a:hlinkClick r:id="rId10"/>
              </a:rPr>
              <a:t>CentOS: http://www.centos.org</a:t>
            </a:r>
            <a:r>
              <a:rPr lang="en-US" altLang="zh-TW" dirty="0" smtClean="0">
                <a:hlinkClick r:id="rId10"/>
              </a:rPr>
              <a:t>/</a:t>
            </a:r>
            <a:r>
              <a:rPr lang="en-US" altLang="zh-TW" dirty="0" smtClean="0"/>
              <a:t>						</a:t>
            </a:r>
            <a:r>
              <a:rPr lang="en-US" altLang="zh-TW" dirty="0" err="1" smtClean="0"/>
              <a:t>RedHat</a:t>
            </a:r>
            <a:r>
              <a:rPr lang="en-US" altLang="zh-TW" dirty="0" smtClean="0"/>
              <a:t> </a:t>
            </a:r>
            <a:r>
              <a:rPr lang="zh-TW" altLang="en-US" dirty="0" smtClean="0"/>
              <a:t>免錢版</a:t>
            </a:r>
            <a:endParaRPr lang="en-US" altLang="zh-TW" dirty="0"/>
          </a:p>
        </p:txBody>
      </p:sp>
    </p:spTree>
    <p:extLst>
      <p:ext uri="{BB962C8B-B14F-4D97-AF65-F5344CB8AC3E}">
        <p14:creationId xmlns:p14="http://schemas.microsoft.com/office/powerpoint/2010/main" val="3601906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1520" y="188640"/>
            <a:ext cx="6554867" cy="1524000"/>
          </a:xfrm>
        </p:spPr>
        <p:txBody>
          <a:bodyPr>
            <a:normAutofit/>
          </a:bodyPr>
          <a:lstStyle/>
          <a:p>
            <a:r>
              <a:rPr lang="en-US" altLang="zh-TW" sz="4000" dirty="0"/>
              <a:t>5.</a:t>
            </a:r>
            <a:r>
              <a:rPr lang="zh-TW" altLang="en-US" sz="4000" dirty="0"/>
              <a:t>常用指令</a:t>
            </a:r>
            <a:endParaRPr lang="en-US" altLang="zh-TW" sz="4000" dirty="0"/>
          </a:p>
        </p:txBody>
      </p:sp>
      <p:sp>
        <p:nvSpPr>
          <p:cNvPr id="3" name="內容版面配置區 2"/>
          <p:cNvSpPr>
            <a:spLocks noGrp="1"/>
          </p:cNvSpPr>
          <p:nvPr>
            <p:ph idx="1"/>
          </p:nvPr>
        </p:nvSpPr>
        <p:spPr>
          <a:xfrm>
            <a:off x="262320" y="1412776"/>
            <a:ext cx="8774176" cy="5256584"/>
          </a:xfrm>
        </p:spPr>
        <p:txBody>
          <a:bodyPr>
            <a:normAutofit/>
          </a:bodyPr>
          <a:lstStyle/>
          <a:p>
            <a:pPr marL="0" indent="0">
              <a:buNone/>
            </a:pPr>
            <a:endParaRPr lang="en-US" altLang="zh-TW" dirty="0"/>
          </a:p>
        </p:txBody>
      </p:sp>
      <p:graphicFrame>
        <p:nvGraphicFramePr>
          <p:cNvPr id="4" name="表格 3"/>
          <p:cNvGraphicFramePr>
            <a:graphicFrameLocks noGrp="1"/>
          </p:cNvGraphicFramePr>
          <p:nvPr>
            <p:extLst>
              <p:ext uri="{D42A27DB-BD31-4B8C-83A1-F6EECF244321}">
                <p14:modId xmlns:p14="http://schemas.microsoft.com/office/powerpoint/2010/main" val="3439762187"/>
              </p:ext>
            </p:extLst>
          </p:nvPr>
        </p:nvGraphicFramePr>
        <p:xfrm>
          <a:off x="539552" y="1397000"/>
          <a:ext cx="8064897" cy="5191760"/>
        </p:xfrm>
        <a:graphic>
          <a:graphicData uri="http://schemas.openxmlformats.org/drawingml/2006/table">
            <a:tbl>
              <a:tblPr firstRow="1" bandRow="1">
                <a:tableStyleId>{5C22544A-7EE6-4342-B048-85BDC9FD1C3A}</a:tableStyleId>
              </a:tblPr>
              <a:tblGrid>
                <a:gridCol w="1968476">
                  <a:extLst>
                    <a:ext uri="{9D8B030D-6E8A-4147-A177-3AD203B41FA5}">
                      <a16:colId xmlns:a16="http://schemas.microsoft.com/office/drawing/2014/main" val="2557277904"/>
                    </a:ext>
                  </a:extLst>
                </a:gridCol>
                <a:gridCol w="3602662">
                  <a:extLst>
                    <a:ext uri="{9D8B030D-6E8A-4147-A177-3AD203B41FA5}">
                      <a16:colId xmlns:a16="http://schemas.microsoft.com/office/drawing/2014/main" val="3818023720"/>
                    </a:ext>
                  </a:extLst>
                </a:gridCol>
                <a:gridCol w="2493759">
                  <a:extLst>
                    <a:ext uri="{9D8B030D-6E8A-4147-A177-3AD203B41FA5}">
                      <a16:colId xmlns:a16="http://schemas.microsoft.com/office/drawing/2014/main" val="776342462"/>
                    </a:ext>
                  </a:extLst>
                </a:gridCol>
              </a:tblGrid>
              <a:tr h="370840">
                <a:tc>
                  <a:txBody>
                    <a:bodyPr/>
                    <a:lstStyle/>
                    <a:p>
                      <a:r>
                        <a:rPr lang="zh-TW" altLang="en-US" dirty="0" smtClean="0"/>
                        <a:t>指令</a:t>
                      </a:r>
                      <a:endParaRPr lang="zh-TW" altLang="en-US" dirty="0"/>
                    </a:p>
                  </a:txBody>
                  <a:tcPr/>
                </a:tc>
                <a:tc>
                  <a:txBody>
                    <a:bodyPr/>
                    <a:lstStyle/>
                    <a:p>
                      <a:r>
                        <a:rPr lang="zh-TW" altLang="en-US" dirty="0" smtClean="0"/>
                        <a:t>用途</a:t>
                      </a:r>
                      <a:endParaRPr lang="zh-TW" altLang="en-US" dirty="0"/>
                    </a:p>
                  </a:txBody>
                  <a:tcPr>
                    <a:lnR w="12700" cap="flat" cmpd="sng" algn="ctr">
                      <a:solidFill>
                        <a:schemeClr val="tx1"/>
                      </a:solidFill>
                      <a:prstDash val="solid"/>
                      <a:round/>
                      <a:headEnd type="none" w="med" len="med"/>
                      <a:tailEnd type="none" w="med" len="med"/>
                    </a:lnR>
                  </a:tcPr>
                </a:tc>
                <a:tc>
                  <a:txBody>
                    <a:bodyPr/>
                    <a:lstStyle/>
                    <a:p>
                      <a:r>
                        <a:rPr lang="en-US" altLang="zh-TW" dirty="0" smtClean="0"/>
                        <a:t>Windows</a:t>
                      </a:r>
                      <a:r>
                        <a:rPr lang="zh-TW" altLang="en-US" dirty="0" smtClean="0"/>
                        <a:t>對應指令</a:t>
                      </a:r>
                      <a:endParaRPr lang="zh-TW"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68906226"/>
                  </a:ext>
                </a:extLst>
              </a:tr>
              <a:tr h="370840">
                <a:tc>
                  <a:txBody>
                    <a:bodyPr/>
                    <a:lstStyle/>
                    <a:p>
                      <a:r>
                        <a:rPr lang="en-US" altLang="zh-TW" dirty="0" smtClean="0"/>
                        <a:t>vi</a:t>
                      </a:r>
                      <a:r>
                        <a:rPr lang="zh-TW" altLang="en-US" dirty="0" smtClean="0"/>
                        <a:t>、</a:t>
                      </a:r>
                      <a:r>
                        <a:rPr lang="en-US" altLang="zh-TW" dirty="0" smtClean="0"/>
                        <a:t>vim</a:t>
                      </a:r>
                      <a:endParaRPr lang="zh-TW" altLang="en-US" dirty="0"/>
                    </a:p>
                  </a:txBody>
                  <a:tcPr/>
                </a:tc>
                <a:tc>
                  <a:txBody>
                    <a:bodyPr/>
                    <a:lstStyle/>
                    <a:p>
                      <a:r>
                        <a:rPr lang="zh-TW" altLang="en-US" dirty="0" smtClean="0"/>
                        <a:t>內建文字編輯器</a:t>
                      </a:r>
                      <a:endParaRPr lang="zh-TW" altLang="en-US" dirty="0"/>
                    </a:p>
                  </a:txBody>
                  <a:tcPr>
                    <a:lnR w="12700" cap="flat" cmpd="sng" algn="ctr">
                      <a:solidFill>
                        <a:schemeClr val="tx1"/>
                      </a:solidFill>
                      <a:prstDash val="solid"/>
                      <a:round/>
                      <a:headEnd type="none" w="med" len="med"/>
                      <a:tailEnd type="none" w="med" len="med"/>
                    </a:lnR>
                  </a:tcPr>
                </a:tc>
                <a:tc>
                  <a:txBody>
                    <a:bodyPr/>
                    <a:lstStyle/>
                    <a:p>
                      <a:r>
                        <a:rPr lang="en-US" altLang="zh-TW" dirty="0" smtClean="0"/>
                        <a:t>notepad</a:t>
                      </a:r>
                      <a:endParaRPr lang="zh-TW"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95008647"/>
                  </a:ext>
                </a:extLst>
              </a:tr>
              <a:tr h="370840">
                <a:tc>
                  <a:txBody>
                    <a:bodyPr/>
                    <a:lstStyle/>
                    <a:p>
                      <a:r>
                        <a:rPr lang="en-US" altLang="zh-TW" dirty="0" smtClean="0"/>
                        <a:t>ls</a:t>
                      </a:r>
                      <a:endParaRPr lang="zh-TW" altLang="en-US" dirty="0"/>
                    </a:p>
                  </a:txBody>
                  <a:tcPr/>
                </a:tc>
                <a:tc>
                  <a:txBody>
                    <a:bodyPr/>
                    <a:lstStyle/>
                    <a:p>
                      <a:r>
                        <a:rPr lang="zh-TW" altLang="en-US" dirty="0" smtClean="0"/>
                        <a:t>查看目錄</a:t>
                      </a:r>
                      <a:endParaRPr lang="zh-TW" altLang="en-US" dirty="0"/>
                    </a:p>
                  </a:txBody>
                  <a:tcPr>
                    <a:lnR w="12700" cap="flat" cmpd="sng" algn="ctr">
                      <a:solidFill>
                        <a:schemeClr val="tx1"/>
                      </a:solidFill>
                      <a:prstDash val="solid"/>
                      <a:round/>
                      <a:headEnd type="none" w="med" len="med"/>
                      <a:tailEnd type="none" w="med" len="med"/>
                    </a:lnR>
                  </a:tcPr>
                </a:tc>
                <a:tc>
                  <a:txBody>
                    <a:bodyPr/>
                    <a:lstStyle/>
                    <a:p>
                      <a:r>
                        <a:rPr lang="en-US" altLang="zh-TW" dirty="0" err="1" smtClean="0"/>
                        <a:t>dir</a:t>
                      </a:r>
                      <a:endParaRPr lang="zh-TW"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02561129"/>
                  </a:ext>
                </a:extLst>
              </a:tr>
              <a:tr h="370840">
                <a:tc>
                  <a:txBody>
                    <a:bodyPr/>
                    <a:lstStyle/>
                    <a:p>
                      <a:r>
                        <a:rPr lang="en-US" altLang="zh-TW" dirty="0" smtClean="0"/>
                        <a:t>cd</a:t>
                      </a:r>
                      <a:endParaRPr lang="zh-TW" altLang="en-US" dirty="0"/>
                    </a:p>
                  </a:txBody>
                  <a:tcPr/>
                </a:tc>
                <a:tc>
                  <a:txBody>
                    <a:bodyPr/>
                    <a:lstStyle/>
                    <a:p>
                      <a:r>
                        <a:rPr lang="zh-TW" altLang="en-US" dirty="0" smtClean="0"/>
                        <a:t>切換目錄</a:t>
                      </a:r>
                      <a:endParaRPr lang="zh-TW" altLang="en-US" dirty="0"/>
                    </a:p>
                  </a:txBody>
                  <a:tcPr>
                    <a:lnR w="12700" cap="flat" cmpd="sng" algn="ctr">
                      <a:solidFill>
                        <a:schemeClr val="tx1"/>
                      </a:solidFill>
                      <a:prstDash val="solid"/>
                      <a:round/>
                      <a:headEnd type="none" w="med" len="med"/>
                      <a:tailEnd type="none" w="med" len="med"/>
                    </a:lnR>
                  </a:tcPr>
                </a:tc>
                <a:tc>
                  <a:txBody>
                    <a:bodyPr/>
                    <a:lstStyle/>
                    <a:p>
                      <a:r>
                        <a:rPr lang="en-US" altLang="zh-TW" dirty="0" smtClean="0"/>
                        <a:t>cd</a:t>
                      </a:r>
                      <a:endParaRPr lang="zh-TW"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53799872"/>
                  </a:ext>
                </a:extLst>
              </a:tr>
              <a:tr h="370840">
                <a:tc>
                  <a:txBody>
                    <a:bodyPr/>
                    <a:lstStyle/>
                    <a:p>
                      <a:r>
                        <a:rPr lang="en-US" altLang="zh-TW" dirty="0" err="1" smtClean="0"/>
                        <a:t>cp</a:t>
                      </a:r>
                      <a:endParaRPr lang="zh-TW" altLang="en-US" dirty="0"/>
                    </a:p>
                  </a:txBody>
                  <a:tcPr/>
                </a:tc>
                <a:tc>
                  <a:txBody>
                    <a:bodyPr/>
                    <a:lstStyle/>
                    <a:p>
                      <a:r>
                        <a:rPr lang="zh-TW" altLang="en-US" dirty="0" smtClean="0"/>
                        <a:t>拷貝</a:t>
                      </a:r>
                      <a:endParaRPr lang="zh-TW" altLang="en-US" dirty="0"/>
                    </a:p>
                  </a:txBody>
                  <a:tcPr>
                    <a:lnR w="12700" cap="flat" cmpd="sng" algn="ctr">
                      <a:solidFill>
                        <a:schemeClr val="tx1"/>
                      </a:solidFill>
                      <a:prstDash val="solid"/>
                      <a:round/>
                      <a:headEnd type="none" w="med" len="med"/>
                      <a:tailEnd type="none" w="med" len="med"/>
                    </a:lnR>
                  </a:tcPr>
                </a:tc>
                <a:tc>
                  <a:txBody>
                    <a:bodyPr/>
                    <a:lstStyle/>
                    <a:p>
                      <a:r>
                        <a:rPr lang="en-US" altLang="zh-TW" dirty="0" smtClean="0"/>
                        <a:t>copy</a:t>
                      </a:r>
                      <a:endParaRPr lang="zh-TW"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13832010"/>
                  </a:ext>
                </a:extLst>
              </a:tr>
              <a:tr h="370840">
                <a:tc>
                  <a:txBody>
                    <a:bodyPr/>
                    <a:lstStyle/>
                    <a:p>
                      <a:r>
                        <a:rPr lang="en-US" altLang="zh-TW" dirty="0" smtClean="0"/>
                        <a:t>move</a:t>
                      </a:r>
                      <a:endParaRPr lang="zh-TW" altLang="en-US" dirty="0"/>
                    </a:p>
                  </a:txBody>
                  <a:tcPr/>
                </a:tc>
                <a:tc>
                  <a:txBody>
                    <a:bodyPr/>
                    <a:lstStyle/>
                    <a:p>
                      <a:r>
                        <a:rPr lang="zh-TW" altLang="en-US" dirty="0" smtClean="0"/>
                        <a:t>搬移</a:t>
                      </a:r>
                      <a:endParaRPr lang="zh-TW" altLang="en-US" dirty="0"/>
                    </a:p>
                  </a:txBody>
                  <a:tcPr>
                    <a:lnR w="12700" cap="flat" cmpd="sng" algn="ctr">
                      <a:solidFill>
                        <a:schemeClr val="tx1"/>
                      </a:solidFill>
                      <a:prstDash val="solid"/>
                      <a:round/>
                      <a:headEnd type="none" w="med" len="med"/>
                      <a:tailEnd type="none" w="med" len="med"/>
                    </a:lnR>
                  </a:tcPr>
                </a:tc>
                <a:tc>
                  <a:txBody>
                    <a:bodyPr/>
                    <a:lstStyle/>
                    <a:p>
                      <a:endParaRPr lang="zh-TW"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24586147"/>
                  </a:ext>
                </a:extLst>
              </a:tr>
              <a:tr h="370840">
                <a:tc>
                  <a:txBody>
                    <a:bodyPr/>
                    <a:lstStyle/>
                    <a:p>
                      <a:r>
                        <a:rPr lang="en-US" altLang="zh-TW" dirty="0" err="1" smtClean="0"/>
                        <a:t>pwd</a:t>
                      </a:r>
                      <a:endParaRPr lang="zh-TW" altLang="en-US" dirty="0"/>
                    </a:p>
                  </a:txBody>
                  <a:tcPr/>
                </a:tc>
                <a:tc>
                  <a:txBody>
                    <a:bodyPr/>
                    <a:lstStyle/>
                    <a:p>
                      <a:r>
                        <a:rPr lang="zh-TW" altLang="en-US" dirty="0" smtClean="0"/>
                        <a:t>查看目前目錄</a:t>
                      </a:r>
                      <a:endParaRPr lang="zh-TW" altLang="en-US" dirty="0"/>
                    </a:p>
                  </a:txBody>
                  <a:tcPr>
                    <a:lnR w="12700" cap="flat" cmpd="sng" algn="ctr">
                      <a:solidFill>
                        <a:schemeClr val="tx1"/>
                      </a:solidFill>
                      <a:prstDash val="solid"/>
                      <a:round/>
                      <a:headEnd type="none" w="med" len="med"/>
                      <a:tailEnd type="none" w="med" len="med"/>
                    </a:lnR>
                  </a:tcPr>
                </a:tc>
                <a:tc>
                  <a:txBody>
                    <a:bodyPr/>
                    <a:lstStyle/>
                    <a:p>
                      <a:endParaRPr lang="zh-TW" alt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13952591"/>
                  </a:ext>
                </a:extLst>
              </a:tr>
              <a:tr h="370840">
                <a:tc>
                  <a:txBody>
                    <a:bodyPr/>
                    <a:lstStyle/>
                    <a:p>
                      <a:r>
                        <a:rPr lang="en-US" altLang="zh-TW" dirty="0" err="1" smtClean="0"/>
                        <a:t>ps</a:t>
                      </a:r>
                      <a:r>
                        <a:rPr lang="en-US" altLang="zh-TW" dirty="0" smtClean="0"/>
                        <a:t> –</a:t>
                      </a:r>
                      <a:r>
                        <a:rPr lang="en-US" altLang="zh-TW" dirty="0" err="1" smtClean="0"/>
                        <a:t>ef</a:t>
                      </a:r>
                      <a:endParaRPr lang="zh-TW" altLang="en-US" dirty="0"/>
                    </a:p>
                  </a:txBody>
                  <a:tcPr/>
                </a:tc>
                <a:tc>
                  <a:txBody>
                    <a:bodyPr/>
                    <a:lstStyle/>
                    <a:p>
                      <a:r>
                        <a:rPr lang="zh-TW" altLang="en-US" dirty="0" smtClean="0"/>
                        <a:t>查看進程</a:t>
                      </a:r>
                      <a:endParaRPr lang="zh-TW" altLang="en-US" dirty="0"/>
                    </a:p>
                  </a:txBody>
                  <a:tcPr>
                    <a:lnR w="12700" cap="flat" cmpd="sng" algn="ctr">
                      <a:solidFill>
                        <a:schemeClr val="tx1"/>
                      </a:solidFill>
                      <a:prstDash val="solid"/>
                      <a:round/>
                      <a:headEnd type="none" w="med" len="med"/>
                      <a:tailEnd type="none" w="med" len="med"/>
                    </a:lnR>
                  </a:tcPr>
                </a:tc>
                <a:tc>
                  <a:txBody>
                    <a:bodyPr/>
                    <a:lstStyle/>
                    <a:p>
                      <a:endParaRPr lang="zh-TW"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70859479"/>
                  </a:ext>
                </a:extLst>
              </a:tr>
              <a:tr h="370840">
                <a:tc>
                  <a:txBody>
                    <a:bodyPr/>
                    <a:lstStyle/>
                    <a:p>
                      <a:r>
                        <a:rPr lang="en-US" altLang="zh-TW" dirty="0" err="1" smtClean="0"/>
                        <a:t>sudo</a:t>
                      </a:r>
                      <a:r>
                        <a:rPr lang="en-US" altLang="zh-TW" dirty="0" smtClean="0"/>
                        <a:t> </a:t>
                      </a:r>
                      <a:endParaRPr lang="zh-TW" altLang="en-US" dirty="0"/>
                    </a:p>
                  </a:txBody>
                  <a:tcPr/>
                </a:tc>
                <a:tc>
                  <a:txBody>
                    <a:bodyPr/>
                    <a:lstStyle/>
                    <a:p>
                      <a:r>
                        <a:rPr lang="zh-TW" altLang="en-US" dirty="0" smtClean="0"/>
                        <a:t>用管理者權限</a:t>
                      </a:r>
                      <a:endParaRPr lang="zh-TW" altLang="en-US" dirty="0"/>
                    </a:p>
                  </a:txBody>
                  <a:tcPr>
                    <a:lnR w="12700" cap="flat" cmpd="sng" algn="ctr">
                      <a:solidFill>
                        <a:schemeClr val="tx1"/>
                      </a:solidFill>
                      <a:prstDash val="solid"/>
                      <a:round/>
                      <a:headEnd type="none" w="med" len="med"/>
                      <a:tailEnd type="none" w="med" len="med"/>
                    </a:lnR>
                  </a:tcPr>
                </a:tc>
                <a:tc>
                  <a:txBody>
                    <a:bodyPr/>
                    <a:lstStyle/>
                    <a:p>
                      <a:endParaRPr lang="zh-TW"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46295518"/>
                  </a:ext>
                </a:extLst>
              </a:tr>
              <a:tr h="370840">
                <a:tc>
                  <a:txBody>
                    <a:bodyPr/>
                    <a:lstStyle/>
                    <a:p>
                      <a:r>
                        <a:rPr lang="en-US" altLang="zh-TW" dirty="0" smtClean="0"/>
                        <a:t>tar</a:t>
                      </a:r>
                      <a:endParaRPr lang="zh-TW" altLang="en-US" dirty="0"/>
                    </a:p>
                  </a:txBody>
                  <a:tcPr/>
                </a:tc>
                <a:tc>
                  <a:txBody>
                    <a:bodyPr/>
                    <a:lstStyle/>
                    <a:p>
                      <a:r>
                        <a:rPr lang="zh-TW" altLang="en-US" dirty="0" smtClean="0"/>
                        <a:t>壓縮、解壓縮</a:t>
                      </a:r>
                      <a:endParaRPr lang="zh-TW" altLang="en-US" dirty="0"/>
                    </a:p>
                  </a:txBody>
                  <a:tcPr>
                    <a:lnR w="12700" cap="flat" cmpd="sng" algn="ctr">
                      <a:solidFill>
                        <a:schemeClr val="tx1"/>
                      </a:solidFill>
                      <a:prstDash val="solid"/>
                      <a:round/>
                      <a:headEnd type="none" w="med" len="med"/>
                      <a:tailEnd type="none" w="med" len="med"/>
                    </a:lnR>
                  </a:tcPr>
                </a:tc>
                <a:tc>
                  <a:txBody>
                    <a:bodyPr/>
                    <a:lstStyle/>
                    <a:p>
                      <a:r>
                        <a:rPr lang="en-US" altLang="zh-TW" dirty="0" smtClean="0"/>
                        <a:t>zip</a:t>
                      </a:r>
                      <a:endParaRPr lang="zh-TW"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77189768"/>
                  </a:ext>
                </a:extLst>
              </a:tr>
              <a:tr h="370840">
                <a:tc>
                  <a:txBody>
                    <a:bodyPr/>
                    <a:lstStyle/>
                    <a:p>
                      <a:r>
                        <a:rPr lang="en-US" altLang="zh-TW" dirty="0" smtClean="0"/>
                        <a:t>kill</a:t>
                      </a:r>
                      <a:endParaRPr lang="zh-TW" altLang="en-US" dirty="0"/>
                    </a:p>
                  </a:txBody>
                  <a:tcPr/>
                </a:tc>
                <a:tc>
                  <a:txBody>
                    <a:bodyPr/>
                    <a:lstStyle/>
                    <a:p>
                      <a:r>
                        <a:rPr lang="zh-TW" altLang="en-US" dirty="0" smtClean="0"/>
                        <a:t>刪除進程</a:t>
                      </a:r>
                      <a:endParaRPr lang="zh-TW" altLang="en-US" dirty="0"/>
                    </a:p>
                  </a:txBody>
                  <a:tcPr>
                    <a:lnR w="12700" cap="flat" cmpd="sng" algn="ctr">
                      <a:solidFill>
                        <a:schemeClr val="tx1"/>
                      </a:solidFill>
                      <a:prstDash val="solid"/>
                      <a:round/>
                      <a:headEnd type="none" w="med" len="med"/>
                      <a:tailEnd type="none" w="med" len="med"/>
                    </a:lnR>
                  </a:tcPr>
                </a:tc>
                <a:tc>
                  <a:txBody>
                    <a:bodyPr/>
                    <a:lstStyle/>
                    <a:p>
                      <a:endParaRPr lang="zh-TW"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69367770"/>
                  </a:ext>
                </a:extLst>
              </a:tr>
              <a:tr h="370840">
                <a:tc>
                  <a:txBody>
                    <a:bodyPr/>
                    <a:lstStyle/>
                    <a:p>
                      <a:r>
                        <a:rPr lang="en-US" altLang="zh-TW" dirty="0" err="1" smtClean="0"/>
                        <a:t>ifconfig</a:t>
                      </a:r>
                      <a:endParaRPr lang="zh-TW" altLang="en-US" dirty="0"/>
                    </a:p>
                  </a:txBody>
                  <a:tcPr/>
                </a:tc>
                <a:tc>
                  <a:txBody>
                    <a:bodyPr/>
                    <a:lstStyle/>
                    <a:p>
                      <a:r>
                        <a:rPr lang="zh-TW" altLang="en-US" dirty="0" smtClean="0"/>
                        <a:t>查看</a:t>
                      </a:r>
                      <a:r>
                        <a:rPr lang="en-US" altLang="zh-TW" dirty="0" err="1" smtClean="0"/>
                        <a:t>ip</a:t>
                      </a:r>
                      <a:endParaRPr lang="zh-TW" altLang="en-US" dirty="0"/>
                    </a:p>
                  </a:txBody>
                  <a:tcPr>
                    <a:lnR w="12700" cap="flat" cmpd="sng" algn="ctr">
                      <a:solidFill>
                        <a:schemeClr val="tx1"/>
                      </a:solidFill>
                      <a:prstDash val="solid"/>
                      <a:round/>
                      <a:headEnd type="none" w="med" len="med"/>
                      <a:tailEnd type="none" w="med" len="med"/>
                    </a:lnR>
                  </a:tcPr>
                </a:tc>
                <a:tc>
                  <a:txBody>
                    <a:bodyPr/>
                    <a:lstStyle/>
                    <a:p>
                      <a:r>
                        <a:rPr lang="en-US" altLang="zh-TW" dirty="0" smtClean="0"/>
                        <a:t>ipconfig</a:t>
                      </a:r>
                      <a:endParaRPr lang="zh-TW"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72828569"/>
                  </a:ext>
                </a:extLst>
              </a:tr>
              <a:tr h="370840">
                <a:tc>
                  <a:txBody>
                    <a:bodyPr/>
                    <a:lstStyle/>
                    <a:p>
                      <a:r>
                        <a:rPr lang="en-US" altLang="zh-TW" dirty="0" smtClean="0"/>
                        <a:t>find</a:t>
                      </a:r>
                      <a:endParaRPr lang="zh-TW" altLang="en-US" dirty="0"/>
                    </a:p>
                  </a:txBody>
                  <a:tcPr/>
                </a:tc>
                <a:tc>
                  <a:txBody>
                    <a:bodyPr/>
                    <a:lstStyle/>
                    <a:p>
                      <a:r>
                        <a:rPr lang="zh-TW" altLang="en-US" dirty="0" smtClean="0"/>
                        <a:t>查找</a:t>
                      </a:r>
                      <a:endParaRPr lang="zh-TW" altLang="en-US" dirty="0"/>
                    </a:p>
                  </a:txBody>
                  <a:tcPr>
                    <a:lnR w="12700" cap="flat" cmpd="sng" algn="ctr">
                      <a:solidFill>
                        <a:schemeClr val="tx1"/>
                      </a:solidFill>
                      <a:prstDash val="solid"/>
                      <a:round/>
                      <a:headEnd type="none" w="med" len="med"/>
                      <a:tailEnd type="none" w="med" len="med"/>
                    </a:lnR>
                  </a:tcPr>
                </a:tc>
                <a:tc>
                  <a:txBody>
                    <a:bodyPr/>
                    <a:lstStyle/>
                    <a:p>
                      <a:endParaRPr lang="zh-TW"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65298157"/>
                  </a:ext>
                </a:extLst>
              </a:tr>
              <a:tr h="370840">
                <a:tc>
                  <a:txBody>
                    <a:bodyPr/>
                    <a:lstStyle/>
                    <a:p>
                      <a:r>
                        <a:rPr lang="en-US" altLang="zh-TW" dirty="0" smtClean="0"/>
                        <a:t>tail</a:t>
                      </a:r>
                      <a:endParaRPr lang="zh-TW" altLang="en-US" dirty="0"/>
                    </a:p>
                  </a:txBody>
                  <a:tcPr/>
                </a:tc>
                <a:tc>
                  <a:txBody>
                    <a:bodyPr/>
                    <a:lstStyle/>
                    <a:p>
                      <a:r>
                        <a:rPr lang="zh-TW" altLang="en-US" dirty="0" smtClean="0"/>
                        <a:t>實時查看檔案</a:t>
                      </a:r>
                      <a:endParaRPr lang="zh-TW" altLang="en-US" dirty="0"/>
                    </a:p>
                  </a:txBody>
                  <a:tcPr>
                    <a:lnR w="12700" cap="flat" cmpd="sng" algn="ctr">
                      <a:solidFill>
                        <a:schemeClr val="tx1"/>
                      </a:solidFill>
                      <a:prstDash val="solid"/>
                      <a:round/>
                      <a:headEnd type="none" w="med" len="med"/>
                      <a:tailEnd type="none" w="med" len="med"/>
                    </a:lnR>
                  </a:tcPr>
                </a:tc>
                <a:tc>
                  <a:txBody>
                    <a:bodyPr/>
                    <a:lstStyle/>
                    <a:p>
                      <a:endParaRPr lang="zh-TW"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48427078"/>
                  </a:ext>
                </a:extLst>
              </a:tr>
            </a:tbl>
          </a:graphicData>
        </a:graphic>
      </p:graphicFrame>
    </p:spTree>
    <p:extLst>
      <p:ext uri="{BB962C8B-B14F-4D97-AF65-F5344CB8AC3E}">
        <p14:creationId xmlns:p14="http://schemas.microsoft.com/office/powerpoint/2010/main" val="687110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1520" y="188640"/>
            <a:ext cx="6554867" cy="1524000"/>
          </a:xfrm>
        </p:spPr>
        <p:txBody>
          <a:bodyPr>
            <a:normAutofit/>
          </a:bodyPr>
          <a:lstStyle/>
          <a:p>
            <a:r>
              <a:rPr lang="en-US" altLang="zh-TW" sz="4000" dirty="0"/>
              <a:t>6.</a:t>
            </a:r>
            <a:r>
              <a:rPr lang="zh-TW" altLang="en-US" sz="4000" dirty="0"/>
              <a:t>參考資料</a:t>
            </a:r>
            <a:endParaRPr lang="zh-TW" altLang="en-US" sz="4000" dirty="0"/>
          </a:p>
        </p:txBody>
      </p:sp>
      <p:sp>
        <p:nvSpPr>
          <p:cNvPr id="3" name="內容版面配置區 2"/>
          <p:cNvSpPr>
            <a:spLocks noGrp="1"/>
          </p:cNvSpPr>
          <p:nvPr>
            <p:ph idx="1"/>
          </p:nvPr>
        </p:nvSpPr>
        <p:spPr>
          <a:xfrm>
            <a:off x="262320" y="1412776"/>
            <a:ext cx="8774176" cy="5256584"/>
          </a:xfrm>
        </p:spPr>
        <p:txBody>
          <a:bodyPr>
            <a:normAutofit/>
          </a:bodyPr>
          <a:lstStyle/>
          <a:p>
            <a:r>
              <a:rPr lang="zh-TW" altLang="en-US" dirty="0" smtClean="0"/>
              <a:t>鳥哥</a:t>
            </a:r>
            <a:endParaRPr lang="en-US" altLang="zh-TW" dirty="0" smtClean="0"/>
          </a:p>
          <a:p>
            <a:r>
              <a:rPr lang="en-US" altLang="zh-TW" dirty="0" smtClean="0">
                <a:hlinkClick r:id="rId2"/>
              </a:rPr>
              <a:t>http</a:t>
            </a:r>
            <a:r>
              <a:rPr lang="en-US" altLang="zh-TW" dirty="0">
                <a:hlinkClick r:id="rId2"/>
              </a:rPr>
              <a:t>://</a:t>
            </a:r>
            <a:r>
              <a:rPr lang="en-US" altLang="zh-TW" dirty="0" smtClean="0">
                <a:hlinkClick r:id="rId2"/>
              </a:rPr>
              <a:t>cn.linux.vbird.org/linux_basic/linux_basic.php</a:t>
            </a:r>
            <a:endParaRPr lang="en-US" altLang="zh-TW" dirty="0" smtClean="0"/>
          </a:p>
          <a:p>
            <a:r>
              <a:rPr lang="zh-TW" altLang="en-US" dirty="0" smtClean="0"/>
              <a:t>菜鳥教程</a:t>
            </a:r>
            <a:endParaRPr lang="en-US" altLang="zh-TW" dirty="0" smtClean="0"/>
          </a:p>
          <a:p>
            <a:r>
              <a:rPr lang="en-US" altLang="zh-TW" dirty="0">
                <a:hlinkClick r:id="rId3"/>
              </a:rPr>
              <a:t>http://</a:t>
            </a:r>
            <a:r>
              <a:rPr lang="en-US" altLang="zh-TW" dirty="0" smtClean="0">
                <a:hlinkClick r:id="rId3"/>
              </a:rPr>
              <a:t>www.runoob.com/linux/linux-tutorial.html</a:t>
            </a:r>
            <a:endParaRPr lang="en-US" altLang="zh-TW" dirty="0" smtClean="0"/>
          </a:p>
          <a:p>
            <a:endParaRPr lang="en-US" altLang="zh-TW" dirty="0"/>
          </a:p>
        </p:txBody>
      </p:sp>
    </p:spTree>
    <p:extLst>
      <p:ext uri="{BB962C8B-B14F-4D97-AF65-F5344CB8AC3E}">
        <p14:creationId xmlns:p14="http://schemas.microsoft.com/office/powerpoint/2010/main" val="1901438200"/>
      </p:ext>
    </p:extLst>
  </p:cSld>
  <p:clrMapOvr>
    <a:masterClrMapping/>
  </p:clrMapOvr>
</p:sld>
</file>

<file path=ppt/theme/theme1.xml><?xml version="1.0" encoding="utf-8"?>
<a:theme xmlns:a="http://schemas.openxmlformats.org/drawingml/2006/main" name="切割線">
  <a:themeElements>
    <a:clrScheme name="切割線">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割線">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割線">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84</TotalTime>
  <Words>577</Words>
  <Application>Microsoft Office PowerPoint</Application>
  <PresentationFormat>如螢幕大小 (4:3)</PresentationFormat>
  <Paragraphs>77</Paragraphs>
  <Slides>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8</vt:i4>
      </vt:variant>
    </vt:vector>
  </HeadingPairs>
  <TitlesOfParts>
    <vt:vector size="13" baseType="lpstr">
      <vt:lpstr>Century Gothic</vt:lpstr>
      <vt:lpstr>幼圆</vt:lpstr>
      <vt:lpstr>微軟正黑體</vt:lpstr>
      <vt:lpstr>Wingdings 3</vt:lpstr>
      <vt:lpstr>切割線</vt:lpstr>
      <vt:lpstr>Linux介紹</vt:lpstr>
      <vt:lpstr>簡報大綱</vt:lpstr>
      <vt:lpstr>1.Linux介紹</vt:lpstr>
      <vt:lpstr>2.Linux與Windows的差異</vt:lpstr>
      <vt:lpstr>3.GPL介紹</vt:lpstr>
      <vt:lpstr>4.Linux常見分支</vt:lpstr>
      <vt:lpstr>5.常用指令</vt:lpstr>
      <vt:lpstr>6.參考資料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Linux介紹</dc:title>
  <dc:creator>楊漢賓</dc:creator>
  <cp:lastModifiedBy>22176</cp:lastModifiedBy>
  <cp:revision>6</cp:revision>
  <dcterms:created xsi:type="dcterms:W3CDTF">2018-06-07T00:38:15Z</dcterms:created>
  <dcterms:modified xsi:type="dcterms:W3CDTF">2018-06-07T02:12:32Z</dcterms:modified>
</cp:coreProperties>
</file>