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256" r:id="rId2"/>
    <p:sldId id="257" r:id="rId3"/>
    <p:sldId id="258" r:id="rId4"/>
    <p:sldId id="259" r:id="rId5"/>
    <p:sldId id="260" r:id="rId6"/>
    <p:sldId id="261" r:id="rId7"/>
    <p:sldId id="264" r:id="rId8"/>
    <p:sldId id="262" r:id="rId9"/>
    <p:sldId id="265" r:id="rId10"/>
    <p:sldId id="263" r:id="rId11"/>
    <p:sldId id="266" r:id="rId12"/>
    <p:sldId id="267" r:id="rId13"/>
    <p:sldId id="268" r:id="rId14"/>
    <p:sldId id="278" r:id="rId15"/>
    <p:sldId id="269" r:id="rId16"/>
    <p:sldId id="270" r:id="rId17"/>
    <p:sldId id="277" r:id="rId18"/>
    <p:sldId id="271" r:id="rId19"/>
    <p:sldId id="272" r:id="rId20"/>
    <p:sldId id="273" r:id="rId21"/>
    <p:sldId id="275" r:id="rId22"/>
    <p:sldId id="276" r:id="rId23"/>
    <p:sldId id="27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75583" autoAdjust="0"/>
  </p:normalViewPr>
  <p:slideViewPr>
    <p:cSldViewPr>
      <p:cViewPr varScale="1">
        <p:scale>
          <a:sx n="56" d="100"/>
          <a:sy n="56" d="100"/>
        </p:scale>
        <p:origin x="18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Love It!</c:v>
                </c:pt>
              </c:strCache>
            </c:strRef>
          </c:tx>
          <c:invertIfNegative val="0"/>
          <c:cat>
            <c:strRef>
              <c:f>Sheet1!$A$2:$A$5</c:f>
              <c:strCache>
                <c:ptCount val="4"/>
                <c:pt idx="0">
                  <c:v>Choosing team members</c:v>
                </c:pt>
                <c:pt idx="1">
                  <c:v>Forum</c:v>
                </c:pt>
                <c:pt idx="2">
                  <c:v>Rating users</c:v>
                </c:pt>
                <c:pt idx="3">
                  <c:v>Finding new games</c:v>
                </c:pt>
              </c:strCache>
            </c:strRef>
          </c:cat>
          <c:val>
            <c:numRef>
              <c:f>Sheet1!$B$2:$B$5</c:f>
              <c:numCache>
                <c:formatCode>General</c:formatCode>
                <c:ptCount val="4"/>
                <c:pt idx="0">
                  <c:v>69</c:v>
                </c:pt>
                <c:pt idx="1">
                  <c:v>60</c:v>
                </c:pt>
                <c:pt idx="2">
                  <c:v>71</c:v>
                </c:pt>
                <c:pt idx="3">
                  <c:v>68</c:v>
                </c:pt>
              </c:numCache>
            </c:numRef>
          </c:val>
        </c:ser>
        <c:ser>
          <c:idx val="1"/>
          <c:order val="1"/>
          <c:tx>
            <c:strRef>
              <c:f>Sheet1!$C$1</c:f>
              <c:strCache>
                <c:ptCount val="1"/>
                <c:pt idx="0">
                  <c:v>Don't care</c:v>
                </c:pt>
              </c:strCache>
            </c:strRef>
          </c:tx>
          <c:invertIfNegative val="0"/>
          <c:cat>
            <c:strRef>
              <c:f>Sheet1!$A$2:$A$5</c:f>
              <c:strCache>
                <c:ptCount val="4"/>
                <c:pt idx="0">
                  <c:v>Choosing team members</c:v>
                </c:pt>
                <c:pt idx="1">
                  <c:v>Forum</c:v>
                </c:pt>
                <c:pt idx="2">
                  <c:v>Rating users</c:v>
                </c:pt>
                <c:pt idx="3">
                  <c:v>Finding new games</c:v>
                </c:pt>
              </c:strCache>
            </c:strRef>
          </c:cat>
          <c:val>
            <c:numRef>
              <c:f>Sheet1!$C$2:$C$5</c:f>
              <c:numCache>
                <c:formatCode>General</c:formatCode>
                <c:ptCount val="4"/>
                <c:pt idx="0">
                  <c:v>30</c:v>
                </c:pt>
                <c:pt idx="1">
                  <c:v>38</c:v>
                </c:pt>
                <c:pt idx="2">
                  <c:v>26</c:v>
                </c:pt>
                <c:pt idx="3">
                  <c:v>28</c:v>
                </c:pt>
              </c:numCache>
            </c:numRef>
          </c:val>
        </c:ser>
        <c:ser>
          <c:idx val="2"/>
          <c:order val="2"/>
          <c:tx>
            <c:strRef>
              <c:f>Sheet1!$D$1</c:f>
              <c:strCache>
                <c:ptCount val="1"/>
                <c:pt idx="0">
                  <c:v>Strong dislike</c:v>
                </c:pt>
              </c:strCache>
            </c:strRef>
          </c:tx>
          <c:invertIfNegative val="0"/>
          <c:cat>
            <c:strRef>
              <c:f>Sheet1!$A$2:$A$5</c:f>
              <c:strCache>
                <c:ptCount val="4"/>
                <c:pt idx="0">
                  <c:v>Choosing team members</c:v>
                </c:pt>
                <c:pt idx="1">
                  <c:v>Forum</c:v>
                </c:pt>
                <c:pt idx="2">
                  <c:v>Rating users</c:v>
                </c:pt>
                <c:pt idx="3">
                  <c:v>Finding new games</c:v>
                </c:pt>
              </c:strCache>
            </c:strRef>
          </c:cat>
          <c:val>
            <c:numRef>
              <c:f>Sheet1!$D$2:$D$5</c:f>
              <c:numCache>
                <c:formatCode>General</c:formatCode>
                <c:ptCount val="4"/>
                <c:pt idx="0">
                  <c:v>1</c:v>
                </c:pt>
                <c:pt idx="1">
                  <c:v>3</c:v>
                </c:pt>
                <c:pt idx="2">
                  <c:v>6</c:v>
                </c:pt>
                <c:pt idx="3">
                  <c:v>4</c:v>
                </c:pt>
              </c:numCache>
            </c:numRef>
          </c:val>
        </c:ser>
        <c:dLbls>
          <c:showLegendKey val="0"/>
          <c:showVal val="0"/>
          <c:showCatName val="0"/>
          <c:showSerName val="0"/>
          <c:showPercent val="0"/>
          <c:showBubbleSize val="0"/>
        </c:dLbls>
        <c:gapWidth val="150"/>
        <c:overlap val="100"/>
        <c:axId val="1988165568"/>
        <c:axId val="1988168288"/>
      </c:barChart>
      <c:catAx>
        <c:axId val="1988165568"/>
        <c:scaling>
          <c:orientation val="minMax"/>
        </c:scaling>
        <c:delete val="0"/>
        <c:axPos val="l"/>
        <c:numFmt formatCode="General" sourceLinked="0"/>
        <c:majorTickMark val="out"/>
        <c:minorTickMark val="none"/>
        <c:tickLblPos val="nextTo"/>
        <c:crossAx val="1988168288"/>
        <c:crosses val="autoZero"/>
        <c:auto val="1"/>
        <c:lblAlgn val="ctr"/>
        <c:lblOffset val="100"/>
        <c:noMultiLvlLbl val="0"/>
      </c:catAx>
      <c:valAx>
        <c:axId val="1988168288"/>
        <c:scaling>
          <c:orientation val="minMax"/>
        </c:scaling>
        <c:delete val="0"/>
        <c:axPos val="b"/>
        <c:majorGridlines/>
        <c:numFmt formatCode="0%" sourceLinked="1"/>
        <c:majorTickMark val="out"/>
        <c:minorTickMark val="none"/>
        <c:tickLblPos val="nextTo"/>
        <c:crossAx val="1988165568"/>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title>
    <c:autoTitleDeleted val="0"/>
    <c:plotArea>
      <c:layout/>
      <c:barChart>
        <c:barDir val="bar"/>
        <c:grouping val="clustered"/>
        <c:varyColors val="0"/>
        <c:ser>
          <c:idx val="0"/>
          <c:order val="0"/>
          <c:tx>
            <c:strRef>
              <c:f>Sheet1!$B$1</c:f>
              <c:strCache>
                <c:ptCount val="1"/>
                <c:pt idx="0">
                  <c:v>Features that you want on our website</c:v>
                </c:pt>
              </c:strCache>
            </c:strRef>
          </c:tx>
          <c:invertIfNegative val="0"/>
          <c:cat>
            <c:strRef>
              <c:f>Sheet1!$A$2:$A$6</c:f>
              <c:strCache>
                <c:ptCount val="5"/>
                <c:pt idx="0">
                  <c:v>Forum</c:v>
                </c:pt>
                <c:pt idx="1">
                  <c:v>Game Tags</c:v>
                </c:pt>
                <c:pt idx="2">
                  <c:v>Age</c:v>
                </c:pt>
                <c:pt idx="3">
                  <c:v>List of new games</c:v>
                </c:pt>
                <c:pt idx="4">
                  <c:v>Chat</c:v>
                </c:pt>
              </c:strCache>
            </c:strRef>
          </c:cat>
          <c:val>
            <c:numRef>
              <c:f>Sheet1!$B$2:$B$6</c:f>
              <c:numCache>
                <c:formatCode>General</c:formatCode>
                <c:ptCount val="5"/>
                <c:pt idx="0">
                  <c:v>75</c:v>
                </c:pt>
                <c:pt idx="1">
                  <c:v>70</c:v>
                </c:pt>
                <c:pt idx="2">
                  <c:v>50</c:v>
                </c:pt>
                <c:pt idx="3">
                  <c:v>59</c:v>
                </c:pt>
                <c:pt idx="4">
                  <c:v>75</c:v>
                </c:pt>
              </c:numCache>
            </c:numRef>
          </c:val>
        </c:ser>
        <c:dLbls>
          <c:showLegendKey val="0"/>
          <c:showVal val="0"/>
          <c:showCatName val="0"/>
          <c:showSerName val="0"/>
          <c:showPercent val="0"/>
          <c:showBubbleSize val="0"/>
        </c:dLbls>
        <c:gapWidth val="150"/>
        <c:axId val="1988172640"/>
        <c:axId val="1988174272"/>
      </c:barChart>
      <c:catAx>
        <c:axId val="1988172640"/>
        <c:scaling>
          <c:orientation val="minMax"/>
        </c:scaling>
        <c:delete val="0"/>
        <c:axPos val="l"/>
        <c:numFmt formatCode="General" sourceLinked="0"/>
        <c:majorTickMark val="out"/>
        <c:minorTickMark val="none"/>
        <c:tickLblPos val="nextTo"/>
        <c:crossAx val="1988174272"/>
        <c:crosses val="autoZero"/>
        <c:auto val="1"/>
        <c:lblAlgn val="ctr"/>
        <c:lblOffset val="100"/>
        <c:noMultiLvlLbl val="0"/>
      </c:catAx>
      <c:valAx>
        <c:axId val="1988174272"/>
        <c:scaling>
          <c:orientation val="minMax"/>
        </c:scaling>
        <c:delete val="0"/>
        <c:axPos val="b"/>
        <c:majorGridlines/>
        <c:numFmt formatCode="General" sourceLinked="1"/>
        <c:majorTickMark val="out"/>
        <c:minorTickMark val="none"/>
        <c:tickLblPos val="nextTo"/>
        <c:crossAx val="1988172640"/>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835C44-7820-40A2-A624-C2DE4CCFED9D}" type="datetimeFigureOut">
              <a:rPr lang="en-US" smtClean="0"/>
              <a:pPr/>
              <a:t>12/13/2015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7F3AC7-62EA-4867-B8B0-63BBC651F003}" type="slidenum">
              <a:rPr lang="en-US" smtClean="0"/>
              <a:pPr/>
              <a:t>‹#›</a:t>
            </a:fld>
            <a:endParaRPr lang="en-US"/>
          </a:p>
        </p:txBody>
      </p:sp>
    </p:spTree>
    <p:extLst>
      <p:ext uri="{BB962C8B-B14F-4D97-AF65-F5344CB8AC3E}">
        <p14:creationId xmlns:p14="http://schemas.microsoft.com/office/powerpoint/2010/main" val="375387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Meghan:</a:t>
            </a:r>
            <a:r>
              <a:rPr lang="en-US" baseline="0" dirty="0" smtClean="0"/>
              <a:t> 11, 12, 13, 18, 22</a:t>
            </a:r>
          </a:p>
          <a:p>
            <a:r>
              <a:rPr lang="en-US" baseline="0" dirty="0" smtClean="0"/>
              <a:t>Priyam: 2, 3, 5, 10, 14 19</a:t>
            </a:r>
          </a:p>
          <a:p>
            <a:r>
              <a:rPr lang="en-US" baseline="0" dirty="0" smtClean="0"/>
              <a:t>Brian: 6, 7, 15, 16, 20, 23</a:t>
            </a:r>
          </a:p>
          <a:p>
            <a:r>
              <a:rPr lang="en-US" baseline="0" dirty="0" smtClean="0"/>
              <a:t>Benson: 4, 8, 9, 17, 21</a:t>
            </a:r>
          </a:p>
        </p:txBody>
      </p:sp>
      <p:sp>
        <p:nvSpPr>
          <p:cNvPr id="4" name="Slide Number Placeholder 3"/>
          <p:cNvSpPr>
            <a:spLocks noGrp="1"/>
          </p:cNvSpPr>
          <p:nvPr>
            <p:ph type="sldNum" sz="quarter" idx="10"/>
          </p:nvPr>
        </p:nvSpPr>
        <p:spPr/>
        <p:txBody>
          <a:bodyPr/>
          <a:lstStyle/>
          <a:p>
            <a:fld id="{EE7F3AC7-62EA-4867-B8B0-63BBC651F003}" type="slidenum">
              <a:rPr lang="en-US" smtClean="0"/>
              <a:pPr/>
              <a:t>1</a:t>
            </a:fld>
            <a:endParaRPr lang="en-US"/>
          </a:p>
        </p:txBody>
      </p:sp>
    </p:spTree>
    <p:extLst>
      <p:ext uri="{BB962C8B-B14F-4D97-AF65-F5344CB8AC3E}">
        <p14:creationId xmlns:p14="http://schemas.microsoft.com/office/powerpoint/2010/main" val="2887736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diagram that gives a higher</a:t>
            </a:r>
            <a:r>
              <a:rPr lang="en-US" baseline="0" dirty="0" smtClean="0"/>
              <a:t> level version of the previous slide</a:t>
            </a:r>
            <a:endParaRPr lang="en-US" dirty="0"/>
          </a:p>
        </p:txBody>
      </p:sp>
      <p:sp>
        <p:nvSpPr>
          <p:cNvPr id="4" name="Slide Number Placeholder 3"/>
          <p:cNvSpPr>
            <a:spLocks noGrp="1"/>
          </p:cNvSpPr>
          <p:nvPr>
            <p:ph type="sldNum" sz="quarter" idx="10"/>
          </p:nvPr>
        </p:nvSpPr>
        <p:spPr/>
        <p:txBody>
          <a:bodyPr/>
          <a:lstStyle/>
          <a:p>
            <a:fld id="{EE7F3AC7-62EA-4867-B8B0-63BBC651F003}" type="slidenum">
              <a:rPr lang="en-US" smtClean="0"/>
              <a:pPr/>
              <a:t>16</a:t>
            </a:fld>
            <a:endParaRPr lang="en-US"/>
          </a:p>
        </p:txBody>
      </p:sp>
    </p:spTree>
    <p:extLst>
      <p:ext uri="{BB962C8B-B14F-4D97-AF65-F5344CB8AC3E}">
        <p14:creationId xmlns:p14="http://schemas.microsoft.com/office/powerpoint/2010/main" val="329456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Activity diagrams see how a usual activity will occur: start to bottom</a:t>
            </a:r>
            <a:endParaRPr lang="en-US" dirty="0"/>
          </a:p>
        </p:txBody>
      </p:sp>
      <p:sp>
        <p:nvSpPr>
          <p:cNvPr id="4" name="Slide Number Placeholder 3"/>
          <p:cNvSpPr>
            <a:spLocks noGrp="1"/>
          </p:cNvSpPr>
          <p:nvPr>
            <p:ph type="sldNum" sz="quarter" idx="10"/>
          </p:nvPr>
        </p:nvSpPr>
        <p:spPr/>
        <p:txBody>
          <a:bodyPr/>
          <a:lstStyle/>
          <a:p>
            <a:fld id="{EE7F3AC7-62EA-4867-B8B0-63BBC651F003}" type="slidenum">
              <a:rPr lang="en-US" smtClean="0"/>
              <a:pPr/>
              <a:t>17</a:t>
            </a:fld>
            <a:endParaRPr lang="en-US"/>
          </a:p>
        </p:txBody>
      </p:sp>
    </p:spTree>
    <p:extLst>
      <p:ext uri="{BB962C8B-B14F-4D97-AF65-F5344CB8AC3E}">
        <p14:creationId xmlns:p14="http://schemas.microsoft.com/office/powerpoint/2010/main" val="691907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Partner with premium ad networks that perform well on gaming sites</a:t>
            </a:r>
            <a:endParaRPr lang="en-US" dirty="0"/>
          </a:p>
        </p:txBody>
      </p:sp>
      <p:sp>
        <p:nvSpPr>
          <p:cNvPr id="4" name="Slide Number Placeholder 3"/>
          <p:cNvSpPr>
            <a:spLocks noGrp="1"/>
          </p:cNvSpPr>
          <p:nvPr>
            <p:ph type="sldNum" sz="quarter" idx="10"/>
          </p:nvPr>
        </p:nvSpPr>
        <p:spPr/>
        <p:txBody>
          <a:bodyPr/>
          <a:lstStyle/>
          <a:p>
            <a:fld id="{EE7F3AC7-62EA-4867-B8B0-63BBC651F003}" type="slidenum">
              <a:rPr lang="en-US" smtClean="0"/>
              <a:pPr/>
              <a:t>18</a:t>
            </a:fld>
            <a:endParaRPr lang="en-US"/>
          </a:p>
        </p:txBody>
      </p:sp>
    </p:spTree>
    <p:extLst>
      <p:ext uri="{BB962C8B-B14F-4D97-AF65-F5344CB8AC3E}">
        <p14:creationId xmlns:p14="http://schemas.microsoft.com/office/powerpoint/2010/main" val="771822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Kixer</a:t>
            </a:r>
            <a:r>
              <a:rPr lang="en-US" dirty="0" smtClean="0"/>
              <a:t>: mobile recommendation engine </a:t>
            </a:r>
          </a:p>
          <a:p>
            <a:r>
              <a:rPr lang="en-US" dirty="0" smtClean="0"/>
              <a:t>Developing an online brand strategy</a:t>
            </a:r>
            <a:r>
              <a:rPr lang="en-US" baseline="0" dirty="0" smtClean="0"/>
              <a:t> by tagging with other gamers</a:t>
            </a:r>
          </a:p>
          <a:p>
            <a:r>
              <a:rPr lang="en-US" baseline="0" dirty="0" smtClean="0"/>
              <a:t>Charge for skins and avatars</a:t>
            </a:r>
            <a:endParaRPr lang="en-US" dirty="0"/>
          </a:p>
        </p:txBody>
      </p:sp>
      <p:sp>
        <p:nvSpPr>
          <p:cNvPr id="4" name="Slide Number Placeholder 3"/>
          <p:cNvSpPr>
            <a:spLocks noGrp="1"/>
          </p:cNvSpPr>
          <p:nvPr>
            <p:ph type="sldNum" sz="quarter" idx="10"/>
          </p:nvPr>
        </p:nvSpPr>
        <p:spPr/>
        <p:txBody>
          <a:bodyPr/>
          <a:lstStyle/>
          <a:p>
            <a:fld id="{EE7F3AC7-62EA-4867-B8B0-63BBC651F003}" type="slidenum">
              <a:rPr lang="en-US" smtClean="0"/>
              <a:pPr/>
              <a:t>19</a:t>
            </a:fld>
            <a:endParaRPr lang="en-US"/>
          </a:p>
        </p:txBody>
      </p:sp>
    </p:spTree>
    <p:extLst>
      <p:ext uri="{BB962C8B-B14F-4D97-AF65-F5344CB8AC3E}">
        <p14:creationId xmlns:p14="http://schemas.microsoft.com/office/powerpoint/2010/main" val="3018843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7F3AC7-62EA-4867-B8B0-63BBC651F003}" type="slidenum">
              <a:rPr lang="en-US" smtClean="0"/>
              <a:pPr/>
              <a:t>20</a:t>
            </a:fld>
            <a:endParaRPr lang="en-US"/>
          </a:p>
        </p:txBody>
      </p:sp>
    </p:spTree>
    <p:extLst>
      <p:ext uri="{BB962C8B-B14F-4D97-AF65-F5344CB8AC3E}">
        <p14:creationId xmlns:p14="http://schemas.microsoft.com/office/powerpoint/2010/main" val="2303099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Remove testing part</a:t>
            </a:r>
            <a:endParaRPr lang="en-US" dirty="0"/>
          </a:p>
        </p:txBody>
      </p:sp>
      <p:sp>
        <p:nvSpPr>
          <p:cNvPr id="4" name="Slide Number Placeholder 3"/>
          <p:cNvSpPr>
            <a:spLocks noGrp="1"/>
          </p:cNvSpPr>
          <p:nvPr>
            <p:ph type="sldNum" sz="quarter" idx="10"/>
          </p:nvPr>
        </p:nvSpPr>
        <p:spPr/>
        <p:txBody>
          <a:bodyPr/>
          <a:lstStyle/>
          <a:p>
            <a:fld id="{EE7F3AC7-62EA-4867-B8B0-63BBC651F003}" type="slidenum">
              <a:rPr lang="en-US" smtClean="0"/>
              <a:pPr/>
              <a:t>21</a:t>
            </a:fld>
            <a:endParaRPr lang="en-US"/>
          </a:p>
        </p:txBody>
      </p:sp>
    </p:spTree>
    <p:extLst>
      <p:ext uri="{BB962C8B-B14F-4D97-AF65-F5344CB8AC3E}">
        <p14:creationId xmlns:p14="http://schemas.microsoft.com/office/powerpoint/2010/main" val="1589874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F3AC7-62EA-4867-B8B0-63BBC651F003}" type="slidenum">
              <a:rPr lang="en-US" smtClean="0"/>
              <a:pPr/>
              <a:t>23</a:t>
            </a:fld>
            <a:endParaRPr lang="en-US"/>
          </a:p>
        </p:txBody>
      </p:sp>
    </p:spTree>
    <p:extLst>
      <p:ext uri="{BB962C8B-B14F-4D97-AF65-F5344CB8AC3E}">
        <p14:creationId xmlns:p14="http://schemas.microsoft.com/office/powerpoint/2010/main" val="3994167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0" i="0" kern="1200" dirty="0" smtClean="0">
                <a:solidFill>
                  <a:schemeClr val="tx1"/>
                </a:solidFill>
                <a:latin typeface="+mn-lt"/>
                <a:ea typeface="+mn-ea"/>
                <a:cs typeface="+mn-cs"/>
              </a:rPr>
              <a:t>58% of Americans play video games</a:t>
            </a:r>
          </a:p>
          <a:p>
            <a:pPr fontAlgn="base"/>
            <a:r>
              <a:rPr lang="en-US" sz="1200" b="0" i="0" kern="1200" dirty="0" smtClean="0">
                <a:solidFill>
                  <a:schemeClr val="tx1"/>
                </a:solidFill>
                <a:latin typeface="+mn-lt"/>
                <a:ea typeface="+mn-ea"/>
                <a:cs typeface="+mn-cs"/>
              </a:rPr>
              <a:t>Average age of players: 30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77% of gamers play at least one hour a week</a:t>
            </a:r>
          </a:p>
          <a:p>
            <a:r>
              <a:rPr lang="en-US" dirty="0" smtClean="0"/>
              <a:t>Point</a:t>
            </a:r>
            <a:r>
              <a:rPr lang="en-US" baseline="0" dirty="0" smtClean="0"/>
              <a:t> 1 reference http://www.bigfishgames.com/blog/2014-global-gaming-stats-whos-playing-what-and-why/</a:t>
            </a:r>
          </a:p>
          <a:p>
            <a:r>
              <a:rPr lang="en-US" baseline="0" dirty="0" smtClean="0"/>
              <a:t>Point 2 http://www.internap.com/2014/12/01/top-five-online-gaming-industry-trends-2015/</a:t>
            </a:r>
          </a:p>
          <a:p>
            <a:r>
              <a:rPr lang="en-US" baseline="0" dirty="0" smtClean="0"/>
              <a:t>F2P: Free to Play</a:t>
            </a:r>
          </a:p>
          <a:p>
            <a:r>
              <a:rPr lang="en-US" baseline="0" dirty="0" smtClean="0"/>
              <a:t>http://metro.co.uk/2011/12/02/the-problem-with-online-gaming-readers-feature-242285/ </a:t>
            </a:r>
          </a:p>
          <a:p>
            <a:r>
              <a:rPr lang="en-US" baseline="0" dirty="0" smtClean="0"/>
              <a:t>Talks about host quit messages, check compatibility level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E7F3AC7-62EA-4867-B8B0-63BBC651F003}" type="slidenum">
              <a:rPr lang="en-US" smtClean="0"/>
              <a:pPr/>
              <a:t>3</a:t>
            </a:fld>
            <a:endParaRPr lang="en-US"/>
          </a:p>
        </p:txBody>
      </p:sp>
    </p:spTree>
    <p:extLst>
      <p:ext uri="{BB962C8B-B14F-4D97-AF65-F5344CB8AC3E}">
        <p14:creationId xmlns:p14="http://schemas.microsoft.com/office/powerpoint/2010/main" val="3937183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http://www.theguardian.com/technology/2015/jul/23/16-trends-that-will-change-the-games-industry</a:t>
            </a:r>
            <a:endParaRPr lang="en-US" dirty="0"/>
          </a:p>
        </p:txBody>
      </p:sp>
      <p:sp>
        <p:nvSpPr>
          <p:cNvPr id="4" name="Slide Number Placeholder 3"/>
          <p:cNvSpPr>
            <a:spLocks noGrp="1"/>
          </p:cNvSpPr>
          <p:nvPr>
            <p:ph type="sldNum" sz="quarter" idx="10"/>
          </p:nvPr>
        </p:nvSpPr>
        <p:spPr/>
        <p:txBody>
          <a:bodyPr/>
          <a:lstStyle/>
          <a:p>
            <a:fld id="{EE7F3AC7-62EA-4867-B8B0-63BBC651F003}" type="slidenum">
              <a:rPr lang="en-US" smtClean="0"/>
              <a:pPr/>
              <a:t>4</a:t>
            </a:fld>
            <a:endParaRPr lang="en-US"/>
          </a:p>
        </p:txBody>
      </p:sp>
    </p:spTree>
    <p:extLst>
      <p:ext uri="{BB962C8B-B14F-4D97-AF65-F5344CB8AC3E}">
        <p14:creationId xmlns:p14="http://schemas.microsoft.com/office/powerpoint/2010/main" val="199154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Target segment is mainly gamers aged</a:t>
            </a:r>
            <a:r>
              <a:rPr lang="en-US" baseline="0" dirty="0" smtClean="0"/>
              <a:t> 18-35 years with disposable income. Should be ideally playing online games for an hour/day and willing to try/learn about new games.</a:t>
            </a:r>
          </a:p>
          <a:p>
            <a:endParaRPr lang="en-US" baseline="0" dirty="0" smtClean="0"/>
          </a:p>
          <a:p>
            <a:pPr rtl="0"/>
            <a:r>
              <a:rPr lang="en-US" sz="1200" b="0" i="0" u="none" strike="noStrike" kern="1200" dirty="0" smtClean="0">
                <a:solidFill>
                  <a:schemeClr val="tx1"/>
                </a:solidFill>
                <a:latin typeface="+mn-lt"/>
                <a:ea typeface="+mn-ea"/>
                <a:cs typeface="+mn-cs"/>
              </a:rPr>
              <a:t>The product function is to match users with other users based on their compatibility in various video games. The primary software components discussed in this document are: the product will contain a user profile with publicly available information about the users, for users that have been matched together, a chat will be available for the users to communicate, and there will be a section private to each user where he/she may answer questions. The responses to these questions will determine how the users are matched together.</a:t>
            </a:r>
            <a:endParaRPr lang="en-US" b="0" dirty="0" smtClean="0"/>
          </a:p>
          <a:p>
            <a:r>
              <a:rPr lang="en-US" sz="1200" b="0" i="0" u="none" strike="noStrike" kern="1200" dirty="0" smtClean="0">
                <a:solidFill>
                  <a:schemeClr val="tx1"/>
                </a:solidFill>
                <a:latin typeface="+mn-lt"/>
                <a:ea typeface="+mn-ea"/>
                <a:cs typeface="+mn-cs"/>
              </a:rPr>
              <a:t>The users answer a questionnaire upon joining and information obtained from the questionnaire is used to match them with others. The algorithm used to match users is laid out to retrieve the correct values from the database. </a:t>
            </a:r>
            <a:endParaRPr lang="en-US" dirty="0"/>
          </a:p>
        </p:txBody>
      </p:sp>
      <p:sp>
        <p:nvSpPr>
          <p:cNvPr id="4" name="Slide Number Placeholder 3"/>
          <p:cNvSpPr>
            <a:spLocks noGrp="1"/>
          </p:cNvSpPr>
          <p:nvPr>
            <p:ph type="sldNum" sz="quarter" idx="10"/>
          </p:nvPr>
        </p:nvSpPr>
        <p:spPr/>
        <p:txBody>
          <a:bodyPr/>
          <a:lstStyle/>
          <a:p>
            <a:fld id="{EE7F3AC7-62EA-4867-B8B0-63BBC651F003}" type="slidenum">
              <a:rPr lang="en-US" smtClean="0"/>
              <a:pPr/>
              <a:t>6</a:t>
            </a:fld>
            <a:endParaRPr lang="en-US"/>
          </a:p>
        </p:txBody>
      </p:sp>
    </p:spTree>
    <p:extLst>
      <p:ext uri="{BB962C8B-B14F-4D97-AF65-F5344CB8AC3E}">
        <p14:creationId xmlns:p14="http://schemas.microsoft.com/office/powerpoint/2010/main" val="586831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t>
            </a:r>
            <a:r>
              <a:rPr lang="en-US" baseline="0" dirty="0" smtClean="0"/>
              <a:t>e </a:t>
            </a:r>
            <a:r>
              <a:rPr lang="en-US" baseline="0" dirty="0" err="1" smtClean="0"/>
              <a:t>eHarbinger</a:t>
            </a:r>
            <a:r>
              <a:rPr lang="en-US" baseline="0" dirty="0" smtClean="0"/>
              <a:t> system connects gamers with other gamers as well as gaming companies</a:t>
            </a:r>
          </a:p>
        </p:txBody>
      </p:sp>
      <p:sp>
        <p:nvSpPr>
          <p:cNvPr id="4" name="Slide Number Placeholder 3"/>
          <p:cNvSpPr>
            <a:spLocks noGrp="1"/>
          </p:cNvSpPr>
          <p:nvPr>
            <p:ph type="sldNum" sz="quarter" idx="10"/>
          </p:nvPr>
        </p:nvSpPr>
        <p:spPr/>
        <p:txBody>
          <a:bodyPr/>
          <a:lstStyle/>
          <a:p>
            <a:fld id="{EE7F3AC7-62EA-4867-B8B0-63BBC651F003}" type="slidenum">
              <a:rPr lang="en-US" smtClean="0"/>
              <a:pPr/>
              <a:t>7</a:t>
            </a:fld>
            <a:endParaRPr lang="en-US"/>
          </a:p>
        </p:txBody>
      </p:sp>
    </p:spTree>
    <p:extLst>
      <p:ext uri="{BB962C8B-B14F-4D97-AF65-F5344CB8AC3E}">
        <p14:creationId xmlns:p14="http://schemas.microsoft.com/office/powerpoint/2010/main" val="3310976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latin typeface="+mn-lt"/>
                <a:ea typeface="+mn-ea"/>
                <a:cs typeface="+mn-cs"/>
              </a:rPr>
              <a:t>Familiar</a:t>
            </a:r>
            <a:r>
              <a:rPr lang="en-US" sz="1200" b="0" i="0" u="none" strike="noStrike" kern="1200" baseline="0" dirty="0" smtClean="0">
                <a:solidFill>
                  <a:schemeClr val="tx1"/>
                </a:solidFill>
                <a:latin typeface="+mn-lt"/>
                <a:ea typeface="+mn-ea"/>
                <a:cs typeface="+mn-cs"/>
              </a:rPr>
              <a:t> example: </a:t>
            </a:r>
            <a:r>
              <a:rPr lang="en-US" sz="1200" b="0" i="0" u="none" strike="noStrike" kern="1200" dirty="0" smtClean="0">
                <a:solidFill>
                  <a:schemeClr val="tx1"/>
                </a:solidFill>
                <a:latin typeface="+mn-lt"/>
                <a:ea typeface="+mn-ea"/>
                <a:cs typeface="+mn-cs"/>
              </a:rPr>
              <a:t>Our team had decided on this idea for a project after seeing multiple other students in the School of Engineering come across this issue. A lot of students within the school like to play a popular multiplayer online game such as League of Legends. However sometimes it isn’t possible to get enough people on the same level to progress within the game. </a:t>
            </a:r>
            <a:endParaRPr lang="en-US" b="0" dirty="0" smtClean="0"/>
          </a:p>
          <a:p>
            <a:pPr rtl="0"/>
            <a:r>
              <a:rPr lang="en-US" sz="1200" b="0" i="0" u="none" strike="noStrike" kern="1200" dirty="0" smtClean="0">
                <a:solidFill>
                  <a:schemeClr val="tx1"/>
                </a:solidFill>
                <a:latin typeface="+mn-lt"/>
                <a:ea typeface="+mn-ea"/>
                <a:cs typeface="+mn-cs"/>
              </a:rPr>
              <a:t>This issue isn’t just within NYU School of Engineering. Many forums for gaming websites will have others complaining about this issue from seeing who has a Steam account to play GTA V to finding a Call of Duty server that isn’t full of twelve year old boys shouting insults about other players’ moms online. Our team believes that we will be able to solve this issue through our own matchmaking website.</a:t>
            </a:r>
            <a:endParaRPr lang="en-US" b="0"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E7F3AC7-62EA-4867-B8B0-63BBC651F003}" type="slidenum">
              <a:rPr lang="en-US" smtClean="0"/>
              <a:pPr/>
              <a:t>8</a:t>
            </a:fld>
            <a:endParaRPr lang="en-US"/>
          </a:p>
        </p:txBody>
      </p:sp>
    </p:spTree>
    <p:extLst>
      <p:ext uri="{BB962C8B-B14F-4D97-AF65-F5344CB8AC3E}">
        <p14:creationId xmlns:p14="http://schemas.microsoft.com/office/powerpoint/2010/main" val="1430027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will replace this is with a real chart created on </a:t>
            </a:r>
            <a:r>
              <a:rPr lang="en-US" dirty="0" err="1" smtClean="0"/>
              <a:t>Ppt</a:t>
            </a:r>
            <a:r>
              <a:rPr lang="en-US" baseline="0" dirty="0" smtClean="0"/>
              <a:t> as it looks more professional</a:t>
            </a:r>
            <a:endParaRPr lang="en-US" dirty="0" smtClean="0"/>
          </a:p>
          <a:p>
            <a:endParaRPr lang="en-US" dirty="0"/>
          </a:p>
        </p:txBody>
      </p:sp>
      <p:sp>
        <p:nvSpPr>
          <p:cNvPr id="4" name="Slide Number Placeholder 3"/>
          <p:cNvSpPr>
            <a:spLocks noGrp="1"/>
          </p:cNvSpPr>
          <p:nvPr>
            <p:ph type="sldNum" sz="quarter" idx="10"/>
          </p:nvPr>
        </p:nvSpPr>
        <p:spPr/>
        <p:txBody>
          <a:bodyPr/>
          <a:lstStyle/>
          <a:p>
            <a:fld id="{EE7F3AC7-62EA-4867-B8B0-63BBC651F003}" type="slidenum">
              <a:rPr lang="en-US" smtClean="0"/>
              <a:pPr/>
              <a:t>9</a:t>
            </a:fld>
            <a:endParaRPr lang="en-US"/>
          </a:p>
        </p:txBody>
      </p:sp>
    </p:spTree>
    <p:extLst>
      <p:ext uri="{BB962C8B-B14F-4D97-AF65-F5344CB8AC3E}">
        <p14:creationId xmlns:p14="http://schemas.microsoft.com/office/powerpoint/2010/main" val="1790385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Should there be a</a:t>
            </a:r>
            <a:r>
              <a:rPr lang="en-US" baseline="0" dirty="0" smtClean="0"/>
              <a:t> link to </a:t>
            </a:r>
            <a:r>
              <a:rPr lang="en-US" dirty="0" smtClean="0"/>
              <a:t>the survey?</a:t>
            </a:r>
          </a:p>
          <a:p>
            <a:r>
              <a:rPr lang="en-US" dirty="0" smtClean="0"/>
              <a:t>https://www.surveymonkey.com/analyze/5dfqPmTtazNh1_2FmNnyxtAlxDheBbIeCJQV5jGwriheY_3D</a:t>
            </a:r>
          </a:p>
          <a:p>
            <a:endParaRPr lang="en-US" dirty="0"/>
          </a:p>
        </p:txBody>
      </p:sp>
      <p:sp>
        <p:nvSpPr>
          <p:cNvPr id="4" name="Slide Number Placeholder 3"/>
          <p:cNvSpPr>
            <a:spLocks noGrp="1"/>
          </p:cNvSpPr>
          <p:nvPr>
            <p:ph type="sldNum" sz="quarter" idx="10"/>
          </p:nvPr>
        </p:nvSpPr>
        <p:spPr/>
        <p:txBody>
          <a:bodyPr/>
          <a:lstStyle/>
          <a:p>
            <a:fld id="{EE7F3AC7-62EA-4867-B8B0-63BBC651F003}" type="slidenum">
              <a:rPr lang="en-US" smtClean="0"/>
              <a:pPr/>
              <a:t>11</a:t>
            </a:fld>
            <a:endParaRPr lang="en-US"/>
          </a:p>
        </p:txBody>
      </p:sp>
    </p:spTree>
    <p:extLst>
      <p:ext uri="{BB962C8B-B14F-4D97-AF65-F5344CB8AC3E}">
        <p14:creationId xmlns:p14="http://schemas.microsoft.com/office/powerpoint/2010/main" val="340144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Sign</a:t>
            </a:r>
            <a:r>
              <a:rPr lang="en-US" baseline="0" dirty="0" smtClean="0"/>
              <a:t> up</a:t>
            </a:r>
          </a:p>
          <a:p>
            <a:r>
              <a:rPr lang="en-US" baseline="0" dirty="0" smtClean="0"/>
              <a:t>Answer questions</a:t>
            </a:r>
          </a:p>
          <a:p>
            <a:r>
              <a:rPr lang="en-US" baseline="0" dirty="0" smtClean="0"/>
              <a:t>Get matched</a:t>
            </a:r>
          </a:p>
          <a:p>
            <a:r>
              <a:rPr lang="en-US" baseline="0" dirty="0" smtClean="0"/>
              <a:t>Contact and play</a:t>
            </a:r>
          </a:p>
          <a:p>
            <a:endParaRPr lang="en-US" baseline="0" dirty="0" smtClean="0"/>
          </a:p>
        </p:txBody>
      </p:sp>
      <p:sp>
        <p:nvSpPr>
          <p:cNvPr id="4" name="Slide Number Placeholder 3"/>
          <p:cNvSpPr>
            <a:spLocks noGrp="1"/>
          </p:cNvSpPr>
          <p:nvPr>
            <p:ph type="sldNum" sz="quarter" idx="10"/>
          </p:nvPr>
        </p:nvSpPr>
        <p:spPr/>
        <p:txBody>
          <a:bodyPr/>
          <a:lstStyle/>
          <a:p>
            <a:fld id="{EE7F3AC7-62EA-4867-B8B0-63BBC651F003}" type="slidenum">
              <a:rPr lang="en-US" smtClean="0"/>
              <a:pPr/>
              <a:t>15</a:t>
            </a:fld>
            <a:endParaRPr lang="en-US"/>
          </a:p>
        </p:txBody>
      </p:sp>
    </p:spTree>
    <p:extLst>
      <p:ext uri="{BB962C8B-B14F-4D97-AF65-F5344CB8AC3E}">
        <p14:creationId xmlns:p14="http://schemas.microsoft.com/office/powerpoint/2010/main" val="2718799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D30C48B-DB42-4EA8-8C4E-B99AA404F8F7}" type="datetimeFigureOut">
              <a:rPr lang="en-US" smtClean="0"/>
              <a:pPr/>
              <a:t>12/13/2015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67DFC-1CB5-4723-AB9E-0596A26299BD}"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30C48B-DB42-4EA8-8C4E-B99AA404F8F7}" type="datetimeFigureOut">
              <a:rPr lang="en-US" smtClean="0"/>
              <a:pPr/>
              <a:t>12/13/2015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67DFC-1CB5-4723-AB9E-0596A26299B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30C48B-DB42-4EA8-8C4E-B99AA404F8F7}" type="datetimeFigureOut">
              <a:rPr lang="en-US" smtClean="0"/>
              <a:pPr/>
              <a:t>12/13/2015</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C5E67DFC-1CB5-4723-AB9E-0596A26299B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30C48B-DB42-4EA8-8C4E-B99AA404F8F7}" type="datetimeFigureOut">
              <a:rPr lang="en-US" smtClean="0"/>
              <a:pPr/>
              <a:t>12/13/2015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67DFC-1CB5-4723-AB9E-0596A26299B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30C48B-DB42-4EA8-8C4E-B99AA404F8F7}" type="datetimeFigureOut">
              <a:rPr lang="en-US" smtClean="0"/>
              <a:pPr/>
              <a:t>12/13/2015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67DFC-1CB5-4723-AB9E-0596A26299B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30C48B-DB42-4EA8-8C4E-B99AA404F8F7}" type="datetimeFigureOut">
              <a:rPr lang="en-US" smtClean="0"/>
              <a:pPr/>
              <a:t>12/13/2015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67DFC-1CB5-4723-AB9E-0596A26299B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30C48B-DB42-4EA8-8C4E-B99AA404F8F7}" type="datetimeFigureOut">
              <a:rPr lang="en-US" smtClean="0"/>
              <a:pPr/>
              <a:t>12/13/2015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67DFC-1CB5-4723-AB9E-0596A26299B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30C48B-DB42-4EA8-8C4E-B99AA404F8F7}" type="datetimeFigureOut">
              <a:rPr lang="en-US" smtClean="0"/>
              <a:pPr/>
              <a:t>12/13/2015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67DFC-1CB5-4723-AB9E-0596A26299B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30C48B-DB42-4EA8-8C4E-B99AA404F8F7}" type="datetimeFigureOut">
              <a:rPr lang="en-US" smtClean="0"/>
              <a:pPr/>
              <a:t>12/13/2015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67DFC-1CB5-4723-AB9E-0596A26299B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30C48B-DB42-4EA8-8C4E-B99AA404F8F7}" type="datetimeFigureOut">
              <a:rPr lang="en-US" smtClean="0"/>
              <a:pPr/>
              <a:t>12/13/2015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67DFC-1CB5-4723-AB9E-0596A26299BD}"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30C48B-DB42-4EA8-8C4E-B99AA404F8F7}" type="datetimeFigureOut">
              <a:rPr lang="en-US" smtClean="0"/>
              <a:pPr/>
              <a:t>12/13/2015</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C5E67DFC-1CB5-4723-AB9E-0596A26299B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30C48B-DB42-4EA8-8C4E-B99AA404F8F7}" type="datetimeFigureOut">
              <a:rPr lang="en-US" smtClean="0"/>
              <a:pPr/>
              <a:t>12/13/2015</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C5E67DFC-1CB5-4723-AB9E-0596A26299B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vm8gyUz1Xg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pdc-amd01.poly.edu/~bt773/eHarbinge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1371599"/>
          </a:xfrm>
        </p:spPr>
        <p:txBody>
          <a:bodyPr/>
          <a:lstStyle/>
          <a:p>
            <a:r>
              <a:rPr lang="en-US" dirty="0" err="1" smtClean="0"/>
              <a:t>eHarbinger</a:t>
            </a:r>
            <a:endParaRPr lang="en-US" dirty="0"/>
          </a:p>
        </p:txBody>
      </p:sp>
      <p:sp>
        <p:nvSpPr>
          <p:cNvPr id="3" name="Subtitle 2"/>
          <p:cNvSpPr>
            <a:spLocks noGrp="1"/>
          </p:cNvSpPr>
          <p:nvPr>
            <p:ph type="subTitle" idx="1"/>
          </p:nvPr>
        </p:nvSpPr>
        <p:spPr>
          <a:xfrm>
            <a:off x="457200" y="2667000"/>
            <a:ext cx="7010400" cy="2133600"/>
          </a:xfrm>
        </p:spPr>
        <p:txBody>
          <a:bodyPr>
            <a:normAutofit/>
          </a:bodyPr>
          <a:lstStyle/>
          <a:p>
            <a:r>
              <a:rPr lang="en-US" sz="3000" b="1" dirty="0" smtClean="0">
                <a:latin typeface="Arial" pitchFamily="34" charset="0"/>
                <a:cs typeface="Arial" pitchFamily="34" charset="0"/>
              </a:rPr>
              <a:t>Meghan </a:t>
            </a:r>
            <a:r>
              <a:rPr lang="en-US" sz="3000" b="1" dirty="0" smtClean="0">
                <a:latin typeface="Arial" pitchFamily="34" charset="0"/>
                <a:cs typeface="Arial" pitchFamily="34" charset="0"/>
              </a:rPr>
              <a:t>Clark</a:t>
            </a:r>
            <a:r>
              <a:rPr lang="en-US" sz="3000" dirty="0" smtClean="0">
                <a:latin typeface="Arial" pitchFamily="34" charset="0"/>
                <a:cs typeface="Arial" pitchFamily="34" charset="0"/>
              </a:rPr>
              <a:t>: Front End Developer</a:t>
            </a:r>
          </a:p>
          <a:p>
            <a:r>
              <a:rPr lang="en-US" sz="3000" b="1" dirty="0" smtClean="0">
                <a:latin typeface="Arial" pitchFamily="34" charset="0"/>
                <a:cs typeface="Arial" pitchFamily="34" charset="0"/>
              </a:rPr>
              <a:t>Brian Marks</a:t>
            </a:r>
            <a:r>
              <a:rPr lang="en-US" sz="3000" dirty="0" smtClean="0">
                <a:latin typeface="Arial" pitchFamily="34" charset="0"/>
                <a:cs typeface="Arial" pitchFamily="34" charset="0"/>
              </a:rPr>
              <a:t>: Database Developer</a:t>
            </a:r>
          </a:p>
          <a:p>
            <a:r>
              <a:rPr lang="en-US" sz="3000" b="1" dirty="0" err="1" smtClean="0">
                <a:latin typeface="Arial" pitchFamily="34" charset="0"/>
                <a:cs typeface="Arial" pitchFamily="34" charset="0"/>
              </a:rPr>
              <a:t>Priyam</a:t>
            </a:r>
            <a:r>
              <a:rPr lang="en-US" sz="3000" b="1" dirty="0" smtClean="0">
                <a:latin typeface="Arial" pitchFamily="34" charset="0"/>
                <a:cs typeface="Arial" pitchFamily="34" charset="0"/>
              </a:rPr>
              <a:t> </a:t>
            </a:r>
            <a:r>
              <a:rPr lang="en-US" sz="3000" b="1" dirty="0" err="1" smtClean="0">
                <a:latin typeface="Arial" pitchFamily="34" charset="0"/>
                <a:cs typeface="Arial" pitchFamily="34" charset="0"/>
              </a:rPr>
              <a:t>Nidhi</a:t>
            </a:r>
            <a:r>
              <a:rPr lang="en-US" sz="3000" dirty="0" smtClean="0">
                <a:latin typeface="Arial" pitchFamily="34" charset="0"/>
                <a:cs typeface="Arial" pitchFamily="34" charset="0"/>
              </a:rPr>
              <a:t>: UX Developer</a:t>
            </a:r>
          </a:p>
          <a:p>
            <a:r>
              <a:rPr lang="en-US" sz="3000" b="1" dirty="0" smtClean="0">
                <a:latin typeface="Arial" pitchFamily="34" charset="0"/>
                <a:cs typeface="Arial" pitchFamily="34" charset="0"/>
              </a:rPr>
              <a:t>Benson Tsai</a:t>
            </a:r>
            <a:r>
              <a:rPr lang="en-US" sz="3000" dirty="0" smtClean="0">
                <a:latin typeface="Arial" pitchFamily="34" charset="0"/>
                <a:cs typeface="Arial" pitchFamily="34" charset="0"/>
              </a:rPr>
              <a:t>: Back End </a:t>
            </a:r>
            <a:r>
              <a:rPr lang="en-US" sz="3000" dirty="0" smtClean="0">
                <a:latin typeface="Arial" pitchFamily="34" charset="0"/>
                <a:cs typeface="Arial" pitchFamily="34" charset="0"/>
              </a:rPr>
              <a:t>Developer</a:t>
            </a:r>
            <a:endParaRPr lang="en-US" sz="3000" dirty="0" smtClean="0">
              <a:latin typeface="Arial" pitchFamily="34" charset="0"/>
              <a:cs typeface="Arial" pitchFamily="34" charset="0"/>
            </a:endParaRPr>
          </a:p>
        </p:txBody>
      </p:sp>
      <p:pic>
        <p:nvPicPr>
          <p:cNvPr id="5" name="Picture 4" descr="logo.jpg"/>
          <p:cNvPicPr>
            <a:picLocks noChangeAspect="1"/>
          </p:cNvPicPr>
          <p:nvPr/>
        </p:nvPicPr>
        <p:blipFill>
          <a:blip r:embed="rId3" cstate="print"/>
          <a:stretch>
            <a:fillRect/>
          </a:stretch>
        </p:blipFill>
        <p:spPr>
          <a:xfrm>
            <a:off x="6629400" y="581837"/>
            <a:ext cx="2137913" cy="2341525"/>
          </a:xfrm>
          <a:prstGeom prst="rect">
            <a:avLst/>
          </a:prstGeom>
          <a:ln>
            <a:solidFill>
              <a:schemeClr val="accent1">
                <a:lumMod val="60000"/>
                <a:lumOff val="40000"/>
              </a:schemeClr>
            </a:solid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Research</a:t>
            </a:r>
            <a:endParaRPr lang="en-US" dirty="0"/>
          </a:p>
        </p:txBody>
      </p:sp>
      <p:sp>
        <p:nvSpPr>
          <p:cNvPr id="3" name="Content Placeholder 2"/>
          <p:cNvSpPr>
            <a:spLocks noGrp="1"/>
          </p:cNvSpPr>
          <p:nvPr>
            <p:ph idx="1"/>
          </p:nvPr>
        </p:nvSpPr>
        <p:spPr/>
        <p:txBody>
          <a:bodyPr/>
          <a:lstStyle/>
          <a:p>
            <a:r>
              <a:rPr lang="en-US" dirty="0" smtClean="0"/>
              <a:t>Build the gaming community</a:t>
            </a:r>
          </a:p>
          <a:p>
            <a:r>
              <a:rPr lang="en-US" dirty="0" smtClean="0"/>
              <a:t>Provide rating capabilities</a:t>
            </a:r>
          </a:p>
          <a:p>
            <a:r>
              <a:rPr lang="en-US" dirty="0" smtClean="0"/>
              <a:t>Stay updated with latest games</a:t>
            </a:r>
          </a:p>
          <a:p>
            <a:pPr lvl="1"/>
            <a:r>
              <a:rPr lang="en-US" dirty="0" smtClean="0"/>
              <a:t>Post on the forum</a:t>
            </a:r>
          </a:p>
          <a:p>
            <a:pPr lvl="1"/>
            <a:r>
              <a:rPr lang="en-US" dirty="0" smtClean="0"/>
              <a:t>Chat to learn more from your matches</a:t>
            </a:r>
          </a:p>
          <a:p>
            <a:r>
              <a:rPr lang="en-US" dirty="0" smtClean="0"/>
              <a:t>Stay connected post games</a:t>
            </a:r>
          </a:p>
          <a:p>
            <a:r>
              <a:rPr lang="en-US" dirty="0" smtClean="0"/>
              <a:t>Product that services!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Research</a:t>
            </a:r>
            <a:endParaRPr lang="en-US" dirty="0"/>
          </a:p>
        </p:txBody>
      </p:sp>
      <p:sp>
        <p:nvSpPr>
          <p:cNvPr id="3" name="Content Placeholder 2"/>
          <p:cNvSpPr>
            <a:spLocks noGrp="1"/>
          </p:cNvSpPr>
          <p:nvPr>
            <p:ph idx="1"/>
          </p:nvPr>
        </p:nvSpPr>
        <p:spPr/>
        <p:txBody>
          <a:bodyPr/>
          <a:lstStyle/>
          <a:p>
            <a:r>
              <a:rPr lang="en-US" dirty="0" smtClean="0"/>
              <a:t>In survey conducted, 78% of respondents liked playing games with more than 2 gamers</a:t>
            </a:r>
          </a:p>
          <a:p>
            <a:r>
              <a:rPr lang="en-US" dirty="0" smtClean="0"/>
              <a:t>96% of respondents have often played games with players they disliked due to skills</a:t>
            </a:r>
          </a:p>
          <a:p>
            <a:r>
              <a:rPr lang="en-US" dirty="0" smtClean="0"/>
              <a:t>Popular features that target segment wants:</a:t>
            </a:r>
          </a:p>
          <a:p>
            <a:pPr lvl="1"/>
            <a:r>
              <a:rPr lang="en-US" dirty="0" smtClean="0"/>
              <a:t>Game Tags</a:t>
            </a:r>
          </a:p>
          <a:p>
            <a:pPr lvl="1"/>
            <a:r>
              <a:rPr lang="en-US" dirty="0" smtClean="0"/>
              <a:t>Team preferences</a:t>
            </a:r>
          </a:p>
          <a:p>
            <a:pPr lvl="1"/>
            <a:r>
              <a:rPr lang="en-US" dirty="0" smtClean="0"/>
              <a:t>List of games updated weekly</a:t>
            </a:r>
          </a:p>
          <a:p>
            <a:pPr lvl="1"/>
            <a:r>
              <a:rPr lang="en-US" dirty="0" smtClean="0"/>
              <a:t>Age (&gt;13 years)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Research</a:t>
            </a:r>
            <a:endParaRPr lang="en-US" dirty="0"/>
          </a:p>
        </p:txBody>
      </p:sp>
      <p:graphicFrame>
        <p:nvGraphicFramePr>
          <p:cNvPr id="4" name="Content Placeholder 3"/>
          <p:cNvGraphicFramePr>
            <a:graphicFrameLocks noGrp="1"/>
          </p:cNvGraphicFramePr>
          <p:nvPr>
            <p:ph idx="1"/>
          </p:nvPr>
        </p:nvGraphicFramePr>
        <p:xfrm>
          <a:off x="457200" y="1774825"/>
          <a:ext cx="8229600" cy="462597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Research</a:t>
            </a:r>
            <a:endParaRPr lang="en-US" dirty="0"/>
          </a:p>
        </p:txBody>
      </p:sp>
      <p:graphicFrame>
        <p:nvGraphicFramePr>
          <p:cNvPr id="5" name="Content Placeholder 4"/>
          <p:cNvGraphicFramePr>
            <a:graphicFrameLocks noGrp="1"/>
          </p:cNvGraphicFramePr>
          <p:nvPr>
            <p:ph idx="1"/>
          </p:nvPr>
        </p:nvGraphicFramePr>
        <p:xfrm>
          <a:off x="457200" y="1774825"/>
          <a:ext cx="8229600" cy="462597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Research</a:t>
            </a:r>
            <a:endParaRPr lang="en-US" dirty="0"/>
          </a:p>
        </p:txBody>
      </p:sp>
      <p:sp>
        <p:nvSpPr>
          <p:cNvPr id="3" name="Content Placeholder 2"/>
          <p:cNvSpPr>
            <a:spLocks noGrp="1"/>
          </p:cNvSpPr>
          <p:nvPr>
            <p:ph idx="1"/>
          </p:nvPr>
        </p:nvSpPr>
        <p:spPr/>
        <p:txBody>
          <a:bodyPr/>
          <a:lstStyle/>
          <a:p>
            <a:r>
              <a:rPr lang="en-US" dirty="0" smtClean="0"/>
              <a:t>Hear from some of our customers</a:t>
            </a:r>
          </a:p>
          <a:p>
            <a:r>
              <a:rPr lang="en-US" dirty="0">
                <a:hlinkClick r:id="rId2"/>
              </a:rPr>
              <a:t>https://</a:t>
            </a:r>
            <a:r>
              <a:rPr lang="en-US" dirty="0" smtClean="0">
                <a:hlinkClick r:id="rId2"/>
              </a:rPr>
              <a:t>www.youtube.com/watch?v=vm8gyUz1XgE</a:t>
            </a:r>
            <a:r>
              <a:rPr lang="en-US" dirty="0" smtClean="0"/>
              <a:t> </a:t>
            </a:r>
            <a:endParaRPr lang="en-US" dirty="0"/>
          </a:p>
          <a:p>
            <a:endParaRPr lang="en-US" dirty="0"/>
          </a:p>
        </p:txBody>
      </p:sp>
    </p:spTree>
    <p:extLst>
      <p:ext uri="{BB962C8B-B14F-4D97-AF65-F5344CB8AC3E}">
        <p14:creationId xmlns:p14="http://schemas.microsoft.com/office/powerpoint/2010/main" val="1807921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lstStyle/>
          <a:p>
            <a:r>
              <a:rPr lang="en-US" dirty="0" smtClean="0"/>
              <a:t>User signs up and creates </a:t>
            </a:r>
            <a:r>
              <a:rPr lang="en-US" dirty="0" smtClean="0"/>
              <a:t>profile</a:t>
            </a:r>
          </a:p>
          <a:p>
            <a:r>
              <a:rPr lang="en-US" dirty="0" smtClean="0"/>
              <a:t>User answers </a:t>
            </a:r>
            <a:r>
              <a:rPr lang="en-US" dirty="0" smtClean="0"/>
              <a:t>game and personality </a:t>
            </a:r>
            <a:r>
              <a:rPr lang="en-US" dirty="0" smtClean="0"/>
              <a:t>questions</a:t>
            </a:r>
            <a:endParaRPr lang="en-US" dirty="0" smtClean="0"/>
          </a:p>
          <a:p>
            <a:r>
              <a:rPr lang="en-US" dirty="0" smtClean="0"/>
              <a:t>Matches suggested after running necessary algorithms based </a:t>
            </a:r>
            <a:r>
              <a:rPr lang="en-US" dirty="0" smtClean="0"/>
              <a:t>on weighted sum of:</a:t>
            </a:r>
            <a:endParaRPr lang="en-US" dirty="0" smtClean="0"/>
          </a:p>
          <a:p>
            <a:pPr lvl="1"/>
            <a:r>
              <a:rPr lang="en-US" dirty="0" smtClean="0"/>
              <a:t>Games played</a:t>
            </a:r>
            <a:endParaRPr lang="en-US" dirty="0" smtClean="0"/>
          </a:p>
          <a:p>
            <a:pPr lvl="1"/>
            <a:r>
              <a:rPr lang="en-US" dirty="0" smtClean="0"/>
              <a:t>Personality questions</a:t>
            </a:r>
            <a:endParaRPr lang="en-US" dirty="0" smtClean="0"/>
          </a:p>
          <a:p>
            <a:r>
              <a:rPr lang="en-US" dirty="0" smtClean="0"/>
              <a:t>User can message their matches to play together</a:t>
            </a:r>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pic>
        <p:nvPicPr>
          <p:cNvPr id="28674" name="Picture 2"/>
          <p:cNvPicPr>
            <a:picLocks noGrp="1" noChangeAspect="1" noChangeArrowheads="1"/>
          </p:cNvPicPr>
          <p:nvPr>
            <p:ph idx="1"/>
          </p:nvPr>
        </p:nvPicPr>
        <p:blipFill>
          <a:blip r:embed="rId3" cstate="print"/>
          <a:srcRect/>
          <a:stretch>
            <a:fillRect/>
          </a:stretch>
        </p:blipFill>
        <p:spPr bwMode="auto">
          <a:xfrm>
            <a:off x="1600200" y="2057400"/>
            <a:ext cx="5867399" cy="4191000"/>
          </a:xfrm>
          <a:prstGeom prst="rect">
            <a:avLst/>
          </a:prstGeom>
          <a:noFill/>
          <a:ln w="9525">
            <a:solidFill>
              <a:schemeClr val="accent1">
                <a:lumMod val="75000"/>
              </a:schemeClr>
            </a:solid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a:xfrm>
            <a:off x="0" y="1981200"/>
            <a:ext cx="9144000" cy="4419600"/>
          </a:xfrm>
        </p:spPr>
        <p:txBody>
          <a:bodyPr/>
          <a:lstStyle/>
          <a:p>
            <a:pPr>
              <a:lnSpc>
                <a:spcPct val="150000"/>
              </a:lnSpc>
            </a:pPr>
            <a:r>
              <a:rPr lang="en-US" dirty="0" smtClean="0"/>
              <a:t>Identified interfaces and deployment architecture</a:t>
            </a:r>
          </a:p>
          <a:p>
            <a:pPr>
              <a:lnSpc>
                <a:spcPct val="150000"/>
              </a:lnSpc>
            </a:pPr>
            <a:r>
              <a:rPr lang="en-US" dirty="0" smtClean="0"/>
              <a:t>UML diagrams for cohesiveness</a:t>
            </a:r>
          </a:p>
          <a:p>
            <a:pPr>
              <a:lnSpc>
                <a:spcPct val="150000"/>
              </a:lnSpc>
            </a:pPr>
            <a:r>
              <a:rPr lang="en-US" dirty="0" smtClean="0"/>
              <a:t>Activity diagrams</a:t>
            </a:r>
          </a:p>
          <a:p>
            <a:pPr>
              <a:lnSpc>
                <a:spcPct val="150000"/>
              </a:lnSpc>
            </a:pPr>
            <a:r>
              <a:rPr lang="en-US" dirty="0" smtClean="0"/>
              <a:t>System design testing</a:t>
            </a:r>
          </a:p>
          <a:p>
            <a:pPr>
              <a:lnSpc>
                <a:spcPct val="150000"/>
              </a:lnSpc>
            </a:pPr>
            <a:endParaRPr lang="en-US" dirty="0" smtClean="0"/>
          </a:p>
          <a:p>
            <a:pPr>
              <a:lnSpc>
                <a:spcPct val="150000"/>
              </a:lnSpc>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Why choose us?</a:t>
            </a:r>
            <a:endParaRPr lang="en-US" dirty="0"/>
          </a:p>
        </p:txBody>
      </p:sp>
      <p:sp>
        <p:nvSpPr>
          <p:cNvPr id="3" name="Content Placeholder 2"/>
          <p:cNvSpPr>
            <a:spLocks noGrp="1"/>
          </p:cNvSpPr>
          <p:nvPr>
            <p:ph idx="1"/>
          </p:nvPr>
        </p:nvSpPr>
        <p:spPr>
          <a:xfrm>
            <a:off x="228600" y="1775191"/>
            <a:ext cx="8458200" cy="4625609"/>
          </a:xfrm>
        </p:spPr>
        <p:txBody>
          <a:bodyPr/>
          <a:lstStyle/>
          <a:p>
            <a:r>
              <a:rPr lang="en-US" dirty="0" smtClean="0"/>
              <a:t>Provide the matching capabilities at no charge</a:t>
            </a:r>
          </a:p>
          <a:p>
            <a:r>
              <a:rPr lang="en-US" dirty="0" smtClean="0"/>
              <a:t>Enhance gaming experience</a:t>
            </a:r>
          </a:p>
          <a:p>
            <a:r>
              <a:rPr lang="en-US" dirty="0" smtClean="0"/>
              <a:t>Connect the user with other games and gamers</a:t>
            </a:r>
          </a:p>
          <a:p>
            <a:r>
              <a:rPr lang="en-US" dirty="0" smtClean="0"/>
              <a:t>Foster a strong gaming community</a:t>
            </a:r>
          </a:p>
          <a:p>
            <a:r>
              <a:rPr lang="en-US" dirty="0" smtClean="0"/>
              <a:t>All levels of gamers find a match</a:t>
            </a:r>
          </a:p>
          <a:p>
            <a:r>
              <a:rPr lang="en-US" dirty="0" smtClean="0"/>
              <a:t>Agile approach helps accommodate needs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improvements</a:t>
            </a:r>
            <a:endParaRPr lang="en-US" dirty="0"/>
          </a:p>
        </p:txBody>
      </p:sp>
      <p:sp>
        <p:nvSpPr>
          <p:cNvPr id="3" name="Content Placeholder 2"/>
          <p:cNvSpPr>
            <a:spLocks noGrp="1"/>
          </p:cNvSpPr>
          <p:nvPr>
            <p:ph idx="1"/>
          </p:nvPr>
        </p:nvSpPr>
        <p:spPr>
          <a:xfrm>
            <a:off x="0" y="1775191"/>
            <a:ext cx="8991600" cy="4625609"/>
          </a:xfrm>
        </p:spPr>
        <p:txBody>
          <a:bodyPr/>
          <a:lstStyle/>
          <a:p>
            <a:r>
              <a:rPr lang="en-US" dirty="0" smtClean="0"/>
              <a:t>After trying the website, some suggestions:</a:t>
            </a:r>
          </a:p>
          <a:p>
            <a:pPr lvl="1"/>
            <a:r>
              <a:rPr lang="en-US" dirty="0" smtClean="0"/>
              <a:t>Skins, player descriptions, leaderboards</a:t>
            </a:r>
          </a:p>
          <a:p>
            <a:pPr lvl="1"/>
            <a:r>
              <a:rPr lang="en-US" dirty="0" smtClean="0"/>
              <a:t>Notification when your matches are online</a:t>
            </a:r>
          </a:p>
          <a:p>
            <a:r>
              <a:rPr lang="en-US" dirty="0" smtClean="0"/>
              <a:t>Monetization strategy</a:t>
            </a:r>
          </a:p>
          <a:p>
            <a:r>
              <a:rPr lang="en-US" dirty="0" smtClean="0"/>
              <a:t>Ads from the multiplayer gaming websites</a:t>
            </a:r>
          </a:p>
          <a:p>
            <a:r>
              <a:rPr lang="en-US" dirty="0" smtClean="0"/>
              <a:t>Launch Android and iOS version</a:t>
            </a:r>
          </a:p>
          <a:p>
            <a:r>
              <a:rPr lang="en-US" dirty="0" smtClean="0"/>
              <a:t>Matching functionality extended to other domains like online tutoring</a:t>
            </a:r>
          </a:p>
          <a:p>
            <a:pPr>
              <a:buNone/>
            </a:pPr>
            <a:endParaRPr lang="en-US" dirty="0" smtClean="0"/>
          </a:p>
          <a:p>
            <a:endParaRPr lang="en-US" dirty="0" smtClean="0"/>
          </a:p>
          <a:p>
            <a:pPr lvl="1"/>
            <a:endParaRPr lang="en-US" dirty="0" smtClean="0"/>
          </a:p>
          <a:p>
            <a:pPr lvl="1"/>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lnSpcReduction="10000"/>
          </a:bodyPr>
          <a:lstStyle/>
          <a:p>
            <a:r>
              <a:rPr lang="en-US" dirty="0" smtClean="0"/>
              <a:t>Background</a:t>
            </a:r>
          </a:p>
          <a:p>
            <a:r>
              <a:rPr lang="en-US" dirty="0" smtClean="0"/>
              <a:t>Requirements</a:t>
            </a:r>
          </a:p>
          <a:p>
            <a:r>
              <a:rPr lang="en-US" dirty="0" smtClean="0"/>
              <a:t>Analogy</a:t>
            </a:r>
          </a:p>
          <a:p>
            <a:r>
              <a:rPr lang="en-US" dirty="0" smtClean="0"/>
              <a:t>Analysis</a:t>
            </a:r>
          </a:p>
          <a:p>
            <a:r>
              <a:rPr lang="en-US" dirty="0" smtClean="0"/>
              <a:t>Market Research</a:t>
            </a:r>
          </a:p>
          <a:p>
            <a:r>
              <a:rPr lang="en-US" dirty="0" smtClean="0"/>
              <a:t>Design</a:t>
            </a:r>
          </a:p>
          <a:p>
            <a:r>
              <a:rPr lang="en-US" dirty="0" smtClean="0"/>
              <a:t>Advantages</a:t>
            </a:r>
          </a:p>
          <a:p>
            <a:r>
              <a:rPr lang="en-US" dirty="0" smtClean="0"/>
              <a:t>Upcoming Improvements</a:t>
            </a:r>
          </a:p>
          <a:p>
            <a:r>
              <a:rPr lang="en-US" dirty="0" smtClean="0"/>
              <a:t>Post Implementation Review</a:t>
            </a:r>
          </a:p>
          <a:p>
            <a:r>
              <a:rPr lang="en-US" dirty="0" err="1" smtClean="0"/>
              <a:t>eHarbinger</a:t>
            </a:r>
            <a:r>
              <a:rPr lang="en-US" dirty="0" smtClean="0"/>
              <a:t> Demonstration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Implementation Review</a:t>
            </a:r>
            <a:endParaRPr lang="en-US" dirty="0"/>
          </a:p>
        </p:txBody>
      </p:sp>
      <p:sp>
        <p:nvSpPr>
          <p:cNvPr id="3" name="Content Placeholder 2"/>
          <p:cNvSpPr>
            <a:spLocks noGrp="1"/>
          </p:cNvSpPr>
          <p:nvPr>
            <p:ph idx="1"/>
          </p:nvPr>
        </p:nvSpPr>
        <p:spPr/>
        <p:txBody>
          <a:bodyPr>
            <a:normAutofit lnSpcReduction="10000"/>
          </a:bodyPr>
          <a:lstStyle/>
          <a:p>
            <a:r>
              <a:rPr lang="en-US" dirty="0" smtClean="0"/>
              <a:t>What we did right</a:t>
            </a:r>
          </a:p>
          <a:p>
            <a:pPr lvl="1" fontAlgn="base"/>
            <a:r>
              <a:rPr lang="en-US" dirty="0" smtClean="0"/>
              <a:t>Met external deadlines</a:t>
            </a:r>
          </a:p>
          <a:p>
            <a:pPr lvl="1" fontAlgn="base"/>
            <a:r>
              <a:rPr lang="en-US" dirty="0" smtClean="0"/>
              <a:t>Conducted bi-weekly walkthroughs</a:t>
            </a:r>
          </a:p>
          <a:p>
            <a:pPr lvl="1" fontAlgn="base"/>
            <a:r>
              <a:rPr lang="en-US" dirty="0" smtClean="0"/>
              <a:t>Modularized design of classes (high cohesion, low coupling)</a:t>
            </a:r>
          </a:p>
          <a:p>
            <a:pPr lvl="1" fontAlgn="base"/>
            <a:r>
              <a:rPr lang="en-US" dirty="0" smtClean="0"/>
              <a:t>Upheld a democratic environment</a:t>
            </a:r>
          </a:p>
          <a:p>
            <a:pPr lvl="1" fontAlgn="base"/>
            <a:r>
              <a:rPr lang="en-US" dirty="0" smtClean="0"/>
              <a:t>Utilized group collaboration products</a:t>
            </a:r>
          </a:p>
          <a:p>
            <a:pPr lvl="1" fontAlgn="base"/>
            <a:r>
              <a:rPr lang="en-US" dirty="0" smtClean="0"/>
              <a:t>Thorough market research</a:t>
            </a:r>
          </a:p>
          <a:p>
            <a:pPr lvl="2" fontAlgn="base"/>
            <a:r>
              <a:rPr lang="en-US" dirty="0" smtClean="0"/>
              <a:t>Current market for product</a:t>
            </a:r>
          </a:p>
          <a:p>
            <a:pPr lvl="2" fontAlgn="base"/>
            <a:r>
              <a:rPr lang="en-US" dirty="0" smtClean="0"/>
              <a:t>Future possibilities</a:t>
            </a:r>
          </a:p>
          <a:p>
            <a:pPr lvl="1">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Implementation Review</a:t>
            </a:r>
            <a:endParaRPr lang="en-US" dirty="0"/>
          </a:p>
        </p:txBody>
      </p:sp>
      <p:sp>
        <p:nvSpPr>
          <p:cNvPr id="3" name="Content Placeholder 2"/>
          <p:cNvSpPr>
            <a:spLocks noGrp="1"/>
          </p:cNvSpPr>
          <p:nvPr>
            <p:ph idx="1"/>
          </p:nvPr>
        </p:nvSpPr>
        <p:spPr/>
        <p:txBody>
          <a:bodyPr/>
          <a:lstStyle/>
          <a:p>
            <a:pPr fontAlgn="base"/>
            <a:endParaRPr lang="en-US" dirty="0" smtClean="0"/>
          </a:p>
          <a:p>
            <a:pPr fontAlgn="base"/>
            <a:r>
              <a:rPr lang="en-US" dirty="0" smtClean="0"/>
              <a:t>What we did wrong:</a:t>
            </a:r>
          </a:p>
          <a:p>
            <a:pPr lvl="1" fontAlgn="base"/>
            <a:r>
              <a:rPr lang="en-US" dirty="0" smtClean="0"/>
              <a:t>Certain group-set deadlines were missed</a:t>
            </a:r>
          </a:p>
          <a:p>
            <a:pPr lvl="1" fontAlgn="base"/>
            <a:r>
              <a:rPr lang="en-US" dirty="0" smtClean="0"/>
              <a:t>Strict timeline did not allow to replicate all the suggestions gathered from market research</a:t>
            </a:r>
          </a:p>
          <a:p>
            <a:pPr lvl="1" fontAlgn="base"/>
            <a:r>
              <a:rPr lang="en-US" dirty="0" smtClean="0"/>
              <a:t>Underestimated hours for fault correction </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Implementation Review</a:t>
            </a:r>
            <a:endParaRPr lang="en-US" dirty="0"/>
          </a:p>
        </p:txBody>
      </p:sp>
      <p:sp>
        <p:nvSpPr>
          <p:cNvPr id="3" name="Content Placeholder 2"/>
          <p:cNvSpPr>
            <a:spLocks noGrp="1"/>
          </p:cNvSpPr>
          <p:nvPr>
            <p:ph idx="1"/>
          </p:nvPr>
        </p:nvSpPr>
        <p:spPr>
          <a:xfrm>
            <a:off x="304800" y="1775191"/>
            <a:ext cx="8382000" cy="4625609"/>
          </a:xfrm>
        </p:spPr>
        <p:txBody>
          <a:bodyPr/>
          <a:lstStyle/>
          <a:p>
            <a:r>
              <a:rPr lang="en-US" dirty="0" smtClean="0"/>
              <a:t>What we would change:</a:t>
            </a:r>
          </a:p>
          <a:p>
            <a:pPr lvl="1"/>
            <a:r>
              <a:rPr lang="en-US" dirty="0" smtClean="0"/>
              <a:t>Strict in-person reviews before submitting documents</a:t>
            </a:r>
          </a:p>
          <a:p>
            <a:pPr lvl="1"/>
            <a:r>
              <a:rPr lang="en-US" dirty="0" smtClean="0"/>
              <a:t>Firm group deadlines/milestones monitored by the project manager</a:t>
            </a:r>
          </a:p>
          <a:p>
            <a:pPr lvl="1"/>
            <a:r>
              <a:rPr lang="en-US" dirty="0" smtClean="0"/>
              <a:t>Close monitoring through integration test</a:t>
            </a:r>
          </a:p>
          <a:p>
            <a:pPr lvl="1"/>
            <a:r>
              <a:rPr lang="en-US" dirty="0" smtClean="0"/>
              <a:t>Revisiting suggestions made by users and integrating them with front end</a:t>
            </a:r>
          </a:p>
          <a:p>
            <a:pPr lvl="1"/>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cstate="print"/>
          <a:srcRect/>
          <a:stretch>
            <a:fillRect/>
          </a:stretch>
        </p:blipFill>
        <p:spPr bwMode="auto">
          <a:xfrm>
            <a:off x="6004237" y="3028014"/>
            <a:ext cx="2682563" cy="2763186"/>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err="1" smtClean="0"/>
              <a:t>eHarbinger</a:t>
            </a:r>
            <a:r>
              <a:rPr lang="en-US" dirty="0" smtClean="0"/>
              <a:t>  Demonstration</a:t>
            </a:r>
            <a:endParaRPr lang="en-US" dirty="0"/>
          </a:p>
        </p:txBody>
      </p:sp>
      <p:sp>
        <p:nvSpPr>
          <p:cNvPr id="3" name="Content Placeholder 2"/>
          <p:cNvSpPr>
            <a:spLocks noGrp="1"/>
          </p:cNvSpPr>
          <p:nvPr>
            <p:ph idx="1"/>
          </p:nvPr>
        </p:nvSpPr>
        <p:spPr>
          <a:xfrm>
            <a:off x="457200" y="1775191"/>
            <a:ext cx="7848600" cy="4625609"/>
          </a:xfrm>
        </p:spPr>
        <p:txBody>
          <a:bodyPr>
            <a:normAutofit fontScale="92500" lnSpcReduction="20000"/>
          </a:bodyPr>
          <a:lstStyle/>
          <a:p>
            <a:pPr>
              <a:buNone/>
            </a:pPr>
            <a:r>
              <a:rPr lang="en-US" dirty="0" smtClean="0"/>
              <a:t>             Any questions about </a:t>
            </a:r>
            <a:r>
              <a:rPr lang="en-US" dirty="0" err="1" smtClean="0"/>
              <a:t>eHarbinger</a:t>
            </a:r>
            <a:r>
              <a:rPr lang="en-US" dirty="0" smtClean="0"/>
              <a:t>?</a:t>
            </a:r>
          </a:p>
          <a:p>
            <a:pPr>
              <a:buNone/>
            </a:pPr>
            <a:endParaRPr lang="en-US" dirty="0" smtClean="0">
              <a:hlinkClick r:id="rId4"/>
            </a:endParaRPr>
          </a:p>
          <a:p>
            <a:pPr>
              <a:buNone/>
            </a:pPr>
            <a:r>
              <a:rPr lang="en-US" dirty="0" smtClean="0">
                <a:hlinkClick r:id="rId4"/>
              </a:rPr>
              <a:t>http</a:t>
            </a:r>
            <a:r>
              <a:rPr lang="en-US" dirty="0" smtClean="0">
                <a:hlinkClick r:id="rId4"/>
              </a:rPr>
              <a:t>://pdc-amd01.poly.edu/~bt773/eHarbinger</a:t>
            </a: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Thank you Prof. Strauss for advising us! </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457200" y="1752601"/>
            <a:ext cx="8229600" cy="4648200"/>
          </a:xfrm>
        </p:spPr>
        <p:txBody>
          <a:bodyPr/>
          <a:lstStyle/>
          <a:p>
            <a:pPr>
              <a:lnSpc>
                <a:spcPct val="150000"/>
              </a:lnSpc>
            </a:pPr>
            <a:r>
              <a:rPr lang="en-US" dirty="0" smtClean="0"/>
              <a:t>Expanding market in games</a:t>
            </a:r>
          </a:p>
          <a:p>
            <a:pPr>
              <a:lnSpc>
                <a:spcPct val="150000"/>
              </a:lnSpc>
            </a:pPr>
            <a:r>
              <a:rPr lang="en-US" dirty="0" smtClean="0"/>
              <a:t>Games as a service </a:t>
            </a:r>
          </a:p>
          <a:p>
            <a:pPr>
              <a:lnSpc>
                <a:spcPct val="150000"/>
              </a:lnSpc>
            </a:pPr>
            <a:r>
              <a:rPr lang="en-US" dirty="0" smtClean="0"/>
              <a:t>F2P games introduce variety</a:t>
            </a:r>
          </a:p>
          <a:p>
            <a:r>
              <a:rPr lang="en-US" dirty="0" smtClean="0"/>
              <a:t>Blurred lines between games &amp; social media</a:t>
            </a:r>
          </a:p>
          <a:p>
            <a:pPr lvl="1"/>
            <a:r>
              <a:rPr lang="en-US" dirty="0" smtClean="0"/>
              <a:t>Consoles allowing sharing</a:t>
            </a:r>
          </a:p>
          <a:p>
            <a:pPr lvl="1"/>
            <a:r>
              <a:rPr lang="en-US" dirty="0" smtClean="0"/>
              <a:t>Lifetime of games increasing</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457200" y="1981199"/>
            <a:ext cx="8229600" cy="4419601"/>
          </a:xfrm>
        </p:spPr>
        <p:txBody>
          <a:bodyPr/>
          <a:lstStyle/>
          <a:p>
            <a:r>
              <a:rPr lang="en-US" dirty="0" smtClean="0"/>
              <a:t>Compatibility levels </a:t>
            </a:r>
          </a:p>
          <a:p>
            <a:r>
              <a:rPr lang="en-US" dirty="0" smtClean="0"/>
              <a:t>Toxicity</a:t>
            </a:r>
          </a:p>
          <a:p>
            <a:r>
              <a:rPr lang="en-US" dirty="0" smtClean="0"/>
              <a:t>Not all games are familiar</a:t>
            </a:r>
          </a:p>
          <a:p>
            <a:r>
              <a:rPr lang="en-US" dirty="0" smtClean="0"/>
              <a:t>Host can quit session midway </a:t>
            </a:r>
          </a:p>
          <a:p>
            <a:r>
              <a:rPr lang="en-US" dirty="0" smtClean="0"/>
              <a:t>Design can exclude communication</a:t>
            </a:r>
          </a:p>
          <a:p>
            <a:r>
              <a:rPr lang="en-US" dirty="0" smtClean="0"/>
              <a:t>Ways to stay in touch </a:t>
            </a:r>
          </a:p>
          <a:p>
            <a:r>
              <a:rPr lang="en-US" dirty="0" smtClean="0"/>
              <a:t>Trusted meter to judge opponent’s capability</a:t>
            </a:r>
          </a:p>
          <a:p>
            <a:r>
              <a:rPr lang="en-US" dirty="0" smtClean="0"/>
              <a:t>Lack of a trusted gaming community</a:t>
            </a:r>
          </a:p>
          <a:p>
            <a:endParaRPr lang="en-US" dirty="0" smtClean="0"/>
          </a:p>
          <a:p>
            <a:endParaRPr lang="en-US" dirty="0" smtClean="0"/>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dirty="0" smtClean="0"/>
              <a:t>Frustration </a:t>
            </a:r>
          </a:p>
          <a:p>
            <a:pPr lvl="1"/>
            <a:r>
              <a:rPr lang="en-US" dirty="0" smtClean="0"/>
              <a:t>Incompatible team</a:t>
            </a:r>
          </a:p>
          <a:p>
            <a:pPr lvl="1"/>
            <a:r>
              <a:rPr lang="en-US" dirty="0" smtClean="0"/>
              <a:t>Trolls in gaming </a:t>
            </a:r>
          </a:p>
          <a:p>
            <a:pPr lvl="1"/>
            <a:r>
              <a:rPr lang="en-US" dirty="0" smtClean="0"/>
              <a:t>Lack of visibility/service post game</a:t>
            </a:r>
          </a:p>
          <a:p>
            <a:r>
              <a:rPr lang="en-US" dirty="0" smtClean="0"/>
              <a:t>As a multiplayer online gamer, I can specify my skills and find the right match for the desired gaming  community.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dirty="0" smtClean="0"/>
              <a:t>Web based application</a:t>
            </a:r>
          </a:p>
          <a:p>
            <a:r>
              <a:rPr lang="en-US" dirty="0" smtClean="0"/>
              <a:t>Match based on attributes</a:t>
            </a:r>
          </a:p>
          <a:p>
            <a:pPr lvl="1"/>
            <a:r>
              <a:rPr lang="en-US" dirty="0" smtClean="0"/>
              <a:t>Assemble a team</a:t>
            </a:r>
          </a:p>
          <a:p>
            <a:pPr lvl="1"/>
            <a:r>
              <a:rPr lang="en-US" dirty="0" smtClean="0"/>
              <a:t>Find opponents</a:t>
            </a:r>
          </a:p>
          <a:p>
            <a:r>
              <a:rPr lang="en-US" dirty="0" smtClean="0"/>
              <a:t>Parse through created profiles</a:t>
            </a:r>
          </a:p>
          <a:p>
            <a:r>
              <a:rPr lang="en-US" dirty="0" smtClean="0"/>
              <a:t>Discussion board</a:t>
            </a:r>
          </a:p>
          <a:p>
            <a:r>
              <a:rPr lang="en-US" dirty="0" smtClean="0"/>
              <a:t>Agile lifecycle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1026" name="AutoShape 2" descr="https://docs.google.com/a/nyu.edu/drawings/d/smiS_iLTtpipDy_usLNjlVw/image?w=465&amp;h=314&amp;rev=456&amp;ac=1"/>
          <p:cNvSpPr>
            <a:spLocks noChangeAspect="1" noChangeArrowheads="1"/>
          </p:cNvSpPr>
          <p:nvPr/>
        </p:nvSpPr>
        <p:spPr bwMode="auto">
          <a:xfrm>
            <a:off x="123825" y="84138"/>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docs.google.com/a/nyu.edu/drawings/d/smiS_iLTtpipDy_usLNjlVw/image?w=465&amp;h=314&amp;rev=456&amp;ac=1"/>
          <p:cNvSpPr>
            <a:spLocks noChangeAspect="1" noChangeArrowheads="1"/>
          </p:cNvSpPr>
          <p:nvPr/>
        </p:nvSpPr>
        <p:spPr bwMode="auto">
          <a:xfrm>
            <a:off x="123825" y="84138"/>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https://docs.google.com/a/nyu.edu/drawings/d/smiS_iLTtpipDy_usLNjlVw/image?w=465&amp;h=314&amp;rev=456&amp;ac=1"/>
          <p:cNvSpPr>
            <a:spLocks noChangeAspect="1" noChangeArrowheads="1"/>
          </p:cNvSpPr>
          <p:nvPr/>
        </p:nvSpPr>
        <p:spPr bwMode="auto">
          <a:xfrm>
            <a:off x="123825" y="84138"/>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2" name="Picture 8"/>
          <p:cNvPicPr>
            <a:picLocks noChangeAspect="1" noChangeArrowheads="1"/>
          </p:cNvPicPr>
          <p:nvPr/>
        </p:nvPicPr>
        <p:blipFill>
          <a:blip r:embed="rId3" cstate="print"/>
          <a:srcRect/>
          <a:stretch>
            <a:fillRect/>
          </a:stretch>
        </p:blipFill>
        <p:spPr bwMode="auto">
          <a:xfrm>
            <a:off x="1219200" y="1447800"/>
            <a:ext cx="6553200" cy="4927195"/>
          </a:xfrm>
          <a:prstGeom prst="rect">
            <a:avLst/>
          </a:prstGeom>
          <a:noFill/>
          <a:ln w="9525">
            <a:solidFill>
              <a:schemeClr val="accent1">
                <a:lumMod val="50000"/>
              </a:schemeClr>
            </a:solid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Analogy</a:t>
            </a:r>
            <a:endParaRPr lang="en-US" dirty="0"/>
          </a:p>
        </p:txBody>
      </p:sp>
      <p:sp>
        <p:nvSpPr>
          <p:cNvPr id="3" name="Content Placeholder 2"/>
          <p:cNvSpPr>
            <a:spLocks noGrp="1"/>
          </p:cNvSpPr>
          <p:nvPr>
            <p:ph idx="1"/>
          </p:nvPr>
        </p:nvSpPr>
        <p:spPr/>
        <p:txBody>
          <a:bodyPr/>
          <a:lstStyle/>
          <a:p>
            <a:pPr>
              <a:lnSpc>
                <a:spcPct val="150000"/>
              </a:lnSpc>
            </a:pPr>
            <a:r>
              <a:rPr lang="en-US" sz="2700" dirty="0" smtClean="0"/>
              <a:t>Profile must include games played and levels</a:t>
            </a:r>
          </a:p>
          <a:p>
            <a:pPr>
              <a:lnSpc>
                <a:spcPct val="150000"/>
              </a:lnSpc>
            </a:pPr>
            <a:r>
              <a:rPr lang="en-US" sz="2700" dirty="0" smtClean="0"/>
              <a:t>Requirements broken down through:</a:t>
            </a:r>
          </a:p>
          <a:p>
            <a:pPr lvl="1">
              <a:lnSpc>
                <a:spcPct val="150000"/>
              </a:lnSpc>
            </a:pPr>
            <a:r>
              <a:rPr lang="en-US" sz="2700" dirty="0" smtClean="0"/>
              <a:t>Web page</a:t>
            </a:r>
          </a:p>
          <a:p>
            <a:pPr lvl="1">
              <a:lnSpc>
                <a:spcPct val="150000"/>
              </a:lnSpc>
            </a:pPr>
            <a:r>
              <a:rPr lang="en-US" sz="2700" dirty="0" smtClean="0"/>
              <a:t>Database</a:t>
            </a:r>
          </a:p>
          <a:p>
            <a:pPr lvl="1">
              <a:lnSpc>
                <a:spcPct val="150000"/>
              </a:lnSpc>
            </a:pPr>
            <a:r>
              <a:rPr lang="en-US" sz="2700" dirty="0" smtClean="0"/>
              <a:t>Server</a:t>
            </a:r>
          </a:p>
          <a:p>
            <a:pPr>
              <a:lnSpc>
                <a:spcPct val="150000"/>
              </a:lnSpc>
            </a:pPr>
            <a:r>
              <a:rPr lang="en-US" sz="2700" dirty="0" smtClean="0"/>
              <a:t>Dictionary with the breakdown</a:t>
            </a:r>
          </a:p>
          <a:p>
            <a:pPr>
              <a:lnSpc>
                <a:spcPct val="150000"/>
              </a:lnSpc>
              <a:buNone/>
            </a:pPr>
            <a:endParaRPr lang="en-US" sz="2700" dirty="0" smtClean="0"/>
          </a:p>
          <a:p>
            <a:pPr>
              <a:buNone/>
            </a:pP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endParaRPr lang="en-US" dirty="0"/>
          </a:p>
        </p:txBody>
      </p:sp>
      <p:pic>
        <p:nvPicPr>
          <p:cNvPr id="26626" name="Picture 2"/>
          <p:cNvPicPr>
            <a:picLocks noChangeAspect="1" noChangeArrowheads="1"/>
          </p:cNvPicPr>
          <p:nvPr/>
        </p:nvPicPr>
        <p:blipFill>
          <a:blip r:embed="rId3" cstate="print"/>
          <a:srcRect/>
          <a:stretch>
            <a:fillRect/>
          </a:stretch>
        </p:blipFill>
        <p:spPr bwMode="auto">
          <a:xfrm>
            <a:off x="1371600" y="1751755"/>
            <a:ext cx="6219765" cy="48014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8285</TotalTime>
  <Words>1092</Words>
  <Application>Microsoft Office PowerPoint</Application>
  <PresentationFormat>On-screen Show (4:3)</PresentationFormat>
  <Paragraphs>195</Paragraphs>
  <Slides>23</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Corbel</vt:lpstr>
      <vt:lpstr>Wingdings</vt:lpstr>
      <vt:lpstr>Wingdings 2</vt:lpstr>
      <vt:lpstr>Wingdings 3</vt:lpstr>
      <vt:lpstr>Module</vt:lpstr>
      <vt:lpstr>eHarbinger</vt:lpstr>
      <vt:lpstr>Overview</vt:lpstr>
      <vt:lpstr>Background</vt:lpstr>
      <vt:lpstr>Background</vt:lpstr>
      <vt:lpstr>Requirements</vt:lpstr>
      <vt:lpstr>Requirements</vt:lpstr>
      <vt:lpstr>Requirements</vt:lpstr>
      <vt:lpstr>Analogy</vt:lpstr>
      <vt:lpstr>Analysis</vt:lpstr>
      <vt:lpstr>Market Research</vt:lpstr>
      <vt:lpstr>Market Research</vt:lpstr>
      <vt:lpstr>Market Research</vt:lpstr>
      <vt:lpstr>Market Research</vt:lpstr>
      <vt:lpstr>Market Research</vt:lpstr>
      <vt:lpstr>Design</vt:lpstr>
      <vt:lpstr>Design</vt:lpstr>
      <vt:lpstr>Design</vt:lpstr>
      <vt:lpstr>Advantages: Why choose us?</vt:lpstr>
      <vt:lpstr>Further improvements</vt:lpstr>
      <vt:lpstr>Post Implementation Review</vt:lpstr>
      <vt:lpstr>Post Implementation Review</vt:lpstr>
      <vt:lpstr>Post Implementation Review</vt:lpstr>
      <vt:lpstr>eHarbinger  Demonstration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eHarbinger</dc:title>
  <dc:creator>Priyam</dc:creator>
  <cp:lastModifiedBy>Brian Marks</cp:lastModifiedBy>
  <cp:revision>24</cp:revision>
  <dcterms:created xsi:type="dcterms:W3CDTF">2015-12-05T00:09:05Z</dcterms:created>
  <dcterms:modified xsi:type="dcterms:W3CDTF">2015-12-14T04:02:25Z</dcterms:modified>
</cp:coreProperties>
</file>