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45" r:id="rId2"/>
    <p:sldId id="346" r:id="rId3"/>
    <p:sldId id="348" r:id="rId4"/>
    <p:sldId id="351" r:id="rId5"/>
    <p:sldId id="358" r:id="rId6"/>
    <p:sldId id="359" r:id="rId7"/>
    <p:sldId id="350" r:id="rId8"/>
    <p:sldId id="352" r:id="rId9"/>
    <p:sldId id="355" r:id="rId10"/>
    <p:sldId id="356" r:id="rId11"/>
    <p:sldId id="361" r:id="rId12"/>
  </p:sldIdLst>
  <p:sldSz cx="13004800" cy="8128000"/>
  <p:notesSz cx="6858000" cy="9144000"/>
  <p:defaultTextStyle>
    <a:lvl1pPr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1pPr>
    <a:lvl2pPr indent="3429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2pPr>
    <a:lvl3pPr indent="6858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3pPr>
    <a:lvl4pPr indent="10287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4pPr>
    <a:lvl5pPr indent="13716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5pPr>
    <a:lvl6pPr indent="17145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6pPr>
    <a:lvl7pPr indent="20574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7pPr>
    <a:lvl8pPr indent="24003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8pPr>
    <a:lvl9pPr indent="27432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mported Author" initials="I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360" y="-108"/>
      </p:cViewPr>
      <p:guideLst>
        <p:guide orient="horz" pos="256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232763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name@generalassemb.ly?subject=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mailto:candace.salim@generalassemb.ly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–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 flipV="1">
            <a:off x="634374" y="868871"/>
            <a:ext cx="11738379" cy="3"/>
          </a:xfrm>
          <a:prstGeom prst="line">
            <a:avLst/>
          </a:prstGeom>
          <a:ln w="1905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7559" y="7310571"/>
            <a:ext cx="1174318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_red">
    <p:bg>
      <p:bgPr>
        <a:solidFill>
          <a:srgbClr val="ED33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5875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 –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5875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V="1">
            <a:off x="634374" y="868871"/>
            <a:ext cx="11738379" cy="3"/>
          </a:xfrm>
          <a:prstGeom prst="line">
            <a:avLst/>
          </a:prstGeom>
          <a:ln w="1905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ore information">
    <p:bg>
      <p:bgPr>
        <a:solidFill>
          <a:srgbClr val="ED33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V="1">
            <a:off x="634374" y="868871"/>
            <a:ext cx="11738379" cy="3"/>
          </a:xfrm>
          <a:prstGeom prst="line">
            <a:avLst/>
          </a:prstGeom>
          <a:ln w="1905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5875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660400" y="7566699"/>
            <a:ext cx="5727700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solidFill>
                  <a:srgbClr val="FFFFFF"/>
                </a:solidFill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1400" cap="all" spc="-28">
                <a:solidFill>
                  <a:srgbClr val="FFFFFF"/>
                </a:solidFill>
              </a:rPr>
              <a:t>data science info session</a:t>
            </a:r>
          </a:p>
        </p:txBody>
      </p:sp>
      <p:pic>
        <p:nvPicPr>
          <p:cNvPr id="68" name="GA_secondary_cog_bw_rev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660400" y="4330700"/>
            <a:ext cx="9715500" cy="1310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Font typeface="Lucida Grande"/>
              <a:defRPr sz="1800">
                <a:uFillTx/>
              </a:defRPr>
            </a:pPr>
            <a:r>
              <a:rPr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Name</a:t>
            </a:r>
          </a:p>
          <a:p>
            <a:pPr marL="190500" lvl="0" indent="-190500" defTabSz="1524000">
              <a:lnSpc>
                <a:spcPct val="110000"/>
              </a:lnSpc>
              <a:spcBef>
                <a:spcPts val="500"/>
              </a:spcBef>
              <a:buSzPct val="86000"/>
              <a:buFont typeface="Lucida Grande"/>
              <a:buChar char="‣"/>
              <a:defRPr sz="1800">
                <a:uFillTx/>
              </a:defRPr>
            </a:pPr>
            <a:r>
              <a:rPr sz="28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benw@generalassemb.ly</a:t>
            </a:r>
            <a:endParaRPr sz="28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190500" lvl="0" indent="-190500" defTabSz="1524000">
              <a:lnSpc>
                <a:spcPct val="110000"/>
              </a:lnSpc>
              <a:spcBef>
                <a:spcPts val="500"/>
              </a:spcBef>
              <a:buSzPct val="86000"/>
              <a:buFont typeface="Lucida Grande"/>
              <a:buChar char="‣"/>
              <a:defRPr sz="1800">
                <a:uFillTx/>
              </a:defRPr>
            </a:pPr>
            <a:r>
              <a:rPr sz="28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candace.salim@generalassemb.ly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 –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EWD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VI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4999" y="1690778"/>
            <a:ext cx="6819801" cy="4262377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A location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47700" y="1092200"/>
            <a:ext cx="5727700" cy="245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General Assembly campus locations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A mission statement – rev">
    <p:bg>
      <p:bgPr>
        <a:solidFill>
          <a:srgbClr val="ED33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5875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dy copy - bulleted red">
    <p:bg>
      <p:bgPr>
        <a:solidFill>
          <a:srgbClr val="ED33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5875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dy copy –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screen –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idx="3"/>
          </p:nvPr>
        </p:nvSpPr>
        <p:spPr>
          <a:xfrm>
            <a:off x="635000" y="813660"/>
            <a:ext cx="11747500" cy="61849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marL="0" lvl="0" indent="0" defTabSz="1435100">
              <a:lnSpc>
                <a:spcPct val="100000"/>
              </a:lnSpc>
              <a:buSzTx/>
              <a:buFontTx/>
              <a:buNone/>
              <a:defRPr sz="2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 w/ bullets_red">
    <p:bg>
      <p:bgPr>
        <a:solidFill>
          <a:srgbClr val="ED33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5875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634374" y="868871"/>
            <a:ext cx="11738379" cy="3"/>
          </a:xfrm>
          <a:prstGeom prst="line">
            <a:avLst/>
          </a:prstGeom>
          <a:ln w="1905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7559" y="7310571"/>
            <a:ext cx="11743189" cy="1"/>
          </a:xfrm>
          <a:prstGeom prst="line">
            <a:avLst/>
          </a:prstGeom>
          <a:ln w="190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GA_secondary_cog_bw.pdf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2052300" y="7416800"/>
            <a:ext cx="332576" cy="3302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8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9" r:id="rId13"/>
    <p:sldLayoutId id="2147483672" r:id="rId14"/>
    <p:sldLayoutId id="2147483673" r:id="rId15"/>
  </p:sldLayoutIdLst>
  <p:transition spd="med"/>
  <p:txStyles>
    <p:titleStyle>
      <a:lvl1pPr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1pPr>
      <a:lvl2pPr indent="2286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2pPr>
      <a:lvl3pPr indent="4572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3pPr>
      <a:lvl4pPr indent="6858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4pPr>
      <a:lvl5pPr indent="9144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5pPr>
      <a:lvl6pPr indent="11430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6pPr>
      <a:lvl7pPr indent="13716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7pPr>
      <a:lvl8pPr indent="16002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8pPr>
      <a:lvl9pPr indent="18288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9pPr>
    </p:titleStyle>
    <p:bodyStyle>
      <a:lvl1pPr marL="2032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1pPr>
      <a:lvl2pPr indent="2286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2pPr>
      <a:lvl3pPr indent="4572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3pPr>
      <a:lvl4pPr indent="6858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4pPr>
      <a:lvl5pPr indent="9144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5pPr>
      <a:lvl6pPr indent="11430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6pPr>
      <a:lvl7pPr indent="13716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7pPr>
      <a:lvl8pPr indent="16002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8pPr>
      <a:lvl9pPr indent="18288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1" y="3046557"/>
            <a:ext cx="19314695" cy="13490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8" tIns="50798" rIns="50798" bIns="50798" numCol="1" spcCol="38098" rtlCol="0" anchor="ctr">
            <a:spAutoFit/>
          </a:bodyPr>
          <a:lstStyle/>
          <a:p>
            <a:pPr defTabSz="1435041" latinLnBrk="1"/>
            <a:r>
              <a:rPr lang="en-US" sz="8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Intro to VCS, </a:t>
            </a:r>
            <a:r>
              <a:rPr lang="en-US" sz="81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Git</a:t>
            </a:r>
            <a:r>
              <a:rPr lang="en-US" sz="8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, &amp; GitHub</a:t>
            </a:r>
          </a:p>
        </p:txBody>
      </p:sp>
      <p:sp>
        <p:nvSpPr>
          <p:cNvPr id="4" name="Shape 87"/>
          <p:cNvSpPr/>
          <p:nvPr/>
        </p:nvSpPr>
        <p:spPr>
          <a:xfrm>
            <a:off x="660401" y="7414299"/>
            <a:ext cx="3721099" cy="17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defTabSz="495279">
              <a:lnSpc>
                <a:spcPct val="70000"/>
              </a:lnSpc>
              <a:defRPr sz="1800">
                <a:uFillTx/>
              </a:defRPr>
            </a:pPr>
            <a:r>
              <a:rPr sz="1600" cap="all" spc="-32" dirty="0">
                <a:solidFill>
                  <a:schemeClr val="bg1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general assembly</a:t>
            </a:r>
          </a:p>
        </p:txBody>
      </p:sp>
    </p:spTree>
    <p:extLst>
      <p:ext uri="{BB962C8B-B14F-4D97-AF65-F5344CB8AC3E}">
        <p14:creationId xmlns:p14="http://schemas.microsoft.com/office/powerpoint/2010/main" val="172831476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37376" y="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>
                <a:uFill>
                  <a:solidFill/>
                </a:uFill>
              </a:rPr>
              <a:t>Commands</a:t>
            </a:r>
            <a:endParaRPr sz="4400" b="1" dirty="0">
              <a:uFill>
                <a:solidFill/>
              </a:u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938" y="1083733"/>
            <a:ext cx="11940376" cy="5486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algn="l" rtl="0" latinLnBrk="1" hangingPunct="0"/>
            <a:r>
              <a:rPr lang="en-US" b="1" u="sng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Status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: Status of files (tracked, untracked, modified or not)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lang="en-US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it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status</a:t>
            </a:r>
            <a:endParaRPr lang="en-US" b="1" u="sng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marR="0" algn="l" defTabSz="1435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="1" u="sng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Staging</a:t>
            </a: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: Prepping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 files for committing</a:t>
            </a: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. 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lang="en-US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it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add filename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kumimoji="0" lang="en-US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it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 add .</a:t>
            </a:r>
          </a:p>
          <a:p>
            <a:pPr lvl="8" indent="0" algn="l" rtl="0" latinLnBrk="1" hangingPunct="0"/>
            <a:r>
              <a:rPr kumimoji="0" lang="en-US" b="1" i="0" u="sng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Commiting</a:t>
            </a:r>
            <a:r>
              <a:rPr kumimoji="0" lang="en-US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: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Committing the changes to </a:t>
            </a:r>
            <a:r>
              <a:rPr lang="en-US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Git</a:t>
            </a:r>
            <a:endParaRPr kumimoji="0" lang="en-US" i="0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lang="en-US" baseline="0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it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commit –m “Comment for the commit”</a:t>
            </a:r>
          </a:p>
          <a:p>
            <a:pPr lvl="8" indent="0" algn="l" rtl="0" latinLnBrk="1" hangingPunct="0"/>
            <a:r>
              <a:rPr kumimoji="0" lang="en-US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Log: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Log of changes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kumimoji="0" lang="en-US" i="0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it</a:t>
            </a:r>
            <a:r>
              <a:rPr kumimoji="0" lang="en-US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 log</a:t>
            </a:r>
          </a:p>
          <a:p>
            <a:pPr lvl="8" indent="0" algn="l" rtl="0" latinLnBrk="1" hangingPunct="0"/>
            <a:r>
              <a:rPr lang="en-US" b="1" u="sng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Push:</a:t>
            </a:r>
            <a:r>
              <a:rPr lang="en-US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Push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the changes to the GitHub repo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kumimoji="0" lang="en-US" i="0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it</a:t>
            </a:r>
            <a:r>
              <a:rPr kumimoji="0" lang="en-US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 push origin master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Push master branch to the origin remote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kumimoji="0" lang="en-US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Type password and you’re done</a:t>
            </a:r>
            <a:endParaRPr kumimoji="0" lang="en-US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720275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37376" y="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>
                <a:uFill>
                  <a:solidFill/>
                </a:uFill>
              </a:rPr>
              <a:t>To Do</a:t>
            </a:r>
            <a:endParaRPr sz="4400" b="1" dirty="0">
              <a:uFill>
                <a:solidFill/>
              </a:u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938" y="1083733"/>
            <a:ext cx="11940376" cy="5486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L="342900" indent="-342900" algn="l" rtl="0" latinLnBrk="1" hangingPunct="0">
              <a:buFont typeface="Arial" panose="020B0604020202020204" pitchFamily="34" charset="0"/>
              <a:buChar char="•"/>
            </a:pPr>
            <a:r>
              <a:rPr kumimoji="0" lang="en-US" sz="4000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News706BT-RomanC"/>
              </a:rPr>
              <a:t>Fork</a:t>
            </a:r>
            <a:r>
              <a:rPr kumimoji="0" lang="en-US" sz="4000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News706BT-RomanC"/>
              </a:rPr>
              <a:t> the course repo</a:t>
            </a:r>
          </a:p>
          <a:p>
            <a:pPr marL="342900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sz="4000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Create</a:t>
            </a:r>
            <a:r>
              <a:rPr lang="en-US" sz="4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 new repo for homework</a:t>
            </a:r>
          </a:p>
          <a:p>
            <a:pPr marL="342900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Clone to local computer</a:t>
            </a:r>
          </a:p>
          <a:p>
            <a:pPr marL="342900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Change README.md in homework</a:t>
            </a:r>
          </a:p>
          <a:p>
            <a:pPr marL="342900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Commit changes</a:t>
            </a:r>
          </a:p>
          <a:p>
            <a:pPr marL="342900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Push to GitHub</a:t>
            </a:r>
          </a:p>
          <a:p>
            <a:pPr marL="342900" indent="-342900" algn="l" rtl="0" latinLnBrk="1" hangingPunct="0">
              <a:buFont typeface="Arial" panose="020B0604020202020204" pitchFamily="34" charset="0"/>
              <a:buChar char="•"/>
            </a:pPr>
            <a:endParaRPr kumimoji="0" lang="en-US" sz="400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3276059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37376" y="0"/>
            <a:ext cx="11747500" cy="74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>
                <a:uFill>
                  <a:solidFill/>
                </a:uFill>
              </a:rPr>
              <a:t>AGENDA</a:t>
            </a:r>
            <a:endParaRPr sz="4400" b="1" dirty="0">
              <a:uFill>
                <a:solidFill/>
              </a:u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000" y="1491565"/>
            <a:ext cx="6819900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What is version control?</a:t>
            </a: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Github</a:t>
            </a:r>
            <a:endParaRPr lang="en-US" sz="2800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News706BT-RomanC"/>
              </a:rPr>
              <a:t>Creating a repo</a:t>
            </a: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Cloning a repo</a:t>
            </a: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News706BT-RomanC"/>
              </a:rPr>
              <a:t>Bringing to local computer</a:t>
            </a: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Making changes </a:t>
            </a: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News706BT-RomanC"/>
              </a:rPr>
              <a:t>Staging</a:t>
            </a: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Pushing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3628386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60400" y="5080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/>
              <a:t>Version Control</a:t>
            </a:r>
            <a:endParaRPr sz="4400" b="1" dirty="0">
              <a:uFill>
                <a:solidFill/>
              </a:u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6306" y="1118357"/>
            <a:ext cx="11583588" cy="2640084"/>
          </a:xfrm>
          <a:prstGeom prst="rect">
            <a:avLst/>
          </a:prstGeom>
        </p:spPr>
        <p:txBody>
          <a:bodyPr/>
          <a:lstStyle>
            <a:lvl1pPr marL="203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  <a:lvl2pPr marL="406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2pPr>
            <a:lvl3pPr marL="609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3pPr>
            <a:lvl4pPr marL="812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4pPr>
            <a:lvl5pPr marL="10160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5pPr>
            <a:lvl6pPr marL="1219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6pPr>
            <a:lvl7pPr marL="1422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7pPr>
            <a:lvl8pPr marL="1625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8pPr>
            <a:lvl9pPr marL="1828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 system that records changes to a file or a set of files over time so that you can recall specific versions later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Local Version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Centralized Version Control (Subversion, Perforce, CVS,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Distributed Version Control: (</a:t>
            </a:r>
            <a:r>
              <a:rPr lang="en-US" sz="1800" dirty="0" err="1" smtClean="0"/>
              <a:t>Git</a:t>
            </a:r>
            <a:r>
              <a:rPr lang="en-US" sz="1800" dirty="0" smtClean="0"/>
              <a:t>, Mercurial,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8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454399"/>
            <a:ext cx="8305800" cy="385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364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60400" y="5080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/>
              <a:t>Version Control</a:t>
            </a:r>
            <a:endParaRPr sz="4400" b="1" dirty="0">
              <a:uFill>
                <a:solidFill/>
              </a:u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6306" y="1118357"/>
            <a:ext cx="11583588" cy="2640084"/>
          </a:xfrm>
          <a:prstGeom prst="rect">
            <a:avLst/>
          </a:prstGeom>
        </p:spPr>
        <p:txBody>
          <a:bodyPr/>
          <a:lstStyle>
            <a:lvl1pPr marL="203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  <a:lvl2pPr marL="406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2pPr>
            <a:lvl3pPr marL="609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3pPr>
            <a:lvl4pPr marL="812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4pPr>
            <a:lvl5pPr marL="10160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5pPr>
            <a:lvl6pPr marL="1219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6pPr>
            <a:lvl7pPr marL="1422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7pPr>
            <a:lvl8pPr marL="1625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8pPr>
            <a:lvl9pPr marL="1828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 system that records changes to a file or a set of files over time so that you can recall specific versions later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Local Version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Centralized Version Control (Subversion, Perforce, CVS,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Distributed Version Control</a:t>
            </a:r>
            <a:r>
              <a:rPr lang="en-US" sz="1800" dirty="0" smtClean="0"/>
              <a:t>: (</a:t>
            </a:r>
            <a:r>
              <a:rPr lang="en-US" sz="1800" dirty="0" err="1" smtClean="0">
                <a:solidFill>
                  <a:srgbClr val="FF0000"/>
                </a:solidFill>
              </a:rPr>
              <a:t>Git</a:t>
            </a:r>
            <a:r>
              <a:rPr lang="en-US" sz="1800" dirty="0" smtClean="0"/>
              <a:t>, Mercurial,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8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454399"/>
            <a:ext cx="8305800" cy="385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78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60400" y="5080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/>
              <a:t>VCS Benefits</a:t>
            </a:r>
            <a:endParaRPr sz="4400" b="1" dirty="0">
              <a:uFill>
                <a:solidFill/>
              </a:u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6306" y="1118356"/>
            <a:ext cx="11583588" cy="4774443"/>
          </a:xfrm>
          <a:prstGeom prst="rect">
            <a:avLst/>
          </a:prstGeom>
        </p:spPr>
        <p:txBody>
          <a:bodyPr/>
          <a:lstStyle>
            <a:lvl1pPr marL="203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  <a:lvl2pPr marL="406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2pPr>
            <a:lvl3pPr marL="609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3pPr>
            <a:lvl4pPr marL="812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4pPr>
            <a:lvl5pPr marL="10160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5pPr>
            <a:lvl6pPr marL="1219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6pPr>
            <a:lvl7pPr marL="1422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7pPr>
            <a:lvl8pPr marL="1625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8pPr>
            <a:lvl9pPr marL="1828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/>
              <a:t>Formal system for tracking different versions of projects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Useful for Software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Easy Collaboration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Involvement in Open Source Projects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Skill for Employment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4885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60400" y="5080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/>
              <a:t>GitHub</a:t>
            </a:r>
            <a:endParaRPr sz="4400" b="1" dirty="0">
              <a:uFill>
                <a:solidFill/>
              </a:u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6306" y="1118357"/>
            <a:ext cx="11583588" cy="2183644"/>
          </a:xfrm>
          <a:prstGeom prst="rect">
            <a:avLst/>
          </a:prstGeom>
        </p:spPr>
        <p:txBody>
          <a:bodyPr/>
          <a:lstStyle>
            <a:lvl1pPr marL="203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  <a:lvl2pPr marL="406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2pPr>
            <a:lvl3pPr marL="609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3pPr>
            <a:lvl4pPr marL="812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4pPr>
            <a:lvl5pPr marL="10160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5pPr>
            <a:lvl6pPr marL="1219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6pPr>
            <a:lvl7pPr marL="1422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7pPr>
            <a:lvl8pPr marL="1625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8pPr>
            <a:lvl9pPr marL="1828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/>
              <a:t>A website that allows you to put </a:t>
            </a:r>
            <a:r>
              <a:rPr lang="en-US" sz="3200" dirty="0" err="1" smtClean="0"/>
              <a:t>Git</a:t>
            </a:r>
            <a:r>
              <a:rPr lang="en-US" sz="3200" dirty="0" smtClean="0"/>
              <a:t> repos online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Not a VCS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Box for </a:t>
            </a:r>
            <a:r>
              <a:rPr lang="en-US" sz="3200" dirty="0" err="1" smtClean="0"/>
              <a:t>Git</a:t>
            </a:r>
            <a:endParaRPr lang="en-US" sz="3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60400" y="3759200"/>
            <a:ext cx="8268294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435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News706BT-RomanC"/>
              </a:rPr>
              <a:t>Benefits:</a:t>
            </a:r>
          </a:p>
          <a:p>
            <a:pPr marL="342900" marR="0" indent="-342900" algn="l" defTabSz="1435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Backup</a:t>
            </a:r>
          </a:p>
          <a:p>
            <a:pPr marL="342900" marR="0" indent="-342900" algn="l" defTabSz="1435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News706BT-RomanC"/>
              </a:rPr>
              <a:t>Collaboration</a:t>
            </a:r>
          </a:p>
          <a:p>
            <a:pPr marL="342900" marR="0" indent="-342900" algn="l" defTabSz="1435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Visual Interface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622570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5322" y="1075846"/>
            <a:ext cx="8459788" cy="1479463"/>
          </a:xfrm>
          <a:prstGeom prst="rect">
            <a:avLst/>
          </a:prstGeom>
        </p:spPr>
        <p:txBody>
          <a:bodyPr/>
          <a:lstStyle>
            <a:lvl1pPr marL="203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  <a:lvl2pPr marL="406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2pPr>
            <a:lvl3pPr marL="609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3pPr>
            <a:lvl4pPr marL="812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4pPr>
            <a:lvl5pPr marL="10160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5pPr>
            <a:lvl6pPr marL="1219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6pPr>
            <a:lvl7pPr marL="1422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7pPr>
            <a:lvl8pPr marL="1625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8pPr>
            <a:lvl9pPr marL="1828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Committed: Data stored in local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Modified: Changed but not committed yet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Staged: Marked in its current version to go into next commit</a:t>
            </a:r>
            <a:endParaRPr lang="en-US" sz="2000" dirty="0"/>
          </a:p>
        </p:txBody>
      </p:sp>
      <p:pic>
        <p:nvPicPr>
          <p:cNvPr id="11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6" y="2649194"/>
            <a:ext cx="8014064" cy="44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940800" y="2859989"/>
            <a:ext cx="3901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 Sections of a </a:t>
            </a:r>
            <a:r>
              <a:rPr lang="en-US" sz="2000" dirty="0" err="1" smtClean="0"/>
              <a:t>Git</a:t>
            </a:r>
            <a:r>
              <a:rPr lang="en-US" sz="2000" dirty="0" smtClean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Working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Staging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Git</a:t>
            </a:r>
            <a:r>
              <a:rPr lang="en-US" sz="2000" dirty="0" smtClean="0"/>
              <a:t> Directory</a:t>
            </a:r>
            <a:endParaRPr lang="en-US" sz="2000" dirty="0"/>
          </a:p>
        </p:txBody>
      </p:sp>
      <p:sp>
        <p:nvSpPr>
          <p:cNvPr id="13" name="Shape 117"/>
          <p:cNvSpPr/>
          <p:nvPr/>
        </p:nvSpPr>
        <p:spPr>
          <a:xfrm>
            <a:off x="660400" y="5080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/>
              <a:t>Three File States</a:t>
            </a:r>
            <a:endParaRPr sz="4400" b="1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8089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Shape 117"/>
          <p:cNvSpPr/>
          <p:nvPr/>
        </p:nvSpPr>
        <p:spPr>
          <a:xfrm>
            <a:off x="660400" y="5080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/>
              <a:t>Basic Workflow</a:t>
            </a:r>
            <a:endParaRPr sz="4400" b="1" dirty="0">
              <a:uFill>
                <a:solidFill/>
              </a:uFill>
            </a:endParaRPr>
          </a:p>
        </p:txBody>
      </p:sp>
      <p:pic>
        <p:nvPicPr>
          <p:cNvPr id="9" name="Picture 2" descr="The lifecycle of the status of your fil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993139"/>
            <a:ext cx="10000857" cy="412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21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37376" y="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>
                <a:uFill>
                  <a:solidFill/>
                </a:uFill>
              </a:rPr>
              <a:t>Commands</a:t>
            </a:r>
            <a:endParaRPr sz="4400" b="1" dirty="0">
              <a:uFill>
                <a:solidFill/>
              </a:u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912" y="1397000"/>
            <a:ext cx="11940376" cy="5867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R="0" algn="l" defTabSz="1435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200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Fork a repo</a:t>
            </a: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: Make a copy of a repo in your account. 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Log into GitHub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o to repository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lick fork</a:t>
            </a:r>
          </a:p>
          <a:p>
            <a:pPr lvl="8" indent="0" algn="l" rtl="0" latinLnBrk="1" hangingPunct="0"/>
            <a:r>
              <a:rPr lang="en-US" b="1" u="sng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Pull: </a:t>
            </a:r>
            <a:r>
              <a:rPr lang="en-US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Pull your changes into a repo</a:t>
            </a:r>
          </a:p>
          <a:p>
            <a:pPr lvl="8" indent="0" algn="l" rtl="0" latinLnBrk="1" hangingPunct="0"/>
            <a:r>
              <a:rPr kumimoji="0" lang="en-US" b="1" i="0" u="sng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Create a new repository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Click on + then new repository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kumimoji="0" lang="en-US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Choose</a:t>
            </a:r>
            <a:r>
              <a:rPr kumimoji="0" lang="en-US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 name and description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Public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Initial readme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kumimoji="0" lang="en-US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Click</a:t>
            </a:r>
            <a:r>
              <a:rPr kumimoji="0" lang="en-US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 create</a:t>
            </a:r>
          </a:p>
          <a:p>
            <a:pPr lvl="8" indent="0" algn="l" rtl="0" latinLnBrk="1" hangingPunct="0"/>
            <a:r>
              <a:rPr lang="en-US" b="1" u="sng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Copying repo to local computer: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kumimoji="0" lang="en-US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Open </a:t>
            </a:r>
            <a:r>
              <a:rPr kumimoji="0" lang="en-US" i="0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git</a:t>
            </a:r>
            <a:r>
              <a:rPr kumimoji="0" lang="en-US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, terminal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Change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working directory to where you want to save the repo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lang="en-US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it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clone [</a:t>
            </a:r>
            <a:r>
              <a:rPr lang="en-US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url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repo]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Hit enter 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Type password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Repo is copied to a sub directory of working directory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endParaRPr kumimoji="0" lang="en-US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263139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706BT-RomanC"/>
        <a:ea typeface="News706BT-RomanC"/>
        <a:cs typeface="News706BT-RomanC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9017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35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706BT-RomanC"/>
        <a:ea typeface="News706BT-RomanC"/>
        <a:cs typeface="News706BT-RomanC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9017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35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438</Words>
  <Application>Microsoft Office PowerPoint</Application>
  <PresentationFormat>Custom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Galvin, Michael (GE Power &amp; Water)</dc:creator>
  <cp:lastModifiedBy>GE User</cp:lastModifiedBy>
  <cp:revision>140</cp:revision>
  <dcterms:modified xsi:type="dcterms:W3CDTF">2015-09-08T15:59:24Z</dcterms:modified>
</cp:coreProperties>
</file>