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5707"/>
  </p:normalViewPr>
  <p:slideViewPr>
    <p:cSldViewPr snapToGrid="0" snapToObjects="1">
      <p:cViewPr varScale="1">
        <p:scale>
          <a:sx n="96" d="100"/>
          <a:sy n="96" d="100"/>
        </p:scale>
        <p:origin x="3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3689E-D134-4612-A3F4-0FEF41E8A9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6ADB4E-2916-4720-B62F-27590F2FE632}">
      <dgm:prSet/>
      <dgm:spPr/>
      <dgm:t>
        <a:bodyPr/>
        <a:lstStyle/>
        <a:p>
          <a:r>
            <a:rPr lang="en-US"/>
            <a:t>Introduction</a:t>
          </a:r>
        </a:p>
      </dgm:t>
    </dgm:pt>
    <dgm:pt modelId="{631A12F4-E0BB-46D4-8748-C00D00C57EA4}" type="parTrans" cxnId="{16D629AD-2FDA-4998-B44A-0FFF38AEFEF0}">
      <dgm:prSet/>
      <dgm:spPr/>
      <dgm:t>
        <a:bodyPr/>
        <a:lstStyle/>
        <a:p>
          <a:endParaRPr lang="en-US"/>
        </a:p>
      </dgm:t>
    </dgm:pt>
    <dgm:pt modelId="{9AC292EC-927D-4549-B412-FD4A2F6F7F14}" type="sibTrans" cxnId="{16D629AD-2FDA-4998-B44A-0FFF38AEFEF0}">
      <dgm:prSet/>
      <dgm:spPr/>
      <dgm:t>
        <a:bodyPr/>
        <a:lstStyle/>
        <a:p>
          <a:endParaRPr lang="en-US"/>
        </a:p>
      </dgm:t>
    </dgm:pt>
    <dgm:pt modelId="{CC574F23-2CDC-4F71-A7AD-DFC79A6FD3FA}">
      <dgm:prSet/>
      <dgm:spPr/>
      <dgm:t>
        <a:bodyPr/>
        <a:lstStyle/>
        <a:p>
          <a:r>
            <a:rPr lang="en-US" dirty="0"/>
            <a:t>Data</a:t>
          </a:r>
        </a:p>
      </dgm:t>
    </dgm:pt>
    <dgm:pt modelId="{22D1A85F-9381-4612-902A-8F8E1175A6E3}" type="parTrans" cxnId="{60E7F388-FD9F-4C6C-A90E-A7B47BC6A56A}">
      <dgm:prSet/>
      <dgm:spPr/>
      <dgm:t>
        <a:bodyPr/>
        <a:lstStyle/>
        <a:p>
          <a:endParaRPr lang="en-US"/>
        </a:p>
      </dgm:t>
    </dgm:pt>
    <dgm:pt modelId="{1428B1F5-F736-407A-B412-96CD144ACDD7}" type="sibTrans" cxnId="{60E7F388-FD9F-4C6C-A90E-A7B47BC6A56A}">
      <dgm:prSet/>
      <dgm:spPr/>
      <dgm:t>
        <a:bodyPr/>
        <a:lstStyle/>
        <a:p>
          <a:endParaRPr lang="en-US"/>
        </a:p>
      </dgm:t>
    </dgm:pt>
    <dgm:pt modelId="{C88E30B5-E2A4-40EE-B2AC-0628FB0DBC68}">
      <dgm:prSet/>
      <dgm:spPr/>
      <dgm:t>
        <a:bodyPr/>
        <a:lstStyle/>
        <a:p>
          <a:r>
            <a:rPr lang="en-US"/>
            <a:t>Methodology</a:t>
          </a:r>
        </a:p>
      </dgm:t>
    </dgm:pt>
    <dgm:pt modelId="{59728FB4-30FE-46AE-8680-8CBE9F21C2E1}" type="parTrans" cxnId="{3F037233-4212-4F48-9787-4CB4F8C2DF7B}">
      <dgm:prSet/>
      <dgm:spPr/>
      <dgm:t>
        <a:bodyPr/>
        <a:lstStyle/>
        <a:p>
          <a:endParaRPr lang="en-US"/>
        </a:p>
      </dgm:t>
    </dgm:pt>
    <dgm:pt modelId="{F2972399-FADA-4D39-8BAC-11E03008E0CE}" type="sibTrans" cxnId="{3F037233-4212-4F48-9787-4CB4F8C2DF7B}">
      <dgm:prSet/>
      <dgm:spPr/>
      <dgm:t>
        <a:bodyPr/>
        <a:lstStyle/>
        <a:p>
          <a:endParaRPr lang="en-US"/>
        </a:p>
      </dgm:t>
    </dgm:pt>
    <dgm:pt modelId="{3D6A4E2B-50AB-4F26-B995-B02B8C087127}">
      <dgm:prSet/>
      <dgm:spPr/>
      <dgm:t>
        <a:bodyPr/>
        <a:lstStyle/>
        <a:p>
          <a:r>
            <a:rPr lang="en-US"/>
            <a:t>Results</a:t>
          </a:r>
        </a:p>
      </dgm:t>
    </dgm:pt>
    <dgm:pt modelId="{D5270296-E539-4B41-B257-AB1A3CDF1368}" type="parTrans" cxnId="{ED6A705E-BA68-4B5C-9F6C-F8CCA5BFCF5A}">
      <dgm:prSet/>
      <dgm:spPr/>
      <dgm:t>
        <a:bodyPr/>
        <a:lstStyle/>
        <a:p>
          <a:endParaRPr lang="en-US"/>
        </a:p>
      </dgm:t>
    </dgm:pt>
    <dgm:pt modelId="{71602116-AB34-4B4F-9189-6959EEA75E9B}" type="sibTrans" cxnId="{ED6A705E-BA68-4B5C-9F6C-F8CCA5BFCF5A}">
      <dgm:prSet/>
      <dgm:spPr/>
      <dgm:t>
        <a:bodyPr/>
        <a:lstStyle/>
        <a:p>
          <a:endParaRPr lang="en-US"/>
        </a:p>
      </dgm:t>
    </dgm:pt>
    <dgm:pt modelId="{51184171-759C-492F-BDF6-358C5E9C8B8E}">
      <dgm:prSet/>
      <dgm:spPr/>
      <dgm:t>
        <a:bodyPr/>
        <a:lstStyle/>
        <a:p>
          <a:r>
            <a:rPr lang="en-US"/>
            <a:t>Discussion</a:t>
          </a:r>
        </a:p>
      </dgm:t>
    </dgm:pt>
    <dgm:pt modelId="{C8286FB3-B512-4199-A4C6-33B3A2B7DC02}" type="parTrans" cxnId="{1B83E291-214D-4194-BCE7-2C5CEA7595AA}">
      <dgm:prSet/>
      <dgm:spPr/>
      <dgm:t>
        <a:bodyPr/>
        <a:lstStyle/>
        <a:p>
          <a:endParaRPr lang="en-US"/>
        </a:p>
      </dgm:t>
    </dgm:pt>
    <dgm:pt modelId="{7BA3C20E-9ED5-4732-96DB-E5DD7D66C2E1}" type="sibTrans" cxnId="{1B83E291-214D-4194-BCE7-2C5CEA7595AA}">
      <dgm:prSet/>
      <dgm:spPr/>
      <dgm:t>
        <a:bodyPr/>
        <a:lstStyle/>
        <a:p>
          <a:endParaRPr lang="en-US"/>
        </a:p>
      </dgm:t>
    </dgm:pt>
    <dgm:pt modelId="{38F413C7-AB43-4EC4-B1BF-34414C4DF043}">
      <dgm:prSet/>
      <dgm:spPr/>
      <dgm:t>
        <a:bodyPr/>
        <a:lstStyle/>
        <a:p>
          <a:r>
            <a:rPr lang="en-US"/>
            <a:t>Conclusion</a:t>
          </a:r>
        </a:p>
      </dgm:t>
    </dgm:pt>
    <dgm:pt modelId="{77998262-68FC-4DB2-9A6F-CAACC4AA6B1F}" type="parTrans" cxnId="{F55B6084-35EC-471D-A0AC-44765F0CAAB5}">
      <dgm:prSet/>
      <dgm:spPr/>
      <dgm:t>
        <a:bodyPr/>
        <a:lstStyle/>
        <a:p>
          <a:endParaRPr lang="en-US"/>
        </a:p>
      </dgm:t>
    </dgm:pt>
    <dgm:pt modelId="{1600E0CD-A68A-45DC-A7A0-E9AC62288BCC}" type="sibTrans" cxnId="{F55B6084-35EC-471D-A0AC-44765F0CAAB5}">
      <dgm:prSet/>
      <dgm:spPr/>
      <dgm:t>
        <a:bodyPr/>
        <a:lstStyle/>
        <a:p>
          <a:endParaRPr lang="en-US"/>
        </a:p>
      </dgm:t>
    </dgm:pt>
    <dgm:pt modelId="{21DEC3EF-9C12-4243-920B-F0D29A39B1CB}" type="pres">
      <dgm:prSet presAssocID="{2D13689E-D134-4612-A3F4-0FEF41E8A969}" presName="root" presStyleCnt="0">
        <dgm:presLayoutVars>
          <dgm:dir/>
          <dgm:resizeHandles val="exact"/>
        </dgm:presLayoutVars>
      </dgm:prSet>
      <dgm:spPr/>
    </dgm:pt>
    <dgm:pt modelId="{52DF6F14-5F62-4401-BF8E-E49D56B6FEA7}" type="pres">
      <dgm:prSet presAssocID="{426ADB4E-2916-4720-B62F-27590F2FE632}" presName="compNode" presStyleCnt="0"/>
      <dgm:spPr/>
    </dgm:pt>
    <dgm:pt modelId="{5A3EDD59-5110-463A-8793-6B780996F0D6}" type="pres">
      <dgm:prSet presAssocID="{426ADB4E-2916-4720-B62F-27590F2FE632}" presName="bgRect" presStyleLbl="bgShp" presStyleIdx="0" presStyleCnt="6"/>
      <dgm:spPr/>
    </dgm:pt>
    <dgm:pt modelId="{1B788782-9AB7-4C56-A944-64C984023EA1}" type="pres">
      <dgm:prSet presAssocID="{426ADB4E-2916-4720-B62F-27590F2FE63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C47F4291-497C-41DB-9235-45880B143C19}" type="pres">
      <dgm:prSet presAssocID="{426ADB4E-2916-4720-B62F-27590F2FE632}" presName="spaceRect" presStyleCnt="0"/>
      <dgm:spPr/>
    </dgm:pt>
    <dgm:pt modelId="{827005E2-7B54-4477-B219-0A4564990571}" type="pres">
      <dgm:prSet presAssocID="{426ADB4E-2916-4720-B62F-27590F2FE632}" presName="parTx" presStyleLbl="revTx" presStyleIdx="0" presStyleCnt="6">
        <dgm:presLayoutVars>
          <dgm:chMax val="0"/>
          <dgm:chPref val="0"/>
        </dgm:presLayoutVars>
      </dgm:prSet>
      <dgm:spPr/>
    </dgm:pt>
    <dgm:pt modelId="{91C0CF5E-D2C6-4684-A4E3-0D5558866710}" type="pres">
      <dgm:prSet presAssocID="{9AC292EC-927D-4549-B412-FD4A2F6F7F14}" presName="sibTrans" presStyleCnt="0"/>
      <dgm:spPr/>
    </dgm:pt>
    <dgm:pt modelId="{F92D7D6F-0259-4642-9BE9-7DD9BA89C87B}" type="pres">
      <dgm:prSet presAssocID="{CC574F23-2CDC-4F71-A7AD-DFC79A6FD3FA}" presName="compNode" presStyleCnt="0"/>
      <dgm:spPr/>
    </dgm:pt>
    <dgm:pt modelId="{6D78264F-103C-4543-BA8C-15BCC797272C}" type="pres">
      <dgm:prSet presAssocID="{CC574F23-2CDC-4F71-A7AD-DFC79A6FD3FA}" presName="bgRect" presStyleLbl="bgShp" presStyleIdx="1" presStyleCnt="6"/>
      <dgm:spPr/>
    </dgm:pt>
    <dgm:pt modelId="{D9305277-C95E-44F8-8269-FDF41DB4A57E}" type="pres">
      <dgm:prSet presAssocID="{CC574F23-2CDC-4F71-A7AD-DFC79A6FD3F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2557E82-E625-48E6-803B-C5BD2000969A}" type="pres">
      <dgm:prSet presAssocID="{CC574F23-2CDC-4F71-A7AD-DFC79A6FD3FA}" presName="spaceRect" presStyleCnt="0"/>
      <dgm:spPr/>
    </dgm:pt>
    <dgm:pt modelId="{1A560DAA-8AC2-41C1-A84C-09F48942E733}" type="pres">
      <dgm:prSet presAssocID="{CC574F23-2CDC-4F71-A7AD-DFC79A6FD3FA}" presName="parTx" presStyleLbl="revTx" presStyleIdx="1" presStyleCnt="6">
        <dgm:presLayoutVars>
          <dgm:chMax val="0"/>
          <dgm:chPref val="0"/>
        </dgm:presLayoutVars>
      </dgm:prSet>
      <dgm:spPr/>
    </dgm:pt>
    <dgm:pt modelId="{FD0F5683-C966-4482-A5D4-6953D95EC57D}" type="pres">
      <dgm:prSet presAssocID="{1428B1F5-F736-407A-B412-96CD144ACDD7}" presName="sibTrans" presStyleCnt="0"/>
      <dgm:spPr/>
    </dgm:pt>
    <dgm:pt modelId="{5D4E0632-98B0-4700-9A81-6CA776CF7E21}" type="pres">
      <dgm:prSet presAssocID="{C88E30B5-E2A4-40EE-B2AC-0628FB0DBC68}" presName="compNode" presStyleCnt="0"/>
      <dgm:spPr/>
    </dgm:pt>
    <dgm:pt modelId="{7F8998C7-5E7F-4224-9F01-10BC9F27E1EC}" type="pres">
      <dgm:prSet presAssocID="{C88E30B5-E2A4-40EE-B2AC-0628FB0DBC68}" presName="bgRect" presStyleLbl="bgShp" presStyleIdx="2" presStyleCnt="6"/>
      <dgm:spPr/>
    </dgm:pt>
    <dgm:pt modelId="{35BF0A84-7DB0-4616-A7C1-13F7D64F0C46}" type="pres">
      <dgm:prSet presAssocID="{C88E30B5-E2A4-40EE-B2AC-0628FB0DBC6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9FDE928E-FC29-4060-A685-6075EE662D19}" type="pres">
      <dgm:prSet presAssocID="{C88E30B5-E2A4-40EE-B2AC-0628FB0DBC68}" presName="spaceRect" presStyleCnt="0"/>
      <dgm:spPr/>
    </dgm:pt>
    <dgm:pt modelId="{08251419-D565-49CA-B1F6-9088BDA24734}" type="pres">
      <dgm:prSet presAssocID="{C88E30B5-E2A4-40EE-B2AC-0628FB0DBC68}" presName="parTx" presStyleLbl="revTx" presStyleIdx="2" presStyleCnt="6">
        <dgm:presLayoutVars>
          <dgm:chMax val="0"/>
          <dgm:chPref val="0"/>
        </dgm:presLayoutVars>
      </dgm:prSet>
      <dgm:spPr/>
    </dgm:pt>
    <dgm:pt modelId="{FD665468-57DC-4191-8081-C188B2D8209F}" type="pres">
      <dgm:prSet presAssocID="{F2972399-FADA-4D39-8BAC-11E03008E0CE}" presName="sibTrans" presStyleCnt="0"/>
      <dgm:spPr/>
    </dgm:pt>
    <dgm:pt modelId="{AA460C70-CEE0-45C3-B30B-D938AC22D156}" type="pres">
      <dgm:prSet presAssocID="{3D6A4E2B-50AB-4F26-B995-B02B8C087127}" presName="compNode" presStyleCnt="0"/>
      <dgm:spPr/>
    </dgm:pt>
    <dgm:pt modelId="{FB1919E2-0432-45BC-AD48-1734675AF8ED}" type="pres">
      <dgm:prSet presAssocID="{3D6A4E2B-50AB-4F26-B995-B02B8C087127}" presName="bgRect" presStyleLbl="bgShp" presStyleIdx="3" presStyleCnt="6"/>
      <dgm:spPr/>
    </dgm:pt>
    <dgm:pt modelId="{C9EF5548-992E-489A-A45D-B184D4452551}" type="pres">
      <dgm:prSet presAssocID="{3D6A4E2B-50AB-4F26-B995-B02B8C08712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CC4D86C-62B5-4C9D-AD69-4A67CA092FE6}" type="pres">
      <dgm:prSet presAssocID="{3D6A4E2B-50AB-4F26-B995-B02B8C087127}" presName="spaceRect" presStyleCnt="0"/>
      <dgm:spPr/>
    </dgm:pt>
    <dgm:pt modelId="{F329B80B-16E3-45F3-9FE3-48CD60EF6DAA}" type="pres">
      <dgm:prSet presAssocID="{3D6A4E2B-50AB-4F26-B995-B02B8C087127}" presName="parTx" presStyleLbl="revTx" presStyleIdx="3" presStyleCnt="6">
        <dgm:presLayoutVars>
          <dgm:chMax val="0"/>
          <dgm:chPref val="0"/>
        </dgm:presLayoutVars>
      </dgm:prSet>
      <dgm:spPr/>
    </dgm:pt>
    <dgm:pt modelId="{3EEF8A03-5D2C-424B-A4A7-8CDAFC5BEFB6}" type="pres">
      <dgm:prSet presAssocID="{71602116-AB34-4B4F-9189-6959EEA75E9B}" presName="sibTrans" presStyleCnt="0"/>
      <dgm:spPr/>
    </dgm:pt>
    <dgm:pt modelId="{1DB3DD39-BFCC-40F4-9165-E25981D3A53C}" type="pres">
      <dgm:prSet presAssocID="{51184171-759C-492F-BDF6-358C5E9C8B8E}" presName="compNode" presStyleCnt="0"/>
      <dgm:spPr/>
    </dgm:pt>
    <dgm:pt modelId="{4B805B63-0F56-47D8-9952-4699B8FC5C23}" type="pres">
      <dgm:prSet presAssocID="{51184171-759C-492F-BDF6-358C5E9C8B8E}" presName="bgRect" presStyleLbl="bgShp" presStyleIdx="4" presStyleCnt="6"/>
      <dgm:spPr/>
    </dgm:pt>
    <dgm:pt modelId="{EA5E309D-4CA4-43E0-91F0-9F097D85DE2E}" type="pres">
      <dgm:prSet presAssocID="{51184171-759C-492F-BDF6-358C5E9C8B8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9F106A3E-5539-4BFF-8B13-C9FF6B245A9E}" type="pres">
      <dgm:prSet presAssocID="{51184171-759C-492F-BDF6-358C5E9C8B8E}" presName="spaceRect" presStyleCnt="0"/>
      <dgm:spPr/>
    </dgm:pt>
    <dgm:pt modelId="{A4693AFE-53FD-4374-8CE3-7E2683580E84}" type="pres">
      <dgm:prSet presAssocID="{51184171-759C-492F-BDF6-358C5E9C8B8E}" presName="parTx" presStyleLbl="revTx" presStyleIdx="4" presStyleCnt="6">
        <dgm:presLayoutVars>
          <dgm:chMax val="0"/>
          <dgm:chPref val="0"/>
        </dgm:presLayoutVars>
      </dgm:prSet>
      <dgm:spPr/>
    </dgm:pt>
    <dgm:pt modelId="{8CAF5778-4694-4D30-B3F3-C36EAF54509B}" type="pres">
      <dgm:prSet presAssocID="{7BA3C20E-9ED5-4732-96DB-E5DD7D66C2E1}" presName="sibTrans" presStyleCnt="0"/>
      <dgm:spPr/>
    </dgm:pt>
    <dgm:pt modelId="{38DD06B6-1043-47C8-BA22-E88ABF2A0FF6}" type="pres">
      <dgm:prSet presAssocID="{38F413C7-AB43-4EC4-B1BF-34414C4DF043}" presName="compNode" presStyleCnt="0"/>
      <dgm:spPr/>
    </dgm:pt>
    <dgm:pt modelId="{8531A237-621A-4B9A-AB16-6A4BBDB15D9D}" type="pres">
      <dgm:prSet presAssocID="{38F413C7-AB43-4EC4-B1BF-34414C4DF043}" presName="bgRect" presStyleLbl="bgShp" presStyleIdx="5" presStyleCnt="6"/>
      <dgm:spPr/>
    </dgm:pt>
    <dgm:pt modelId="{C18AE995-BF03-4233-B5B9-404BDF747D83}" type="pres">
      <dgm:prSet presAssocID="{38F413C7-AB43-4EC4-B1BF-34414C4DF04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9959CB54-8E06-4AF2-BC62-1644EA5A9B9C}" type="pres">
      <dgm:prSet presAssocID="{38F413C7-AB43-4EC4-B1BF-34414C4DF043}" presName="spaceRect" presStyleCnt="0"/>
      <dgm:spPr/>
    </dgm:pt>
    <dgm:pt modelId="{EFD05282-27D1-401A-AA6C-45FC69C672B0}" type="pres">
      <dgm:prSet presAssocID="{38F413C7-AB43-4EC4-B1BF-34414C4DF043}" presName="parTx" presStyleLbl="revTx" presStyleIdx="5" presStyleCnt="6">
        <dgm:presLayoutVars>
          <dgm:chMax val="0"/>
          <dgm:chPref val="0"/>
        </dgm:presLayoutVars>
      </dgm:prSet>
      <dgm:spPr/>
    </dgm:pt>
  </dgm:ptLst>
  <dgm:cxnLst>
    <dgm:cxn modelId="{6F515B31-769F-4D9E-A31B-E356A15125D2}" type="presOf" srcId="{C88E30B5-E2A4-40EE-B2AC-0628FB0DBC68}" destId="{08251419-D565-49CA-B1F6-9088BDA24734}" srcOrd="0" destOrd="0" presId="urn:microsoft.com/office/officeart/2018/2/layout/IconVerticalSolidList"/>
    <dgm:cxn modelId="{3F037233-4212-4F48-9787-4CB4F8C2DF7B}" srcId="{2D13689E-D134-4612-A3F4-0FEF41E8A969}" destId="{C88E30B5-E2A4-40EE-B2AC-0628FB0DBC68}" srcOrd="2" destOrd="0" parTransId="{59728FB4-30FE-46AE-8680-8CBE9F21C2E1}" sibTransId="{F2972399-FADA-4D39-8BAC-11E03008E0CE}"/>
    <dgm:cxn modelId="{ED6A705E-BA68-4B5C-9F6C-F8CCA5BFCF5A}" srcId="{2D13689E-D134-4612-A3F4-0FEF41E8A969}" destId="{3D6A4E2B-50AB-4F26-B995-B02B8C087127}" srcOrd="3" destOrd="0" parTransId="{D5270296-E539-4B41-B257-AB1A3CDF1368}" sibTransId="{71602116-AB34-4B4F-9189-6959EEA75E9B}"/>
    <dgm:cxn modelId="{3F787066-D87E-4CD5-8027-1975092D17A9}" type="presOf" srcId="{426ADB4E-2916-4720-B62F-27590F2FE632}" destId="{827005E2-7B54-4477-B219-0A4564990571}" srcOrd="0" destOrd="0" presId="urn:microsoft.com/office/officeart/2018/2/layout/IconVerticalSolidList"/>
    <dgm:cxn modelId="{45A70B6C-25BB-42A5-8AA7-FABA43ACD33E}" type="presOf" srcId="{51184171-759C-492F-BDF6-358C5E9C8B8E}" destId="{A4693AFE-53FD-4374-8CE3-7E2683580E84}" srcOrd="0" destOrd="0" presId="urn:microsoft.com/office/officeart/2018/2/layout/IconVerticalSolidList"/>
    <dgm:cxn modelId="{E5B1A673-7108-4BE7-90D1-6BA1A2A9D2AE}" type="presOf" srcId="{38F413C7-AB43-4EC4-B1BF-34414C4DF043}" destId="{EFD05282-27D1-401A-AA6C-45FC69C672B0}" srcOrd="0" destOrd="0" presId="urn:microsoft.com/office/officeart/2018/2/layout/IconVerticalSolidList"/>
    <dgm:cxn modelId="{F55B6084-35EC-471D-A0AC-44765F0CAAB5}" srcId="{2D13689E-D134-4612-A3F4-0FEF41E8A969}" destId="{38F413C7-AB43-4EC4-B1BF-34414C4DF043}" srcOrd="5" destOrd="0" parTransId="{77998262-68FC-4DB2-9A6F-CAACC4AA6B1F}" sibTransId="{1600E0CD-A68A-45DC-A7A0-E9AC62288BCC}"/>
    <dgm:cxn modelId="{60E7F388-FD9F-4C6C-A90E-A7B47BC6A56A}" srcId="{2D13689E-D134-4612-A3F4-0FEF41E8A969}" destId="{CC574F23-2CDC-4F71-A7AD-DFC79A6FD3FA}" srcOrd="1" destOrd="0" parTransId="{22D1A85F-9381-4612-902A-8F8E1175A6E3}" sibTransId="{1428B1F5-F736-407A-B412-96CD144ACDD7}"/>
    <dgm:cxn modelId="{809E2D8D-501B-4D3D-8BB2-C5013091128D}" type="presOf" srcId="{CC574F23-2CDC-4F71-A7AD-DFC79A6FD3FA}" destId="{1A560DAA-8AC2-41C1-A84C-09F48942E733}" srcOrd="0" destOrd="0" presId="urn:microsoft.com/office/officeart/2018/2/layout/IconVerticalSolidList"/>
    <dgm:cxn modelId="{1B83E291-214D-4194-BCE7-2C5CEA7595AA}" srcId="{2D13689E-D134-4612-A3F4-0FEF41E8A969}" destId="{51184171-759C-492F-BDF6-358C5E9C8B8E}" srcOrd="4" destOrd="0" parTransId="{C8286FB3-B512-4199-A4C6-33B3A2B7DC02}" sibTransId="{7BA3C20E-9ED5-4732-96DB-E5DD7D66C2E1}"/>
    <dgm:cxn modelId="{622176A1-08AE-4325-9C13-36395A735D86}" type="presOf" srcId="{2D13689E-D134-4612-A3F4-0FEF41E8A969}" destId="{21DEC3EF-9C12-4243-920B-F0D29A39B1CB}" srcOrd="0" destOrd="0" presId="urn:microsoft.com/office/officeart/2018/2/layout/IconVerticalSolidList"/>
    <dgm:cxn modelId="{16D629AD-2FDA-4998-B44A-0FFF38AEFEF0}" srcId="{2D13689E-D134-4612-A3F4-0FEF41E8A969}" destId="{426ADB4E-2916-4720-B62F-27590F2FE632}" srcOrd="0" destOrd="0" parTransId="{631A12F4-E0BB-46D4-8748-C00D00C57EA4}" sibTransId="{9AC292EC-927D-4549-B412-FD4A2F6F7F14}"/>
    <dgm:cxn modelId="{063B10B6-E3EF-47B4-A5AD-F64AF115F5E0}" type="presOf" srcId="{3D6A4E2B-50AB-4F26-B995-B02B8C087127}" destId="{F329B80B-16E3-45F3-9FE3-48CD60EF6DAA}" srcOrd="0" destOrd="0" presId="urn:microsoft.com/office/officeart/2018/2/layout/IconVerticalSolidList"/>
    <dgm:cxn modelId="{EA2F93EF-45FE-4E2F-8830-B96A98C32731}" type="presParOf" srcId="{21DEC3EF-9C12-4243-920B-F0D29A39B1CB}" destId="{52DF6F14-5F62-4401-BF8E-E49D56B6FEA7}" srcOrd="0" destOrd="0" presId="urn:microsoft.com/office/officeart/2018/2/layout/IconVerticalSolidList"/>
    <dgm:cxn modelId="{71444D84-DDCE-4479-AE29-A2645E5A087F}" type="presParOf" srcId="{52DF6F14-5F62-4401-BF8E-E49D56B6FEA7}" destId="{5A3EDD59-5110-463A-8793-6B780996F0D6}" srcOrd="0" destOrd="0" presId="urn:microsoft.com/office/officeart/2018/2/layout/IconVerticalSolidList"/>
    <dgm:cxn modelId="{F2B727F2-0F94-4B79-9938-471C4F3EA9CC}" type="presParOf" srcId="{52DF6F14-5F62-4401-BF8E-E49D56B6FEA7}" destId="{1B788782-9AB7-4C56-A944-64C984023EA1}" srcOrd="1" destOrd="0" presId="urn:microsoft.com/office/officeart/2018/2/layout/IconVerticalSolidList"/>
    <dgm:cxn modelId="{992D3E7B-18E6-4ABE-A52E-AA943836FDA6}" type="presParOf" srcId="{52DF6F14-5F62-4401-BF8E-E49D56B6FEA7}" destId="{C47F4291-497C-41DB-9235-45880B143C19}" srcOrd="2" destOrd="0" presId="urn:microsoft.com/office/officeart/2018/2/layout/IconVerticalSolidList"/>
    <dgm:cxn modelId="{D8AFA669-ED42-4B0F-9C61-62D63D7C34D9}" type="presParOf" srcId="{52DF6F14-5F62-4401-BF8E-E49D56B6FEA7}" destId="{827005E2-7B54-4477-B219-0A4564990571}" srcOrd="3" destOrd="0" presId="urn:microsoft.com/office/officeart/2018/2/layout/IconVerticalSolidList"/>
    <dgm:cxn modelId="{A586CBFC-8F65-4605-B5C4-99A93624C341}" type="presParOf" srcId="{21DEC3EF-9C12-4243-920B-F0D29A39B1CB}" destId="{91C0CF5E-D2C6-4684-A4E3-0D5558866710}" srcOrd="1" destOrd="0" presId="urn:microsoft.com/office/officeart/2018/2/layout/IconVerticalSolidList"/>
    <dgm:cxn modelId="{827BCF4F-98E6-429E-9D0C-95E400F5C907}" type="presParOf" srcId="{21DEC3EF-9C12-4243-920B-F0D29A39B1CB}" destId="{F92D7D6F-0259-4642-9BE9-7DD9BA89C87B}" srcOrd="2" destOrd="0" presId="urn:microsoft.com/office/officeart/2018/2/layout/IconVerticalSolidList"/>
    <dgm:cxn modelId="{9C3E2798-E67A-41EE-8BF6-6F0A8C46810D}" type="presParOf" srcId="{F92D7D6F-0259-4642-9BE9-7DD9BA89C87B}" destId="{6D78264F-103C-4543-BA8C-15BCC797272C}" srcOrd="0" destOrd="0" presId="urn:microsoft.com/office/officeart/2018/2/layout/IconVerticalSolidList"/>
    <dgm:cxn modelId="{4F17FC25-4511-4C29-8288-DE0098202342}" type="presParOf" srcId="{F92D7D6F-0259-4642-9BE9-7DD9BA89C87B}" destId="{D9305277-C95E-44F8-8269-FDF41DB4A57E}" srcOrd="1" destOrd="0" presId="urn:microsoft.com/office/officeart/2018/2/layout/IconVerticalSolidList"/>
    <dgm:cxn modelId="{D01F5E4F-598A-4D39-AEB4-07ABC954BFEE}" type="presParOf" srcId="{F92D7D6F-0259-4642-9BE9-7DD9BA89C87B}" destId="{F2557E82-E625-48E6-803B-C5BD2000969A}" srcOrd="2" destOrd="0" presId="urn:microsoft.com/office/officeart/2018/2/layout/IconVerticalSolidList"/>
    <dgm:cxn modelId="{2A8BB4A6-B1F8-404B-A2C4-B2EE1C695584}" type="presParOf" srcId="{F92D7D6F-0259-4642-9BE9-7DD9BA89C87B}" destId="{1A560DAA-8AC2-41C1-A84C-09F48942E733}" srcOrd="3" destOrd="0" presId="urn:microsoft.com/office/officeart/2018/2/layout/IconVerticalSolidList"/>
    <dgm:cxn modelId="{C5C5A0EA-3C48-4187-BBCD-45C0D07E5924}" type="presParOf" srcId="{21DEC3EF-9C12-4243-920B-F0D29A39B1CB}" destId="{FD0F5683-C966-4482-A5D4-6953D95EC57D}" srcOrd="3" destOrd="0" presId="urn:microsoft.com/office/officeart/2018/2/layout/IconVerticalSolidList"/>
    <dgm:cxn modelId="{9B5B63C9-E5F7-4861-86B9-F67ACBB5FC0D}" type="presParOf" srcId="{21DEC3EF-9C12-4243-920B-F0D29A39B1CB}" destId="{5D4E0632-98B0-4700-9A81-6CA776CF7E21}" srcOrd="4" destOrd="0" presId="urn:microsoft.com/office/officeart/2018/2/layout/IconVerticalSolidList"/>
    <dgm:cxn modelId="{81F8BFC7-7E05-470D-9430-E699CBB96E1F}" type="presParOf" srcId="{5D4E0632-98B0-4700-9A81-6CA776CF7E21}" destId="{7F8998C7-5E7F-4224-9F01-10BC9F27E1EC}" srcOrd="0" destOrd="0" presId="urn:microsoft.com/office/officeart/2018/2/layout/IconVerticalSolidList"/>
    <dgm:cxn modelId="{493C3F05-44DA-4BBA-B764-2E81410CE704}" type="presParOf" srcId="{5D4E0632-98B0-4700-9A81-6CA776CF7E21}" destId="{35BF0A84-7DB0-4616-A7C1-13F7D64F0C46}" srcOrd="1" destOrd="0" presId="urn:microsoft.com/office/officeart/2018/2/layout/IconVerticalSolidList"/>
    <dgm:cxn modelId="{EB1AA50F-5CBA-4CA2-ABBE-9E11B75538B6}" type="presParOf" srcId="{5D4E0632-98B0-4700-9A81-6CA776CF7E21}" destId="{9FDE928E-FC29-4060-A685-6075EE662D19}" srcOrd="2" destOrd="0" presId="urn:microsoft.com/office/officeart/2018/2/layout/IconVerticalSolidList"/>
    <dgm:cxn modelId="{DCC95C23-7286-4732-9684-27EE576868EC}" type="presParOf" srcId="{5D4E0632-98B0-4700-9A81-6CA776CF7E21}" destId="{08251419-D565-49CA-B1F6-9088BDA24734}" srcOrd="3" destOrd="0" presId="urn:microsoft.com/office/officeart/2018/2/layout/IconVerticalSolidList"/>
    <dgm:cxn modelId="{E0331BDA-0357-48CD-BB9D-B493E6FB2A95}" type="presParOf" srcId="{21DEC3EF-9C12-4243-920B-F0D29A39B1CB}" destId="{FD665468-57DC-4191-8081-C188B2D8209F}" srcOrd="5" destOrd="0" presId="urn:microsoft.com/office/officeart/2018/2/layout/IconVerticalSolidList"/>
    <dgm:cxn modelId="{0E50BD24-1790-4133-BD72-2DF05927ABAF}" type="presParOf" srcId="{21DEC3EF-9C12-4243-920B-F0D29A39B1CB}" destId="{AA460C70-CEE0-45C3-B30B-D938AC22D156}" srcOrd="6" destOrd="0" presId="urn:microsoft.com/office/officeart/2018/2/layout/IconVerticalSolidList"/>
    <dgm:cxn modelId="{B79A0BAD-65C4-4D39-9817-0D5A5FEA8A2F}" type="presParOf" srcId="{AA460C70-CEE0-45C3-B30B-D938AC22D156}" destId="{FB1919E2-0432-45BC-AD48-1734675AF8ED}" srcOrd="0" destOrd="0" presId="urn:microsoft.com/office/officeart/2018/2/layout/IconVerticalSolidList"/>
    <dgm:cxn modelId="{4D4CFC24-A805-409C-A93E-B41D94037993}" type="presParOf" srcId="{AA460C70-CEE0-45C3-B30B-D938AC22D156}" destId="{C9EF5548-992E-489A-A45D-B184D4452551}" srcOrd="1" destOrd="0" presId="urn:microsoft.com/office/officeart/2018/2/layout/IconVerticalSolidList"/>
    <dgm:cxn modelId="{16D60714-B794-4E20-AF07-02EE6971FFFB}" type="presParOf" srcId="{AA460C70-CEE0-45C3-B30B-D938AC22D156}" destId="{7CC4D86C-62B5-4C9D-AD69-4A67CA092FE6}" srcOrd="2" destOrd="0" presId="urn:microsoft.com/office/officeart/2018/2/layout/IconVerticalSolidList"/>
    <dgm:cxn modelId="{4E51BD34-E50E-44A9-B9F3-0B79194231C5}" type="presParOf" srcId="{AA460C70-CEE0-45C3-B30B-D938AC22D156}" destId="{F329B80B-16E3-45F3-9FE3-48CD60EF6DAA}" srcOrd="3" destOrd="0" presId="urn:microsoft.com/office/officeart/2018/2/layout/IconVerticalSolidList"/>
    <dgm:cxn modelId="{8A8EEB20-E9B7-4A55-B578-EC9962752B7B}" type="presParOf" srcId="{21DEC3EF-9C12-4243-920B-F0D29A39B1CB}" destId="{3EEF8A03-5D2C-424B-A4A7-8CDAFC5BEFB6}" srcOrd="7" destOrd="0" presId="urn:microsoft.com/office/officeart/2018/2/layout/IconVerticalSolidList"/>
    <dgm:cxn modelId="{C863DF3C-AB26-40E4-857F-355B4F222F49}" type="presParOf" srcId="{21DEC3EF-9C12-4243-920B-F0D29A39B1CB}" destId="{1DB3DD39-BFCC-40F4-9165-E25981D3A53C}" srcOrd="8" destOrd="0" presId="urn:microsoft.com/office/officeart/2018/2/layout/IconVerticalSolidList"/>
    <dgm:cxn modelId="{C2397A73-B14B-4838-83B5-F4CB0AF9A72B}" type="presParOf" srcId="{1DB3DD39-BFCC-40F4-9165-E25981D3A53C}" destId="{4B805B63-0F56-47D8-9952-4699B8FC5C23}" srcOrd="0" destOrd="0" presId="urn:microsoft.com/office/officeart/2018/2/layout/IconVerticalSolidList"/>
    <dgm:cxn modelId="{D644A43F-2C55-494B-87E1-CE81BEA2E057}" type="presParOf" srcId="{1DB3DD39-BFCC-40F4-9165-E25981D3A53C}" destId="{EA5E309D-4CA4-43E0-91F0-9F097D85DE2E}" srcOrd="1" destOrd="0" presId="urn:microsoft.com/office/officeart/2018/2/layout/IconVerticalSolidList"/>
    <dgm:cxn modelId="{E757A6AF-F96D-4AD3-869A-E8D561B97EC8}" type="presParOf" srcId="{1DB3DD39-BFCC-40F4-9165-E25981D3A53C}" destId="{9F106A3E-5539-4BFF-8B13-C9FF6B245A9E}" srcOrd="2" destOrd="0" presId="urn:microsoft.com/office/officeart/2018/2/layout/IconVerticalSolidList"/>
    <dgm:cxn modelId="{197BF480-8CFE-481D-AD91-8B30A487396E}" type="presParOf" srcId="{1DB3DD39-BFCC-40F4-9165-E25981D3A53C}" destId="{A4693AFE-53FD-4374-8CE3-7E2683580E84}" srcOrd="3" destOrd="0" presId="urn:microsoft.com/office/officeart/2018/2/layout/IconVerticalSolidList"/>
    <dgm:cxn modelId="{83B27A0C-FD1F-474F-994B-718CDE1B6F79}" type="presParOf" srcId="{21DEC3EF-9C12-4243-920B-F0D29A39B1CB}" destId="{8CAF5778-4694-4D30-B3F3-C36EAF54509B}" srcOrd="9" destOrd="0" presId="urn:microsoft.com/office/officeart/2018/2/layout/IconVerticalSolidList"/>
    <dgm:cxn modelId="{E8BAF208-67FC-47A8-924F-05AFDF49A573}" type="presParOf" srcId="{21DEC3EF-9C12-4243-920B-F0D29A39B1CB}" destId="{38DD06B6-1043-47C8-BA22-E88ABF2A0FF6}" srcOrd="10" destOrd="0" presId="urn:microsoft.com/office/officeart/2018/2/layout/IconVerticalSolidList"/>
    <dgm:cxn modelId="{F7D70671-A27A-4430-B56A-8A7C2D035EFD}" type="presParOf" srcId="{38DD06B6-1043-47C8-BA22-E88ABF2A0FF6}" destId="{8531A237-621A-4B9A-AB16-6A4BBDB15D9D}" srcOrd="0" destOrd="0" presId="urn:microsoft.com/office/officeart/2018/2/layout/IconVerticalSolidList"/>
    <dgm:cxn modelId="{02889DB1-22E7-46F2-A01F-089B27013CA0}" type="presParOf" srcId="{38DD06B6-1043-47C8-BA22-E88ABF2A0FF6}" destId="{C18AE995-BF03-4233-B5B9-404BDF747D83}" srcOrd="1" destOrd="0" presId="urn:microsoft.com/office/officeart/2018/2/layout/IconVerticalSolidList"/>
    <dgm:cxn modelId="{C6E63899-67E9-4D86-BE5A-AB72575428B4}" type="presParOf" srcId="{38DD06B6-1043-47C8-BA22-E88ABF2A0FF6}" destId="{9959CB54-8E06-4AF2-BC62-1644EA5A9B9C}" srcOrd="2" destOrd="0" presId="urn:microsoft.com/office/officeart/2018/2/layout/IconVerticalSolidList"/>
    <dgm:cxn modelId="{9B88EB7F-F41C-4F31-9D5E-2D54E23ACB78}" type="presParOf" srcId="{38DD06B6-1043-47C8-BA22-E88ABF2A0FF6}" destId="{EFD05282-27D1-401A-AA6C-45FC69C672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41F502-F8D0-40C1-94B4-01DA26C7C5B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13BD2A4-9638-4082-BBEB-56AEB295A5D4}">
      <dgm:prSet/>
      <dgm:spPr/>
      <dgm:t>
        <a:bodyPr/>
        <a:lstStyle/>
        <a:p>
          <a:r>
            <a:rPr lang="en-US"/>
            <a:t>This project utilized Foursquare API to collect information on restaurants in the five major cities of Australia.</a:t>
          </a:r>
        </a:p>
      </dgm:t>
    </dgm:pt>
    <dgm:pt modelId="{75DE5C55-B6B2-44B5-82D9-CD3869CE25CA}" type="parTrans" cxnId="{C6DE4639-BA2F-4669-98C8-E46DFCAD6C95}">
      <dgm:prSet/>
      <dgm:spPr/>
      <dgm:t>
        <a:bodyPr/>
        <a:lstStyle/>
        <a:p>
          <a:endParaRPr lang="en-US"/>
        </a:p>
      </dgm:t>
    </dgm:pt>
    <dgm:pt modelId="{D18D919E-2430-445C-936F-5866290F6AAC}" type="sibTrans" cxnId="{C6DE4639-BA2F-4669-98C8-E46DFCAD6C95}">
      <dgm:prSet/>
      <dgm:spPr/>
      <dgm:t>
        <a:bodyPr/>
        <a:lstStyle/>
        <a:p>
          <a:endParaRPr lang="en-US"/>
        </a:p>
      </dgm:t>
    </dgm:pt>
    <dgm:pt modelId="{88E9CB08-1060-41E0-A347-0E079A5839AF}">
      <dgm:prSet/>
      <dgm:spPr/>
      <dgm:t>
        <a:bodyPr/>
        <a:lstStyle/>
        <a:p>
          <a:r>
            <a:rPr lang="en-US"/>
            <a:t>It was found that Sydney was the best place for a person to visit for highly rated food.</a:t>
          </a:r>
        </a:p>
      </dgm:t>
    </dgm:pt>
    <dgm:pt modelId="{DC7708C5-7DCA-40EA-AB87-E5A11FC66EAD}" type="parTrans" cxnId="{4E726D22-9C3F-4B9C-B8D2-686AE6685DA0}">
      <dgm:prSet/>
      <dgm:spPr/>
      <dgm:t>
        <a:bodyPr/>
        <a:lstStyle/>
        <a:p>
          <a:endParaRPr lang="en-US"/>
        </a:p>
      </dgm:t>
    </dgm:pt>
    <dgm:pt modelId="{CBE7CF7B-9B2B-4B74-AC2B-ED35F6B6E393}" type="sibTrans" cxnId="{4E726D22-9C3F-4B9C-B8D2-686AE6685DA0}">
      <dgm:prSet/>
      <dgm:spPr/>
      <dgm:t>
        <a:bodyPr/>
        <a:lstStyle/>
        <a:p>
          <a:endParaRPr lang="en-US"/>
        </a:p>
      </dgm:t>
    </dgm:pt>
    <dgm:pt modelId="{66F9279B-A3AC-48B1-95C9-1FEC642967C5}">
      <dgm:prSet/>
      <dgm:spPr/>
      <dgm:t>
        <a:bodyPr/>
        <a:lstStyle/>
        <a:p>
          <a:r>
            <a:rPr lang="en-US"/>
            <a:t>Comparisons between the cities could be improved if the radius was adjusted in each city to allow Foursquare to obtain the same number of restaurants for each location.</a:t>
          </a:r>
        </a:p>
      </dgm:t>
    </dgm:pt>
    <dgm:pt modelId="{2D63D0BE-5562-4A6C-AAD2-358C9C37E7A4}" type="parTrans" cxnId="{377EEE22-82EC-47D5-9BCD-C980CE9F9452}">
      <dgm:prSet/>
      <dgm:spPr/>
      <dgm:t>
        <a:bodyPr/>
        <a:lstStyle/>
        <a:p>
          <a:endParaRPr lang="en-US"/>
        </a:p>
      </dgm:t>
    </dgm:pt>
    <dgm:pt modelId="{068DDAFB-5AA8-4FDB-93D6-5376C4C38AEB}" type="sibTrans" cxnId="{377EEE22-82EC-47D5-9BCD-C980CE9F9452}">
      <dgm:prSet/>
      <dgm:spPr/>
      <dgm:t>
        <a:bodyPr/>
        <a:lstStyle/>
        <a:p>
          <a:endParaRPr lang="en-US"/>
        </a:p>
      </dgm:t>
    </dgm:pt>
    <dgm:pt modelId="{49B50BDF-F3EB-4A73-A8AF-E96448CAE370}">
      <dgm:prSet/>
      <dgm:spPr/>
      <dgm:t>
        <a:bodyPr/>
        <a:lstStyle/>
        <a:p>
          <a:r>
            <a:rPr lang="en-US"/>
            <a:t>Different results could also be obtained by changing the radius to a larger distance if the visitor would like to travel further away.</a:t>
          </a:r>
        </a:p>
      </dgm:t>
    </dgm:pt>
    <dgm:pt modelId="{1A183CE6-1D6E-4361-AA37-39EBB5BDFECC}" type="parTrans" cxnId="{90E93A94-50CF-4CC6-8045-47D9AAF1C67E}">
      <dgm:prSet/>
      <dgm:spPr/>
      <dgm:t>
        <a:bodyPr/>
        <a:lstStyle/>
        <a:p>
          <a:endParaRPr lang="en-US"/>
        </a:p>
      </dgm:t>
    </dgm:pt>
    <dgm:pt modelId="{49A46D4B-B1B0-4094-A5FF-12EA99DE4F93}" type="sibTrans" cxnId="{90E93A94-50CF-4CC6-8045-47D9AAF1C67E}">
      <dgm:prSet/>
      <dgm:spPr/>
      <dgm:t>
        <a:bodyPr/>
        <a:lstStyle/>
        <a:p>
          <a:endParaRPr lang="en-US"/>
        </a:p>
      </dgm:t>
    </dgm:pt>
    <dgm:pt modelId="{795C62C5-5D30-B24B-870F-253D8B42D6A0}" type="pres">
      <dgm:prSet presAssocID="{2A41F502-F8D0-40C1-94B4-01DA26C7C5B6}" presName="linear" presStyleCnt="0">
        <dgm:presLayoutVars>
          <dgm:animLvl val="lvl"/>
          <dgm:resizeHandles val="exact"/>
        </dgm:presLayoutVars>
      </dgm:prSet>
      <dgm:spPr/>
    </dgm:pt>
    <dgm:pt modelId="{99ED2754-2316-F642-BB35-ACF5476E608F}" type="pres">
      <dgm:prSet presAssocID="{613BD2A4-9638-4082-BBEB-56AEB295A5D4}" presName="parentText" presStyleLbl="node1" presStyleIdx="0" presStyleCnt="4">
        <dgm:presLayoutVars>
          <dgm:chMax val="0"/>
          <dgm:bulletEnabled val="1"/>
        </dgm:presLayoutVars>
      </dgm:prSet>
      <dgm:spPr/>
    </dgm:pt>
    <dgm:pt modelId="{A263CD00-4F7A-F74B-9BEF-41821AB15625}" type="pres">
      <dgm:prSet presAssocID="{D18D919E-2430-445C-936F-5866290F6AAC}" presName="spacer" presStyleCnt="0"/>
      <dgm:spPr/>
    </dgm:pt>
    <dgm:pt modelId="{B98E8EDB-BB0D-A046-9566-EDA67324A85F}" type="pres">
      <dgm:prSet presAssocID="{88E9CB08-1060-41E0-A347-0E079A5839AF}" presName="parentText" presStyleLbl="node1" presStyleIdx="1" presStyleCnt="4">
        <dgm:presLayoutVars>
          <dgm:chMax val="0"/>
          <dgm:bulletEnabled val="1"/>
        </dgm:presLayoutVars>
      </dgm:prSet>
      <dgm:spPr/>
    </dgm:pt>
    <dgm:pt modelId="{A6CEB19C-D637-1E4D-A309-586AB8174E98}" type="pres">
      <dgm:prSet presAssocID="{CBE7CF7B-9B2B-4B74-AC2B-ED35F6B6E393}" presName="spacer" presStyleCnt="0"/>
      <dgm:spPr/>
    </dgm:pt>
    <dgm:pt modelId="{7C6D22AE-BB55-524B-86E4-9735B3005C9F}" type="pres">
      <dgm:prSet presAssocID="{66F9279B-A3AC-48B1-95C9-1FEC642967C5}" presName="parentText" presStyleLbl="node1" presStyleIdx="2" presStyleCnt="4">
        <dgm:presLayoutVars>
          <dgm:chMax val="0"/>
          <dgm:bulletEnabled val="1"/>
        </dgm:presLayoutVars>
      </dgm:prSet>
      <dgm:spPr/>
    </dgm:pt>
    <dgm:pt modelId="{1E95B869-01C1-8841-AD2B-774013ABCE02}" type="pres">
      <dgm:prSet presAssocID="{068DDAFB-5AA8-4FDB-93D6-5376C4C38AEB}" presName="spacer" presStyleCnt="0"/>
      <dgm:spPr/>
    </dgm:pt>
    <dgm:pt modelId="{B852098F-63CA-9548-B368-6D9A261D3A9F}" type="pres">
      <dgm:prSet presAssocID="{49B50BDF-F3EB-4A73-A8AF-E96448CAE370}" presName="parentText" presStyleLbl="node1" presStyleIdx="3" presStyleCnt="4">
        <dgm:presLayoutVars>
          <dgm:chMax val="0"/>
          <dgm:bulletEnabled val="1"/>
        </dgm:presLayoutVars>
      </dgm:prSet>
      <dgm:spPr/>
    </dgm:pt>
  </dgm:ptLst>
  <dgm:cxnLst>
    <dgm:cxn modelId="{37EA060C-8485-D144-B8D9-402961756F2D}" type="presOf" srcId="{66F9279B-A3AC-48B1-95C9-1FEC642967C5}" destId="{7C6D22AE-BB55-524B-86E4-9735B3005C9F}" srcOrd="0" destOrd="0" presId="urn:microsoft.com/office/officeart/2005/8/layout/vList2"/>
    <dgm:cxn modelId="{4E726D22-9C3F-4B9C-B8D2-686AE6685DA0}" srcId="{2A41F502-F8D0-40C1-94B4-01DA26C7C5B6}" destId="{88E9CB08-1060-41E0-A347-0E079A5839AF}" srcOrd="1" destOrd="0" parTransId="{DC7708C5-7DCA-40EA-AB87-E5A11FC66EAD}" sibTransId="{CBE7CF7B-9B2B-4B74-AC2B-ED35F6B6E393}"/>
    <dgm:cxn modelId="{377EEE22-82EC-47D5-9BCD-C980CE9F9452}" srcId="{2A41F502-F8D0-40C1-94B4-01DA26C7C5B6}" destId="{66F9279B-A3AC-48B1-95C9-1FEC642967C5}" srcOrd="2" destOrd="0" parTransId="{2D63D0BE-5562-4A6C-AAD2-358C9C37E7A4}" sibTransId="{068DDAFB-5AA8-4FDB-93D6-5376C4C38AEB}"/>
    <dgm:cxn modelId="{C6DE4639-BA2F-4669-98C8-E46DFCAD6C95}" srcId="{2A41F502-F8D0-40C1-94B4-01DA26C7C5B6}" destId="{613BD2A4-9638-4082-BBEB-56AEB295A5D4}" srcOrd="0" destOrd="0" parTransId="{75DE5C55-B6B2-44B5-82D9-CD3869CE25CA}" sibTransId="{D18D919E-2430-445C-936F-5866290F6AAC}"/>
    <dgm:cxn modelId="{DD1B196D-3758-AE49-A032-02C1F4299F51}" type="presOf" srcId="{49B50BDF-F3EB-4A73-A8AF-E96448CAE370}" destId="{B852098F-63CA-9548-B368-6D9A261D3A9F}" srcOrd="0" destOrd="0" presId="urn:microsoft.com/office/officeart/2005/8/layout/vList2"/>
    <dgm:cxn modelId="{DBE7916D-4CDD-2E47-93D0-648A3189A8BF}" type="presOf" srcId="{88E9CB08-1060-41E0-A347-0E079A5839AF}" destId="{B98E8EDB-BB0D-A046-9566-EDA67324A85F}" srcOrd="0" destOrd="0" presId="urn:microsoft.com/office/officeart/2005/8/layout/vList2"/>
    <dgm:cxn modelId="{90E93A94-50CF-4CC6-8045-47D9AAF1C67E}" srcId="{2A41F502-F8D0-40C1-94B4-01DA26C7C5B6}" destId="{49B50BDF-F3EB-4A73-A8AF-E96448CAE370}" srcOrd="3" destOrd="0" parTransId="{1A183CE6-1D6E-4361-AA37-39EBB5BDFECC}" sibTransId="{49A46D4B-B1B0-4094-A5FF-12EA99DE4F93}"/>
    <dgm:cxn modelId="{2C801ABA-1949-ED42-B2CD-76049E36C72D}" type="presOf" srcId="{613BD2A4-9638-4082-BBEB-56AEB295A5D4}" destId="{99ED2754-2316-F642-BB35-ACF5476E608F}" srcOrd="0" destOrd="0" presId="urn:microsoft.com/office/officeart/2005/8/layout/vList2"/>
    <dgm:cxn modelId="{92387EC0-BECF-BE46-963B-A13D7B44015E}" type="presOf" srcId="{2A41F502-F8D0-40C1-94B4-01DA26C7C5B6}" destId="{795C62C5-5D30-B24B-870F-253D8B42D6A0}" srcOrd="0" destOrd="0" presId="urn:microsoft.com/office/officeart/2005/8/layout/vList2"/>
    <dgm:cxn modelId="{60603D2D-3739-1F46-8E28-7EC7FEBC4380}" type="presParOf" srcId="{795C62C5-5D30-B24B-870F-253D8B42D6A0}" destId="{99ED2754-2316-F642-BB35-ACF5476E608F}" srcOrd="0" destOrd="0" presId="urn:microsoft.com/office/officeart/2005/8/layout/vList2"/>
    <dgm:cxn modelId="{50FB50E8-0052-EE46-AC98-1817B653E815}" type="presParOf" srcId="{795C62C5-5D30-B24B-870F-253D8B42D6A0}" destId="{A263CD00-4F7A-F74B-9BEF-41821AB15625}" srcOrd="1" destOrd="0" presId="urn:microsoft.com/office/officeart/2005/8/layout/vList2"/>
    <dgm:cxn modelId="{DE9DE3C0-771E-FF4A-B693-3063F312763D}" type="presParOf" srcId="{795C62C5-5D30-B24B-870F-253D8B42D6A0}" destId="{B98E8EDB-BB0D-A046-9566-EDA67324A85F}" srcOrd="2" destOrd="0" presId="urn:microsoft.com/office/officeart/2005/8/layout/vList2"/>
    <dgm:cxn modelId="{AE17AEF7-AEA3-7641-964C-BFC2669806D6}" type="presParOf" srcId="{795C62C5-5D30-B24B-870F-253D8B42D6A0}" destId="{A6CEB19C-D637-1E4D-A309-586AB8174E98}" srcOrd="3" destOrd="0" presId="urn:microsoft.com/office/officeart/2005/8/layout/vList2"/>
    <dgm:cxn modelId="{A3F8A4AE-DFA3-7C44-8A7A-BEA7F400E70A}" type="presParOf" srcId="{795C62C5-5D30-B24B-870F-253D8B42D6A0}" destId="{7C6D22AE-BB55-524B-86E4-9735B3005C9F}" srcOrd="4" destOrd="0" presId="urn:microsoft.com/office/officeart/2005/8/layout/vList2"/>
    <dgm:cxn modelId="{A4C9D79A-77F8-2D47-8BEE-321A57C1402C}" type="presParOf" srcId="{795C62C5-5D30-B24B-870F-253D8B42D6A0}" destId="{1E95B869-01C1-8841-AD2B-774013ABCE02}" srcOrd="5" destOrd="0" presId="urn:microsoft.com/office/officeart/2005/8/layout/vList2"/>
    <dgm:cxn modelId="{BDD956FE-F9DF-0C45-8BB3-D6BC5FC82671}" type="presParOf" srcId="{795C62C5-5D30-B24B-870F-253D8B42D6A0}" destId="{B852098F-63CA-9548-B368-6D9A261D3A9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EDD59-5110-463A-8793-6B780996F0D6}">
      <dsp:nvSpPr>
        <dsp:cNvPr id="0" name=""/>
        <dsp:cNvSpPr/>
      </dsp:nvSpPr>
      <dsp:spPr>
        <a:xfrm>
          <a:off x="0" y="1610"/>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88782-9AB7-4C56-A944-64C984023EA1}">
      <dsp:nvSpPr>
        <dsp:cNvPr id="0" name=""/>
        <dsp:cNvSpPr/>
      </dsp:nvSpPr>
      <dsp:spPr>
        <a:xfrm>
          <a:off x="207634" y="156049"/>
          <a:ext cx="377516" cy="37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7005E2-7B54-4477-B219-0A4564990571}">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792785" y="1610"/>
        <a:ext cx="5836018" cy="686394"/>
      </dsp:txXfrm>
    </dsp:sp>
    <dsp:sp modelId="{6D78264F-103C-4543-BA8C-15BCC797272C}">
      <dsp:nvSpPr>
        <dsp:cNvPr id="0" name=""/>
        <dsp:cNvSpPr/>
      </dsp:nvSpPr>
      <dsp:spPr>
        <a:xfrm>
          <a:off x="0" y="859603"/>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05277-C95E-44F8-8269-FDF41DB4A57E}">
      <dsp:nvSpPr>
        <dsp:cNvPr id="0" name=""/>
        <dsp:cNvSpPr/>
      </dsp:nvSpPr>
      <dsp:spPr>
        <a:xfrm>
          <a:off x="207634" y="1014042"/>
          <a:ext cx="377516" cy="37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560DAA-8AC2-41C1-A84C-09F48942E733}">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dirty="0"/>
            <a:t>Data</a:t>
          </a:r>
        </a:p>
      </dsp:txBody>
      <dsp:txXfrm>
        <a:off x="792785" y="859603"/>
        <a:ext cx="5836018" cy="686394"/>
      </dsp:txXfrm>
    </dsp:sp>
    <dsp:sp modelId="{7F8998C7-5E7F-4224-9F01-10BC9F27E1EC}">
      <dsp:nvSpPr>
        <dsp:cNvPr id="0" name=""/>
        <dsp:cNvSpPr/>
      </dsp:nvSpPr>
      <dsp:spPr>
        <a:xfrm>
          <a:off x="0" y="1717596"/>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F0A84-7DB0-4616-A7C1-13F7D64F0C46}">
      <dsp:nvSpPr>
        <dsp:cNvPr id="0" name=""/>
        <dsp:cNvSpPr/>
      </dsp:nvSpPr>
      <dsp:spPr>
        <a:xfrm>
          <a:off x="207634" y="1872035"/>
          <a:ext cx="377516" cy="37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251419-D565-49CA-B1F6-9088BDA24734}">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Methodology</a:t>
          </a:r>
        </a:p>
      </dsp:txBody>
      <dsp:txXfrm>
        <a:off x="792785" y="1717596"/>
        <a:ext cx="5836018" cy="686394"/>
      </dsp:txXfrm>
    </dsp:sp>
    <dsp:sp modelId="{FB1919E2-0432-45BC-AD48-1734675AF8ED}">
      <dsp:nvSpPr>
        <dsp:cNvPr id="0" name=""/>
        <dsp:cNvSpPr/>
      </dsp:nvSpPr>
      <dsp:spPr>
        <a:xfrm>
          <a:off x="0" y="2575589"/>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EF5548-992E-489A-A45D-B184D4452551}">
      <dsp:nvSpPr>
        <dsp:cNvPr id="0" name=""/>
        <dsp:cNvSpPr/>
      </dsp:nvSpPr>
      <dsp:spPr>
        <a:xfrm>
          <a:off x="207634" y="2730028"/>
          <a:ext cx="377516" cy="377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29B80B-16E3-45F3-9FE3-48CD60EF6DAA}">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Results</a:t>
          </a:r>
        </a:p>
      </dsp:txBody>
      <dsp:txXfrm>
        <a:off x="792785" y="2575589"/>
        <a:ext cx="5836018" cy="686394"/>
      </dsp:txXfrm>
    </dsp:sp>
    <dsp:sp modelId="{4B805B63-0F56-47D8-9952-4699B8FC5C23}">
      <dsp:nvSpPr>
        <dsp:cNvPr id="0" name=""/>
        <dsp:cNvSpPr/>
      </dsp:nvSpPr>
      <dsp:spPr>
        <a:xfrm>
          <a:off x="0" y="3433582"/>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E309D-4CA4-43E0-91F0-9F097D85DE2E}">
      <dsp:nvSpPr>
        <dsp:cNvPr id="0" name=""/>
        <dsp:cNvSpPr/>
      </dsp:nvSpPr>
      <dsp:spPr>
        <a:xfrm>
          <a:off x="207634" y="3588021"/>
          <a:ext cx="377516" cy="377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693AFE-53FD-4374-8CE3-7E2683580E84}">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Discussion</a:t>
          </a:r>
        </a:p>
      </dsp:txBody>
      <dsp:txXfrm>
        <a:off x="792785" y="3433582"/>
        <a:ext cx="5836018" cy="686394"/>
      </dsp:txXfrm>
    </dsp:sp>
    <dsp:sp modelId="{8531A237-621A-4B9A-AB16-6A4BBDB15D9D}">
      <dsp:nvSpPr>
        <dsp:cNvPr id="0" name=""/>
        <dsp:cNvSpPr/>
      </dsp:nvSpPr>
      <dsp:spPr>
        <a:xfrm>
          <a:off x="0" y="4291575"/>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AE995-BF03-4233-B5B9-404BDF747D83}">
      <dsp:nvSpPr>
        <dsp:cNvPr id="0" name=""/>
        <dsp:cNvSpPr/>
      </dsp:nvSpPr>
      <dsp:spPr>
        <a:xfrm>
          <a:off x="207634" y="4446014"/>
          <a:ext cx="377516" cy="3775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D05282-27D1-401A-AA6C-45FC69C672B0}">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792785" y="4291575"/>
        <a:ext cx="5836018" cy="686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D2754-2316-F642-BB35-ACF5476E608F}">
      <dsp:nvSpPr>
        <dsp:cNvPr id="0" name=""/>
        <dsp:cNvSpPr/>
      </dsp:nvSpPr>
      <dsp:spPr>
        <a:xfrm>
          <a:off x="0" y="390337"/>
          <a:ext cx="6628804" cy="100868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project utilized Foursquare API to collect information on restaurants in the five major cities of Australia.</a:t>
          </a:r>
        </a:p>
      </dsp:txBody>
      <dsp:txXfrm>
        <a:off x="49240" y="439577"/>
        <a:ext cx="6530324" cy="910206"/>
      </dsp:txXfrm>
    </dsp:sp>
    <dsp:sp modelId="{B98E8EDB-BB0D-A046-9566-EDA67324A85F}">
      <dsp:nvSpPr>
        <dsp:cNvPr id="0" name=""/>
        <dsp:cNvSpPr/>
      </dsp:nvSpPr>
      <dsp:spPr>
        <a:xfrm>
          <a:off x="0" y="1453744"/>
          <a:ext cx="6628804" cy="1008686"/>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was found that Sydney was the best place for a person to visit for highly rated food.</a:t>
          </a:r>
        </a:p>
      </dsp:txBody>
      <dsp:txXfrm>
        <a:off x="49240" y="1502984"/>
        <a:ext cx="6530324" cy="910206"/>
      </dsp:txXfrm>
    </dsp:sp>
    <dsp:sp modelId="{7C6D22AE-BB55-524B-86E4-9735B3005C9F}">
      <dsp:nvSpPr>
        <dsp:cNvPr id="0" name=""/>
        <dsp:cNvSpPr/>
      </dsp:nvSpPr>
      <dsp:spPr>
        <a:xfrm>
          <a:off x="0" y="2517150"/>
          <a:ext cx="6628804" cy="1008686"/>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Comparisons between the cities could be improved if the radius was adjusted in each city to allow Foursquare to obtain the same number of restaurants for each location.</a:t>
          </a:r>
        </a:p>
      </dsp:txBody>
      <dsp:txXfrm>
        <a:off x="49240" y="2566390"/>
        <a:ext cx="6530324" cy="910206"/>
      </dsp:txXfrm>
    </dsp:sp>
    <dsp:sp modelId="{B852098F-63CA-9548-B368-6D9A261D3A9F}">
      <dsp:nvSpPr>
        <dsp:cNvPr id="0" name=""/>
        <dsp:cNvSpPr/>
      </dsp:nvSpPr>
      <dsp:spPr>
        <a:xfrm>
          <a:off x="0" y="3580556"/>
          <a:ext cx="6628804" cy="1008686"/>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Different results could also be obtained by changing the radius to a larger distance if the visitor would like to travel further away.</a:t>
          </a:r>
        </a:p>
      </dsp:txBody>
      <dsp:txXfrm>
        <a:off x="49240" y="3629796"/>
        <a:ext cx="6530324" cy="9102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90501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03588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9331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648905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050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3968486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557651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347970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3506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13039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7CFB8E5-1C4C-A241-A994-CC87E6A1102E}"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298061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7CFB8E5-1C4C-A241-A994-CC87E6A1102E}" type="datetimeFigureOut">
              <a:rPr lang="en-US" smtClean="0"/>
              <a:t>6/1/20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3896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7CFB8E5-1C4C-A241-A994-CC87E6A1102E}" type="datetimeFigureOut">
              <a:rPr lang="en-US" smtClean="0"/>
              <a:t>6/1/20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94586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FB8E5-1C4C-A241-A994-CC87E6A1102E}" type="datetimeFigureOut">
              <a:rPr lang="en-US" smtClean="0"/>
              <a:t>6/1/20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280294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CFB8E5-1C4C-A241-A994-CC87E6A1102E}"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397175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7CFB8E5-1C4C-A241-A994-CC87E6A1102E}"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1314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CFB8E5-1C4C-A241-A994-CC87E6A1102E}" type="datetimeFigureOut">
              <a:rPr lang="en-US" smtClean="0"/>
              <a:t>6/1/20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5C5D2A-DE77-BE42-8A9F-A6CB2C9512DA}" type="slidenum">
              <a:rPr lang="en-US" smtClean="0"/>
              <a:t>‹#›</a:t>
            </a:fld>
            <a:endParaRPr lang="en-US"/>
          </a:p>
        </p:txBody>
      </p:sp>
    </p:spTree>
    <p:extLst>
      <p:ext uri="{BB962C8B-B14F-4D97-AF65-F5344CB8AC3E}">
        <p14:creationId xmlns:p14="http://schemas.microsoft.com/office/powerpoint/2010/main" val="2116139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ben96w/Coursera_Capstone/blob/master/Coursera_Capstone_The_Battle_of_Neighborhoods.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55E-1441-DA43-A087-E09B672EDF1D}"/>
              </a:ext>
            </a:extLst>
          </p:cNvPr>
          <p:cNvSpPr>
            <a:spLocks noGrp="1"/>
          </p:cNvSpPr>
          <p:nvPr>
            <p:ph type="ctrTitle"/>
          </p:nvPr>
        </p:nvSpPr>
        <p:spPr/>
        <p:txBody>
          <a:bodyPr/>
          <a:lstStyle/>
          <a:p>
            <a:r>
              <a:rPr lang="en-US" dirty="0"/>
              <a:t>Capstone Project – Places to eat at while in Australia</a:t>
            </a:r>
          </a:p>
        </p:txBody>
      </p:sp>
    </p:spTree>
    <p:extLst>
      <p:ext uri="{BB962C8B-B14F-4D97-AF65-F5344CB8AC3E}">
        <p14:creationId xmlns:p14="http://schemas.microsoft.com/office/powerpoint/2010/main" val="144919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3" y="2110579"/>
            <a:ext cx="8737599" cy="4950620"/>
          </a:xfrm>
        </p:spPr>
        <p:txBody>
          <a:bodyPr>
            <a:normAutofit/>
          </a:bodyPr>
          <a:lstStyle/>
          <a:p>
            <a:pPr lvl="0"/>
            <a:r>
              <a:rPr lang="en-AU" dirty="0"/>
              <a:t>The next step was to access the exact coordinates of the train station.</a:t>
            </a:r>
          </a:p>
          <a:p>
            <a:pPr lvl="0"/>
            <a:endParaRPr lang="en-AU" dirty="0"/>
          </a:p>
          <a:p>
            <a:pPr lvl="0"/>
            <a:endParaRPr lang="en-AU" dirty="0"/>
          </a:p>
          <a:p>
            <a:pPr lvl="0"/>
            <a:endParaRPr lang="en-AU" dirty="0"/>
          </a:p>
          <a:p>
            <a:pPr lvl="0"/>
            <a:endParaRPr lang="en-AU" dirty="0"/>
          </a:p>
          <a:p>
            <a:pPr marL="0" lvl="0" indent="0">
              <a:buNone/>
            </a:pPr>
            <a:br>
              <a:rPr lang="en-AU" dirty="0"/>
            </a:br>
            <a:endParaRPr lang="en-AU" dirty="0"/>
          </a:p>
          <a:p>
            <a:pPr lvl="0"/>
            <a:r>
              <a:rPr lang="en-AU" dirty="0"/>
              <a:t>The search query is now used to find restaurants within 500 metres of the train station. The search is limited to 50 results. This limit is the maximum set by Foursquare.</a:t>
            </a:r>
          </a:p>
          <a:p>
            <a:pPr lvl="0"/>
            <a:endParaRPr lang="en-AU" dirty="0"/>
          </a:p>
          <a:p>
            <a:pPr lvl="0"/>
            <a:endParaRPr lang="en-US" dirty="0"/>
          </a:p>
        </p:txBody>
      </p:sp>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6</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2" y="2717798"/>
            <a:ext cx="7234670" cy="1718734"/>
          </a:xfrm>
        </p:spPr>
      </p:pic>
    </p:spTree>
    <p:extLst>
      <p:ext uri="{BB962C8B-B14F-4D97-AF65-F5344CB8AC3E}">
        <p14:creationId xmlns:p14="http://schemas.microsoft.com/office/powerpoint/2010/main" val="5262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2" y="2137831"/>
            <a:ext cx="8737599" cy="2789770"/>
          </a:xfrm>
        </p:spPr>
        <p:txBody>
          <a:bodyPr>
            <a:normAutofit/>
          </a:bodyPr>
          <a:lstStyle/>
          <a:p>
            <a:pPr lvl="0"/>
            <a:r>
              <a:rPr lang="en-US" dirty="0"/>
              <a:t>Repeat steps 4 &amp; 5 </a:t>
            </a:r>
            <a:r>
              <a:rPr lang="en-AU" dirty="0"/>
              <a:t>to create a data frame that lists the restaurants, their location details and their proximity to the train station.</a:t>
            </a:r>
            <a:br>
              <a:rPr lang="en-AU" dirty="0"/>
            </a:br>
            <a:endParaRPr lang="en-AU" dirty="0"/>
          </a:p>
          <a:p>
            <a:pPr lvl="0"/>
            <a:r>
              <a:rPr lang="en-AU" dirty="0"/>
              <a:t>A data frame is then created that contains the venue id’s of all the restaurants found.</a:t>
            </a:r>
          </a:p>
        </p:txBody>
      </p:sp>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7</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2" y="3854326"/>
            <a:ext cx="8903172" cy="1320800"/>
          </a:xfrm>
        </p:spPr>
      </p:pic>
    </p:spTree>
    <p:extLst>
      <p:ext uri="{BB962C8B-B14F-4D97-AF65-F5344CB8AC3E}">
        <p14:creationId xmlns:p14="http://schemas.microsoft.com/office/powerpoint/2010/main" val="1917449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2" y="2137831"/>
            <a:ext cx="8737599" cy="2789770"/>
          </a:xfrm>
        </p:spPr>
        <p:txBody>
          <a:bodyPr>
            <a:normAutofit/>
          </a:bodyPr>
          <a:lstStyle/>
          <a:p>
            <a:pPr lvl="0"/>
            <a:r>
              <a:rPr lang="en-AU" dirty="0"/>
              <a:t>The penultimate step is to construct a data frame that shows the restaurant with its rating. If a restaurant didn’t have a rating, the defined function would not include that restaurant in the data frame.</a:t>
            </a:r>
          </a:p>
          <a:p>
            <a:pPr lvl="0"/>
            <a:endParaRPr lang="en-AU" dirty="0"/>
          </a:p>
        </p:txBody>
      </p:sp>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8</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2" y="4057650"/>
            <a:ext cx="7517916" cy="2000249"/>
          </a:xfrm>
        </p:spPr>
      </p:pic>
      <p:pic>
        <p:nvPicPr>
          <p:cNvPr id="4" name="Picture 3">
            <a:extLst>
              <a:ext uri="{FF2B5EF4-FFF2-40B4-BE49-F238E27FC236}">
                <a16:creationId xmlns:a16="http://schemas.microsoft.com/office/drawing/2014/main" id="{7735FA08-AC99-F045-ABF5-49737F52DC13}"/>
              </a:ext>
            </a:extLst>
          </p:cNvPr>
          <p:cNvPicPr>
            <a:picLocks noChangeAspect="1"/>
          </p:cNvPicPr>
          <p:nvPr/>
        </p:nvPicPr>
        <p:blipFill>
          <a:blip r:embed="rId3"/>
          <a:stretch>
            <a:fillRect/>
          </a:stretch>
        </p:blipFill>
        <p:spPr>
          <a:xfrm>
            <a:off x="677332" y="3151716"/>
            <a:ext cx="7899400" cy="762000"/>
          </a:xfrm>
          <a:prstGeom prst="rect">
            <a:avLst/>
          </a:prstGeom>
        </p:spPr>
      </p:pic>
    </p:spTree>
    <p:extLst>
      <p:ext uri="{BB962C8B-B14F-4D97-AF65-F5344CB8AC3E}">
        <p14:creationId xmlns:p14="http://schemas.microsoft.com/office/powerpoint/2010/main" val="147433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13832" y="1960030"/>
            <a:ext cx="8737599" cy="4110569"/>
          </a:xfrm>
        </p:spPr>
        <p:txBody>
          <a:bodyPr>
            <a:normAutofit fontScale="92500" lnSpcReduction="20000"/>
          </a:bodyPr>
          <a:lstStyle/>
          <a:p>
            <a:pPr lvl="0"/>
            <a:r>
              <a:rPr lang="en-AU" dirty="0"/>
              <a:t>A set of summary statistics is then produced.</a:t>
            </a:r>
          </a:p>
          <a:p>
            <a:pPr lvl="0"/>
            <a:endParaRPr lang="en-AU" dirty="0"/>
          </a:p>
          <a:p>
            <a:pPr lvl="0"/>
            <a:endParaRPr lang="en-AU" dirty="0"/>
          </a:p>
          <a:p>
            <a:pPr lvl="0"/>
            <a:endParaRPr lang="en-AU" dirty="0"/>
          </a:p>
          <a:p>
            <a:pPr lvl="0"/>
            <a:endParaRPr lang="en-AU" dirty="0"/>
          </a:p>
          <a:p>
            <a:pPr lvl="0"/>
            <a:endParaRPr lang="en-AU" dirty="0"/>
          </a:p>
          <a:p>
            <a:pPr lvl="0"/>
            <a:r>
              <a:rPr lang="en-AU" sz="2400" dirty="0"/>
              <a:t>These steps are used on all five cities.</a:t>
            </a:r>
          </a:p>
          <a:p>
            <a:pPr lvl="0"/>
            <a:endParaRPr lang="en-AU" sz="2400" dirty="0"/>
          </a:p>
          <a:p>
            <a:pPr lvl="0"/>
            <a:r>
              <a:rPr lang="en-AU" sz="2400" dirty="0"/>
              <a:t>For a detailed explanation of the code used visit the following notebook: </a:t>
            </a:r>
            <a:r>
              <a:rPr lang="en-AU" sz="2400" dirty="0">
                <a:hlinkClick r:id="rId2"/>
              </a:rPr>
              <a:t>https://github.com/ben96w/Coursera_Capstone/blob/master/Coursera_Capstone_The_Battle_of_Neighborhoods.ipynb</a:t>
            </a:r>
            <a:r>
              <a:rPr lang="en-AU" sz="2400" dirty="0"/>
              <a:t> </a:t>
            </a:r>
          </a:p>
        </p:txBody>
      </p:sp>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a:xfrm>
            <a:off x="626534" y="609600"/>
            <a:ext cx="8596668" cy="1320800"/>
          </a:xfrm>
        </p:spPr>
        <p:txBody>
          <a:bodyPr/>
          <a:lstStyle/>
          <a:p>
            <a:r>
              <a:rPr lang="en-US" dirty="0"/>
              <a:t>Methodology</a:t>
            </a:r>
            <a:br>
              <a:rPr lang="en-US" dirty="0"/>
            </a:br>
            <a:r>
              <a:rPr lang="en-US" sz="2800" dirty="0"/>
              <a:t>Step 9</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rotWithShape="1">
          <a:blip r:embed="rId3"/>
          <a:srcRect b="14423"/>
          <a:stretch/>
        </p:blipFill>
        <p:spPr>
          <a:xfrm>
            <a:off x="677332" y="2364315"/>
            <a:ext cx="6096000" cy="1130301"/>
          </a:xfrm>
        </p:spPr>
      </p:pic>
    </p:spTree>
    <p:extLst>
      <p:ext uri="{BB962C8B-B14F-4D97-AF65-F5344CB8AC3E}">
        <p14:creationId xmlns:p14="http://schemas.microsoft.com/office/powerpoint/2010/main" val="163206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80B478-8CBA-6042-B01C-42FF207CE9F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Results - Melbourne</a:t>
            </a:r>
          </a:p>
        </p:txBody>
      </p:sp>
      <p:sp>
        <p:nvSpPr>
          <p:cNvPr id="4" name="Content Placeholder 3">
            <a:extLst>
              <a:ext uri="{FF2B5EF4-FFF2-40B4-BE49-F238E27FC236}">
                <a16:creationId xmlns:a16="http://schemas.microsoft.com/office/drawing/2014/main" id="{80FFE2AD-3E72-854F-BE06-CA9BE85EA44E}"/>
              </a:ext>
            </a:extLst>
          </p:cNvPr>
          <p:cNvSpPr>
            <a:spLocks noGrp="1"/>
          </p:cNvSpPr>
          <p:nvPr>
            <p:ph idx="1"/>
          </p:nvPr>
        </p:nvSpPr>
        <p:spPr>
          <a:xfrm>
            <a:off x="673754" y="2160590"/>
            <a:ext cx="3973943" cy="3440110"/>
          </a:xfrm>
        </p:spPr>
        <p:txBody>
          <a:bodyPr>
            <a:normAutofit/>
          </a:bodyPr>
          <a:lstStyle/>
          <a:p>
            <a:r>
              <a:rPr lang="en-AU">
                <a:solidFill>
                  <a:schemeClr val="bg1"/>
                </a:solidFill>
              </a:rPr>
              <a:t>Foursquare API was able to obtain 50 restaurants from its search of the area around Flinders St Station.</a:t>
            </a:r>
          </a:p>
          <a:p>
            <a:r>
              <a:rPr lang="en-AU">
                <a:solidFill>
                  <a:schemeClr val="bg1"/>
                </a:solidFill>
              </a:rPr>
              <a:t>Table 1 shows that there were 20 restaurants out of the 50 that contained a rating.</a:t>
            </a:r>
          </a:p>
          <a:p>
            <a:r>
              <a:rPr lang="en-AU">
                <a:solidFill>
                  <a:schemeClr val="bg1"/>
                </a:solidFill>
              </a:rPr>
              <a:t>The average rating of these restaurants is 6.685.</a:t>
            </a:r>
            <a:endParaRPr lang="en-US">
              <a:solidFill>
                <a:schemeClr val="bg1"/>
              </a:solidFill>
            </a:endParaRPr>
          </a:p>
        </p:txBody>
      </p:sp>
      <p:pic>
        <p:nvPicPr>
          <p:cNvPr id="26" name="Picture 25">
            <a:extLst>
              <a:ext uri="{FF2B5EF4-FFF2-40B4-BE49-F238E27FC236}">
                <a16:creationId xmlns:a16="http://schemas.microsoft.com/office/drawing/2014/main" id="{5F65CE68-309F-4048-8E68-C2E64AF4446E}"/>
              </a:ext>
            </a:extLst>
          </p:cNvPr>
          <p:cNvPicPr/>
          <p:nvPr/>
        </p:nvPicPr>
        <p:blipFill>
          <a:blip r:embed="rId2"/>
          <a:srcRect/>
          <a:stretch/>
        </p:blipFill>
        <p:spPr>
          <a:xfrm>
            <a:off x="7436336" y="972608"/>
            <a:ext cx="2462829" cy="4900269"/>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C08E2CF6-2570-EA48-B76B-C6C310CEA975}"/>
              </a:ext>
            </a:extLst>
          </p:cNvPr>
          <p:cNvSpPr txBox="1"/>
          <p:nvPr/>
        </p:nvSpPr>
        <p:spPr>
          <a:xfrm>
            <a:off x="8443383" y="5780544"/>
            <a:ext cx="448733" cy="184666"/>
          </a:xfrm>
          <a:prstGeom prst="rect">
            <a:avLst/>
          </a:prstGeom>
          <a:noFill/>
        </p:spPr>
        <p:txBody>
          <a:bodyPr wrap="square" rtlCol="0">
            <a:spAutoFit/>
          </a:bodyPr>
          <a:lstStyle/>
          <a:p>
            <a:r>
              <a:rPr lang="en-US" sz="600" dirty="0"/>
              <a:t>Table 1</a:t>
            </a:r>
          </a:p>
        </p:txBody>
      </p:sp>
    </p:spTree>
    <p:extLst>
      <p:ext uri="{BB962C8B-B14F-4D97-AF65-F5344CB8AC3E}">
        <p14:creationId xmlns:p14="http://schemas.microsoft.com/office/powerpoint/2010/main" val="2353873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80B478-8CBA-6042-B01C-42FF207CE9F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Results - Sydney</a:t>
            </a:r>
          </a:p>
        </p:txBody>
      </p:sp>
      <p:sp>
        <p:nvSpPr>
          <p:cNvPr id="4" name="Content Placeholder 3">
            <a:extLst>
              <a:ext uri="{FF2B5EF4-FFF2-40B4-BE49-F238E27FC236}">
                <a16:creationId xmlns:a16="http://schemas.microsoft.com/office/drawing/2014/main" id="{80FFE2AD-3E72-854F-BE06-CA9BE85EA44E}"/>
              </a:ext>
            </a:extLst>
          </p:cNvPr>
          <p:cNvSpPr>
            <a:spLocks noGrp="1"/>
          </p:cNvSpPr>
          <p:nvPr>
            <p:ph idx="1"/>
          </p:nvPr>
        </p:nvSpPr>
        <p:spPr>
          <a:xfrm>
            <a:off x="673754" y="2160590"/>
            <a:ext cx="3973943" cy="3440110"/>
          </a:xfrm>
        </p:spPr>
        <p:txBody>
          <a:bodyPr>
            <a:normAutofit/>
          </a:bodyPr>
          <a:lstStyle/>
          <a:p>
            <a:r>
              <a:rPr lang="en-AU" dirty="0">
                <a:solidFill>
                  <a:schemeClr val="bg1"/>
                </a:solidFill>
              </a:rPr>
              <a:t>In Sydney, Foursquare API was able to find 41 restaurants around Central Station.</a:t>
            </a:r>
          </a:p>
          <a:p>
            <a:r>
              <a:rPr lang="en-AU" dirty="0">
                <a:solidFill>
                  <a:schemeClr val="bg1"/>
                </a:solidFill>
              </a:rPr>
              <a:t>It is shown in Table 2 that 22 of these restaurants had a rating. </a:t>
            </a:r>
          </a:p>
          <a:p>
            <a:r>
              <a:rPr lang="en-AU" dirty="0">
                <a:solidFill>
                  <a:schemeClr val="bg1"/>
                </a:solidFill>
              </a:rPr>
              <a:t>These restaurants had an average rating of 7.009.</a:t>
            </a:r>
          </a:p>
          <a:p>
            <a:r>
              <a:rPr lang="en-AU" dirty="0">
                <a:solidFill>
                  <a:schemeClr val="bg1"/>
                </a:solidFill>
              </a:rPr>
              <a:t>50 percent of these restaurants have a rating greater than or equal to 7.  </a:t>
            </a:r>
            <a:endParaRPr lang="en-US" dirty="0">
              <a:solidFill>
                <a:schemeClr val="bg1"/>
              </a:solidFill>
            </a:endParaRPr>
          </a:p>
        </p:txBody>
      </p:sp>
      <p:pic>
        <p:nvPicPr>
          <p:cNvPr id="26" name="Picture 25">
            <a:extLst>
              <a:ext uri="{FF2B5EF4-FFF2-40B4-BE49-F238E27FC236}">
                <a16:creationId xmlns:a16="http://schemas.microsoft.com/office/drawing/2014/main" id="{5F65CE68-309F-4048-8E68-C2E64AF4446E}"/>
              </a:ext>
            </a:extLst>
          </p:cNvPr>
          <p:cNvPicPr/>
          <p:nvPr/>
        </p:nvPicPr>
        <p:blipFill>
          <a:blip r:embed="rId2"/>
          <a:srcRect/>
          <a:stretch/>
        </p:blipFill>
        <p:spPr>
          <a:xfrm>
            <a:off x="7423836" y="972608"/>
            <a:ext cx="2487828" cy="4900269"/>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C08E2CF6-2570-EA48-B76B-C6C310CEA975}"/>
              </a:ext>
            </a:extLst>
          </p:cNvPr>
          <p:cNvSpPr txBox="1"/>
          <p:nvPr/>
        </p:nvSpPr>
        <p:spPr>
          <a:xfrm>
            <a:off x="8443383" y="5780544"/>
            <a:ext cx="448733" cy="184666"/>
          </a:xfrm>
          <a:prstGeom prst="rect">
            <a:avLst/>
          </a:prstGeom>
          <a:noFill/>
        </p:spPr>
        <p:txBody>
          <a:bodyPr wrap="square" rtlCol="0">
            <a:spAutoFit/>
          </a:bodyPr>
          <a:lstStyle/>
          <a:p>
            <a:r>
              <a:rPr lang="en-US" sz="600" dirty="0"/>
              <a:t>Table 2</a:t>
            </a:r>
          </a:p>
        </p:txBody>
      </p:sp>
    </p:spTree>
    <p:extLst>
      <p:ext uri="{BB962C8B-B14F-4D97-AF65-F5344CB8AC3E}">
        <p14:creationId xmlns:p14="http://schemas.microsoft.com/office/powerpoint/2010/main" val="368303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80B478-8CBA-6042-B01C-42FF207CE9F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Results - Brisbane</a:t>
            </a:r>
          </a:p>
        </p:txBody>
      </p:sp>
      <p:sp>
        <p:nvSpPr>
          <p:cNvPr id="4" name="Content Placeholder 3">
            <a:extLst>
              <a:ext uri="{FF2B5EF4-FFF2-40B4-BE49-F238E27FC236}">
                <a16:creationId xmlns:a16="http://schemas.microsoft.com/office/drawing/2014/main" id="{80FFE2AD-3E72-854F-BE06-CA9BE85EA44E}"/>
              </a:ext>
            </a:extLst>
          </p:cNvPr>
          <p:cNvSpPr>
            <a:spLocks noGrp="1"/>
          </p:cNvSpPr>
          <p:nvPr>
            <p:ph idx="1"/>
          </p:nvPr>
        </p:nvSpPr>
        <p:spPr>
          <a:xfrm>
            <a:off x="673754" y="2160590"/>
            <a:ext cx="3973943" cy="3440110"/>
          </a:xfrm>
        </p:spPr>
        <p:txBody>
          <a:bodyPr>
            <a:normAutofit/>
          </a:bodyPr>
          <a:lstStyle/>
          <a:p>
            <a:r>
              <a:rPr lang="en-AU" dirty="0">
                <a:solidFill>
                  <a:schemeClr val="bg1"/>
                </a:solidFill>
              </a:rPr>
              <a:t>In Brisbane, Foursquare API was only able to find 8 restaurants within the given radius around Roma St Station.</a:t>
            </a:r>
          </a:p>
          <a:p>
            <a:r>
              <a:rPr lang="en-AU" dirty="0">
                <a:solidFill>
                  <a:schemeClr val="bg1"/>
                </a:solidFill>
              </a:rPr>
              <a:t>Out of the 8 restaurants, only 1 had a rating.</a:t>
            </a:r>
          </a:p>
          <a:p>
            <a:r>
              <a:rPr lang="en-AU" dirty="0">
                <a:solidFill>
                  <a:schemeClr val="bg1"/>
                </a:solidFill>
              </a:rPr>
              <a:t>This was Bishamon Japanese Restaurant with a rating of 8.4.</a:t>
            </a:r>
          </a:p>
        </p:txBody>
      </p:sp>
      <p:pic>
        <p:nvPicPr>
          <p:cNvPr id="41" name="Graphic 40" descr="Marker">
            <a:extLst>
              <a:ext uri="{FF2B5EF4-FFF2-40B4-BE49-F238E27FC236}">
                <a16:creationId xmlns:a16="http://schemas.microsoft.com/office/drawing/2014/main" id="{84BB5A48-A0A4-429C-8351-4AFEC4CC95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50" name="Isosceles Triangle 4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37887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80B478-8CBA-6042-B01C-42FF207CE9F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Results - Perth</a:t>
            </a:r>
          </a:p>
        </p:txBody>
      </p:sp>
      <p:sp>
        <p:nvSpPr>
          <p:cNvPr id="4" name="Content Placeholder 3">
            <a:extLst>
              <a:ext uri="{FF2B5EF4-FFF2-40B4-BE49-F238E27FC236}">
                <a16:creationId xmlns:a16="http://schemas.microsoft.com/office/drawing/2014/main" id="{80FFE2AD-3E72-854F-BE06-CA9BE85EA44E}"/>
              </a:ext>
            </a:extLst>
          </p:cNvPr>
          <p:cNvSpPr>
            <a:spLocks noGrp="1"/>
          </p:cNvSpPr>
          <p:nvPr>
            <p:ph idx="1"/>
          </p:nvPr>
        </p:nvSpPr>
        <p:spPr>
          <a:xfrm>
            <a:off x="673754" y="2160590"/>
            <a:ext cx="3973943" cy="3440110"/>
          </a:xfrm>
        </p:spPr>
        <p:txBody>
          <a:bodyPr>
            <a:normAutofit/>
          </a:bodyPr>
          <a:lstStyle/>
          <a:p>
            <a:r>
              <a:rPr lang="en-AU" dirty="0">
                <a:solidFill>
                  <a:schemeClr val="bg1"/>
                </a:solidFill>
              </a:rPr>
              <a:t>The Foursquare API URL was able to find 50 restaurants around Perth Station with 22 of these 50 restaurants having a rating.</a:t>
            </a:r>
          </a:p>
          <a:p>
            <a:r>
              <a:rPr lang="en-AU" dirty="0">
                <a:solidFill>
                  <a:schemeClr val="bg1"/>
                </a:solidFill>
              </a:rPr>
              <a:t>The average rating of these restaurants is 6.96. </a:t>
            </a:r>
          </a:p>
          <a:p>
            <a:r>
              <a:rPr lang="en-AU" dirty="0">
                <a:solidFill>
                  <a:schemeClr val="bg1"/>
                </a:solidFill>
              </a:rPr>
              <a:t>Perth restaurants had a standard deviation of 0.681 meaning that most restaurants had a rating between approximately 6.3 and 7.6.</a:t>
            </a:r>
          </a:p>
        </p:txBody>
      </p:sp>
      <p:pic>
        <p:nvPicPr>
          <p:cNvPr id="26" name="Picture 25">
            <a:extLst>
              <a:ext uri="{FF2B5EF4-FFF2-40B4-BE49-F238E27FC236}">
                <a16:creationId xmlns:a16="http://schemas.microsoft.com/office/drawing/2014/main" id="{5F65CE68-309F-4048-8E68-C2E64AF4446E}"/>
              </a:ext>
            </a:extLst>
          </p:cNvPr>
          <p:cNvPicPr/>
          <p:nvPr/>
        </p:nvPicPr>
        <p:blipFill>
          <a:blip r:embed="rId2"/>
          <a:srcRect/>
          <a:stretch/>
        </p:blipFill>
        <p:spPr>
          <a:xfrm>
            <a:off x="7404795" y="972608"/>
            <a:ext cx="2525911" cy="4900269"/>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C08E2CF6-2570-EA48-B76B-C6C310CEA975}"/>
              </a:ext>
            </a:extLst>
          </p:cNvPr>
          <p:cNvSpPr txBox="1"/>
          <p:nvPr/>
        </p:nvSpPr>
        <p:spPr>
          <a:xfrm>
            <a:off x="8443383" y="5780544"/>
            <a:ext cx="448733" cy="184666"/>
          </a:xfrm>
          <a:prstGeom prst="rect">
            <a:avLst/>
          </a:prstGeom>
          <a:noFill/>
        </p:spPr>
        <p:txBody>
          <a:bodyPr wrap="square" rtlCol="0">
            <a:spAutoFit/>
          </a:bodyPr>
          <a:lstStyle/>
          <a:p>
            <a:r>
              <a:rPr lang="en-US" sz="600" dirty="0"/>
              <a:t>Table 3</a:t>
            </a:r>
          </a:p>
        </p:txBody>
      </p:sp>
    </p:spTree>
    <p:extLst>
      <p:ext uri="{BB962C8B-B14F-4D97-AF65-F5344CB8AC3E}">
        <p14:creationId xmlns:p14="http://schemas.microsoft.com/office/powerpoint/2010/main" val="84922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80B478-8CBA-6042-B01C-42FF207CE9F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Results - Adelaide</a:t>
            </a:r>
          </a:p>
        </p:txBody>
      </p:sp>
      <p:sp>
        <p:nvSpPr>
          <p:cNvPr id="4" name="Content Placeholder 3">
            <a:extLst>
              <a:ext uri="{FF2B5EF4-FFF2-40B4-BE49-F238E27FC236}">
                <a16:creationId xmlns:a16="http://schemas.microsoft.com/office/drawing/2014/main" id="{80FFE2AD-3E72-854F-BE06-CA9BE85EA44E}"/>
              </a:ext>
            </a:extLst>
          </p:cNvPr>
          <p:cNvSpPr>
            <a:spLocks noGrp="1"/>
          </p:cNvSpPr>
          <p:nvPr>
            <p:ph idx="1"/>
          </p:nvPr>
        </p:nvSpPr>
        <p:spPr>
          <a:xfrm>
            <a:off x="673754" y="2160590"/>
            <a:ext cx="3973943" cy="3440110"/>
          </a:xfrm>
        </p:spPr>
        <p:txBody>
          <a:bodyPr>
            <a:normAutofit/>
          </a:bodyPr>
          <a:lstStyle/>
          <a:p>
            <a:r>
              <a:rPr lang="en-AU" dirty="0">
                <a:solidFill>
                  <a:schemeClr val="bg1"/>
                </a:solidFill>
              </a:rPr>
              <a:t>Foursquare API found 17 restaurants around the Adelaide Station. Within these 17 restaurants, only 6 of them contained a rating.</a:t>
            </a:r>
          </a:p>
          <a:p>
            <a:r>
              <a:rPr lang="en-AU" dirty="0">
                <a:solidFill>
                  <a:schemeClr val="bg1"/>
                </a:solidFill>
              </a:rPr>
              <a:t>The average rating of these 6 restaurants is 6.867.</a:t>
            </a:r>
          </a:p>
        </p:txBody>
      </p:sp>
      <p:pic>
        <p:nvPicPr>
          <p:cNvPr id="26" name="Picture 25">
            <a:extLst>
              <a:ext uri="{FF2B5EF4-FFF2-40B4-BE49-F238E27FC236}">
                <a16:creationId xmlns:a16="http://schemas.microsoft.com/office/drawing/2014/main" id="{5F65CE68-309F-4048-8E68-C2E64AF4446E}"/>
              </a:ext>
            </a:extLst>
          </p:cNvPr>
          <p:cNvPicPr/>
          <p:nvPr/>
        </p:nvPicPr>
        <p:blipFill>
          <a:blip r:embed="rId2"/>
          <a:srcRect/>
          <a:stretch/>
        </p:blipFill>
        <p:spPr>
          <a:xfrm>
            <a:off x="7467942" y="972608"/>
            <a:ext cx="2399616" cy="4900269"/>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C08E2CF6-2570-EA48-B76B-C6C310CEA975}"/>
              </a:ext>
            </a:extLst>
          </p:cNvPr>
          <p:cNvSpPr txBox="1"/>
          <p:nvPr/>
        </p:nvSpPr>
        <p:spPr>
          <a:xfrm>
            <a:off x="8443383" y="5780544"/>
            <a:ext cx="448733" cy="184666"/>
          </a:xfrm>
          <a:prstGeom prst="rect">
            <a:avLst/>
          </a:prstGeom>
          <a:noFill/>
        </p:spPr>
        <p:txBody>
          <a:bodyPr wrap="square" rtlCol="0">
            <a:spAutoFit/>
          </a:bodyPr>
          <a:lstStyle/>
          <a:p>
            <a:r>
              <a:rPr lang="en-US" sz="600" dirty="0"/>
              <a:t>Table 4</a:t>
            </a:r>
          </a:p>
        </p:txBody>
      </p:sp>
    </p:spTree>
    <p:extLst>
      <p:ext uri="{BB962C8B-B14F-4D97-AF65-F5344CB8AC3E}">
        <p14:creationId xmlns:p14="http://schemas.microsoft.com/office/powerpoint/2010/main" val="83225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AA33133-CD6F-D841-89DD-FAD50DC34876}"/>
              </a:ext>
            </a:extLst>
          </p:cNvPr>
          <p:cNvSpPr>
            <a:spLocks noGrp="1"/>
          </p:cNvSpPr>
          <p:nvPr>
            <p:ph type="title"/>
          </p:nvPr>
        </p:nvSpPr>
        <p:spPr>
          <a:xfrm>
            <a:off x="677334" y="609600"/>
            <a:ext cx="8596668" cy="1320800"/>
          </a:xfrm>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35CAAB65-91F6-1048-9B7C-99714E9DB5A5}"/>
              </a:ext>
            </a:extLst>
          </p:cNvPr>
          <p:cNvSpPr>
            <a:spLocks noGrp="1"/>
          </p:cNvSpPr>
          <p:nvPr>
            <p:ph idx="1"/>
          </p:nvPr>
        </p:nvSpPr>
        <p:spPr>
          <a:xfrm>
            <a:off x="677334" y="2160589"/>
            <a:ext cx="8596668" cy="3880773"/>
          </a:xfrm>
        </p:spPr>
        <p:txBody>
          <a:bodyPr>
            <a:normAutofit/>
          </a:bodyPr>
          <a:lstStyle/>
          <a:p>
            <a:r>
              <a:rPr lang="en-AU" dirty="0"/>
              <a:t>Sydney had the greatest percentage of rated venues at 53.66 % and the highest average rating of the five cities. </a:t>
            </a:r>
          </a:p>
          <a:p>
            <a:r>
              <a:rPr lang="en-AU" dirty="0"/>
              <a:t>The ratings of Perth’s restaurants had the lowest standard deviation of the five cities while Adelaide had the largest.</a:t>
            </a:r>
          </a:p>
          <a:p>
            <a:r>
              <a:rPr lang="en-AU" dirty="0"/>
              <a:t>Sydney had the highest rated restaurant at 8.9 while Melbourne had the lowest at 5.2.</a:t>
            </a:r>
          </a:p>
          <a:p>
            <a:r>
              <a:rPr lang="en-AU" dirty="0"/>
              <a:t>Melbourne had the lowest average rating.</a:t>
            </a:r>
          </a:p>
          <a:p>
            <a:r>
              <a:rPr lang="en-AU" dirty="0"/>
              <a:t>Brisbane had only 1 restaurant that was rated out of the 8 selected.</a:t>
            </a:r>
          </a:p>
          <a:p>
            <a:r>
              <a:rPr lang="en-AU" dirty="0"/>
              <a:t>Adelaide had the lowest 25</a:t>
            </a:r>
            <a:r>
              <a:rPr lang="en-AU" baseline="30000" dirty="0"/>
              <a:t>th</a:t>
            </a:r>
            <a:r>
              <a:rPr lang="en-AU" dirty="0"/>
              <a:t> percentile but had the highest 75</a:t>
            </a:r>
            <a:r>
              <a:rPr lang="en-AU" baseline="30000" dirty="0"/>
              <a:t>th</a:t>
            </a:r>
            <a:r>
              <a:rPr lang="en-AU" dirty="0"/>
              <a:t> percentile.</a:t>
            </a:r>
            <a:endParaRPr lang="en-US" dirty="0"/>
          </a:p>
        </p:txBody>
      </p:sp>
    </p:spTree>
    <p:extLst>
      <p:ext uri="{BB962C8B-B14F-4D97-AF65-F5344CB8AC3E}">
        <p14:creationId xmlns:p14="http://schemas.microsoft.com/office/powerpoint/2010/main" val="40501017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24078-2FDE-E242-BA82-01B2025720A3}"/>
              </a:ext>
            </a:extLst>
          </p:cNvPr>
          <p:cNvSpPr>
            <a:spLocks noGrp="1"/>
          </p:cNvSpPr>
          <p:nvPr>
            <p:ph type="title"/>
          </p:nvPr>
        </p:nvSpPr>
        <p:spPr>
          <a:xfrm>
            <a:off x="652481" y="1382486"/>
            <a:ext cx="3547581" cy="4093028"/>
          </a:xfrm>
        </p:spPr>
        <p:txBody>
          <a:bodyPr anchor="ctr">
            <a:normAutofit/>
          </a:bodyPr>
          <a:lstStyle/>
          <a:p>
            <a:r>
              <a:rPr lang="en-US" sz="4400"/>
              <a:t>Contents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57B47AF-D99A-4A40-8C0E-B29EACD2C076}"/>
              </a:ext>
            </a:extLst>
          </p:cNvPr>
          <p:cNvGraphicFramePr>
            <a:graphicFrameLocks noGrp="1"/>
          </p:cNvGraphicFramePr>
          <p:nvPr>
            <p:ph idx="1"/>
            <p:extLst>
              <p:ext uri="{D42A27DB-BD31-4B8C-83A1-F6EECF244321}">
                <p14:modId xmlns:p14="http://schemas.microsoft.com/office/powerpoint/2010/main" val="34699751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5824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9FE4C-018F-E64F-8C80-21D0F0EE19E4}"/>
              </a:ext>
            </a:extLst>
          </p:cNvPr>
          <p:cNvSpPr>
            <a:spLocks noGrp="1"/>
          </p:cNvSpPr>
          <p:nvPr>
            <p:ph type="title"/>
          </p:nvPr>
        </p:nvSpPr>
        <p:spPr>
          <a:xfrm>
            <a:off x="652481" y="1382486"/>
            <a:ext cx="3547581" cy="4093028"/>
          </a:xfrm>
        </p:spPr>
        <p:txBody>
          <a:bodyPr anchor="ctr">
            <a:normAutofit/>
          </a:bodyPr>
          <a:lstStyle/>
          <a:p>
            <a:r>
              <a:rPr lang="en-US" sz="4400"/>
              <a:t>Conclusion</a:t>
            </a:r>
          </a:p>
        </p:txBody>
      </p:sp>
      <p:grpSp>
        <p:nvGrpSpPr>
          <p:cNvPr id="3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Content Placeholder 2">
            <a:extLst>
              <a:ext uri="{FF2B5EF4-FFF2-40B4-BE49-F238E27FC236}">
                <a16:creationId xmlns:a16="http://schemas.microsoft.com/office/drawing/2014/main" id="{86FAC757-AB83-4126-A5AE-6DD508379BCB}"/>
              </a:ext>
            </a:extLst>
          </p:cNvPr>
          <p:cNvGraphicFramePr>
            <a:graphicFrameLocks noGrp="1"/>
          </p:cNvGraphicFramePr>
          <p:nvPr>
            <p:ph idx="1"/>
            <p:extLst>
              <p:ext uri="{D42A27DB-BD31-4B8C-83A1-F6EECF244321}">
                <p14:modId xmlns:p14="http://schemas.microsoft.com/office/powerpoint/2010/main" val="335291257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63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6A29E93-B055-9E4B-8C63-CDB6EEADD128}"/>
              </a:ext>
            </a:extLst>
          </p:cNvPr>
          <p:cNvSpPr>
            <a:spLocks noGrp="1"/>
          </p:cNvSpPr>
          <p:nvPr>
            <p:ph type="title"/>
          </p:nvPr>
        </p:nvSpPr>
        <p:spPr>
          <a:xfrm>
            <a:off x="643467" y="816638"/>
            <a:ext cx="3367359" cy="5224724"/>
          </a:xfrm>
        </p:spPr>
        <p:txBody>
          <a:bodyPr anchor="ctr">
            <a:normAutofit/>
          </a:bodyPr>
          <a:lstStyle/>
          <a:p>
            <a:r>
              <a:rPr lang="en-US" dirty="0"/>
              <a:t>Introduction</a:t>
            </a:r>
          </a:p>
        </p:txBody>
      </p:sp>
      <p:sp>
        <p:nvSpPr>
          <p:cNvPr id="3" name="Content Placeholder 2">
            <a:extLst>
              <a:ext uri="{FF2B5EF4-FFF2-40B4-BE49-F238E27FC236}">
                <a16:creationId xmlns:a16="http://schemas.microsoft.com/office/drawing/2014/main" id="{78837114-427E-D74D-B232-C210F140B733}"/>
              </a:ext>
            </a:extLst>
          </p:cNvPr>
          <p:cNvSpPr>
            <a:spLocks noGrp="1"/>
          </p:cNvSpPr>
          <p:nvPr>
            <p:ph idx="1"/>
          </p:nvPr>
        </p:nvSpPr>
        <p:spPr>
          <a:xfrm>
            <a:off x="4569630" y="816638"/>
            <a:ext cx="4619706" cy="5224724"/>
          </a:xfrm>
        </p:spPr>
        <p:txBody>
          <a:bodyPr anchor="ctr">
            <a:normAutofit/>
          </a:bodyPr>
          <a:lstStyle/>
          <a:p>
            <a:r>
              <a:rPr lang="en-AU" dirty="0"/>
              <a:t>Last year over 9 million tourists travelled to Australia to experience the different sights, sounds and cultures that it has to offer. While these people are here, they want to try the various foods that the country has, but they won't want to eat at places that serve low quality food.</a:t>
            </a:r>
          </a:p>
          <a:p>
            <a:r>
              <a:rPr lang="en-AU" dirty="0"/>
              <a:t>This project will aim to provide these tourists with a visualisation of the top-rated food outlets in the 5 major cities of Australia. This will include finding the top-rated restaurants within a certain distance from the reference point. To make it more convenient and easier for travellers access these places, the reference point in each city will be the city’s main train station.</a:t>
            </a:r>
          </a:p>
        </p:txBody>
      </p:sp>
    </p:spTree>
    <p:extLst>
      <p:ext uri="{BB962C8B-B14F-4D97-AF65-F5344CB8AC3E}">
        <p14:creationId xmlns:p14="http://schemas.microsoft.com/office/powerpoint/2010/main" val="286177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026B38-D8D6-8848-8FB7-500BD1A111C3}"/>
              </a:ext>
            </a:extLst>
          </p:cNvPr>
          <p:cNvSpPr>
            <a:spLocks noGrp="1"/>
          </p:cNvSpPr>
          <p:nvPr>
            <p:ph idx="1"/>
          </p:nvPr>
        </p:nvSpPr>
        <p:spPr>
          <a:xfrm>
            <a:off x="677334" y="1253067"/>
            <a:ext cx="6155266" cy="4351866"/>
          </a:xfrm>
        </p:spPr>
        <p:txBody>
          <a:bodyPr anchor="ctr">
            <a:normAutofit/>
          </a:bodyPr>
          <a:lstStyle/>
          <a:p>
            <a:r>
              <a:rPr lang="en-AU" dirty="0"/>
              <a:t>Foursquare API will be used to collect the ratings of food outlets and restaurants within a certain radius of the 5 reference points in the major cities of Australia: Sydney, Melbourne, Brisbane, Perth and Adelaide.</a:t>
            </a:r>
          </a:p>
          <a:p>
            <a:r>
              <a:rPr lang="en-AU" dirty="0"/>
              <a:t>The amount of venues in each city will be limited to 50 as that is the maximum that Foursquare can provide to a user. This data will then be refined to only include places with a rating.</a:t>
            </a:r>
          </a:p>
          <a:p>
            <a:endParaRPr lang="en-AU" dirty="0"/>
          </a:p>
          <a:p>
            <a:endParaRPr lang="en-US" dirty="0"/>
          </a:p>
        </p:txBody>
      </p:sp>
      <p:sp>
        <p:nvSpPr>
          <p:cNvPr id="68" name="Rectangle 67">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0" name="Straight Connector 69">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4DC206-F718-8042-98B4-17C49AF763FC}"/>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Data</a:t>
            </a:r>
          </a:p>
        </p:txBody>
      </p:sp>
    </p:spTree>
    <p:extLst>
      <p:ext uri="{BB962C8B-B14F-4D97-AF65-F5344CB8AC3E}">
        <p14:creationId xmlns:p14="http://schemas.microsoft.com/office/powerpoint/2010/main" val="186196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1</a:t>
            </a:r>
            <a:endParaRPr lang="en-US" dirty="0"/>
          </a:p>
        </p:txBody>
      </p:sp>
      <p:pic>
        <p:nvPicPr>
          <p:cNvPr id="12" name="Content Placeholder 11" descr="A screenshot of a cell phone&#10;&#10;Description automatically generated">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tretch>
            <a:fillRect/>
          </a:stretch>
        </p:blipFill>
        <p:spPr>
          <a:xfrm>
            <a:off x="677334" y="3346712"/>
            <a:ext cx="8094968" cy="3071019"/>
          </a:xfrm>
        </p:spPr>
      </p:pic>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3" y="2212181"/>
            <a:ext cx="5740399" cy="1320799"/>
          </a:xfrm>
        </p:spPr>
        <p:txBody>
          <a:bodyPr/>
          <a:lstStyle/>
          <a:p>
            <a:r>
              <a:rPr lang="en-AU" dirty="0"/>
              <a:t>Load in required libraries and Foursquare API credentials so that the data can accessed. </a:t>
            </a:r>
            <a:endParaRPr lang="en-US" dirty="0"/>
          </a:p>
        </p:txBody>
      </p:sp>
    </p:spTree>
    <p:extLst>
      <p:ext uri="{BB962C8B-B14F-4D97-AF65-F5344CB8AC3E}">
        <p14:creationId xmlns:p14="http://schemas.microsoft.com/office/powerpoint/2010/main" val="173853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2</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4" y="2957247"/>
            <a:ext cx="7907866" cy="3174797"/>
          </a:xfrm>
        </p:spPr>
      </p:pic>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3" y="1856583"/>
            <a:ext cx="5960533" cy="2584450"/>
          </a:xfrm>
        </p:spPr>
        <p:txBody>
          <a:bodyPr/>
          <a:lstStyle/>
          <a:p>
            <a:r>
              <a:rPr lang="en-AU" dirty="0"/>
              <a:t>Create a function that allows us to access various venue details for a given venue id and place it into a table if it has a rating. </a:t>
            </a:r>
            <a:endParaRPr lang="en-US" dirty="0"/>
          </a:p>
        </p:txBody>
      </p:sp>
    </p:spTree>
    <p:extLst>
      <p:ext uri="{BB962C8B-B14F-4D97-AF65-F5344CB8AC3E}">
        <p14:creationId xmlns:p14="http://schemas.microsoft.com/office/powerpoint/2010/main" val="129763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3</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4" y="3301246"/>
            <a:ext cx="8771466" cy="1163067"/>
          </a:xfrm>
        </p:spPr>
      </p:pic>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4" y="2008978"/>
            <a:ext cx="5418666" cy="2584450"/>
          </a:xfrm>
        </p:spPr>
        <p:txBody>
          <a:bodyPr/>
          <a:lstStyle/>
          <a:p>
            <a:r>
              <a:rPr lang="en-US" dirty="0"/>
              <a:t>Access the coordinates of a certain address in the given city.</a:t>
            </a:r>
          </a:p>
        </p:txBody>
      </p:sp>
    </p:spTree>
    <p:extLst>
      <p:ext uri="{BB962C8B-B14F-4D97-AF65-F5344CB8AC3E}">
        <p14:creationId xmlns:p14="http://schemas.microsoft.com/office/powerpoint/2010/main" val="80995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4</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3" y="4685274"/>
            <a:ext cx="7968826" cy="1320800"/>
          </a:xfrm>
        </p:spPr>
      </p:pic>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3" y="2516982"/>
            <a:ext cx="8737599" cy="1687746"/>
          </a:xfrm>
        </p:spPr>
        <p:txBody>
          <a:bodyPr>
            <a:normAutofit lnSpcReduction="10000"/>
          </a:bodyPr>
          <a:lstStyle/>
          <a:p>
            <a:pPr lvl="0"/>
            <a:r>
              <a:rPr lang="en-AU" dirty="0"/>
              <a:t>A search query is used to find the train station within 500 metres of the given address. The search is limited to 10 results.</a:t>
            </a:r>
          </a:p>
          <a:p>
            <a:pPr lvl="0"/>
            <a:r>
              <a:rPr lang="en-AU" dirty="0"/>
              <a:t>The corresponding URL is then defined.</a:t>
            </a:r>
          </a:p>
          <a:p>
            <a:r>
              <a:rPr lang="en-AU" dirty="0"/>
              <a:t>The GET request is used on all URL’s to collect the information from Foursquare API. </a:t>
            </a:r>
            <a:endParaRPr lang="en-US" dirty="0"/>
          </a:p>
        </p:txBody>
      </p:sp>
    </p:spTree>
    <p:extLst>
      <p:ext uri="{BB962C8B-B14F-4D97-AF65-F5344CB8AC3E}">
        <p14:creationId xmlns:p14="http://schemas.microsoft.com/office/powerpoint/2010/main" val="164678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4" y="1388536"/>
            <a:ext cx="8432799" cy="4070086"/>
          </a:xfrm>
        </p:spPr>
        <p:txBody>
          <a:bodyPr>
            <a:normAutofit/>
          </a:bodyPr>
          <a:lstStyle/>
          <a:p>
            <a:pPr lvl="0"/>
            <a:r>
              <a:rPr lang="en-AU" dirty="0"/>
              <a:t>After using the GET request, the information is then transformed into a pandas data frame.</a:t>
            </a:r>
          </a:p>
          <a:p>
            <a:pPr lvl="0"/>
            <a:endParaRPr lang="en-AU" dirty="0"/>
          </a:p>
          <a:p>
            <a:pPr lvl="0"/>
            <a:endParaRPr lang="en-AU" dirty="0"/>
          </a:p>
          <a:p>
            <a:pPr marL="0" lvl="0" indent="0">
              <a:buNone/>
            </a:pPr>
            <a:br>
              <a:rPr lang="en-AU" dirty="0"/>
            </a:br>
            <a:endParaRPr lang="en-AU" dirty="0"/>
          </a:p>
          <a:p>
            <a:pPr lvl="0"/>
            <a:r>
              <a:rPr lang="en-AU" dirty="0"/>
              <a:t>The data frame is then filtered to only include the required details in an easy to read format.</a:t>
            </a:r>
          </a:p>
        </p:txBody>
      </p:sp>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a:xfrm>
            <a:off x="677334" y="169337"/>
            <a:ext cx="8596668" cy="1320800"/>
          </a:xfrm>
        </p:spPr>
        <p:txBody>
          <a:bodyPr/>
          <a:lstStyle/>
          <a:p>
            <a:r>
              <a:rPr lang="en-US" dirty="0"/>
              <a:t>Methodology</a:t>
            </a:r>
            <a:br>
              <a:rPr lang="en-US" dirty="0"/>
            </a:br>
            <a:r>
              <a:rPr lang="en-US" sz="2800" dirty="0"/>
              <a:t>Step 5</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4" y="2133597"/>
            <a:ext cx="7968826" cy="1188719"/>
          </a:xfrm>
        </p:spPr>
      </p:pic>
      <p:pic>
        <p:nvPicPr>
          <p:cNvPr id="5" name="Picture 4" descr="A screenshot of a social media post&#10;&#10;Description automatically generated">
            <a:extLst>
              <a:ext uri="{FF2B5EF4-FFF2-40B4-BE49-F238E27FC236}">
                <a16:creationId xmlns:a16="http://schemas.microsoft.com/office/drawing/2014/main" id="{48E2B344-4F9A-5941-9887-50529D58AE8D}"/>
              </a:ext>
            </a:extLst>
          </p:cNvPr>
          <p:cNvPicPr>
            <a:picLocks noChangeAspect="1"/>
          </p:cNvPicPr>
          <p:nvPr/>
        </p:nvPicPr>
        <p:blipFill>
          <a:blip r:embed="rId3"/>
          <a:stretch>
            <a:fillRect/>
          </a:stretch>
        </p:blipFill>
        <p:spPr>
          <a:xfrm>
            <a:off x="677334" y="4131472"/>
            <a:ext cx="6896100" cy="2654300"/>
          </a:xfrm>
          <a:prstGeom prst="rect">
            <a:avLst/>
          </a:prstGeom>
        </p:spPr>
      </p:pic>
    </p:spTree>
    <p:extLst>
      <p:ext uri="{BB962C8B-B14F-4D97-AF65-F5344CB8AC3E}">
        <p14:creationId xmlns:p14="http://schemas.microsoft.com/office/powerpoint/2010/main" val="22178972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16</TotalTime>
  <Words>1024</Words>
  <Application>Microsoft Macintosh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Capstone Project – Places to eat at while in Australia</vt:lpstr>
      <vt:lpstr>Contents</vt:lpstr>
      <vt:lpstr>Introduction</vt:lpstr>
      <vt:lpstr>Data</vt:lpstr>
      <vt:lpstr>Methodology Step 1</vt:lpstr>
      <vt:lpstr>Methodology Step 2</vt:lpstr>
      <vt:lpstr>Methodology Step 3</vt:lpstr>
      <vt:lpstr>Methodology Step 4</vt:lpstr>
      <vt:lpstr>Methodology Step 5</vt:lpstr>
      <vt:lpstr>Methodology Step 6</vt:lpstr>
      <vt:lpstr>Methodology Step 7</vt:lpstr>
      <vt:lpstr>Methodology Step 8</vt:lpstr>
      <vt:lpstr>Methodology Step 9</vt:lpstr>
      <vt:lpstr>Results - Melbourne</vt:lpstr>
      <vt:lpstr>Results - Sydney</vt:lpstr>
      <vt:lpstr>Results - Brisbane</vt:lpstr>
      <vt:lpstr>Results - Perth</vt:lpstr>
      <vt:lpstr>Results - Adelaide</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Places to eat at while in Australia</dc:title>
  <dc:creator>Ben Whatman</dc:creator>
  <cp:lastModifiedBy>Ben Whatman</cp:lastModifiedBy>
  <cp:revision>4</cp:revision>
  <dcterms:created xsi:type="dcterms:W3CDTF">2020-06-01T03:52:44Z</dcterms:created>
  <dcterms:modified xsi:type="dcterms:W3CDTF">2020-06-01T04:14:19Z</dcterms:modified>
</cp:coreProperties>
</file>