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notesMasterIdLst>
    <p:notesMasterId r:id="rId16"/>
  </p:notesMasterIdLst>
  <p:sldIdLst>
    <p:sldId id="256" r:id="rId2"/>
    <p:sldId id="269" r:id="rId3"/>
    <p:sldId id="271" r:id="rId4"/>
    <p:sldId id="257" r:id="rId5"/>
    <p:sldId id="260" r:id="rId6"/>
    <p:sldId id="259" r:id="rId7"/>
    <p:sldId id="261" r:id="rId8"/>
    <p:sldId id="258" r:id="rId9"/>
    <p:sldId id="263" r:id="rId10"/>
    <p:sldId id="264" r:id="rId11"/>
    <p:sldId id="265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DC6209-9B30-B4FD-BBEF-909561F82DAF}" name="Raluca Popp" initials="RP" userId="Raluca Popp" providerId="None"/>
  <p188:author id="{2967A8C3-E0B6-B309-7AEF-62AD992E5C57}" name="Ben Bridge" initials="BB" userId="fcb69eafacddda1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541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3B4D6-E832-4087-9C48-6B8573C1082D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C0B9-C76C-4F4D-96AB-6307087D4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54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1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3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9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02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5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0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2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Cook’s Distance is showing that some influential outliers could be skewing the results of our Regression </a:t>
            </a:r>
          </a:p>
          <a:p>
            <a:endParaRPr lang="en-GB" dirty="0"/>
          </a:p>
          <a:p>
            <a:r>
              <a:rPr lang="en-GB" dirty="0"/>
              <a:t>262 – Male, Embarked from Southampton, 3yr old, 3</a:t>
            </a:r>
            <a:r>
              <a:rPr lang="en-GB" baseline="30000" dirty="0"/>
              <a:t>rd</a:t>
            </a:r>
            <a:r>
              <a:rPr lang="en-GB" dirty="0"/>
              <a:t> class ticket, survived – does not seem to be an inputting error </a:t>
            </a:r>
          </a:p>
          <a:p>
            <a:endParaRPr lang="en-GB" dirty="0"/>
          </a:p>
          <a:p>
            <a:r>
              <a:rPr lang="en-GB" dirty="0"/>
              <a:t>298 – Female, 1</a:t>
            </a:r>
            <a:r>
              <a:rPr lang="en-GB" baseline="30000" dirty="0"/>
              <a:t>st</a:t>
            </a:r>
            <a:r>
              <a:rPr lang="en-GB" dirty="0"/>
              <a:t> class, didn’t survive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C0B9-C76C-4F4D-96AB-6307087D4B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56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3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2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8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6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5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5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88C97B-B8BD-4997-BA81-C6F9C8C6B7F6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D56D97-B4EE-466C-8184-38EA9465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2306-4AFF-4209-BD52-7D760A779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GB" sz="3500" dirty="0"/>
              <a:t>THE TITANIC: SURVIVAL outcomes and its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1B38-FCCC-4553-BD00-CE89A0F0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By Ben Bridge</a:t>
            </a:r>
          </a:p>
        </p:txBody>
      </p:sp>
    </p:spTree>
    <p:extLst>
      <p:ext uri="{BB962C8B-B14F-4D97-AF65-F5344CB8AC3E}">
        <p14:creationId xmlns:p14="http://schemas.microsoft.com/office/powerpoint/2010/main" val="85007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2995-B501-EA39-2840-F42633B3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4"/>
            <a:ext cx="7729728" cy="1188720"/>
          </a:xfrm>
        </p:spPr>
        <p:txBody>
          <a:bodyPr/>
          <a:lstStyle/>
          <a:p>
            <a:r>
              <a:rPr lang="en-GB" dirty="0"/>
              <a:t>ROUNDUP OF DESCRIPTIVES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C9F0-ACC0-19BE-77F1-57EE4344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34886"/>
            <a:ext cx="7729728" cy="53728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some of what I have explored and displayed here: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There seems to be some strong links between people’s</a:t>
            </a:r>
            <a:r>
              <a:rPr lang="en-GB" b="1" dirty="0"/>
              <a:t> Sex </a:t>
            </a:r>
            <a:r>
              <a:rPr lang="en-GB" dirty="0"/>
              <a:t>and </a:t>
            </a:r>
            <a:r>
              <a:rPr lang="en-GB" b="1" dirty="0"/>
              <a:t>Survival rate, </a:t>
            </a:r>
            <a:r>
              <a:rPr lang="en-GB" dirty="0"/>
              <a:t>not so much Age surprisingly 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en-GB" dirty="0"/>
              <a:t>Overall, there seems to be an undercurrent of </a:t>
            </a:r>
            <a:r>
              <a:rPr lang="en-GB" b="1" dirty="0"/>
              <a:t>class/ social status </a:t>
            </a:r>
            <a:r>
              <a:rPr lang="en-GB" dirty="0"/>
              <a:t>informing the analysis of the Titanic catastrophe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en-GB" dirty="0"/>
              <a:t>And some other interesting explored links that were not in visual form here …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4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A6F9-6EDC-2B68-0C92-A1C6FFED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3"/>
            <a:ext cx="7729728" cy="1188720"/>
          </a:xfrm>
        </p:spPr>
        <p:txBody>
          <a:bodyPr/>
          <a:lstStyle/>
          <a:p>
            <a:r>
              <a:rPr lang="en-GB" dirty="0"/>
              <a:t>LOGISTIC REGRESSION ANALYSES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06354-8FBE-704F-AF2D-7727A2BF6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707" r="58544" b="14725"/>
          <a:stretch/>
        </p:blipFill>
        <p:spPr>
          <a:xfrm>
            <a:off x="2231136" y="6061665"/>
            <a:ext cx="7149188" cy="540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66A0D8-B9F1-7623-B09A-5B9A9E02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66555"/>
            <a:ext cx="7729728" cy="3865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Model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231EB-D553-45B4-DDE9-FA7A7A9459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34" t="35987" r="53313" b="17786"/>
          <a:stretch/>
        </p:blipFill>
        <p:spPr>
          <a:xfrm>
            <a:off x="4610100" y="1880607"/>
            <a:ext cx="2202683" cy="39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AD25-383C-3FFC-923A-C976C5D1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00"/>
            <a:ext cx="7729728" cy="1188720"/>
          </a:xfrm>
        </p:spPr>
        <p:txBody>
          <a:bodyPr/>
          <a:lstStyle/>
          <a:p>
            <a:r>
              <a:rPr lang="en-GB" dirty="0"/>
              <a:t>LOGISTIC REGRESSION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6B33-DD19-B3D4-AFF2-75E18A59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749" y="1318697"/>
            <a:ext cx="7729728" cy="346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Model 2: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4B33D-9798-9C7C-DA6E-A275C4757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13" r="72143" b="3149"/>
          <a:stretch/>
        </p:blipFill>
        <p:spPr>
          <a:xfrm>
            <a:off x="1408784" y="5934879"/>
            <a:ext cx="9503725" cy="506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CD70F-7A64-A4F2-F703-7DD50F4E7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2" t="31925" r="77144" b="30706"/>
          <a:stretch/>
        </p:blipFill>
        <p:spPr>
          <a:xfrm>
            <a:off x="4487596" y="1491855"/>
            <a:ext cx="3346100" cy="4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60E3-D494-457B-8030-A6ED9179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97"/>
            <a:ext cx="7729728" cy="1188720"/>
          </a:xfrm>
        </p:spPr>
        <p:txBody>
          <a:bodyPr/>
          <a:lstStyle/>
          <a:p>
            <a:r>
              <a:rPr lang="en-GB" dirty="0"/>
              <a:t>LOGISTIC REGRESSION DIAGNOSTICS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36D10D0-0603-CE3B-A391-4916D10D3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1" y="1712250"/>
            <a:ext cx="5339326" cy="412584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985DD6C-0EAD-AF75-6838-E8289C6B8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74" y="1672056"/>
            <a:ext cx="5339326" cy="41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8AD-8D84-B081-616A-2BEF803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00"/>
            <a:ext cx="7729728" cy="1188720"/>
          </a:xfrm>
        </p:spPr>
        <p:txBody>
          <a:bodyPr/>
          <a:lstStyle/>
          <a:p>
            <a:r>
              <a:rPr lang="en-GB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DCC6-98FA-147C-9222-185FE9CD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01613"/>
            <a:ext cx="7729728" cy="4556576"/>
          </a:xfrm>
        </p:spPr>
        <p:txBody>
          <a:bodyPr/>
          <a:lstStyle/>
          <a:p>
            <a:r>
              <a:rPr lang="en-GB" dirty="0"/>
              <a:t>Quite a few missing values for the variable Age, so we lose a bit of nuance in our model, but we would even if not included – given its statistical significance </a:t>
            </a:r>
          </a:p>
          <a:p>
            <a:endParaRPr lang="en-GB" dirty="0"/>
          </a:p>
          <a:p>
            <a:r>
              <a:rPr lang="en-GB" dirty="0"/>
              <a:t>Over 500 missing values for Cabin location of Passengers (miss out on looking at the differences between luxury and non-luxury cabin location)</a:t>
            </a:r>
          </a:p>
        </p:txBody>
      </p:sp>
    </p:spTree>
    <p:extLst>
      <p:ext uri="{BB962C8B-B14F-4D97-AF65-F5344CB8AC3E}">
        <p14:creationId xmlns:p14="http://schemas.microsoft.com/office/powerpoint/2010/main" val="333669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37D8-C4A8-C1D4-C343-3DB3141B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243"/>
            <a:ext cx="7729728" cy="1188720"/>
          </a:xfrm>
        </p:spPr>
        <p:txBody>
          <a:bodyPr/>
          <a:lstStyle/>
          <a:p>
            <a:r>
              <a:rPr lang="en-GB" dirty="0"/>
              <a:t>Titanic background and dataset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B51D-405B-70C6-D705-734F7F2D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31758"/>
            <a:ext cx="7729728" cy="5485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Census data on Passengers onboard the Titanic, which sank in 1912 </a:t>
            </a:r>
          </a:p>
          <a:p>
            <a:pPr>
              <a:lnSpc>
                <a:spcPct val="150000"/>
              </a:lnSpc>
            </a:pPr>
            <a:r>
              <a:rPr lang="en-GB" dirty="0"/>
              <a:t>891 Passenger sample</a:t>
            </a:r>
          </a:p>
          <a:p>
            <a:pPr>
              <a:lnSpc>
                <a:spcPct val="150000"/>
              </a:lnSpc>
            </a:pPr>
            <a:r>
              <a:rPr lang="en-GB" dirty="0"/>
              <a:t>549 did not survive, 342 did</a:t>
            </a:r>
          </a:p>
          <a:p>
            <a:pPr>
              <a:lnSpc>
                <a:spcPct val="150000"/>
              </a:lnSpc>
            </a:pPr>
            <a:r>
              <a:rPr lang="en-GB" dirty="0"/>
              <a:t>61% of Passengers died</a:t>
            </a:r>
          </a:p>
          <a:p>
            <a:pPr>
              <a:lnSpc>
                <a:spcPct val="150000"/>
              </a:lnSpc>
            </a:pPr>
            <a:r>
              <a:rPr lang="en-GB" dirty="0"/>
              <a:t>Looks at cohorts such as Age, Fare Price, Number of Spouses etc.</a:t>
            </a:r>
          </a:p>
        </p:txBody>
      </p:sp>
      <p:pic>
        <p:nvPicPr>
          <p:cNvPr id="1026" name="Picture 2" descr="Titanic - Wikipedia">
            <a:extLst>
              <a:ext uri="{FF2B5EF4-FFF2-40B4-BE49-F238E27FC236}">
                <a16:creationId xmlns:a16="http://schemas.microsoft.com/office/drawing/2014/main" id="{82AA462D-E557-94E5-E544-35EEA3F66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3" y="4164101"/>
            <a:ext cx="3562246" cy="261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re Photos Inside the Titanic - Pictures of the Titanic">
            <a:extLst>
              <a:ext uri="{FF2B5EF4-FFF2-40B4-BE49-F238E27FC236}">
                <a16:creationId xmlns:a16="http://schemas.microsoft.com/office/drawing/2014/main" id="{6D337DB6-45C9-AA77-A7B0-30345E7E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47" y="4124998"/>
            <a:ext cx="2628034" cy="263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BEDE-4157-5516-FD3B-C4A17C9F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98"/>
            <a:ext cx="7729728" cy="1188720"/>
          </a:xfrm>
        </p:spPr>
        <p:txBody>
          <a:bodyPr/>
          <a:lstStyle/>
          <a:p>
            <a:r>
              <a:rPr lang="en-GB" dirty="0"/>
              <a:t>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C74B-191D-6614-B7EF-E98E814A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44391"/>
            <a:ext cx="7729728" cy="491524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dirty="0"/>
              <a:t>Independent Variables: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Passenger Class – 1</a:t>
            </a:r>
            <a:r>
              <a:rPr lang="en-GB" baseline="30000" dirty="0"/>
              <a:t>st</a:t>
            </a:r>
            <a:r>
              <a:rPr lang="en-GB" dirty="0"/>
              <a:t>, 2</a:t>
            </a:r>
            <a:r>
              <a:rPr lang="en-GB" baseline="30000" dirty="0"/>
              <a:t>nd</a:t>
            </a:r>
            <a:r>
              <a:rPr lang="en-GB" dirty="0"/>
              <a:t>, 3</a:t>
            </a:r>
            <a:r>
              <a:rPr lang="en-GB" baseline="30000" dirty="0"/>
              <a:t>rd</a:t>
            </a:r>
            <a:r>
              <a:rPr lang="en-GB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Sex – Male or Female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Age – not grouped – continuous variable </a:t>
            </a:r>
          </a:p>
          <a:p>
            <a:pPr marL="0" indent="0">
              <a:buNone/>
            </a:pPr>
            <a:r>
              <a:rPr lang="en-GB" dirty="0"/>
              <a:t>Number of Siblings, Spouses, and Children, Parents onboard</a:t>
            </a:r>
          </a:p>
          <a:p>
            <a:pPr marL="0" indent="0">
              <a:buNone/>
            </a:pPr>
            <a:r>
              <a:rPr lang="en-GB" dirty="0"/>
              <a:t>Fare Price – continuous variable</a:t>
            </a:r>
          </a:p>
          <a:p>
            <a:pPr marL="0" indent="0">
              <a:buNone/>
            </a:pPr>
            <a:r>
              <a:rPr lang="en-GB" dirty="0"/>
              <a:t>Port Embarked from – Cherbourg, Queenstown, and Southampton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Not included:</a:t>
            </a:r>
          </a:p>
          <a:p>
            <a:pPr marL="0" indent="0">
              <a:buNone/>
            </a:pPr>
            <a:r>
              <a:rPr lang="en-GB" dirty="0"/>
              <a:t>Cabin position – over 500 data points missing </a:t>
            </a:r>
          </a:p>
        </p:txBody>
      </p:sp>
    </p:spTree>
    <p:extLst>
      <p:ext uri="{BB962C8B-B14F-4D97-AF65-F5344CB8AC3E}">
        <p14:creationId xmlns:p14="http://schemas.microsoft.com/office/powerpoint/2010/main" val="274420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9D8F-065C-8DE2-A92F-46A773F1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0683"/>
            <a:ext cx="7729728" cy="1188720"/>
          </a:xfrm>
        </p:spPr>
        <p:txBody>
          <a:bodyPr/>
          <a:lstStyle/>
          <a:p>
            <a:r>
              <a:rPr lang="en-GB" dirty="0"/>
              <a:t>DESCRIPTIVE STATISTICS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A7304B1-3692-0FCC-4ED8-276132A68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"/>
          <a:stretch/>
        </p:blipFill>
        <p:spPr>
          <a:xfrm>
            <a:off x="2610885" y="1453307"/>
            <a:ext cx="6970230" cy="51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7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6866-06A3-4366-2C10-D55D647D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5"/>
            <a:ext cx="7729728" cy="1188720"/>
          </a:xfrm>
        </p:spPr>
        <p:txBody>
          <a:bodyPr/>
          <a:lstStyle/>
          <a:p>
            <a:r>
              <a:rPr lang="en-GB" dirty="0"/>
              <a:t>DESCRIPTIVE STATISTICS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328C21B-C6F6-2BD2-A859-FABBA2299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6"/>
          <a:stretch/>
        </p:blipFill>
        <p:spPr>
          <a:xfrm>
            <a:off x="2614861" y="1349921"/>
            <a:ext cx="7090611" cy="5241379"/>
          </a:xfrm>
        </p:spPr>
      </p:pic>
    </p:spTree>
    <p:extLst>
      <p:ext uri="{BB962C8B-B14F-4D97-AF65-F5344CB8AC3E}">
        <p14:creationId xmlns:p14="http://schemas.microsoft.com/office/powerpoint/2010/main" val="68033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D92D-00EC-BDF2-F220-8A612524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250"/>
            <a:ext cx="7729728" cy="1188720"/>
          </a:xfrm>
        </p:spPr>
        <p:txBody>
          <a:bodyPr/>
          <a:lstStyle/>
          <a:p>
            <a:r>
              <a:rPr lang="en-GB" dirty="0"/>
              <a:t>DESCRIPTIVE STATISTICS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13B9C5-AAC1-2CA4-B5D3-1A61C84DC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"/>
          <a:stretch/>
        </p:blipFill>
        <p:spPr>
          <a:xfrm>
            <a:off x="2507760" y="1376420"/>
            <a:ext cx="7244558" cy="53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5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0151-8115-D5F9-5B81-002FD120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6"/>
            <a:ext cx="7729728" cy="1188720"/>
          </a:xfrm>
        </p:spPr>
        <p:txBody>
          <a:bodyPr/>
          <a:lstStyle/>
          <a:p>
            <a:r>
              <a:rPr lang="en-GB" dirty="0"/>
              <a:t>DESCRIPTIVE STATISTICS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FBFAD3-386C-1480-DB39-610D3728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89" y="1379621"/>
            <a:ext cx="7242736" cy="5480201"/>
          </a:xfrm>
        </p:spPr>
      </p:pic>
    </p:spTree>
    <p:extLst>
      <p:ext uri="{BB962C8B-B14F-4D97-AF65-F5344CB8AC3E}">
        <p14:creationId xmlns:p14="http://schemas.microsoft.com/office/powerpoint/2010/main" val="239437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3C05-B31F-8BCB-EDC3-DC3E1331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0"/>
            <a:ext cx="7729728" cy="1188720"/>
          </a:xfrm>
        </p:spPr>
        <p:txBody>
          <a:bodyPr/>
          <a:lstStyle/>
          <a:p>
            <a:r>
              <a:rPr lang="en-GB" dirty="0"/>
              <a:t>POTENTIAL CONFOUNDING VARIABLES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5D610CE-ADA2-A5C1-2F1D-B44F3E6F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91" y="1438330"/>
            <a:ext cx="7162736" cy="54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4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EBA2-E1C1-B15E-1D6E-FD6B809C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297"/>
            <a:ext cx="7729728" cy="1188720"/>
          </a:xfrm>
        </p:spPr>
        <p:txBody>
          <a:bodyPr/>
          <a:lstStyle/>
          <a:p>
            <a:r>
              <a:rPr lang="en-GB" dirty="0"/>
              <a:t>POTENTIAL CONFOUNDING VARIABLES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1486F2B-9E6B-71D5-990D-449347B25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25" y="1404824"/>
            <a:ext cx="6152950" cy="51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07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3246</TotalTime>
  <Words>333</Words>
  <Application>Microsoft Office PowerPoint</Application>
  <PresentationFormat>Widescreen</PresentationFormat>
  <Paragraphs>56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THE TITANIC: SURVIVAL outcomes and its variance</vt:lpstr>
      <vt:lpstr>Titanic background and dataset BACKGROUND </vt:lpstr>
      <vt:lpstr>THE VARIABLES</vt:lpstr>
      <vt:lpstr>DESCRIPTIVE STATISTICS</vt:lpstr>
      <vt:lpstr>DESCRIPTIVE STATISTICS</vt:lpstr>
      <vt:lpstr>DESCRIPTIVE STATISTICS</vt:lpstr>
      <vt:lpstr>DESCRIPTIVE STATISTICS</vt:lpstr>
      <vt:lpstr>POTENTIAL CONFOUNDING VARIABLES</vt:lpstr>
      <vt:lpstr>POTENTIAL CONFOUNDING VARIABLES</vt:lpstr>
      <vt:lpstr>ROUNDUP OF DESCRIPTIVES</vt:lpstr>
      <vt:lpstr>LOGISTIC REGRESSION ANALYSES</vt:lpstr>
      <vt:lpstr>LOGISTIC REGRESSION ANALYSES</vt:lpstr>
      <vt:lpstr>LOGISTIC REGRESSION DIAGNOSTICS</vt:lpstr>
      <vt:lpstr>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Scotland’s Place in the Union: A Relationship Destined to End?</dc:title>
  <dc:creator>Ben Bridge</dc:creator>
  <cp:lastModifiedBy>Ben</cp:lastModifiedBy>
  <cp:revision>36</cp:revision>
  <dcterms:created xsi:type="dcterms:W3CDTF">2022-03-02T10:31:08Z</dcterms:created>
  <dcterms:modified xsi:type="dcterms:W3CDTF">2023-11-22T16:22:06Z</dcterms:modified>
</cp:coreProperties>
</file>