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5143500" cx="9144000"/>
  <p:notesSz cx="6858000" cy="9144000"/>
  <p:embeddedFontLst>
    <p:embeddedFont>
      <p:font typeface="Roboto Thin"/>
      <p:regular r:id="rId53"/>
      <p:bold r:id="rId54"/>
      <p:italic r:id="rId55"/>
      <p:boldItalic r:id="rId56"/>
    </p:embeddedFont>
    <p:embeddedFont>
      <p:font typeface="Roboto"/>
      <p:regular r:id="rId57"/>
      <p:bold r:id="rId58"/>
      <p:italic r:id="rId59"/>
      <p:boldItalic r:id="rId60"/>
    </p:embeddedFont>
    <p:embeddedFont>
      <p:font typeface="Roboto Light"/>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Benjamin Deplu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obotoLight-bold.fntdata"/><Relationship Id="rId61" Type="http://schemas.openxmlformats.org/officeDocument/2006/relationships/font" Target="fonts/RobotoLight-regular.fntdata"/><Relationship Id="rId20" Type="http://schemas.openxmlformats.org/officeDocument/2006/relationships/slide" Target="slides/slide14.xml"/><Relationship Id="rId64" Type="http://schemas.openxmlformats.org/officeDocument/2006/relationships/font" Target="fonts/RobotoLight-boldItalic.fntdata"/><Relationship Id="rId63" Type="http://schemas.openxmlformats.org/officeDocument/2006/relationships/font" Target="fonts/RobotoLight-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Roboto-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RobotoThin-regular.fntdata"/><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obotoThin-italic.fntdata"/><Relationship Id="rId10" Type="http://schemas.openxmlformats.org/officeDocument/2006/relationships/slide" Target="slides/slide4.xml"/><Relationship Id="rId54" Type="http://schemas.openxmlformats.org/officeDocument/2006/relationships/font" Target="fonts/RobotoThin-bold.fntdata"/><Relationship Id="rId13" Type="http://schemas.openxmlformats.org/officeDocument/2006/relationships/slide" Target="slides/slide7.xml"/><Relationship Id="rId57" Type="http://schemas.openxmlformats.org/officeDocument/2006/relationships/font" Target="fonts/Roboto-regular.fntdata"/><Relationship Id="rId12" Type="http://schemas.openxmlformats.org/officeDocument/2006/relationships/slide" Target="slides/slide6.xml"/><Relationship Id="rId56" Type="http://schemas.openxmlformats.org/officeDocument/2006/relationships/font" Target="fonts/RobotoThin-boldItalic.fntdata"/><Relationship Id="rId15" Type="http://schemas.openxmlformats.org/officeDocument/2006/relationships/slide" Target="slides/slide9.xml"/><Relationship Id="rId59" Type="http://schemas.openxmlformats.org/officeDocument/2006/relationships/font" Target="fonts/Roboto-italic.fntdata"/><Relationship Id="rId14" Type="http://schemas.openxmlformats.org/officeDocument/2006/relationships/slide" Target="slides/slide8.xml"/><Relationship Id="rId58" Type="http://schemas.openxmlformats.org/officeDocument/2006/relationships/font" Target="fonts/Roboto-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4-29T08:49:38.270">
    <p:pos x="6000" y="0"/>
    <p:text>X</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1-04-29T08:49:31.695">
    <p:pos x="6000" y="0"/>
    <p:text>X</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5945e6e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5945e6e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3c5e8c33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3c5e8c33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3c5e8c33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3c5e8c33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9ed99c7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9ed99c7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3c5e8c33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3c5e8c33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8ce89b78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8ce89b78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3c5e8c33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3c5e8c33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3c5e8c33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3c5e8c33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3c5e8c33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3c5e8c33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8ce89b78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8ce89b78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3c5e8c33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3c5e8c33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5945e6e5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5945e6e5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3c5e8c33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3c5e8c33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sz="1050">
                <a:solidFill>
                  <a:schemeClr val="dk1"/>
                </a:solidFill>
                <a:highlight>
                  <a:srgbClr val="FFFFFF"/>
                </a:highlight>
              </a:rPr>
              <a:t>Pour la regression linéaire, on observe que la RMSE se situe autour de 1,17 ce qui nous donne une bonne baseline pour la comparer aux autres modèles.</a:t>
            </a:r>
            <a:endParaRPr sz="105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fr" sz="1050">
                <a:solidFill>
                  <a:schemeClr val="dk1"/>
                </a:solidFill>
                <a:highlight>
                  <a:srgbClr val="FFFFFF"/>
                </a:highlight>
              </a:rPr>
              <a:t>De plus, le poids des features dans les prediction tiennent essentiellement compte de la surface et un peu de la location ou du nombre de batiments.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3c5e8c334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3c5e8c334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t/>
            </a: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rPr lang="fr" sz="1050">
                <a:solidFill>
                  <a:schemeClr val="dk1"/>
                </a:solidFill>
                <a:highlight>
                  <a:srgbClr val="FFFFFF"/>
                </a:highlight>
              </a:rPr>
              <a:t>Après la modelisation de plusieurs modèles, nous utilisons la librairie ELI5 afin de voir visuellement le poids de chaque variable dans les predictions.</a:t>
            </a:r>
            <a:endParaRPr sz="1050">
              <a:solidFill>
                <a:schemeClr val="dk1"/>
              </a:solidFill>
              <a:highlight>
                <a:srgbClr val="FFFFFF"/>
              </a:highlight>
            </a:endParaRPr>
          </a:p>
          <a:p>
            <a:pPr indent="0" lvl="0" marL="0" rtl="0" algn="l">
              <a:lnSpc>
                <a:spcPct val="115000"/>
              </a:lnSpc>
              <a:spcBef>
                <a:spcPts val="1100"/>
              </a:spcBef>
              <a:spcAft>
                <a:spcPts val="0"/>
              </a:spcAft>
              <a:buNone/>
            </a:pPr>
            <a:r>
              <a:rPr lang="fr" sz="1050">
                <a:solidFill>
                  <a:schemeClr val="dk1"/>
                </a:solidFill>
                <a:highlight>
                  <a:srgbClr val="FFFFFF"/>
                </a:highlight>
              </a:rPr>
              <a:t>Il est interessant d'observer dans le cas de la regression Ridge que les variables preponderantes sont :</a:t>
            </a:r>
            <a:endParaRPr sz="1050">
              <a:solidFill>
                <a:schemeClr val="dk1"/>
              </a:solidFill>
              <a:highlight>
                <a:srgbClr val="FFFFFF"/>
              </a:highlight>
            </a:endParaRPr>
          </a:p>
          <a:p>
            <a:pPr indent="-295275" lvl="0" marL="457200" rtl="0" algn="l">
              <a:lnSpc>
                <a:spcPct val="115000"/>
              </a:lnSpc>
              <a:spcBef>
                <a:spcPts val="1100"/>
              </a:spcBef>
              <a:spcAft>
                <a:spcPts val="0"/>
              </a:spcAft>
              <a:buClr>
                <a:schemeClr val="dk1"/>
              </a:buClr>
              <a:buSzPts val="1050"/>
              <a:buChar char="●"/>
            </a:pPr>
            <a:r>
              <a:rPr lang="fr" sz="1050">
                <a:solidFill>
                  <a:schemeClr val="dk1"/>
                </a:solidFill>
                <a:highlight>
                  <a:srgbClr val="FFFFFF"/>
                </a:highlight>
              </a:rPr>
              <a:t>La surface totale (GFA)</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fr" sz="1050">
                <a:solidFill>
                  <a:schemeClr val="dk1"/>
                </a:solidFill>
                <a:highlight>
                  <a:srgbClr val="FFFFFF"/>
                </a:highlight>
              </a:rPr>
              <a:t>Le type de building</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fr" sz="1050">
                <a:solidFill>
                  <a:schemeClr val="dk1"/>
                </a:solidFill>
                <a:highlight>
                  <a:srgbClr val="FFFFFF"/>
                </a:highlight>
              </a:rPr>
              <a:t>Nombre de building</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fr" sz="1050">
                <a:solidFill>
                  <a:schemeClr val="dk1"/>
                </a:solidFill>
                <a:highlight>
                  <a:srgbClr val="FFFFFF"/>
                </a:highlight>
              </a:rPr>
              <a:t>Surface du parking</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fr" sz="1050">
                <a:solidFill>
                  <a:schemeClr val="dk1"/>
                </a:solidFill>
                <a:highlight>
                  <a:srgbClr val="FFFFFF"/>
                </a:highlight>
              </a:rPr>
              <a:t>La surface du parking</a:t>
            </a:r>
            <a:endParaRPr sz="1050">
              <a:solidFill>
                <a:schemeClr val="dk1"/>
              </a:solidFill>
              <a:highlight>
                <a:srgbClr val="FFFFFF"/>
              </a:highlight>
            </a:endParaRPr>
          </a:p>
          <a:p>
            <a:pPr indent="0" lvl="0" marL="0" rtl="0" algn="l">
              <a:lnSpc>
                <a:spcPct val="115000"/>
              </a:lnSpc>
              <a:spcBef>
                <a:spcPts val="1100"/>
              </a:spcBef>
              <a:spcAft>
                <a:spcPts val="0"/>
              </a:spcAft>
              <a:buNone/>
            </a:pPr>
            <a:r>
              <a:rPr lang="fr" sz="1050">
                <a:solidFill>
                  <a:schemeClr val="dk1"/>
                </a:solidFill>
                <a:highlight>
                  <a:srgbClr val="FFFFFF"/>
                </a:highlight>
              </a:rPr>
              <a:t>En revanche l'année de construction ou le quartier ou encore la location n'ont qu'une faible influence sur la prediction via une regression ridge.</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3c5e8c334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3c5e8c334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sz="1050">
                <a:solidFill>
                  <a:schemeClr val="dk1"/>
                </a:solidFill>
                <a:highlight>
                  <a:srgbClr val="FFFFFF"/>
                </a:highlight>
              </a:rPr>
              <a:t>Le lasso a bien effectué son travail en ajustant le poids de certaintes variables avec un coeff de 0. Il en ressort qu'il n'y a plus que la surface et le nombre de batiment qui ont un poids dans la </a:t>
            </a:r>
            <a:r>
              <a:rPr lang="fr" sz="1050">
                <a:solidFill>
                  <a:schemeClr val="dk1"/>
                </a:solidFill>
                <a:highlight>
                  <a:srgbClr val="FFFFFF"/>
                </a:highlight>
              </a:rPr>
              <a:t>prédiction</a:t>
            </a:r>
            <a:r>
              <a:rPr lang="fr" sz="1050">
                <a:solidFill>
                  <a:schemeClr val="dk1"/>
                </a:solidFill>
                <a:highlight>
                  <a:srgbClr val="FFFFFF"/>
                </a:highlight>
              </a:rPr>
              <a:t>.</a:t>
            </a:r>
            <a:endParaRPr sz="105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b="1" lang="fr" sz="1050">
                <a:solidFill>
                  <a:schemeClr val="dk1"/>
                </a:solidFill>
                <a:highlight>
                  <a:srgbClr val="FFFFFF"/>
                </a:highlight>
              </a:rPr>
              <a:t>En revanche la RMSE est légèrement meilleure que pour la Regression ridge avec 0.50 mais sa MAPE est moins bonne avec 1.17</a:t>
            </a:r>
            <a:endParaRPr b="1"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3c5e8c334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3c5e8c334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fr" sz="1050">
                <a:solidFill>
                  <a:schemeClr val="dk1"/>
                </a:solidFill>
                <a:highlight>
                  <a:srgbClr val="FFFFFF"/>
                </a:highlight>
              </a:rPr>
              <a:t>&lt;b&gt;Le kernel ridge en revanche se situe en tête en terme de RMSE par rapport aux autres modèles à 0.49 comme valeur minimale </a:t>
            </a:r>
            <a:r>
              <a:rPr lang="fr" sz="1050">
                <a:solidFill>
                  <a:schemeClr val="dk1"/>
                </a:solidFill>
                <a:highlight>
                  <a:srgbClr val="FFFFFF"/>
                </a:highlight>
              </a:rPr>
              <a:t>observée</a:t>
            </a:r>
            <a:r>
              <a:rPr lang="fr" sz="1050">
                <a:solidFill>
                  <a:schemeClr val="dk1"/>
                </a:solidFill>
                <a:highlight>
                  <a:srgbClr val="FFFFFF"/>
                </a:highlight>
              </a:rPr>
              <a:t>. &lt;/b&gt;</a:t>
            </a:r>
            <a:br>
              <a:rPr lang="fr" sz="1050">
                <a:solidFill>
                  <a:schemeClr val="dk1"/>
                </a:solidFill>
                <a:highlight>
                  <a:srgbClr val="FFFFFF"/>
                </a:highlight>
              </a:rPr>
            </a:b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3c5e8c334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3c5e8c33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1050">
                <a:solidFill>
                  <a:schemeClr val="dk1"/>
                </a:solidFill>
                <a:highlight>
                  <a:srgbClr val="FFFFFF"/>
                </a:highlight>
              </a:rPr>
              <a:t>Comme pour la </a:t>
            </a:r>
            <a:r>
              <a:rPr lang="fr" sz="1050">
                <a:solidFill>
                  <a:schemeClr val="dk1"/>
                </a:solidFill>
                <a:highlight>
                  <a:srgbClr val="FFFFFF"/>
                </a:highlight>
              </a:rPr>
              <a:t>régression</a:t>
            </a:r>
            <a:r>
              <a:rPr lang="fr" sz="1050">
                <a:solidFill>
                  <a:schemeClr val="dk1"/>
                </a:solidFill>
                <a:highlight>
                  <a:srgbClr val="FFFFFF"/>
                </a:highlight>
              </a:rPr>
              <a:t> Ridge, la SVM utilise une majeure partie des variables avec un poids très fort sur :</a:t>
            </a:r>
            <a:endParaRPr sz="1050">
              <a:solidFill>
                <a:schemeClr val="dk1"/>
              </a:solidFill>
              <a:highlight>
                <a:srgbClr val="FFFFFF"/>
              </a:highlight>
            </a:endParaRPr>
          </a:p>
          <a:p>
            <a:pPr indent="-295275" lvl="0" marL="457200" rtl="0" algn="l">
              <a:lnSpc>
                <a:spcPct val="115000"/>
              </a:lnSpc>
              <a:spcBef>
                <a:spcPts val="1100"/>
              </a:spcBef>
              <a:spcAft>
                <a:spcPts val="0"/>
              </a:spcAft>
              <a:buClr>
                <a:schemeClr val="dk1"/>
              </a:buClr>
              <a:buSzPts val="1050"/>
              <a:buChar char="●"/>
            </a:pPr>
            <a:r>
              <a:rPr lang="fr" sz="1050">
                <a:solidFill>
                  <a:schemeClr val="dk1"/>
                </a:solidFill>
                <a:highlight>
                  <a:srgbClr val="FFFFFF"/>
                </a:highlight>
              </a:rPr>
              <a:t>la surface</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fr" sz="1050">
                <a:solidFill>
                  <a:schemeClr val="dk1"/>
                </a:solidFill>
                <a:highlight>
                  <a:srgbClr val="FFFFFF"/>
                </a:highlight>
              </a:rPr>
              <a:t>le nombre de </a:t>
            </a:r>
            <a:r>
              <a:rPr lang="fr" sz="1050">
                <a:solidFill>
                  <a:schemeClr val="dk1"/>
                </a:solidFill>
                <a:highlight>
                  <a:srgbClr val="FFFFFF"/>
                </a:highlight>
              </a:rPr>
              <a:t>bâtiment</a:t>
            </a:r>
            <a:r>
              <a:rPr lang="fr" sz="1050">
                <a:solidFill>
                  <a:schemeClr val="dk1"/>
                </a:solidFill>
                <a:highlight>
                  <a:srgbClr val="FFFFFF"/>
                </a:highlight>
              </a:rPr>
              <a:t>.</a:t>
            </a:r>
            <a:endParaRPr sz="1050">
              <a:solidFill>
                <a:schemeClr val="dk1"/>
              </a:solidFill>
              <a:highlight>
                <a:srgbClr val="FFFFFF"/>
              </a:highlight>
            </a:endParaRPr>
          </a:p>
          <a:p>
            <a:pPr indent="0" lvl="0" marL="0" rtl="0" algn="l">
              <a:lnSpc>
                <a:spcPct val="115000"/>
              </a:lnSpc>
              <a:spcBef>
                <a:spcPts val="1100"/>
              </a:spcBef>
              <a:spcAft>
                <a:spcPts val="0"/>
              </a:spcAft>
              <a:buNone/>
            </a:pPr>
            <a:r>
              <a:rPr lang="fr" sz="1050">
                <a:solidFill>
                  <a:schemeClr val="dk1"/>
                </a:solidFill>
                <a:highlight>
                  <a:srgbClr val="FFFFFF"/>
                </a:highlight>
              </a:rPr>
              <a:t>Le temps de calcul est en revanche beaucoup plus lent 142 sec et la RMSE se situe dans la moyenne haute 0.51et la mape est très </a:t>
            </a:r>
            <a:r>
              <a:rPr lang="fr" sz="1050">
                <a:solidFill>
                  <a:schemeClr val="dk1"/>
                </a:solidFill>
                <a:highlight>
                  <a:srgbClr val="FFFFFF"/>
                </a:highlight>
              </a:rPr>
              <a:t>élevée</a:t>
            </a:r>
            <a:r>
              <a:rPr lang="fr" sz="1050">
                <a:solidFill>
                  <a:schemeClr val="dk1"/>
                </a:solidFill>
                <a:highlight>
                  <a:srgbClr val="FFFFFF"/>
                </a:highlight>
              </a:rPr>
              <a:t>. à plus de 1.14</a:t>
            </a: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d3c5e8c334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d3c5e8c334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fr" sz="1050">
                <a:solidFill>
                  <a:schemeClr val="dk1"/>
                </a:solidFill>
                <a:highlight>
                  <a:srgbClr val="FFFFFF"/>
                </a:highlight>
              </a:rPr>
              <a:t>La random forrest utilise aussi beaucoup la surface mais met l'accent sur le type de batiment. Sa RMSE est dans la moyenne 1,15 et son temps de calcul est négligeable.</a:t>
            </a:r>
            <a:endParaRPr b="1" sz="1050">
              <a:solidFill>
                <a:schemeClr val="dk1"/>
              </a:solidFill>
              <a:highlight>
                <a:srgbClr val="FFFFFF"/>
              </a:highlight>
            </a:endParaRPr>
          </a:p>
          <a:p>
            <a:pPr indent="0" lvl="0" marL="0" rtl="0" algn="l">
              <a:lnSpc>
                <a:spcPct val="115000"/>
              </a:lnSpc>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d3c5e8c334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d3c5e8c334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fr" sz="1050">
                <a:solidFill>
                  <a:schemeClr val="dk1"/>
                </a:solidFill>
                <a:highlight>
                  <a:srgbClr val="FFFFFF"/>
                </a:highlight>
              </a:rPr>
              <a:t>L'idée est d'observer l'ensemble des predictions par rapport à l'échantillon de test afin de voir quel modèle s'en approche le plus. A titre d'observation, nous utilisons en abscisse les variables les plus utilisées par les modèles:</a:t>
            </a:r>
            <a:endParaRPr sz="1050">
              <a:solidFill>
                <a:schemeClr val="dk1"/>
              </a:solidFill>
              <a:highlight>
                <a:srgbClr val="FFFFFF"/>
              </a:highlight>
            </a:endParaRPr>
          </a:p>
          <a:p>
            <a:pPr indent="-295275" lvl="0" marL="457200" rtl="0" algn="l">
              <a:lnSpc>
                <a:spcPct val="115000"/>
              </a:lnSpc>
              <a:spcBef>
                <a:spcPts val="1100"/>
              </a:spcBef>
              <a:spcAft>
                <a:spcPts val="0"/>
              </a:spcAft>
              <a:buClr>
                <a:schemeClr val="dk1"/>
              </a:buClr>
              <a:buSzPts val="1050"/>
              <a:buChar char="●"/>
            </a:pPr>
            <a:r>
              <a:rPr lang="fr" sz="1050">
                <a:solidFill>
                  <a:schemeClr val="dk1"/>
                </a:solidFill>
                <a:highlight>
                  <a:srgbClr val="FFFFFF"/>
                </a:highlight>
              </a:rPr>
              <a:t>surface (GFA)</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fr" sz="1050">
                <a:solidFill>
                  <a:schemeClr val="dk1"/>
                </a:solidFill>
                <a:highlight>
                  <a:srgbClr val="FFFFFF"/>
                </a:highlight>
              </a:rPr>
              <a:t>type de batiment</a:t>
            </a: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3c5e8c334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d3c5e8c334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fr" sz="1050">
                <a:solidFill>
                  <a:schemeClr val="dk1"/>
                </a:solidFill>
                <a:highlight>
                  <a:srgbClr val="FFFFFF"/>
                </a:highlight>
              </a:rPr>
              <a:t>L'idée est d'observer l'ensemble des predictions par rapport à l'échantillon de test afin de voir quel modèle s'en approche le plus. A titre d'observation, nous utilisons en abscisse les variables les plus utilisées par les modèles:</a:t>
            </a:r>
            <a:endParaRPr sz="1050">
              <a:solidFill>
                <a:schemeClr val="dk1"/>
              </a:solidFill>
              <a:highlight>
                <a:srgbClr val="FFFFFF"/>
              </a:highlight>
            </a:endParaRPr>
          </a:p>
          <a:p>
            <a:pPr indent="-295275" lvl="0" marL="457200" rtl="0" algn="l">
              <a:lnSpc>
                <a:spcPct val="115000"/>
              </a:lnSpc>
              <a:spcBef>
                <a:spcPts val="1100"/>
              </a:spcBef>
              <a:spcAft>
                <a:spcPts val="0"/>
              </a:spcAft>
              <a:buClr>
                <a:schemeClr val="dk1"/>
              </a:buClr>
              <a:buSzPts val="1050"/>
              <a:buChar char="●"/>
            </a:pPr>
            <a:r>
              <a:rPr lang="fr" sz="1050">
                <a:solidFill>
                  <a:schemeClr val="dk1"/>
                </a:solidFill>
                <a:highlight>
                  <a:srgbClr val="FFFFFF"/>
                </a:highlight>
              </a:rPr>
              <a:t>surface (GFA)</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fr" sz="1050">
                <a:solidFill>
                  <a:schemeClr val="dk1"/>
                </a:solidFill>
                <a:highlight>
                  <a:srgbClr val="FFFFFF"/>
                </a:highlight>
              </a:rPr>
              <a:t>type de batiment</a:t>
            </a: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d3c5e8c334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d3c5e8c334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fr" sz="1050">
                <a:solidFill>
                  <a:schemeClr val="dk1"/>
                </a:solidFill>
                <a:highlight>
                  <a:srgbClr val="FFFFFF"/>
                </a:highlight>
              </a:rPr>
              <a:t>L'idée est d'observer l'ensemble des predictions par rapport à l'échantillon de test afin de voir quel modèle s'en approche le plus. A titre d'observation, nous utilisons en abscisse les variables les plus utilisées par les modèles:</a:t>
            </a:r>
            <a:endParaRPr sz="1050">
              <a:solidFill>
                <a:schemeClr val="dk1"/>
              </a:solidFill>
              <a:highlight>
                <a:srgbClr val="FFFFFF"/>
              </a:highlight>
            </a:endParaRPr>
          </a:p>
          <a:p>
            <a:pPr indent="-295275" lvl="0" marL="457200" rtl="0" algn="l">
              <a:lnSpc>
                <a:spcPct val="115000"/>
              </a:lnSpc>
              <a:spcBef>
                <a:spcPts val="1100"/>
              </a:spcBef>
              <a:spcAft>
                <a:spcPts val="0"/>
              </a:spcAft>
              <a:buClr>
                <a:schemeClr val="dk1"/>
              </a:buClr>
              <a:buSzPts val="1050"/>
              <a:buChar char="●"/>
            </a:pPr>
            <a:r>
              <a:rPr lang="fr" sz="1050">
                <a:solidFill>
                  <a:schemeClr val="dk1"/>
                </a:solidFill>
                <a:highlight>
                  <a:srgbClr val="FFFFFF"/>
                </a:highlight>
              </a:rPr>
              <a:t>surface (GFA)</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fr" sz="1050">
                <a:solidFill>
                  <a:schemeClr val="dk1"/>
                </a:solidFill>
                <a:highlight>
                  <a:srgbClr val="FFFFFF"/>
                </a:highlight>
              </a:rPr>
              <a:t>type de batiment</a:t>
            </a: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d3c5e8c334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d3c5e8c334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fr" sz="1050">
                <a:solidFill>
                  <a:schemeClr val="dk1"/>
                </a:solidFill>
                <a:highlight>
                  <a:srgbClr val="FFFFFF"/>
                </a:highlight>
              </a:rPr>
              <a:t>L'idée est d'observer l'ensemble des predictions par rapport à l'échantillon de test afin de voir quel modèle s'en approche le plus. A titre d'observation, nous utilisons en abscisse les variables les plus utilisées par les modèles:</a:t>
            </a:r>
            <a:endParaRPr sz="1050">
              <a:solidFill>
                <a:schemeClr val="dk1"/>
              </a:solidFill>
              <a:highlight>
                <a:srgbClr val="FFFFFF"/>
              </a:highlight>
            </a:endParaRPr>
          </a:p>
          <a:p>
            <a:pPr indent="-295275" lvl="0" marL="457200" rtl="0" algn="l">
              <a:lnSpc>
                <a:spcPct val="115000"/>
              </a:lnSpc>
              <a:spcBef>
                <a:spcPts val="1100"/>
              </a:spcBef>
              <a:spcAft>
                <a:spcPts val="0"/>
              </a:spcAft>
              <a:buClr>
                <a:schemeClr val="dk1"/>
              </a:buClr>
              <a:buSzPts val="1050"/>
              <a:buChar char="●"/>
            </a:pPr>
            <a:r>
              <a:rPr lang="fr" sz="1050">
                <a:solidFill>
                  <a:schemeClr val="dk1"/>
                </a:solidFill>
                <a:highlight>
                  <a:srgbClr val="FFFFFF"/>
                </a:highlight>
              </a:rPr>
              <a:t>surface (GFA)</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fr" sz="1050">
                <a:solidFill>
                  <a:schemeClr val="dk1"/>
                </a:solidFill>
                <a:highlight>
                  <a:srgbClr val="FFFFFF"/>
                </a:highlight>
              </a:rPr>
              <a:t>type de batiment</a:t>
            </a: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8ce89b78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8ce89b78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d3c5e8c334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d3c5e8c334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d3c5e8c334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d3c5e8c334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d3c5e8c334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d3c5e8c334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d3c5e8c334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d3c5e8c334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d3c5e8c334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d3c5e8c334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1050">
                <a:solidFill>
                  <a:schemeClr val="dk1"/>
                </a:solidFill>
                <a:highlight>
                  <a:srgbClr val="FFFFFF"/>
                </a:highlight>
              </a:rPr>
              <a:t>Pour la regression linéaire, on observe que la RMSE se situe autour de 1,17 ce qui nous donne une bonne baseline pour la comparer aux autres modèles.</a:t>
            </a:r>
            <a:endParaRPr sz="1050">
              <a:solidFill>
                <a:schemeClr val="dk1"/>
              </a:solidFill>
              <a:highlight>
                <a:srgbClr val="FFFFFF"/>
              </a:highlight>
            </a:endParaRPr>
          </a:p>
          <a:p>
            <a:pPr indent="0" lvl="0" marL="0" rtl="0" algn="l">
              <a:lnSpc>
                <a:spcPct val="115000"/>
              </a:lnSpc>
              <a:spcBef>
                <a:spcPts val="1100"/>
              </a:spcBef>
              <a:spcAft>
                <a:spcPts val="0"/>
              </a:spcAft>
              <a:buNone/>
            </a:pPr>
            <a:r>
              <a:rPr lang="fr" sz="1050">
                <a:solidFill>
                  <a:schemeClr val="dk1"/>
                </a:solidFill>
                <a:highlight>
                  <a:srgbClr val="FFFFFF"/>
                </a:highlight>
              </a:rPr>
              <a:t>De plus, le poids des features dans les prediction tiennent essentiellement compte de la surface et un peu de la location ou du nombre de batiments.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d3c5e8c334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d3c5e8c33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t/>
            </a: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rPr lang="fr" sz="1050">
                <a:solidFill>
                  <a:schemeClr val="dk1"/>
                </a:solidFill>
                <a:highlight>
                  <a:srgbClr val="FFFFFF"/>
                </a:highlight>
              </a:rPr>
              <a:t>Après la modelisation de plusieurs modèles, nous utilisons la librairie ELI5 afin de voir visuellement le poids de chaque variable dans les predictions.</a:t>
            </a:r>
            <a:endParaRPr sz="1050">
              <a:solidFill>
                <a:schemeClr val="dk1"/>
              </a:solidFill>
              <a:highlight>
                <a:srgbClr val="FFFFFF"/>
              </a:highlight>
            </a:endParaRPr>
          </a:p>
          <a:p>
            <a:pPr indent="0" lvl="0" marL="0" rtl="0" algn="l">
              <a:lnSpc>
                <a:spcPct val="115000"/>
              </a:lnSpc>
              <a:spcBef>
                <a:spcPts val="1100"/>
              </a:spcBef>
              <a:spcAft>
                <a:spcPts val="0"/>
              </a:spcAft>
              <a:buNone/>
            </a:pPr>
            <a:r>
              <a:rPr lang="fr" sz="1050">
                <a:solidFill>
                  <a:schemeClr val="dk1"/>
                </a:solidFill>
                <a:highlight>
                  <a:srgbClr val="FFFFFF"/>
                </a:highlight>
              </a:rPr>
              <a:t>Il est interessant d'observer dans le cas de la regression Ridge que les variables preponderantes sont :</a:t>
            </a:r>
            <a:endParaRPr sz="1050">
              <a:solidFill>
                <a:schemeClr val="dk1"/>
              </a:solidFill>
              <a:highlight>
                <a:srgbClr val="FFFFFF"/>
              </a:highlight>
            </a:endParaRPr>
          </a:p>
          <a:p>
            <a:pPr indent="-295275" lvl="0" marL="457200" rtl="0" algn="l">
              <a:lnSpc>
                <a:spcPct val="115000"/>
              </a:lnSpc>
              <a:spcBef>
                <a:spcPts val="1100"/>
              </a:spcBef>
              <a:spcAft>
                <a:spcPts val="0"/>
              </a:spcAft>
              <a:buClr>
                <a:schemeClr val="dk1"/>
              </a:buClr>
              <a:buSzPts val="1050"/>
              <a:buChar char="●"/>
            </a:pPr>
            <a:r>
              <a:rPr lang="fr" sz="1050">
                <a:solidFill>
                  <a:schemeClr val="dk1"/>
                </a:solidFill>
                <a:highlight>
                  <a:srgbClr val="FFFFFF"/>
                </a:highlight>
              </a:rPr>
              <a:t>La surface totale (GFA)</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fr" sz="1050">
                <a:solidFill>
                  <a:schemeClr val="dk1"/>
                </a:solidFill>
                <a:highlight>
                  <a:srgbClr val="FFFFFF"/>
                </a:highlight>
              </a:rPr>
              <a:t>Le type de building</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fr" sz="1050">
                <a:solidFill>
                  <a:schemeClr val="dk1"/>
                </a:solidFill>
                <a:highlight>
                  <a:srgbClr val="FFFFFF"/>
                </a:highlight>
              </a:rPr>
              <a:t>Nombre de building</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fr" sz="1050">
                <a:solidFill>
                  <a:schemeClr val="dk1"/>
                </a:solidFill>
                <a:highlight>
                  <a:srgbClr val="FFFFFF"/>
                </a:highlight>
              </a:rPr>
              <a:t>Surface du parking</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fr" sz="1050">
                <a:solidFill>
                  <a:schemeClr val="dk1"/>
                </a:solidFill>
                <a:highlight>
                  <a:srgbClr val="FFFFFF"/>
                </a:highlight>
              </a:rPr>
              <a:t>La surface du parking</a:t>
            </a:r>
            <a:endParaRPr sz="1050">
              <a:solidFill>
                <a:schemeClr val="dk1"/>
              </a:solidFill>
              <a:highlight>
                <a:srgbClr val="FFFFFF"/>
              </a:highlight>
            </a:endParaRPr>
          </a:p>
          <a:p>
            <a:pPr indent="0" lvl="0" marL="0" rtl="0" algn="l">
              <a:lnSpc>
                <a:spcPct val="115000"/>
              </a:lnSpc>
              <a:spcBef>
                <a:spcPts val="1100"/>
              </a:spcBef>
              <a:spcAft>
                <a:spcPts val="0"/>
              </a:spcAft>
              <a:buNone/>
            </a:pPr>
            <a:r>
              <a:rPr lang="fr" sz="1050">
                <a:solidFill>
                  <a:schemeClr val="dk1"/>
                </a:solidFill>
                <a:highlight>
                  <a:srgbClr val="FFFFFF"/>
                </a:highlight>
              </a:rPr>
              <a:t>En revanche l'année de construction ou le quartier ou encore la location n'ont qu'une faible influence sur la prediction via une regression ridge.</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110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d3c5e8c334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d3c5e8c334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1050">
                <a:solidFill>
                  <a:schemeClr val="dk1"/>
                </a:solidFill>
                <a:highlight>
                  <a:srgbClr val="FFFFFF"/>
                </a:highlight>
              </a:rPr>
              <a:t>Le lasso a bien effectué son travail en ajustant le poids de certaintes variables avec un coeff de 0. Il en ressort qu'il n'y a plus que la surface et le nombre de batiment qui ont un poids dans la prédiction.</a:t>
            </a:r>
            <a:endParaRPr sz="1050">
              <a:solidFill>
                <a:schemeClr val="dk1"/>
              </a:solidFill>
              <a:highlight>
                <a:srgbClr val="FFFFFF"/>
              </a:highlight>
            </a:endParaRPr>
          </a:p>
          <a:p>
            <a:pPr indent="0" lvl="0" marL="0" rtl="0" algn="l">
              <a:lnSpc>
                <a:spcPct val="115000"/>
              </a:lnSpc>
              <a:spcBef>
                <a:spcPts val="1100"/>
              </a:spcBef>
              <a:spcAft>
                <a:spcPts val="0"/>
              </a:spcAft>
              <a:buNone/>
            </a:pPr>
            <a:r>
              <a:rPr b="1" lang="fr" sz="1050">
                <a:solidFill>
                  <a:schemeClr val="dk1"/>
                </a:solidFill>
                <a:highlight>
                  <a:srgbClr val="FFFFFF"/>
                </a:highlight>
              </a:rPr>
              <a:t>En revanche la RMSE est légèrement meilleure que pour la Regression ridge avec 0.50 mais sa MAPE est moins bonne avec 1.17</a:t>
            </a:r>
            <a:endParaRPr b="1" sz="1050">
              <a:solidFill>
                <a:schemeClr val="dk1"/>
              </a:solidFill>
              <a:highlight>
                <a:srgbClr val="FFFFFF"/>
              </a:highlight>
            </a:endParaRPr>
          </a:p>
          <a:p>
            <a:pPr indent="0" lvl="0" marL="0" rtl="0" algn="l">
              <a:lnSpc>
                <a:spcPct val="115000"/>
              </a:lnSpc>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d3c5e8c334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d3c5e8c334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fr" sz="1050">
                <a:solidFill>
                  <a:schemeClr val="dk1"/>
                </a:solidFill>
                <a:highlight>
                  <a:srgbClr val="FFFFFF"/>
                </a:highlight>
              </a:rPr>
              <a:t>&lt;b&gt;Le kernel ridge en revanche se situe au milieu en terme de RMSE par rapport aux autres modèles à 0.94 comme valeur minimale oberservée. &lt;/b&gt;</a:t>
            </a: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d3c5e8c334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d3c5e8c334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1050">
                <a:solidFill>
                  <a:schemeClr val="dk1"/>
                </a:solidFill>
                <a:highlight>
                  <a:srgbClr val="FFFFFF"/>
                </a:highlight>
              </a:rPr>
              <a:t>Comme pour la régression Ridge, la SVM utilise une majeure partie des variables avec un poids très fort sur :</a:t>
            </a:r>
            <a:endParaRPr sz="1050">
              <a:solidFill>
                <a:schemeClr val="dk1"/>
              </a:solidFill>
              <a:highlight>
                <a:srgbClr val="FFFFFF"/>
              </a:highlight>
            </a:endParaRPr>
          </a:p>
          <a:p>
            <a:pPr indent="-295275" lvl="0" marL="457200" rtl="0" algn="l">
              <a:lnSpc>
                <a:spcPct val="115000"/>
              </a:lnSpc>
              <a:spcBef>
                <a:spcPts val="1100"/>
              </a:spcBef>
              <a:spcAft>
                <a:spcPts val="0"/>
              </a:spcAft>
              <a:buClr>
                <a:schemeClr val="dk1"/>
              </a:buClr>
              <a:buSzPts val="1050"/>
              <a:buChar char="●"/>
            </a:pPr>
            <a:r>
              <a:rPr lang="fr" sz="1050">
                <a:solidFill>
                  <a:schemeClr val="dk1"/>
                </a:solidFill>
                <a:highlight>
                  <a:srgbClr val="FFFFFF"/>
                </a:highlight>
              </a:rPr>
              <a:t>la surface</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fr" sz="1050">
                <a:solidFill>
                  <a:schemeClr val="dk1"/>
                </a:solidFill>
                <a:highlight>
                  <a:srgbClr val="FFFFFF"/>
                </a:highlight>
              </a:rPr>
              <a:t>le nombre de bâtiment.</a:t>
            </a:r>
            <a:endParaRPr sz="1050">
              <a:solidFill>
                <a:schemeClr val="dk1"/>
              </a:solidFill>
              <a:highlight>
                <a:srgbClr val="FFFFFF"/>
              </a:highlight>
            </a:endParaRPr>
          </a:p>
          <a:p>
            <a:pPr indent="0" lvl="0" marL="0" rtl="0" algn="l">
              <a:lnSpc>
                <a:spcPct val="115000"/>
              </a:lnSpc>
              <a:spcBef>
                <a:spcPts val="1100"/>
              </a:spcBef>
              <a:spcAft>
                <a:spcPts val="0"/>
              </a:spcAft>
              <a:buNone/>
            </a:pPr>
            <a:r>
              <a:rPr lang="fr" sz="1050">
                <a:solidFill>
                  <a:schemeClr val="dk1"/>
                </a:solidFill>
                <a:highlight>
                  <a:srgbClr val="FFFFFF"/>
                </a:highlight>
              </a:rPr>
              <a:t>Le temps de calcul est en revanche beaucoup plus lent 142 sec et la RMSE se situe dans la moyenne haute 1,22.</a:t>
            </a: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d3c5e8c334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d3c5e8c334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fr" sz="1050">
                <a:solidFill>
                  <a:schemeClr val="dk1"/>
                </a:solidFill>
                <a:highlight>
                  <a:srgbClr val="FFFFFF"/>
                </a:highlight>
              </a:rPr>
              <a:t>La random forrest utilise aussi beaucoup la surface mais met l'accent sur le type de batiment. Sa RMSE est dans la moyenne 1,15 et son temps de calcul est négligeable.</a:t>
            </a:r>
            <a:endParaRPr b="1" sz="1050">
              <a:solidFill>
                <a:schemeClr val="dk1"/>
              </a:solidFill>
              <a:highlight>
                <a:srgbClr val="FFFFFF"/>
              </a:highlight>
            </a:endParaRPr>
          </a:p>
          <a:p>
            <a:pPr indent="0" lvl="0" marL="0" rtl="0" algn="l">
              <a:lnSpc>
                <a:spcPct val="115000"/>
              </a:lnSpc>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5945e6e5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5945e6e5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d3c5e8c334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d3c5e8c334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fr" sz="1050">
                <a:solidFill>
                  <a:schemeClr val="dk1"/>
                </a:solidFill>
                <a:highlight>
                  <a:srgbClr val="FFFFFF"/>
                </a:highlight>
              </a:rPr>
              <a:t>L'idée est d'observer l'ensemble des predictions par rapport à l'échantillon de test afin de voir quel modèle s'en approche le plus. A titre d'observation, nous utilisons en abscisse les variables les plus utilisées par les modèles:</a:t>
            </a:r>
            <a:endParaRPr sz="1050">
              <a:solidFill>
                <a:schemeClr val="dk1"/>
              </a:solidFill>
              <a:highlight>
                <a:srgbClr val="FFFFFF"/>
              </a:highlight>
            </a:endParaRPr>
          </a:p>
          <a:p>
            <a:pPr indent="-295275" lvl="0" marL="457200" rtl="0" algn="l">
              <a:lnSpc>
                <a:spcPct val="115000"/>
              </a:lnSpc>
              <a:spcBef>
                <a:spcPts val="1100"/>
              </a:spcBef>
              <a:spcAft>
                <a:spcPts val="0"/>
              </a:spcAft>
              <a:buClr>
                <a:schemeClr val="dk1"/>
              </a:buClr>
              <a:buSzPts val="1050"/>
              <a:buChar char="●"/>
            </a:pPr>
            <a:r>
              <a:rPr lang="fr" sz="1050">
                <a:solidFill>
                  <a:schemeClr val="dk1"/>
                </a:solidFill>
                <a:highlight>
                  <a:srgbClr val="FFFFFF"/>
                </a:highlight>
              </a:rPr>
              <a:t>surface (GFA)</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fr" sz="1050">
                <a:solidFill>
                  <a:schemeClr val="dk1"/>
                </a:solidFill>
                <a:highlight>
                  <a:srgbClr val="FFFFFF"/>
                </a:highlight>
              </a:rPr>
              <a:t>type de batiment</a:t>
            </a: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d3c5e8c334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d3c5e8c334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1100"/>
              </a:spcBef>
              <a:spcAft>
                <a:spcPts val="0"/>
              </a:spcAft>
              <a:buClr>
                <a:schemeClr val="dk1"/>
              </a:buClr>
              <a:buSzPts val="1050"/>
              <a:buChar char="●"/>
            </a:pPr>
            <a:r>
              <a:rPr lang="fr" sz="1050">
                <a:solidFill>
                  <a:schemeClr val="dk1"/>
                </a:solidFill>
                <a:highlight>
                  <a:srgbClr val="FFFFFF"/>
                </a:highlight>
              </a:rPr>
              <a:t>par souci visuel on a oublié la svm dont le RMSE était très éloigné de la baseline</a:t>
            </a: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d3c5e8c334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d3c5e8c334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fr" sz="1050">
                <a:solidFill>
                  <a:schemeClr val="dk1"/>
                </a:solidFill>
                <a:highlight>
                  <a:srgbClr val="FFFFFF"/>
                </a:highlight>
              </a:rPr>
              <a:t>L'idée est d'observer l'ensemble des predictions par rapport à l'échantillon de test afin de voir quel modèle s'en approche le plus. A titre d'observation, nous utilisons en abscisse les variables les plus utilisées par les modèles:</a:t>
            </a:r>
            <a:endParaRPr sz="1050">
              <a:solidFill>
                <a:schemeClr val="dk1"/>
              </a:solidFill>
              <a:highlight>
                <a:srgbClr val="FFFFFF"/>
              </a:highlight>
            </a:endParaRPr>
          </a:p>
          <a:p>
            <a:pPr indent="-295275" lvl="0" marL="457200" rtl="0" algn="l">
              <a:lnSpc>
                <a:spcPct val="115000"/>
              </a:lnSpc>
              <a:spcBef>
                <a:spcPts val="1100"/>
              </a:spcBef>
              <a:spcAft>
                <a:spcPts val="0"/>
              </a:spcAft>
              <a:buClr>
                <a:schemeClr val="dk1"/>
              </a:buClr>
              <a:buSzPts val="1050"/>
              <a:buChar char="●"/>
            </a:pPr>
            <a:r>
              <a:rPr lang="fr" sz="1050">
                <a:solidFill>
                  <a:schemeClr val="dk1"/>
                </a:solidFill>
                <a:highlight>
                  <a:srgbClr val="FFFFFF"/>
                </a:highlight>
              </a:rPr>
              <a:t>surface (GFA)</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fr" sz="1050">
                <a:solidFill>
                  <a:schemeClr val="dk1"/>
                </a:solidFill>
                <a:highlight>
                  <a:srgbClr val="FFFFFF"/>
                </a:highlight>
              </a:rPr>
              <a:t>type de batiment</a:t>
            </a: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d3c5e8c334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d3c5e8c334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d3c5e8c334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d3c5e8c334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d3c5e8c334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d3c5e8c334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c5945e6e5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c5945e6e5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8ce89b7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8ce89b7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3c5e8c3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3c5e8c3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8ce89b78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8ce89b78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8ce89b78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8ce89b78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3c5e8c33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3c5e8c33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hyperlink" Target="https://www.kaggle.com/city-of-seattle/sea-building-energy-benchmarking#2015-building-energy-benchmarking.csv"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omments" Target="../comments/commen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800">
                <a:latin typeface="Roboto Light"/>
                <a:ea typeface="Roboto Light"/>
                <a:cs typeface="Roboto Light"/>
                <a:sym typeface="Roboto Light"/>
              </a:rPr>
              <a:t>Soutenance - Anticiper les besoins en consommation électrique de bâtiments</a:t>
            </a:r>
            <a:endParaRPr sz="1800">
              <a:latin typeface="Roboto Light"/>
              <a:ea typeface="Roboto Light"/>
              <a:cs typeface="Roboto Light"/>
              <a:sym typeface="Roboto Light"/>
            </a:endParaRPr>
          </a:p>
          <a:p>
            <a:pPr indent="0" lvl="0" marL="0" rtl="0" algn="l">
              <a:spcBef>
                <a:spcPts val="0"/>
              </a:spcBef>
              <a:spcAft>
                <a:spcPts val="0"/>
              </a:spcAft>
              <a:buNone/>
            </a:pPr>
            <a:r>
              <a:t/>
            </a:r>
            <a:endParaRPr>
              <a:latin typeface="Roboto Light"/>
              <a:ea typeface="Roboto Light"/>
              <a:cs typeface="Roboto Light"/>
              <a:sym typeface="Roboto Light"/>
            </a:endParaRPr>
          </a:p>
        </p:txBody>
      </p:sp>
      <p:cxnSp>
        <p:nvCxnSpPr>
          <p:cNvPr id="55" name="Google Shape;55;p13"/>
          <p:cNvCxnSpPr/>
          <p:nvPr/>
        </p:nvCxnSpPr>
        <p:spPr>
          <a:xfrm>
            <a:off x="311700" y="2743100"/>
            <a:ext cx="85206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idx="1" type="subTitle"/>
          </p:nvPr>
        </p:nvSpPr>
        <p:spPr>
          <a:xfrm>
            <a:off x="320325" y="1605900"/>
            <a:ext cx="4889100" cy="27951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100"/>
              </a:spcBef>
              <a:spcAft>
                <a:spcPts val="0"/>
              </a:spcAft>
              <a:buClr>
                <a:schemeClr val="dk1"/>
              </a:buClr>
              <a:buSzPts val="1200"/>
              <a:buFont typeface="Roboto Thin"/>
              <a:buChar char="-"/>
            </a:pPr>
            <a:r>
              <a:rPr lang="fr" sz="1200">
                <a:solidFill>
                  <a:schemeClr val="dk1"/>
                </a:solidFill>
                <a:highlight>
                  <a:srgbClr val="FFFFFF"/>
                </a:highlight>
                <a:latin typeface="Roboto Thin"/>
                <a:ea typeface="Roboto Thin"/>
                <a:cs typeface="Roboto Thin"/>
                <a:sym typeface="Roboto Thin"/>
              </a:rPr>
              <a:t>Objectif : Limiter le nombre de variables distinctes </a:t>
            </a:r>
            <a:endParaRPr sz="1200">
              <a:solidFill>
                <a:schemeClr val="dk1"/>
              </a:solidFill>
              <a:highlight>
                <a:srgbClr val="FFFFFF"/>
              </a:highlight>
              <a:latin typeface="Roboto Thin"/>
              <a:ea typeface="Roboto Thin"/>
              <a:cs typeface="Roboto Thin"/>
              <a:sym typeface="Roboto Thin"/>
            </a:endParaRPr>
          </a:p>
          <a:p>
            <a:pPr indent="-295275" lvl="1" marL="914400" rtl="0" algn="l">
              <a:lnSpc>
                <a:spcPct val="115000"/>
              </a:lnSpc>
              <a:spcBef>
                <a:spcPts val="0"/>
              </a:spcBef>
              <a:spcAft>
                <a:spcPts val="0"/>
              </a:spcAft>
              <a:buClr>
                <a:schemeClr val="dk1"/>
              </a:buClr>
              <a:buSzPts val="1050"/>
              <a:buFont typeface="Roboto Thin"/>
              <a:buChar char="-"/>
            </a:pPr>
            <a:r>
              <a:rPr lang="fr" sz="1050">
                <a:solidFill>
                  <a:schemeClr val="dk1"/>
                </a:solidFill>
                <a:highlight>
                  <a:srgbClr val="FFFFFF"/>
                </a:highlight>
                <a:latin typeface="Roboto Thin"/>
                <a:ea typeface="Roboto Thin"/>
                <a:cs typeface="Roboto Thin"/>
                <a:sym typeface="Roboto Thin"/>
              </a:rPr>
              <a:t>Strip()</a:t>
            </a:r>
            <a:endParaRPr sz="1050">
              <a:solidFill>
                <a:schemeClr val="dk1"/>
              </a:solidFill>
              <a:highlight>
                <a:srgbClr val="FFFFFF"/>
              </a:highlight>
              <a:latin typeface="Roboto Thin"/>
              <a:ea typeface="Roboto Thin"/>
              <a:cs typeface="Roboto Thin"/>
              <a:sym typeface="Roboto Thin"/>
            </a:endParaRPr>
          </a:p>
          <a:p>
            <a:pPr indent="-295275" lvl="1" marL="914400" rtl="0" algn="l">
              <a:lnSpc>
                <a:spcPct val="115000"/>
              </a:lnSpc>
              <a:spcBef>
                <a:spcPts val="0"/>
              </a:spcBef>
              <a:spcAft>
                <a:spcPts val="0"/>
              </a:spcAft>
              <a:buClr>
                <a:schemeClr val="dk1"/>
              </a:buClr>
              <a:buSzPts val="1050"/>
              <a:buFont typeface="Roboto Thin"/>
              <a:buChar char="-"/>
            </a:pPr>
            <a:r>
              <a:rPr lang="fr" sz="1050">
                <a:solidFill>
                  <a:schemeClr val="dk1"/>
                </a:solidFill>
                <a:highlight>
                  <a:srgbClr val="FFFFFF"/>
                </a:highlight>
                <a:latin typeface="Roboto Thin"/>
                <a:ea typeface="Roboto Thin"/>
                <a:cs typeface="Roboto Thin"/>
                <a:sym typeface="Roboto Thin"/>
              </a:rPr>
              <a:t>lower()</a:t>
            </a:r>
            <a:endParaRPr sz="1050">
              <a:solidFill>
                <a:schemeClr val="dk1"/>
              </a:solidFill>
              <a:highlight>
                <a:srgbClr val="FFFFFF"/>
              </a:highlight>
              <a:latin typeface="Roboto Thin"/>
              <a:ea typeface="Roboto Thin"/>
              <a:cs typeface="Roboto Thin"/>
              <a:sym typeface="Roboto Thin"/>
            </a:endParaRPr>
          </a:p>
          <a:p>
            <a:pPr indent="-295275" lvl="1" marL="914400" rtl="0" algn="l">
              <a:lnSpc>
                <a:spcPct val="115000"/>
              </a:lnSpc>
              <a:spcBef>
                <a:spcPts val="0"/>
              </a:spcBef>
              <a:spcAft>
                <a:spcPts val="0"/>
              </a:spcAft>
              <a:buClr>
                <a:schemeClr val="dk1"/>
              </a:buClr>
              <a:buSzPts val="1050"/>
              <a:buFont typeface="Roboto Thin"/>
              <a:buChar char="-"/>
            </a:pPr>
            <a:r>
              <a:rPr lang="fr" sz="1050">
                <a:solidFill>
                  <a:schemeClr val="dk1"/>
                </a:solidFill>
                <a:highlight>
                  <a:srgbClr val="FFFFFF"/>
                </a:highlight>
                <a:latin typeface="Roboto Thin"/>
                <a:ea typeface="Roboto Thin"/>
                <a:cs typeface="Roboto Thin"/>
                <a:sym typeface="Roboto Thin"/>
              </a:rPr>
              <a:t>stockage des NaN dans des </a:t>
            </a:r>
            <a:r>
              <a:rPr lang="fr" sz="1050">
                <a:solidFill>
                  <a:schemeClr val="dk1"/>
                </a:solidFill>
                <a:highlight>
                  <a:srgbClr val="FFFFFF"/>
                </a:highlight>
                <a:latin typeface="Roboto Thin"/>
                <a:ea typeface="Roboto Thin"/>
                <a:cs typeface="Roboto Thin"/>
                <a:sym typeface="Roboto Thin"/>
              </a:rPr>
              <a:t>catégories</a:t>
            </a:r>
            <a:r>
              <a:rPr lang="fr" sz="1050">
                <a:solidFill>
                  <a:schemeClr val="dk1"/>
                </a:solidFill>
                <a:highlight>
                  <a:srgbClr val="FFFFFF"/>
                </a:highlight>
                <a:latin typeface="Roboto Thin"/>
                <a:ea typeface="Roboto Thin"/>
                <a:cs typeface="Roboto Thin"/>
                <a:sym typeface="Roboto Thin"/>
              </a:rPr>
              <a:t> =&gt; "other"</a:t>
            </a:r>
            <a:endParaRPr sz="1050">
              <a:solidFill>
                <a:schemeClr val="dk1"/>
              </a:solidFill>
              <a:highlight>
                <a:srgbClr val="FFFFFF"/>
              </a:highlight>
              <a:latin typeface="Roboto Thin"/>
              <a:ea typeface="Roboto Thin"/>
              <a:cs typeface="Roboto Thin"/>
              <a:sym typeface="Roboto Thin"/>
            </a:endParaRPr>
          </a:p>
          <a:p>
            <a:pPr indent="-304800" lvl="1" marL="914400" rtl="0" algn="l">
              <a:lnSpc>
                <a:spcPct val="115000"/>
              </a:lnSpc>
              <a:spcBef>
                <a:spcPts val="0"/>
              </a:spcBef>
              <a:spcAft>
                <a:spcPts val="0"/>
              </a:spcAft>
              <a:buClr>
                <a:schemeClr val="dk1"/>
              </a:buClr>
              <a:buSzPts val="1200"/>
              <a:buFont typeface="Roboto Thin"/>
              <a:buChar char="-"/>
            </a:pPr>
            <a:r>
              <a:rPr lang="fr" sz="1200">
                <a:solidFill>
                  <a:schemeClr val="dk1"/>
                </a:solidFill>
                <a:latin typeface="Roboto Thin"/>
                <a:ea typeface="Roboto Thin"/>
                <a:cs typeface="Roboto Thin"/>
                <a:sym typeface="Roboto Thin"/>
              </a:rPr>
              <a:t>Application de la même approche </a:t>
            </a:r>
            <a:endParaRPr sz="1200">
              <a:solidFill>
                <a:schemeClr val="dk1"/>
              </a:solidFill>
              <a:latin typeface="Roboto Thin"/>
              <a:ea typeface="Roboto Thin"/>
              <a:cs typeface="Roboto Thin"/>
              <a:sym typeface="Roboto Thin"/>
            </a:endParaRPr>
          </a:p>
          <a:p>
            <a:pPr indent="-292100" lvl="2" marL="1371600" rtl="0" algn="l">
              <a:lnSpc>
                <a:spcPct val="115000"/>
              </a:lnSpc>
              <a:spcBef>
                <a:spcPts val="0"/>
              </a:spcBef>
              <a:spcAft>
                <a:spcPts val="0"/>
              </a:spcAft>
              <a:buClr>
                <a:schemeClr val="dk1"/>
              </a:buClr>
              <a:buSzPts val="1000"/>
              <a:buFont typeface="Roboto Thin"/>
              <a:buChar char="-"/>
            </a:pPr>
            <a:r>
              <a:rPr lang="fr" sz="1000">
                <a:solidFill>
                  <a:schemeClr val="dk1"/>
                </a:solidFill>
                <a:highlight>
                  <a:srgbClr val="FFFFFF"/>
                </a:highlight>
                <a:latin typeface="Roboto Thin"/>
                <a:ea typeface="Roboto Thin"/>
                <a:cs typeface="Roboto Thin"/>
                <a:sym typeface="Roboto Thin"/>
              </a:rPr>
              <a:t>LargestPropertyUseType</a:t>
            </a:r>
            <a:endParaRPr sz="1000">
              <a:solidFill>
                <a:schemeClr val="dk1"/>
              </a:solidFill>
              <a:highlight>
                <a:srgbClr val="FFFFFF"/>
              </a:highlight>
              <a:latin typeface="Roboto Thin"/>
              <a:ea typeface="Roboto Thin"/>
              <a:cs typeface="Roboto Thin"/>
              <a:sym typeface="Roboto Thin"/>
            </a:endParaRPr>
          </a:p>
          <a:p>
            <a:pPr indent="-292100" lvl="2" marL="1371600" rtl="0" algn="l">
              <a:lnSpc>
                <a:spcPct val="115000"/>
              </a:lnSpc>
              <a:spcBef>
                <a:spcPts val="0"/>
              </a:spcBef>
              <a:spcAft>
                <a:spcPts val="0"/>
              </a:spcAft>
              <a:buClr>
                <a:schemeClr val="dk1"/>
              </a:buClr>
              <a:buSzPts val="1000"/>
              <a:buFont typeface="Roboto Thin"/>
              <a:buChar char="-"/>
            </a:pPr>
            <a:r>
              <a:rPr lang="fr" sz="1000">
                <a:solidFill>
                  <a:schemeClr val="dk1"/>
                </a:solidFill>
                <a:highlight>
                  <a:srgbClr val="FFFFFF"/>
                </a:highlight>
                <a:latin typeface="Roboto Thin"/>
                <a:ea typeface="Roboto Thin"/>
                <a:cs typeface="Roboto Thin"/>
                <a:sym typeface="Roboto Thin"/>
              </a:rPr>
              <a:t>ListOfAllPropertyUseTypes</a:t>
            </a:r>
            <a:endParaRPr sz="1000">
              <a:solidFill>
                <a:schemeClr val="dk1"/>
              </a:solidFill>
              <a:highlight>
                <a:srgbClr val="FFFFFF"/>
              </a:highlight>
              <a:latin typeface="Roboto Thin"/>
              <a:ea typeface="Roboto Thin"/>
              <a:cs typeface="Roboto Thin"/>
              <a:sym typeface="Roboto Thin"/>
            </a:endParaRPr>
          </a:p>
          <a:p>
            <a:pPr indent="-292100" lvl="2" marL="1371600" rtl="0" algn="l">
              <a:lnSpc>
                <a:spcPct val="115000"/>
              </a:lnSpc>
              <a:spcBef>
                <a:spcPts val="0"/>
              </a:spcBef>
              <a:spcAft>
                <a:spcPts val="0"/>
              </a:spcAft>
              <a:buClr>
                <a:schemeClr val="dk1"/>
              </a:buClr>
              <a:buSzPts val="1000"/>
              <a:buFont typeface="Roboto Thin"/>
              <a:buChar char="-"/>
            </a:pPr>
            <a:r>
              <a:rPr lang="fr" sz="1000">
                <a:solidFill>
                  <a:schemeClr val="dk1"/>
                </a:solidFill>
                <a:highlight>
                  <a:srgbClr val="FFFFFF"/>
                </a:highlight>
                <a:latin typeface="Roboto Thin"/>
                <a:ea typeface="Roboto Thin"/>
                <a:cs typeface="Roboto Thin"/>
                <a:sym typeface="Roboto Thin"/>
              </a:rPr>
              <a:t>Building type … </a:t>
            </a:r>
            <a:endParaRPr sz="1400">
              <a:solidFill>
                <a:schemeClr val="dk1"/>
              </a:solidFill>
              <a:latin typeface="Roboto Thin"/>
              <a:ea typeface="Roboto Thin"/>
              <a:cs typeface="Roboto Thin"/>
              <a:sym typeface="Roboto Thin"/>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457200" rtl="0" algn="l">
              <a:lnSpc>
                <a:spcPct val="100000"/>
              </a:lnSpc>
              <a:spcBef>
                <a:spcPts val="0"/>
              </a:spcBef>
              <a:spcAft>
                <a:spcPts val="0"/>
              </a:spcAft>
              <a:buNone/>
            </a:pPr>
            <a:r>
              <a:t/>
            </a:r>
            <a:endParaRPr sz="1700">
              <a:solidFill>
                <a:srgbClr val="666666"/>
              </a:solidFill>
              <a:latin typeface="Roboto Light"/>
              <a:ea typeface="Roboto Light"/>
              <a:cs typeface="Roboto Light"/>
              <a:sym typeface="Roboto Light"/>
            </a:endParaRPr>
          </a:p>
          <a:p>
            <a:pPr indent="0" lvl="0" marL="914400" rtl="0" algn="l">
              <a:lnSpc>
                <a:spcPct val="115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80000"/>
              </a:lnSpc>
              <a:spcBef>
                <a:spcPts val="300"/>
              </a:spcBef>
              <a:spcAft>
                <a:spcPts val="0"/>
              </a:spcAft>
              <a:buNone/>
            </a:pPr>
            <a:r>
              <a:t/>
            </a:r>
            <a:endParaRPr sz="1900">
              <a:latin typeface="Roboto Light"/>
              <a:ea typeface="Roboto Light"/>
              <a:cs typeface="Roboto Light"/>
              <a:sym typeface="Roboto Light"/>
            </a:endParaRPr>
          </a:p>
          <a:p>
            <a:pPr indent="0" lvl="0" marL="0" rtl="0" algn="ctr">
              <a:lnSpc>
                <a:spcPct val="80000"/>
              </a:lnSpc>
              <a:spcBef>
                <a:spcPts val="0"/>
              </a:spcBef>
              <a:spcAft>
                <a:spcPts val="0"/>
              </a:spcAft>
              <a:buSzPts val="275"/>
              <a:buNone/>
            </a:pPr>
            <a:r>
              <a:t/>
            </a:r>
            <a:endParaRPr sz="2000">
              <a:latin typeface="Roboto Light"/>
              <a:ea typeface="Roboto Light"/>
              <a:cs typeface="Roboto Light"/>
              <a:sym typeface="Roboto Light"/>
            </a:endParaRPr>
          </a:p>
        </p:txBody>
      </p:sp>
      <p:sp>
        <p:nvSpPr>
          <p:cNvPr id="119" name="Google Shape;119;p22"/>
          <p:cNvSpPr txBox="1"/>
          <p:nvPr/>
        </p:nvSpPr>
        <p:spPr>
          <a:xfrm>
            <a:off x="365825" y="286950"/>
            <a:ext cx="5194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latin typeface="Roboto Thin"/>
                <a:ea typeface="Roboto Thin"/>
                <a:cs typeface="Roboto Thin"/>
                <a:sym typeface="Roboto Thin"/>
              </a:rPr>
              <a:t>Phase de nettoyage - Variables Catégorielles</a:t>
            </a:r>
            <a:endParaRPr sz="2000">
              <a:latin typeface="Roboto Thin"/>
              <a:ea typeface="Roboto Thin"/>
              <a:cs typeface="Roboto Thin"/>
              <a:sym typeface="Roboto Thin"/>
            </a:endParaRPr>
          </a:p>
        </p:txBody>
      </p:sp>
      <p:cxnSp>
        <p:nvCxnSpPr>
          <p:cNvPr id="120" name="Google Shape;120;p22"/>
          <p:cNvCxnSpPr/>
          <p:nvPr/>
        </p:nvCxnSpPr>
        <p:spPr>
          <a:xfrm flipH="1" rot="10800000">
            <a:off x="419925" y="674825"/>
            <a:ext cx="8217000" cy="2700"/>
          </a:xfrm>
          <a:prstGeom prst="straightConnector1">
            <a:avLst/>
          </a:prstGeom>
          <a:noFill/>
          <a:ln cap="flat" cmpd="sng" w="9525">
            <a:solidFill>
              <a:schemeClr val="dk2"/>
            </a:solidFill>
            <a:prstDash val="solid"/>
            <a:round/>
            <a:headEnd len="med" w="med" type="none"/>
            <a:tailEnd len="med" w="med" type="none"/>
          </a:ln>
        </p:spPr>
      </p:cxnSp>
      <p:pic>
        <p:nvPicPr>
          <p:cNvPr id="121" name="Google Shape;121;p22"/>
          <p:cNvPicPr preferRelativeResize="0"/>
          <p:nvPr/>
        </p:nvPicPr>
        <p:blipFill>
          <a:blip r:embed="rId3">
            <a:alphaModFix/>
          </a:blip>
          <a:stretch>
            <a:fillRect/>
          </a:stretch>
        </p:blipFill>
        <p:spPr>
          <a:xfrm>
            <a:off x="5978650" y="845800"/>
            <a:ext cx="2291625" cy="2144575"/>
          </a:xfrm>
          <a:prstGeom prst="rect">
            <a:avLst/>
          </a:prstGeom>
          <a:noFill/>
          <a:ln>
            <a:noFill/>
          </a:ln>
        </p:spPr>
      </p:pic>
      <p:pic>
        <p:nvPicPr>
          <p:cNvPr id="122" name="Google Shape;122;p22"/>
          <p:cNvPicPr preferRelativeResize="0"/>
          <p:nvPr/>
        </p:nvPicPr>
        <p:blipFill>
          <a:blip r:embed="rId4">
            <a:alphaModFix/>
          </a:blip>
          <a:stretch>
            <a:fillRect/>
          </a:stretch>
        </p:blipFill>
        <p:spPr>
          <a:xfrm>
            <a:off x="6078113" y="3063900"/>
            <a:ext cx="2154428" cy="1823825"/>
          </a:xfrm>
          <a:prstGeom prst="rect">
            <a:avLst/>
          </a:prstGeom>
          <a:noFill/>
          <a:ln>
            <a:noFill/>
          </a:ln>
        </p:spPr>
      </p:pic>
      <p:sp>
        <p:nvSpPr>
          <p:cNvPr id="123" name="Google Shape;123;p22"/>
          <p:cNvSpPr txBox="1"/>
          <p:nvPr/>
        </p:nvSpPr>
        <p:spPr>
          <a:xfrm>
            <a:off x="6144175" y="2943000"/>
            <a:ext cx="2022300" cy="12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4" name="Google Shape;124;p22"/>
          <p:cNvSpPr txBox="1"/>
          <p:nvPr/>
        </p:nvSpPr>
        <p:spPr>
          <a:xfrm>
            <a:off x="6697250" y="2590175"/>
            <a:ext cx="117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Roboto Thin"/>
                <a:ea typeface="Roboto Thin"/>
                <a:cs typeface="Roboto Thin"/>
                <a:sym typeface="Roboto Thin"/>
              </a:rPr>
              <a:t>Prétraitement</a:t>
            </a:r>
            <a:r>
              <a:rPr lang="fr"/>
              <a:t> </a:t>
            </a:r>
            <a:endParaRPr/>
          </a:p>
        </p:txBody>
      </p:sp>
      <p:sp>
        <p:nvSpPr>
          <p:cNvPr id="125" name="Google Shape;125;p22"/>
          <p:cNvSpPr txBox="1"/>
          <p:nvPr/>
        </p:nvSpPr>
        <p:spPr>
          <a:xfrm>
            <a:off x="6654050" y="4743300"/>
            <a:ext cx="117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Roboto Thin"/>
                <a:ea typeface="Roboto Thin"/>
                <a:cs typeface="Roboto Thin"/>
                <a:sym typeface="Roboto Thin"/>
              </a:rPr>
              <a:t>PosTraitement</a:t>
            </a:r>
            <a:r>
              <a:rPr lang="f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2035500"/>
            <a:ext cx="8520600" cy="1072500"/>
          </a:xfrm>
          <a:prstGeom prst="rect">
            <a:avLst/>
          </a:prstGeom>
        </p:spPr>
        <p:txBody>
          <a:bodyPr anchorCtr="0" anchor="t" bIns="91425" lIns="91425" spcFirstLastPara="1" rIns="91425" wrap="square" tIns="91425">
            <a:noAutofit/>
          </a:bodyPr>
          <a:lstStyle/>
          <a:p>
            <a:pPr indent="0" lvl="0" marL="0" rtl="0" algn="l">
              <a:spcBef>
                <a:spcPts val="2100"/>
              </a:spcBef>
              <a:spcAft>
                <a:spcPts val="0"/>
              </a:spcAft>
              <a:buClr>
                <a:schemeClr val="dk1"/>
              </a:buClr>
              <a:buSzPts val="1100"/>
              <a:buFont typeface="Arial"/>
              <a:buNone/>
            </a:pPr>
            <a:r>
              <a:rPr b="1" lang="fr" sz="1950">
                <a:highlight>
                  <a:srgbClr val="FFFFFF"/>
                </a:highlight>
                <a:latin typeface="Roboto"/>
                <a:ea typeface="Roboto"/>
                <a:cs typeface="Roboto"/>
                <a:sym typeface="Roboto"/>
              </a:rPr>
              <a:t>Hypothèse</a:t>
            </a:r>
            <a:r>
              <a:rPr lang="fr" sz="1950">
                <a:highlight>
                  <a:srgbClr val="FFFFFF"/>
                </a:highlight>
                <a:latin typeface="Roboto Light"/>
                <a:ea typeface="Roboto Light"/>
                <a:cs typeface="Roboto Light"/>
                <a:sym typeface="Roboto Light"/>
              </a:rPr>
              <a:t> : ces variables </a:t>
            </a:r>
            <a:r>
              <a:rPr lang="fr" sz="1950">
                <a:highlight>
                  <a:srgbClr val="FFFFFF"/>
                </a:highlight>
                <a:latin typeface="Roboto Light"/>
                <a:ea typeface="Roboto Light"/>
                <a:cs typeface="Roboto Light"/>
                <a:sym typeface="Roboto Light"/>
              </a:rPr>
              <a:t>catégorielles</a:t>
            </a:r>
            <a:r>
              <a:rPr lang="fr" sz="1950">
                <a:highlight>
                  <a:srgbClr val="FFFFFF"/>
                </a:highlight>
                <a:latin typeface="Roboto Light"/>
                <a:ea typeface="Roboto Light"/>
                <a:cs typeface="Roboto Light"/>
                <a:sym typeface="Roboto Light"/>
              </a:rPr>
              <a:t> sont une bonne base pour </a:t>
            </a:r>
            <a:r>
              <a:rPr lang="fr" sz="1950">
                <a:highlight>
                  <a:srgbClr val="FFFFFF"/>
                </a:highlight>
                <a:latin typeface="Roboto Light"/>
                <a:ea typeface="Roboto Light"/>
                <a:cs typeface="Roboto Light"/>
                <a:sym typeface="Roboto Light"/>
              </a:rPr>
              <a:t>modéliser</a:t>
            </a:r>
            <a:r>
              <a:rPr lang="fr" sz="1950">
                <a:highlight>
                  <a:srgbClr val="FFFFFF"/>
                </a:highlight>
                <a:latin typeface="Roboto Light"/>
                <a:ea typeface="Roboto Light"/>
                <a:cs typeface="Roboto Light"/>
                <a:sym typeface="Roboto Light"/>
              </a:rPr>
              <a:t> les phénomènes demandées </a:t>
            </a:r>
            <a:r>
              <a:rPr lang="fr" sz="1950">
                <a:highlight>
                  <a:srgbClr val="FFFFFF"/>
                </a:highlight>
                <a:latin typeface="Roboto Light"/>
                <a:ea typeface="Roboto Light"/>
                <a:cs typeface="Roboto Light"/>
                <a:sym typeface="Roboto Light"/>
              </a:rPr>
              <a:t>d'émission</a:t>
            </a:r>
            <a:r>
              <a:rPr lang="fr" sz="1950">
                <a:highlight>
                  <a:srgbClr val="FFFFFF"/>
                </a:highlight>
                <a:latin typeface="Roboto Light"/>
                <a:ea typeface="Roboto Light"/>
                <a:cs typeface="Roboto Light"/>
                <a:sym typeface="Roboto Light"/>
              </a:rPr>
              <a:t> et de consommation.</a:t>
            </a:r>
            <a:endParaRPr sz="1950">
              <a:highlight>
                <a:srgbClr val="FFFFFF"/>
              </a:highlight>
              <a:latin typeface="Roboto Light"/>
              <a:ea typeface="Roboto Light"/>
              <a:cs typeface="Roboto Light"/>
              <a:sym typeface="Roboto Light"/>
            </a:endParaRPr>
          </a:p>
          <a:p>
            <a:pPr indent="0" lvl="0" marL="0" rtl="0" algn="l">
              <a:spcBef>
                <a:spcPts val="0"/>
              </a:spcBef>
              <a:spcAft>
                <a:spcPts val="0"/>
              </a:spcAft>
              <a:buNone/>
            </a:pPr>
            <a:r>
              <a:t/>
            </a:r>
            <a:endParaRPr sz="1800">
              <a:latin typeface="Roboto Light"/>
              <a:ea typeface="Roboto Light"/>
              <a:cs typeface="Roboto Light"/>
              <a:sym typeface="Roboto Light"/>
            </a:endParaRPr>
          </a:p>
          <a:p>
            <a:pPr indent="0" lvl="0" marL="0" rtl="0" algn="l">
              <a:spcBef>
                <a:spcPts val="0"/>
              </a:spcBef>
              <a:spcAft>
                <a:spcPts val="0"/>
              </a:spcAft>
              <a:buNone/>
            </a:pPr>
            <a:r>
              <a:t/>
            </a:r>
            <a:endParaRPr>
              <a:latin typeface="Roboto Light"/>
              <a:ea typeface="Roboto Light"/>
              <a:cs typeface="Roboto Light"/>
              <a:sym typeface="Roboto Light"/>
            </a:endParaRPr>
          </a:p>
        </p:txBody>
      </p:sp>
      <p:cxnSp>
        <p:nvCxnSpPr>
          <p:cNvPr id="131" name="Google Shape;131;p23"/>
          <p:cNvCxnSpPr/>
          <p:nvPr/>
        </p:nvCxnSpPr>
        <p:spPr>
          <a:xfrm>
            <a:off x="311700" y="2743100"/>
            <a:ext cx="85206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idx="1" type="subTitle"/>
          </p:nvPr>
        </p:nvSpPr>
        <p:spPr>
          <a:xfrm>
            <a:off x="280350" y="1172825"/>
            <a:ext cx="4291800" cy="34689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666666"/>
              </a:buClr>
              <a:buSzPts val="1600"/>
              <a:buFont typeface="Roboto Light"/>
              <a:buChar char="-"/>
            </a:pPr>
            <a:r>
              <a:rPr lang="fr" sz="1600">
                <a:solidFill>
                  <a:srgbClr val="666666"/>
                </a:solidFill>
                <a:latin typeface="Roboto Light"/>
                <a:ea typeface="Roboto Light"/>
                <a:cs typeface="Roboto Light"/>
                <a:sym typeface="Roboto Light"/>
              </a:rPr>
              <a:t>Focus sur les variables continues</a:t>
            </a:r>
            <a:endParaRPr sz="1600">
              <a:solidFill>
                <a:srgbClr val="666666"/>
              </a:solidFill>
              <a:latin typeface="Roboto Light"/>
              <a:ea typeface="Roboto Light"/>
              <a:cs typeface="Roboto Light"/>
              <a:sym typeface="Roboto Light"/>
            </a:endParaRPr>
          </a:p>
          <a:p>
            <a:pPr indent="-317500" lvl="0" marL="457200" rtl="0" algn="l">
              <a:lnSpc>
                <a:spcPct val="115000"/>
              </a:lnSpc>
              <a:spcBef>
                <a:spcPts val="0"/>
              </a:spcBef>
              <a:spcAft>
                <a:spcPts val="0"/>
              </a:spcAft>
              <a:buClr>
                <a:srgbClr val="666666"/>
              </a:buClr>
              <a:buSzPts val="1400"/>
              <a:buFont typeface="Roboto Light"/>
              <a:buChar char="-"/>
            </a:pPr>
            <a:r>
              <a:rPr lang="fr" sz="1400">
                <a:solidFill>
                  <a:srgbClr val="666666"/>
                </a:solidFill>
                <a:latin typeface="Roboto Light"/>
                <a:ea typeface="Roboto Light"/>
                <a:cs typeface="Roboto Light"/>
                <a:sym typeface="Roboto Light"/>
              </a:rPr>
              <a:t>de consommation ou </a:t>
            </a:r>
            <a:r>
              <a:rPr lang="fr" sz="1400">
                <a:solidFill>
                  <a:srgbClr val="666666"/>
                </a:solidFill>
                <a:latin typeface="Roboto Light"/>
                <a:ea typeface="Roboto Light"/>
                <a:cs typeface="Roboto Light"/>
                <a:sym typeface="Roboto Light"/>
              </a:rPr>
              <a:t>d'émission</a:t>
            </a:r>
            <a:endParaRPr sz="1400">
              <a:solidFill>
                <a:srgbClr val="666666"/>
              </a:solidFill>
              <a:latin typeface="Roboto Light"/>
              <a:ea typeface="Roboto Light"/>
              <a:cs typeface="Roboto Light"/>
              <a:sym typeface="Roboto Light"/>
            </a:endParaRPr>
          </a:p>
          <a:p>
            <a:pPr indent="-292100" lvl="1" marL="914400" rtl="0" algn="l">
              <a:lnSpc>
                <a:spcPct val="115000"/>
              </a:lnSpc>
              <a:spcBef>
                <a:spcPts val="0"/>
              </a:spcBef>
              <a:spcAft>
                <a:spcPts val="0"/>
              </a:spcAft>
              <a:buClr>
                <a:srgbClr val="666666"/>
              </a:buClr>
              <a:buSzPts val="1000"/>
              <a:buFont typeface="Roboto Light"/>
              <a:buChar char="-"/>
            </a:pPr>
            <a:r>
              <a:rPr lang="fr" sz="1000">
                <a:solidFill>
                  <a:schemeClr val="dk1"/>
                </a:solidFill>
                <a:highlight>
                  <a:srgbClr val="FFFFFF"/>
                </a:highlight>
                <a:latin typeface="Roboto Light"/>
                <a:ea typeface="Roboto Light"/>
                <a:cs typeface="Roboto Light"/>
                <a:sym typeface="Roboto Light"/>
              </a:rPr>
              <a:t>'Electricity(kWh)', 'GHGEmissions(MetricTonsCO2e)', 'GHGEmissionsIntensity(kgCO2e/ft2)', 'SiteEUI(kBtu/sf)', 'SiteEUIWN(kBtu/sf)', 'SourceEUI(kBtu/sf)', 'SourceEUIWN(kBtu/sf)', 'SiteEnergyUse(kBtu)', 'SiteEnergyUseWN(kBtu)', 'SteamUse(kBtu)', 'Electricity(kBtu)', 'NaturalGas(kBtu)', 'OtherFuelUse(kBtu)'</a:t>
            </a:r>
            <a:endParaRPr sz="1000">
              <a:solidFill>
                <a:srgbClr val="666666"/>
              </a:solidFill>
              <a:latin typeface="Roboto Light"/>
              <a:ea typeface="Roboto Light"/>
              <a:cs typeface="Roboto Light"/>
              <a:sym typeface="Roboto Light"/>
            </a:endParaRPr>
          </a:p>
          <a:p>
            <a:pPr indent="0" lvl="0" marL="914400" rtl="0" algn="l">
              <a:lnSpc>
                <a:spcPct val="115000"/>
              </a:lnSpc>
              <a:spcBef>
                <a:spcPts val="0"/>
              </a:spcBef>
              <a:spcAft>
                <a:spcPts val="0"/>
              </a:spcAft>
              <a:buNone/>
            </a:pPr>
            <a:r>
              <a:t/>
            </a:r>
            <a:endParaRPr sz="1000">
              <a:solidFill>
                <a:srgbClr val="666666"/>
              </a:solidFill>
              <a:latin typeface="Roboto Light"/>
              <a:ea typeface="Roboto Light"/>
              <a:cs typeface="Roboto Light"/>
              <a:sym typeface="Roboto Light"/>
            </a:endParaRPr>
          </a:p>
          <a:p>
            <a:pPr indent="-317500" lvl="0" marL="457200" rtl="0" algn="l">
              <a:lnSpc>
                <a:spcPct val="115000"/>
              </a:lnSpc>
              <a:spcBef>
                <a:spcPts val="0"/>
              </a:spcBef>
              <a:spcAft>
                <a:spcPts val="0"/>
              </a:spcAft>
              <a:buClr>
                <a:srgbClr val="666666"/>
              </a:buClr>
              <a:buSzPts val="1400"/>
              <a:buFont typeface="Roboto Thin"/>
              <a:buChar char="-"/>
            </a:pPr>
            <a:r>
              <a:rPr lang="fr" sz="1200">
                <a:solidFill>
                  <a:srgbClr val="666666"/>
                </a:solidFill>
                <a:latin typeface="Roboto Thin"/>
                <a:ea typeface="Roboto Thin"/>
                <a:cs typeface="Roboto Thin"/>
                <a:sym typeface="Roboto Thin"/>
              </a:rPr>
              <a:t>Aucune valeur négative</a:t>
            </a:r>
            <a:endParaRPr sz="1200">
              <a:solidFill>
                <a:srgbClr val="666666"/>
              </a:solidFill>
              <a:latin typeface="Roboto Thin"/>
              <a:ea typeface="Roboto Thin"/>
              <a:cs typeface="Roboto Thin"/>
              <a:sym typeface="Roboto Thin"/>
            </a:endParaRPr>
          </a:p>
          <a:p>
            <a:pPr indent="-317500" lvl="0" marL="457200" rtl="0" algn="l">
              <a:lnSpc>
                <a:spcPct val="115000"/>
              </a:lnSpc>
              <a:spcBef>
                <a:spcPts val="0"/>
              </a:spcBef>
              <a:spcAft>
                <a:spcPts val="0"/>
              </a:spcAft>
              <a:buClr>
                <a:srgbClr val="666666"/>
              </a:buClr>
              <a:buSzPts val="1400"/>
              <a:buFont typeface="Roboto Thin"/>
              <a:buChar char="-"/>
            </a:pPr>
            <a:r>
              <a:rPr lang="fr" sz="1200">
                <a:solidFill>
                  <a:srgbClr val="666666"/>
                </a:solidFill>
                <a:latin typeface="Roboto Thin"/>
                <a:ea typeface="Roboto Thin"/>
                <a:cs typeface="Roboto Thin"/>
                <a:sym typeface="Roboto Thin"/>
              </a:rPr>
              <a:t>Traitement effectué après </a:t>
            </a:r>
            <a:endParaRPr sz="1200">
              <a:solidFill>
                <a:srgbClr val="666666"/>
              </a:solidFill>
              <a:latin typeface="Roboto Thin"/>
              <a:ea typeface="Roboto Thin"/>
              <a:cs typeface="Roboto Thin"/>
              <a:sym typeface="Roboto Thin"/>
            </a:endParaRPr>
          </a:p>
          <a:p>
            <a:pPr indent="-304800" lvl="0" marL="457200" rtl="0" algn="l">
              <a:lnSpc>
                <a:spcPct val="115000"/>
              </a:lnSpc>
              <a:spcBef>
                <a:spcPts val="0"/>
              </a:spcBef>
              <a:spcAft>
                <a:spcPts val="0"/>
              </a:spcAft>
              <a:buClr>
                <a:srgbClr val="666666"/>
              </a:buClr>
              <a:buSzPts val="1200"/>
              <a:buFont typeface="Roboto Thin"/>
              <a:buChar char="-"/>
            </a:pPr>
            <a:r>
              <a:rPr lang="fr" sz="1200">
                <a:solidFill>
                  <a:srgbClr val="666666"/>
                </a:solidFill>
                <a:latin typeface="Roboto Thin"/>
                <a:ea typeface="Roboto Thin"/>
                <a:cs typeface="Roboto Thin"/>
                <a:sym typeface="Roboto Thin"/>
              </a:rPr>
              <a:t>NaN =&gt; -1000 pour un filtre ultérieur</a:t>
            </a:r>
            <a:endParaRPr sz="1200">
              <a:solidFill>
                <a:srgbClr val="666666"/>
              </a:solidFill>
              <a:latin typeface="Roboto Thin"/>
              <a:ea typeface="Roboto Thin"/>
              <a:cs typeface="Roboto Thin"/>
              <a:sym typeface="Roboto Thin"/>
            </a:endParaRPr>
          </a:p>
          <a:p>
            <a:pPr indent="0" lvl="0" marL="0" rtl="0" algn="l">
              <a:lnSpc>
                <a:spcPct val="115000"/>
              </a:lnSpc>
              <a:spcBef>
                <a:spcPts val="0"/>
              </a:spcBef>
              <a:spcAft>
                <a:spcPts val="0"/>
              </a:spcAft>
              <a:buNone/>
            </a:pPr>
            <a:r>
              <a:t/>
            </a:r>
            <a:endParaRPr sz="1000">
              <a:solidFill>
                <a:srgbClr val="666666"/>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050">
              <a:solidFill>
                <a:srgbClr val="666666"/>
              </a:solidFill>
              <a:highlight>
                <a:srgbClr val="FFFFFF"/>
              </a:highlight>
              <a:latin typeface="Roboto Light"/>
              <a:ea typeface="Roboto Light"/>
              <a:cs typeface="Roboto Light"/>
              <a:sym typeface="Roboto Light"/>
            </a:endParaRPr>
          </a:p>
          <a:p>
            <a:pPr indent="0" lvl="0" marL="457200" rtl="0" algn="l">
              <a:lnSpc>
                <a:spcPct val="115000"/>
              </a:lnSpc>
              <a:spcBef>
                <a:spcPts val="0"/>
              </a:spcBef>
              <a:spcAft>
                <a:spcPts val="0"/>
              </a:spcAft>
              <a:buNone/>
            </a:pPr>
            <a:r>
              <a:t/>
            </a:r>
            <a:endParaRPr sz="1000">
              <a:solidFill>
                <a:srgbClr val="666666"/>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457200" rtl="0" algn="l">
              <a:lnSpc>
                <a:spcPct val="100000"/>
              </a:lnSpc>
              <a:spcBef>
                <a:spcPts val="0"/>
              </a:spcBef>
              <a:spcAft>
                <a:spcPts val="0"/>
              </a:spcAft>
              <a:buNone/>
            </a:pPr>
            <a:r>
              <a:t/>
            </a:r>
            <a:endParaRPr sz="1700">
              <a:solidFill>
                <a:srgbClr val="666666"/>
              </a:solidFill>
              <a:latin typeface="Roboto Light"/>
              <a:ea typeface="Roboto Light"/>
              <a:cs typeface="Roboto Light"/>
              <a:sym typeface="Roboto Light"/>
            </a:endParaRPr>
          </a:p>
          <a:p>
            <a:pPr indent="0" lvl="0" marL="914400" rtl="0" algn="l">
              <a:lnSpc>
                <a:spcPct val="115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80000"/>
              </a:lnSpc>
              <a:spcBef>
                <a:spcPts val="300"/>
              </a:spcBef>
              <a:spcAft>
                <a:spcPts val="0"/>
              </a:spcAft>
              <a:buNone/>
            </a:pPr>
            <a:r>
              <a:t/>
            </a:r>
            <a:endParaRPr sz="1900">
              <a:latin typeface="Roboto Light"/>
              <a:ea typeface="Roboto Light"/>
              <a:cs typeface="Roboto Light"/>
              <a:sym typeface="Roboto Light"/>
            </a:endParaRPr>
          </a:p>
          <a:p>
            <a:pPr indent="0" lvl="0" marL="0" rtl="0" algn="ctr">
              <a:lnSpc>
                <a:spcPct val="80000"/>
              </a:lnSpc>
              <a:spcBef>
                <a:spcPts val="0"/>
              </a:spcBef>
              <a:spcAft>
                <a:spcPts val="0"/>
              </a:spcAft>
              <a:buSzPts val="275"/>
              <a:buNone/>
            </a:pPr>
            <a:r>
              <a:t/>
            </a:r>
            <a:endParaRPr sz="2000">
              <a:latin typeface="Roboto Light"/>
              <a:ea typeface="Roboto Light"/>
              <a:cs typeface="Roboto Light"/>
              <a:sym typeface="Roboto Light"/>
            </a:endParaRPr>
          </a:p>
        </p:txBody>
      </p:sp>
      <p:sp>
        <p:nvSpPr>
          <p:cNvPr id="137" name="Google Shape;137;p24"/>
          <p:cNvSpPr txBox="1"/>
          <p:nvPr/>
        </p:nvSpPr>
        <p:spPr>
          <a:xfrm>
            <a:off x="365825" y="286950"/>
            <a:ext cx="5194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latin typeface="Roboto Thin"/>
                <a:ea typeface="Roboto Thin"/>
                <a:cs typeface="Roboto Thin"/>
                <a:sym typeface="Roboto Thin"/>
              </a:rPr>
              <a:t>Phase de nettoyage - Traitement des Outliers</a:t>
            </a:r>
            <a:endParaRPr sz="2000">
              <a:latin typeface="Roboto Thin"/>
              <a:ea typeface="Roboto Thin"/>
              <a:cs typeface="Roboto Thin"/>
              <a:sym typeface="Roboto Thin"/>
            </a:endParaRPr>
          </a:p>
        </p:txBody>
      </p:sp>
      <p:cxnSp>
        <p:nvCxnSpPr>
          <p:cNvPr id="138" name="Google Shape;138;p24"/>
          <p:cNvCxnSpPr/>
          <p:nvPr/>
        </p:nvCxnSpPr>
        <p:spPr>
          <a:xfrm flipH="1" rot="10800000">
            <a:off x="419925" y="674825"/>
            <a:ext cx="8217000" cy="2700"/>
          </a:xfrm>
          <a:prstGeom prst="straightConnector1">
            <a:avLst/>
          </a:prstGeom>
          <a:noFill/>
          <a:ln cap="flat" cmpd="sng" w="9525">
            <a:solidFill>
              <a:schemeClr val="dk2"/>
            </a:solidFill>
            <a:prstDash val="solid"/>
            <a:round/>
            <a:headEnd len="med" w="med" type="none"/>
            <a:tailEnd len="med" w="med" type="none"/>
          </a:ln>
        </p:spPr>
      </p:cxnSp>
      <p:pic>
        <p:nvPicPr>
          <p:cNvPr id="139" name="Google Shape;139;p24"/>
          <p:cNvPicPr preferRelativeResize="0"/>
          <p:nvPr/>
        </p:nvPicPr>
        <p:blipFill>
          <a:blip r:embed="rId3">
            <a:alphaModFix/>
          </a:blip>
          <a:stretch>
            <a:fillRect/>
          </a:stretch>
        </p:blipFill>
        <p:spPr>
          <a:xfrm>
            <a:off x="4664925" y="1172825"/>
            <a:ext cx="4267049" cy="31037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idx="1" type="subTitle"/>
          </p:nvPr>
        </p:nvSpPr>
        <p:spPr>
          <a:xfrm>
            <a:off x="280200" y="1649975"/>
            <a:ext cx="4291800" cy="23157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666666"/>
              </a:buClr>
              <a:buSzPts val="1600"/>
              <a:buFont typeface="Roboto Light"/>
              <a:buChar char="-"/>
            </a:pPr>
            <a:r>
              <a:rPr lang="fr" sz="1600">
                <a:solidFill>
                  <a:srgbClr val="666666"/>
                </a:solidFill>
                <a:latin typeface="Roboto Light"/>
                <a:ea typeface="Roboto Light"/>
                <a:cs typeface="Roboto Light"/>
                <a:sym typeface="Roboto Light"/>
              </a:rPr>
              <a:t>Nan =&gt; 111</a:t>
            </a:r>
            <a:endParaRPr sz="1600">
              <a:solidFill>
                <a:srgbClr val="666666"/>
              </a:solidFill>
              <a:latin typeface="Roboto Light"/>
              <a:ea typeface="Roboto Light"/>
              <a:cs typeface="Roboto Light"/>
              <a:sym typeface="Roboto Light"/>
            </a:endParaRPr>
          </a:p>
          <a:p>
            <a:pPr indent="-317500" lvl="0" marL="457200" rtl="0" algn="l">
              <a:lnSpc>
                <a:spcPct val="115000"/>
              </a:lnSpc>
              <a:spcBef>
                <a:spcPts val="0"/>
              </a:spcBef>
              <a:spcAft>
                <a:spcPts val="0"/>
              </a:spcAft>
              <a:buClr>
                <a:srgbClr val="666666"/>
              </a:buClr>
              <a:buSzPts val="1400"/>
              <a:buFont typeface="Roboto Light"/>
              <a:buChar char="-"/>
            </a:pPr>
            <a:r>
              <a:rPr lang="fr" sz="1400">
                <a:solidFill>
                  <a:srgbClr val="666666"/>
                </a:solidFill>
                <a:latin typeface="Roboto Light"/>
                <a:ea typeface="Roboto Light"/>
                <a:cs typeface="Roboto Light"/>
                <a:sym typeface="Roboto Light"/>
              </a:rPr>
              <a:t>ENERGYSTARScoreColor</a:t>
            </a:r>
            <a:endParaRPr sz="1400">
              <a:solidFill>
                <a:srgbClr val="666666"/>
              </a:solidFill>
              <a:latin typeface="Roboto Light"/>
              <a:ea typeface="Roboto Light"/>
              <a:cs typeface="Roboto Light"/>
              <a:sym typeface="Roboto Light"/>
            </a:endParaRPr>
          </a:p>
          <a:p>
            <a:pPr indent="-317500" lvl="1" marL="914400" rtl="0" algn="l">
              <a:lnSpc>
                <a:spcPct val="115000"/>
              </a:lnSpc>
              <a:spcBef>
                <a:spcPts val="0"/>
              </a:spcBef>
              <a:spcAft>
                <a:spcPts val="0"/>
              </a:spcAft>
              <a:buClr>
                <a:srgbClr val="666666"/>
              </a:buClr>
              <a:buSzPts val="1400"/>
              <a:buFont typeface="Roboto Light"/>
              <a:buChar char="-"/>
            </a:pPr>
            <a:r>
              <a:rPr lang="fr" sz="1400">
                <a:solidFill>
                  <a:srgbClr val="666666"/>
                </a:solidFill>
                <a:latin typeface="Roboto Light"/>
                <a:ea typeface="Roboto Light"/>
                <a:cs typeface="Roboto Light"/>
                <a:sym typeface="Roboto Light"/>
              </a:rPr>
              <a:t>Couleurs officielles </a:t>
            </a:r>
            <a:endParaRPr sz="1400">
              <a:solidFill>
                <a:srgbClr val="666666"/>
              </a:solidFill>
              <a:latin typeface="Roboto Light"/>
              <a:ea typeface="Roboto Light"/>
              <a:cs typeface="Roboto Light"/>
              <a:sym typeface="Roboto Light"/>
            </a:endParaRPr>
          </a:p>
          <a:p>
            <a:pPr indent="-317500" lvl="1" marL="914400" rtl="0" algn="l">
              <a:lnSpc>
                <a:spcPct val="115000"/>
              </a:lnSpc>
              <a:spcBef>
                <a:spcPts val="0"/>
              </a:spcBef>
              <a:spcAft>
                <a:spcPts val="0"/>
              </a:spcAft>
              <a:buClr>
                <a:srgbClr val="666666"/>
              </a:buClr>
              <a:buSzPts val="1400"/>
              <a:buFont typeface="Roboto Light"/>
              <a:buChar char="-"/>
            </a:pPr>
            <a:r>
              <a:rPr lang="fr" sz="1400">
                <a:solidFill>
                  <a:srgbClr val="666666"/>
                </a:solidFill>
                <a:latin typeface="Roboto Light"/>
                <a:ea typeface="Roboto Light"/>
                <a:cs typeface="Roboto Light"/>
                <a:sym typeface="Roboto Light"/>
              </a:rPr>
              <a:t>rouge </a:t>
            </a:r>
            <a:endParaRPr sz="1400">
              <a:solidFill>
                <a:srgbClr val="666666"/>
              </a:solidFill>
              <a:latin typeface="Roboto Light"/>
              <a:ea typeface="Roboto Light"/>
              <a:cs typeface="Roboto Light"/>
              <a:sym typeface="Roboto Light"/>
            </a:endParaRPr>
          </a:p>
          <a:p>
            <a:pPr indent="-317500" lvl="1" marL="914400" rtl="0" algn="l">
              <a:lnSpc>
                <a:spcPct val="115000"/>
              </a:lnSpc>
              <a:spcBef>
                <a:spcPts val="0"/>
              </a:spcBef>
              <a:spcAft>
                <a:spcPts val="0"/>
              </a:spcAft>
              <a:buClr>
                <a:srgbClr val="666666"/>
              </a:buClr>
              <a:buSzPts val="1400"/>
              <a:buFont typeface="Roboto Light"/>
              <a:buChar char="-"/>
            </a:pPr>
            <a:r>
              <a:rPr lang="fr" sz="1400">
                <a:solidFill>
                  <a:srgbClr val="666666"/>
                </a:solidFill>
                <a:latin typeface="Roboto Light"/>
                <a:ea typeface="Roboto Light"/>
                <a:cs typeface="Roboto Light"/>
                <a:sym typeface="Roboto Light"/>
              </a:rPr>
              <a:t>jaune </a:t>
            </a:r>
            <a:endParaRPr sz="1400">
              <a:solidFill>
                <a:srgbClr val="666666"/>
              </a:solidFill>
              <a:latin typeface="Roboto Light"/>
              <a:ea typeface="Roboto Light"/>
              <a:cs typeface="Roboto Light"/>
              <a:sym typeface="Roboto Light"/>
            </a:endParaRPr>
          </a:p>
          <a:p>
            <a:pPr indent="-317500" lvl="1" marL="914400" rtl="0" algn="l">
              <a:lnSpc>
                <a:spcPct val="115000"/>
              </a:lnSpc>
              <a:spcBef>
                <a:spcPts val="0"/>
              </a:spcBef>
              <a:spcAft>
                <a:spcPts val="0"/>
              </a:spcAft>
              <a:buClr>
                <a:srgbClr val="666666"/>
              </a:buClr>
              <a:buSzPts val="1400"/>
              <a:buFont typeface="Roboto Light"/>
              <a:buChar char="-"/>
            </a:pPr>
            <a:r>
              <a:rPr lang="fr" sz="1400">
                <a:solidFill>
                  <a:srgbClr val="666666"/>
                </a:solidFill>
                <a:latin typeface="Roboto Light"/>
                <a:ea typeface="Roboto Light"/>
                <a:cs typeface="Roboto Light"/>
                <a:sym typeface="Roboto Light"/>
              </a:rPr>
              <a:t>vert </a:t>
            </a:r>
            <a:endParaRPr sz="1400">
              <a:solidFill>
                <a:srgbClr val="666666"/>
              </a:solidFill>
              <a:latin typeface="Roboto Light"/>
              <a:ea typeface="Roboto Light"/>
              <a:cs typeface="Roboto Light"/>
              <a:sym typeface="Roboto Light"/>
            </a:endParaRPr>
          </a:p>
          <a:p>
            <a:pPr indent="-317500" lvl="1" marL="914400" rtl="0" algn="l">
              <a:lnSpc>
                <a:spcPct val="115000"/>
              </a:lnSpc>
              <a:spcBef>
                <a:spcPts val="0"/>
              </a:spcBef>
              <a:spcAft>
                <a:spcPts val="0"/>
              </a:spcAft>
              <a:buClr>
                <a:srgbClr val="666666"/>
              </a:buClr>
              <a:buSzPts val="1400"/>
              <a:buFont typeface="Roboto Light"/>
              <a:buChar char="-"/>
            </a:pPr>
            <a:r>
              <a:rPr lang="fr" sz="1400">
                <a:solidFill>
                  <a:srgbClr val="666666"/>
                </a:solidFill>
                <a:latin typeface="Roboto Light"/>
                <a:ea typeface="Roboto Light"/>
                <a:cs typeface="Roboto Light"/>
                <a:sym typeface="Roboto Light"/>
              </a:rPr>
              <a:t>noir</a:t>
            </a:r>
            <a:endParaRPr sz="1400">
              <a:solidFill>
                <a:srgbClr val="666666"/>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000">
              <a:solidFill>
                <a:srgbClr val="666666"/>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050">
              <a:solidFill>
                <a:srgbClr val="666666"/>
              </a:solidFill>
              <a:highlight>
                <a:srgbClr val="FFFFFF"/>
              </a:highlight>
              <a:latin typeface="Roboto Light"/>
              <a:ea typeface="Roboto Light"/>
              <a:cs typeface="Roboto Light"/>
              <a:sym typeface="Roboto Light"/>
            </a:endParaRPr>
          </a:p>
          <a:p>
            <a:pPr indent="0" lvl="0" marL="457200" rtl="0" algn="l">
              <a:lnSpc>
                <a:spcPct val="115000"/>
              </a:lnSpc>
              <a:spcBef>
                <a:spcPts val="0"/>
              </a:spcBef>
              <a:spcAft>
                <a:spcPts val="0"/>
              </a:spcAft>
              <a:buNone/>
            </a:pPr>
            <a:r>
              <a:t/>
            </a:r>
            <a:endParaRPr sz="1000">
              <a:solidFill>
                <a:srgbClr val="666666"/>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457200" rtl="0" algn="l">
              <a:lnSpc>
                <a:spcPct val="100000"/>
              </a:lnSpc>
              <a:spcBef>
                <a:spcPts val="0"/>
              </a:spcBef>
              <a:spcAft>
                <a:spcPts val="0"/>
              </a:spcAft>
              <a:buNone/>
            </a:pPr>
            <a:r>
              <a:t/>
            </a:r>
            <a:endParaRPr sz="1700">
              <a:solidFill>
                <a:srgbClr val="666666"/>
              </a:solidFill>
              <a:latin typeface="Roboto Light"/>
              <a:ea typeface="Roboto Light"/>
              <a:cs typeface="Roboto Light"/>
              <a:sym typeface="Roboto Light"/>
            </a:endParaRPr>
          </a:p>
          <a:p>
            <a:pPr indent="0" lvl="0" marL="914400" rtl="0" algn="l">
              <a:lnSpc>
                <a:spcPct val="115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80000"/>
              </a:lnSpc>
              <a:spcBef>
                <a:spcPts val="300"/>
              </a:spcBef>
              <a:spcAft>
                <a:spcPts val="0"/>
              </a:spcAft>
              <a:buNone/>
            </a:pPr>
            <a:r>
              <a:t/>
            </a:r>
            <a:endParaRPr sz="1900">
              <a:latin typeface="Roboto Light"/>
              <a:ea typeface="Roboto Light"/>
              <a:cs typeface="Roboto Light"/>
              <a:sym typeface="Roboto Light"/>
            </a:endParaRPr>
          </a:p>
          <a:p>
            <a:pPr indent="0" lvl="0" marL="0" rtl="0" algn="ctr">
              <a:lnSpc>
                <a:spcPct val="80000"/>
              </a:lnSpc>
              <a:spcBef>
                <a:spcPts val="0"/>
              </a:spcBef>
              <a:spcAft>
                <a:spcPts val="0"/>
              </a:spcAft>
              <a:buSzPts val="275"/>
              <a:buNone/>
            </a:pPr>
            <a:r>
              <a:t/>
            </a:r>
            <a:endParaRPr sz="2000">
              <a:latin typeface="Roboto Light"/>
              <a:ea typeface="Roboto Light"/>
              <a:cs typeface="Roboto Light"/>
              <a:sym typeface="Roboto Light"/>
            </a:endParaRPr>
          </a:p>
        </p:txBody>
      </p:sp>
      <p:sp>
        <p:nvSpPr>
          <p:cNvPr id="145" name="Google Shape;145;p25"/>
          <p:cNvSpPr txBox="1"/>
          <p:nvPr/>
        </p:nvSpPr>
        <p:spPr>
          <a:xfrm>
            <a:off x="365825" y="286950"/>
            <a:ext cx="7207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latin typeface="Roboto Thin"/>
                <a:ea typeface="Roboto Thin"/>
                <a:cs typeface="Roboto Thin"/>
                <a:sym typeface="Roboto Thin"/>
              </a:rPr>
              <a:t>Phase de nettoyage - Traitement </a:t>
            </a:r>
            <a:r>
              <a:rPr lang="fr" sz="2000">
                <a:latin typeface="Roboto Thin"/>
                <a:ea typeface="Roboto Thin"/>
                <a:cs typeface="Roboto Thin"/>
                <a:sym typeface="Roboto Thin"/>
              </a:rPr>
              <a:t>EnergyStar Score</a:t>
            </a:r>
            <a:endParaRPr sz="2000">
              <a:latin typeface="Roboto Thin"/>
              <a:ea typeface="Roboto Thin"/>
              <a:cs typeface="Roboto Thin"/>
              <a:sym typeface="Roboto Thin"/>
            </a:endParaRPr>
          </a:p>
        </p:txBody>
      </p:sp>
      <p:cxnSp>
        <p:nvCxnSpPr>
          <p:cNvPr id="146" name="Google Shape;146;p25"/>
          <p:cNvCxnSpPr/>
          <p:nvPr/>
        </p:nvCxnSpPr>
        <p:spPr>
          <a:xfrm flipH="1" rot="10800000">
            <a:off x="419925" y="674825"/>
            <a:ext cx="8217000" cy="2700"/>
          </a:xfrm>
          <a:prstGeom prst="straightConnector1">
            <a:avLst/>
          </a:prstGeom>
          <a:noFill/>
          <a:ln cap="flat" cmpd="sng" w="9525">
            <a:solidFill>
              <a:schemeClr val="dk2"/>
            </a:solidFill>
            <a:prstDash val="solid"/>
            <a:round/>
            <a:headEnd len="med" w="med" type="none"/>
            <a:tailEnd len="med" w="med" type="none"/>
          </a:ln>
        </p:spPr>
      </p:cxnSp>
      <p:pic>
        <p:nvPicPr>
          <p:cNvPr id="147" name="Google Shape;147;p25"/>
          <p:cNvPicPr preferRelativeResize="0"/>
          <p:nvPr/>
        </p:nvPicPr>
        <p:blipFill>
          <a:blip r:embed="rId3">
            <a:alphaModFix/>
          </a:blip>
          <a:stretch>
            <a:fillRect/>
          </a:stretch>
        </p:blipFill>
        <p:spPr>
          <a:xfrm>
            <a:off x="4495950" y="1649975"/>
            <a:ext cx="3590925" cy="2514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idx="1" type="subTitle"/>
          </p:nvPr>
        </p:nvSpPr>
        <p:spPr>
          <a:xfrm>
            <a:off x="365825" y="1182800"/>
            <a:ext cx="4304700" cy="25452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666666"/>
              </a:buClr>
              <a:buSzPts val="1600"/>
              <a:buFont typeface="Roboto Light"/>
              <a:buChar char="-"/>
            </a:pPr>
            <a:r>
              <a:rPr lang="fr" sz="1600">
                <a:solidFill>
                  <a:srgbClr val="666666"/>
                </a:solidFill>
                <a:latin typeface="Roboto Light"/>
                <a:ea typeface="Roboto Light"/>
                <a:cs typeface="Roboto Light"/>
                <a:sym typeface="Roboto Light"/>
              </a:rPr>
              <a:t>Utilisation de seaborn (étape 12)</a:t>
            </a:r>
            <a:endParaRPr sz="1600">
              <a:solidFill>
                <a:srgbClr val="666666"/>
              </a:solidFill>
              <a:latin typeface="Roboto Light"/>
              <a:ea typeface="Roboto Light"/>
              <a:cs typeface="Roboto Light"/>
              <a:sym typeface="Roboto Light"/>
            </a:endParaRPr>
          </a:p>
          <a:p>
            <a:pPr indent="-295275" lvl="1" marL="914400" rtl="0" algn="l">
              <a:lnSpc>
                <a:spcPct val="115000"/>
              </a:lnSpc>
              <a:spcBef>
                <a:spcPts val="0"/>
              </a:spcBef>
              <a:spcAft>
                <a:spcPts val="0"/>
              </a:spcAft>
              <a:buClr>
                <a:srgbClr val="666666"/>
              </a:buClr>
              <a:buSzPts val="1050"/>
              <a:buChar char="-"/>
            </a:pPr>
            <a:r>
              <a:rPr lang="fr" sz="1000">
                <a:solidFill>
                  <a:srgbClr val="666666"/>
                </a:solidFill>
                <a:latin typeface="Roboto Light"/>
                <a:ea typeface="Roboto Light"/>
                <a:cs typeface="Roboto Light"/>
                <a:sym typeface="Roboto Light"/>
              </a:rPr>
              <a:t>Heatmap</a:t>
            </a:r>
            <a:endParaRPr sz="1000">
              <a:solidFill>
                <a:srgbClr val="666666"/>
              </a:solidFill>
              <a:latin typeface="Roboto Light"/>
              <a:ea typeface="Roboto Light"/>
              <a:cs typeface="Roboto Light"/>
              <a:sym typeface="Roboto Light"/>
            </a:endParaRPr>
          </a:p>
          <a:p>
            <a:pPr indent="-292100" lvl="1" marL="914400" rtl="0" algn="l">
              <a:lnSpc>
                <a:spcPct val="115000"/>
              </a:lnSpc>
              <a:spcBef>
                <a:spcPts val="0"/>
              </a:spcBef>
              <a:spcAft>
                <a:spcPts val="0"/>
              </a:spcAft>
              <a:buClr>
                <a:srgbClr val="666666"/>
              </a:buClr>
              <a:buSzPts val="1000"/>
              <a:buFont typeface="Roboto"/>
              <a:buChar char="-"/>
            </a:pPr>
            <a:r>
              <a:rPr b="1" lang="fr" sz="1000">
                <a:solidFill>
                  <a:srgbClr val="666666"/>
                </a:solidFill>
                <a:latin typeface="Roboto"/>
                <a:ea typeface="Roboto"/>
                <a:cs typeface="Roboto"/>
                <a:sym typeface="Roboto"/>
              </a:rPr>
              <a:t>Méthode Pearson</a:t>
            </a:r>
            <a:endParaRPr b="1" sz="1000">
              <a:solidFill>
                <a:srgbClr val="666666"/>
              </a:solidFill>
              <a:latin typeface="Roboto"/>
              <a:ea typeface="Roboto"/>
              <a:cs typeface="Roboto"/>
              <a:sym typeface="Roboto"/>
            </a:endParaRPr>
          </a:p>
          <a:p>
            <a:pPr indent="-292100" lvl="1" marL="914400" rtl="0" algn="l">
              <a:lnSpc>
                <a:spcPct val="115000"/>
              </a:lnSpc>
              <a:spcBef>
                <a:spcPts val="0"/>
              </a:spcBef>
              <a:spcAft>
                <a:spcPts val="0"/>
              </a:spcAft>
              <a:buClr>
                <a:srgbClr val="666666"/>
              </a:buClr>
              <a:buSzPts val="1000"/>
              <a:buFont typeface="Roboto Light"/>
              <a:buChar char="-"/>
            </a:pPr>
            <a:r>
              <a:rPr lang="fr" sz="1000">
                <a:solidFill>
                  <a:srgbClr val="666666"/>
                </a:solidFill>
                <a:latin typeface="Roboto Light"/>
                <a:ea typeface="Roboto Light"/>
                <a:cs typeface="Roboto Light"/>
                <a:sym typeface="Roboto Light"/>
              </a:rPr>
              <a:t>Méthode Spearman moins concluante </a:t>
            </a:r>
            <a:endParaRPr sz="1000">
              <a:solidFill>
                <a:srgbClr val="666666"/>
              </a:solidFill>
              <a:latin typeface="Roboto Light"/>
              <a:ea typeface="Roboto Light"/>
              <a:cs typeface="Roboto Light"/>
              <a:sym typeface="Roboto Light"/>
            </a:endParaRPr>
          </a:p>
          <a:p>
            <a:pPr indent="-295275" lvl="1" marL="914400" rtl="0" algn="l">
              <a:lnSpc>
                <a:spcPct val="115000"/>
              </a:lnSpc>
              <a:spcBef>
                <a:spcPts val="0"/>
              </a:spcBef>
              <a:spcAft>
                <a:spcPts val="0"/>
              </a:spcAft>
              <a:buClr>
                <a:srgbClr val="666666"/>
              </a:buClr>
              <a:buSzPts val="1050"/>
              <a:buChar char="-"/>
            </a:pPr>
            <a:r>
              <a:rPr lang="fr" sz="1000">
                <a:solidFill>
                  <a:srgbClr val="666666"/>
                </a:solidFill>
                <a:latin typeface="Roboto Light"/>
                <a:ea typeface="Roboto Light"/>
                <a:cs typeface="Roboto Light"/>
                <a:sym typeface="Roboto Light"/>
              </a:rPr>
              <a:t>Phénomènes</a:t>
            </a:r>
            <a:r>
              <a:rPr lang="fr" sz="1000">
                <a:solidFill>
                  <a:srgbClr val="666666"/>
                </a:solidFill>
                <a:latin typeface="Roboto Light"/>
                <a:ea typeface="Roboto Light"/>
                <a:cs typeface="Roboto Light"/>
                <a:sym typeface="Roboto Light"/>
              </a:rPr>
              <a:t> en gris</a:t>
            </a:r>
            <a:endParaRPr sz="1000">
              <a:solidFill>
                <a:srgbClr val="666666"/>
              </a:solidFill>
              <a:latin typeface="Roboto Light"/>
              <a:ea typeface="Roboto Light"/>
              <a:cs typeface="Roboto Light"/>
              <a:sym typeface="Roboto Light"/>
            </a:endParaRPr>
          </a:p>
          <a:p>
            <a:pPr indent="-295275" lvl="1" marL="914400" rtl="0" algn="l">
              <a:lnSpc>
                <a:spcPct val="115000"/>
              </a:lnSpc>
              <a:spcBef>
                <a:spcPts val="0"/>
              </a:spcBef>
              <a:spcAft>
                <a:spcPts val="0"/>
              </a:spcAft>
              <a:buClr>
                <a:srgbClr val="666666"/>
              </a:buClr>
              <a:buSzPts val="1050"/>
              <a:buChar char="-"/>
            </a:pPr>
            <a:r>
              <a:rPr lang="fr" sz="1000">
                <a:solidFill>
                  <a:srgbClr val="666666"/>
                </a:solidFill>
                <a:latin typeface="Roboto Light"/>
                <a:ea typeface="Roboto Light"/>
                <a:cs typeface="Roboto Light"/>
                <a:sym typeface="Roboto Light"/>
              </a:rPr>
              <a:t>Certaines </a:t>
            </a:r>
            <a:r>
              <a:rPr lang="fr" sz="1000">
                <a:solidFill>
                  <a:srgbClr val="666666"/>
                </a:solidFill>
                <a:latin typeface="Roboto Light"/>
                <a:ea typeface="Roboto Light"/>
                <a:cs typeface="Roboto Light"/>
                <a:sym typeface="Roboto Light"/>
              </a:rPr>
              <a:t>corrélations</a:t>
            </a:r>
            <a:r>
              <a:rPr lang="fr" sz="1000">
                <a:solidFill>
                  <a:srgbClr val="666666"/>
                </a:solidFill>
                <a:latin typeface="Roboto Light"/>
                <a:ea typeface="Roboto Light"/>
                <a:cs typeface="Roboto Light"/>
                <a:sym typeface="Roboto Light"/>
              </a:rPr>
              <a:t> </a:t>
            </a:r>
            <a:endParaRPr sz="1000">
              <a:solidFill>
                <a:srgbClr val="666666"/>
              </a:solidFill>
              <a:latin typeface="Roboto Light"/>
              <a:ea typeface="Roboto Light"/>
              <a:cs typeface="Roboto Light"/>
              <a:sym typeface="Roboto Light"/>
            </a:endParaRPr>
          </a:p>
          <a:p>
            <a:pPr indent="-292100" lvl="2" marL="1371600" rtl="0" algn="l">
              <a:lnSpc>
                <a:spcPct val="115000"/>
              </a:lnSpc>
              <a:spcBef>
                <a:spcPts val="0"/>
              </a:spcBef>
              <a:spcAft>
                <a:spcPts val="0"/>
              </a:spcAft>
              <a:buClr>
                <a:srgbClr val="666666"/>
              </a:buClr>
              <a:buSzPts val="1000"/>
              <a:buFont typeface="Roboto Light"/>
              <a:buChar char="-"/>
            </a:pPr>
            <a:r>
              <a:rPr lang="fr" sz="1000">
                <a:solidFill>
                  <a:srgbClr val="666666"/>
                </a:solidFill>
                <a:latin typeface="Roboto Light"/>
                <a:ea typeface="Roboto Light"/>
                <a:cs typeface="Roboto Light"/>
                <a:sym typeface="Roboto Light"/>
              </a:rPr>
              <a:t>&gt; 0.4 ou &lt; -0.75</a:t>
            </a:r>
            <a:endParaRPr sz="1000">
              <a:solidFill>
                <a:srgbClr val="666666"/>
              </a:solidFill>
              <a:latin typeface="Roboto Light"/>
              <a:ea typeface="Roboto Light"/>
              <a:cs typeface="Roboto Light"/>
              <a:sym typeface="Roboto Light"/>
            </a:endParaRPr>
          </a:p>
          <a:p>
            <a:pPr indent="-292100" lvl="2" marL="1371600" rtl="0" algn="l">
              <a:lnSpc>
                <a:spcPct val="115000"/>
              </a:lnSpc>
              <a:spcBef>
                <a:spcPts val="0"/>
              </a:spcBef>
              <a:spcAft>
                <a:spcPts val="0"/>
              </a:spcAft>
              <a:buClr>
                <a:srgbClr val="666666"/>
              </a:buClr>
              <a:buSzPts val="1000"/>
              <a:buFont typeface="Roboto Light"/>
              <a:buChar char="-"/>
            </a:pPr>
            <a:r>
              <a:rPr lang="fr" sz="1000">
                <a:solidFill>
                  <a:srgbClr val="666666"/>
                </a:solidFill>
                <a:latin typeface="Roboto Light"/>
                <a:ea typeface="Roboto Light"/>
                <a:cs typeface="Roboto Light"/>
                <a:sym typeface="Roboto Light"/>
              </a:rPr>
              <a:t>Notamment sur le </a:t>
            </a:r>
            <a:r>
              <a:rPr lang="fr" sz="1000">
                <a:solidFill>
                  <a:srgbClr val="666666"/>
                </a:solidFill>
                <a:latin typeface="Roboto Light"/>
                <a:ea typeface="Roboto Light"/>
                <a:cs typeface="Roboto Light"/>
                <a:sym typeface="Roboto Light"/>
              </a:rPr>
              <a:t>catégorielle</a:t>
            </a:r>
            <a:r>
              <a:rPr lang="fr" sz="1000">
                <a:solidFill>
                  <a:srgbClr val="666666"/>
                </a:solidFill>
                <a:latin typeface="Roboto Light"/>
                <a:ea typeface="Roboto Light"/>
                <a:cs typeface="Roboto Light"/>
                <a:sym typeface="Roboto Light"/>
              </a:rPr>
              <a:t> et GFA </a:t>
            </a:r>
            <a:endParaRPr sz="1000">
              <a:solidFill>
                <a:srgbClr val="666666"/>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000">
              <a:solidFill>
                <a:srgbClr val="666666"/>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050">
              <a:solidFill>
                <a:srgbClr val="666666"/>
              </a:solidFill>
              <a:highlight>
                <a:srgbClr val="FFFFFF"/>
              </a:highlight>
              <a:latin typeface="Roboto Light"/>
              <a:ea typeface="Roboto Light"/>
              <a:cs typeface="Roboto Light"/>
              <a:sym typeface="Roboto Light"/>
            </a:endParaRPr>
          </a:p>
          <a:p>
            <a:pPr indent="0" lvl="0" marL="457200" rtl="0" algn="l">
              <a:lnSpc>
                <a:spcPct val="115000"/>
              </a:lnSpc>
              <a:spcBef>
                <a:spcPts val="0"/>
              </a:spcBef>
              <a:spcAft>
                <a:spcPts val="0"/>
              </a:spcAft>
              <a:buNone/>
            </a:pPr>
            <a:r>
              <a:t/>
            </a:r>
            <a:endParaRPr sz="1000">
              <a:solidFill>
                <a:srgbClr val="666666"/>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457200" rtl="0" algn="l">
              <a:lnSpc>
                <a:spcPct val="100000"/>
              </a:lnSpc>
              <a:spcBef>
                <a:spcPts val="0"/>
              </a:spcBef>
              <a:spcAft>
                <a:spcPts val="0"/>
              </a:spcAft>
              <a:buNone/>
            </a:pPr>
            <a:r>
              <a:t/>
            </a:r>
            <a:endParaRPr sz="1700">
              <a:solidFill>
                <a:srgbClr val="666666"/>
              </a:solidFill>
              <a:latin typeface="Roboto Light"/>
              <a:ea typeface="Roboto Light"/>
              <a:cs typeface="Roboto Light"/>
              <a:sym typeface="Roboto Light"/>
            </a:endParaRPr>
          </a:p>
          <a:p>
            <a:pPr indent="0" lvl="0" marL="914400" rtl="0" algn="l">
              <a:lnSpc>
                <a:spcPct val="115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80000"/>
              </a:lnSpc>
              <a:spcBef>
                <a:spcPts val="300"/>
              </a:spcBef>
              <a:spcAft>
                <a:spcPts val="0"/>
              </a:spcAft>
              <a:buNone/>
            </a:pPr>
            <a:r>
              <a:t/>
            </a:r>
            <a:endParaRPr sz="1900">
              <a:latin typeface="Roboto Light"/>
              <a:ea typeface="Roboto Light"/>
              <a:cs typeface="Roboto Light"/>
              <a:sym typeface="Roboto Light"/>
            </a:endParaRPr>
          </a:p>
          <a:p>
            <a:pPr indent="0" lvl="0" marL="0" rtl="0" algn="ctr">
              <a:lnSpc>
                <a:spcPct val="80000"/>
              </a:lnSpc>
              <a:spcBef>
                <a:spcPts val="0"/>
              </a:spcBef>
              <a:spcAft>
                <a:spcPts val="0"/>
              </a:spcAft>
              <a:buSzPts val="275"/>
              <a:buNone/>
            </a:pPr>
            <a:r>
              <a:t/>
            </a:r>
            <a:endParaRPr sz="2000">
              <a:latin typeface="Roboto Light"/>
              <a:ea typeface="Roboto Light"/>
              <a:cs typeface="Roboto Light"/>
              <a:sym typeface="Roboto Light"/>
            </a:endParaRPr>
          </a:p>
        </p:txBody>
      </p:sp>
      <p:sp>
        <p:nvSpPr>
          <p:cNvPr id="153" name="Google Shape;153;p26"/>
          <p:cNvSpPr txBox="1"/>
          <p:nvPr/>
        </p:nvSpPr>
        <p:spPr>
          <a:xfrm>
            <a:off x="365825" y="286950"/>
            <a:ext cx="5194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latin typeface="Roboto Thin"/>
                <a:ea typeface="Roboto Thin"/>
                <a:cs typeface="Roboto Thin"/>
                <a:sym typeface="Roboto Thin"/>
              </a:rPr>
              <a:t>Phase de nettoyage - Corrélations</a:t>
            </a:r>
            <a:endParaRPr sz="2000">
              <a:latin typeface="Roboto Thin"/>
              <a:ea typeface="Roboto Thin"/>
              <a:cs typeface="Roboto Thin"/>
              <a:sym typeface="Roboto Thin"/>
            </a:endParaRPr>
          </a:p>
        </p:txBody>
      </p:sp>
      <p:cxnSp>
        <p:nvCxnSpPr>
          <p:cNvPr id="154" name="Google Shape;154;p26"/>
          <p:cNvCxnSpPr/>
          <p:nvPr/>
        </p:nvCxnSpPr>
        <p:spPr>
          <a:xfrm flipH="1" rot="10800000">
            <a:off x="419925" y="674825"/>
            <a:ext cx="8217000" cy="2700"/>
          </a:xfrm>
          <a:prstGeom prst="straightConnector1">
            <a:avLst/>
          </a:prstGeom>
          <a:noFill/>
          <a:ln cap="flat" cmpd="sng" w="9525">
            <a:solidFill>
              <a:schemeClr val="dk2"/>
            </a:solidFill>
            <a:prstDash val="solid"/>
            <a:round/>
            <a:headEnd len="med" w="med" type="none"/>
            <a:tailEnd len="med" w="med" type="none"/>
          </a:ln>
        </p:spPr>
      </p:cxnSp>
      <p:pic>
        <p:nvPicPr>
          <p:cNvPr id="155" name="Google Shape;155;p26"/>
          <p:cNvPicPr preferRelativeResize="0"/>
          <p:nvPr/>
        </p:nvPicPr>
        <p:blipFill rotWithShape="1">
          <a:blip r:embed="rId3">
            <a:alphaModFix/>
          </a:blip>
          <a:srcRect b="0" l="0" r="0" t="5069"/>
          <a:stretch/>
        </p:blipFill>
        <p:spPr>
          <a:xfrm>
            <a:off x="4792750" y="775250"/>
            <a:ext cx="3977848" cy="4197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idx="1" type="subTitle"/>
          </p:nvPr>
        </p:nvSpPr>
        <p:spPr>
          <a:xfrm>
            <a:off x="365825" y="974075"/>
            <a:ext cx="4304700" cy="37173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666666"/>
              </a:buClr>
              <a:buSzPts val="1600"/>
              <a:buFont typeface="Roboto Light"/>
              <a:buChar char="-"/>
            </a:pPr>
            <a:r>
              <a:rPr lang="fr" sz="1600">
                <a:solidFill>
                  <a:srgbClr val="666666"/>
                </a:solidFill>
                <a:latin typeface="Roboto Light"/>
                <a:ea typeface="Roboto Light"/>
                <a:cs typeface="Roboto Light"/>
                <a:sym typeface="Roboto Light"/>
              </a:rPr>
              <a:t>ScatterMatrix avec mask sur CO2</a:t>
            </a:r>
            <a:endParaRPr sz="1600">
              <a:solidFill>
                <a:srgbClr val="666666"/>
              </a:solidFill>
              <a:latin typeface="Roboto Light"/>
              <a:ea typeface="Roboto Light"/>
              <a:cs typeface="Roboto Light"/>
              <a:sym typeface="Roboto Light"/>
            </a:endParaRPr>
          </a:p>
          <a:p>
            <a:pPr indent="-330200" lvl="1" marL="914400" rtl="0" algn="l">
              <a:lnSpc>
                <a:spcPct val="115000"/>
              </a:lnSpc>
              <a:spcBef>
                <a:spcPts val="0"/>
              </a:spcBef>
              <a:spcAft>
                <a:spcPts val="0"/>
              </a:spcAft>
              <a:buClr>
                <a:srgbClr val="666666"/>
              </a:buClr>
              <a:buSzPts val="1600"/>
              <a:buFont typeface="Roboto Light"/>
              <a:buChar char="-"/>
            </a:pPr>
            <a:r>
              <a:rPr lang="fr" sz="1000">
                <a:solidFill>
                  <a:srgbClr val="666666"/>
                </a:solidFill>
                <a:latin typeface="Roboto Light"/>
                <a:ea typeface="Roboto Light"/>
                <a:cs typeface="Roboto Light"/>
                <a:sym typeface="Roboto Light"/>
              </a:rPr>
              <a:t>           </a:t>
            </a:r>
            <a:r>
              <a:rPr lang="fr" sz="1000">
                <a:solidFill>
                  <a:srgbClr val="666666"/>
                </a:solidFill>
                <a:latin typeface="Roboto Light"/>
                <a:ea typeface="Roboto Light"/>
                <a:cs typeface="Roboto Light"/>
                <a:sym typeface="Roboto Light"/>
              </a:rPr>
              <a:t>'YearBuilt', </a:t>
            </a:r>
            <a:endParaRPr sz="1000">
              <a:solidFill>
                <a:srgbClr val="666666"/>
              </a:solidFill>
              <a:latin typeface="Roboto Light"/>
              <a:ea typeface="Roboto Light"/>
              <a:cs typeface="Roboto Light"/>
              <a:sym typeface="Roboto Light"/>
            </a:endParaRPr>
          </a:p>
          <a:p>
            <a:pPr indent="-295275" lvl="1" marL="914400" rtl="0" algn="l">
              <a:lnSpc>
                <a:spcPct val="115000"/>
              </a:lnSpc>
              <a:spcBef>
                <a:spcPts val="0"/>
              </a:spcBef>
              <a:spcAft>
                <a:spcPts val="0"/>
              </a:spcAft>
              <a:buClr>
                <a:srgbClr val="666666"/>
              </a:buClr>
              <a:buSzPts val="1050"/>
              <a:buChar char="-"/>
            </a:pPr>
            <a:r>
              <a:rPr lang="fr" sz="1000">
                <a:solidFill>
                  <a:srgbClr val="666666"/>
                </a:solidFill>
                <a:latin typeface="Roboto Light"/>
                <a:ea typeface="Roboto Light"/>
                <a:cs typeface="Roboto Light"/>
                <a:sym typeface="Roboto Light"/>
              </a:rPr>
              <a:t>          'NumberofBuildings', </a:t>
            </a:r>
            <a:endParaRPr sz="1000">
              <a:solidFill>
                <a:srgbClr val="666666"/>
              </a:solidFill>
              <a:latin typeface="Roboto Light"/>
              <a:ea typeface="Roboto Light"/>
              <a:cs typeface="Roboto Light"/>
              <a:sym typeface="Roboto Light"/>
            </a:endParaRPr>
          </a:p>
          <a:p>
            <a:pPr indent="-295275" lvl="1" marL="914400" rtl="0" algn="l">
              <a:lnSpc>
                <a:spcPct val="115000"/>
              </a:lnSpc>
              <a:spcBef>
                <a:spcPts val="0"/>
              </a:spcBef>
              <a:spcAft>
                <a:spcPts val="0"/>
              </a:spcAft>
              <a:buClr>
                <a:srgbClr val="666666"/>
              </a:buClr>
              <a:buSzPts val="1050"/>
              <a:buChar char="-"/>
            </a:pPr>
            <a:r>
              <a:rPr lang="fr" sz="1000">
                <a:solidFill>
                  <a:srgbClr val="666666"/>
                </a:solidFill>
                <a:latin typeface="Roboto Light"/>
                <a:ea typeface="Roboto Light"/>
                <a:cs typeface="Roboto Light"/>
                <a:sym typeface="Roboto Light"/>
              </a:rPr>
              <a:t>          'NumberofFloors', </a:t>
            </a:r>
            <a:endParaRPr sz="1000">
              <a:solidFill>
                <a:srgbClr val="666666"/>
              </a:solidFill>
              <a:latin typeface="Roboto Light"/>
              <a:ea typeface="Roboto Light"/>
              <a:cs typeface="Roboto Light"/>
              <a:sym typeface="Roboto Light"/>
            </a:endParaRPr>
          </a:p>
          <a:p>
            <a:pPr indent="-295275" lvl="1" marL="914400" rtl="0" algn="l">
              <a:lnSpc>
                <a:spcPct val="115000"/>
              </a:lnSpc>
              <a:spcBef>
                <a:spcPts val="0"/>
              </a:spcBef>
              <a:spcAft>
                <a:spcPts val="0"/>
              </a:spcAft>
              <a:buClr>
                <a:srgbClr val="666666"/>
              </a:buClr>
              <a:buSzPts val="1050"/>
              <a:buChar char="-"/>
            </a:pPr>
            <a:r>
              <a:rPr lang="fr" sz="1000">
                <a:solidFill>
                  <a:srgbClr val="666666"/>
                </a:solidFill>
                <a:latin typeface="Roboto Light"/>
                <a:ea typeface="Roboto Light"/>
                <a:cs typeface="Roboto Light"/>
                <a:sym typeface="Roboto Light"/>
              </a:rPr>
              <a:t>          'PropertyGFATotal', </a:t>
            </a:r>
            <a:endParaRPr sz="1000">
              <a:solidFill>
                <a:srgbClr val="666666"/>
              </a:solidFill>
              <a:latin typeface="Roboto Light"/>
              <a:ea typeface="Roboto Light"/>
              <a:cs typeface="Roboto Light"/>
              <a:sym typeface="Roboto Light"/>
            </a:endParaRPr>
          </a:p>
          <a:p>
            <a:pPr indent="-295275" lvl="1" marL="914400" rtl="0" algn="l">
              <a:lnSpc>
                <a:spcPct val="115000"/>
              </a:lnSpc>
              <a:spcBef>
                <a:spcPts val="0"/>
              </a:spcBef>
              <a:spcAft>
                <a:spcPts val="0"/>
              </a:spcAft>
              <a:buClr>
                <a:srgbClr val="666666"/>
              </a:buClr>
              <a:buSzPts val="1050"/>
              <a:buChar char="-"/>
            </a:pPr>
            <a:r>
              <a:rPr lang="fr" sz="1000">
                <a:solidFill>
                  <a:srgbClr val="666666"/>
                </a:solidFill>
                <a:latin typeface="Roboto Light"/>
                <a:ea typeface="Roboto Light"/>
                <a:cs typeface="Roboto Light"/>
                <a:sym typeface="Roboto Light"/>
              </a:rPr>
              <a:t>          'LargestPropertyUseType',</a:t>
            </a:r>
            <a:endParaRPr sz="1000">
              <a:solidFill>
                <a:srgbClr val="666666"/>
              </a:solidFill>
              <a:latin typeface="Roboto Light"/>
              <a:ea typeface="Roboto Light"/>
              <a:cs typeface="Roboto Light"/>
              <a:sym typeface="Roboto Light"/>
            </a:endParaRPr>
          </a:p>
          <a:p>
            <a:pPr indent="-295275" lvl="1" marL="914400" rtl="0" algn="l">
              <a:lnSpc>
                <a:spcPct val="115000"/>
              </a:lnSpc>
              <a:spcBef>
                <a:spcPts val="0"/>
              </a:spcBef>
              <a:spcAft>
                <a:spcPts val="0"/>
              </a:spcAft>
              <a:buClr>
                <a:srgbClr val="666666"/>
              </a:buClr>
              <a:buSzPts val="1050"/>
              <a:buChar char="-"/>
            </a:pPr>
            <a:r>
              <a:rPr lang="fr" sz="1000">
                <a:solidFill>
                  <a:srgbClr val="666666"/>
                </a:solidFill>
                <a:latin typeface="Roboto Light"/>
                <a:ea typeface="Roboto Light"/>
                <a:cs typeface="Roboto Light"/>
                <a:sym typeface="Roboto Light"/>
              </a:rPr>
              <a:t>          'GHGEmissions(MetricTonsCO2e)',</a:t>
            </a:r>
            <a:endParaRPr sz="1000">
              <a:solidFill>
                <a:srgbClr val="666666"/>
              </a:solidFill>
              <a:latin typeface="Roboto Light"/>
              <a:ea typeface="Roboto Light"/>
              <a:cs typeface="Roboto Light"/>
              <a:sym typeface="Roboto Light"/>
            </a:endParaRPr>
          </a:p>
          <a:p>
            <a:pPr indent="-295275" lvl="1" marL="914400" rtl="0" algn="l">
              <a:lnSpc>
                <a:spcPct val="115000"/>
              </a:lnSpc>
              <a:spcBef>
                <a:spcPts val="0"/>
              </a:spcBef>
              <a:spcAft>
                <a:spcPts val="0"/>
              </a:spcAft>
              <a:buClr>
                <a:srgbClr val="666666"/>
              </a:buClr>
              <a:buSzPts val="1050"/>
              <a:buChar char="-"/>
            </a:pPr>
            <a:r>
              <a:rPr lang="fr" sz="1000">
                <a:solidFill>
                  <a:srgbClr val="666666"/>
                </a:solidFill>
                <a:latin typeface="Roboto Light"/>
                <a:ea typeface="Roboto Light"/>
                <a:cs typeface="Roboto Light"/>
                <a:sym typeface="Roboto Light"/>
              </a:rPr>
              <a:t>          'State',</a:t>
            </a:r>
            <a:endParaRPr sz="1000">
              <a:solidFill>
                <a:srgbClr val="666666"/>
              </a:solidFill>
              <a:latin typeface="Roboto Light"/>
              <a:ea typeface="Roboto Light"/>
              <a:cs typeface="Roboto Light"/>
              <a:sym typeface="Roboto Light"/>
            </a:endParaRPr>
          </a:p>
          <a:p>
            <a:pPr indent="-295275" lvl="1" marL="914400" rtl="0" algn="l">
              <a:lnSpc>
                <a:spcPct val="115000"/>
              </a:lnSpc>
              <a:spcBef>
                <a:spcPts val="0"/>
              </a:spcBef>
              <a:spcAft>
                <a:spcPts val="0"/>
              </a:spcAft>
              <a:buClr>
                <a:srgbClr val="666666"/>
              </a:buClr>
              <a:buSzPts val="1050"/>
              <a:buChar char="-"/>
            </a:pPr>
            <a:r>
              <a:rPr lang="fr" sz="1000">
                <a:solidFill>
                  <a:srgbClr val="666666"/>
                </a:solidFill>
                <a:latin typeface="Roboto Light"/>
                <a:ea typeface="Roboto Light"/>
                <a:cs typeface="Roboto Light"/>
                <a:sym typeface="Roboto Light"/>
              </a:rPr>
              <a:t>          "PrimaryPropertyType", </a:t>
            </a:r>
            <a:endParaRPr sz="1000">
              <a:solidFill>
                <a:srgbClr val="666666"/>
              </a:solidFill>
              <a:latin typeface="Roboto Light"/>
              <a:ea typeface="Roboto Light"/>
              <a:cs typeface="Roboto Light"/>
              <a:sym typeface="Roboto Light"/>
            </a:endParaRPr>
          </a:p>
          <a:p>
            <a:pPr indent="-295275" lvl="1" marL="914400" rtl="0" algn="l">
              <a:lnSpc>
                <a:spcPct val="115000"/>
              </a:lnSpc>
              <a:spcBef>
                <a:spcPts val="0"/>
              </a:spcBef>
              <a:spcAft>
                <a:spcPts val="0"/>
              </a:spcAft>
              <a:buClr>
                <a:srgbClr val="666666"/>
              </a:buClr>
              <a:buSzPts val="1050"/>
              <a:buChar char="-"/>
            </a:pPr>
            <a:r>
              <a:rPr lang="fr" sz="1000">
                <a:solidFill>
                  <a:srgbClr val="666666"/>
                </a:solidFill>
                <a:latin typeface="Roboto Light"/>
                <a:ea typeface="Roboto Light"/>
                <a:cs typeface="Roboto Light"/>
                <a:sym typeface="Roboto Light"/>
              </a:rPr>
              <a:t>          'Neighborhood', </a:t>
            </a:r>
            <a:endParaRPr sz="1000">
              <a:solidFill>
                <a:srgbClr val="666666"/>
              </a:solidFill>
              <a:latin typeface="Roboto Light"/>
              <a:ea typeface="Roboto Light"/>
              <a:cs typeface="Roboto Light"/>
              <a:sym typeface="Roboto Light"/>
            </a:endParaRPr>
          </a:p>
          <a:p>
            <a:pPr indent="-295275" lvl="1" marL="914400" rtl="0" algn="l">
              <a:lnSpc>
                <a:spcPct val="115000"/>
              </a:lnSpc>
              <a:spcBef>
                <a:spcPts val="0"/>
              </a:spcBef>
              <a:spcAft>
                <a:spcPts val="0"/>
              </a:spcAft>
              <a:buClr>
                <a:srgbClr val="666666"/>
              </a:buClr>
              <a:buSzPts val="1050"/>
              <a:buChar char="-"/>
            </a:pPr>
            <a:r>
              <a:rPr lang="fr" sz="1000">
                <a:solidFill>
                  <a:srgbClr val="666666"/>
                </a:solidFill>
                <a:latin typeface="Roboto Light"/>
                <a:ea typeface="Roboto Light"/>
                <a:cs typeface="Roboto Light"/>
                <a:sym typeface="Roboto Light"/>
              </a:rPr>
              <a:t>          'BuildingType',</a:t>
            </a:r>
            <a:endParaRPr sz="1000">
              <a:solidFill>
                <a:srgbClr val="666666"/>
              </a:solidFill>
              <a:latin typeface="Roboto Light"/>
              <a:ea typeface="Roboto Light"/>
              <a:cs typeface="Roboto Light"/>
              <a:sym typeface="Roboto Light"/>
            </a:endParaRPr>
          </a:p>
          <a:p>
            <a:pPr indent="-295275" lvl="1" marL="914400" rtl="0" algn="l">
              <a:lnSpc>
                <a:spcPct val="115000"/>
              </a:lnSpc>
              <a:spcBef>
                <a:spcPts val="0"/>
              </a:spcBef>
              <a:spcAft>
                <a:spcPts val="0"/>
              </a:spcAft>
              <a:buClr>
                <a:srgbClr val="666666"/>
              </a:buClr>
              <a:buSzPts val="1050"/>
              <a:buChar char="-"/>
            </a:pPr>
            <a:r>
              <a:rPr lang="fr" sz="1000">
                <a:solidFill>
                  <a:srgbClr val="666666"/>
                </a:solidFill>
                <a:latin typeface="Roboto Light"/>
                <a:ea typeface="Roboto Light"/>
                <a:cs typeface="Roboto Light"/>
                <a:sym typeface="Roboto Light"/>
              </a:rPr>
              <a:t>          'ENERGYSTARScoreColor'</a:t>
            </a:r>
            <a:endParaRPr sz="1000">
              <a:solidFill>
                <a:srgbClr val="666666"/>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000">
              <a:solidFill>
                <a:srgbClr val="666666"/>
              </a:solidFill>
              <a:latin typeface="Roboto Light"/>
              <a:ea typeface="Roboto Light"/>
              <a:cs typeface="Roboto Light"/>
              <a:sym typeface="Roboto Light"/>
            </a:endParaRPr>
          </a:p>
          <a:p>
            <a:pPr indent="0" lvl="0" marL="0" rtl="0" algn="l">
              <a:lnSpc>
                <a:spcPct val="115000"/>
              </a:lnSpc>
              <a:spcBef>
                <a:spcPts val="0"/>
              </a:spcBef>
              <a:spcAft>
                <a:spcPts val="0"/>
              </a:spcAft>
              <a:buNone/>
            </a:pPr>
            <a:r>
              <a:rPr lang="fr" sz="1000">
                <a:solidFill>
                  <a:srgbClr val="666666"/>
                </a:solidFill>
                <a:latin typeface="Roboto Light"/>
                <a:ea typeface="Roboto Light"/>
                <a:cs typeface="Roboto Light"/>
                <a:sym typeface="Roboto Light"/>
              </a:rPr>
              <a:t>La colorification est faite à l’aide de 'ENERGYSTARScoreColor'</a:t>
            </a:r>
            <a:endParaRPr sz="1000">
              <a:solidFill>
                <a:srgbClr val="666666"/>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000">
              <a:solidFill>
                <a:srgbClr val="666666"/>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050">
              <a:solidFill>
                <a:srgbClr val="666666"/>
              </a:solidFill>
              <a:highlight>
                <a:srgbClr val="FFFFFF"/>
              </a:highlight>
              <a:latin typeface="Roboto Light"/>
              <a:ea typeface="Roboto Light"/>
              <a:cs typeface="Roboto Light"/>
              <a:sym typeface="Roboto Light"/>
            </a:endParaRPr>
          </a:p>
          <a:p>
            <a:pPr indent="0" lvl="0" marL="457200" rtl="0" algn="l">
              <a:lnSpc>
                <a:spcPct val="115000"/>
              </a:lnSpc>
              <a:spcBef>
                <a:spcPts val="0"/>
              </a:spcBef>
              <a:spcAft>
                <a:spcPts val="0"/>
              </a:spcAft>
              <a:buNone/>
            </a:pPr>
            <a:r>
              <a:t/>
            </a:r>
            <a:endParaRPr sz="1000">
              <a:solidFill>
                <a:srgbClr val="666666"/>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457200" rtl="0" algn="l">
              <a:lnSpc>
                <a:spcPct val="100000"/>
              </a:lnSpc>
              <a:spcBef>
                <a:spcPts val="0"/>
              </a:spcBef>
              <a:spcAft>
                <a:spcPts val="0"/>
              </a:spcAft>
              <a:buNone/>
            </a:pPr>
            <a:r>
              <a:t/>
            </a:r>
            <a:endParaRPr sz="1700">
              <a:solidFill>
                <a:srgbClr val="666666"/>
              </a:solidFill>
              <a:latin typeface="Roboto Light"/>
              <a:ea typeface="Roboto Light"/>
              <a:cs typeface="Roboto Light"/>
              <a:sym typeface="Roboto Light"/>
            </a:endParaRPr>
          </a:p>
          <a:p>
            <a:pPr indent="0" lvl="0" marL="914400" rtl="0" algn="l">
              <a:lnSpc>
                <a:spcPct val="115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80000"/>
              </a:lnSpc>
              <a:spcBef>
                <a:spcPts val="300"/>
              </a:spcBef>
              <a:spcAft>
                <a:spcPts val="0"/>
              </a:spcAft>
              <a:buNone/>
            </a:pPr>
            <a:r>
              <a:t/>
            </a:r>
            <a:endParaRPr sz="1900">
              <a:latin typeface="Roboto Light"/>
              <a:ea typeface="Roboto Light"/>
              <a:cs typeface="Roboto Light"/>
              <a:sym typeface="Roboto Light"/>
            </a:endParaRPr>
          </a:p>
          <a:p>
            <a:pPr indent="0" lvl="0" marL="0" rtl="0" algn="ctr">
              <a:lnSpc>
                <a:spcPct val="80000"/>
              </a:lnSpc>
              <a:spcBef>
                <a:spcPts val="0"/>
              </a:spcBef>
              <a:spcAft>
                <a:spcPts val="0"/>
              </a:spcAft>
              <a:buSzPts val="275"/>
              <a:buNone/>
            </a:pPr>
            <a:r>
              <a:t/>
            </a:r>
            <a:endParaRPr sz="2000">
              <a:latin typeface="Roboto Light"/>
              <a:ea typeface="Roboto Light"/>
              <a:cs typeface="Roboto Light"/>
              <a:sym typeface="Roboto Light"/>
            </a:endParaRPr>
          </a:p>
        </p:txBody>
      </p:sp>
      <p:sp>
        <p:nvSpPr>
          <p:cNvPr id="161" name="Google Shape;161;p27"/>
          <p:cNvSpPr txBox="1"/>
          <p:nvPr/>
        </p:nvSpPr>
        <p:spPr>
          <a:xfrm>
            <a:off x="365825" y="286950"/>
            <a:ext cx="5194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latin typeface="Roboto Thin"/>
                <a:ea typeface="Roboto Thin"/>
                <a:cs typeface="Roboto Thin"/>
                <a:sym typeface="Roboto Thin"/>
              </a:rPr>
              <a:t>Phase de nettoyage - Scatter Matrix CO2</a:t>
            </a:r>
            <a:endParaRPr sz="2000">
              <a:latin typeface="Roboto Thin"/>
              <a:ea typeface="Roboto Thin"/>
              <a:cs typeface="Roboto Thin"/>
              <a:sym typeface="Roboto Thin"/>
            </a:endParaRPr>
          </a:p>
        </p:txBody>
      </p:sp>
      <p:cxnSp>
        <p:nvCxnSpPr>
          <p:cNvPr id="162" name="Google Shape;162;p27"/>
          <p:cNvCxnSpPr/>
          <p:nvPr/>
        </p:nvCxnSpPr>
        <p:spPr>
          <a:xfrm flipH="1" rot="10800000">
            <a:off x="419925" y="674825"/>
            <a:ext cx="8217000" cy="2700"/>
          </a:xfrm>
          <a:prstGeom prst="straightConnector1">
            <a:avLst/>
          </a:prstGeom>
          <a:noFill/>
          <a:ln cap="flat" cmpd="sng" w="9525">
            <a:solidFill>
              <a:schemeClr val="dk2"/>
            </a:solidFill>
            <a:prstDash val="solid"/>
            <a:round/>
            <a:headEnd len="med" w="med" type="none"/>
            <a:tailEnd len="med" w="med" type="none"/>
          </a:ln>
        </p:spPr>
      </p:cxnSp>
      <p:pic>
        <p:nvPicPr>
          <p:cNvPr id="163" name="Google Shape;163;p27"/>
          <p:cNvPicPr preferRelativeResize="0"/>
          <p:nvPr/>
        </p:nvPicPr>
        <p:blipFill>
          <a:blip r:embed="rId3">
            <a:alphaModFix/>
          </a:blip>
          <a:stretch>
            <a:fillRect/>
          </a:stretch>
        </p:blipFill>
        <p:spPr>
          <a:xfrm>
            <a:off x="4813997" y="897000"/>
            <a:ext cx="3822925" cy="364707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idx="1" type="subTitle"/>
          </p:nvPr>
        </p:nvSpPr>
        <p:spPr>
          <a:xfrm>
            <a:off x="365825" y="974075"/>
            <a:ext cx="4304700" cy="37173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666666"/>
              </a:buClr>
              <a:buSzPts val="1600"/>
              <a:buFont typeface="Roboto Light"/>
              <a:buChar char="-"/>
            </a:pPr>
            <a:r>
              <a:rPr lang="fr" sz="1600">
                <a:solidFill>
                  <a:srgbClr val="666666"/>
                </a:solidFill>
                <a:latin typeface="Roboto Light"/>
                <a:ea typeface="Roboto Light"/>
                <a:cs typeface="Roboto Light"/>
                <a:sym typeface="Roboto Light"/>
              </a:rPr>
              <a:t>ScatterMatrix avec mask sur GHGE</a:t>
            </a:r>
            <a:endParaRPr sz="1600">
              <a:solidFill>
                <a:srgbClr val="666666"/>
              </a:solidFill>
              <a:latin typeface="Roboto Light"/>
              <a:ea typeface="Roboto Light"/>
              <a:cs typeface="Roboto Light"/>
              <a:sym typeface="Roboto Light"/>
            </a:endParaRPr>
          </a:p>
          <a:p>
            <a:pPr indent="-330200" lvl="1" marL="914400" rtl="0" algn="l">
              <a:lnSpc>
                <a:spcPct val="115000"/>
              </a:lnSpc>
              <a:spcBef>
                <a:spcPts val="0"/>
              </a:spcBef>
              <a:spcAft>
                <a:spcPts val="0"/>
              </a:spcAft>
              <a:buClr>
                <a:srgbClr val="666666"/>
              </a:buClr>
              <a:buSzPts val="1600"/>
              <a:buFont typeface="Roboto Light"/>
              <a:buChar char="-"/>
            </a:pPr>
            <a:r>
              <a:rPr lang="fr" sz="1000">
                <a:solidFill>
                  <a:srgbClr val="666666"/>
                </a:solidFill>
                <a:latin typeface="Roboto Light"/>
                <a:ea typeface="Roboto Light"/>
                <a:cs typeface="Roboto Light"/>
                <a:sym typeface="Roboto Light"/>
              </a:rPr>
              <a:t>           'YearBuilt', </a:t>
            </a:r>
            <a:endParaRPr sz="1000">
              <a:solidFill>
                <a:srgbClr val="666666"/>
              </a:solidFill>
              <a:latin typeface="Roboto Light"/>
              <a:ea typeface="Roboto Light"/>
              <a:cs typeface="Roboto Light"/>
              <a:sym typeface="Roboto Light"/>
            </a:endParaRPr>
          </a:p>
          <a:p>
            <a:pPr indent="-295275" lvl="1" marL="914400" rtl="0" algn="l">
              <a:lnSpc>
                <a:spcPct val="115000"/>
              </a:lnSpc>
              <a:spcBef>
                <a:spcPts val="0"/>
              </a:spcBef>
              <a:spcAft>
                <a:spcPts val="0"/>
              </a:spcAft>
              <a:buClr>
                <a:srgbClr val="666666"/>
              </a:buClr>
              <a:buSzPts val="1050"/>
              <a:buChar char="-"/>
            </a:pPr>
            <a:r>
              <a:rPr lang="fr" sz="1000">
                <a:solidFill>
                  <a:srgbClr val="666666"/>
                </a:solidFill>
                <a:latin typeface="Roboto Light"/>
                <a:ea typeface="Roboto Light"/>
                <a:cs typeface="Roboto Light"/>
                <a:sym typeface="Roboto Light"/>
              </a:rPr>
              <a:t>          'NumberofBuildings', </a:t>
            </a:r>
            <a:endParaRPr sz="1000">
              <a:solidFill>
                <a:srgbClr val="666666"/>
              </a:solidFill>
              <a:latin typeface="Roboto Light"/>
              <a:ea typeface="Roboto Light"/>
              <a:cs typeface="Roboto Light"/>
              <a:sym typeface="Roboto Light"/>
            </a:endParaRPr>
          </a:p>
          <a:p>
            <a:pPr indent="-295275" lvl="1" marL="914400" rtl="0" algn="l">
              <a:lnSpc>
                <a:spcPct val="115000"/>
              </a:lnSpc>
              <a:spcBef>
                <a:spcPts val="0"/>
              </a:spcBef>
              <a:spcAft>
                <a:spcPts val="0"/>
              </a:spcAft>
              <a:buClr>
                <a:srgbClr val="666666"/>
              </a:buClr>
              <a:buSzPts val="1050"/>
              <a:buChar char="-"/>
            </a:pPr>
            <a:r>
              <a:rPr lang="fr" sz="1000">
                <a:solidFill>
                  <a:srgbClr val="666666"/>
                </a:solidFill>
                <a:latin typeface="Roboto Light"/>
                <a:ea typeface="Roboto Light"/>
                <a:cs typeface="Roboto Light"/>
                <a:sym typeface="Roboto Light"/>
              </a:rPr>
              <a:t>          'NumberofFloors', </a:t>
            </a:r>
            <a:endParaRPr sz="1000">
              <a:solidFill>
                <a:srgbClr val="666666"/>
              </a:solidFill>
              <a:latin typeface="Roboto Light"/>
              <a:ea typeface="Roboto Light"/>
              <a:cs typeface="Roboto Light"/>
              <a:sym typeface="Roboto Light"/>
            </a:endParaRPr>
          </a:p>
          <a:p>
            <a:pPr indent="-295275" lvl="1" marL="914400" rtl="0" algn="l">
              <a:lnSpc>
                <a:spcPct val="115000"/>
              </a:lnSpc>
              <a:spcBef>
                <a:spcPts val="0"/>
              </a:spcBef>
              <a:spcAft>
                <a:spcPts val="0"/>
              </a:spcAft>
              <a:buClr>
                <a:srgbClr val="666666"/>
              </a:buClr>
              <a:buSzPts val="1050"/>
              <a:buChar char="-"/>
            </a:pPr>
            <a:r>
              <a:rPr lang="fr" sz="1000">
                <a:solidFill>
                  <a:srgbClr val="666666"/>
                </a:solidFill>
                <a:latin typeface="Roboto Light"/>
                <a:ea typeface="Roboto Light"/>
                <a:cs typeface="Roboto Light"/>
                <a:sym typeface="Roboto Light"/>
              </a:rPr>
              <a:t>          'PropertyGFATotal', </a:t>
            </a:r>
            <a:endParaRPr sz="1000">
              <a:solidFill>
                <a:srgbClr val="666666"/>
              </a:solidFill>
              <a:latin typeface="Roboto Light"/>
              <a:ea typeface="Roboto Light"/>
              <a:cs typeface="Roboto Light"/>
              <a:sym typeface="Roboto Light"/>
            </a:endParaRPr>
          </a:p>
          <a:p>
            <a:pPr indent="-295275" lvl="1" marL="914400" rtl="0" algn="l">
              <a:lnSpc>
                <a:spcPct val="115000"/>
              </a:lnSpc>
              <a:spcBef>
                <a:spcPts val="0"/>
              </a:spcBef>
              <a:spcAft>
                <a:spcPts val="0"/>
              </a:spcAft>
              <a:buClr>
                <a:srgbClr val="666666"/>
              </a:buClr>
              <a:buSzPts val="1050"/>
              <a:buChar char="-"/>
            </a:pPr>
            <a:r>
              <a:rPr lang="fr" sz="1000">
                <a:solidFill>
                  <a:srgbClr val="666666"/>
                </a:solidFill>
                <a:latin typeface="Roboto Light"/>
                <a:ea typeface="Roboto Light"/>
                <a:cs typeface="Roboto Light"/>
                <a:sym typeface="Roboto Light"/>
              </a:rPr>
              <a:t>          'LargestPropertyUseType',</a:t>
            </a:r>
            <a:endParaRPr sz="1000">
              <a:solidFill>
                <a:srgbClr val="666666"/>
              </a:solidFill>
              <a:latin typeface="Roboto Light"/>
              <a:ea typeface="Roboto Light"/>
              <a:cs typeface="Roboto Light"/>
              <a:sym typeface="Roboto Light"/>
            </a:endParaRPr>
          </a:p>
          <a:p>
            <a:pPr indent="-295275" lvl="1" marL="914400" rtl="0" algn="l">
              <a:lnSpc>
                <a:spcPct val="115000"/>
              </a:lnSpc>
              <a:spcBef>
                <a:spcPts val="0"/>
              </a:spcBef>
              <a:spcAft>
                <a:spcPts val="0"/>
              </a:spcAft>
              <a:buClr>
                <a:srgbClr val="666666"/>
              </a:buClr>
              <a:buSzPts val="1050"/>
              <a:buChar char="-"/>
            </a:pPr>
            <a:r>
              <a:rPr lang="fr" sz="1000">
                <a:solidFill>
                  <a:srgbClr val="666666"/>
                </a:solidFill>
                <a:latin typeface="Roboto Light"/>
                <a:ea typeface="Roboto Light"/>
                <a:cs typeface="Roboto Light"/>
                <a:sym typeface="Roboto Light"/>
              </a:rPr>
              <a:t>          </a:t>
            </a:r>
            <a:r>
              <a:rPr lang="fr" sz="1000">
                <a:solidFill>
                  <a:srgbClr val="666666"/>
                </a:solidFill>
                <a:latin typeface="Roboto Light"/>
                <a:ea typeface="Roboto Light"/>
                <a:cs typeface="Roboto Light"/>
                <a:sym typeface="Roboto Light"/>
              </a:rPr>
              <a:t>TotalGHGEmissions</a:t>
            </a:r>
            <a:r>
              <a:rPr lang="fr" sz="1000">
                <a:solidFill>
                  <a:srgbClr val="666666"/>
                </a:solidFill>
                <a:latin typeface="Roboto Light"/>
                <a:ea typeface="Roboto Light"/>
                <a:cs typeface="Roboto Light"/>
                <a:sym typeface="Roboto Light"/>
              </a:rPr>
              <a:t>,</a:t>
            </a:r>
            <a:endParaRPr sz="1000">
              <a:solidFill>
                <a:srgbClr val="666666"/>
              </a:solidFill>
              <a:latin typeface="Roboto Light"/>
              <a:ea typeface="Roboto Light"/>
              <a:cs typeface="Roboto Light"/>
              <a:sym typeface="Roboto Light"/>
            </a:endParaRPr>
          </a:p>
          <a:p>
            <a:pPr indent="-295275" lvl="1" marL="914400" rtl="0" algn="l">
              <a:lnSpc>
                <a:spcPct val="115000"/>
              </a:lnSpc>
              <a:spcBef>
                <a:spcPts val="0"/>
              </a:spcBef>
              <a:spcAft>
                <a:spcPts val="0"/>
              </a:spcAft>
              <a:buClr>
                <a:srgbClr val="666666"/>
              </a:buClr>
              <a:buSzPts val="1050"/>
              <a:buChar char="-"/>
            </a:pPr>
            <a:r>
              <a:rPr lang="fr" sz="1000">
                <a:solidFill>
                  <a:srgbClr val="666666"/>
                </a:solidFill>
                <a:latin typeface="Roboto Light"/>
                <a:ea typeface="Roboto Light"/>
                <a:cs typeface="Roboto Light"/>
                <a:sym typeface="Roboto Light"/>
              </a:rPr>
              <a:t>          'State',</a:t>
            </a:r>
            <a:endParaRPr sz="1000">
              <a:solidFill>
                <a:srgbClr val="666666"/>
              </a:solidFill>
              <a:latin typeface="Roboto Light"/>
              <a:ea typeface="Roboto Light"/>
              <a:cs typeface="Roboto Light"/>
              <a:sym typeface="Roboto Light"/>
            </a:endParaRPr>
          </a:p>
          <a:p>
            <a:pPr indent="-295275" lvl="1" marL="914400" rtl="0" algn="l">
              <a:lnSpc>
                <a:spcPct val="115000"/>
              </a:lnSpc>
              <a:spcBef>
                <a:spcPts val="0"/>
              </a:spcBef>
              <a:spcAft>
                <a:spcPts val="0"/>
              </a:spcAft>
              <a:buClr>
                <a:srgbClr val="666666"/>
              </a:buClr>
              <a:buSzPts val="1050"/>
              <a:buChar char="-"/>
            </a:pPr>
            <a:r>
              <a:rPr lang="fr" sz="1000">
                <a:solidFill>
                  <a:srgbClr val="666666"/>
                </a:solidFill>
                <a:latin typeface="Roboto Light"/>
                <a:ea typeface="Roboto Light"/>
                <a:cs typeface="Roboto Light"/>
                <a:sym typeface="Roboto Light"/>
              </a:rPr>
              <a:t>          "PrimaryPropertyType", </a:t>
            </a:r>
            <a:endParaRPr sz="1000">
              <a:solidFill>
                <a:srgbClr val="666666"/>
              </a:solidFill>
              <a:latin typeface="Roboto Light"/>
              <a:ea typeface="Roboto Light"/>
              <a:cs typeface="Roboto Light"/>
              <a:sym typeface="Roboto Light"/>
            </a:endParaRPr>
          </a:p>
          <a:p>
            <a:pPr indent="-295275" lvl="1" marL="914400" rtl="0" algn="l">
              <a:lnSpc>
                <a:spcPct val="115000"/>
              </a:lnSpc>
              <a:spcBef>
                <a:spcPts val="0"/>
              </a:spcBef>
              <a:spcAft>
                <a:spcPts val="0"/>
              </a:spcAft>
              <a:buClr>
                <a:srgbClr val="666666"/>
              </a:buClr>
              <a:buSzPts val="1050"/>
              <a:buChar char="-"/>
            </a:pPr>
            <a:r>
              <a:rPr lang="fr" sz="1000">
                <a:solidFill>
                  <a:srgbClr val="666666"/>
                </a:solidFill>
                <a:latin typeface="Roboto Light"/>
                <a:ea typeface="Roboto Light"/>
                <a:cs typeface="Roboto Light"/>
                <a:sym typeface="Roboto Light"/>
              </a:rPr>
              <a:t>          'Neighborhood', </a:t>
            </a:r>
            <a:endParaRPr sz="1000">
              <a:solidFill>
                <a:srgbClr val="666666"/>
              </a:solidFill>
              <a:latin typeface="Roboto Light"/>
              <a:ea typeface="Roboto Light"/>
              <a:cs typeface="Roboto Light"/>
              <a:sym typeface="Roboto Light"/>
            </a:endParaRPr>
          </a:p>
          <a:p>
            <a:pPr indent="-295275" lvl="1" marL="914400" rtl="0" algn="l">
              <a:lnSpc>
                <a:spcPct val="115000"/>
              </a:lnSpc>
              <a:spcBef>
                <a:spcPts val="0"/>
              </a:spcBef>
              <a:spcAft>
                <a:spcPts val="0"/>
              </a:spcAft>
              <a:buClr>
                <a:srgbClr val="666666"/>
              </a:buClr>
              <a:buSzPts val="1050"/>
              <a:buChar char="-"/>
            </a:pPr>
            <a:r>
              <a:rPr lang="fr" sz="1000">
                <a:solidFill>
                  <a:srgbClr val="666666"/>
                </a:solidFill>
                <a:latin typeface="Roboto Light"/>
                <a:ea typeface="Roboto Light"/>
                <a:cs typeface="Roboto Light"/>
                <a:sym typeface="Roboto Light"/>
              </a:rPr>
              <a:t>          'BuildingType',</a:t>
            </a:r>
            <a:endParaRPr sz="1000">
              <a:solidFill>
                <a:srgbClr val="666666"/>
              </a:solidFill>
              <a:latin typeface="Roboto Light"/>
              <a:ea typeface="Roboto Light"/>
              <a:cs typeface="Roboto Light"/>
              <a:sym typeface="Roboto Light"/>
            </a:endParaRPr>
          </a:p>
          <a:p>
            <a:pPr indent="-295275" lvl="1" marL="914400" rtl="0" algn="l">
              <a:lnSpc>
                <a:spcPct val="115000"/>
              </a:lnSpc>
              <a:spcBef>
                <a:spcPts val="0"/>
              </a:spcBef>
              <a:spcAft>
                <a:spcPts val="0"/>
              </a:spcAft>
              <a:buClr>
                <a:srgbClr val="666666"/>
              </a:buClr>
              <a:buSzPts val="1050"/>
              <a:buChar char="-"/>
            </a:pPr>
            <a:r>
              <a:rPr lang="fr" sz="1000">
                <a:solidFill>
                  <a:srgbClr val="666666"/>
                </a:solidFill>
                <a:latin typeface="Roboto Light"/>
                <a:ea typeface="Roboto Light"/>
                <a:cs typeface="Roboto Light"/>
                <a:sym typeface="Roboto Light"/>
              </a:rPr>
              <a:t>          'ENERGYSTARScoreColor'</a:t>
            </a:r>
            <a:endParaRPr sz="1000">
              <a:solidFill>
                <a:srgbClr val="666666"/>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000">
              <a:solidFill>
                <a:srgbClr val="666666"/>
              </a:solidFill>
              <a:latin typeface="Roboto Light"/>
              <a:ea typeface="Roboto Light"/>
              <a:cs typeface="Roboto Light"/>
              <a:sym typeface="Roboto Light"/>
            </a:endParaRPr>
          </a:p>
          <a:p>
            <a:pPr indent="0" lvl="0" marL="0" rtl="0" algn="l">
              <a:lnSpc>
                <a:spcPct val="115000"/>
              </a:lnSpc>
              <a:spcBef>
                <a:spcPts val="0"/>
              </a:spcBef>
              <a:spcAft>
                <a:spcPts val="0"/>
              </a:spcAft>
              <a:buNone/>
            </a:pPr>
            <a:r>
              <a:rPr lang="fr" sz="1000">
                <a:solidFill>
                  <a:srgbClr val="666666"/>
                </a:solidFill>
                <a:latin typeface="Roboto Light"/>
                <a:ea typeface="Roboto Light"/>
                <a:cs typeface="Roboto Light"/>
                <a:sym typeface="Roboto Light"/>
              </a:rPr>
              <a:t>La colorification est faite à l’aide de 'ENERGYSTARScoreColor'</a:t>
            </a:r>
            <a:endParaRPr sz="1000">
              <a:solidFill>
                <a:srgbClr val="666666"/>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000">
              <a:solidFill>
                <a:srgbClr val="666666"/>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050">
              <a:solidFill>
                <a:srgbClr val="666666"/>
              </a:solidFill>
              <a:highlight>
                <a:srgbClr val="FFFFFF"/>
              </a:highlight>
              <a:latin typeface="Roboto Light"/>
              <a:ea typeface="Roboto Light"/>
              <a:cs typeface="Roboto Light"/>
              <a:sym typeface="Roboto Light"/>
            </a:endParaRPr>
          </a:p>
          <a:p>
            <a:pPr indent="0" lvl="0" marL="457200" rtl="0" algn="l">
              <a:lnSpc>
                <a:spcPct val="115000"/>
              </a:lnSpc>
              <a:spcBef>
                <a:spcPts val="0"/>
              </a:spcBef>
              <a:spcAft>
                <a:spcPts val="0"/>
              </a:spcAft>
              <a:buNone/>
            </a:pPr>
            <a:r>
              <a:t/>
            </a:r>
            <a:endParaRPr sz="1000">
              <a:solidFill>
                <a:srgbClr val="666666"/>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457200" rtl="0" algn="l">
              <a:lnSpc>
                <a:spcPct val="100000"/>
              </a:lnSpc>
              <a:spcBef>
                <a:spcPts val="0"/>
              </a:spcBef>
              <a:spcAft>
                <a:spcPts val="0"/>
              </a:spcAft>
              <a:buNone/>
            </a:pPr>
            <a:r>
              <a:t/>
            </a:r>
            <a:endParaRPr sz="1700">
              <a:solidFill>
                <a:srgbClr val="666666"/>
              </a:solidFill>
              <a:latin typeface="Roboto Light"/>
              <a:ea typeface="Roboto Light"/>
              <a:cs typeface="Roboto Light"/>
              <a:sym typeface="Roboto Light"/>
            </a:endParaRPr>
          </a:p>
          <a:p>
            <a:pPr indent="0" lvl="0" marL="914400" rtl="0" algn="l">
              <a:lnSpc>
                <a:spcPct val="115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80000"/>
              </a:lnSpc>
              <a:spcBef>
                <a:spcPts val="300"/>
              </a:spcBef>
              <a:spcAft>
                <a:spcPts val="0"/>
              </a:spcAft>
              <a:buNone/>
            </a:pPr>
            <a:r>
              <a:t/>
            </a:r>
            <a:endParaRPr sz="1900">
              <a:latin typeface="Roboto Light"/>
              <a:ea typeface="Roboto Light"/>
              <a:cs typeface="Roboto Light"/>
              <a:sym typeface="Roboto Light"/>
            </a:endParaRPr>
          </a:p>
          <a:p>
            <a:pPr indent="0" lvl="0" marL="0" rtl="0" algn="ctr">
              <a:lnSpc>
                <a:spcPct val="80000"/>
              </a:lnSpc>
              <a:spcBef>
                <a:spcPts val="0"/>
              </a:spcBef>
              <a:spcAft>
                <a:spcPts val="0"/>
              </a:spcAft>
              <a:buSzPts val="275"/>
              <a:buNone/>
            </a:pPr>
            <a:r>
              <a:t/>
            </a:r>
            <a:endParaRPr sz="2000">
              <a:latin typeface="Roboto Light"/>
              <a:ea typeface="Roboto Light"/>
              <a:cs typeface="Roboto Light"/>
              <a:sym typeface="Roboto Light"/>
            </a:endParaRPr>
          </a:p>
        </p:txBody>
      </p:sp>
      <p:sp>
        <p:nvSpPr>
          <p:cNvPr id="169" name="Google Shape;169;p28"/>
          <p:cNvSpPr txBox="1"/>
          <p:nvPr/>
        </p:nvSpPr>
        <p:spPr>
          <a:xfrm>
            <a:off x="365825" y="286950"/>
            <a:ext cx="5194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latin typeface="Roboto Thin"/>
                <a:ea typeface="Roboto Thin"/>
                <a:cs typeface="Roboto Thin"/>
                <a:sym typeface="Roboto Thin"/>
              </a:rPr>
              <a:t>Phase de nettoyage - ScatterMatrix GHGE</a:t>
            </a:r>
            <a:endParaRPr sz="2000">
              <a:latin typeface="Roboto Thin"/>
              <a:ea typeface="Roboto Thin"/>
              <a:cs typeface="Roboto Thin"/>
              <a:sym typeface="Roboto Thin"/>
            </a:endParaRPr>
          </a:p>
        </p:txBody>
      </p:sp>
      <p:cxnSp>
        <p:nvCxnSpPr>
          <p:cNvPr id="170" name="Google Shape;170;p28"/>
          <p:cNvCxnSpPr/>
          <p:nvPr/>
        </p:nvCxnSpPr>
        <p:spPr>
          <a:xfrm flipH="1" rot="10800000">
            <a:off x="419925" y="674825"/>
            <a:ext cx="8217000" cy="2700"/>
          </a:xfrm>
          <a:prstGeom prst="straightConnector1">
            <a:avLst/>
          </a:prstGeom>
          <a:noFill/>
          <a:ln cap="flat" cmpd="sng" w="9525">
            <a:solidFill>
              <a:schemeClr val="dk2"/>
            </a:solidFill>
            <a:prstDash val="solid"/>
            <a:round/>
            <a:headEnd len="med" w="med" type="none"/>
            <a:tailEnd len="med" w="med" type="none"/>
          </a:ln>
        </p:spPr>
      </p:cxnSp>
      <p:pic>
        <p:nvPicPr>
          <p:cNvPr id="171" name="Google Shape;171;p28"/>
          <p:cNvPicPr preferRelativeResize="0"/>
          <p:nvPr/>
        </p:nvPicPr>
        <p:blipFill>
          <a:blip r:embed="rId3">
            <a:alphaModFix/>
          </a:blip>
          <a:stretch>
            <a:fillRect/>
          </a:stretch>
        </p:blipFill>
        <p:spPr>
          <a:xfrm>
            <a:off x="4822925" y="931950"/>
            <a:ext cx="4168676" cy="402635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idx="1" type="subTitle"/>
          </p:nvPr>
        </p:nvSpPr>
        <p:spPr>
          <a:xfrm>
            <a:off x="365825" y="1061475"/>
            <a:ext cx="4417500" cy="3156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00">
              <a:solidFill>
                <a:schemeClr val="dk1"/>
              </a:solidFill>
              <a:latin typeface="Roboto Light"/>
              <a:ea typeface="Roboto Light"/>
              <a:cs typeface="Roboto Light"/>
              <a:sym typeface="Roboto Light"/>
            </a:endParaRPr>
          </a:p>
          <a:p>
            <a:pPr indent="-317500" lvl="0" marL="457200" rtl="0" algn="l">
              <a:lnSpc>
                <a:spcPct val="115000"/>
              </a:lnSpc>
              <a:spcBef>
                <a:spcPts val="0"/>
              </a:spcBef>
              <a:spcAft>
                <a:spcPts val="0"/>
              </a:spcAft>
              <a:buClr>
                <a:schemeClr val="dk1"/>
              </a:buClr>
              <a:buSzPts val="1400"/>
              <a:buFont typeface="Roboto Thin"/>
              <a:buChar char="-"/>
            </a:pPr>
            <a:r>
              <a:rPr lang="fr" sz="1400">
                <a:solidFill>
                  <a:schemeClr val="dk1"/>
                </a:solidFill>
                <a:latin typeface="Roboto Thin"/>
                <a:ea typeface="Roboto Thin"/>
                <a:cs typeface="Roboto Thin"/>
                <a:sym typeface="Roboto Thin"/>
              </a:rPr>
              <a:t>Modelisation de 2 phénomènes</a:t>
            </a:r>
            <a:endParaRPr sz="1400">
              <a:solidFill>
                <a:schemeClr val="dk1"/>
              </a:solidFill>
              <a:latin typeface="Roboto Thin"/>
              <a:ea typeface="Roboto Thin"/>
              <a:cs typeface="Roboto Thin"/>
              <a:sym typeface="Roboto Thin"/>
            </a:endParaRPr>
          </a:p>
          <a:p>
            <a:pPr indent="-295275" lvl="1" marL="914400" rtl="0" algn="l">
              <a:lnSpc>
                <a:spcPct val="115000"/>
              </a:lnSpc>
              <a:spcBef>
                <a:spcPts val="0"/>
              </a:spcBef>
              <a:spcAft>
                <a:spcPts val="0"/>
              </a:spcAft>
              <a:buClr>
                <a:schemeClr val="dk1"/>
              </a:buClr>
              <a:buSzPts val="1050"/>
              <a:buFont typeface="Roboto Thin"/>
              <a:buChar char="-"/>
            </a:pPr>
            <a:r>
              <a:rPr lang="fr" sz="1050">
                <a:solidFill>
                  <a:schemeClr val="dk1"/>
                </a:solidFill>
                <a:highlight>
                  <a:srgbClr val="FFFFFF"/>
                </a:highlight>
                <a:latin typeface="Roboto Thin"/>
                <a:ea typeface="Roboto Thin"/>
                <a:cs typeface="Roboto Thin"/>
                <a:sym typeface="Roboto Thin"/>
              </a:rPr>
              <a:t>Emission CO2</a:t>
            </a:r>
            <a:endParaRPr sz="1050">
              <a:solidFill>
                <a:schemeClr val="dk1"/>
              </a:solidFill>
              <a:highlight>
                <a:srgbClr val="FFFFFF"/>
              </a:highlight>
              <a:latin typeface="Roboto Thin"/>
              <a:ea typeface="Roboto Thin"/>
              <a:cs typeface="Roboto Thin"/>
              <a:sym typeface="Roboto Thin"/>
            </a:endParaRPr>
          </a:p>
          <a:p>
            <a:pPr indent="-295275" lvl="1" marL="914400" rtl="0" algn="l">
              <a:lnSpc>
                <a:spcPct val="115000"/>
              </a:lnSpc>
              <a:spcBef>
                <a:spcPts val="0"/>
              </a:spcBef>
              <a:spcAft>
                <a:spcPts val="0"/>
              </a:spcAft>
              <a:buClr>
                <a:schemeClr val="dk1"/>
              </a:buClr>
              <a:buSzPts val="1050"/>
              <a:buFont typeface="Roboto Thin"/>
              <a:buChar char="-"/>
            </a:pPr>
            <a:r>
              <a:rPr lang="fr" sz="1050">
                <a:solidFill>
                  <a:schemeClr val="dk1"/>
                </a:solidFill>
                <a:highlight>
                  <a:srgbClr val="FFFFFF"/>
                </a:highlight>
                <a:latin typeface="Roboto Thin"/>
                <a:ea typeface="Roboto Thin"/>
                <a:cs typeface="Roboto Thin"/>
                <a:sym typeface="Roboto Thin"/>
              </a:rPr>
              <a:t>GHGEtotal </a:t>
            </a:r>
            <a:endParaRPr sz="1050">
              <a:solidFill>
                <a:schemeClr val="dk1"/>
              </a:solidFill>
              <a:highlight>
                <a:srgbClr val="FFFFFF"/>
              </a:highlight>
              <a:latin typeface="Roboto Thin"/>
              <a:ea typeface="Roboto Thin"/>
              <a:cs typeface="Roboto Thin"/>
              <a:sym typeface="Roboto Thin"/>
            </a:endParaRPr>
          </a:p>
          <a:p>
            <a:pPr indent="-295275" lvl="0" marL="457200" rtl="0" algn="l">
              <a:lnSpc>
                <a:spcPct val="115000"/>
              </a:lnSpc>
              <a:spcBef>
                <a:spcPts val="0"/>
              </a:spcBef>
              <a:spcAft>
                <a:spcPts val="0"/>
              </a:spcAft>
              <a:buClr>
                <a:schemeClr val="dk1"/>
              </a:buClr>
              <a:buSzPts val="1050"/>
              <a:buFont typeface="Roboto Thin"/>
              <a:buChar char="-"/>
            </a:pPr>
            <a:r>
              <a:rPr lang="fr" sz="1050">
                <a:solidFill>
                  <a:schemeClr val="dk1"/>
                </a:solidFill>
                <a:highlight>
                  <a:srgbClr val="FFFFFF"/>
                </a:highlight>
                <a:latin typeface="Roboto Thin"/>
                <a:ea typeface="Roboto Thin"/>
                <a:cs typeface="Roboto Thin"/>
                <a:sym typeface="Roboto Thin"/>
              </a:rPr>
              <a:t>En utilisant le dataset cleané. </a:t>
            </a:r>
            <a:endParaRPr sz="1050">
              <a:solidFill>
                <a:schemeClr val="dk1"/>
              </a:solidFill>
              <a:highlight>
                <a:srgbClr val="FFFFFF"/>
              </a:highlight>
              <a:latin typeface="Roboto Thin"/>
              <a:ea typeface="Roboto Thin"/>
              <a:cs typeface="Roboto Thin"/>
              <a:sym typeface="Roboto Thin"/>
            </a:endParaRPr>
          </a:p>
          <a:p>
            <a:pPr indent="-295275" lvl="0" marL="457200" rtl="0" algn="l">
              <a:lnSpc>
                <a:spcPct val="115000"/>
              </a:lnSpc>
              <a:spcBef>
                <a:spcPts val="0"/>
              </a:spcBef>
              <a:spcAft>
                <a:spcPts val="0"/>
              </a:spcAft>
              <a:buClr>
                <a:schemeClr val="dk1"/>
              </a:buClr>
              <a:buSzPts val="1050"/>
              <a:buFont typeface="Roboto Thin"/>
              <a:buChar char="-"/>
            </a:pPr>
            <a:r>
              <a:rPr lang="fr" sz="1050">
                <a:solidFill>
                  <a:schemeClr val="dk1"/>
                </a:solidFill>
                <a:highlight>
                  <a:srgbClr val="FFFFFF"/>
                </a:highlight>
                <a:latin typeface="Roboto Thin"/>
                <a:ea typeface="Roboto Thin"/>
                <a:cs typeface="Roboto Thin"/>
                <a:sym typeface="Roboto Thin"/>
              </a:rPr>
              <a:t>Elaboration d’une baseline pour chacun</a:t>
            </a:r>
            <a:endParaRPr sz="1050">
              <a:solidFill>
                <a:schemeClr val="dk1"/>
              </a:solidFill>
              <a:highlight>
                <a:srgbClr val="FFFFFF"/>
              </a:highlight>
              <a:latin typeface="Roboto Thin"/>
              <a:ea typeface="Roboto Thin"/>
              <a:cs typeface="Roboto Thin"/>
              <a:sym typeface="Roboto Thin"/>
            </a:endParaRPr>
          </a:p>
          <a:p>
            <a:pPr indent="-295275" lvl="0" marL="457200" rtl="0" algn="l">
              <a:lnSpc>
                <a:spcPct val="115000"/>
              </a:lnSpc>
              <a:spcBef>
                <a:spcPts val="0"/>
              </a:spcBef>
              <a:spcAft>
                <a:spcPts val="0"/>
              </a:spcAft>
              <a:buClr>
                <a:schemeClr val="dk1"/>
              </a:buClr>
              <a:buSzPts val="1050"/>
              <a:buFont typeface="Roboto Thin"/>
              <a:buChar char="-"/>
            </a:pPr>
            <a:r>
              <a:rPr lang="fr" sz="1050">
                <a:solidFill>
                  <a:schemeClr val="dk1"/>
                </a:solidFill>
                <a:highlight>
                  <a:srgbClr val="FFFFFF"/>
                </a:highlight>
                <a:latin typeface="Roboto Thin"/>
                <a:ea typeface="Roboto Thin"/>
                <a:cs typeface="Roboto Thin"/>
                <a:sym typeface="Roboto Thin"/>
              </a:rPr>
              <a:t>Recherche du meilleur modèle </a:t>
            </a:r>
            <a:endParaRPr sz="1050">
              <a:solidFill>
                <a:schemeClr val="dk1"/>
              </a:solidFill>
              <a:highlight>
                <a:srgbClr val="FFFFFF"/>
              </a:highlight>
              <a:latin typeface="Roboto Thin"/>
              <a:ea typeface="Roboto Thin"/>
              <a:cs typeface="Roboto Thin"/>
              <a:sym typeface="Roboto Thin"/>
            </a:endParaRPr>
          </a:p>
          <a:p>
            <a:pPr indent="-295275" lvl="0" marL="457200" rtl="0" algn="l">
              <a:lnSpc>
                <a:spcPct val="115000"/>
              </a:lnSpc>
              <a:spcBef>
                <a:spcPts val="0"/>
              </a:spcBef>
              <a:spcAft>
                <a:spcPts val="0"/>
              </a:spcAft>
              <a:buClr>
                <a:schemeClr val="dk1"/>
              </a:buClr>
              <a:buSzPts val="1050"/>
              <a:buFont typeface="Roboto Thin"/>
              <a:buChar char="-"/>
            </a:pPr>
            <a:r>
              <a:rPr lang="fr" sz="1050">
                <a:solidFill>
                  <a:schemeClr val="dk1"/>
                </a:solidFill>
                <a:highlight>
                  <a:srgbClr val="FFFFFF"/>
                </a:highlight>
                <a:latin typeface="Roboto Thin"/>
                <a:ea typeface="Roboto Thin"/>
                <a:cs typeface="Roboto Thin"/>
                <a:sym typeface="Roboto Thin"/>
              </a:rPr>
              <a:t>Grid Search</a:t>
            </a:r>
            <a:endParaRPr sz="1050">
              <a:solidFill>
                <a:schemeClr val="dk1"/>
              </a:solidFill>
              <a:highlight>
                <a:srgbClr val="FFFFFF"/>
              </a:highlight>
              <a:latin typeface="Roboto Thin"/>
              <a:ea typeface="Roboto Thin"/>
              <a:cs typeface="Roboto Thin"/>
              <a:sym typeface="Roboto Thin"/>
            </a:endParaRPr>
          </a:p>
          <a:p>
            <a:pPr indent="-295275" lvl="0" marL="457200" rtl="0" algn="l">
              <a:lnSpc>
                <a:spcPct val="115000"/>
              </a:lnSpc>
              <a:spcBef>
                <a:spcPts val="0"/>
              </a:spcBef>
              <a:spcAft>
                <a:spcPts val="0"/>
              </a:spcAft>
              <a:buClr>
                <a:schemeClr val="dk1"/>
              </a:buClr>
              <a:buSzPts val="1050"/>
              <a:buFont typeface="Roboto Thin"/>
              <a:buChar char="-"/>
            </a:pPr>
            <a:r>
              <a:rPr lang="fr" sz="1050">
                <a:solidFill>
                  <a:schemeClr val="dk1"/>
                </a:solidFill>
                <a:highlight>
                  <a:srgbClr val="FFFFFF"/>
                </a:highlight>
                <a:latin typeface="Roboto Thin"/>
                <a:ea typeface="Roboto Thin"/>
                <a:cs typeface="Roboto Thin"/>
                <a:sym typeface="Roboto Thin"/>
              </a:rPr>
              <a:t>Evaluation des performances</a:t>
            </a:r>
            <a:endParaRPr sz="1050">
              <a:solidFill>
                <a:schemeClr val="dk1"/>
              </a:solidFill>
              <a:highlight>
                <a:srgbClr val="FFFFFF"/>
              </a:highlight>
              <a:latin typeface="Roboto Thin"/>
              <a:ea typeface="Roboto Thin"/>
              <a:cs typeface="Roboto Thin"/>
              <a:sym typeface="Roboto Thin"/>
            </a:endParaRPr>
          </a:p>
          <a:p>
            <a:pPr indent="-295275" lvl="1" marL="914400" rtl="0" algn="l">
              <a:lnSpc>
                <a:spcPct val="115000"/>
              </a:lnSpc>
              <a:spcBef>
                <a:spcPts val="0"/>
              </a:spcBef>
              <a:spcAft>
                <a:spcPts val="0"/>
              </a:spcAft>
              <a:buClr>
                <a:schemeClr val="dk1"/>
              </a:buClr>
              <a:buSzPts val="1050"/>
              <a:buFont typeface="Roboto Thin"/>
              <a:buChar char="-"/>
            </a:pPr>
            <a:r>
              <a:rPr lang="fr" sz="1050">
                <a:solidFill>
                  <a:schemeClr val="dk1"/>
                </a:solidFill>
                <a:highlight>
                  <a:srgbClr val="FFFFFF"/>
                </a:highlight>
                <a:latin typeface="Roboto Thin"/>
                <a:ea typeface="Roboto Thin"/>
                <a:cs typeface="Roboto Thin"/>
                <a:sym typeface="Roboto Thin"/>
              </a:rPr>
              <a:t>RMSE</a:t>
            </a:r>
            <a:endParaRPr sz="1050">
              <a:solidFill>
                <a:schemeClr val="dk1"/>
              </a:solidFill>
              <a:highlight>
                <a:srgbClr val="FFFFFF"/>
              </a:highlight>
              <a:latin typeface="Roboto Thin"/>
              <a:ea typeface="Roboto Thin"/>
              <a:cs typeface="Roboto Thin"/>
              <a:sym typeface="Roboto Thin"/>
            </a:endParaRPr>
          </a:p>
          <a:p>
            <a:pPr indent="-295275" lvl="1" marL="914400" rtl="0" algn="l">
              <a:lnSpc>
                <a:spcPct val="115000"/>
              </a:lnSpc>
              <a:spcBef>
                <a:spcPts val="0"/>
              </a:spcBef>
              <a:spcAft>
                <a:spcPts val="0"/>
              </a:spcAft>
              <a:buClr>
                <a:schemeClr val="dk1"/>
              </a:buClr>
              <a:buSzPts val="1050"/>
              <a:buFont typeface="Roboto Thin"/>
              <a:buChar char="-"/>
            </a:pPr>
            <a:r>
              <a:rPr lang="fr" sz="1050">
                <a:solidFill>
                  <a:schemeClr val="dk1"/>
                </a:solidFill>
                <a:highlight>
                  <a:srgbClr val="FFFFFF"/>
                </a:highlight>
                <a:latin typeface="Roboto Thin"/>
                <a:ea typeface="Roboto Thin"/>
                <a:cs typeface="Roboto Thin"/>
                <a:sym typeface="Roboto Thin"/>
              </a:rPr>
              <a:t>MAPE</a:t>
            </a:r>
            <a:endParaRPr sz="1050">
              <a:solidFill>
                <a:schemeClr val="dk1"/>
              </a:solidFill>
              <a:highlight>
                <a:srgbClr val="FFFFFF"/>
              </a:highlight>
              <a:latin typeface="Roboto Thin"/>
              <a:ea typeface="Roboto Thin"/>
              <a:cs typeface="Roboto Thin"/>
              <a:sym typeface="Roboto Thin"/>
            </a:endParaRPr>
          </a:p>
          <a:p>
            <a:pPr indent="-295275" lvl="0" marL="457200" rtl="0" algn="l">
              <a:lnSpc>
                <a:spcPct val="115000"/>
              </a:lnSpc>
              <a:spcBef>
                <a:spcPts val="0"/>
              </a:spcBef>
              <a:spcAft>
                <a:spcPts val="0"/>
              </a:spcAft>
              <a:buClr>
                <a:schemeClr val="dk1"/>
              </a:buClr>
              <a:buSzPts val="1050"/>
              <a:buFont typeface="Roboto Thin"/>
              <a:buChar char="-"/>
            </a:pPr>
            <a:r>
              <a:rPr lang="fr" sz="1050">
                <a:solidFill>
                  <a:schemeClr val="dk1"/>
                </a:solidFill>
                <a:highlight>
                  <a:srgbClr val="FFFFFF"/>
                </a:highlight>
                <a:latin typeface="Roboto Thin"/>
                <a:ea typeface="Roboto Thin"/>
                <a:cs typeface="Roboto Thin"/>
                <a:sym typeface="Roboto Thin"/>
              </a:rPr>
              <a:t>Focus sur l'interprétabilité des modèles via ELI5 </a:t>
            </a:r>
            <a:endParaRPr sz="1050">
              <a:solidFill>
                <a:schemeClr val="dk1"/>
              </a:solidFill>
              <a:highlight>
                <a:srgbClr val="FFFFFF"/>
              </a:highlight>
              <a:latin typeface="Roboto Thin"/>
              <a:ea typeface="Roboto Thin"/>
              <a:cs typeface="Roboto Thin"/>
              <a:sym typeface="Roboto Thin"/>
            </a:endParaRPr>
          </a:p>
          <a:p>
            <a:pPr indent="-295275" lvl="0" marL="457200" rtl="0" algn="l">
              <a:lnSpc>
                <a:spcPct val="115000"/>
              </a:lnSpc>
              <a:spcBef>
                <a:spcPts val="0"/>
              </a:spcBef>
              <a:spcAft>
                <a:spcPts val="0"/>
              </a:spcAft>
              <a:buClr>
                <a:schemeClr val="dk1"/>
              </a:buClr>
              <a:buSzPts val="1050"/>
              <a:buFont typeface="Roboto Thin"/>
              <a:buChar char="-"/>
            </a:pPr>
            <a:r>
              <a:rPr lang="fr" sz="1050">
                <a:solidFill>
                  <a:schemeClr val="dk1"/>
                </a:solidFill>
                <a:highlight>
                  <a:srgbClr val="FFFFFF"/>
                </a:highlight>
                <a:latin typeface="Roboto Thin"/>
                <a:ea typeface="Roboto Thin"/>
                <a:cs typeface="Roboto Thin"/>
                <a:sym typeface="Roboto Thin"/>
              </a:rPr>
              <a:t>Choix du modèle référence par phénomène </a:t>
            </a:r>
            <a:endParaRPr sz="1050">
              <a:solidFill>
                <a:schemeClr val="dk1"/>
              </a:solidFill>
              <a:highlight>
                <a:srgbClr val="FFFFFF"/>
              </a:highlight>
              <a:latin typeface="Roboto Thin"/>
              <a:ea typeface="Roboto Thin"/>
              <a:cs typeface="Roboto Thin"/>
              <a:sym typeface="Roboto Thin"/>
            </a:endParaRPr>
          </a:p>
          <a:p>
            <a:pPr indent="-295275" lvl="0" marL="457200" rtl="0" algn="l">
              <a:lnSpc>
                <a:spcPct val="115000"/>
              </a:lnSpc>
              <a:spcBef>
                <a:spcPts val="0"/>
              </a:spcBef>
              <a:spcAft>
                <a:spcPts val="0"/>
              </a:spcAft>
              <a:buClr>
                <a:schemeClr val="dk1"/>
              </a:buClr>
              <a:buSzPts val="1050"/>
              <a:buFont typeface="Roboto Thin"/>
              <a:buChar char="-"/>
            </a:pPr>
            <a:r>
              <a:rPr lang="fr" sz="1050">
                <a:solidFill>
                  <a:schemeClr val="dk1"/>
                </a:solidFill>
                <a:highlight>
                  <a:srgbClr val="FFFFFF"/>
                </a:highlight>
                <a:latin typeface="Roboto Thin"/>
                <a:ea typeface="Roboto Thin"/>
                <a:cs typeface="Roboto Thin"/>
                <a:sym typeface="Roboto Thin"/>
              </a:rPr>
              <a:t>Proposition d’optimisation </a:t>
            </a:r>
            <a:endParaRPr sz="1050">
              <a:solidFill>
                <a:schemeClr val="dk1"/>
              </a:solidFill>
              <a:highlight>
                <a:srgbClr val="FFFFFF"/>
              </a:highlight>
              <a:latin typeface="Roboto Thin"/>
              <a:ea typeface="Roboto Thin"/>
              <a:cs typeface="Roboto Thin"/>
              <a:sym typeface="Roboto Thin"/>
            </a:endParaRPr>
          </a:p>
          <a:p>
            <a:pPr indent="-295275" lvl="0" marL="457200" rtl="0" algn="l">
              <a:lnSpc>
                <a:spcPct val="115000"/>
              </a:lnSpc>
              <a:spcBef>
                <a:spcPts val="0"/>
              </a:spcBef>
              <a:spcAft>
                <a:spcPts val="0"/>
              </a:spcAft>
              <a:buClr>
                <a:schemeClr val="dk1"/>
              </a:buClr>
              <a:buSzPts val="1050"/>
              <a:buFont typeface="Roboto Thin"/>
              <a:buChar char="-"/>
            </a:pPr>
            <a:r>
              <a:rPr lang="fr" sz="1050">
                <a:solidFill>
                  <a:schemeClr val="dk1"/>
                </a:solidFill>
                <a:highlight>
                  <a:srgbClr val="FFFFFF"/>
                </a:highlight>
                <a:latin typeface="Roboto Thin"/>
                <a:ea typeface="Roboto Thin"/>
                <a:cs typeface="Roboto Thin"/>
                <a:sym typeface="Roboto Thin"/>
              </a:rPr>
              <a:t>Conclusion</a:t>
            </a:r>
            <a:endParaRPr sz="1050">
              <a:solidFill>
                <a:schemeClr val="dk1"/>
              </a:solidFill>
              <a:highlight>
                <a:srgbClr val="FFFFFF"/>
              </a:highlight>
              <a:latin typeface="Roboto Thin"/>
              <a:ea typeface="Roboto Thin"/>
              <a:cs typeface="Roboto Thin"/>
              <a:sym typeface="Roboto Thin"/>
            </a:endParaRPr>
          </a:p>
          <a:p>
            <a:pPr indent="0" lvl="0" marL="0" rtl="0" algn="l">
              <a:lnSpc>
                <a:spcPct val="115000"/>
              </a:lnSpc>
              <a:spcBef>
                <a:spcPts val="700"/>
              </a:spcBef>
              <a:spcAft>
                <a:spcPts val="0"/>
              </a:spcAft>
              <a:buNone/>
            </a:pPr>
            <a:r>
              <a:t/>
            </a:r>
            <a:endParaRPr sz="1050">
              <a:solidFill>
                <a:srgbClr val="666666"/>
              </a:solidFill>
              <a:highlight>
                <a:srgbClr val="FFFFFF"/>
              </a:highlight>
              <a:latin typeface="Roboto Light"/>
              <a:ea typeface="Roboto Light"/>
              <a:cs typeface="Roboto Light"/>
              <a:sym typeface="Roboto Light"/>
            </a:endParaRPr>
          </a:p>
          <a:p>
            <a:pPr indent="0" lvl="0" marL="457200" rtl="0" algn="l">
              <a:lnSpc>
                <a:spcPct val="115000"/>
              </a:lnSpc>
              <a:spcBef>
                <a:spcPts val="0"/>
              </a:spcBef>
              <a:spcAft>
                <a:spcPts val="0"/>
              </a:spcAft>
              <a:buNone/>
            </a:pPr>
            <a:r>
              <a:t/>
            </a:r>
            <a:endParaRPr sz="1000">
              <a:solidFill>
                <a:srgbClr val="666666"/>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457200" rtl="0" algn="l">
              <a:lnSpc>
                <a:spcPct val="100000"/>
              </a:lnSpc>
              <a:spcBef>
                <a:spcPts val="0"/>
              </a:spcBef>
              <a:spcAft>
                <a:spcPts val="0"/>
              </a:spcAft>
              <a:buNone/>
            </a:pPr>
            <a:r>
              <a:t/>
            </a:r>
            <a:endParaRPr sz="1700">
              <a:solidFill>
                <a:srgbClr val="666666"/>
              </a:solidFill>
              <a:latin typeface="Roboto Light"/>
              <a:ea typeface="Roboto Light"/>
              <a:cs typeface="Roboto Light"/>
              <a:sym typeface="Roboto Light"/>
            </a:endParaRPr>
          </a:p>
          <a:p>
            <a:pPr indent="0" lvl="0" marL="914400" rtl="0" algn="l">
              <a:lnSpc>
                <a:spcPct val="115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80000"/>
              </a:lnSpc>
              <a:spcBef>
                <a:spcPts val="300"/>
              </a:spcBef>
              <a:spcAft>
                <a:spcPts val="0"/>
              </a:spcAft>
              <a:buNone/>
            </a:pPr>
            <a:r>
              <a:t/>
            </a:r>
            <a:endParaRPr sz="1900">
              <a:latin typeface="Roboto Light"/>
              <a:ea typeface="Roboto Light"/>
              <a:cs typeface="Roboto Light"/>
              <a:sym typeface="Roboto Light"/>
            </a:endParaRPr>
          </a:p>
          <a:p>
            <a:pPr indent="0" lvl="0" marL="0" rtl="0" algn="ctr">
              <a:lnSpc>
                <a:spcPct val="80000"/>
              </a:lnSpc>
              <a:spcBef>
                <a:spcPts val="0"/>
              </a:spcBef>
              <a:spcAft>
                <a:spcPts val="0"/>
              </a:spcAft>
              <a:buSzPts val="275"/>
              <a:buNone/>
            </a:pPr>
            <a:r>
              <a:t/>
            </a:r>
            <a:endParaRPr sz="2000">
              <a:latin typeface="Roboto Light"/>
              <a:ea typeface="Roboto Light"/>
              <a:cs typeface="Roboto Light"/>
              <a:sym typeface="Roboto Light"/>
            </a:endParaRPr>
          </a:p>
        </p:txBody>
      </p:sp>
      <p:sp>
        <p:nvSpPr>
          <p:cNvPr id="177" name="Google Shape;177;p29"/>
          <p:cNvSpPr txBox="1"/>
          <p:nvPr/>
        </p:nvSpPr>
        <p:spPr>
          <a:xfrm>
            <a:off x="365825" y="286950"/>
            <a:ext cx="8073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latin typeface="Roboto Thin"/>
                <a:ea typeface="Roboto Thin"/>
                <a:cs typeface="Roboto Thin"/>
                <a:sym typeface="Roboto Thin"/>
              </a:rPr>
              <a:t>Phase Modélisation </a:t>
            </a:r>
            <a:endParaRPr sz="2000">
              <a:latin typeface="Roboto Thin"/>
              <a:ea typeface="Roboto Thin"/>
              <a:cs typeface="Roboto Thin"/>
              <a:sym typeface="Roboto Thin"/>
            </a:endParaRPr>
          </a:p>
        </p:txBody>
      </p:sp>
      <p:cxnSp>
        <p:nvCxnSpPr>
          <p:cNvPr id="178" name="Google Shape;178;p29"/>
          <p:cNvCxnSpPr/>
          <p:nvPr/>
        </p:nvCxnSpPr>
        <p:spPr>
          <a:xfrm flipH="1" rot="10800000">
            <a:off x="419925" y="674825"/>
            <a:ext cx="8217000" cy="2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idx="1" type="subTitle"/>
          </p:nvPr>
        </p:nvSpPr>
        <p:spPr>
          <a:xfrm>
            <a:off x="365825" y="1061475"/>
            <a:ext cx="8142000" cy="3156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00">
              <a:solidFill>
                <a:schemeClr val="dk1"/>
              </a:solidFill>
              <a:latin typeface="Roboto Light"/>
              <a:ea typeface="Roboto Light"/>
              <a:cs typeface="Roboto Light"/>
              <a:sym typeface="Roboto Light"/>
            </a:endParaRPr>
          </a:p>
          <a:p>
            <a:pPr indent="-317500" lvl="0" marL="457200" rtl="0" algn="l">
              <a:lnSpc>
                <a:spcPct val="115000"/>
              </a:lnSpc>
              <a:spcBef>
                <a:spcPts val="0"/>
              </a:spcBef>
              <a:spcAft>
                <a:spcPts val="0"/>
              </a:spcAft>
              <a:buClr>
                <a:schemeClr val="dk1"/>
              </a:buClr>
              <a:buSzPts val="1400"/>
              <a:buFont typeface="Roboto Light"/>
              <a:buChar char="-"/>
            </a:pPr>
            <a:r>
              <a:rPr lang="fr" sz="1400">
                <a:solidFill>
                  <a:schemeClr val="dk1"/>
                </a:solidFill>
                <a:latin typeface="Roboto Light"/>
                <a:ea typeface="Roboto Light"/>
                <a:cs typeface="Roboto Light"/>
                <a:sym typeface="Roboto Light"/>
              </a:rPr>
              <a:t>Filtre des datas </a:t>
            </a:r>
            <a:endParaRPr sz="1400">
              <a:solidFill>
                <a:schemeClr val="dk1"/>
              </a:solidFill>
              <a:latin typeface="Roboto Light"/>
              <a:ea typeface="Roboto Light"/>
              <a:cs typeface="Roboto Light"/>
              <a:sym typeface="Roboto Light"/>
            </a:endParaRPr>
          </a:p>
          <a:p>
            <a:pPr indent="-295275" lvl="1" marL="914400" rtl="0" algn="l">
              <a:lnSpc>
                <a:spcPct val="115000"/>
              </a:lnSpc>
              <a:spcBef>
                <a:spcPts val="0"/>
              </a:spcBef>
              <a:spcAft>
                <a:spcPts val="0"/>
              </a:spcAft>
              <a:buClr>
                <a:schemeClr val="dk1"/>
              </a:buClr>
              <a:buSzPts val="1050"/>
              <a:buFont typeface="Roboto Light"/>
              <a:buChar char="-"/>
            </a:pPr>
            <a:r>
              <a:rPr lang="fr" sz="1050">
                <a:solidFill>
                  <a:schemeClr val="dk1"/>
                </a:solidFill>
                <a:highlight>
                  <a:srgbClr val="FFFFFF"/>
                </a:highlight>
                <a:latin typeface="Roboto Light"/>
                <a:ea typeface="Roboto Light"/>
                <a:cs typeface="Roboto Light"/>
                <a:sym typeface="Roboto Light"/>
              </a:rPr>
              <a:t>filteredDF2 = filteredDF2[filteredDF2['GHGEmissions(MetricTonsCO2e)'] &gt;= 0]</a:t>
            </a:r>
            <a:endParaRPr sz="1050">
              <a:solidFill>
                <a:schemeClr val="dk1"/>
              </a:solidFill>
              <a:highlight>
                <a:srgbClr val="FFFFFF"/>
              </a:highlight>
              <a:latin typeface="Roboto Light"/>
              <a:ea typeface="Roboto Light"/>
              <a:cs typeface="Roboto Light"/>
              <a:sym typeface="Roboto Light"/>
            </a:endParaRPr>
          </a:p>
          <a:p>
            <a:pPr indent="-295275" lvl="0" marL="457200" rtl="0" algn="l">
              <a:lnSpc>
                <a:spcPct val="115000"/>
              </a:lnSpc>
              <a:spcBef>
                <a:spcPts val="0"/>
              </a:spcBef>
              <a:spcAft>
                <a:spcPts val="0"/>
              </a:spcAft>
              <a:buClr>
                <a:schemeClr val="dk1"/>
              </a:buClr>
              <a:buSzPts val="1050"/>
              <a:buFont typeface="Roboto Light"/>
              <a:buChar char="-"/>
            </a:pPr>
            <a:r>
              <a:rPr lang="fr" sz="1050">
                <a:solidFill>
                  <a:schemeClr val="dk1"/>
                </a:solidFill>
                <a:highlight>
                  <a:srgbClr val="FFFFFF"/>
                </a:highlight>
                <a:latin typeface="Roboto Light"/>
                <a:ea typeface="Roboto Light"/>
                <a:cs typeface="Roboto Light"/>
                <a:sym typeface="Roboto Light"/>
              </a:rPr>
              <a:t>Preprocessing sur les variables catégorielles de type string </a:t>
            </a:r>
            <a:endParaRPr sz="1050">
              <a:solidFill>
                <a:schemeClr val="dk1"/>
              </a:solidFill>
              <a:highlight>
                <a:srgbClr val="FFFFFF"/>
              </a:highlight>
              <a:latin typeface="Roboto Light"/>
              <a:ea typeface="Roboto Light"/>
              <a:cs typeface="Roboto Light"/>
              <a:sym typeface="Roboto Light"/>
            </a:endParaRPr>
          </a:p>
          <a:p>
            <a:pPr indent="-295275" lvl="1" marL="914400" rtl="0" algn="l">
              <a:lnSpc>
                <a:spcPct val="115000"/>
              </a:lnSpc>
              <a:spcBef>
                <a:spcPts val="0"/>
              </a:spcBef>
              <a:spcAft>
                <a:spcPts val="0"/>
              </a:spcAft>
              <a:buClr>
                <a:schemeClr val="dk1"/>
              </a:buClr>
              <a:buSzPts val="1050"/>
              <a:buFont typeface="Roboto Light"/>
              <a:buChar char="-"/>
            </a:pPr>
            <a:r>
              <a:rPr lang="fr" sz="1050">
                <a:solidFill>
                  <a:schemeClr val="dk1"/>
                </a:solidFill>
                <a:highlight>
                  <a:srgbClr val="FFFFFF"/>
                </a:highlight>
                <a:latin typeface="Roboto Light"/>
                <a:ea typeface="Roboto Light"/>
                <a:cs typeface="Roboto Light"/>
                <a:sym typeface="Roboto Light"/>
              </a:rPr>
              <a:t>utilisation de LabelEncoder</a:t>
            </a:r>
            <a:endParaRPr sz="1050">
              <a:solidFill>
                <a:schemeClr val="dk1"/>
              </a:solidFill>
              <a:highlight>
                <a:srgbClr val="FFFFFF"/>
              </a:highlight>
              <a:latin typeface="Roboto Light"/>
              <a:ea typeface="Roboto Light"/>
              <a:cs typeface="Roboto Light"/>
              <a:sym typeface="Roboto Light"/>
            </a:endParaRPr>
          </a:p>
          <a:p>
            <a:pPr indent="-282575" lvl="2" marL="1371600" rtl="0" algn="l">
              <a:lnSpc>
                <a:spcPct val="115000"/>
              </a:lnSpc>
              <a:spcBef>
                <a:spcPts val="0"/>
              </a:spcBef>
              <a:spcAft>
                <a:spcPts val="0"/>
              </a:spcAft>
              <a:buClr>
                <a:schemeClr val="dk1"/>
              </a:buClr>
              <a:buSzPts val="850"/>
              <a:buFont typeface="Roboto Light"/>
              <a:buChar char="-"/>
            </a:pPr>
            <a:r>
              <a:rPr lang="fr" sz="850">
                <a:solidFill>
                  <a:schemeClr val="dk1"/>
                </a:solidFill>
                <a:highlight>
                  <a:srgbClr val="FFFFFF"/>
                </a:highlight>
                <a:latin typeface="Roboto Light"/>
                <a:ea typeface="Roboto Light"/>
                <a:cs typeface="Roboto Light"/>
                <a:sym typeface="Roboto Light"/>
              </a:rPr>
              <a:t>Neighborhood</a:t>
            </a:r>
            <a:endParaRPr sz="850">
              <a:solidFill>
                <a:schemeClr val="dk1"/>
              </a:solidFill>
              <a:highlight>
                <a:srgbClr val="FFFFFF"/>
              </a:highlight>
              <a:latin typeface="Roboto Light"/>
              <a:ea typeface="Roboto Light"/>
              <a:cs typeface="Roboto Light"/>
              <a:sym typeface="Roboto Light"/>
            </a:endParaRPr>
          </a:p>
          <a:p>
            <a:pPr indent="-282575" lvl="2" marL="1371600" rtl="0" algn="l">
              <a:lnSpc>
                <a:spcPct val="115000"/>
              </a:lnSpc>
              <a:spcBef>
                <a:spcPts val="0"/>
              </a:spcBef>
              <a:spcAft>
                <a:spcPts val="0"/>
              </a:spcAft>
              <a:buClr>
                <a:schemeClr val="dk1"/>
              </a:buClr>
              <a:buSzPts val="850"/>
              <a:buFont typeface="Roboto Light"/>
              <a:buChar char="-"/>
            </a:pPr>
            <a:r>
              <a:rPr lang="fr" sz="850">
                <a:solidFill>
                  <a:schemeClr val="dk1"/>
                </a:solidFill>
                <a:highlight>
                  <a:srgbClr val="FFFFFF"/>
                </a:highlight>
                <a:latin typeface="Roboto Light"/>
                <a:ea typeface="Roboto Light"/>
                <a:cs typeface="Roboto Light"/>
                <a:sym typeface="Roboto Light"/>
              </a:rPr>
              <a:t>PrimaryPropertyType</a:t>
            </a:r>
            <a:endParaRPr sz="850">
              <a:solidFill>
                <a:schemeClr val="dk1"/>
              </a:solidFill>
              <a:highlight>
                <a:srgbClr val="FFFFFF"/>
              </a:highlight>
              <a:latin typeface="Roboto Light"/>
              <a:ea typeface="Roboto Light"/>
              <a:cs typeface="Roboto Light"/>
              <a:sym typeface="Roboto Light"/>
            </a:endParaRPr>
          </a:p>
          <a:p>
            <a:pPr indent="-282575" lvl="2" marL="1371600" rtl="0" algn="l">
              <a:lnSpc>
                <a:spcPct val="115000"/>
              </a:lnSpc>
              <a:spcBef>
                <a:spcPts val="0"/>
              </a:spcBef>
              <a:spcAft>
                <a:spcPts val="0"/>
              </a:spcAft>
              <a:buClr>
                <a:schemeClr val="dk1"/>
              </a:buClr>
              <a:buSzPts val="850"/>
              <a:buFont typeface="Roboto Light"/>
              <a:buChar char="-"/>
            </a:pPr>
            <a:r>
              <a:rPr lang="fr" sz="850">
                <a:solidFill>
                  <a:schemeClr val="dk1"/>
                </a:solidFill>
                <a:highlight>
                  <a:srgbClr val="FFFFFF"/>
                </a:highlight>
                <a:latin typeface="Roboto Light"/>
                <a:ea typeface="Roboto Light"/>
                <a:cs typeface="Roboto Light"/>
                <a:sym typeface="Roboto Light"/>
              </a:rPr>
              <a:t>BuildingType</a:t>
            </a:r>
            <a:endParaRPr sz="850">
              <a:solidFill>
                <a:schemeClr val="dk1"/>
              </a:solidFill>
              <a:highlight>
                <a:srgbClr val="FFFFFF"/>
              </a:highlight>
              <a:latin typeface="Roboto Light"/>
              <a:ea typeface="Roboto Light"/>
              <a:cs typeface="Roboto Light"/>
              <a:sym typeface="Roboto Light"/>
            </a:endParaRPr>
          </a:p>
          <a:p>
            <a:pPr indent="-282575" lvl="2" marL="1371600" rtl="0" algn="l">
              <a:lnSpc>
                <a:spcPct val="115000"/>
              </a:lnSpc>
              <a:spcBef>
                <a:spcPts val="0"/>
              </a:spcBef>
              <a:spcAft>
                <a:spcPts val="0"/>
              </a:spcAft>
              <a:buClr>
                <a:schemeClr val="dk1"/>
              </a:buClr>
              <a:buSzPts val="850"/>
              <a:buFont typeface="Roboto Light"/>
              <a:buChar char="-"/>
            </a:pPr>
            <a:r>
              <a:rPr lang="fr" sz="850">
                <a:solidFill>
                  <a:schemeClr val="dk1"/>
                </a:solidFill>
                <a:highlight>
                  <a:srgbClr val="FFFFFF"/>
                </a:highlight>
                <a:latin typeface="Roboto Light"/>
                <a:ea typeface="Roboto Light"/>
                <a:cs typeface="Roboto Light"/>
                <a:sym typeface="Roboto Light"/>
              </a:rPr>
              <a:t>LargestPropertyUseType</a:t>
            </a:r>
            <a:endParaRPr sz="850">
              <a:solidFill>
                <a:schemeClr val="dk1"/>
              </a:solidFill>
              <a:highlight>
                <a:srgbClr val="FFFFFF"/>
              </a:highlight>
              <a:latin typeface="Roboto Light"/>
              <a:ea typeface="Roboto Light"/>
              <a:cs typeface="Roboto Light"/>
              <a:sym typeface="Roboto Light"/>
            </a:endParaRPr>
          </a:p>
          <a:p>
            <a:pPr indent="-282575" lvl="2" marL="1371600" rtl="0" algn="l">
              <a:lnSpc>
                <a:spcPct val="115000"/>
              </a:lnSpc>
              <a:spcBef>
                <a:spcPts val="0"/>
              </a:spcBef>
              <a:spcAft>
                <a:spcPts val="0"/>
              </a:spcAft>
              <a:buClr>
                <a:schemeClr val="dk1"/>
              </a:buClr>
              <a:buSzPts val="850"/>
              <a:buFont typeface="Roboto Light"/>
              <a:buChar char="-"/>
            </a:pPr>
            <a:r>
              <a:rPr lang="fr" sz="850">
                <a:solidFill>
                  <a:schemeClr val="dk1"/>
                </a:solidFill>
                <a:highlight>
                  <a:srgbClr val="FFFFFF"/>
                </a:highlight>
                <a:latin typeface="Roboto Light"/>
                <a:ea typeface="Roboto Light"/>
                <a:cs typeface="Roboto Light"/>
                <a:sym typeface="Roboto Light"/>
              </a:rPr>
              <a:t>Location</a:t>
            </a:r>
            <a:endParaRPr sz="850">
              <a:solidFill>
                <a:schemeClr val="dk1"/>
              </a:solidFill>
              <a:highlight>
                <a:srgbClr val="FFFFFF"/>
              </a:highlight>
              <a:latin typeface="Roboto Light"/>
              <a:ea typeface="Roboto Light"/>
              <a:cs typeface="Roboto Light"/>
              <a:sym typeface="Roboto Light"/>
            </a:endParaRPr>
          </a:p>
          <a:p>
            <a:pPr indent="-282575" lvl="2" marL="1371600" rtl="0" algn="l">
              <a:lnSpc>
                <a:spcPct val="115000"/>
              </a:lnSpc>
              <a:spcBef>
                <a:spcPts val="0"/>
              </a:spcBef>
              <a:spcAft>
                <a:spcPts val="0"/>
              </a:spcAft>
              <a:buClr>
                <a:schemeClr val="dk1"/>
              </a:buClr>
              <a:buSzPts val="850"/>
              <a:buFont typeface="Roboto Light"/>
              <a:buChar char="-"/>
            </a:pPr>
            <a:r>
              <a:rPr lang="fr" sz="850">
                <a:solidFill>
                  <a:schemeClr val="dk1"/>
                </a:solidFill>
                <a:highlight>
                  <a:srgbClr val="FFFFFF"/>
                </a:highlight>
                <a:latin typeface="Roboto Light"/>
                <a:ea typeface="Roboto Light"/>
                <a:cs typeface="Roboto Light"/>
                <a:sym typeface="Roboto Light"/>
              </a:rPr>
              <a:t>PropertyGFAParking</a:t>
            </a:r>
            <a:endParaRPr sz="850">
              <a:solidFill>
                <a:schemeClr val="dk1"/>
              </a:solidFill>
              <a:highlight>
                <a:srgbClr val="FFFFFF"/>
              </a:highlight>
              <a:latin typeface="Roboto Light"/>
              <a:ea typeface="Roboto Light"/>
              <a:cs typeface="Roboto Light"/>
              <a:sym typeface="Roboto Light"/>
            </a:endParaRPr>
          </a:p>
          <a:p>
            <a:pPr indent="-282575" lvl="2" marL="1371600" rtl="0" algn="l">
              <a:lnSpc>
                <a:spcPct val="115000"/>
              </a:lnSpc>
              <a:spcBef>
                <a:spcPts val="0"/>
              </a:spcBef>
              <a:spcAft>
                <a:spcPts val="0"/>
              </a:spcAft>
              <a:buClr>
                <a:schemeClr val="dk1"/>
              </a:buClr>
              <a:buSzPts val="850"/>
              <a:buFont typeface="Roboto Light"/>
              <a:buChar char="-"/>
            </a:pPr>
            <a:r>
              <a:rPr lang="fr" sz="850">
                <a:solidFill>
                  <a:schemeClr val="dk1"/>
                </a:solidFill>
                <a:highlight>
                  <a:srgbClr val="FFFFFF"/>
                </a:highlight>
                <a:latin typeface="Roboto Light"/>
                <a:ea typeface="Roboto Light"/>
                <a:cs typeface="Roboto Light"/>
                <a:sym typeface="Roboto Light"/>
              </a:rPr>
              <a:t>NumberofFloors</a:t>
            </a:r>
            <a:endParaRPr sz="850">
              <a:solidFill>
                <a:schemeClr val="dk1"/>
              </a:solidFill>
              <a:highlight>
                <a:srgbClr val="FFFFFF"/>
              </a:highlight>
              <a:latin typeface="Roboto Light"/>
              <a:ea typeface="Roboto Light"/>
              <a:cs typeface="Roboto Light"/>
              <a:sym typeface="Roboto Light"/>
            </a:endParaRPr>
          </a:p>
          <a:p>
            <a:pPr indent="-282575" lvl="2" marL="1371600" rtl="0" algn="l">
              <a:lnSpc>
                <a:spcPct val="115000"/>
              </a:lnSpc>
              <a:spcBef>
                <a:spcPts val="0"/>
              </a:spcBef>
              <a:spcAft>
                <a:spcPts val="0"/>
              </a:spcAft>
              <a:buClr>
                <a:schemeClr val="dk1"/>
              </a:buClr>
              <a:buSzPts val="850"/>
              <a:buFont typeface="Roboto Light"/>
              <a:buChar char="-"/>
            </a:pPr>
            <a:r>
              <a:rPr lang="fr" sz="850">
                <a:solidFill>
                  <a:schemeClr val="dk1"/>
                </a:solidFill>
                <a:highlight>
                  <a:srgbClr val="FFFFFF"/>
                </a:highlight>
                <a:latin typeface="Roboto Light"/>
                <a:ea typeface="Roboto Light"/>
                <a:cs typeface="Roboto Light"/>
                <a:sym typeface="Roboto Light"/>
              </a:rPr>
              <a:t>NumberofBuildings</a:t>
            </a:r>
            <a:endParaRPr sz="850">
              <a:solidFill>
                <a:schemeClr val="dk1"/>
              </a:solidFill>
              <a:highlight>
                <a:srgbClr val="FFFFFF"/>
              </a:highlight>
              <a:latin typeface="Roboto Light"/>
              <a:ea typeface="Roboto Light"/>
              <a:cs typeface="Roboto Light"/>
              <a:sym typeface="Roboto Light"/>
            </a:endParaRPr>
          </a:p>
          <a:p>
            <a:pPr indent="-307975" lvl="0" marL="457200" rtl="0" algn="l">
              <a:lnSpc>
                <a:spcPct val="115000"/>
              </a:lnSpc>
              <a:spcBef>
                <a:spcPts val="0"/>
              </a:spcBef>
              <a:spcAft>
                <a:spcPts val="0"/>
              </a:spcAft>
              <a:buClr>
                <a:schemeClr val="dk1"/>
              </a:buClr>
              <a:buSzPts val="1250"/>
              <a:buFont typeface="Roboto Light"/>
              <a:buChar char="-"/>
            </a:pPr>
            <a:r>
              <a:rPr lang="fr" sz="1250">
                <a:solidFill>
                  <a:schemeClr val="dk1"/>
                </a:solidFill>
                <a:highlight>
                  <a:srgbClr val="FFFFFF"/>
                </a:highlight>
                <a:latin typeface="Roboto Light"/>
                <a:ea typeface="Roboto Light"/>
                <a:cs typeface="Roboto Light"/>
                <a:sym typeface="Roboto Light"/>
              </a:rPr>
              <a:t>Les variables nouvellement créées portent le suffixe Enc</a:t>
            </a:r>
            <a:endParaRPr sz="1250">
              <a:solidFill>
                <a:schemeClr val="dk1"/>
              </a:solidFill>
              <a:highlight>
                <a:srgbClr val="FFFFFF"/>
              </a:highlight>
              <a:latin typeface="Roboto Light"/>
              <a:ea typeface="Roboto Light"/>
              <a:cs typeface="Roboto Light"/>
              <a:sym typeface="Roboto Light"/>
            </a:endParaRPr>
          </a:p>
          <a:p>
            <a:pPr indent="0" lvl="0" marL="457200" rtl="0" algn="l">
              <a:lnSpc>
                <a:spcPct val="115000"/>
              </a:lnSpc>
              <a:spcBef>
                <a:spcPts val="1100"/>
              </a:spcBef>
              <a:spcAft>
                <a:spcPts val="0"/>
              </a:spcAft>
              <a:buNone/>
            </a:pPr>
            <a:r>
              <a:t/>
            </a:r>
            <a:endParaRPr sz="1250">
              <a:solidFill>
                <a:schemeClr val="dk1"/>
              </a:solidFill>
              <a:highlight>
                <a:srgbClr val="FFFFFF"/>
              </a:highlight>
              <a:latin typeface="Roboto Light"/>
              <a:ea typeface="Roboto Light"/>
              <a:cs typeface="Roboto Light"/>
              <a:sym typeface="Roboto Light"/>
            </a:endParaRPr>
          </a:p>
          <a:p>
            <a:pPr indent="0" lvl="0" marL="457200" rtl="0" algn="l">
              <a:lnSpc>
                <a:spcPct val="115000"/>
              </a:lnSpc>
              <a:spcBef>
                <a:spcPts val="700"/>
              </a:spcBef>
              <a:spcAft>
                <a:spcPts val="0"/>
              </a:spcAft>
              <a:buNone/>
            </a:pPr>
            <a:r>
              <a:t/>
            </a:r>
            <a:endParaRPr sz="1000">
              <a:solidFill>
                <a:srgbClr val="666666"/>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457200" rtl="0" algn="l">
              <a:lnSpc>
                <a:spcPct val="100000"/>
              </a:lnSpc>
              <a:spcBef>
                <a:spcPts val="0"/>
              </a:spcBef>
              <a:spcAft>
                <a:spcPts val="0"/>
              </a:spcAft>
              <a:buNone/>
            </a:pPr>
            <a:r>
              <a:t/>
            </a:r>
            <a:endParaRPr sz="1700">
              <a:solidFill>
                <a:srgbClr val="666666"/>
              </a:solidFill>
              <a:latin typeface="Roboto Light"/>
              <a:ea typeface="Roboto Light"/>
              <a:cs typeface="Roboto Light"/>
              <a:sym typeface="Roboto Light"/>
            </a:endParaRPr>
          </a:p>
          <a:p>
            <a:pPr indent="0" lvl="0" marL="914400" rtl="0" algn="l">
              <a:lnSpc>
                <a:spcPct val="115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80000"/>
              </a:lnSpc>
              <a:spcBef>
                <a:spcPts val="300"/>
              </a:spcBef>
              <a:spcAft>
                <a:spcPts val="0"/>
              </a:spcAft>
              <a:buNone/>
            </a:pPr>
            <a:r>
              <a:t/>
            </a:r>
            <a:endParaRPr sz="1900">
              <a:latin typeface="Roboto Light"/>
              <a:ea typeface="Roboto Light"/>
              <a:cs typeface="Roboto Light"/>
              <a:sym typeface="Roboto Light"/>
            </a:endParaRPr>
          </a:p>
          <a:p>
            <a:pPr indent="0" lvl="0" marL="0" rtl="0" algn="ctr">
              <a:lnSpc>
                <a:spcPct val="80000"/>
              </a:lnSpc>
              <a:spcBef>
                <a:spcPts val="0"/>
              </a:spcBef>
              <a:spcAft>
                <a:spcPts val="0"/>
              </a:spcAft>
              <a:buSzPts val="275"/>
              <a:buNone/>
            </a:pPr>
            <a:r>
              <a:t/>
            </a:r>
            <a:endParaRPr sz="2000">
              <a:latin typeface="Roboto Light"/>
              <a:ea typeface="Roboto Light"/>
              <a:cs typeface="Roboto Light"/>
              <a:sym typeface="Roboto Light"/>
            </a:endParaRPr>
          </a:p>
        </p:txBody>
      </p:sp>
      <p:sp>
        <p:nvSpPr>
          <p:cNvPr id="184" name="Google Shape;184;p30"/>
          <p:cNvSpPr txBox="1"/>
          <p:nvPr/>
        </p:nvSpPr>
        <p:spPr>
          <a:xfrm>
            <a:off x="365825" y="286950"/>
            <a:ext cx="8073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latin typeface="Roboto Thin"/>
                <a:ea typeface="Roboto Thin"/>
                <a:cs typeface="Roboto Thin"/>
                <a:sym typeface="Roboto Thin"/>
              </a:rPr>
              <a:t>Phase </a:t>
            </a:r>
            <a:r>
              <a:rPr lang="fr" sz="2000">
                <a:latin typeface="Roboto Thin"/>
                <a:ea typeface="Roboto Thin"/>
                <a:cs typeface="Roboto Thin"/>
                <a:sym typeface="Roboto Thin"/>
              </a:rPr>
              <a:t>Modélisation Co2</a:t>
            </a:r>
            <a:r>
              <a:rPr lang="fr" sz="2000">
                <a:latin typeface="Roboto Thin"/>
                <a:ea typeface="Roboto Thin"/>
                <a:cs typeface="Roboto Thin"/>
                <a:sym typeface="Roboto Thin"/>
              </a:rPr>
              <a:t> - Preprocessing</a:t>
            </a:r>
            <a:endParaRPr sz="2000">
              <a:latin typeface="Roboto Thin"/>
              <a:ea typeface="Roboto Thin"/>
              <a:cs typeface="Roboto Thin"/>
              <a:sym typeface="Roboto Thin"/>
            </a:endParaRPr>
          </a:p>
        </p:txBody>
      </p:sp>
      <p:cxnSp>
        <p:nvCxnSpPr>
          <p:cNvPr id="185" name="Google Shape;185;p30"/>
          <p:cNvCxnSpPr/>
          <p:nvPr/>
        </p:nvCxnSpPr>
        <p:spPr>
          <a:xfrm flipH="1" rot="10800000">
            <a:off x="419925" y="674825"/>
            <a:ext cx="8217000" cy="2700"/>
          </a:xfrm>
          <a:prstGeom prst="straightConnector1">
            <a:avLst/>
          </a:prstGeom>
          <a:noFill/>
          <a:ln cap="flat" cmpd="sng" w="9525">
            <a:solidFill>
              <a:schemeClr val="dk2"/>
            </a:solidFill>
            <a:prstDash val="solid"/>
            <a:round/>
            <a:headEnd len="med" w="med" type="none"/>
            <a:tailEnd len="med" w="med" type="none"/>
          </a:ln>
        </p:spPr>
      </p:cxnSp>
      <p:pic>
        <p:nvPicPr>
          <p:cNvPr id="186" name="Google Shape;186;p30"/>
          <p:cNvPicPr preferRelativeResize="0"/>
          <p:nvPr/>
        </p:nvPicPr>
        <p:blipFill rotWithShape="1">
          <a:blip r:embed="rId3">
            <a:alphaModFix/>
          </a:blip>
          <a:srcRect b="0" l="0" r="10929" t="0"/>
          <a:stretch/>
        </p:blipFill>
        <p:spPr>
          <a:xfrm>
            <a:off x="6003225" y="1744450"/>
            <a:ext cx="2753175" cy="1860975"/>
          </a:xfrm>
          <a:prstGeom prst="rect">
            <a:avLst/>
          </a:prstGeom>
          <a:noFill/>
          <a:ln>
            <a:noFill/>
          </a:ln>
        </p:spPr>
      </p:pic>
      <p:sp>
        <p:nvSpPr>
          <p:cNvPr id="187" name="Google Shape;187;p30"/>
          <p:cNvSpPr txBox="1"/>
          <p:nvPr/>
        </p:nvSpPr>
        <p:spPr>
          <a:xfrm>
            <a:off x="6460350" y="3506025"/>
            <a:ext cx="2156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000">
                <a:latin typeface="Roboto Light"/>
                <a:ea typeface="Roboto Light"/>
                <a:cs typeface="Roboto Light"/>
                <a:sym typeface="Roboto Light"/>
              </a:rPr>
              <a:t>BuildingTypeEnc plot</a:t>
            </a:r>
            <a:endParaRPr sz="1000">
              <a:latin typeface="Roboto Light"/>
              <a:ea typeface="Roboto Light"/>
              <a:cs typeface="Roboto Light"/>
              <a:sym typeface="Roboto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idx="1" type="subTitle"/>
          </p:nvPr>
        </p:nvSpPr>
        <p:spPr>
          <a:xfrm>
            <a:off x="365825" y="1061475"/>
            <a:ext cx="8142000" cy="3156600"/>
          </a:xfrm>
          <a:prstGeom prst="rect">
            <a:avLst/>
          </a:prstGeom>
        </p:spPr>
        <p:txBody>
          <a:bodyPr anchorCtr="0" anchor="t" bIns="91425" lIns="91425" spcFirstLastPara="1" rIns="91425" wrap="square" tIns="91425">
            <a:noAutofit/>
          </a:bodyPr>
          <a:lstStyle/>
          <a:p>
            <a:pPr indent="-307975" lvl="0" marL="457200" rtl="0" algn="l">
              <a:lnSpc>
                <a:spcPct val="115000"/>
              </a:lnSpc>
              <a:spcBef>
                <a:spcPts val="1100"/>
              </a:spcBef>
              <a:spcAft>
                <a:spcPts val="0"/>
              </a:spcAft>
              <a:buClr>
                <a:schemeClr val="dk1"/>
              </a:buClr>
              <a:buSzPts val="1250"/>
              <a:buFont typeface="Roboto Light"/>
              <a:buChar char="-"/>
            </a:pPr>
            <a:r>
              <a:rPr lang="fr" sz="1000">
                <a:solidFill>
                  <a:schemeClr val="dk1"/>
                </a:solidFill>
                <a:latin typeface="Roboto Light"/>
                <a:ea typeface="Roboto Light"/>
                <a:cs typeface="Roboto Light"/>
                <a:sym typeface="Roboto Light"/>
              </a:rPr>
              <a:t>Focus sur les variables </a:t>
            </a:r>
            <a:r>
              <a:rPr lang="fr" sz="1000">
                <a:solidFill>
                  <a:schemeClr val="dk1"/>
                </a:solidFill>
                <a:latin typeface="Roboto Light"/>
                <a:ea typeface="Roboto Light"/>
                <a:cs typeface="Roboto Light"/>
                <a:sym typeface="Roboto Light"/>
              </a:rPr>
              <a:t>catégorielles</a:t>
            </a:r>
            <a:r>
              <a:rPr lang="fr" sz="1000">
                <a:solidFill>
                  <a:schemeClr val="dk1"/>
                </a:solidFill>
                <a:latin typeface="Roboto Light"/>
                <a:ea typeface="Roboto Light"/>
                <a:cs typeface="Roboto Light"/>
                <a:sym typeface="Roboto Light"/>
              </a:rPr>
              <a:t> (</a:t>
            </a:r>
            <a:r>
              <a:rPr lang="fr" sz="1000">
                <a:solidFill>
                  <a:schemeClr val="dk1"/>
                </a:solidFill>
                <a:latin typeface="Roboto Light"/>
                <a:ea typeface="Roboto Light"/>
                <a:cs typeface="Roboto Light"/>
                <a:sym typeface="Roboto Light"/>
              </a:rPr>
              <a:t>déclaratives</a:t>
            </a:r>
            <a:r>
              <a:rPr lang="fr" sz="1000">
                <a:solidFill>
                  <a:schemeClr val="dk1"/>
                </a:solidFill>
                <a:latin typeface="Roboto Light"/>
                <a:ea typeface="Roboto Light"/>
                <a:cs typeface="Roboto Light"/>
                <a:sym typeface="Roboto Light"/>
              </a:rPr>
              <a:t>) et nouvellement encodées X</a:t>
            </a:r>
            <a:endParaRPr sz="1000">
              <a:solidFill>
                <a:schemeClr val="dk1"/>
              </a:solidFill>
              <a:latin typeface="Roboto Light"/>
              <a:ea typeface="Roboto Light"/>
              <a:cs typeface="Roboto Light"/>
              <a:sym typeface="Roboto Light"/>
            </a:endParaRPr>
          </a:p>
          <a:p>
            <a:pPr indent="-295275" lvl="1" marL="914400" rtl="0" algn="l">
              <a:lnSpc>
                <a:spcPct val="115000"/>
              </a:lnSpc>
              <a:spcBef>
                <a:spcPts val="0"/>
              </a:spcBef>
              <a:spcAft>
                <a:spcPts val="0"/>
              </a:spcAft>
              <a:buClr>
                <a:schemeClr val="dk1"/>
              </a:buClr>
              <a:buSzPts val="1050"/>
              <a:buFont typeface="Roboto Light"/>
              <a:buChar char="-"/>
            </a:pPr>
            <a:r>
              <a:rPr lang="fr" sz="800">
                <a:solidFill>
                  <a:schemeClr val="dk1"/>
                </a:solidFill>
                <a:latin typeface="Roboto Light"/>
                <a:ea typeface="Roboto Light"/>
                <a:cs typeface="Roboto Light"/>
                <a:sym typeface="Roboto Light"/>
              </a:rPr>
              <a:t>'YearBuilt', </a:t>
            </a:r>
            <a:endParaRPr sz="800">
              <a:solidFill>
                <a:schemeClr val="dk1"/>
              </a:solidFill>
              <a:latin typeface="Roboto Light"/>
              <a:ea typeface="Roboto Light"/>
              <a:cs typeface="Roboto Light"/>
              <a:sym typeface="Roboto Light"/>
            </a:endParaRPr>
          </a:p>
          <a:p>
            <a:pPr indent="-295275" lvl="1" marL="914400" rtl="0" algn="l">
              <a:lnSpc>
                <a:spcPct val="115000"/>
              </a:lnSpc>
              <a:spcBef>
                <a:spcPts val="0"/>
              </a:spcBef>
              <a:spcAft>
                <a:spcPts val="0"/>
              </a:spcAft>
              <a:buClr>
                <a:schemeClr val="dk1"/>
              </a:buClr>
              <a:buSzPts val="1050"/>
              <a:buFont typeface="Roboto Light"/>
              <a:buChar char="-"/>
            </a:pPr>
            <a:r>
              <a:rPr lang="fr" sz="800">
                <a:solidFill>
                  <a:schemeClr val="dk1"/>
                </a:solidFill>
                <a:latin typeface="Roboto Light"/>
                <a:ea typeface="Roboto Light"/>
                <a:cs typeface="Roboto Light"/>
                <a:sym typeface="Roboto Light"/>
              </a:rPr>
              <a:t>'PropertyGFATotal', </a:t>
            </a:r>
            <a:endParaRPr sz="800">
              <a:solidFill>
                <a:schemeClr val="dk1"/>
              </a:solidFill>
              <a:latin typeface="Roboto Light"/>
              <a:ea typeface="Roboto Light"/>
              <a:cs typeface="Roboto Light"/>
              <a:sym typeface="Roboto Light"/>
            </a:endParaRPr>
          </a:p>
          <a:p>
            <a:pPr indent="-295275" lvl="1" marL="914400" rtl="0" algn="l">
              <a:lnSpc>
                <a:spcPct val="115000"/>
              </a:lnSpc>
              <a:spcBef>
                <a:spcPts val="0"/>
              </a:spcBef>
              <a:spcAft>
                <a:spcPts val="0"/>
              </a:spcAft>
              <a:buClr>
                <a:schemeClr val="dk1"/>
              </a:buClr>
              <a:buSzPts val="1050"/>
              <a:buFont typeface="Roboto Light"/>
              <a:buChar char="-"/>
            </a:pPr>
            <a:r>
              <a:rPr lang="fr" sz="800">
                <a:solidFill>
                  <a:schemeClr val="dk1"/>
                </a:solidFill>
                <a:latin typeface="Roboto Light"/>
                <a:ea typeface="Roboto Light"/>
                <a:cs typeface="Roboto Light"/>
                <a:sym typeface="Roboto Light"/>
              </a:rPr>
              <a:t> "LocationEnc",</a:t>
            </a:r>
            <a:endParaRPr sz="800">
              <a:solidFill>
                <a:schemeClr val="dk1"/>
              </a:solidFill>
              <a:latin typeface="Roboto Light"/>
              <a:ea typeface="Roboto Light"/>
              <a:cs typeface="Roboto Light"/>
              <a:sym typeface="Roboto Light"/>
            </a:endParaRPr>
          </a:p>
          <a:p>
            <a:pPr indent="-295275" lvl="1" marL="914400" rtl="0" algn="l">
              <a:lnSpc>
                <a:spcPct val="115000"/>
              </a:lnSpc>
              <a:spcBef>
                <a:spcPts val="0"/>
              </a:spcBef>
              <a:spcAft>
                <a:spcPts val="0"/>
              </a:spcAft>
              <a:buClr>
                <a:schemeClr val="dk1"/>
              </a:buClr>
              <a:buSzPts val="1050"/>
              <a:buFont typeface="Roboto Light"/>
              <a:buChar char="-"/>
            </a:pPr>
            <a:r>
              <a:rPr lang="fr" sz="800">
                <a:solidFill>
                  <a:schemeClr val="dk1"/>
                </a:solidFill>
                <a:latin typeface="Roboto Light"/>
                <a:ea typeface="Roboto Light"/>
                <a:cs typeface="Roboto Light"/>
                <a:sym typeface="Roboto Light"/>
              </a:rPr>
              <a:t> "LargestPropertyUseTypeEnc",</a:t>
            </a:r>
            <a:endParaRPr sz="800">
              <a:solidFill>
                <a:schemeClr val="dk1"/>
              </a:solidFill>
              <a:latin typeface="Roboto Light"/>
              <a:ea typeface="Roboto Light"/>
              <a:cs typeface="Roboto Light"/>
              <a:sym typeface="Roboto Light"/>
            </a:endParaRPr>
          </a:p>
          <a:p>
            <a:pPr indent="-295275" lvl="1" marL="914400" rtl="0" algn="l">
              <a:lnSpc>
                <a:spcPct val="115000"/>
              </a:lnSpc>
              <a:spcBef>
                <a:spcPts val="0"/>
              </a:spcBef>
              <a:spcAft>
                <a:spcPts val="0"/>
              </a:spcAft>
              <a:buClr>
                <a:schemeClr val="dk1"/>
              </a:buClr>
              <a:buSzPts val="1050"/>
              <a:buFont typeface="Roboto Light"/>
              <a:buChar char="-"/>
            </a:pPr>
            <a:r>
              <a:rPr lang="fr" sz="800">
                <a:solidFill>
                  <a:schemeClr val="dk1"/>
                </a:solidFill>
                <a:latin typeface="Roboto Light"/>
                <a:ea typeface="Roboto Light"/>
                <a:cs typeface="Roboto Light"/>
                <a:sym typeface="Roboto Light"/>
              </a:rPr>
              <a:t> "PropertyGFAParkingEnc", </a:t>
            </a:r>
            <a:endParaRPr sz="800">
              <a:solidFill>
                <a:schemeClr val="dk1"/>
              </a:solidFill>
              <a:latin typeface="Roboto Light"/>
              <a:ea typeface="Roboto Light"/>
              <a:cs typeface="Roboto Light"/>
              <a:sym typeface="Roboto Light"/>
            </a:endParaRPr>
          </a:p>
          <a:p>
            <a:pPr indent="-295275" lvl="1" marL="914400" rtl="0" algn="l">
              <a:lnSpc>
                <a:spcPct val="115000"/>
              </a:lnSpc>
              <a:spcBef>
                <a:spcPts val="0"/>
              </a:spcBef>
              <a:spcAft>
                <a:spcPts val="0"/>
              </a:spcAft>
              <a:buClr>
                <a:schemeClr val="dk1"/>
              </a:buClr>
              <a:buSzPts val="1050"/>
              <a:buFont typeface="Roboto Light"/>
              <a:buChar char="-"/>
            </a:pPr>
            <a:r>
              <a:rPr lang="fr" sz="800">
                <a:solidFill>
                  <a:schemeClr val="dk1"/>
                </a:solidFill>
                <a:latin typeface="Roboto Light"/>
                <a:ea typeface="Roboto Light"/>
                <a:cs typeface="Roboto Light"/>
                <a:sym typeface="Roboto Light"/>
              </a:rPr>
              <a:t>"NumberofFloorsEnc", </a:t>
            </a:r>
            <a:endParaRPr sz="800">
              <a:solidFill>
                <a:schemeClr val="dk1"/>
              </a:solidFill>
              <a:latin typeface="Roboto Light"/>
              <a:ea typeface="Roboto Light"/>
              <a:cs typeface="Roboto Light"/>
              <a:sym typeface="Roboto Light"/>
            </a:endParaRPr>
          </a:p>
          <a:p>
            <a:pPr indent="-295275" lvl="1" marL="914400" rtl="0" algn="l">
              <a:lnSpc>
                <a:spcPct val="115000"/>
              </a:lnSpc>
              <a:spcBef>
                <a:spcPts val="0"/>
              </a:spcBef>
              <a:spcAft>
                <a:spcPts val="0"/>
              </a:spcAft>
              <a:buClr>
                <a:schemeClr val="dk1"/>
              </a:buClr>
              <a:buSzPts val="1050"/>
              <a:buFont typeface="Roboto Light"/>
              <a:buChar char="-"/>
            </a:pPr>
            <a:r>
              <a:rPr lang="fr" sz="800">
                <a:solidFill>
                  <a:schemeClr val="dk1"/>
                </a:solidFill>
                <a:latin typeface="Roboto Light"/>
                <a:ea typeface="Roboto Light"/>
                <a:cs typeface="Roboto Light"/>
                <a:sym typeface="Roboto Light"/>
              </a:rPr>
              <a:t>"NumberofBuildingsEnc",</a:t>
            </a:r>
            <a:endParaRPr sz="800">
              <a:solidFill>
                <a:schemeClr val="dk1"/>
              </a:solidFill>
              <a:latin typeface="Roboto Light"/>
              <a:ea typeface="Roboto Light"/>
              <a:cs typeface="Roboto Light"/>
              <a:sym typeface="Roboto Light"/>
            </a:endParaRPr>
          </a:p>
          <a:p>
            <a:pPr indent="-295275" lvl="1" marL="914400" rtl="0" algn="l">
              <a:lnSpc>
                <a:spcPct val="115000"/>
              </a:lnSpc>
              <a:spcBef>
                <a:spcPts val="0"/>
              </a:spcBef>
              <a:spcAft>
                <a:spcPts val="0"/>
              </a:spcAft>
              <a:buClr>
                <a:schemeClr val="dk1"/>
              </a:buClr>
              <a:buSzPts val="1050"/>
              <a:buFont typeface="Roboto Light"/>
              <a:buChar char="-"/>
            </a:pPr>
            <a:r>
              <a:rPr lang="fr" sz="800">
                <a:solidFill>
                  <a:schemeClr val="dk1"/>
                </a:solidFill>
                <a:latin typeface="Roboto Light"/>
                <a:ea typeface="Roboto Light"/>
                <a:cs typeface="Roboto Light"/>
                <a:sym typeface="Roboto Light"/>
              </a:rPr>
              <a:t> 'NeighborhoodEnc',</a:t>
            </a:r>
            <a:endParaRPr sz="800">
              <a:solidFill>
                <a:schemeClr val="dk1"/>
              </a:solidFill>
              <a:latin typeface="Roboto Light"/>
              <a:ea typeface="Roboto Light"/>
              <a:cs typeface="Roboto Light"/>
              <a:sym typeface="Roboto Light"/>
            </a:endParaRPr>
          </a:p>
          <a:p>
            <a:pPr indent="-295275" lvl="1" marL="914400" rtl="0" algn="l">
              <a:lnSpc>
                <a:spcPct val="115000"/>
              </a:lnSpc>
              <a:spcBef>
                <a:spcPts val="0"/>
              </a:spcBef>
              <a:spcAft>
                <a:spcPts val="0"/>
              </a:spcAft>
              <a:buClr>
                <a:schemeClr val="dk1"/>
              </a:buClr>
              <a:buSzPts val="1050"/>
              <a:buFont typeface="Roboto Light"/>
              <a:buChar char="-"/>
            </a:pPr>
            <a:r>
              <a:rPr lang="fr" sz="800">
                <a:solidFill>
                  <a:schemeClr val="dk1"/>
                </a:solidFill>
                <a:latin typeface="Roboto Light"/>
                <a:ea typeface="Roboto Light"/>
                <a:cs typeface="Roboto Light"/>
                <a:sym typeface="Roboto Light"/>
              </a:rPr>
              <a:t> 'PrimaryPropertyTypeEnc',</a:t>
            </a:r>
            <a:endParaRPr sz="800">
              <a:solidFill>
                <a:schemeClr val="dk1"/>
              </a:solidFill>
              <a:latin typeface="Roboto Light"/>
              <a:ea typeface="Roboto Light"/>
              <a:cs typeface="Roboto Light"/>
              <a:sym typeface="Roboto Light"/>
            </a:endParaRPr>
          </a:p>
          <a:p>
            <a:pPr indent="-295275" lvl="1" marL="914400" rtl="0" algn="l">
              <a:lnSpc>
                <a:spcPct val="115000"/>
              </a:lnSpc>
              <a:spcBef>
                <a:spcPts val="0"/>
              </a:spcBef>
              <a:spcAft>
                <a:spcPts val="0"/>
              </a:spcAft>
              <a:buClr>
                <a:schemeClr val="dk1"/>
              </a:buClr>
              <a:buSzPts val="1050"/>
              <a:buFont typeface="Roboto Light"/>
              <a:buChar char="-"/>
            </a:pPr>
            <a:r>
              <a:rPr lang="fr" sz="800">
                <a:solidFill>
                  <a:schemeClr val="dk1"/>
                </a:solidFill>
                <a:latin typeface="Roboto Light"/>
                <a:ea typeface="Roboto Light"/>
                <a:cs typeface="Roboto Light"/>
                <a:sym typeface="Roboto Light"/>
              </a:rPr>
              <a:t> 'BuildingTypeEnc'</a:t>
            </a:r>
            <a:endParaRPr sz="800">
              <a:solidFill>
                <a:schemeClr val="dk1"/>
              </a:solidFill>
              <a:latin typeface="Roboto Light"/>
              <a:ea typeface="Roboto Light"/>
              <a:cs typeface="Roboto Light"/>
              <a:sym typeface="Roboto Light"/>
            </a:endParaRPr>
          </a:p>
          <a:p>
            <a:pPr indent="-279400" lvl="0" marL="457200" rtl="0" algn="l">
              <a:lnSpc>
                <a:spcPct val="115000"/>
              </a:lnSpc>
              <a:spcBef>
                <a:spcPts val="0"/>
              </a:spcBef>
              <a:spcAft>
                <a:spcPts val="0"/>
              </a:spcAft>
              <a:buClr>
                <a:schemeClr val="dk1"/>
              </a:buClr>
              <a:buSzPts val="800"/>
              <a:buFont typeface="Roboto Light"/>
              <a:buChar char="-"/>
            </a:pPr>
            <a:r>
              <a:rPr lang="fr" sz="1250">
                <a:solidFill>
                  <a:schemeClr val="dk1"/>
                </a:solidFill>
                <a:highlight>
                  <a:srgbClr val="FFFFFF"/>
                </a:highlight>
                <a:latin typeface="Roboto Light"/>
                <a:ea typeface="Roboto Light"/>
                <a:cs typeface="Roboto Light"/>
                <a:sym typeface="Roboto Light"/>
              </a:rPr>
              <a:t>Standardisation des datas</a:t>
            </a:r>
            <a:endParaRPr sz="1250">
              <a:solidFill>
                <a:schemeClr val="dk1"/>
              </a:solidFill>
              <a:highlight>
                <a:srgbClr val="FFFFFF"/>
              </a:highlight>
              <a:latin typeface="Roboto Light"/>
              <a:ea typeface="Roboto Light"/>
              <a:cs typeface="Roboto Light"/>
              <a:sym typeface="Roboto Light"/>
            </a:endParaRPr>
          </a:p>
          <a:p>
            <a:pPr indent="-307975" lvl="1" marL="914400" rtl="0" algn="l">
              <a:lnSpc>
                <a:spcPct val="115000"/>
              </a:lnSpc>
              <a:spcBef>
                <a:spcPts val="0"/>
              </a:spcBef>
              <a:spcAft>
                <a:spcPts val="0"/>
              </a:spcAft>
              <a:buClr>
                <a:schemeClr val="dk1"/>
              </a:buClr>
              <a:buSzPts val="1250"/>
              <a:buFont typeface="Roboto Light"/>
              <a:buChar char="-"/>
            </a:pPr>
            <a:r>
              <a:rPr lang="fr" sz="1250">
                <a:solidFill>
                  <a:schemeClr val="dk1"/>
                </a:solidFill>
                <a:highlight>
                  <a:srgbClr val="FFFFFF"/>
                </a:highlight>
                <a:latin typeface="Roboto Light"/>
                <a:ea typeface="Roboto Light"/>
                <a:cs typeface="Roboto Light"/>
                <a:sym typeface="Roboto Light"/>
              </a:rPr>
              <a:t>X (liste ci-dessus)</a:t>
            </a:r>
            <a:endParaRPr sz="1250">
              <a:solidFill>
                <a:schemeClr val="dk1"/>
              </a:solidFill>
              <a:highlight>
                <a:srgbClr val="FFFFFF"/>
              </a:highlight>
              <a:latin typeface="Roboto Light"/>
              <a:ea typeface="Roboto Light"/>
              <a:cs typeface="Roboto Light"/>
              <a:sym typeface="Roboto Light"/>
            </a:endParaRPr>
          </a:p>
          <a:p>
            <a:pPr indent="-307975" lvl="1" marL="914400" rtl="0" algn="l">
              <a:lnSpc>
                <a:spcPct val="115000"/>
              </a:lnSpc>
              <a:spcBef>
                <a:spcPts val="0"/>
              </a:spcBef>
              <a:spcAft>
                <a:spcPts val="0"/>
              </a:spcAft>
              <a:buClr>
                <a:schemeClr val="dk1"/>
              </a:buClr>
              <a:buSzPts val="1250"/>
              <a:buFont typeface="Roboto Light"/>
              <a:buChar char="-"/>
            </a:pPr>
            <a:r>
              <a:rPr lang="fr" sz="1250">
                <a:solidFill>
                  <a:schemeClr val="dk1"/>
                </a:solidFill>
                <a:highlight>
                  <a:srgbClr val="FFFFFF"/>
                </a:highlight>
                <a:latin typeface="Roboto Light"/>
                <a:ea typeface="Roboto Light"/>
                <a:cs typeface="Roboto Light"/>
                <a:sym typeface="Roboto Light"/>
              </a:rPr>
              <a:t>Y  (GHGEmissions(MetricTonsCO2e))</a:t>
            </a:r>
            <a:endParaRPr sz="1250">
              <a:solidFill>
                <a:schemeClr val="dk1"/>
              </a:solidFill>
              <a:highlight>
                <a:srgbClr val="FFFFFF"/>
              </a:highlight>
              <a:latin typeface="Roboto Light"/>
              <a:ea typeface="Roboto Light"/>
              <a:cs typeface="Roboto Light"/>
              <a:sym typeface="Roboto Light"/>
            </a:endParaRPr>
          </a:p>
          <a:p>
            <a:pPr indent="0" lvl="0" marL="457200" rtl="0" algn="l">
              <a:lnSpc>
                <a:spcPct val="115000"/>
              </a:lnSpc>
              <a:spcBef>
                <a:spcPts val="700"/>
              </a:spcBef>
              <a:spcAft>
                <a:spcPts val="0"/>
              </a:spcAft>
              <a:buNone/>
            </a:pPr>
            <a:r>
              <a:t/>
            </a:r>
            <a:endParaRPr sz="1000">
              <a:solidFill>
                <a:srgbClr val="666666"/>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457200" rtl="0" algn="l">
              <a:lnSpc>
                <a:spcPct val="100000"/>
              </a:lnSpc>
              <a:spcBef>
                <a:spcPts val="0"/>
              </a:spcBef>
              <a:spcAft>
                <a:spcPts val="0"/>
              </a:spcAft>
              <a:buNone/>
            </a:pPr>
            <a:r>
              <a:t/>
            </a:r>
            <a:endParaRPr sz="1700">
              <a:solidFill>
                <a:srgbClr val="666666"/>
              </a:solidFill>
              <a:latin typeface="Roboto Light"/>
              <a:ea typeface="Roboto Light"/>
              <a:cs typeface="Roboto Light"/>
              <a:sym typeface="Roboto Light"/>
            </a:endParaRPr>
          </a:p>
          <a:p>
            <a:pPr indent="0" lvl="0" marL="914400" rtl="0" algn="l">
              <a:lnSpc>
                <a:spcPct val="115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80000"/>
              </a:lnSpc>
              <a:spcBef>
                <a:spcPts val="300"/>
              </a:spcBef>
              <a:spcAft>
                <a:spcPts val="0"/>
              </a:spcAft>
              <a:buNone/>
            </a:pPr>
            <a:r>
              <a:t/>
            </a:r>
            <a:endParaRPr sz="1900">
              <a:latin typeface="Roboto Light"/>
              <a:ea typeface="Roboto Light"/>
              <a:cs typeface="Roboto Light"/>
              <a:sym typeface="Roboto Light"/>
            </a:endParaRPr>
          </a:p>
          <a:p>
            <a:pPr indent="0" lvl="0" marL="0" rtl="0" algn="ctr">
              <a:lnSpc>
                <a:spcPct val="80000"/>
              </a:lnSpc>
              <a:spcBef>
                <a:spcPts val="0"/>
              </a:spcBef>
              <a:spcAft>
                <a:spcPts val="0"/>
              </a:spcAft>
              <a:buSzPts val="275"/>
              <a:buNone/>
            </a:pPr>
            <a:r>
              <a:t/>
            </a:r>
            <a:endParaRPr sz="2000">
              <a:latin typeface="Roboto Light"/>
              <a:ea typeface="Roboto Light"/>
              <a:cs typeface="Roboto Light"/>
              <a:sym typeface="Roboto Light"/>
            </a:endParaRPr>
          </a:p>
        </p:txBody>
      </p:sp>
      <p:sp>
        <p:nvSpPr>
          <p:cNvPr id="193" name="Google Shape;193;p31"/>
          <p:cNvSpPr txBox="1"/>
          <p:nvPr/>
        </p:nvSpPr>
        <p:spPr>
          <a:xfrm>
            <a:off x="365825" y="286950"/>
            <a:ext cx="8073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latin typeface="Roboto Thin"/>
                <a:ea typeface="Roboto Thin"/>
                <a:cs typeface="Roboto Thin"/>
                <a:sym typeface="Roboto Thin"/>
              </a:rPr>
              <a:t>Phase Modélisation Co2 - variables utilisées  </a:t>
            </a:r>
            <a:endParaRPr sz="2000">
              <a:latin typeface="Roboto Thin"/>
              <a:ea typeface="Roboto Thin"/>
              <a:cs typeface="Roboto Thin"/>
              <a:sym typeface="Roboto Thin"/>
            </a:endParaRPr>
          </a:p>
        </p:txBody>
      </p:sp>
      <p:cxnSp>
        <p:nvCxnSpPr>
          <p:cNvPr id="194" name="Google Shape;194;p31"/>
          <p:cNvCxnSpPr/>
          <p:nvPr/>
        </p:nvCxnSpPr>
        <p:spPr>
          <a:xfrm flipH="1" rot="10800000">
            <a:off x="419925" y="674825"/>
            <a:ext cx="8217000" cy="2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subTitle"/>
          </p:nvPr>
        </p:nvSpPr>
        <p:spPr>
          <a:xfrm>
            <a:off x="365825" y="1070775"/>
            <a:ext cx="8520600" cy="37104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666666"/>
              </a:buClr>
              <a:buSzPts val="1800"/>
              <a:buFont typeface="Roboto Light"/>
              <a:buChar char="●"/>
            </a:pPr>
            <a:r>
              <a:rPr lang="fr" sz="2000">
                <a:solidFill>
                  <a:srgbClr val="666666"/>
                </a:solidFill>
                <a:latin typeface="Roboto Light"/>
                <a:ea typeface="Roboto Light"/>
                <a:cs typeface="Roboto Light"/>
                <a:sym typeface="Roboto Light"/>
              </a:rPr>
              <a:t>2 Datasets situés sur le site (</a:t>
            </a:r>
            <a:r>
              <a:rPr lang="fr" sz="2000" u="sng">
                <a:solidFill>
                  <a:schemeClr val="hlink"/>
                </a:solidFill>
                <a:latin typeface="Roboto Light"/>
                <a:ea typeface="Roboto Light"/>
                <a:cs typeface="Roboto Light"/>
                <a:sym typeface="Roboto Light"/>
                <a:hlinkClick r:id="rId4"/>
              </a:rPr>
              <a:t>Lien Kaggle vers les Datasets</a:t>
            </a:r>
            <a:r>
              <a:rPr lang="fr" sz="2000">
                <a:solidFill>
                  <a:srgbClr val="666666"/>
                </a:solidFill>
                <a:latin typeface="Roboto Light"/>
                <a:ea typeface="Roboto Light"/>
                <a:cs typeface="Roboto Light"/>
                <a:sym typeface="Roboto Light"/>
              </a:rPr>
              <a:t>) </a:t>
            </a:r>
            <a:endParaRPr sz="2000">
              <a:solidFill>
                <a:srgbClr val="666666"/>
              </a:solidFill>
              <a:latin typeface="Roboto Light"/>
              <a:ea typeface="Roboto Light"/>
              <a:cs typeface="Roboto Light"/>
              <a:sym typeface="Roboto Light"/>
            </a:endParaRPr>
          </a:p>
          <a:p>
            <a:pPr indent="-330200" lvl="0" marL="457200" rtl="0" algn="just">
              <a:lnSpc>
                <a:spcPct val="115000"/>
              </a:lnSpc>
              <a:spcBef>
                <a:spcPts val="0"/>
              </a:spcBef>
              <a:spcAft>
                <a:spcPts val="0"/>
              </a:spcAft>
              <a:buClr>
                <a:srgbClr val="666666"/>
              </a:buClr>
              <a:buSzPts val="1600"/>
              <a:buFont typeface="Roboto Light"/>
              <a:buChar char="●"/>
            </a:pPr>
            <a:r>
              <a:rPr lang="fr" sz="2000">
                <a:solidFill>
                  <a:srgbClr val="666666"/>
                </a:solidFill>
                <a:latin typeface="Roboto Light"/>
                <a:ea typeface="Roboto Light"/>
                <a:cs typeface="Roboto Light"/>
                <a:sym typeface="Roboto Light"/>
              </a:rPr>
              <a:t>Livraison de 2 notebooks </a:t>
            </a:r>
            <a:endParaRPr sz="2000">
              <a:solidFill>
                <a:srgbClr val="666666"/>
              </a:solidFill>
              <a:latin typeface="Roboto Light"/>
              <a:ea typeface="Roboto Light"/>
              <a:cs typeface="Roboto Light"/>
              <a:sym typeface="Roboto Light"/>
            </a:endParaRPr>
          </a:p>
          <a:p>
            <a:pPr indent="-342900" lvl="1" marL="914400" rtl="0" algn="just">
              <a:lnSpc>
                <a:spcPct val="115000"/>
              </a:lnSpc>
              <a:spcBef>
                <a:spcPts val="0"/>
              </a:spcBef>
              <a:spcAft>
                <a:spcPts val="0"/>
              </a:spcAft>
              <a:buClr>
                <a:srgbClr val="666666"/>
              </a:buClr>
              <a:buSzPts val="1800"/>
              <a:buFont typeface="Roboto Light"/>
              <a:buChar char="○"/>
            </a:pPr>
            <a:r>
              <a:rPr lang="fr" sz="2000">
                <a:solidFill>
                  <a:srgbClr val="666666"/>
                </a:solidFill>
                <a:latin typeface="Roboto Light"/>
                <a:ea typeface="Roboto Light"/>
                <a:cs typeface="Roboto Light"/>
                <a:sym typeface="Roboto Light"/>
              </a:rPr>
              <a:t>Exploration </a:t>
            </a:r>
            <a:endParaRPr sz="2000">
              <a:solidFill>
                <a:srgbClr val="666666"/>
              </a:solidFill>
              <a:latin typeface="Roboto Light"/>
              <a:ea typeface="Roboto Light"/>
              <a:cs typeface="Roboto Light"/>
              <a:sym typeface="Roboto Light"/>
            </a:endParaRPr>
          </a:p>
          <a:p>
            <a:pPr indent="-323850" lvl="2" marL="1371600" rtl="0" algn="just">
              <a:lnSpc>
                <a:spcPct val="115000"/>
              </a:lnSpc>
              <a:spcBef>
                <a:spcPts val="0"/>
              </a:spcBef>
              <a:spcAft>
                <a:spcPts val="0"/>
              </a:spcAft>
              <a:buClr>
                <a:srgbClr val="666666"/>
              </a:buClr>
              <a:buSzPts val="1500"/>
              <a:buFont typeface="Roboto Light"/>
              <a:buChar char="■"/>
            </a:pPr>
            <a:r>
              <a:rPr lang="fr" sz="1500">
                <a:solidFill>
                  <a:srgbClr val="666666"/>
                </a:solidFill>
                <a:latin typeface="Roboto Light"/>
                <a:ea typeface="Roboto Light"/>
                <a:cs typeface="Roboto Light"/>
                <a:sym typeface="Roboto Light"/>
              </a:rPr>
              <a:t>PEnergy_01_notebook_exploration</a:t>
            </a:r>
            <a:endParaRPr sz="1500">
              <a:solidFill>
                <a:srgbClr val="666666"/>
              </a:solidFill>
              <a:latin typeface="Roboto Light"/>
              <a:ea typeface="Roboto Light"/>
              <a:cs typeface="Roboto Light"/>
              <a:sym typeface="Roboto Light"/>
            </a:endParaRPr>
          </a:p>
          <a:p>
            <a:pPr indent="-323850" lvl="3" marL="1828800" rtl="0" algn="just">
              <a:lnSpc>
                <a:spcPct val="115000"/>
              </a:lnSpc>
              <a:spcBef>
                <a:spcPts val="0"/>
              </a:spcBef>
              <a:spcAft>
                <a:spcPts val="0"/>
              </a:spcAft>
              <a:buClr>
                <a:srgbClr val="666666"/>
              </a:buClr>
              <a:buSzPts val="1500"/>
              <a:buFont typeface="Roboto Light"/>
              <a:buChar char="●"/>
            </a:pPr>
            <a:r>
              <a:rPr lang="fr" sz="1500">
                <a:solidFill>
                  <a:srgbClr val="666666"/>
                </a:solidFill>
                <a:latin typeface="Roboto Light"/>
                <a:ea typeface="Roboto Light"/>
                <a:cs typeface="Roboto Light"/>
                <a:sym typeface="Roboto Light"/>
              </a:rPr>
              <a:t>17 étapes </a:t>
            </a:r>
            <a:endParaRPr sz="1500">
              <a:solidFill>
                <a:srgbClr val="666666"/>
              </a:solidFill>
              <a:latin typeface="Roboto Light"/>
              <a:ea typeface="Roboto Light"/>
              <a:cs typeface="Roboto Light"/>
              <a:sym typeface="Roboto Light"/>
            </a:endParaRPr>
          </a:p>
          <a:p>
            <a:pPr indent="-342900" lvl="1" marL="914400" rtl="0" algn="just">
              <a:lnSpc>
                <a:spcPct val="115000"/>
              </a:lnSpc>
              <a:spcBef>
                <a:spcPts val="0"/>
              </a:spcBef>
              <a:spcAft>
                <a:spcPts val="0"/>
              </a:spcAft>
              <a:buClr>
                <a:srgbClr val="666666"/>
              </a:buClr>
              <a:buSzPts val="1800"/>
              <a:buFont typeface="Roboto Light"/>
              <a:buChar char="○"/>
            </a:pPr>
            <a:r>
              <a:rPr lang="fr" sz="2000">
                <a:solidFill>
                  <a:srgbClr val="666666"/>
                </a:solidFill>
                <a:latin typeface="Roboto Light"/>
                <a:ea typeface="Roboto Light"/>
                <a:cs typeface="Roboto Light"/>
                <a:sym typeface="Roboto Light"/>
              </a:rPr>
              <a:t>Modélisation</a:t>
            </a:r>
            <a:r>
              <a:rPr lang="fr" sz="2000">
                <a:solidFill>
                  <a:srgbClr val="666666"/>
                </a:solidFill>
                <a:latin typeface="Roboto Light"/>
                <a:ea typeface="Roboto Light"/>
                <a:cs typeface="Roboto Light"/>
                <a:sym typeface="Roboto Light"/>
              </a:rPr>
              <a:t> </a:t>
            </a:r>
            <a:endParaRPr sz="2000">
              <a:solidFill>
                <a:srgbClr val="666666"/>
              </a:solidFill>
              <a:latin typeface="Roboto Light"/>
              <a:ea typeface="Roboto Light"/>
              <a:cs typeface="Roboto Light"/>
              <a:sym typeface="Roboto Light"/>
            </a:endParaRPr>
          </a:p>
          <a:p>
            <a:pPr indent="-323850" lvl="2" marL="1371600" rtl="0" algn="just">
              <a:lnSpc>
                <a:spcPct val="115000"/>
              </a:lnSpc>
              <a:spcBef>
                <a:spcPts val="0"/>
              </a:spcBef>
              <a:spcAft>
                <a:spcPts val="0"/>
              </a:spcAft>
              <a:buClr>
                <a:srgbClr val="666666"/>
              </a:buClr>
              <a:buSzPts val="1500"/>
              <a:buFont typeface="Roboto Light"/>
              <a:buChar char="■"/>
            </a:pPr>
            <a:r>
              <a:rPr lang="fr" sz="1500">
                <a:solidFill>
                  <a:srgbClr val="666666"/>
                </a:solidFill>
                <a:latin typeface="Roboto Light"/>
                <a:ea typeface="Roboto Light"/>
                <a:cs typeface="Roboto Light"/>
                <a:sym typeface="Roboto Light"/>
              </a:rPr>
              <a:t>PEnergy_02_notebook_modelisation</a:t>
            </a:r>
            <a:endParaRPr sz="1500">
              <a:solidFill>
                <a:srgbClr val="666666"/>
              </a:solidFill>
              <a:latin typeface="Roboto Light"/>
              <a:ea typeface="Roboto Light"/>
              <a:cs typeface="Roboto Light"/>
              <a:sym typeface="Roboto Light"/>
            </a:endParaRPr>
          </a:p>
          <a:p>
            <a:pPr indent="-323850" lvl="3" marL="1828800" rtl="0" algn="just">
              <a:lnSpc>
                <a:spcPct val="115000"/>
              </a:lnSpc>
              <a:spcBef>
                <a:spcPts val="0"/>
              </a:spcBef>
              <a:spcAft>
                <a:spcPts val="0"/>
              </a:spcAft>
              <a:buClr>
                <a:srgbClr val="666666"/>
              </a:buClr>
              <a:buSzPts val="1500"/>
              <a:buFont typeface="Roboto Light"/>
              <a:buChar char="●"/>
            </a:pPr>
            <a:r>
              <a:rPr lang="fr" sz="1500">
                <a:solidFill>
                  <a:srgbClr val="666666"/>
                </a:solidFill>
                <a:latin typeface="Roboto Light"/>
                <a:ea typeface="Roboto Light"/>
                <a:cs typeface="Roboto Light"/>
                <a:sym typeface="Roboto Light"/>
              </a:rPr>
              <a:t>8 étapes </a:t>
            </a:r>
            <a:endParaRPr sz="1500">
              <a:solidFill>
                <a:srgbClr val="666666"/>
              </a:solidFill>
              <a:latin typeface="Roboto Light"/>
              <a:ea typeface="Roboto Light"/>
              <a:cs typeface="Roboto Light"/>
              <a:sym typeface="Roboto Light"/>
            </a:endParaRPr>
          </a:p>
          <a:p>
            <a:pPr indent="-330200" lvl="0" marL="457200" rtl="0" algn="just">
              <a:lnSpc>
                <a:spcPct val="115000"/>
              </a:lnSpc>
              <a:spcBef>
                <a:spcPts val="0"/>
              </a:spcBef>
              <a:spcAft>
                <a:spcPts val="0"/>
              </a:spcAft>
              <a:buClr>
                <a:srgbClr val="666666"/>
              </a:buClr>
              <a:buSzPts val="1600"/>
              <a:buFont typeface="Roboto Light"/>
              <a:buChar char="●"/>
            </a:pPr>
            <a:r>
              <a:rPr lang="fr" sz="2000">
                <a:solidFill>
                  <a:srgbClr val="666666"/>
                </a:solidFill>
                <a:latin typeface="Roboto Light"/>
                <a:ea typeface="Roboto Light"/>
                <a:cs typeface="Roboto Light"/>
                <a:sym typeface="Roboto Light"/>
              </a:rPr>
              <a:t>Proposition du meilleur modèle</a:t>
            </a:r>
            <a:endParaRPr sz="2000">
              <a:solidFill>
                <a:srgbClr val="666666"/>
              </a:solidFill>
              <a:latin typeface="Roboto Light"/>
              <a:ea typeface="Roboto Light"/>
              <a:cs typeface="Roboto Light"/>
              <a:sym typeface="Roboto Light"/>
            </a:endParaRPr>
          </a:p>
          <a:p>
            <a:pPr indent="-355600" lvl="1" marL="914400" rtl="0" algn="just">
              <a:lnSpc>
                <a:spcPct val="115000"/>
              </a:lnSpc>
              <a:spcBef>
                <a:spcPts val="0"/>
              </a:spcBef>
              <a:spcAft>
                <a:spcPts val="0"/>
              </a:spcAft>
              <a:buClr>
                <a:srgbClr val="666666"/>
              </a:buClr>
              <a:buSzPts val="2000"/>
              <a:buFont typeface="Roboto Light"/>
              <a:buChar char="○"/>
            </a:pPr>
            <a:r>
              <a:rPr lang="fr" sz="2000">
                <a:solidFill>
                  <a:srgbClr val="666666"/>
                </a:solidFill>
                <a:latin typeface="Roboto Light"/>
                <a:ea typeface="Roboto Light"/>
                <a:cs typeface="Roboto Light"/>
                <a:sym typeface="Roboto Light"/>
              </a:rPr>
              <a:t>CO2</a:t>
            </a:r>
            <a:endParaRPr sz="2000">
              <a:solidFill>
                <a:srgbClr val="666666"/>
              </a:solidFill>
              <a:latin typeface="Roboto Light"/>
              <a:ea typeface="Roboto Light"/>
              <a:cs typeface="Roboto Light"/>
              <a:sym typeface="Roboto Light"/>
            </a:endParaRPr>
          </a:p>
          <a:p>
            <a:pPr indent="-355600" lvl="1" marL="914400" rtl="0" algn="just">
              <a:lnSpc>
                <a:spcPct val="115000"/>
              </a:lnSpc>
              <a:spcBef>
                <a:spcPts val="0"/>
              </a:spcBef>
              <a:spcAft>
                <a:spcPts val="0"/>
              </a:spcAft>
              <a:buClr>
                <a:srgbClr val="666666"/>
              </a:buClr>
              <a:buSzPts val="2000"/>
              <a:buFont typeface="Roboto Light"/>
              <a:buChar char="○"/>
            </a:pPr>
            <a:r>
              <a:rPr lang="fr" sz="2000">
                <a:solidFill>
                  <a:srgbClr val="666666"/>
                </a:solidFill>
                <a:latin typeface="Roboto Light"/>
                <a:ea typeface="Roboto Light"/>
                <a:cs typeface="Roboto Light"/>
                <a:sym typeface="Roboto Light"/>
              </a:rPr>
              <a:t>GHGE</a:t>
            </a:r>
            <a:endParaRPr sz="2000">
              <a:solidFill>
                <a:srgbClr val="666666"/>
              </a:solidFill>
              <a:latin typeface="Roboto Light"/>
              <a:ea typeface="Roboto Light"/>
              <a:cs typeface="Roboto Light"/>
              <a:sym typeface="Roboto Light"/>
            </a:endParaRPr>
          </a:p>
          <a:p>
            <a:pPr indent="0" lvl="0" marL="914400" rtl="0" algn="l">
              <a:lnSpc>
                <a:spcPct val="80000"/>
              </a:lnSpc>
              <a:spcBef>
                <a:spcPts val="300"/>
              </a:spcBef>
              <a:spcAft>
                <a:spcPts val="0"/>
              </a:spcAft>
              <a:buNone/>
            </a:pPr>
            <a:r>
              <a:t/>
            </a:r>
            <a:endParaRPr sz="1600">
              <a:latin typeface="Roboto Light"/>
              <a:ea typeface="Roboto Light"/>
              <a:cs typeface="Roboto Light"/>
              <a:sym typeface="Roboto Light"/>
            </a:endParaRPr>
          </a:p>
        </p:txBody>
      </p:sp>
      <p:sp>
        <p:nvSpPr>
          <p:cNvPr id="61" name="Google Shape;61;p14"/>
          <p:cNvSpPr txBox="1"/>
          <p:nvPr/>
        </p:nvSpPr>
        <p:spPr>
          <a:xfrm>
            <a:off x="365825" y="286950"/>
            <a:ext cx="5194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latin typeface="Roboto Thin"/>
                <a:ea typeface="Roboto Thin"/>
                <a:cs typeface="Roboto Thin"/>
                <a:sym typeface="Roboto Thin"/>
              </a:rPr>
              <a:t>Présentation</a:t>
            </a:r>
            <a:endParaRPr sz="2000">
              <a:latin typeface="Roboto Thin"/>
              <a:ea typeface="Roboto Thin"/>
              <a:cs typeface="Roboto Thin"/>
              <a:sym typeface="Roboto Thin"/>
            </a:endParaRPr>
          </a:p>
        </p:txBody>
      </p:sp>
      <p:cxnSp>
        <p:nvCxnSpPr>
          <p:cNvPr id="62" name="Google Shape;62;p14"/>
          <p:cNvCxnSpPr/>
          <p:nvPr/>
        </p:nvCxnSpPr>
        <p:spPr>
          <a:xfrm flipH="1" rot="10800000">
            <a:off x="419925" y="674825"/>
            <a:ext cx="8217000" cy="2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idx="1" type="subTitle"/>
          </p:nvPr>
        </p:nvSpPr>
        <p:spPr>
          <a:xfrm>
            <a:off x="365825" y="1061475"/>
            <a:ext cx="8142000" cy="31566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fr" sz="1200">
                <a:solidFill>
                  <a:schemeClr val="dk1"/>
                </a:solidFill>
                <a:latin typeface="Roboto Light"/>
                <a:ea typeface="Roboto Light"/>
                <a:cs typeface="Roboto Light"/>
                <a:sym typeface="Roboto Light"/>
              </a:rPr>
              <a:t>Sans GridSearch</a:t>
            </a:r>
            <a:endParaRPr sz="1050">
              <a:solidFill>
                <a:schemeClr val="dk1"/>
              </a:solidFill>
              <a:highlight>
                <a:srgbClr val="FFFFFF"/>
              </a:highlight>
              <a:latin typeface="Roboto Light"/>
              <a:ea typeface="Roboto Light"/>
              <a:cs typeface="Roboto Light"/>
              <a:sym typeface="Roboto Light"/>
            </a:endParaRPr>
          </a:p>
          <a:p>
            <a:pPr indent="-292100" lvl="0" marL="457200" rtl="0" algn="l">
              <a:lnSpc>
                <a:spcPct val="115000"/>
              </a:lnSpc>
              <a:spcBef>
                <a:spcPts val="700"/>
              </a:spcBef>
              <a:spcAft>
                <a:spcPts val="0"/>
              </a:spcAft>
              <a:buClr>
                <a:schemeClr val="dk1"/>
              </a:buClr>
              <a:buSzPts val="1000"/>
              <a:buFont typeface="Roboto Light"/>
              <a:buChar char="-"/>
            </a:pPr>
            <a:r>
              <a:rPr lang="fr" sz="1050">
                <a:solidFill>
                  <a:schemeClr val="dk1"/>
                </a:solidFill>
                <a:highlight>
                  <a:srgbClr val="FFFFFF"/>
                </a:highlight>
                <a:latin typeface="Roboto Light"/>
                <a:ea typeface="Roboto Light"/>
                <a:cs typeface="Roboto Light"/>
                <a:sym typeface="Roboto Light"/>
              </a:rPr>
              <a:t>RMSE 0.779228779754572 </a:t>
            </a:r>
            <a:endParaRPr sz="1050">
              <a:solidFill>
                <a:schemeClr val="dk1"/>
              </a:solidFill>
              <a:highlight>
                <a:srgbClr val="FFFFFF"/>
              </a:highlight>
              <a:latin typeface="Roboto Light"/>
              <a:ea typeface="Roboto Light"/>
              <a:cs typeface="Roboto Light"/>
              <a:sym typeface="Roboto Light"/>
            </a:endParaRPr>
          </a:p>
          <a:p>
            <a:pPr indent="-292100" lvl="0" marL="457200" rtl="0" algn="l">
              <a:lnSpc>
                <a:spcPct val="115000"/>
              </a:lnSpc>
              <a:spcBef>
                <a:spcPts val="0"/>
              </a:spcBef>
              <a:spcAft>
                <a:spcPts val="0"/>
              </a:spcAft>
              <a:buClr>
                <a:schemeClr val="dk1"/>
              </a:buClr>
              <a:buSzPts val="1000"/>
              <a:buFont typeface="Roboto Light"/>
              <a:buChar char="-"/>
            </a:pPr>
            <a:r>
              <a:rPr lang="fr" sz="1050">
                <a:solidFill>
                  <a:schemeClr val="dk1"/>
                </a:solidFill>
                <a:highlight>
                  <a:srgbClr val="FFFFFF"/>
                </a:highlight>
                <a:latin typeface="Roboto Light"/>
                <a:ea typeface="Roboto Light"/>
                <a:cs typeface="Roboto Light"/>
                <a:sym typeface="Roboto Light"/>
              </a:rPr>
              <a:t>MAPE 4.699929759790533</a:t>
            </a:r>
            <a:endParaRPr sz="1050">
              <a:solidFill>
                <a:schemeClr val="dk1"/>
              </a:solidFill>
              <a:highlight>
                <a:srgbClr val="FFFFFF"/>
              </a:highlight>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rPr lang="fr" sz="1200">
                <a:solidFill>
                  <a:schemeClr val="dk1"/>
                </a:solidFill>
                <a:highlight>
                  <a:srgbClr val="FFFFFF"/>
                </a:highlight>
                <a:latin typeface="Roboto Light"/>
                <a:ea typeface="Roboto Light"/>
                <a:cs typeface="Roboto Light"/>
                <a:sym typeface="Roboto Light"/>
              </a:rPr>
              <a:t>Avec GridSearch et CV</a:t>
            </a:r>
            <a:endParaRPr sz="1200">
              <a:solidFill>
                <a:schemeClr val="dk1"/>
              </a:solidFill>
              <a:highlight>
                <a:srgbClr val="FFFFFF"/>
              </a:highlight>
              <a:latin typeface="Roboto Light"/>
              <a:ea typeface="Roboto Light"/>
              <a:cs typeface="Roboto Light"/>
              <a:sym typeface="Roboto Light"/>
            </a:endParaRPr>
          </a:p>
          <a:p>
            <a:pPr indent="-304800" lvl="0" marL="457200" rtl="0" algn="l">
              <a:lnSpc>
                <a:spcPct val="115000"/>
              </a:lnSpc>
              <a:spcBef>
                <a:spcPts val="0"/>
              </a:spcBef>
              <a:spcAft>
                <a:spcPts val="0"/>
              </a:spcAft>
              <a:buClr>
                <a:schemeClr val="dk1"/>
              </a:buClr>
              <a:buSzPts val="1200"/>
              <a:buFont typeface="Roboto Light"/>
              <a:buChar char="-"/>
            </a:pPr>
            <a:r>
              <a:rPr lang="fr" sz="1200">
                <a:solidFill>
                  <a:schemeClr val="dk1"/>
                </a:solidFill>
                <a:highlight>
                  <a:srgbClr val="FFFFFF"/>
                </a:highlight>
                <a:latin typeface="Roboto Light"/>
                <a:ea typeface="Roboto Light"/>
                <a:cs typeface="Roboto Light"/>
                <a:sym typeface="Roboto Light"/>
              </a:rPr>
              <a:t>hyperparams = {"fit_intercept": ["True", "False"], "normalize": ["True", "False"] } </a:t>
            </a:r>
            <a:endParaRPr sz="1200">
              <a:solidFill>
                <a:schemeClr val="dk1"/>
              </a:solidFill>
              <a:highlight>
                <a:srgbClr val="FFFFFF"/>
              </a:highlight>
              <a:latin typeface="Roboto Light"/>
              <a:ea typeface="Roboto Light"/>
              <a:cs typeface="Roboto Light"/>
              <a:sym typeface="Roboto Light"/>
            </a:endParaRPr>
          </a:p>
          <a:p>
            <a:pPr indent="-304800" lvl="0" marL="457200" rtl="0" algn="l">
              <a:lnSpc>
                <a:spcPct val="115000"/>
              </a:lnSpc>
              <a:spcBef>
                <a:spcPts val="0"/>
              </a:spcBef>
              <a:spcAft>
                <a:spcPts val="0"/>
              </a:spcAft>
              <a:buClr>
                <a:schemeClr val="dk1"/>
              </a:buClr>
              <a:buSzPts val="1200"/>
              <a:buFont typeface="Roboto Light"/>
              <a:buChar char="-"/>
            </a:pPr>
            <a:r>
              <a:rPr lang="fr" sz="1200">
                <a:solidFill>
                  <a:schemeClr val="dk1"/>
                </a:solidFill>
                <a:highlight>
                  <a:srgbClr val="FFFFFF"/>
                </a:highlight>
                <a:latin typeface="Roboto Light"/>
                <a:ea typeface="Roboto Light"/>
                <a:cs typeface="Roboto Light"/>
                <a:sym typeface="Roboto Light"/>
              </a:rPr>
              <a:t>CV de 2 à 10 </a:t>
            </a:r>
            <a:endParaRPr sz="1200">
              <a:solidFill>
                <a:schemeClr val="dk1"/>
              </a:solidFill>
              <a:highlight>
                <a:srgbClr val="FFFFFF"/>
              </a:highlight>
              <a:latin typeface="Roboto Light"/>
              <a:ea typeface="Roboto Light"/>
              <a:cs typeface="Roboto Light"/>
              <a:sym typeface="Roboto Light"/>
            </a:endParaRPr>
          </a:p>
          <a:p>
            <a:pPr indent="-304800" lvl="0" marL="457200" rtl="0" algn="l">
              <a:lnSpc>
                <a:spcPct val="115000"/>
              </a:lnSpc>
              <a:spcBef>
                <a:spcPts val="0"/>
              </a:spcBef>
              <a:spcAft>
                <a:spcPts val="0"/>
              </a:spcAft>
              <a:buClr>
                <a:schemeClr val="dk1"/>
              </a:buClr>
              <a:buSzPts val="1200"/>
              <a:buFont typeface="Roboto Light"/>
              <a:buChar char="-"/>
            </a:pPr>
            <a:r>
              <a:rPr lang="fr" sz="1200">
                <a:solidFill>
                  <a:schemeClr val="dk1"/>
                </a:solidFill>
                <a:highlight>
                  <a:srgbClr val="FFFFFF"/>
                </a:highlight>
                <a:latin typeface="Roboto Light"/>
                <a:ea typeface="Roboto Light"/>
                <a:cs typeface="Roboto Light"/>
                <a:sym typeface="Roboto Light"/>
              </a:rPr>
              <a:t>Meilleur performance </a:t>
            </a:r>
            <a:endParaRPr sz="1200">
              <a:solidFill>
                <a:schemeClr val="dk1"/>
              </a:solidFill>
              <a:highlight>
                <a:srgbClr val="FFFFFF"/>
              </a:highlight>
              <a:latin typeface="Roboto Light"/>
              <a:ea typeface="Roboto Light"/>
              <a:cs typeface="Roboto Light"/>
              <a:sym typeface="Roboto Light"/>
            </a:endParaRPr>
          </a:p>
          <a:p>
            <a:pPr indent="-304800" lvl="1" marL="914400" rtl="0" algn="l">
              <a:lnSpc>
                <a:spcPct val="115000"/>
              </a:lnSpc>
              <a:spcBef>
                <a:spcPts val="0"/>
              </a:spcBef>
              <a:spcAft>
                <a:spcPts val="0"/>
              </a:spcAft>
              <a:buClr>
                <a:schemeClr val="dk1"/>
              </a:buClr>
              <a:buSzPts val="1200"/>
              <a:buFont typeface="Roboto Light"/>
              <a:buChar char="-"/>
            </a:pPr>
            <a:r>
              <a:rPr lang="fr" sz="1200">
                <a:solidFill>
                  <a:schemeClr val="dk1"/>
                </a:solidFill>
                <a:highlight>
                  <a:srgbClr val="FFFFFF"/>
                </a:highlight>
                <a:latin typeface="Roboto Light"/>
                <a:ea typeface="Roboto Light"/>
                <a:cs typeface="Roboto Light"/>
                <a:sym typeface="Roboto Light"/>
              </a:rPr>
              <a:t>CV à 4 </a:t>
            </a:r>
            <a:endParaRPr sz="1050">
              <a:solidFill>
                <a:schemeClr val="dk1"/>
              </a:solidFill>
              <a:highlight>
                <a:srgbClr val="FFFFFF"/>
              </a:highlight>
              <a:latin typeface="Roboto Light"/>
              <a:ea typeface="Roboto Light"/>
              <a:cs typeface="Roboto Light"/>
              <a:sym typeface="Roboto Light"/>
            </a:endParaRPr>
          </a:p>
          <a:p>
            <a:pPr indent="-304800" lvl="1" marL="914400" rtl="0" algn="l">
              <a:lnSpc>
                <a:spcPct val="115000"/>
              </a:lnSpc>
              <a:spcBef>
                <a:spcPts val="0"/>
              </a:spcBef>
              <a:spcAft>
                <a:spcPts val="0"/>
              </a:spcAft>
              <a:buClr>
                <a:schemeClr val="dk1"/>
              </a:buClr>
              <a:buSzPts val="1200"/>
              <a:buFont typeface="Roboto Light"/>
              <a:buChar char="-"/>
            </a:pPr>
            <a:r>
              <a:rPr lang="fr" sz="1050">
                <a:solidFill>
                  <a:schemeClr val="dk1"/>
                </a:solidFill>
                <a:highlight>
                  <a:srgbClr val="FFFFFF"/>
                </a:highlight>
                <a:latin typeface="Roboto Light"/>
                <a:ea typeface="Roboto Light"/>
                <a:cs typeface="Roboto Light"/>
                <a:sym typeface="Roboto Light"/>
              </a:rPr>
              <a:t>RMSE </a:t>
            </a:r>
            <a:r>
              <a:rPr lang="fr" sz="1050">
                <a:solidFill>
                  <a:schemeClr val="dk1"/>
                </a:solidFill>
                <a:highlight>
                  <a:srgbClr val="FFFFFF"/>
                </a:highlight>
                <a:latin typeface="Roboto Light"/>
                <a:ea typeface="Roboto Light"/>
                <a:cs typeface="Roboto Light"/>
                <a:sym typeface="Roboto Light"/>
              </a:rPr>
              <a:t>1.177386854539324 </a:t>
            </a:r>
            <a:endParaRPr sz="1050">
              <a:solidFill>
                <a:schemeClr val="dk1"/>
              </a:solidFill>
              <a:highlight>
                <a:srgbClr val="FFFFFF"/>
              </a:highlight>
              <a:latin typeface="Roboto Light"/>
              <a:ea typeface="Roboto Light"/>
              <a:cs typeface="Roboto Light"/>
              <a:sym typeface="Roboto Light"/>
            </a:endParaRPr>
          </a:p>
          <a:p>
            <a:pPr indent="-304800" lvl="1" marL="914400" rtl="0" algn="l">
              <a:lnSpc>
                <a:spcPct val="115000"/>
              </a:lnSpc>
              <a:spcBef>
                <a:spcPts val="0"/>
              </a:spcBef>
              <a:spcAft>
                <a:spcPts val="0"/>
              </a:spcAft>
              <a:buClr>
                <a:schemeClr val="dk1"/>
              </a:buClr>
              <a:buSzPts val="1200"/>
              <a:buFont typeface="Roboto Light"/>
              <a:buChar char="-"/>
            </a:pPr>
            <a:r>
              <a:rPr lang="fr" sz="1050">
                <a:solidFill>
                  <a:schemeClr val="dk1"/>
                </a:solidFill>
                <a:highlight>
                  <a:srgbClr val="FFFFFF"/>
                </a:highlight>
                <a:latin typeface="Roboto Light"/>
                <a:ea typeface="Roboto Light"/>
                <a:cs typeface="Roboto Light"/>
                <a:sym typeface="Roboto Light"/>
              </a:rPr>
              <a:t>MAPE </a:t>
            </a:r>
            <a:r>
              <a:rPr lang="fr" sz="1050">
                <a:solidFill>
                  <a:schemeClr val="dk1"/>
                </a:solidFill>
                <a:highlight>
                  <a:srgbClr val="FFFFFF"/>
                </a:highlight>
                <a:latin typeface="Roboto Light"/>
                <a:ea typeface="Roboto Light"/>
                <a:cs typeface="Roboto Light"/>
                <a:sym typeface="Roboto Light"/>
              </a:rPr>
              <a:t>1.6132348394427005</a:t>
            </a:r>
            <a:endParaRPr sz="1050">
              <a:solidFill>
                <a:schemeClr val="dk1"/>
              </a:solidFill>
              <a:highlight>
                <a:srgbClr val="FFFFFF"/>
              </a:highlight>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chemeClr val="dk1"/>
              </a:solidFill>
              <a:highlight>
                <a:srgbClr val="FFFFFF"/>
              </a:highlight>
              <a:latin typeface="Roboto Light"/>
              <a:ea typeface="Roboto Light"/>
              <a:cs typeface="Roboto Light"/>
              <a:sym typeface="Roboto Light"/>
            </a:endParaRPr>
          </a:p>
          <a:p>
            <a:pPr indent="0" lvl="0" marL="457200" rtl="0" algn="l">
              <a:lnSpc>
                <a:spcPct val="115000"/>
              </a:lnSpc>
              <a:spcBef>
                <a:spcPts val="0"/>
              </a:spcBef>
              <a:spcAft>
                <a:spcPts val="0"/>
              </a:spcAft>
              <a:buNone/>
            </a:pPr>
            <a:r>
              <a:t/>
            </a:r>
            <a:endParaRPr sz="1000">
              <a:solidFill>
                <a:srgbClr val="666666"/>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457200" rtl="0" algn="l">
              <a:lnSpc>
                <a:spcPct val="100000"/>
              </a:lnSpc>
              <a:spcBef>
                <a:spcPts val="0"/>
              </a:spcBef>
              <a:spcAft>
                <a:spcPts val="0"/>
              </a:spcAft>
              <a:buNone/>
            </a:pPr>
            <a:r>
              <a:t/>
            </a:r>
            <a:endParaRPr sz="1700">
              <a:solidFill>
                <a:srgbClr val="666666"/>
              </a:solidFill>
              <a:latin typeface="Roboto Light"/>
              <a:ea typeface="Roboto Light"/>
              <a:cs typeface="Roboto Light"/>
              <a:sym typeface="Roboto Light"/>
            </a:endParaRPr>
          </a:p>
          <a:p>
            <a:pPr indent="0" lvl="0" marL="914400" rtl="0" algn="l">
              <a:lnSpc>
                <a:spcPct val="115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80000"/>
              </a:lnSpc>
              <a:spcBef>
                <a:spcPts val="300"/>
              </a:spcBef>
              <a:spcAft>
                <a:spcPts val="0"/>
              </a:spcAft>
              <a:buNone/>
            </a:pPr>
            <a:r>
              <a:t/>
            </a:r>
            <a:endParaRPr sz="1900">
              <a:latin typeface="Roboto Light"/>
              <a:ea typeface="Roboto Light"/>
              <a:cs typeface="Roboto Light"/>
              <a:sym typeface="Roboto Light"/>
            </a:endParaRPr>
          </a:p>
          <a:p>
            <a:pPr indent="0" lvl="0" marL="0" rtl="0" algn="ctr">
              <a:lnSpc>
                <a:spcPct val="80000"/>
              </a:lnSpc>
              <a:spcBef>
                <a:spcPts val="0"/>
              </a:spcBef>
              <a:spcAft>
                <a:spcPts val="0"/>
              </a:spcAft>
              <a:buSzPts val="275"/>
              <a:buNone/>
            </a:pPr>
            <a:r>
              <a:t/>
            </a:r>
            <a:endParaRPr sz="2000">
              <a:latin typeface="Roboto Light"/>
              <a:ea typeface="Roboto Light"/>
              <a:cs typeface="Roboto Light"/>
              <a:sym typeface="Roboto Light"/>
            </a:endParaRPr>
          </a:p>
        </p:txBody>
      </p:sp>
      <p:sp>
        <p:nvSpPr>
          <p:cNvPr id="200" name="Google Shape;200;p32"/>
          <p:cNvSpPr txBox="1"/>
          <p:nvPr/>
        </p:nvSpPr>
        <p:spPr>
          <a:xfrm>
            <a:off x="365825" y="286950"/>
            <a:ext cx="8073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latin typeface="Roboto Thin"/>
                <a:ea typeface="Roboto Thin"/>
                <a:cs typeface="Roboto Thin"/>
                <a:sym typeface="Roboto Thin"/>
              </a:rPr>
              <a:t>Phase Modélisation Co2 - Baseline &amp; Linear Regression</a:t>
            </a:r>
            <a:endParaRPr sz="2000">
              <a:latin typeface="Roboto Thin"/>
              <a:ea typeface="Roboto Thin"/>
              <a:cs typeface="Roboto Thin"/>
              <a:sym typeface="Roboto Thin"/>
            </a:endParaRPr>
          </a:p>
        </p:txBody>
      </p:sp>
      <p:cxnSp>
        <p:nvCxnSpPr>
          <p:cNvPr id="201" name="Google Shape;201;p32"/>
          <p:cNvCxnSpPr/>
          <p:nvPr/>
        </p:nvCxnSpPr>
        <p:spPr>
          <a:xfrm flipH="1" rot="10800000">
            <a:off x="419925" y="674825"/>
            <a:ext cx="8217000" cy="2700"/>
          </a:xfrm>
          <a:prstGeom prst="straightConnector1">
            <a:avLst/>
          </a:prstGeom>
          <a:noFill/>
          <a:ln cap="flat" cmpd="sng" w="9525">
            <a:solidFill>
              <a:schemeClr val="dk2"/>
            </a:solidFill>
            <a:prstDash val="solid"/>
            <a:round/>
            <a:headEnd len="med" w="med" type="none"/>
            <a:tailEnd len="med" w="med" type="none"/>
          </a:ln>
        </p:spPr>
      </p:cxnSp>
      <p:pic>
        <p:nvPicPr>
          <p:cNvPr id="202" name="Google Shape;202;p32"/>
          <p:cNvPicPr preferRelativeResize="0"/>
          <p:nvPr/>
        </p:nvPicPr>
        <p:blipFill>
          <a:blip r:embed="rId3">
            <a:alphaModFix/>
          </a:blip>
          <a:stretch>
            <a:fillRect/>
          </a:stretch>
        </p:blipFill>
        <p:spPr>
          <a:xfrm>
            <a:off x="6214225" y="1705175"/>
            <a:ext cx="2181225" cy="1514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idx="1" type="subTitle"/>
          </p:nvPr>
        </p:nvSpPr>
        <p:spPr>
          <a:xfrm>
            <a:off x="365825" y="1061475"/>
            <a:ext cx="8142000" cy="3156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1200">
                <a:solidFill>
                  <a:schemeClr val="dk1"/>
                </a:solidFill>
                <a:highlight>
                  <a:srgbClr val="FFFFFF"/>
                </a:highlight>
                <a:latin typeface="Roboto Light"/>
                <a:ea typeface="Roboto Light"/>
                <a:cs typeface="Roboto Light"/>
                <a:sym typeface="Roboto Light"/>
              </a:rPr>
              <a:t>Avec GridSearch et CV</a:t>
            </a:r>
            <a:endParaRPr sz="1200">
              <a:solidFill>
                <a:schemeClr val="dk1"/>
              </a:solidFill>
              <a:highlight>
                <a:srgbClr val="FFFFFF"/>
              </a:highlight>
              <a:latin typeface="Roboto Light"/>
              <a:ea typeface="Roboto Light"/>
              <a:cs typeface="Roboto Light"/>
              <a:sym typeface="Roboto Light"/>
            </a:endParaRPr>
          </a:p>
          <a:p>
            <a:pPr indent="-304800" lvl="0" marL="457200" rtl="0" algn="l">
              <a:lnSpc>
                <a:spcPct val="115000"/>
              </a:lnSpc>
              <a:spcBef>
                <a:spcPts val="0"/>
              </a:spcBef>
              <a:spcAft>
                <a:spcPts val="0"/>
              </a:spcAft>
              <a:buClr>
                <a:schemeClr val="dk1"/>
              </a:buClr>
              <a:buSzPts val="1200"/>
              <a:buFont typeface="Roboto Light"/>
              <a:buChar char="-"/>
            </a:pPr>
            <a:r>
              <a:rPr lang="fr" sz="1200">
                <a:solidFill>
                  <a:schemeClr val="dk1"/>
                </a:solidFill>
                <a:highlight>
                  <a:srgbClr val="FFFFFF"/>
                </a:highlight>
                <a:latin typeface="Roboto Light"/>
                <a:ea typeface="Roboto Light"/>
                <a:cs typeface="Roboto Light"/>
                <a:sym typeface="Roboto Light"/>
              </a:rPr>
              <a:t>hyper</a:t>
            </a:r>
            <a:r>
              <a:rPr lang="fr" sz="1200">
                <a:solidFill>
                  <a:schemeClr val="dk1"/>
                </a:solidFill>
                <a:highlight>
                  <a:srgbClr val="FFFFFF"/>
                </a:highlight>
                <a:latin typeface="Roboto Light"/>
                <a:ea typeface="Roboto Light"/>
                <a:cs typeface="Roboto Light"/>
                <a:sym typeface="Roboto Light"/>
              </a:rPr>
              <a:t>params = {"alpha": np.logspace(-5, 5, 100), "normalize": ["True", "False"]}</a:t>
            </a:r>
            <a:endParaRPr sz="1200">
              <a:solidFill>
                <a:schemeClr val="dk1"/>
              </a:solidFill>
              <a:highlight>
                <a:srgbClr val="FFFFFF"/>
              </a:highlight>
              <a:latin typeface="Roboto Light"/>
              <a:ea typeface="Roboto Light"/>
              <a:cs typeface="Roboto Light"/>
              <a:sym typeface="Roboto Light"/>
            </a:endParaRPr>
          </a:p>
          <a:p>
            <a:pPr indent="-304800" lvl="0" marL="457200" rtl="0" algn="l">
              <a:lnSpc>
                <a:spcPct val="115000"/>
              </a:lnSpc>
              <a:spcBef>
                <a:spcPts val="0"/>
              </a:spcBef>
              <a:spcAft>
                <a:spcPts val="0"/>
              </a:spcAft>
              <a:buClr>
                <a:schemeClr val="dk1"/>
              </a:buClr>
              <a:buSzPts val="1200"/>
              <a:buFont typeface="Roboto Light"/>
              <a:buChar char="-"/>
            </a:pPr>
            <a:r>
              <a:rPr lang="fr" sz="1200">
                <a:solidFill>
                  <a:schemeClr val="dk1"/>
                </a:solidFill>
                <a:highlight>
                  <a:srgbClr val="FFFFFF"/>
                </a:highlight>
                <a:latin typeface="Roboto Light"/>
                <a:ea typeface="Roboto Light"/>
                <a:cs typeface="Roboto Light"/>
                <a:sym typeface="Roboto Light"/>
              </a:rPr>
              <a:t>CV de 2 à 10 </a:t>
            </a:r>
            <a:endParaRPr sz="1200">
              <a:solidFill>
                <a:schemeClr val="dk1"/>
              </a:solidFill>
              <a:highlight>
                <a:srgbClr val="FFFFFF"/>
              </a:highlight>
              <a:latin typeface="Roboto Light"/>
              <a:ea typeface="Roboto Light"/>
              <a:cs typeface="Roboto Light"/>
              <a:sym typeface="Roboto Light"/>
            </a:endParaRPr>
          </a:p>
          <a:p>
            <a:pPr indent="-304800" lvl="0" marL="457200" rtl="0" algn="l">
              <a:lnSpc>
                <a:spcPct val="115000"/>
              </a:lnSpc>
              <a:spcBef>
                <a:spcPts val="0"/>
              </a:spcBef>
              <a:spcAft>
                <a:spcPts val="0"/>
              </a:spcAft>
              <a:buClr>
                <a:schemeClr val="dk1"/>
              </a:buClr>
              <a:buSzPts val="1200"/>
              <a:buFont typeface="Roboto Light"/>
              <a:buChar char="-"/>
            </a:pPr>
            <a:r>
              <a:rPr lang="fr" sz="1200">
                <a:solidFill>
                  <a:schemeClr val="dk1"/>
                </a:solidFill>
                <a:highlight>
                  <a:srgbClr val="FFFFFF"/>
                </a:highlight>
                <a:latin typeface="Roboto Light"/>
                <a:ea typeface="Roboto Light"/>
                <a:cs typeface="Roboto Light"/>
                <a:sym typeface="Roboto Light"/>
              </a:rPr>
              <a:t>Meilleur performance </a:t>
            </a:r>
            <a:endParaRPr sz="1200">
              <a:solidFill>
                <a:schemeClr val="dk1"/>
              </a:solidFill>
              <a:highlight>
                <a:srgbClr val="FFFFFF"/>
              </a:highlight>
              <a:latin typeface="Roboto Light"/>
              <a:ea typeface="Roboto Light"/>
              <a:cs typeface="Roboto Light"/>
              <a:sym typeface="Roboto Light"/>
            </a:endParaRPr>
          </a:p>
          <a:p>
            <a:pPr indent="-304800" lvl="1" marL="914400" rtl="0" algn="l">
              <a:lnSpc>
                <a:spcPct val="115000"/>
              </a:lnSpc>
              <a:spcBef>
                <a:spcPts val="0"/>
              </a:spcBef>
              <a:spcAft>
                <a:spcPts val="0"/>
              </a:spcAft>
              <a:buClr>
                <a:schemeClr val="dk1"/>
              </a:buClr>
              <a:buSzPts val="1200"/>
              <a:buFont typeface="Roboto Light"/>
              <a:buChar char="-"/>
            </a:pPr>
            <a:r>
              <a:rPr lang="fr" sz="1050">
                <a:solidFill>
                  <a:schemeClr val="dk1"/>
                </a:solidFill>
                <a:highlight>
                  <a:srgbClr val="FFFFFF"/>
                </a:highlight>
                <a:latin typeface="Roboto Light"/>
                <a:ea typeface="Roboto Light"/>
                <a:cs typeface="Roboto Light"/>
                <a:sym typeface="Roboto Light"/>
              </a:rPr>
              <a:t>CV 4 </a:t>
            </a:r>
            <a:endParaRPr sz="1050">
              <a:solidFill>
                <a:schemeClr val="dk1"/>
              </a:solidFill>
              <a:highlight>
                <a:srgbClr val="FFFFFF"/>
              </a:highlight>
              <a:latin typeface="Roboto Light"/>
              <a:ea typeface="Roboto Light"/>
              <a:cs typeface="Roboto Light"/>
              <a:sym typeface="Roboto Light"/>
            </a:endParaRPr>
          </a:p>
          <a:p>
            <a:pPr indent="-304800" lvl="1" marL="914400" rtl="0" algn="l">
              <a:lnSpc>
                <a:spcPct val="115000"/>
              </a:lnSpc>
              <a:spcBef>
                <a:spcPts val="0"/>
              </a:spcBef>
              <a:spcAft>
                <a:spcPts val="0"/>
              </a:spcAft>
              <a:buClr>
                <a:schemeClr val="dk1"/>
              </a:buClr>
              <a:buSzPts val="1200"/>
              <a:buFont typeface="Roboto Light"/>
              <a:buChar char="-"/>
            </a:pPr>
            <a:r>
              <a:rPr lang="fr" sz="1050">
                <a:solidFill>
                  <a:schemeClr val="dk1"/>
                </a:solidFill>
                <a:highlight>
                  <a:srgbClr val="FFFFFF"/>
                </a:highlight>
                <a:latin typeface="Roboto Light"/>
                <a:ea typeface="Roboto Light"/>
                <a:cs typeface="Roboto Light"/>
                <a:sym typeface="Roboto Light"/>
              </a:rPr>
              <a:t>Best Params </a:t>
            </a:r>
            <a:r>
              <a:rPr lang="fr" sz="1050">
                <a:solidFill>
                  <a:schemeClr val="dk1"/>
                </a:solidFill>
                <a:highlight>
                  <a:srgbClr val="FFFFFF"/>
                </a:highlight>
              </a:rPr>
              <a:t>{'alpha': 0.785045620020451, 'normalize': 'True'} </a:t>
            </a:r>
            <a:endParaRPr sz="1050">
              <a:solidFill>
                <a:schemeClr val="dk1"/>
              </a:solidFill>
              <a:highlight>
                <a:srgbClr val="FFFFFF"/>
              </a:highlight>
              <a:latin typeface="Roboto Light"/>
              <a:ea typeface="Roboto Light"/>
              <a:cs typeface="Roboto Light"/>
              <a:sym typeface="Roboto Light"/>
            </a:endParaRPr>
          </a:p>
          <a:p>
            <a:pPr indent="-304800" lvl="1" marL="914400" rtl="0" algn="l">
              <a:lnSpc>
                <a:spcPct val="115000"/>
              </a:lnSpc>
              <a:spcBef>
                <a:spcPts val="0"/>
              </a:spcBef>
              <a:spcAft>
                <a:spcPts val="0"/>
              </a:spcAft>
              <a:buClr>
                <a:schemeClr val="dk1"/>
              </a:buClr>
              <a:buSzPts val="1200"/>
              <a:buFont typeface="Roboto Light"/>
              <a:buChar char="-"/>
            </a:pPr>
            <a:r>
              <a:rPr lang="fr" sz="1050">
                <a:solidFill>
                  <a:schemeClr val="dk1"/>
                </a:solidFill>
                <a:highlight>
                  <a:srgbClr val="FFFFFF"/>
                </a:highlight>
                <a:latin typeface="Roboto Light"/>
                <a:ea typeface="Roboto Light"/>
                <a:cs typeface="Roboto Light"/>
                <a:sym typeface="Roboto Light"/>
              </a:rPr>
              <a:t>RMSE </a:t>
            </a:r>
            <a:r>
              <a:rPr lang="fr" sz="1050">
                <a:solidFill>
                  <a:schemeClr val="dk1"/>
                </a:solidFill>
                <a:highlight>
                  <a:srgbClr val="FFFFFF"/>
                </a:highlight>
              </a:rPr>
              <a:t>0.5181876060764307</a:t>
            </a:r>
            <a:endParaRPr sz="1050">
              <a:solidFill>
                <a:schemeClr val="dk1"/>
              </a:solidFill>
              <a:highlight>
                <a:srgbClr val="FFFFFF"/>
              </a:highlight>
              <a:latin typeface="Roboto Light"/>
              <a:ea typeface="Roboto Light"/>
              <a:cs typeface="Roboto Light"/>
              <a:sym typeface="Roboto Light"/>
            </a:endParaRPr>
          </a:p>
          <a:p>
            <a:pPr indent="-304800" lvl="1" marL="914400" rtl="0" algn="l">
              <a:lnSpc>
                <a:spcPct val="115000"/>
              </a:lnSpc>
              <a:spcBef>
                <a:spcPts val="0"/>
              </a:spcBef>
              <a:spcAft>
                <a:spcPts val="0"/>
              </a:spcAft>
              <a:buClr>
                <a:schemeClr val="dk1"/>
              </a:buClr>
              <a:buSzPts val="1200"/>
              <a:buFont typeface="Roboto Light"/>
              <a:buChar char="-"/>
            </a:pPr>
            <a:r>
              <a:rPr lang="fr" sz="1050">
                <a:solidFill>
                  <a:schemeClr val="dk1"/>
                </a:solidFill>
                <a:highlight>
                  <a:srgbClr val="FFFFFF"/>
                </a:highlight>
                <a:latin typeface="Roboto Light"/>
                <a:ea typeface="Roboto Light"/>
                <a:cs typeface="Roboto Light"/>
                <a:sym typeface="Roboto Light"/>
              </a:rPr>
              <a:t>MAPE </a:t>
            </a:r>
            <a:r>
              <a:rPr lang="fr" sz="1050">
                <a:solidFill>
                  <a:schemeClr val="dk1"/>
                </a:solidFill>
                <a:highlight>
                  <a:srgbClr val="FFFFFF"/>
                </a:highlight>
              </a:rPr>
              <a:t>1.1492752551367953</a:t>
            </a:r>
            <a:endParaRPr sz="1050">
              <a:solidFill>
                <a:schemeClr val="dk1"/>
              </a:solidFill>
              <a:highlight>
                <a:srgbClr val="FFFFFF"/>
              </a:highlight>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chemeClr val="dk1"/>
              </a:solidFill>
              <a:highlight>
                <a:srgbClr val="FFFFFF"/>
              </a:highlight>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chemeClr val="dk1"/>
              </a:solidFill>
              <a:highlight>
                <a:srgbClr val="FFFFFF"/>
              </a:highlight>
              <a:latin typeface="Roboto Light"/>
              <a:ea typeface="Roboto Light"/>
              <a:cs typeface="Roboto Light"/>
              <a:sym typeface="Roboto Light"/>
            </a:endParaRPr>
          </a:p>
          <a:p>
            <a:pPr indent="0" lvl="0" marL="457200" rtl="0" algn="l">
              <a:lnSpc>
                <a:spcPct val="115000"/>
              </a:lnSpc>
              <a:spcBef>
                <a:spcPts val="0"/>
              </a:spcBef>
              <a:spcAft>
                <a:spcPts val="0"/>
              </a:spcAft>
              <a:buNone/>
            </a:pPr>
            <a:r>
              <a:t/>
            </a:r>
            <a:endParaRPr sz="1000">
              <a:solidFill>
                <a:srgbClr val="666666"/>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457200" rtl="0" algn="l">
              <a:lnSpc>
                <a:spcPct val="100000"/>
              </a:lnSpc>
              <a:spcBef>
                <a:spcPts val="0"/>
              </a:spcBef>
              <a:spcAft>
                <a:spcPts val="0"/>
              </a:spcAft>
              <a:buNone/>
            </a:pPr>
            <a:r>
              <a:t/>
            </a:r>
            <a:endParaRPr sz="1700">
              <a:solidFill>
                <a:srgbClr val="666666"/>
              </a:solidFill>
              <a:latin typeface="Roboto Light"/>
              <a:ea typeface="Roboto Light"/>
              <a:cs typeface="Roboto Light"/>
              <a:sym typeface="Roboto Light"/>
            </a:endParaRPr>
          </a:p>
          <a:p>
            <a:pPr indent="0" lvl="0" marL="914400" rtl="0" algn="l">
              <a:lnSpc>
                <a:spcPct val="115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80000"/>
              </a:lnSpc>
              <a:spcBef>
                <a:spcPts val="300"/>
              </a:spcBef>
              <a:spcAft>
                <a:spcPts val="0"/>
              </a:spcAft>
              <a:buNone/>
            </a:pPr>
            <a:r>
              <a:t/>
            </a:r>
            <a:endParaRPr sz="1900">
              <a:latin typeface="Roboto Light"/>
              <a:ea typeface="Roboto Light"/>
              <a:cs typeface="Roboto Light"/>
              <a:sym typeface="Roboto Light"/>
            </a:endParaRPr>
          </a:p>
          <a:p>
            <a:pPr indent="0" lvl="0" marL="0" rtl="0" algn="ctr">
              <a:lnSpc>
                <a:spcPct val="80000"/>
              </a:lnSpc>
              <a:spcBef>
                <a:spcPts val="0"/>
              </a:spcBef>
              <a:spcAft>
                <a:spcPts val="0"/>
              </a:spcAft>
              <a:buSzPts val="275"/>
              <a:buNone/>
            </a:pPr>
            <a:r>
              <a:t/>
            </a:r>
            <a:endParaRPr sz="2000">
              <a:latin typeface="Roboto Light"/>
              <a:ea typeface="Roboto Light"/>
              <a:cs typeface="Roboto Light"/>
              <a:sym typeface="Roboto Light"/>
            </a:endParaRPr>
          </a:p>
        </p:txBody>
      </p:sp>
      <p:sp>
        <p:nvSpPr>
          <p:cNvPr id="208" name="Google Shape;208;p33"/>
          <p:cNvSpPr txBox="1"/>
          <p:nvPr/>
        </p:nvSpPr>
        <p:spPr>
          <a:xfrm>
            <a:off x="365825" y="286950"/>
            <a:ext cx="8073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latin typeface="Roboto Thin"/>
                <a:ea typeface="Roboto Thin"/>
                <a:cs typeface="Roboto Thin"/>
                <a:sym typeface="Roboto Thin"/>
              </a:rPr>
              <a:t>Phase Modélisation Co2 - </a:t>
            </a:r>
            <a:r>
              <a:rPr lang="fr" sz="2000">
                <a:latin typeface="Roboto Thin"/>
                <a:ea typeface="Roboto Thin"/>
                <a:cs typeface="Roboto Thin"/>
                <a:sym typeface="Roboto Thin"/>
              </a:rPr>
              <a:t>Régression</a:t>
            </a:r>
            <a:r>
              <a:rPr lang="fr" sz="2000">
                <a:latin typeface="Roboto Thin"/>
                <a:ea typeface="Roboto Thin"/>
                <a:cs typeface="Roboto Thin"/>
                <a:sym typeface="Roboto Thin"/>
              </a:rPr>
              <a:t> Ridge</a:t>
            </a:r>
            <a:endParaRPr sz="2000">
              <a:latin typeface="Roboto Thin"/>
              <a:ea typeface="Roboto Thin"/>
              <a:cs typeface="Roboto Thin"/>
              <a:sym typeface="Roboto Thin"/>
            </a:endParaRPr>
          </a:p>
        </p:txBody>
      </p:sp>
      <p:cxnSp>
        <p:nvCxnSpPr>
          <p:cNvPr id="209" name="Google Shape;209;p33"/>
          <p:cNvCxnSpPr/>
          <p:nvPr/>
        </p:nvCxnSpPr>
        <p:spPr>
          <a:xfrm flipH="1" rot="10800000">
            <a:off x="419925" y="674825"/>
            <a:ext cx="8217000" cy="2700"/>
          </a:xfrm>
          <a:prstGeom prst="straightConnector1">
            <a:avLst/>
          </a:prstGeom>
          <a:noFill/>
          <a:ln cap="flat" cmpd="sng" w="9525">
            <a:solidFill>
              <a:schemeClr val="dk2"/>
            </a:solidFill>
            <a:prstDash val="solid"/>
            <a:round/>
            <a:headEnd len="med" w="med" type="none"/>
            <a:tailEnd len="med" w="med" type="none"/>
          </a:ln>
        </p:spPr>
      </p:cxnSp>
      <p:pic>
        <p:nvPicPr>
          <p:cNvPr id="210" name="Google Shape;210;p33"/>
          <p:cNvPicPr preferRelativeResize="0"/>
          <p:nvPr/>
        </p:nvPicPr>
        <p:blipFill>
          <a:blip r:embed="rId3">
            <a:alphaModFix/>
          </a:blip>
          <a:stretch>
            <a:fillRect/>
          </a:stretch>
        </p:blipFill>
        <p:spPr>
          <a:xfrm>
            <a:off x="6343925" y="1574125"/>
            <a:ext cx="2095500" cy="1543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idx="1" type="subTitle"/>
          </p:nvPr>
        </p:nvSpPr>
        <p:spPr>
          <a:xfrm>
            <a:off x="365825" y="1061475"/>
            <a:ext cx="8142000" cy="3156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1200">
                <a:solidFill>
                  <a:schemeClr val="dk1"/>
                </a:solidFill>
                <a:highlight>
                  <a:srgbClr val="FFFFFF"/>
                </a:highlight>
                <a:latin typeface="Roboto Light"/>
                <a:ea typeface="Roboto Light"/>
                <a:cs typeface="Roboto Light"/>
                <a:sym typeface="Roboto Light"/>
              </a:rPr>
              <a:t>Avec GridSearch et CV</a:t>
            </a:r>
            <a:endParaRPr sz="1200">
              <a:solidFill>
                <a:schemeClr val="dk1"/>
              </a:solidFill>
              <a:highlight>
                <a:srgbClr val="FFFFFF"/>
              </a:highlight>
              <a:latin typeface="Roboto Light"/>
              <a:ea typeface="Roboto Light"/>
              <a:cs typeface="Roboto Light"/>
              <a:sym typeface="Roboto Light"/>
            </a:endParaRPr>
          </a:p>
          <a:p>
            <a:pPr indent="-304800" lvl="0" marL="457200" rtl="0" algn="l">
              <a:lnSpc>
                <a:spcPct val="115000"/>
              </a:lnSpc>
              <a:spcBef>
                <a:spcPts val="0"/>
              </a:spcBef>
              <a:spcAft>
                <a:spcPts val="0"/>
              </a:spcAft>
              <a:buClr>
                <a:schemeClr val="dk1"/>
              </a:buClr>
              <a:buSzPts val="1200"/>
              <a:buFont typeface="Roboto Light"/>
              <a:buChar char="-"/>
            </a:pPr>
            <a:r>
              <a:rPr lang="fr" sz="1200">
                <a:solidFill>
                  <a:schemeClr val="dk1"/>
                </a:solidFill>
                <a:highlight>
                  <a:srgbClr val="FFFFFF"/>
                </a:highlight>
                <a:latin typeface="Roboto Light"/>
                <a:ea typeface="Roboto Light"/>
                <a:cs typeface="Roboto Light"/>
                <a:sym typeface="Roboto Light"/>
              </a:rPr>
              <a:t>hyperparams = {"alpha": np.logspace(-5, 5, 100), "normalize": ["True", "False"]}</a:t>
            </a:r>
            <a:endParaRPr sz="1200">
              <a:solidFill>
                <a:schemeClr val="dk1"/>
              </a:solidFill>
              <a:highlight>
                <a:srgbClr val="FFFFFF"/>
              </a:highlight>
              <a:latin typeface="Roboto Light"/>
              <a:ea typeface="Roboto Light"/>
              <a:cs typeface="Roboto Light"/>
              <a:sym typeface="Roboto Light"/>
            </a:endParaRPr>
          </a:p>
          <a:p>
            <a:pPr indent="-304800" lvl="0" marL="457200" rtl="0" algn="l">
              <a:lnSpc>
                <a:spcPct val="115000"/>
              </a:lnSpc>
              <a:spcBef>
                <a:spcPts val="0"/>
              </a:spcBef>
              <a:spcAft>
                <a:spcPts val="0"/>
              </a:spcAft>
              <a:buClr>
                <a:schemeClr val="dk1"/>
              </a:buClr>
              <a:buSzPts val="1200"/>
              <a:buFont typeface="Roboto Light"/>
              <a:buChar char="-"/>
            </a:pPr>
            <a:r>
              <a:rPr lang="fr" sz="1200">
                <a:solidFill>
                  <a:schemeClr val="dk1"/>
                </a:solidFill>
                <a:highlight>
                  <a:srgbClr val="FFFFFF"/>
                </a:highlight>
                <a:latin typeface="Roboto Light"/>
                <a:ea typeface="Roboto Light"/>
                <a:cs typeface="Roboto Light"/>
                <a:sym typeface="Roboto Light"/>
              </a:rPr>
              <a:t>CV de 2 à 10 </a:t>
            </a:r>
            <a:endParaRPr sz="1200">
              <a:solidFill>
                <a:schemeClr val="dk1"/>
              </a:solidFill>
              <a:highlight>
                <a:srgbClr val="FFFFFF"/>
              </a:highlight>
              <a:latin typeface="Roboto Light"/>
              <a:ea typeface="Roboto Light"/>
              <a:cs typeface="Roboto Light"/>
              <a:sym typeface="Roboto Light"/>
            </a:endParaRPr>
          </a:p>
          <a:p>
            <a:pPr indent="-304800" lvl="0" marL="457200" rtl="0" algn="l">
              <a:lnSpc>
                <a:spcPct val="115000"/>
              </a:lnSpc>
              <a:spcBef>
                <a:spcPts val="0"/>
              </a:spcBef>
              <a:spcAft>
                <a:spcPts val="0"/>
              </a:spcAft>
              <a:buClr>
                <a:schemeClr val="dk1"/>
              </a:buClr>
              <a:buSzPts val="1200"/>
              <a:buFont typeface="Roboto Light"/>
              <a:buChar char="-"/>
            </a:pPr>
            <a:r>
              <a:rPr lang="fr" sz="1200">
                <a:solidFill>
                  <a:schemeClr val="dk1"/>
                </a:solidFill>
                <a:highlight>
                  <a:srgbClr val="FFFFFF"/>
                </a:highlight>
                <a:latin typeface="Roboto Light"/>
                <a:ea typeface="Roboto Light"/>
                <a:cs typeface="Roboto Light"/>
                <a:sym typeface="Roboto Light"/>
              </a:rPr>
              <a:t>Meilleur performance </a:t>
            </a:r>
            <a:endParaRPr sz="1200">
              <a:solidFill>
                <a:schemeClr val="dk1"/>
              </a:solidFill>
              <a:highlight>
                <a:srgbClr val="FFFFFF"/>
              </a:highlight>
              <a:latin typeface="Roboto Light"/>
              <a:ea typeface="Roboto Light"/>
              <a:cs typeface="Roboto Light"/>
              <a:sym typeface="Roboto Light"/>
            </a:endParaRPr>
          </a:p>
          <a:p>
            <a:pPr indent="-304800" lvl="1" marL="914400" rtl="0" algn="l">
              <a:lnSpc>
                <a:spcPct val="115000"/>
              </a:lnSpc>
              <a:spcBef>
                <a:spcPts val="0"/>
              </a:spcBef>
              <a:spcAft>
                <a:spcPts val="0"/>
              </a:spcAft>
              <a:buClr>
                <a:schemeClr val="dk1"/>
              </a:buClr>
              <a:buSzPts val="1200"/>
              <a:buFont typeface="Roboto Light"/>
              <a:buChar char="-"/>
            </a:pPr>
            <a:r>
              <a:rPr lang="fr" sz="1050">
                <a:solidFill>
                  <a:schemeClr val="dk1"/>
                </a:solidFill>
                <a:highlight>
                  <a:srgbClr val="FFFFFF"/>
                </a:highlight>
              </a:rPr>
              <a:t>CV 7 </a:t>
            </a:r>
            <a:endParaRPr sz="1050">
              <a:solidFill>
                <a:schemeClr val="dk1"/>
              </a:solidFill>
              <a:highlight>
                <a:srgbClr val="FFFFFF"/>
              </a:highlight>
            </a:endParaRPr>
          </a:p>
          <a:p>
            <a:pPr indent="-304800" lvl="1" marL="914400" rtl="0" algn="l">
              <a:lnSpc>
                <a:spcPct val="115000"/>
              </a:lnSpc>
              <a:spcBef>
                <a:spcPts val="0"/>
              </a:spcBef>
              <a:spcAft>
                <a:spcPts val="0"/>
              </a:spcAft>
              <a:buClr>
                <a:schemeClr val="dk1"/>
              </a:buClr>
              <a:buSzPts val="1200"/>
              <a:buFont typeface="Roboto Light"/>
              <a:buChar char="-"/>
            </a:pPr>
            <a:r>
              <a:rPr lang="fr" sz="1050">
                <a:solidFill>
                  <a:schemeClr val="dk1"/>
                </a:solidFill>
                <a:highlight>
                  <a:srgbClr val="FFFFFF"/>
                </a:highlight>
              </a:rPr>
              <a:t>Best params {'alpha': 0.005160748710385908, 'normalize': 'True'} </a:t>
            </a:r>
            <a:endParaRPr sz="1050">
              <a:solidFill>
                <a:schemeClr val="dk1"/>
              </a:solidFill>
              <a:highlight>
                <a:srgbClr val="FFFFFF"/>
              </a:highlight>
            </a:endParaRPr>
          </a:p>
          <a:p>
            <a:pPr indent="-304800" lvl="1" marL="914400" rtl="0" algn="l">
              <a:lnSpc>
                <a:spcPct val="115000"/>
              </a:lnSpc>
              <a:spcBef>
                <a:spcPts val="0"/>
              </a:spcBef>
              <a:spcAft>
                <a:spcPts val="0"/>
              </a:spcAft>
              <a:buClr>
                <a:schemeClr val="dk1"/>
              </a:buClr>
              <a:buSzPts val="1200"/>
              <a:buFont typeface="Roboto Light"/>
              <a:buChar char="-"/>
            </a:pPr>
            <a:r>
              <a:rPr lang="fr" sz="1050">
                <a:solidFill>
                  <a:schemeClr val="dk1"/>
                </a:solidFill>
                <a:highlight>
                  <a:srgbClr val="FFFFFF"/>
                </a:highlight>
              </a:rPr>
              <a:t>RMSE 0.5073218511042943 </a:t>
            </a:r>
            <a:endParaRPr sz="1050">
              <a:solidFill>
                <a:schemeClr val="dk1"/>
              </a:solidFill>
              <a:highlight>
                <a:srgbClr val="FFFFFF"/>
              </a:highlight>
            </a:endParaRPr>
          </a:p>
          <a:p>
            <a:pPr indent="-304800" lvl="1" marL="914400" rtl="0" algn="l">
              <a:lnSpc>
                <a:spcPct val="115000"/>
              </a:lnSpc>
              <a:spcBef>
                <a:spcPts val="0"/>
              </a:spcBef>
              <a:spcAft>
                <a:spcPts val="0"/>
              </a:spcAft>
              <a:buClr>
                <a:schemeClr val="dk1"/>
              </a:buClr>
              <a:buSzPts val="1200"/>
              <a:buFont typeface="Roboto Light"/>
              <a:buChar char="-"/>
            </a:pPr>
            <a:r>
              <a:rPr lang="fr" sz="1050">
                <a:solidFill>
                  <a:schemeClr val="dk1"/>
                </a:solidFill>
                <a:highlight>
                  <a:srgbClr val="FFFFFF"/>
                </a:highlight>
              </a:rPr>
              <a:t>MAPE 1.1779858144482995</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chemeClr val="dk1"/>
              </a:solidFill>
              <a:highlight>
                <a:srgbClr val="FFFFFF"/>
              </a:highlight>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chemeClr val="dk1"/>
              </a:solidFill>
              <a:highlight>
                <a:srgbClr val="FFFFFF"/>
              </a:highlight>
              <a:latin typeface="Roboto Light"/>
              <a:ea typeface="Roboto Light"/>
              <a:cs typeface="Roboto Light"/>
              <a:sym typeface="Roboto Light"/>
            </a:endParaRPr>
          </a:p>
          <a:p>
            <a:pPr indent="0" lvl="0" marL="457200" rtl="0" algn="l">
              <a:lnSpc>
                <a:spcPct val="115000"/>
              </a:lnSpc>
              <a:spcBef>
                <a:spcPts val="0"/>
              </a:spcBef>
              <a:spcAft>
                <a:spcPts val="0"/>
              </a:spcAft>
              <a:buNone/>
            </a:pPr>
            <a:r>
              <a:t/>
            </a:r>
            <a:endParaRPr sz="1000">
              <a:solidFill>
                <a:srgbClr val="666666"/>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457200" rtl="0" algn="l">
              <a:lnSpc>
                <a:spcPct val="100000"/>
              </a:lnSpc>
              <a:spcBef>
                <a:spcPts val="0"/>
              </a:spcBef>
              <a:spcAft>
                <a:spcPts val="0"/>
              </a:spcAft>
              <a:buNone/>
            </a:pPr>
            <a:r>
              <a:t/>
            </a:r>
            <a:endParaRPr sz="1700">
              <a:solidFill>
                <a:srgbClr val="666666"/>
              </a:solidFill>
              <a:latin typeface="Roboto Light"/>
              <a:ea typeface="Roboto Light"/>
              <a:cs typeface="Roboto Light"/>
              <a:sym typeface="Roboto Light"/>
            </a:endParaRPr>
          </a:p>
          <a:p>
            <a:pPr indent="0" lvl="0" marL="914400" rtl="0" algn="l">
              <a:lnSpc>
                <a:spcPct val="115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80000"/>
              </a:lnSpc>
              <a:spcBef>
                <a:spcPts val="300"/>
              </a:spcBef>
              <a:spcAft>
                <a:spcPts val="0"/>
              </a:spcAft>
              <a:buNone/>
            </a:pPr>
            <a:r>
              <a:t/>
            </a:r>
            <a:endParaRPr sz="1900">
              <a:latin typeface="Roboto Light"/>
              <a:ea typeface="Roboto Light"/>
              <a:cs typeface="Roboto Light"/>
              <a:sym typeface="Roboto Light"/>
            </a:endParaRPr>
          </a:p>
          <a:p>
            <a:pPr indent="0" lvl="0" marL="0" rtl="0" algn="ctr">
              <a:lnSpc>
                <a:spcPct val="80000"/>
              </a:lnSpc>
              <a:spcBef>
                <a:spcPts val="0"/>
              </a:spcBef>
              <a:spcAft>
                <a:spcPts val="0"/>
              </a:spcAft>
              <a:buSzPts val="275"/>
              <a:buNone/>
            </a:pPr>
            <a:r>
              <a:t/>
            </a:r>
            <a:endParaRPr sz="2000">
              <a:latin typeface="Roboto Light"/>
              <a:ea typeface="Roboto Light"/>
              <a:cs typeface="Roboto Light"/>
              <a:sym typeface="Roboto Light"/>
            </a:endParaRPr>
          </a:p>
        </p:txBody>
      </p:sp>
      <p:sp>
        <p:nvSpPr>
          <p:cNvPr id="216" name="Google Shape;216;p34"/>
          <p:cNvSpPr txBox="1"/>
          <p:nvPr/>
        </p:nvSpPr>
        <p:spPr>
          <a:xfrm>
            <a:off x="365825" y="286950"/>
            <a:ext cx="8073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latin typeface="Roboto Thin"/>
                <a:ea typeface="Roboto Thin"/>
                <a:cs typeface="Roboto Thin"/>
                <a:sym typeface="Roboto Thin"/>
              </a:rPr>
              <a:t>Phase Modélisation Co2 - Lasso</a:t>
            </a:r>
            <a:endParaRPr sz="2000">
              <a:latin typeface="Roboto Thin"/>
              <a:ea typeface="Roboto Thin"/>
              <a:cs typeface="Roboto Thin"/>
              <a:sym typeface="Roboto Thin"/>
            </a:endParaRPr>
          </a:p>
        </p:txBody>
      </p:sp>
      <p:cxnSp>
        <p:nvCxnSpPr>
          <p:cNvPr id="217" name="Google Shape;217;p34"/>
          <p:cNvCxnSpPr/>
          <p:nvPr/>
        </p:nvCxnSpPr>
        <p:spPr>
          <a:xfrm flipH="1" rot="10800000">
            <a:off x="419925" y="674825"/>
            <a:ext cx="8217000" cy="2700"/>
          </a:xfrm>
          <a:prstGeom prst="straightConnector1">
            <a:avLst/>
          </a:prstGeom>
          <a:noFill/>
          <a:ln cap="flat" cmpd="sng" w="9525">
            <a:solidFill>
              <a:schemeClr val="dk2"/>
            </a:solidFill>
            <a:prstDash val="solid"/>
            <a:round/>
            <a:headEnd len="med" w="med" type="none"/>
            <a:tailEnd len="med" w="med" type="none"/>
          </a:ln>
        </p:spPr>
      </p:cxnSp>
      <p:pic>
        <p:nvPicPr>
          <p:cNvPr id="218" name="Google Shape;218;p34"/>
          <p:cNvPicPr preferRelativeResize="0"/>
          <p:nvPr/>
        </p:nvPicPr>
        <p:blipFill>
          <a:blip r:embed="rId3">
            <a:alphaModFix/>
          </a:blip>
          <a:stretch>
            <a:fillRect/>
          </a:stretch>
        </p:blipFill>
        <p:spPr>
          <a:xfrm>
            <a:off x="6620150" y="1971675"/>
            <a:ext cx="1819275" cy="600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idx="1" type="subTitle"/>
          </p:nvPr>
        </p:nvSpPr>
        <p:spPr>
          <a:xfrm>
            <a:off x="457425" y="993450"/>
            <a:ext cx="8142000" cy="3156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1200">
                <a:solidFill>
                  <a:schemeClr val="dk1"/>
                </a:solidFill>
                <a:highlight>
                  <a:srgbClr val="FFFFFF"/>
                </a:highlight>
                <a:latin typeface="Roboto Light"/>
                <a:ea typeface="Roboto Light"/>
                <a:cs typeface="Roboto Light"/>
                <a:sym typeface="Roboto Light"/>
              </a:rPr>
              <a:t>Avec GridSearch et CV</a:t>
            </a:r>
            <a:endParaRPr sz="1200">
              <a:solidFill>
                <a:schemeClr val="dk1"/>
              </a:solidFill>
              <a:highlight>
                <a:srgbClr val="FFFFFF"/>
              </a:highlight>
              <a:latin typeface="Roboto Light"/>
              <a:ea typeface="Roboto Light"/>
              <a:cs typeface="Roboto Light"/>
              <a:sym typeface="Roboto Light"/>
            </a:endParaRPr>
          </a:p>
          <a:p>
            <a:pPr indent="-304800" lvl="0" marL="457200" rtl="0" algn="l">
              <a:lnSpc>
                <a:spcPct val="115000"/>
              </a:lnSpc>
              <a:spcBef>
                <a:spcPts val="0"/>
              </a:spcBef>
              <a:spcAft>
                <a:spcPts val="0"/>
              </a:spcAft>
              <a:buClr>
                <a:schemeClr val="dk1"/>
              </a:buClr>
              <a:buSzPts val="1200"/>
              <a:buFont typeface="Roboto Light"/>
              <a:buChar char="-"/>
            </a:pPr>
            <a:r>
              <a:rPr lang="fr" sz="1200">
                <a:solidFill>
                  <a:schemeClr val="dk1"/>
                </a:solidFill>
                <a:highlight>
                  <a:srgbClr val="FFFFFF"/>
                </a:highlight>
                <a:latin typeface="Roboto Light"/>
                <a:ea typeface="Roboto Light"/>
                <a:cs typeface="Roboto Light"/>
                <a:sym typeface="Roboto Light"/>
              </a:rPr>
              <a:t>hyper</a:t>
            </a:r>
            <a:r>
              <a:rPr lang="fr" sz="1200">
                <a:solidFill>
                  <a:schemeClr val="dk1"/>
                </a:solidFill>
                <a:highlight>
                  <a:srgbClr val="FFFFFF"/>
                </a:highlight>
                <a:latin typeface="Roboto Light"/>
                <a:ea typeface="Roboto Light"/>
                <a:cs typeface="Roboto Light"/>
                <a:sym typeface="Roboto Light"/>
              </a:rPr>
              <a:t>params = {"gamma": np.logspace(-5, 5, 100), "alpha": np.logspace(-5, 5, 100),    "kernel": ["linear", "rbf"]} </a:t>
            </a:r>
            <a:endParaRPr sz="1200">
              <a:solidFill>
                <a:schemeClr val="dk1"/>
              </a:solidFill>
              <a:highlight>
                <a:srgbClr val="FFFFFF"/>
              </a:highlight>
              <a:latin typeface="Roboto Light"/>
              <a:ea typeface="Roboto Light"/>
              <a:cs typeface="Roboto Light"/>
              <a:sym typeface="Roboto Light"/>
            </a:endParaRPr>
          </a:p>
          <a:p>
            <a:pPr indent="-304800" lvl="0" marL="457200" rtl="0" algn="l">
              <a:lnSpc>
                <a:spcPct val="115000"/>
              </a:lnSpc>
              <a:spcBef>
                <a:spcPts val="0"/>
              </a:spcBef>
              <a:spcAft>
                <a:spcPts val="0"/>
              </a:spcAft>
              <a:buClr>
                <a:schemeClr val="dk1"/>
              </a:buClr>
              <a:buSzPts val="1200"/>
              <a:buFont typeface="Roboto Light"/>
              <a:buChar char="-"/>
            </a:pPr>
            <a:r>
              <a:rPr lang="fr" sz="1200">
                <a:solidFill>
                  <a:schemeClr val="dk1"/>
                </a:solidFill>
                <a:highlight>
                  <a:srgbClr val="FFFFFF"/>
                </a:highlight>
                <a:latin typeface="Roboto Light"/>
                <a:ea typeface="Roboto Light"/>
                <a:cs typeface="Roboto Light"/>
                <a:sym typeface="Roboto Light"/>
              </a:rPr>
              <a:t>Temps de calcul beaucoup plus long 497 sec</a:t>
            </a:r>
            <a:endParaRPr sz="1200">
              <a:solidFill>
                <a:schemeClr val="dk1"/>
              </a:solidFill>
              <a:highlight>
                <a:srgbClr val="FFFFFF"/>
              </a:highlight>
              <a:latin typeface="Roboto Light"/>
              <a:ea typeface="Roboto Light"/>
              <a:cs typeface="Roboto Light"/>
              <a:sym typeface="Roboto Light"/>
            </a:endParaRPr>
          </a:p>
          <a:p>
            <a:pPr indent="-304800" lvl="0" marL="457200" rtl="0" algn="l">
              <a:lnSpc>
                <a:spcPct val="115000"/>
              </a:lnSpc>
              <a:spcBef>
                <a:spcPts val="0"/>
              </a:spcBef>
              <a:spcAft>
                <a:spcPts val="0"/>
              </a:spcAft>
              <a:buClr>
                <a:schemeClr val="dk1"/>
              </a:buClr>
              <a:buSzPts val="1200"/>
              <a:buFont typeface="Roboto Light"/>
              <a:buChar char="-"/>
            </a:pPr>
            <a:r>
              <a:rPr lang="fr" sz="1200">
                <a:solidFill>
                  <a:schemeClr val="dk1"/>
                </a:solidFill>
                <a:highlight>
                  <a:srgbClr val="FFFFFF"/>
                </a:highlight>
                <a:latin typeface="Roboto Light"/>
                <a:ea typeface="Roboto Light"/>
                <a:cs typeface="Roboto Light"/>
                <a:sym typeface="Roboto Light"/>
              </a:rPr>
              <a:t>CV de 2 à 6</a:t>
            </a:r>
            <a:endParaRPr sz="1200">
              <a:solidFill>
                <a:schemeClr val="dk1"/>
              </a:solidFill>
              <a:highlight>
                <a:srgbClr val="FFFFFF"/>
              </a:highlight>
              <a:latin typeface="Roboto Light"/>
              <a:ea typeface="Roboto Light"/>
              <a:cs typeface="Roboto Light"/>
              <a:sym typeface="Roboto Light"/>
            </a:endParaRPr>
          </a:p>
          <a:p>
            <a:pPr indent="-304800" lvl="0" marL="457200" rtl="0" algn="l">
              <a:lnSpc>
                <a:spcPct val="115000"/>
              </a:lnSpc>
              <a:spcBef>
                <a:spcPts val="0"/>
              </a:spcBef>
              <a:spcAft>
                <a:spcPts val="0"/>
              </a:spcAft>
              <a:buClr>
                <a:schemeClr val="dk1"/>
              </a:buClr>
              <a:buSzPts val="1200"/>
              <a:buFont typeface="Roboto Light"/>
              <a:buChar char="-"/>
            </a:pPr>
            <a:r>
              <a:rPr lang="fr" sz="1200">
                <a:solidFill>
                  <a:schemeClr val="dk1"/>
                </a:solidFill>
                <a:highlight>
                  <a:srgbClr val="FFFFFF"/>
                </a:highlight>
                <a:latin typeface="Roboto Light"/>
                <a:ea typeface="Roboto Light"/>
                <a:cs typeface="Roboto Light"/>
                <a:sym typeface="Roboto Light"/>
              </a:rPr>
              <a:t>Meilleur performance </a:t>
            </a:r>
            <a:endParaRPr sz="1200">
              <a:solidFill>
                <a:schemeClr val="dk1"/>
              </a:solidFill>
              <a:highlight>
                <a:srgbClr val="FFFFFF"/>
              </a:highlight>
              <a:latin typeface="Roboto Light"/>
              <a:ea typeface="Roboto Light"/>
              <a:cs typeface="Roboto Light"/>
              <a:sym typeface="Roboto Light"/>
            </a:endParaRPr>
          </a:p>
          <a:p>
            <a:pPr indent="-304800" lvl="1" marL="914400" rtl="0" algn="l">
              <a:lnSpc>
                <a:spcPct val="115000"/>
              </a:lnSpc>
              <a:spcBef>
                <a:spcPts val="0"/>
              </a:spcBef>
              <a:spcAft>
                <a:spcPts val="0"/>
              </a:spcAft>
              <a:buClr>
                <a:schemeClr val="dk1"/>
              </a:buClr>
              <a:buSzPts val="1200"/>
              <a:buFont typeface="Roboto Light"/>
              <a:buChar char="-"/>
            </a:pPr>
            <a:r>
              <a:rPr lang="fr" sz="1050">
                <a:solidFill>
                  <a:schemeClr val="dk1"/>
                </a:solidFill>
                <a:highlight>
                  <a:srgbClr val="FFFFFF"/>
                </a:highlight>
              </a:rPr>
              <a:t>CV 4 </a:t>
            </a:r>
            <a:endParaRPr sz="1050">
              <a:solidFill>
                <a:schemeClr val="dk1"/>
              </a:solidFill>
              <a:highlight>
                <a:srgbClr val="FFFFFF"/>
              </a:highlight>
            </a:endParaRPr>
          </a:p>
          <a:p>
            <a:pPr indent="-304800" lvl="1" marL="914400" rtl="0" algn="l">
              <a:lnSpc>
                <a:spcPct val="115000"/>
              </a:lnSpc>
              <a:spcBef>
                <a:spcPts val="0"/>
              </a:spcBef>
              <a:spcAft>
                <a:spcPts val="0"/>
              </a:spcAft>
              <a:buClr>
                <a:schemeClr val="dk1"/>
              </a:buClr>
              <a:buSzPts val="1200"/>
              <a:buFont typeface="Roboto Light"/>
              <a:buChar char="-"/>
            </a:pPr>
            <a:r>
              <a:rPr lang="fr" sz="1050">
                <a:solidFill>
                  <a:schemeClr val="dk1"/>
                </a:solidFill>
                <a:highlight>
                  <a:srgbClr val="FFFFFF"/>
                </a:highlight>
              </a:rPr>
              <a:t>Best Params {'alpha': 0.2782559402207126, 'gamma': 0.021544346900318846, 'kernel': 'rbf'} </a:t>
            </a:r>
            <a:endParaRPr sz="1050">
              <a:solidFill>
                <a:schemeClr val="dk1"/>
              </a:solidFill>
              <a:highlight>
                <a:srgbClr val="FFFFFF"/>
              </a:highlight>
            </a:endParaRPr>
          </a:p>
          <a:p>
            <a:pPr indent="-304800" lvl="1" marL="914400" rtl="0" algn="l">
              <a:lnSpc>
                <a:spcPct val="115000"/>
              </a:lnSpc>
              <a:spcBef>
                <a:spcPts val="0"/>
              </a:spcBef>
              <a:spcAft>
                <a:spcPts val="0"/>
              </a:spcAft>
              <a:buClr>
                <a:schemeClr val="dk1"/>
              </a:buClr>
              <a:buSzPts val="1200"/>
              <a:buFont typeface="Roboto Light"/>
              <a:buChar char="-"/>
            </a:pPr>
            <a:r>
              <a:rPr lang="fr" sz="1050">
                <a:solidFill>
                  <a:schemeClr val="dk1"/>
                </a:solidFill>
                <a:highlight>
                  <a:srgbClr val="FFFFFF"/>
                </a:highlight>
              </a:rPr>
              <a:t>RMSE 0.49897201889385595</a:t>
            </a:r>
            <a:endParaRPr sz="1050">
              <a:solidFill>
                <a:schemeClr val="dk1"/>
              </a:solidFill>
              <a:highlight>
                <a:srgbClr val="FFFFFF"/>
              </a:highlight>
            </a:endParaRPr>
          </a:p>
          <a:p>
            <a:pPr indent="-304800" lvl="1" marL="914400" rtl="0" algn="l">
              <a:lnSpc>
                <a:spcPct val="115000"/>
              </a:lnSpc>
              <a:spcBef>
                <a:spcPts val="0"/>
              </a:spcBef>
              <a:spcAft>
                <a:spcPts val="0"/>
              </a:spcAft>
              <a:buClr>
                <a:schemeClr val="dk1"/>
              </a:buClr>
              <a:buSzPts val="1200"/>
              <a:buFont typeface="Roboto Light"/>
              <a:buChar char="-"/>
            </a:pPr>
            <a:r>
              <a:rPr lang="fr" sz="1050">
                <a:solidFill>
                  <a:schemeClr val="dk1"/>
                </a:solidFill>
                <a:highlight>
                  <a:srgbClr val="FFFFFF"/>
                </a:highlight>
              </a:rPr>
              <a:t>MAPE 1.1954324593925822</a:t>
            </a:r>
            <a:endParaRPr sz="1050">
              <a:solidFill>
                <a:schemeClr val="dk1"/>
              </a:solidFill>
              <a:highlight>
                <a:srgbClr val="FFFFFF"/>
              </a:highlight>
            </a:endParaRPr>
          </a:p>
          <a:p>
            <a:pPr indent="0" lvl="0" marL="91440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chemeClr val="dk1"/>
              </a:solidFill>
              <a:highlight>
                <a:srgbClr val="FFFFFF"/>
              </a:highlight>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chemeClr val="dk1"/>
              </a:solidFill>
              <a:highlight>
                <a:srgbClr val="FFFFFF"/>
              </a:highlight>
              <a:latin typeface="Roboto Light"/>
              <a:ea typeface="Roboto Light"/>
              <a:cs typeface="Roboto Light"/>
              <a:sym typeface="Roboto Light"/>
            </a:endParaRPr>
          </a:p>
          <a:p>
            <a:pPr indent="0" lvl="0" marL="457200" rtl="0" algn="l">
              <a:lnSpc>
                <a:spcPct val="115000"/>
              </a:lnSpc>
              <a:spcBef>
                <a:spcPts val="0"/>
              </a:spcBef>
              <a:spcAft>
                <a:spcPts val="0"/>
              </a:spcAft>
              <a:buNone/>
            </a:pPr>
            <a:r>
              <a:t/>
            </a:r>
            <a:endParaRPr sz="1000">
              <a:solidFill>
                <a:srgbClr val="666666"/>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457200" rtl="0" algn="l">
              <a:lnSpc>
                <a:spcPct val="100000"/>
              </a:lnSpc>
              <a:spcBef>
                <a:spcPts val="0"/>
              </a:spcBef>
              <a:spcAft>
                <a:spcPts val="0"/>
              </a:spcAft>
              <a:buNone/>
            </a:pPr>
            <a:r>
              <a:t/>
            </a:r>
            <a:endParaRPr sz="1700">
              <a:solidFill>
                <a:srgbClr val="666666"/>
              </a:solidFill>
              <a:latin typeface="Roboto Light"/>
              <a:ea typeface="Roboto Light"/>
              <a:cs typeface="Roboto Light"/>
              <a:sym typeface="Roboto Light"/>
            </a:endParaRPr>
          </a:p>
          <a:p>
            <a:pPr indent="0" lvl="0" marL="914400" rtl="0" algn="l">
              <a:lnSpc>
                <a:spcPct val="115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80000"/>
              </a:lnSpc>
              <a:spcBef>
                <a:spcPts val="300"/>
              </a:spcBef>
              <a:spcAft>
                <a:spcPts val="0"/>
              </a:spcAft>
              <a:buNone/>
            </a:pPr>
            <a:r>
              <a:t/>
            </a:r>
            <a:endParaRPr sz="1900">
              <a:latin typeface="Roboto Light"/>
              <a:ea typeface="Roboto Light"/>
              <a:cs typeface="Roboto Light"/>
              <a:sym typeface="Roboto Light"/>
            </a:endParaRPr>
          </a:p>
          <a:p>
            <a:pPr indent="0" lvl="0" marL="0" rtl="0" algn="ctr">
              <a:lnSpc>
                <a:spcPct val="80000"/>
              </a:lnSpc>
              <a:spcBef>
                <a:spcPts val="0"/>
              </a:spcBef>
              <a:spcAft>
                <a:spcPts val="0"/>
              </a:spcAft>
              <a:buSzPts val="275"/>
              <a:buNone/>
            </a:pPr>
            <a:r>
              <a:t/>
            </a:r>
            <a:endParaRPr sz="2000">
              <a:latin typeface="Roboto Light"/>
              <a:ea typeface="Roboto Light"/>
              <a:cs typeface="Roboto Light"/>
              <a:sym typeface="Roboto Light"/>
            </a:endParaRPr>
          </a:p>
        </p:txBody>
      </p:sp>
      <p:sp>
        <p:nvSpPr>
          <p:cNvPr id="224" name="Google Shape;224;p35"/>
          <p:cNvSpPr txBox="1"/>
          <p:nvPr/>
        </p:nvSpPr>
        <p:spPr>
          <a:xfrm>
            <a:off x="365825" y="286950"/>
            <a:ext cx="8073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latin typeface="Roboto Thin"/>
                <a:ea typeface="Roboto Thin"/>
                <a:cs typeface="Roboto Thin"/>
                <a:sym typeface="Roboto Thin"/>
              </a:rPr>
              <a:t>Phase Modélisation Co2 - Kernel Ridge</a:t>
            </a:r>
            <a:endParaRPr sz="2000">
              <a:latin typeface="Roboto Thin"/>
              <a:ea typeface="Roboto Thin"/>
              <a:cs typeface="Roboto Thin"/>
              <a:sym typeface="Roboto Thin"/>
            </a:endParaRPr>
          </a:p>
        </p:txBody>
      </p:sp>
      <p:cxnSp>
        <p:nvCxnSpPr>
          <p:cNvPr id="225" name="Google Shape;225;p35"/>
          <p:cNvCxnSpPr/>
          <p:nvPr/>
        </p:nvCxnSpPr>
        <p:spPr>
          <a:xfrm flipH="1" rot="10800000">
            <a:off x="419925" y="674825"/>
            <a:ext cx="8217000" cy="2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idx="1" type="subTitle"/>
          </p:nvPr>
        </p:nvSpPr>
        <p:spPr>
          <a:xfrm>
            <a:off x="457425" y="993450"/>
            <a:ext cx="8142000" cy="3156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1200">
                <a:solidFill>
                  <a:schemeClr val="dk1"/>
                </a:solidFill>
                <a:highlight>
                  <a:srgbClr val="FFFFFF"/>
                </a:highlight>
                <a:latin typeface="Roboto Light"/>
                <a:ea typeface="Roboto Light"/>
                <a:cs typeface="Roboto Light"/>
                <a:sym typeface="Roboto Light"/>
              </a:rPr>
              <a:t>LinearSVR</a:t>
            </a:r>
            <a:endParaRPr sz="1200">
              <a:solidFill>
                <a:schemeClr val="dk1"/>
              </a:solidFill>
              <a:highlight>
                <a:srgbClr val="FFFFFF"/>
              </a:highlight>
              <a:latin typeface="Roboto Light"/>
              <a:ea typeface="Roboto Light"/>
              <a:cs typeface="Roboto Light"/>
              <a:sym typeface="Roboto Light"/>
            </a:endParaRPr>
          </a:p>
          <a:p>
            <a:pPr indent="0" lvl="0" marL="0" rtl="0" algn="l">
              <a:lnSpc>
                <a:spcPct val="115000"/>
              </a:lnSpc>
              <a:spcBef>
                <a:spcPts val="0"/>
              </a:spcBef>
              <a:spcAft>
                <a:spcPts val="0"/>
              </a:spcAft>
              <a:buNone/>
            </a:pPr>
            <a:r>
              <a:rPr lang="fr" sz="1200">
                <a:solidFill>
                  <a:schemeClr val="dk1"/>
                </a:solidFill>
                <a:highlight>
                  <a:srgbClr val="FFFFFF"/>
                </a:highlight>
                <a:latin typeface="Roboto Light"/>
                <a:ea typeface="Roboto Light"/>
                <a:cs typeface="Roboto Light"/>
                <a:sym typeface="Roboto Light"/>
              </a:rPr>
              <a:t>Avec GridSearch et CV</a:t>
            </a:r>
            <a:endParaRPr sz="1200">
              <a:solidFill>
                <a:schemeClr val="dk1"/>
              </a:solidFill>
              <a:highlight>
                <a:srgbClr val="FFFFFF"/>
              </a:highlight>
              <a:latin typeface="Roboto Light"/>
              <a:ea typeface="Roboto Light"/>
              <a:cs typeface="Roboto Light"/>
              <a:sym typeface="Roboto Light"/>
            </a:endParaRPr>
          </a:p>
          <a:p>
            <a:pPr indent="-304800" lvl="0" marL="457200" rtl="0" algn="l">
              <a:lnSpc>
                <a:spcPct val="115000"/>
              </a:lnSpc>
              <a:spcBef>
                <a:spcPts val="0"/>
              </a:spcBef>
              <a:spcAft>
                <a:spcPts val="0"/>
              </a:spcAft>
              <a:buClr>
                <a:schemeClr val="dk1"/>
              </a:buClr>
              <a:buSzPts val="1200"/>
              <a:buFont typeface="Roboto Light"/>
              <a:buChar char="-"/>
            </a:pPr>
            <a:r>
              <a:rPr lang="fr" sz="1200">
                <a:solidFill>
                  <a:schemeClr val="dk1"/>
                </a:solidFill>
                <a:highlight>
                  <a:srgbClr val="FFFFFF"/>
                </a:highlight>
                <a:latin typeface="Roboto Light"/>
                <a:ea typeface="Roboto Light"/>
                <a:cs typeface="Roboto Light"/>
                <a:sym typeface="Roboto Light"/>
              </a:rPr>
              <a:t>hyper</a:t>
            </a:r>
            <a:r>
              <a:rPr lang="fr" sz="1200">
                <a:solidFill>
                  <a:schemeClr val="dk1"/>
                </a:solidFill>
                <a:highlight>
                  <a:srgbClr val="FFFFFF"/>
                </a:highlight>
                <a:latin typeface="Roboto Light"/>
                <a:ea typeface="Roboto Light"/>
                <a:cs typeface="Roboto Light"/>
                <a:sym typeface="Roboto Light"/>
              </a:rPr>
              <a:t>parameters = {"C": np.logspace(-5, 5, 10)}, "epsilon": np.logspace(-5, 5, 10), "kernel": ["linear", "rbf"]}</a:t>
            </a:r>
            <a:endParaRPr sz="1200">
              <a:solidFill>
                <a:schemeClr val="dk1"/>
              </a:solidFill>
              <a:highlight>
                <a:srgbClr val="FFFFFF"/>
              </a:highlight>
              <a:latin typeface="Roboto Light"/>
              <a:ea typeface="Roboto Light"/>
              <a:cs typeface="Roboto Light"/>
              <a:sym typeface="Roboto Light"/>
            </a:endParaRPr>
          </a:p>
          <a:p>
            <a:pPr indent="-304800" lvl="0" marL="457200" rtl="0" algn="l">
              <a:lnSpc>
                <a:spcPct val="115000"/>
              </a:lnSpc>
              <a:spcBef>
                <a:spcPts val="0"/>
              </a:spcBef>
              <a:spcAft>
                <a:spcPts val="0"/>
              </a:spcAft>
              <a:buClr>
                <a:schemeClr val="dk1"/>
              </a:buClr>
              <a:buSzPts val="1200"/>
              <a:buFont typeface="Roboto Light"/>
              <a:buChar char="-"/>
            </a:pPr>
            <a:r>
              <a:rPr lang="fr" sz="1200">
                <a:solidFill>
                  <a:schemeClr val="dk1"/>
                </a:solidFill>
                <a:highlight>
                  <a:srgbClr val="FFFFFF"/>
                </a:highlight>
                <a:latin typeface="Roboto Light"/>
                <a:ea typeface="Roboto Light"/>
                <a:cs typeface="Roboto Light"/>
                <a:sym typeface="Roboto Light"/>
              </a:rPr>
              <a:t>Temps de calcul beaucoup plus long 180 sec </a:t>
            </a:r>
            <a:endParaRPr sz="1200">
              <a:solidFill>
                <a:schemeClr val="dk1"/>
              </a:solidFill>
              <a:highlight>
                <a:srgbClr val="FFFFFF"/>
              </a:highlight>
              <a:latin typeface="Roboto Light"/>
              <a:ea typeface="Roboto Light"/>
              <a:cs typeface="Roboto Light"/>
              <a:sym typeface="Roboto Light"/>
            </a:endParaRPr>
          </a:p>
          <a:p>
            <a:pPr indent="-304800" lvl="0" marL="457200" rtl="0" algn="l">
              <a:lnSpc>
                <a:spcPct val="115000"/>
              </a:lnSpc>
              <a:spcBef>
                <a:spcPts val="0"/>
              </a:spcBef>
              <a:spcAft>
                <a:spcPts val="0"/>
              </a:spcAft>
              <a:buClr>
                <a:schemeClr val="dk1"/>
              </a:buClr>
              <a:buSzPts val="1200"/>
              <a:buFont typeface="Roboto Light"/>
              <a:buChar char="-"/>
            </a:pPr>
            <a:r>
              <a:rPr lang="fr" sz="1200">
                <a:solidFill>
                  <a:schemeClr val="dk1"/>
                </a:solidFill>
                <a:highlight>
                  <a:srgbClr val="FFFFFF"/>
                </a:highlight>
                <a:latin typeface="Roboto Light"/>
                <a:ea typeface="Roboto Light"/>
                <a:cs typeface="Roboto Light"/>
                <a:sym typeface="Roboto Light"/>
              </a:rPr>
              <a:t>CV de 2 à 5</a:t>
            </a:r>
            <a:endParaRPr sz="1200">
              <a:solidFill>
                <a:schemeClr val="dk1"/>
              </a:solidFill>
              <a:highlight>
                <a:srgbClr val="FFFFFF"/>
              </a:highlight>
              <a:latin typeface="Roboto Light"/>
              <a:ea typeface="Roboto Light"/>
              <a:cs typeface="Roboto Light"/>
              <a:sym typeface="Roboto Light"/>
            </a:endParaRPr>
          </a:p>
          <a:p>
            <a:pPr indent="-304800" lvl="0" marL="457200" rtl="0" algn="l">
              <a:lnSpc>
                <a:spcPct val="115000"/>
              </a:lnSpc>
              <a:spcBef>
                <a:spcPts val="0"/>
              </a:spcBef>
              <a:spcAft>
                <a:spcPts val="0"/>
              </a:spcAft>
              <a:buClr>
                <a:schemeClr val="dk1"/>
              </a:buClr>
              <a:buSzPts val="1200"/>
              <a:buFont typeface="Roboto Light"/>
              <a:buChar char="-"/>
            </a:pPr>
            <a:r>
              <a:rPr lang="fr" sz="1200">
                <a:solidFill>
                  <a:schemeClr val="dk1"/>
                </a:solidFill>
                <a:highlight>
                  <a:srgbClr val="FFFFFF"/>
                </a:highlight>
                <a:latin typeface="Roboto Light"/>
                <a:ea typeface="Roboto Light"/>
                <a:cs typeface="Roboto Light"/>
                <a:sym typeface="Roboto Light"/>
              </a:rPr>
              <a:t>Meilleur performance </a:t>
            </a:r>
            <a:endParaRPr sz="1200">
              <a:solidFill>
                <a:schemeClr val="dk1"/>
              </a:solidFill>
              <a:highlight>
                <a:srgbClr val="FFFFFF"/>
              </a:highlight>
              <a:latin typeface="Roboto Light"/>
              <a:ea typeface="Roboto Light"/>
              <a:cs typeface="Roboto Light"/>
              <a:sym typeface="Roboto Light"/>
            </a:endParaRPr>
          </a:p>
          <a:p>
            <a:pPr indent="-304800" lvl="1" marL="914400" rtl="0" algn="l">
              <a:lnSpc>
                <a:spcPct val="115000"/>
              </a:lnSpc>
              <a:spcBef>
                <a:spcPts val="0"/>
              </a:spcBef>
              <a:spcAft>
                <a:spcPts val="0"/>
              </a:spcAft>
              <a:buClr>
                <a:schemeClr val="dk1"/>
              </a:buClr>
              <a:buSzPts val="1200"/>
              <a:buFont typeface="Roboto Light"/>
              <a:buChar char="-"/>
            </a:pPr>
            <a:r>
              <a:rPr lang="fr" sz="1050">
                <a:solidFill>
                  <a:schemeClr val="dk1"/>
                </a:solidFill>
                <a:highlight>
                  <a:srgbClr val="FFFFFF"/>
                </a:highlight>
                <a:latin typeface="Roboto Light"/>
                <a:ea typeface="Roboto Light"/>
                <a:cs typeface="Roboto Light"/>
                <a:sym typeface="Roboto Light"/>
              </a:rPr>
              <a:t>CV 3</a:t>
            </a:r>
            <a:r>
              <a:rPr lang="fr" sz="1050">
                <a:solidFill>
                  <a:schemeClr val="dk1"/>
                </a:solidFill>
                <a:highlight>
                  <a:srgbClr val="FFFFFF"/>
                </a:highlight>
                <a:latin typeface="Roboto Light"/>
                <a:ea typeface="Roboto Light"/>
                <a:cs typeface="Roboto Light"/>
                <a:sym typeface="Roboto Light"/>
              </a:rPr>
              <a:t> </a:t>
            </a:r>
            <a:endParaRPr sz="1050">
              <a:solidFill>
                <a:schemeClr val="dk1"/>
              </a:solidFill>
              <a:highlight>
                <a:srgbClr val="FFFFFF"/>
              </a:highlight>
              <a:latin typeface="Roboto Light"/>
              <a:ea typeface="Roboto Light"/>
              <a:cs typeface="Roboto Light"/>
              <a:sym typeface="Roboto Light"/>
            </a:endParaRPr>
          </a:p>
          <a:p>
            <a:pPr indent="-304800" lvl="1" marL="914400" rtl="0" algn="l">
              <a:lnSpc>
                <a:spcPct val="115000"/>
              </a:lnSpc>
              <a:spcBef>
                <a:spcPts val="0"/>
              </a:spcBef>
              <a:spcAft>
                <a:spcPts val="0"/>
              </a:spcAft>
              <a:buClr>
                <a:schemeClr val="dk1"/>
              </a:buClr>
              <a:buSzPts val="1200"/>
              <a:buFont typeface="Roboto Light"/>
              <a:buChar char="-"/>
            </a:pPr>
            <a:r>
              <a:rPr lang="fr" sz="1050">
                <a:solidFill>
                  <a:schemeClr val="dk1"/>
                </a:solidFill>
                <a:highlight>
                  <a:srgbClr val="FFFFFF"/>
                </a:highlight>
                <a:latin typeface="Roboto Light"/>
                <a:ea typeface="Roboto Light"/>
                <a:cs typeface="Roboto Light"/>
                <a:sym typeface="Roboto Light"/>
              </a:rPr>
              <a:t>Best params </a:t>
            </a:r>
            <a:r>
              <a:rPr lang="fr" sz="1050">
                <a:solidFill>
                  <a:schemeClr val="dk1"/>
                </a:solidFill>
                <a:highlight>
                  <a:srgbClr val="FFFFFF"/>
                </a:highlight>
                <a:latin typeface="Roboto Light"/>
                <a:ea typeface="Roboto Light"/>
                <a:cs typeface="Roboto Light"/>
                <a:sym typeface="Roboto Light"/>
              </a:rPr>
              <a:t>'C': 3.593813663804626} </a:t>
            </a:r>
            <a:endParaRPr sz="1050">
              <a:solidFill>
                <a:schemeClr val="dk1"/>
              </a:solidFill>
              <a:highlight>
                <a:srgbClr val="FFFFFF"/>
              </a:highlight>
              <a:latin typeface="Roboto Light"/>
              <a:ea typeface="Roboto Light"/>
              <a:cs typeface="Roboto Light"/>
              <a:sym typeface="Roboto Light"/>
            </a:endParaRPr>
          </a:p>
          <a:p>
            <a:pPr indent="-304800" lvl="1" marL="914400" rtl="0" algn="l">
              <a:lnSpc>
                <a:spcPct val="115000"/>
              </a:lnSpc>
              <a:spcBef>
                <a:spcPts val="0"/>
              </a:spcBef>
              <a:spcAft>
                <a:spcPts val="0"/>
              </a:spcAft>
              <a:buClr>
                <a:schemeClr val="dk1"/>
              </a:buClr>
              <a:buSzPts val="1200"/>
              <a:buFont typeface="Roboto Light"/>
              <a:buChar char="-"/>
            </a:pPr>
            <a:r>
              <a:rPr lang="fr" sz="1050">
                <a:solidFill>
                  <a:schemeClr val="dk1"/>
                </a:solidFill>
                <a:highlight>
                  <a:srgbClr val="FFFFFF"/>
                </a:highlight>
                <a:latin typeface="Roboto Light"/>
                <a:ea typeface="Roboto Light"/>
                <a:cs typeface="Roboto Light"/>
                <a:sym typeface="Roboto Light"/>
              </a:rPr>
              <a:t>RMSE </a:t>
            </a:r>
            <a:r>
              <a:rPr lang="fr" sz="1050">
                <a:solidFill>
                  <a:schemeClr val="dk1"/>
                </a:solidFill>
                <a:highlight>
                  <a:srgbClr val="FFFFFF"/>
                </a:highlight>
                <a:latin typeface="Roboto Light"/>
                <a:ea typeface="Roboto Light"/>
                <a:cs typeface="Roboto Light"/>
                <a:sym typeface="Roboto Light"/>
              </a:rPr>
              <a:t>0.511322470758421</a:t>
            </a:r>
            <a:endParaRPr sz="1050">
              <a:solidFill>
                <a:schemeClr val="dk1"/>
              </a:solidFill>
              <a:highlight>
                <a:srgbClr val="FFFFFF"/>
              </a:highlight>
              <a:latin typeface="Roboto Light"/>
              <a:ea typeface="Roboto Light"/>
              <a:cs typeface="Roboto Light"/>
              <a:sym typeface="Roboto Light"/>
            </a:endParaRPr>
          </a:p>
          <a:p>
            <a:pPr indent="-304800" lvl="1" marL="914400" rtl="0" algn="l">
              <a:lnSpc>
                <a:spcPct val="115000"/>
              </a:lnSpc>
              <a:spcBef>
                <a:spcPts val="0"/>
              </a:spcBef>
              <a:spcAft>
                <a:spcPts val="0"/>
              </a:spcAft>
              <a:buClr>
                <a:schemeClr val="dk1"/>
              </a:buClr>
              <a:buSzPts val="1200"/>
              <a:buFont typeface="Roboto Light"/>
              <a:buChar char="-"/>
            </a:pPr>
            <a:r>
              <a:rPr lang="fr" sz="1050">
                <a:solidFill>
                  <a:schemeClr val="dk1"/>
                </a:solidFill>
                <a:highlight>
                  <a:srgbClr val="FFFFFF"/>
                </a:highlight>
                <a:latin typeface="Roboto Light"/>
                <a:ea typeface="Roboto Light"/>
                <a:cs typeface="Roboto Light"/>
                <a:sym typeface="Roboto Light"/>
              </a:rPr>
              <a:t>MAPE </a:t>
            </a:r>
            <a:r>
              <a:rPr lang="fr" sz="1050">
                <a:solidFill>
                  <a:schemeClr val="dk1"/>
                </a:solidFill>
                <a:highlight>
                  <a:srgbClr val="FFFFFF"/>
                </a:highlight>
                <a:latin typeface="Roboto Light"/>
                <a:ea typeface="Roboto Light"/>
                <a:cs typeface="Roboto Light"/>
                <a:sym typeface="Roboto Light"/>
              </a:rPr>
              <a:t>1.1402186848869418</a:t>
            </a:r>
            <a:endParaRPr sz="1050">
              <a:solidFill>
                <a:schemeClr val="dk1"/>
              </a:solidFill>
              <a:highlight>
                <a:srgbClr val="FFFFFF"/>
              </a:highlight>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chemeClr val="dk1"/>
              </a:solidFill>
              <a:highlight>
                <a:srgbClr val="FFFFFF"/>
              </a:highlight>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chemeClr val="dk1"/>
              </a:solidFill>
              <a:highlight>
                <a:srgbClr val="FFFFFF"/>
              </a:highlight>
              <a:latin typeface="Roboto Light"/>
              <a:ea typeface="Roboto Light"/>
              <a:cs typeface="Roboto Light"/>
              <a:sym typeface="Roboto Light"/>
            </a:endParaRPr>
          </a:p>
          <a:p>
            <a:pPr indent="0" lvl="0" marL="457200" rtl="0" algn="l">
              <a:lnSpc>
                <a:spcPct val="115000"/>
              </a:lnSpc>
              <a:spcBef>
                <a:spcPts val="0"/>
              </a:spcBef>
              <a:spcAft>
                <a:spcPts val="0"/>
              </a:spcAft>
              <a:buNone/>
            </a:pPr>
            <a:r>
              <a:t/>
            </a:r>
            <a:endParaRPr sz="1000">
              <a:solidFill>
                <a:srgbClr val="666666"/>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457200" rtl="0" algn="l">
              <a:lnSpc>
                <a:spcPct val="100000"/>
              </a:lnSpc>
              <a:spcBef>
                <a:spcPts val="0"/>
              </a:spcBef>
              <a:spcAft>
                <a:spcPts val="0"/>
              </a:spcAft>
              <a:buNone/>
            </a:pPr>
            <a:r>
              <a:t/>
            </a:r>
            <a:endParaRPr sz="1700">
              <a:solidFill>
                <a:srgbClr val="666666"/>
              </a:solidFill>
              <a:latin typeface="Roboto Light"/>
              <a:ea typeface="Roboto Light"/>
              <a:cs typeface="Roboto Light"/>
              <a:sym typeface="Roboto Light"/>
            </a:endParaRPr>
          </a:p>
          <a:p>
            <a:pPr indent="0" lvl="0" marL="914400" rtl="0" algn="l">
              <a:lnSpc>
                <a:spcPct val="115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80000"/>
              </a:lnSpc>
              <a:spcBef>
                <a:spcPts val="300"/>
              </a:spcBef>
              <a:spcAft>
                <a:spcPts val="0"/>
              </a:spcAft>
              <a:buNone/>
            </a:pPr>
            <a:r>
              <a:t/>
            </a:r>
            <a:endParaRPr sz="1900">
              <a:latin typeface="Roboto Light"/>
              <a:ea typeface="Roboto Light"/>
              <a:cs typeface="Roboto Light"/>
              <a:sym typeface="Roboto Light"/>
            </a:endParaRPr>
          </a:p>
          <a:p>
            <a:pPr indent="0" lvl="0" marL="0" rtl="0" algn="ctr">
              <a:lnSpc>
                <a:spcPct val="80000"/>
              </a:lnSpc>
              <a:spcBef>
                <a:spcPts val="0"/>
              </a:spcBef>
              <a:spcAft>
                <a:spcPts val="0"/>
              </a:spcAft>
              <a:buSzPts val="275"/>
              <a:buNone/>
            </a:pPr>
            <a:r>
              <a:t/>
            </a:r>
            <a:endParaRPr sz="2000">
              <a:latin typeface="Roboto Light"/>
              <a:ea typeface="Roboto Light"/>
              <a:cs typeface="Roboto Light"/>
              <a:sym typeface="Roboto Light"/>
            </a:endParaRPr>
          </a:p>
        </p:txBody>
      </p:sp>
      <p:sp>
        <p:nvSpPr>
          <p:cNvPr id="231" name="Google Shape;231;p36"/>
          <p:cNvSpPr txBox="1"/>
          <p:nvPr/>
        </p:nvSpPr>
        <p:spPr>
          <a:xfrm>
            <a:off x="365825" y="286950"/>
            <a:ext cx="8073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latin typeface="Roboto Thin"/>
                <a:ea typeface="Roboto Thin"/>
                <a:cs typeface="Roboto Thin"/>
                <a:sym typeface="Roboto Thin"/>
              </a:rPr>
              <a:t>Phase Modélisation Co2 - SVM</a:t>
            </a:r>
            <a:endParaRPr sz="2000">
              <a:latin typeface="Roboto Thin"/>
              <a:ea typeface="Roboto Thin"/>
              <a:cs typeface="Roboto Thin"/>
              <a:sym typeface="Roboto Thin"/>
            </a:endParaRPr>
          </a:p>
        </p:txBody>
      </p:sp>
      <p:cxnSp>
        <p:nvCxnSpPr>
          <p:cNvPr id="232" name="Google Shape;232;p36"/>
          <p:cNvCxnSpPr/>
          <p:nvPr/>
        </p:nvCxnSpPr>
        <p:spPr>
          <a:xfrm flipH="1" rot="10800000">
            <a:off x="419925" y="674825"/>
            <a:ext cx="8217000" cy="2700"/>
          </a:xfrm>
          <a:prstGeom prst="straightConnector1">
            <a:avLst/>
          </a:prstGeom>
          <a:noFill/>
          <a:ln cap="flat" cmpd="sng" w="9525">
            <a:solidFill>
              <a:schemeClr val="dk2"/>
            </a:solidFill>
            <a:prstDash val="solid"/>
            <a:round/>
            <a:headEnd len="med" w="med" type="none"/>
            <a:tailEnd len="med" w="med" type="none"/>
          </a:ln>
        </p:spPr>
      </p:cxnSp>
      <p:pic>
        <p:nvPicPr>
          <p:cNvPr id="233" name="Google Shape;233;p36"/>
          <p:cNvPicPr preferRelativeResize="0"/>
          <p:nvPr/>
        </p:nvPicPr>
        <p:blipFill>
          <a:blip r:embed="rId3">
            <a:alphaModFix/>
          </a:blip>
          <a:stretch>
            <a:fillRect/>
          </a:stretch>
        </p:blipFill>
        <p:spPr>
          <a:xfrm>
            <a:off x="5991625" y="1945813"/>
            <a:ext cx="2209800" cy="14954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txBox="1"/>
          <p:nvPr>
            <p:ph idx="1" type="subTitle"/>
          </p:nvPr>
        </p:nvSpPr>
        <p:spPr>
          <a:xfrm>
            <a:off x="457425" y="993450"/>
            <a:ext cx="8142000" cy="3156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chemeClr val="dk1"/>
              </a:solidFill>
              <a:highlight>
                <a:srgbClr val="FFFFFF"/>
              </a:highlight>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chemeClr val="dk1"/>
              </a:solidFill>
              <a:highlight>
                <a:srgbClr val="FFFFFF"/>
              </a:highlight>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chemeClr val="dk1"/>
              </a:solidFill>
              <a:highlight>
                <a:srgbClr val="FFFFFF"/>
              </a:highlight>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chemeClr val="dk1"/>
              </a:solidFill>
              <a:highlight>
                <a:srgbClr val="FFFFFF"/>
              </a:highlight>
              <a:latin typeface="Roboto Light"/>
              <a:ea typeface="Roboto Light"/>
              <a:cs typeface="Roboto Light"/>
              <a:sym typeface="Roboto Light"/>
            </a:endParaRPr>
          </a:p>
          <a:p>
            <a:pPr indent="0" lvl="0" marL="0" rtl="0" algn="l">
              <a:lnSpc>
                <a:spcPct val="115000"/>
              </a:lnSpc>
              <a:spcBef>
                <a:spcPts val="0"/>
              </a:spcBef>
              <a:spcAft>
                <a:spcPts val="0"/>
              </a:spcAft>
              <a:buNone/>
            </a:pPr>
            <a:r>
              <a:rPr lang="fr" sz="1200">
                <a:solidFill>
                  <a:schemeClr val="dk1"/>
                </a:solidFill>
                <a:highlight>
                  <a:srgbClr val="FFFFFF"/>
                </a:highlight>
                <a:latin typeface="Roboto Light"/>
                <a:ea typeface="Roboto Light"/>
                <a:cs typeface="Roboto Light"/>
                <a:sym typeface="Roboto Light"/>
              </a:rPr>
              <a:t>DecisionTreeRegressor</a:t>
            </a:r>
            <a:endParaRPr sz="1200">
              <a:solidFill>
                <a:schemeClr val="dk1"/>
              </a:solidFill>
              <a:highlight>
                <a:srgbClr val="FFFFFF"/>
              </a:highlight>
              <a:latin typeface="Roboto Light"/>
              <a:ea typeface="Roboto Light"/>
              <a:cs typeface="Roboto Light"/>
              <a:sym typeface="Roboto Light"/>
            </a:endParaRPr>
          </a:p>
          <a:p>
            <a:pPr indent="0" lvl="0" marL="0" rtl="0" algn="l">
              <a:lnSpc>
                <a:spcPct val="115000"/>
              </a:lnSpc>
              <a:spcBef>
                <a:spcPts val="0"/>
              </a:spcBef>
              <a:spcAft>
                <a:spcPts val="0"/>
              </a:spcAft>
              <a:buNone/>
            </a:pPr>
            <a:r>
              <a:rPr lang="fr" sz="1200">
                <a:solidFill>
                  <a:schemeClr val="dk1"/>
                </a:solidFill>
                <a:highlight>
                  <a:srgbClr val="FFFFFF"/>
                </a:highlight>
                <a:latin typeface="Roboto Light"/>
                <a:ea typeface="Roboto Light"/>
                <a:cs typeface="Roboto Light"/>
                <a:sym typeface="Roboto Light"/>
              </a:rPr>
              <a:t>Sans GridSearch et CV</a:t>
            </a:r>
            <a:endParaRPr sz="105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Font typeface="Roboto Light"/>
              <a:buChar char="-"/>
            </a:pPr>
            <a:r>
              <a:rPr lang="fr" sz="1050">
                <a:solidFill>
                  <a:schemeClr val="dk1"/>
                </a:solidFill>
                <a:highlight>
                  <a:srgbClr val="FFFFFF"/>
                </a:highlight>
              </a:rPr>
              <a:t>RMSE 0.78</a:t>
            </a:r>
            <a:endParaRPr sz="105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Font typeface="Roboto Light"/>
              <a:buChar char="-"/>
            </a:pPr>
            <a:r>
              <a:rPr lang="fr" sz="1050">
                <a:solidFill>
                  <a:schemeClr val="dk1"/>
                </a:solidFill>
                <a:highlight>
                  <a:srgbClr val="FFFFFF"/>
                </a:highlight>
              </a:rPr>
              <a:t>MAPE </a:t>
            </a:r>
            <a:r>
              <a:rPr lang="fr" sz="1050">
                <a:solidFill>
                  <a:schemeClr val="dk1"/>
                </a:solidFill>
                <a:highlight>
                  <a:srgbClr val="FFFFFF"/>
                </a:highlight>
              </a:rPr>
              <a:t>1.66</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chemeClr val="dk1"/>
              </a:solidFill>
              <a:highlight>
                <a:srgbClr val="FFFFFF"/>
              </a:highlight>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chemeClr val="dk1"/>
              </a:solidFill>
              <a:highlight>
                <a:srgbClr val="FFFFFF"/>
              </a:highlight>
              <a:latin typeface="Roboto Light"/>
              <a:ea typeface="Roboto Light"/>
              <a:cs typeface="Roboto Light"/>
              <a:sym typeface="Roboto Light"/>
            </a:endParaRPr>
          </a:p>
          <a:p>
            <a:pPr indent="0" lvl="0" marL="457200" rtl="0" algn="l">
              <a:lnSpc>
                <a:spcPct val="115000"/>
              </a:lnSpc>
              <a:spcBef>
                <a:spcPts val="0"/>
              </a:spcBef>
              <a:spcAft>
                <a:spcPts val="0"/>
              </a:spcAft>
              <a:buNone/>
            </a:pPr>
            <a:r>
              <a:t/>
            </a:r>
            <a:endParaRPr sz="1000">
              <a:solidFill>
                <a:srgbClr val="666666"/>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457200" rtl="0" algn="l">
              <a:lnSpc>
                <a:spcPct val="100000"/>
              </a:lnSpc>
              <a:spcBef>
                <a:spcPts val="0"/>
              </a:spcBef>
              <a:spcAft>
                <a:spcPts val="0"/>
              </a:spcAft>
              <a:buNone/>
            </a:pPr>
            <a:r>
              <a:t/>
            </a:r>
            <a:endParaRPr sz="1700">
              <a:solidFill>
                <a:srgbClr val="666666"/>
              </a:solidFill>
              <a:latin typeface="Roboto Light"/>
              <a:ea typeface="Roboto Light"/>
              <a:cs typeface="Roboto Light"/>
              <a:sym typeface="Roboto Light"/>
            </a:endParaRPr>
          </a:p>
          <a:p>
            <a:pPr indent="0" lvl="0" marL="914400" rtl="0" algn="l">
              <a:lnSpc>
                <a:spcPct val="115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80000"/>
              </a:lnSpc>
              <a:spcBef>
                <a:spcPts val="300"/>
              </a:spcBef>
              <a:spcAft>
                <a:spcPts val="0"/>
              </a:spcAft>
              <a:buNone/>
            </a:pPr>
            <a:r>
              <a:t/>
            </a:r>
            <a:endParaRPr sz="1900">
              <a:latin typeface="Roboto Light"/>
              <a:ea typeface="Roboto Light"/>
              <a:cs typeface="Roboto Light"/>
              <a:sym typeface="Roboto Light"/>
            </a:endParaRPr>
          </a:p>
          <a:p>
            <a:pPr indent="0" lvl="0" marL="0" rtl="0" algn="ctr">
              <a:lnSpc>
                <a:spcPct val="80000"/>
              </a:lnSpc>
              <a:spcBef>
                <a:spcPts val="0"/>
              </a:spcBef>
              <a:spcAft>
                <a:spcPts val="0"/>
              </a:spcAft>
              <a:buSzPts val="275"/>
              <a:buNone/>
            </a:pPr>
            <a:r>
              <a:t/>
            </a:r>
            <a:endParaRPr sz="2000">
              <a:latin typeface="Roboto Light"/>
              <a:ea typeface="Roboto Light"/>
              <a:cs typeface="Roboto Light"/>
              <a:sym typeface="Roboto Light"/>
            </a:endParaRPr>
          </a:p>
        </p:txBody>
      </p:sp>
      <p:sp>
        <p:nvSpPr>
          <p:cNvPr id="239" name="Google Shape;239;p37"/>
          <p:cNvSpPr txBox="1"/>
          <p:nvPr/>
        </p:nvSpPr>
        <p:spPr>
          <a:xfrm>
            <a:off x="365825" y="286950"/>
            <a:ext cx="8073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latin typeface="Roboto Thin"/>
                <a:ea typeface="Roboto Thin"/>
                <a:cs typeface="Roboto Thin"/>
                <a:sym typeface="Roboto Thin"/>
              </a:rPr>
              <a:t>Phase Modélisation Co2 - </a:t>
            </a:r>
            <a:r>
              <a:rPr lang="fr" sz="2000">
                <a:latin typeface="Roboto Thin"/>
                <a:ea typeface="Roboto Thin"/>
                <a:cs typeface="Roboto Thin"/>
                <a:sym typeface="Roboto Thin"/>
              </a:rPr>
              <a:t>DecisionTreeRegressor</a:t>
            </a:r>
            <a:endParaRPr sz="2000">
              <a:latin typeface="Roboto Thin"/>
              <a:ea typeface="Roboto Thin"/>
              <a:cs typeface="Roboto Thin"/>
              <a:sym typeface="Roboto Thin"/>
            </a:endParaRPr>
          </a:p>
        </p:txBody>
      </p:sp>
      <p:cxnSp>
        <p:nvCxnSpPr>
          <p:cNvPr id="240" name="Google Shape;240;p37"/>
          <p:cNvCxnSpPr/>
          <p:nvPr/>
        </p:nvCxnSpPr>
        <p:spPr>
          <a:xfrm flipH="1" rot="10800000">
            <a:off x="419925" y="674825"/>
            <a:ext cx="8217000" cy="2700"/>
          </a:xfrm>
          <a:prstGeom prst="straightConnector1">
            <a:avLst/>
          </a:prstGeom>
          <a:noFill/>
          <a:ln cap="flat" cmpd="sng" w="9525">
            <a:solidFill>
              <a:schemeClr val="dk2"/>
            </a:solidFill>
            <a:prstDash val="solid"/>
            <a:round/>
            <a:headEnd len="med" w="med" type="none"/>
            <a:tailEnd len="med" w="med" type="none"/>
          </a:ln>
        </p:spPr>
      </p:cxnSp>
      <p:pic>
        <p:nvPicPr>
          <p:cNvPr id="241" name="Google Shape;241;p37"/>
          <p:cNvPicPr preferRelativeResize="0"/>
          <p:nvPr/>
        </p:nvPicPr>
        <p:blipFill>
          <a:blip r:embed="rId3">
            <a:alphaModFix/>
          </a:blip>
          <a:stretch>
            <a:fillRect/>
          </a:stretch>
        </p:blipFill>
        <p:spPr>
          <a:xfrm>
            <a:off x="5269263" y="1726525"/>
            <a:ext cx="2066925" cy="1352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nvSpPr>
        <p:spPr>
          <a:xfrm>
            <a:off x="365825" y="286950"/>
            <a:ext cx="8073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latin typeface="Roboto Thin"/>
                <a:ea typeface="Roboto Thin"/>
                <a:cs typeface="Roboto Thin"/>
                <a:sym typeface="Roboto Thin"/>
              </a:rPr>
              <a:t>Phase Modélisation Co2 - Visuels par Surface</a:t>
            </a:r>
            <a:endParaRPr sz="2000">
              <a:latin typeface="Roboto Thin"/>
              <a:ea typeface="Roboto Thin"/>
              <a:cs typeface="Roboto Thin"/>
              <a:sym typeface="Roboto Thin"/>
            </a:endParaRPr>
          </a:p>
        </p:txBody>
      </p:sp>
      <p:cxnSp>
        <p:nvCxnSpPr>
          <p:cNvPr id="247" name="Google Shape;247;p38"/>
          <p:cNvCxnSpPr/>
          <p:nvPr/>
        </p:nvCxnSpPr>
        <p:spPr>
          <a:xfrm flipH="1" rot="10800000">
            <a:off x="419925" y="674825"/>
            <a:ext cx="8217000" cy="2700"/>
          </a:xfrm>
          <a:prstGeom prst="straightConnector1">
            <a:avLst/>
          </a:prstGeom>
          <a:noFill/>
          <a:ln cap="flat" cmpd="sng" w="9525">
            <a:solidFill>
              <a:schemeClr val="dk2"/>
            </a:solidFill>
            <a:prstDash val="solid"/>
            <a:round/>
            <a:headEnd len="med" w="med" type="none"/>
            <a:tailEnd len="med" w="med" type="none"/>
          </a:ln>
        </p:spPr>
      </p:cxnSp>
      <p:pic>
        <p:nvPicPr>
          <p:cNvPr id="248" name="Google Shape;248;p38"/>
          <p:cNvPicPr preferRelativeResize="0"/>
          <p:nvPr/>
        </p:nvPicPr>
        <p:blipFill>
          <a:blip r:embed="rId3">
            <a:alphaModFix/>
          </a:blip>
          <a:stretch>
            <a:fillRect/>
          </a:stretch>
        </p:blipFill>
        <p:spPr>
          <a:xfrm>
            <a:off x="1561688" y="941875"/>
            <a:ext cx="5681875" cy="37902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nvSpPr>
        <p:spPr>
          <a:xfrm>
            <a:off x="365825" y="286950"/>
            <a:ext cx="8073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latin typeface="Roboto Thin"/>
                <a:ea typeface="Roboto Thin"/>
                <a:cs typeface="Roboto Thin"/>
                <a:sym typeface="Roboto Thin"/>
              </a:rPr>
              <a:t>Phase Modélisation Co2 - Visuels par type</a:t>
            </a:r>
            <a:endParaRPr sz="2000">
              <a:latin typeface="Roboto Thin"/>
              <a:ea typeface="Roboto Thin"/>
              <a:cs typeface="Roboto Thin"/>
              <a:sym typeface="Roboto Thin"/>
            </a:endParaRPr>
          </a:p>
        </p:txBody>
      </p:sp>
      <p:cxnSp>
        <p:nvCxnSpPr>
          <p:cNvPr id="254" name="Google Shape;254;p39"/>
          <p:cNvCxnSpPr/>
          <p:nvPr/>
        </p:nvCxnSpPr>
        <p:spPr>
          <a:xfrm flipH="1" rot="10800000">
            <a:off x="419925" y="674825"/>
            <a:ext cx="8217000" cy="2700"/>
          </a:xfrm>
          <a:prstGeom prst="straightConnector1">
            <a:avLst/>
          </a:prstGeom>
          <a:noFill/>
          <a:ln cap="flat" cmpd="sng" w="9525">
            <a:solidFill>
              <a:schemeClr val="dk2"/>
            </a:solidFill>
            <a:prstDash val="solid"/>
            <a:round/>
            <a:headEnd len="med" w="med" type="none"/>
            <a:tailEnd len="med" w="med" type="none"/>
          </a:ln>
        </p:spPr>
      </p:cxnSp>
      <p:pic>
        <p:nvPicPr>
          <p:cNvPr id="255" name="Google Shape;255;p39"/>
          <p:cNvPicPr preferRelativeResize="0"/>
          <p:nvPr/>
        </p:nvPicPr>
        <p:blipFill>
          <a:blip r:embed="rId3">
            <a:alphaModFix/>
          </a:blip>
          <a:stretch>
            <a:fillRect/>
          </a:stretch>
        </p:blipFill>
        <p:spPr>
          <a:xfrm>
            <a:off x="1137822" y="903997"/>
            <a:ext cx="6123900" cy="39899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0"/>
          <p:cNvSpPr txBox="1"/>
          <p:nvPr/>
        </p:nvSpPr>
        <p:spPr>
          <a:xfrm>
            <a:off x="365825" y="286950"/>
            <a:ext cx="8073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latin typeface="Roboto Thin"/>
                <a:ea typeface="Roboto Thin"/>
                <a:cs typeface="Roboto Thin"/>
                <a:sym typeface="Roboto Thin"/>
              </a:rPr>
              <a:t>Phase Modélisation Co2 - RMSE</a:t>
            </a:r>
            <a:endParaRPr sz="2000">
              <a:latin typeface="Roboto Thin"/>
              <a:ea typeface="Roboto Thin"/>
              <a:cs typeface="Roboto Thin"/>
              <a:sym typeface="Roboto Thin"/>
            </a:endParaRPr>
          </a:p>
        </p:txBody>
      </p:sp>
      <p:cxnSp>
        <p:nvCxnSpPr>
          <p:cNvPr id="261" name="Google Shape;261;p40"/>
          <p:cNvCxnSpPr/>
          <p:nvPr/>
        </p:nvCxnSpPr>
        <p:spPr>
          <a:xfrm flipH="1" rot="10800000">
            <a:off x="419925" y="674825"/>
            <a:ext cx="8217000" cy="2700"/>
          </a:xfrm>
          <a:prstGeom prst="straightConnector1">
            <a:avLst/>
          </a:prstGeom>
          <a:noFill/>
          <a:ln cap="flat" cmpd="sng" w="9525">
            <a:solidFill>
              <a:schemeClr val="dk2"/>
            </a:solidFill>
            <a:prstDash val="solid"/>
            <a:round/>
            <a:headEnd len="med" w="med" type="none"/>
            <a:tailEnd len="med" w="med" type="none"/>
          </a:ln>
        </p:spPr>
      </p:cxnSp>
      <p:pic>
        <p:nvPicPr>
          <p:cNvPr id="262" name="Google Shape;262;p40"/>
          <p:cNvPicPr preferRelativeResize="0"/>
          <p:nvPr/>
        </p:nvPicPr>
        <p:blipFill>
          <a:blip r:embed="rId3">
            <a:alphaModFix/>
          </a:blip>
          <a:stretch>
            <a:fillRect/>
          </a:stretch>
        </p:blipFill>
        <p:spPr>
          <a:xfrm>
            <a:off x="1499789" y="926825"/>
            <a:ext cx="5805676" cy="3921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1"/>
          <p:cNvSpPr txBox="1"/>
          <p:nvPr/>
        </p:nvSpPr>
        <p:spPr>
          <a:xfrm>
            <a:off x="365825" y="286950"/>
            <a:ext cx="8073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latin typeface="Roboto Thin"/>
                <a:ea typeface="Roboto Thin"/>
                <a:cs typeface="Roboto Thin"/>
                <a:sym typeface="Roboto Thin"/>
              </a:rPr>
              <a:t>Phase Modélisation Co2 - MAPE</a:t>
            </a:r>
            <a:endParaRPr sz="2000">
              <a:latin typeface="Roboto Thin"/>
              <a:ea typeface="Roboto Thin"/>
              <a:cs typeface="Roboto Thin"/>
              <a:sym typeface="Roboto Thin"/>
            </a:endParaRPr>
          </a:p>
        </p:txBody>
      </p:sp>
      <p:cxnSp>
        <p:nvCxnSpPr>
          <p:cNvPr id="268" name="Google Shape;268;p41"/>
          <p:cNvCxnSpPr/>
          <p:nvPr/>
        </p:nvCxnSpPr>
        <p:spPr>
          <a:xfrm flipH="1" rot="10800000">
            <a:off x="419925" y="674825"/>
            <a:ext cx="8217000" cy="2700"/>
          </a:xfrm>
          <a:prstGeom prst="straightConnector1">
            <a:avLst/>
          </a:prstGeom>
          <a:noFill/>
          <a:ln cap="flat" cmpd="sng" w="9525">
            <a:solidFill>
              <a:schemeClr val="dk2"/>
            </a:solidFill>
            <a:prstDash val="solid"/>
            <a:round/>
            <a:headEnd len="med" w="med" type="none"/>
            <a:tailEnd len="med" w="med" type="none"/>
          </a:ln>
        </p:spPr>
      </p:cxnSp>
      <p:pic>
        <p:nvPicPr>
          <p:cNvPr id="269" name="Google Shape;269;p41"/>
          <p:cNvPicPr preferRelativeResize="0"/>
          <p:nvPr/>
        </p:nvPicPr>
        <p:blipFill>
          <a:blip r:embed="rId3">
            <a:alphaModFix/>
          </a:blip>
          <a:stretch>
            <a:fillRect/>
          </a:stretch>
        </p:blipFill>
        <p:spPr>
          <a:xfrm>
            <a:off x="1327525" y="936750"/>
            <a:ext cx="6027399" cy="3934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1" type="subTitle"/>
          </p:nvPr>
        </p:nvSpPr>
        <p:spPr>
          <a:xfrm>
            <a:off x="311700" y="1083750"/>
            <a:ext cx="8520600" cy="3622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666666"/>
              </a:buClr>
              <a:buSzPts val="1800"/>
              <a:buFont typeface="Roboto Light"/>
              <a:buChar char="-"/>
            </a:pPr>
            <a:r>
              <a:rPr lang="fr" sz="1800">
                <a:solidFill>
                  <a:srgbClr val="666666"/>
                </a:solidFill>
                <a:latin typeface="Roboto Light"/>
                <a:ea typeface="Roboto Light"/>
                <a:cs typeface="Roboto Light"/>
                <a:sym typeface="Roboto Light"/>
              </a:rPr>
              <a:t>Modelisation de 2 </a:t>
            </a:r>
            <a:r>
              <a:rPr lang="fr" sz="1800">
                <a:solidFill>
                  <a:srgbClr val="666666"/>
                </a:solidFill>
                <a:latin typeface="Roboto Light"/>
                <a:ea typeface="Roboto Light"/>
                <a:cs typeface="Roboto Light"/>
                <a:sym typeface="Roboto Light"/>
              </a:rPr>
              <a:t>phénomènes par bâtiment</a:t>
            </a:r>
            <a:endParaRPr sz="1800">
              <a:solidFill>
                <a:srgbClr val="666666"/>
              </a:solidFill>
              <a:latin typeface="Roboto Light"/>
              <a:ea typeface="Roboto Light"/>
              <a:cs typeface="Roboto Light"/>
              <a:sym typeface="Roboto Light"/>
            </a:endParaRPr>
          </a:p>
          <a:p>
            <a:pPr indent="-342900" lvl="1" marL="914400" rtl="0" algn="l">
              <a:lnSpc>
                <a:spcPct val="115000"/>
              </a:lnSpc>
              <a:spcBef>
                <a:spcPts val="0"/>
              </a:spcBef>
              <a:spcAft>
                <a:spcPts val="0"/>
              </a:spcAft>
              <a:buClr>
                <a:srgbClr val="666666"/>
              </a:buClr>
              <a:buSzPts val="1800"/>
              <a:buFont typeface="Roboto Light"/>
              <a:buChar char="-"/>
            </a:pPr>
            <a:r>
              <a:rPr lang="fr" sz="1800">
                <a:solidFill>
                  <a:srgbClr val="666666"/>
                </a:solidFill>
                <a:latin typeface="Roboto Light"/>
                <a:ea typeface="Roboto Light"/>
                <a:cs typeface="Roboto Light"/>
                <a:sym typeface="Roboto Light"/>
              </a:rPr>
              <a:t>Emission CO2 </a:t>
            </a:r>
            <a:endParaRPr sz="1800">
              <a:solidFill>
                <a:srgbClr val="666666"/>
              </a:solidFill>
              <a:latin typeface="Roboto Light"/>
              <a:ea typeface="Roboto Light"/>
              <a:cs typeface="Roboto Light"/>
              <a:sym typeface="Roboto Light"/>
            </a:endParaRPr>
          </a:p>
          <a:p>
            <a:pPr indent="-342900" lvl="1" marL="914400" rtl="0" algn="l">
              <a:lnSpc>
                <a:spcPct val="115000"/>
              </a:lnSpc>
              <a:spcBef>
                <a:spcPts val="0"/>
              </a:spcBef>
              <a:spcAft>
                <a:spcPts val="0"/>
              </a:spcAft>
              <a:buClr>
                <a:srgbClr val="666666"/>
              </a:buClr>
              <a:buSzPts val="1800"/>
              <a:buFont typeface="Roboto Light"/>
              <a:buChar char="-"/>
            </a:pPr>
            <a:r>
              <a:rPr lang="fr" sz="1800">
                <a:solidFill>
                  <a:srgbClr val="666666"/>
                </a:solidFill>
                <a:latin typeface="Roboto Light"/>
                <a:ea typeface="Roboto Light"/>
                <a:cs typeface="Roboto Light"/>
                <a:sym typeface="Roboto Light"/>
              </a:rPr>
              <a:t>Consommation (GHGE)</a:t>
            </a:r>
            <a:endParaRPr sz="1800">
              <a:solidFill>
                <a:srgbClr val="666666"/>
              </a:solidFill>
              <a:latin typeface="Roboto Light"/>
              <a:ea typeface="Roboto Light"/>
              <a:cs typeface="Roboto Light"/>
              <a:sym typeface="Roboto Light"/>
            </a:endParaRPr>
          </a:p>
          <a:p>
            <a:pPr indent="-342900" lvl="0" marL="457200" rtl="0" algn="l">
              <a:lnSpc>
                <a:spcPct val="115000"/>
              </a:lnSpc>
              <a:spcBef>
                <a:spcPts val="0"/>
              </a:spcBef>
              <a:spcAft>
                <a:spcPts val="0"/>
              </a:spcAft>
              <a:buClr>
                <a:srgbClr val="666666"/>
              </a:buClr>
              <a:buSzPts val="1800"/>
              <a:buFont typeface="Roboto Light"/>
              <a:buChar char="-"/>
            </a:pPr>
            <a:r>
              <a:rPr lang="fr" sz="1800">
                <a:solidFill>
                  <a:srgbClr val="666666"/>
                </a:solidFill>
                <a:latin typeface="Roboto Light"/>
                <a:ea typeface="Roboto Light"/>
                <a:cs typeface="Roboto Light"/>
                <a:sym typeface="Roboto Light"/>
              </a:rPr>
              <a:t>Problème de </a:t>
            </a:r>
            <a:r>
              <a:rPr lang="fr" sz="1800">
                <a:solidFill>
                  <a:srgbClr val="666666"/>
                </a:solidFill>
                <a:latin typeface="Roboto Light"/>
                <a:ea typeface="Roboto Light"/>
                <a:cs typeface="Roboto Light"/>
                <a:sym typeface="Roboto Light"/>
              </a:rPr>
              <a:t>régression</a:t>
            </a:r>
            <a:endParaRPr sz="1800">
              <a:solidFill>
                <a:srgbClr val="666666"/>
              </a:solidFill>
              <a:latin typeface="Roboto Light"/>
              <a:ea typeface="Roboto Light"/>
              <a:cs typeface="Roboto Light"/>
              <a:sym typeface="Roboto Light"/>
            </a:endParaRPr>
          </a:p>
          <a:p>
            <a:pPr indent="-342900" lvl="1" marL="914400" rtl="0" algn="l">
              <a:lnSpc>
                <a:spcPct val="115000"/>
              </a:lnSpc>
              <a:spcBef>
                <a:spcPts val="0"/>
              </a:spcBef>
              <a:spcAft>
                <a:spcPts val="0"/>
              </a:spcAft>
              <a:buClr>
                <a:srgbClr val="666666"/>
              </a:buClr>
              <a:buSzPts val="1800"/>
              <a:buFont typeface="Roboto Light"/>
              <a:buChar char="-"/>
            </a:pPr>
            <a:r>
              <a:rPr lang="fr" sz="1800">
                <a:solidFill>
                  <a:srgbClr val="666666"/>
                </a:solidFill>
                <a:latin typeface="Roboto Light"/>
                <a:ea typeface="Roboto Light"/>
                <a:cs typeface="Roboto Light"/>
                <a:sym typeface="Roboto Light"/>
              </a:rPr>
              <a:t>Plusieurs modèles </a:t>
            </a:r>
            <a:endParaRPr sz="1800">
              <a:solidFill>
                <a:srgbClr val="666666"/>
              </a:solidFill>
              <a:latin typeface="Roboto Light"/>
              <a:ea typeface="Roboto Light"/>
              <a:cs typeface="Roboto Light"/>
              <a:sym typeface="Roboto Light"/>
            </a:endParaRPr>
          </a:p>
          <a:p>
            <a:pPr indent="-342900" lvl="1" marL="914400" rtl="0" algn="l">
              <a:lnSpc>
                <a:spcPct val="115000"/>
              </a:lnSpc>
              <a:spcBef>
                <a:spcPts val="0"/>
              </a:spcBef>
              <a:spcAft>
                <a:spcPts val="0"/>
              </a:spcAft>
              <a:buClr>
                <a:srgbClr val="666666"/>
              </a:buClr>
              <a:buSzPts val="1800"/>
              <a:buFont typeface="Roboto Light"/>
              <a:buChar char="-"/>
            </a:pPr>
            <a:r>
              <a:rPr lang="fr" sz="1800">
                <a:solidFill>
                  <a:srgbClr val="666666"/>
                </a:solidFill>
                <a:latin typeface="Roboto Light"/>
                <a:ea typeface="Roboto Light"/>
                <a:cs typeface="Roboto Light"/>
                <a:sym typeface="Roboto Light"/>
              </a:rPr>
              <a:t>En se passant des mesures locales (</a:t>
            </a:r>
            <a:r>
              <a:rPr lang="fr" sz="1800">
                <a:solidFill>
                  <a:srgbClr val="666666"/>
                </a:solidFill>
                <a:latin typeface="Roboto Light"/>
                <a:ea typeface="Roboto Light"/>
                <a:cs typeface="Roboto Light"/>
                <a:sym typeface="Roboto Light"/>
              </a:rPr>
              <a:t>coûteuses</a:t>
            </a:r>
            <a:r>
              <a:rPr lang="fr" sz="1800">
                <a:solidFill>
                  <a:srgbClr val="666666"/>
                </a:solidFill>
                <a:latin typeface="Roboto Light"/>
                <a:ea typeface="Roboto Light"/>
                <a:cs typeface="Roboto Light"/>
                <a:sym typeface="Roboto Light"/>
              </a:rPr>
              <a:t>)</a:t>
            </a:r>
            <a:endParaRPr sz="1800">
              <a:solidFill>
                <a:srgbClr val="666666"/>
              </a:solidFill>
              <a:latin typeface="Roboto Light"/>
              <a:ea typeface="Roboto Light"/>
              <a:cs typeface="Roboto Light"/>
              <a:sym typeface="Roboto Light"/>
            </a:endParaRPr>
          </a:p>
          <a:p>
            <a:pPr indent="-304800" lvl="1" marL="914400" rtl="0" algn="l">
              <a:lnSpc>
                <a:spcPct val="115000"/>
              </a:lnSpc>
              <a:spcBef>
                <a:spcPts val="0"/>
              </a:spcBef>
              <a:spcAft>
                <a:spcPts val="0"/>
              </a:spcAft>
              <a:buClr>
                <a:srgbClr val="666666"/>
              </a:buClr>
              <a:buSzPts val="1200"/>
              <a:buFont typeface="Roboto Light"/>
              <a:buChar char="-"/>
            </a:pPr>
            <a:r>
              <a:rPr lang="fr" sz="1800">
                <a:solidFill>
                  <a:srgbClr val="666666"/>
                </a:solidFill>
                <a:latin typeface="Roboto Light"/>
                <a:ea typeface="Roboto Light"/>
                <a:cs typeface="Roboto Light"/>
                <a:sym typeface="Roboto Light"/>
              </a:rPr>
              <a:t>En utilisant des variables </a:t>
            </a:r>
            <a:r>
              <a:rPr lang="fr" sz="1800">
                <a:solidFill>
                  <a:srgbClr val="666666"/>
                </a:solidFill>
                <a:latin typeface="Roboto Light"/>
                <a:ea typeface="Roboto Light"/>
                <a:cs typeface="Roboto Light"/>
                <a:sym typeface="Roboto Light"/>
              </a:rPr>
              <a:t>déclaratives</a:t>
            </a:r>
            <a:r>
              <a:rPr lang="fr" sz="1800">
                <a:solidFill>
                  <a:srgbClr val="666666"/>
                </a:solidFill>
                <a:latin typeface="Roboto Light"/>
                <a:ea typeface="Roboto Light"/>
                <a:cs typeface="Roboto Light"/>
                <a:sym typeface="Roboto Light"/>
              </a:rPr>
              <a:t> sur les </a:t>
            </a:r>
            <a:r>
              <a:rPr lang="fr" sz="1800">
                <a:solidFill>
                  <a:srgbClr val="666666"/>
                </a:solidFill>
                <a:latin typeface="Roboto Light"/>
                <a:ea typeface="Roboto Light"/>
                <a:cs typeface="Roboto Light"/>
                <a:sym typeface="Roboto Light"/>
              </a:rPr>
              <a:t>bâtiments</a:t>
            </a:r>
            <a:endParaRPr sz="1800">
              <a:solidFill>
                <a:srgbClr val="666666"/>
              </a:solidFill>
              <a:latin typeface="Roboto Light"/>
              <a:ea typeface="Roboto Light"/>
              <a:cs typeface="Roboto Light"/>
              <a:sym typeface="Roboto Light"/>
            </a:endParaRPr>
          </a:p>
          <a:p>
            <a:pPr indent="-342900" lvl="0" marL="457200" rtl="0" algn="l">
              <a:lnSpc>
                <a:spcPct val="115000"/>
              </a:lnSpc>
              <a:spcBef>
                <a:spcPts val="0"/>
              </a:spcBef>
              <a:spcAft>
                <a:spcPts val="0"/>
              </a:spcAft>
              <a:buClr>
                <a:srgbClr val="666666"/>
              </a:buClr>
              <a:buSzPts val="1800"/>
              <a:buFont typeface="Roboto Light"/>
              <a:buChar char="-"/>
            </a:pPr>
            <a:r>
              <a:rPr lang="fr" sz="1800">
                <a:solidFill>
                  <a:srgbClr val="666666"/>
                </a:solidFill>
                <a:latin typeface="Roboto Light"/>
                <a:ea typeface="Roboto Light"/>
                <a:cs typeface="Roboto Light"/>
                <a:sym typeface="Roboto Light"/>
              </a:rPr>
              <a:t>Performance et la Viabilité de cette approche</a:t>
            </a:r>
            <a:endParaRPr sz="1800">
              <a:solidFill>
                <a:srgbClr val="666666"/>
              </a:solidFill>
              <a:latin typeface="Roboto Light"/>
              <a:ea typeface="Roboto Light"/>
              <a:cs typeface="Roboto Light"/>
              <a:sym typeface="Roboto Light"/>
            </a:endParaRPr>
          </a:p>
          <a:p>
            <a:pPr indent="0" lvl="0" marL="914400" rtl="0" algn="l">
              <a:lnSpc>
                <a:spcPct val="115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80000"/>
              </a:lnSpc>
              <a:spcBef>
                <a:spcPts val="300"/>
              </a:spcBef>
              <a:spcAft>
                <a:spcPts val="0"/>
              </a:spcAft>
              <a:buNone/>
            </a:pPr>
            <a:r>
              <a:t/>
            </a:r>
            <a:endParaRPr sz="1900">
              <a:latin typeface="Roboto Light"/>
              <a:ea typeface="Roboto Light"/>
              <a:cs typeface="Roboto Light"/>
              <a:sym typeface="Roboto Light"/>
            </a:endParaRPr>
          </a:p>
          <a:p>
            <a:pPr indent="0" lvl="0" marL="0" rtl="0" algn="ctr">
              <a:lnSpc>
                <a:spcPct val="80000"/>
              </a:lnSpc>
              <a:spcBef>
                <a:spcPts val="0"/>
              </a:spcBef>
              <a:spcAft>
                <a:spcPts val="0"/>
              </a:spcAft>
              <a:buSzPts val="275"/>
              <a:buNone/>
            </a:pPr>
            <a:r>
              <a:t/>
            </a:r>
            <a:endParaRPr sz="2000">
              <a:latin typeface="Roboto Light"/>
              <a:ea typeface="Roboto Light"/>
              <a:cs typeface="Roboto Light"/>
              <a:sym typeface="Roboto Light"/>
            </a:endParaRPr>
          </a:p>
        </p:txBody>
      </p:sp>
      <p:sp>
        <p:nvSpPr>
          <p:cNvPr id="68" name="Google Shape;68;p15"/>
          <p:cNvSpPr txBox="1"/>
          <p:nvPr/>
        </p:nvSpPr>
        <p:spPr>
          <a:xfrm>
            <a:off x="365825" y="286950"/>
            <a:ext cx="5194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latin typeface="Roboto Thin"/>
                <a:ea typeface="Roboto Thin"/>
                <a:cs typeface="Roboto Thin"/>
                <a:sym typeface="Roboto Thin"/>
              </a:rPr>
              <a:t>Objectifs</a:t>
            </a:r>
            <a:endParaRPr sz="2000">
              <a:latin typeface="Roboto Thin"/>
              <a:ea typeface="Roboto Thin"/>
              <a:cs typeface="Roboto Thin"/>
              <a:sym typeface="Roboto Thin"/>
            </a:endParaRPr>
          </a:p>
        </p:txBody>
      </p:sp>
      <p:cxnSp>
        <p:nvCxnSpPr>
          <p:cNvPr id="69" name="Google Shape;69;p15"/>
          <p:cNvCxnSpPr/>
          <p:nvPr/>
        </p:nvCxnSpPr>
        <p:spPr>
          <a:xfrm flipH="1" rot="10800000">
            <a:off x="419925" y="674825"/>
            <a:ext cx="8217000" cy="2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2"/>
          <p:cNvSpPr txBox="1"/>
          <p:nvPr>
            <p:ph type="title"/>
          </p:nvPr>
        </p:nvSpPr>
        <p:spPr>
          <a:xfrm>
            <a:off x="311700" y="2035500"/>
            <a:ext cx="8520600" cy="1072500"/>
          </a:xfrm>
          <a:prstGeom prst="rect">
            <a:avLst/>
          </a:prstGeom>
        </p:spPr>
        <p:txBody>
          <a:bodyPr anchorCtr="0" anchor="t" bIns="91425" lIns="91425" spcFirstLastPara="1" rIns="91425" wrap="square" tIns="91425">
            <a:noAutofit/>
          </a:bodyPr>
          <a:lstStyle/>
          <a:p>
            <a:pPr indent="0" lvl="0" marL="0" rtl="0" algn="l">
              <a:spcBef>
                <a:spcPts val="2100"/>
              </a:spcBef>
              <a:spcAft>
                <a:spcPts val="0"/>
              </a:spcAft>
              <a:buNone/>
            </a:pPr>
            <a:r>
              <a:rPr b="1" lang="fr" sz="1950">
                <a:highlight>
                  <a:srgbClr val="FFFFFF"/>
                </a:highlight>
                <a:latin typeface="Roboto"/>
                <a:ea typeface="Roboto"/>
                <a:cs typeface="Roboto"/>
                <a:sym typeface="Roboto"/>
              </a:rPr>
              <a:t>Conclusion Co2</a:t>
            </a:r>
            <a:r>
              <a:rPr lang="fr" sz="1950">
                <a:highlight>
                  <a:srgbClr val="FFFFFF"/>
                </a:highlight>
                <a:latin typeface="Roboto Light"/>
                <a:ea typeface="Roboto Light"/>
                <a:cs typeface="Roboto Light"/>
                <a:sym typeface="Roboto Light"/>
              </a:rPr>
              <a:t> : En terme de RMSE ou de MAPE 2 modèles sortent du lot : </a:t>
            </a:r>
            <a:endParaRPr sz="1950">
              <a:highlight>
                <a:srgbClr val="FFFFFF"/>
              </a:highlight>
              <a:latin typeface="Roboto Light"/>
              <a:ea typeface="Roboto Light"/>
              <a:cs typeface="Roboto Light"/>
              <a:sym typeface="Roboto Light"/>
            </a:endParaRPr>
          </a:p>
          <a:p>
            <a:pPr indent="0" lvl="0" marL="0" rtl="0" algn="l">
              <a:spcBef>
                <a:spcPts val="0"/>
              </a:spcBef>
              <a:spcAft>
                <a:spcPts val="0"/>
              </a:spcAft>
              <a:buNone/>
            </a:pPr>
            <a:r>
              <a:rPr lang="fr" sz="1800">
                <a:latin typeface="Roboto Light"/>
                <a:ea typeface="Roboto Light"/>
                <a:cs typeface="Roboto Light"/>
                <a:sym typeface="Roboto Light"/>
              </a:rPr>
              <a:t>le Kernel Ridge et le Lasso</a:t>
            </a:r>
            <a:endParaRPr sz="1800">
              <a:latin typeface="Roboto Light"/>
              <a:ea typeface="Roboto Light"/>
              <a:cs typeface="Roboto Light"/>
              <a:sym typeface="Roboto Light"/>
            </a:endParaRPr>
          </a:p>
          <a:p>
            <a:pPr indent="0" lvl="0" marL="0" rtl="0" algn="l">
              <a:spcBef>
                <a:spcPts val="0"/>
              </a:spcBef>
              <a:spcAft>
                <a:spcPts val="0"/>
              </a:spcAft>
              <a:buNone/>
            </a:pPr>
            <a:r>
              <a:t/>
            </a:r>
            <a:endParaRPr>
              <a:latin typeface="Roboto Light"/>
              <a:ea typeface="Roboto Light"/>
              <a:cs typeface="Roboto Light"/>
              <a:sym typeface="Roboto Light"/>
            </a:endParaRPr>
          </a:p>
        </p:txBody>
      </p:sp>
      <p:cxnSp>
        <p:nvCxnSpPr>
          <p:cNvPr id="275" name="Google Shape;275;p42"/>
          <p:cNvCxnSpPr/>
          <p:nvPr/>
        </p:nvCxnSpPr>
        <p:spPr>
          <a:xfrm>
            <a:off x="311700" y="2743100"/>
            <a:ext cx="85206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3"/>
          <p:cNvSpPr txBox="1"/>
          <p:nvPr>
            <p:ph type="title"/>
          </p:nvPr>
        </p:nvSpPr>
        <p:spPr>
          <a:xfrm>
            <a:off x="311700" y="2035500"/>
            <a:ext cx="8520600" cy="1072500"/>
          </a:xfrm>
          <a:prstGeom prst="rect">
            <a:avLst/>
          </a:prstGeom>
        </p:spPr>
        <p:txBody>
          <a:bodyPr anchorCtr="0" anchor="t" bIns="91425" lIns="91425" spcFirstLastPara="1" rIns="91425" wrap="square" tIns="91425">
            <a:noAutofit/>
          </a:bodyPr>
          <a:lstStyle/>
          <a:p>
            <a:pPr indent="0" lvl="0" marL="0" rtl="0" algn="l">
              <a:spcBef>
                <a:spcPts val="2100"/>
              </a:spcBef>
              <a:spcAft>
                <a:spcPts val="0"/>
              </a:spcAft>
              <a:buNone/>
            </a:pPr>
            <a:r>
              <a:rPr b="1" lang="fr" sz="1950">
                <a:highlight>
                  <a:srgbClr val="FFFFFF"/>
                </a:highlight>
                <a:latin typeface="Roboto"/>
                <a:ea typeface="Roboto"/>
                <a:cs typeface="Roboto"/>
                <a:sym typeface="Roboto"/>
              </a:rPr>
              <a:t>Optimisation</a:t>
            </a:r>
            <a:r>
              <a:rPr b="1" lang="fr" sz="1950">
                <a:highlight>
                  <a:srgbClr val="FFFFFF"/>
                </a:highlight>
                <a:latin typeface="Roboto"/>
                <a:ea typeface="Roboto"/>
                <a:cs typeface="Roboto"/>
                <a:sym typeface="Roboto"/>
              </a:rPr>
              <a:t> Co2</a:t>
            </a:r>
            <a:r>
              <a:rPr lang="fr" sz="1950">
                <a:highlight>
                  <a:srgbClr val="FFFFFF"/>
                </a:highlight>
                <a:latin typeface="Roboto Light"/>
                <a:ea typeface="Roboto Light"/>
                <a:cs typeface="Roboto Light"/>
                <a:sym typeface="Roboto Light"/>
              </a:rPr>
              <a:t> : pour le modèle kernel ridge nous pourrions travailler sur une grille testant une plus grande combinaison d’alpha et gamma et l’application d’un MinMaxScaler</a:t>
            </a:r>
            <a:endParaRPr sz="1950">
              <a:highlight>
                <a:srgbClr val="FFFFFF"/>
              </a:highlight>
              <a:latin typeface="Roboto Light"/>
              <a:ea typeface="Roboto Light"/>
              <a:cs typeface="Roboto Light"/>
              <a:sym typeface="Roboto Light"/>
            </a:endParaRPr>
          </a:p>
          <a:p>
            <a:pPr indent="0" lvl="0" marL="0" rtl="0" algn="l">
              <a:spcBef>
                <a:spcPts val="0"/>
              </a:spcBef>
              <a:spcAft>
                <a:spcPts val="0"/>
              </a:spcAft>
              <a:buNone/>
            </a:pPr>
            <a:r>
              <a:t/>
            </a:r>
            <a:endParaRPr sz="1800">
              <a:latin typeface="Roboto Light"/>
              <a:ea typeface="Roboto Light"/>
              <a:cs typeface="Roboto Light"/>
              <a:sym typeface="Roboto Light"/>
            </a:endParaRPr>
          </a:p>
          <a:p>
            <a:pPr indent="0" lvl="0" marL="0" rtl="0" algn="l">
              <a:spcBef>
                <a:spcPts val="0"/>
              </a:spcBef>
              <a:spcAft>
                <a:spcPts val="0"/>
              </a:spcAft>
              <a:buNone/>
            </a:pPr>
            <a:r>
              <a:t/>
            </a:r>
            <a:endParaRPr>
              <a:latin typeface="Roboto Light"/>
              <a:ea typeface="Roboto Light"/>
              <a:cs typeface="Roboto Light"/>
              <a:sym typeface="Roboto Light"/>
            </a:endParaRPr>
          </a:p>
        </p:txBody>
      </p:sp>
      <p:cxnSp>
        <p:nvCxnSpPr>
          <p:cNvPr id="281" name="Google Shape;281;p43"/>
          <p:cNvCxnSpPr/>
          <p:nvPr/>
        </p:nvCxnSpPr>
        <p:spPr>
          <a:xfrm>
            <a:off x="311700" y="3124100"/>
            <a:ext cx="85206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4"/>
          <p:cNvSpPr txBox="1"/>
          <p:nvPr>
            <p:ph idx="1" type="subTitle"/>
          </p:nvPr>
        </p:nvSpPr>
        <p:spPr>
          <a:xfrm>
            <a:off x="365825" y="1061475"/>
            <a:ext cx="8142000" cy="3156600"/>
          </a:xfrm>
          <a:prstGeom prst="rect">
            <a:avLst/>
          </a:prstGeom>
        </p:spPr>
        <p:txBody>
          <a:bodyPr anchorCtr="0" anchor="t" bIns="91425" lIns="91425" spcFirstLastPara="1" rIns="91425" wrap="square" tIns="91425">
            <a:noAutofit/>
          </a:bodyPr>
          <a:lstStyle/>
          <a:p>
            <a:pPr indent="-307975" lvl="0" marL="457200" rtl="0" algn="l">
              <a:lnSpc>
                <a:spcPct val="115000"/>
              </a:lnSpc>
              <a:spcBef>
                <a:spcPts val="1100"/>
              </a:spcBef>
              <a:spcAft>
                <a:spcPts val="0"/>
              </a:spcAft>
              <a:buClr>
                <a:schemeClr val="dk1"/>
              </a:buClr>
              <a:buSzPts val="1250"/>
              <a:buFont typeface="Roboto Light"/>
              <a:buChar char="-"/>
            </a:pPr>
            <a:r>
              <a:rPr lang="fr" sz="1000">
                <a:solidFill>
                  <a:schemeClr val="dk1"/>
                </a:solidFill>
                <a:latin typeface="Roboto Light"/>
                <a:ea typeface="Roboto Light"/>
                <a:cs typeface="Roboto Light"/>
                <a:sym typeface="Roboto Light"/>
              </a:rPr>
              <a:t>Focus sur les variables catégorielles (déclaratives) et nouvellement encodées X</a:t>
            </a:r>
            <a:endParaRPr sz="1000">
              <a:solidFill>
                <a:schemeClr val="dk1"/>
              </a:solidFill>
              <a:latin typeface="Roboto Light"/>
              <a:ea typeface="Roboto Light"/>
              <a:cs typeface="Roboto Light"/>
              <a:sym typeface="Roboto Light"/>
            </a:endParaRPr>
          </a:p>
          <a:p>
            <a:pPr indent="-295275" lvl="1" marL="914400" rtl="0" algn="l">
              <a:lnSpc>
                <a:spcPct val="115000"/>
              </a:lnSpc>
              <a:spcBef>
                <a:spcPts val="0"/>
              </a:spcBef>
              <a:spcAft>
                <a:spcPts val="0"/>
              </a:spcAft>
              <a:buClr>
                <a:schemeClr val="dk1"/>
              </a:buClr>
              <a:buSzPts val="1050"/>
              <a:buFont typeface="Roboto Light"/>
              <a:buChar char="-"/>
            </a:pPr>
            <a:r>
              <a:rPr lang="fr" sz="800">
                <a:solidFill>
                  <a:schemeClr val="dk1"/>
                </a:solidFill>
                <a:latin typeface="Roboto Light"/>
                <a:ea typeface="Roboto Light"/>
                <a:cs typeface="Roboto Light"/>
                <a:sym typeface="Roboto Light"/>
              </a:rPr>
              <a:t>'YearBuilt', </a:t>
            </a:r>
            <a:endParaRPr sz="800">
              <a:solidFill>
                <a:schemeClr val="dk1"/>
              </a:solidFill>
              <a:latin typeface="Roboto Light"/>
              <a:ea typeface="Roboto Light"/>
              <a:cs typeface="Roboto Light"/>
              <a:sym typeface="Roboto Light"/>
            </a:endParaRPr>
          </a:p>
          <a:p>
            <a:pPr indent="-295275" lvl="1" marL="914400" rtl="0" algn="l">
              <a:lnSpc>
                <a:spcPct val="115000"/>
              </a:lnSpc>
              <a:spcBef>
                <a:spcPts val="0"/>
              </a:spcBef>
              <a:spcAft>
                <a:spcPts val="0"/>
              </a:spcAft>
              <a:buClr>
                <a:schemeClr val="dk1"/>
              </a:buClr>
              <a:buSzPts val="1050"/>
              <a:buFont typeface="Roboto Light"/>
              <a:buChar char="-"/>
            </a:pPr>
            <a:r>
              <a:rPr lang="fr" sz="800">
                <a:solidFill>
                  <a:schemeClr val="dk1"/>
                </a:solidFill>
                <a:latin typeface="Roboto Light"/>
                <a:ea typeface="Roboto Light"/>
                <a:cs typeface="Roboto Light"/>
                <a:sym typeface="Roboto Light"/>
              </a:rPr>
              <a:t>'PropertyGFATotal', </a:t>
            </a:r>
            <a:endParaRPr sz="800">
              <a:solidFill>
                <a:schemeClr val="dk1"/>
              </a:solidFill>
              <a:latin typeface="Roboto Light"/>
              <a:ea typeface="Roboto Light"/>
              <a:cs typeface="Roboto Light"/>
              <a:sym typeface="Roboto Light"/>
            </a:endParaRPr>
          </a:p>
          <a:p>
            <a:pPr indent="-295275" lvl="1" marL="914400" rtl="0" algn="l">
              <a:lnSpc>
                <a:spcPct val="115000"/>
              </a:lnSpc>
              <a:spcBef>
                <a:spcPts val="0"/>
              </a:spcBef>
              <a:spcAft>
                <a:spcPts val="0"/>
              </a:spcAft>
              <a:buClr>
                <a:schemeClr val="dk1"/>
              </a:buClr>
              <a:buSzPts val="1050"/>
              <a:buFont typeface="Roboto Light"/>
              <a:buChar char="-"/>
            </a:pPr>
            <a:r>
              <a:rPr lang="fr" sz="800">
                <a:solidFill>
                  <a:schemeClr val="dk1"/>
                </a:solidFill>
                <a:latin typeface="Roboto Light"/>
                <a:ea typeface="Roboto Light"/>
                <a:cs typeface="Roboto Light"/>
                <a:sym typeface="Roboto Light"/>
              </a:rPr>
              <a:t> "LocationEnc",</a:t>
            </a:r>
            <a:endParaRPr sz="800">
              <a:solidFill>
                <a:schemeClr val="dk1"/>
              </a:solidFill>
              <a:latin typeface="Roboto Light"/>
              <a:ea typeface="Roboto Light"/>
              <a:cs typeface="Roboto Light"/>
              <a:sym typeface="Roboto Light"/>
            </a:endParaRPr>
          </a:p>
          <a:p>
            <a:pPr indent="-295275" lvl="1" marL="914400" rtl="0" algn="l">
              <a:lnSpc>
                <a:spcPct val="115000"/>
              </a:lnSpc>
              <a:spcBef>
                <a:spcPts val="0"/>
              </a:spcBef>
              <a:spcAft>
                <a:spcPts val="0"/>
              </a:spcAft>
              <a:buClr>
                <a:schemeClr val="dk1"/>
              </a:buClr>
              <a:buSzPts val="1050"/>
              <a:buFont typeface="Roboto Light"/>
              <a:buChar char="-"/>
            </a:pPr>
            <a:r>
              <a:rPr lang="fr" sz="800">
                <a:solidFill>
                  <a:schemeClr val="dk1"/>
                </a:solidFill>
                <a:latin typeface="Roboto Light"/>
                <a:ea typeface="Roboto Light"/>
                <a:cs typeface="Roboto Light"/>
                <a:sym typeface="Roboto Light"/>
              </a:rPr>
              <a:t> "LargestPropertyUseTypeEnc",</a:t>
            </a:r>
            <a:endParaRPr sz="800">
              <a:solidFill>
                <a:schemeClr val="dk1"/>
              </a:solidFill>
              <a:latin typeface="Roboto Light"/>
              <a:ea typeface="Roboto Light"/>
              <a:cs typeface="Roboto Light"/>
              <a:sym typeface="Roboto Light"/>
            </a:endParaRPr>
          </a:p>
          <a:p>
            <a:pPr indent="-295275" lvl="1" marL="914400" rtl="0" algn="l">
              <a:lnSpc>
                <a:spcPct val="115000"/>
              </a:lnSpc>
              <a:spcBef>
                <a:spcPts val="0"/>
              </a:spcBef>
              <a:spcAft>
                <a:spcPts val="0"/>
              </a:spcAft>
              <a:buClr>
                <a:schemeClr val="dk1"/>
              </a:buClr>
              <a:buSzPts val="1050"/>
              <a:buFont typeface="Roboto Light"/>
              <a:buChar char="-"/>
            </a:pPr>
            <a:r>
              <a:rPr lang="fr" sz="800">
                <a:solidFill>
                  <a:schemeClr val="dk1"/>
                </a:solidFill>
                <a:latin typeface="Roboto Light"/>
                <a:ea typeface="Roboto Light"/>
                <a:cs typeface="Roboto Light"/>
                <a:sym typeface="Roboto Light"/>
              </a:rPr>
              <a:t> "PropertyGFAParkingEnc", </a:t>
            </a:r>
            <a:endParaRPr sz="800">
              <a:solidFill>
                <a:schemeClr val="dk1"/>
              </a:solidFill>
              <a:latin typeface="Roboto Light"/>
              <a:ea typeface="Roboto Light"/>
              <a:cs typeface="Roboto Light"/>
              <a:sym typeface="Roboto Light"/>
            </a:endParaRPr>
          </a:p>
          <a:p>
            <a:pPr indent="-295275" lvl="1" marL="914400" rtl="0" algn="l">
              <a:lnSpc>
                <a:spcPct val="115000"/>
              </a:lnSpc>
              <a:spcBef>
                <a:spcPts val="0"/>
              </a:spcBef>
              <a:spcAft>
                <a:spcPts val="0"/>
              </a:spcAft>
              <a:buClr>
                <a:schemeClr val="dk1"/>
              </a:buClr>
              <a:buSzPts val="1050"/>
              <a:buFont typeface="Roboto Light"/>
              <a:buChar char="-"/>
            </a:pPr>
            <a:r>
              <a:rPr lang="fr" sz="800">
                <a:solidFill>
                  <a:schemeClr val="dk1"/>
                </a:solidFill>
                <a:latin typeface="Roboto Light"/>
                <a:ea typeface="Roboto Light"/>
                <a:cs typeface="Roboto Light"/>
                <a:sym typeface="Roboto Light"/>
              </a:rPr>
              <a:t>"NumberofFloorsEnc", </a:t>
            </a:r>
            <a:endParaRPr sz="800">
              <a:solidFill>
                <a:schemeClr val="dk1"/>
              </a:solidFill>
              <a:latin typeface="Roboto Light"/>
              <a:ea typeface="Roboto Light"/>
              <a:cs typeface="Roboto Light"/>
              <a:sym typeface="Roboto Light"/>
            </a:endParaRPr>
          </a:p>
          <a:p>
            <a:pPr indent="-295275" lvl="1" marL="914400" rtl="0" algn="l">
              <a:lnSpc>
                <a:spcPct val="115000"/>
              </a:lnSpc>
              <a:spcBef>
                <a:spcPts val="0"/>
              </a:spcBef>
              <a:spcAft>
                <a:spcPts val="0"/>
              </a:spcAft>
              <a:buClr>
                <a:schemeClr val="dk1"/>
              </a:buClr>
              <a:buSzPts val="1050"/>
              <a:buFont typeface="Roboto Light"/>
              <a:buChar char="-"/>
            </a:pPr>
            <a:r>
              <a:rPr lang="fr" sz="800">
                <a:solidFill>
                  <a:schemeClr val="dk1"/>
                </a:solidFill>
                <a:latin typeface="Roboto Light"/>
                <a:ea typeface="Roboto Light"/>
                <a:cs typeface="Roboto Light"/>
                <a:sym typeface="Roboto Light"/>
              </a:rPr>
              <a:t>"NumberofBuildingsEnc",</a:t>
            </a:r>
            <a:endParaRPr sz="800">
              <a:solidFill>
                <a:schemeClr val="dk1"/>
              </a:solidFill>
              <a:latin typeface="Roboto Light"/>
              <a:ea typeface="Roboto Light"/>
              <a:cs typeface="Roboto Light"/>
              <a:sym typeface="Roboto Light"/>
            </a:endParaRPr>
          </a:p>
          <a:p>
            <a:pPr indent="-295275" lvl="1" marL="914400" rtl="0" algn="l">
              <a:lnSpc>
                <a:spcPct val="115000"/>
              </a:lnSpc>
              <a:spcBef>
                <a:spcPts val="0"/>
              </a:spcBef>
              <a:spcAft>
                <a:spcPts val="0"/>
              </a:spcAft>
              <a:buClr>
                <a:schemeClr val="dk1"/>
              </a:buClr>
              <a:buSzPts val="1050"/>
              <a:buFont typeface="Roboto Light"/>
              <a:buChar char="-"/>
            </a:pPr>
            <a:r>
              <a:rPr lang="fr" sz="800">
                <a:solidFill>
                  <a:schemeClr val="dk1"/>
                </a:solidFill>
                <a:latin typeface="Roboto Light"/>
                <a:ea typeface="Roboto Light"/>
                <a:cs typeface="Roboto Light"/>
                <a:sym typeface="Roboto Light"/>
              </a:rPr>
              <a:t> 'NeighborhoodEnc',</a:t>
            </a:r>
            <a:endParaRPr sz="800">
              <a:solidFill>
                <a:schemeClr val="dk1"/>
              </a:solidFill>
              <a:latin typeface="Roboto Light"/>
              <a:ea typeface="Roboto Light"/>
              <a:cs typeface="Roboto Light"/>
              <a:sym typeface="Roboto Light"/>
            </a:endParaRPr>
          </a:p>
          <a:p>
            <a:pPr indent="-295275" lvl="1" marL="914400" rtl="0" algn="l">
              <a:lnSpc>
                <a:spcPct val="115000"/>
              </a:lnSpc>
              <a:spcBef>
                <a:spcPts val="0"/>
              </a:spcBef>
              <a:spcAft>
                <a:spcPts val="0"/>
              </a:spcAft>
              <a:buClr>
                <a:schemeClr val="dk1"/>
              </a:buClr>
              <a:buSzPts val="1050"/>
              <a:buFont typeface="Roboto Light"/>
              <a:buChar char="-"/>
            </a:pPr>
            <a:r>
              <a:rPr lang="fr" sz="800">
                <a:solidFill>
                  <a:schemeClr val="dk1"/>
                </a:solidFill>
                <a:latin typeface="Roboto Light"/>
                <a:ea typeface="Roboto Light"/>
                <a:cs typeface="Roboto Light"/>
                <a:sym typeface="Roboto Light"/>
              </a:rPr>
              <a:t> 'PrimaryPropertyTypeEnc',</a:t>
            </a:r>
            <a:endParaRPr sz="800">
              <a:solidFill>
                <a:schemeClr val="dk1"/>
              </a:solidFill>
              <a:latin typeface="Roboto Light"/>
              <a:ea typeface="Roboto Light"/>
              <a:cs typeface="Roboto Light"/>
              <a:sym typeface="Roboto Light"/>
            </a:endParaRPr>
          </a:p>
          <a:p>
            <a:pPr indent="-295275" lvl="1" marL="914400" rtl="0" algn="l">
              <a:lnSpc>
                <a:spcPct val="115000"/>
              </a:lnSpc>
              <a:spcBef>
                <a:spcPts val="0"/>
              </a:spcBef>
              <a:spcAft>
                <a:spcPts val="0"/>
              </a:spcAft>
              <a:buClr>
                <a:schemeClr val="dk1"/>
              </a:buClr>
              <a:buSzPts val="1050"/>
              <a:buFont typeface="Roboto Light"/>
              <a:buChar char="-"/>
            </a:pPr>
            <a:r>
              <a:rPr lang="fr" sz="800">
                <a:solidFill>
                  <a:schemeClr val="dk1"/>
                </a:solidFill>
                <a:latin typeface="Roboto Light"/>
                <a:ea typeface="Roboto Light"/>
                <a:cs typeface="Roboto Light"/>
                <a:sym typeface="Roboto Light"/>
              </a:rPr>
              <a:t> 'BuildingTypeEnc'</a:t>
            </a:r>
            <a:endParaRPr sz="800">
              <a:solidFill>
                <a:schemeClr val="dk1"/>
              </a:solidFill>
              <a:latin typeface="Roboto Light"/>
              <a:ea typeface="Roboto Light"/>
              <a:cs typeface="Roboto Light"/>
              <a:sym typeface="Roboto Light"/>
            </a:endParaRPr>
          </a:p>
          <a:p>
            <a:pPr indent="-279400" lvl="0" marL="457200" rtl="0" algn="l">
              <a:lnSpc>
                <a:spcPct val="115000"/>
              </a:lnSpc>
              <a:spcBef>
                <a:spcPts val="0"/>
              </a:spcBef>
              <a:spcAft>
                <a:spcPts val="0"/>
              </a:spcAft>
              <a:buClr>
                <a:schemeClr val="dk1"/>
              </a:buClr>
              <a:buSzPts val="800"/>
              <a:buFont typeface="Roboto Light"/>
              <a:buChar char="-"/>
            </a:pPr>
            <a:r>
              <a:rPr lang="fr" sz="1250">
                <a:solidFill>
                  <a:schemeClr val="dk1"/>
                </a:solidFill>
                <a:highlight>
                  <a:srgbClr val="FFFFFF"/>
                </a:highlight>
                <a:latin typeface="Roboto Light"/>
                <a:ea typeface="Roboto Light"/>
                <a:cs typeface="Roboto Light"/>
                <a:sym typeface="Roboto Light"/>
              </a:rPr>
              <a:t>Standardisation des datas</a:t>
            </a:r>
            <a:endParaRPr sz="1250">
              <a:solidFill>
                <a:schemeClr val="dk1"/>
              </a:solidFill>
              <a:highlight>
                <a:srgbClr val="FFFFFF"/>
              </a:highlight>
              <a:latin typeface="Roboto Light"/>
              <a:ea typeface="Roboto Light"/>
              <a:cs typeface="Roboto Light"/>
              <a:sym typeface="Roboto Light"/>
            </a:endParaRPr>
          </a:p>
          <a:p>
            <a:pPr indent="-307975" lvl="1" marL="914400" rtl="0" algn="l">
              <a:lnSpc>
                <a:spcPct val="115000"/>
              </a:lnSpc>
              <a:spcBef>
                <a:spcPts val="0"/>
              </a:spcBef>
              <a:spcAft>
                <a:spcPts val="0"/>
              </a:spcAft>
              <a:buClr>
                <a:schemeClr val="dk1"/>
              </a:buClr>
              <a:buSzPts val="1250"/>
              <a:buFont typeface="Roboto Light"/>
              <a:buChar char="-"/>
            </a:pPr>
            <a:r>
              <a:rPr lang="fr" sz="1250">
                <a:solidFill>
                  <a:schemeClr val="dk1"/>
                </a:solidFill>
                <a:highlight>
                  <a:srgbClr val="FFFFFF"/>
                </a:highlight>
                <a:latin typeface="Roboto Light"/>
                <a:ea typeface="Roboto Light"/>
                <a:cs typeface="Roboto Light"/>
                <a:sym typeface="Roboto Light"/>
              </a:rPr>
              <a:t>X (liste ci-dessus)</a:t>
            </a:r>
            <a:endParaRPr sz="1250">
              <a:solidFill>
                <a:schemeClr val="dk1"/>
              </a:solidFill>
              <a:highlight>
                <a:srgbClr val="FFFFFF"/>
              </a:highlight>
              <a:latin typeface="Roboto Light"/>
              <a:ea typeface="Roboto Light"/>
              <a:cs typeface="Roboto Light"/>
              <a:sym typeface="Roboto Light"/>
            </a:endParaRPr>
          </a:p>
          <a:p>
            <a:pPr indent="-307975" lvl="1" marL="914400" rtl="0" algn="l">
              <a:lnSpc>
                <a:spcPct val="115000"/>
              </a:lnSpc>
              <a:spcBef>
                <a:spcPts val="0"/>
              </a:spcBef>
              <a:spcAft>
                <a:spcPts val="0"/>
              </a:spcAft>
              <a:buClr>
                <a:schemeClr val="dk1"/>
              </a:buClr>
              <a:buSzPts val="1250"/>
              <a:buFont typeface="Roboto Light"/>
              <a:buChar char="-"/>
            </a:pPr>
            <a:r>
              <a:rPr lang="fr" sz="1250">
                <a:solidFill>
                  <a:schemeClr val="dk1"/>
                </a:solidFill>
                <a:highlight>
                  <a:srgbClr val="FFFFFF"/>
                </a:highlight>
                <a:latin typeface="Roboto Light"/>
                <a:ea typeface="Roboto Light"/>
                <a:cs typeface="Roboto Light"/>
                <a:sym typeface="Roboto Light"/>
              </a:rPr>
              <a:t>Y  (</a:t>
            </a:r>
            <a:r>
              <a:rPr lang="fr" sz="1250">
                <a:solidFill>
                  <a:schemeClr val="dk1"/>
                </a:solidFill>
                <a:highlight>
                  <a:srgbClr val="FFFFFF"/>
                </a:highlight>
                <a:latin typeface="Roboto Light"/>
                <a:ea typeface="Roboto Light"/>
                <a:cs typeface="Roboto Light"/>
                <a:sym typeface="Roboto Light"/>
              </a:rPr>
              <a:t>TotalGHGEmissions</a:t>
            </a:r>
            <a:r>
              <a:rPr lang="fr" sz="1250">
                <a:solidFill>
                  <a:schemeClr val="dk1"/>
                </a:solidFill>
                <a:highlight>
                  <a:srgbClr val="FFFFFF"/>
                </a:highlight>
                <a:latin typeface="Roboto Light"/>
                <a:ea typeface="Roboto Light"/>
                <a:cs typeface="Roboto Light"/>
                <a:sym typeface="Roboto Light"/>
              </a:rPr>
              <a:t>)</a:t>
            </a:r>
            <a:endParaRPr sz="1250">
              <a:solidFill>
                <a:schemeClr val="dk1"/>
              </a:solidFill>
              <a:highlight>
                <a:srgbClr val="FFFFFF"/>
              </a:highlight>
              <a:latin typeface="Roboto Light"/>
              <a:ea typeface="Roboto Light"/>
              <a:cs typeface="Roboto Light"/>
              <a:sym typeface="Roboto Light"/>
            </a:endParaRPr>
          </a:p>
          <a:p>
            <a:pPr indent="0" lvl="0" marL="457200" rtl="0" algn="l">
              <a:lnSpc>
                <a:spcPct val="115000"/>
              </a:lnSpc>
              <a:spcBef>
                <a:spcPts val="700"/>
              </a:spcBef>
              <a:spcAft>
                <a:spcPts val="0"/>
              </a:spcAft>
              <a:buNone/>
            </a:pPr>
            <a:r>
              <a:t/>
            </a:r>
            <a:endParaRPr sz="1000">
              <a:solidFill>
                <a:srgbClr val="666666"/>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457200" rtl="0" algn="l">
              <a:lnSpc>
                <a:spcPct val="100000"/>
              </a:lnSpc>
              <a:spcBef>
                <a:spcPts val="0"/>
              </a:spcBef>
              <a:spcAft>
                <a:spcPts val="0"/>
              </a:spcAft>
              <a:buNone/>
            </a:pPr>
            <a:r>
              <a:t/>
            </a:r>
            <a:endParaRPr sz="1700">
              <a:solidFill>
                <a:srgbClr val="666666"/>
              </a:solidFill>
              <a:latin typeface="Roboto Light"/>
              <a:ea typeface="Roboto Light"/>
              <a:cs typeface="Roboto Light"/>
              <a:sym typeface="Roboto Light"/>
            </a:endParaRPr>
          </a:p>
          <a:p>
            <a:pPr indent="0" lvl="0" marL="914400" rtl="0" algn="l">
              <a:lnSpc>
                <a:spcPct val="115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80000"/>
              </a:lnSpc>
              <a:spcBef>
                <a:spcPts val="300"/>
              </a:spcBef>
              <a:spcAft>
                <a:spcPts val="0"/>
              </a:spcAft>
              <a:buNone/>
            </a:pPr>
            <a:r>
              <a:t/>
            </a:r>
            <a:endParaRPr sz="1900">
              <a:latin typeface="Roboto Light"/>
              <a:ea typeface="Roboto Light"/>
              <a:cs typeface="Roboto Light"/>
              <a:sym typeface="Roboto Light"/>
            </a:endParaRPr>
          </a:p>
          <a:p>
            <a:pPr indent="0" lvl="0" marL="0" rtl="0" algn="ctr">
              <a:lnSpc>
                <a:spcPct val="80000"/>
              </a:lnSpc>
              <a:spcBef>
                <a:spcPts val="0"/>
              </a:spcBef>
              <a:spcAft>
                <a:spcPts val="0"/>
              </a:spcAft>
              <a:buSzPts val="275"/>
              <a:buNone/>
            </a:pPr>
            <a:r>
              <a:t/>
            </a:r>
            <a:endParaRPr sz="2000">
              <a:latin typeface="Roboto Light"/>
              <a:ea typeface="Roboto Light"/>
              <a:cs typeface="Roboto Light"/>
              <a:sym typeface="Roboto Light"/>
            </a:endParaRPr>
          </a:p>
        </p:txBody>
      </p:sp>
      <p:sp>
        <p:nvSpPr>
          <p:cNvPr id="287" name="Google Shape;287;p44"/>
          <p:cNvSpPr txBox="1"/>
          <p:nvPr/>
        </p:nvSpPr>
        <p:spPr>
          <a:xfrm>
            <a:off x="365825" y="286950"/>
            <a:ext cx="8073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latin typeface="Roboto Thin"/>
                <a:ea typeface="Roboto Thin"/>
                <a:cs typeface="Roboto Thin"/>
                <a:sym typeface="Roboto Thin"/>
              </a:rPr>
              <a:t>Phase Modélisation GHGE - variables utilisées  </a:t>
            </a:r>
            <a:endParaRPr sz="2000">
              <a:latin typeface="Roboto Thin"/>
              <a:ea typeface="Roboto Thin"/>
              <a:cs typeface="Roboto Thin"/>
              <a:sym typeface="Roboto Thin"/>
            </a:endParaRPr>
          </a:p>
        </p:txBody>
      </p:sp>
      <p:cxnSp>
        <p:nvCxnSpPr>
          <p:cNvPr id="288" name="Google Shape;288;p44"/>
          <p:cNvCxnSpPr/>
          <p:nvPr/>
        </p:nvCxnSpPr>
        <p:spPr>
          <a:xfrm flipH="1" rot="10800000">
            <a:off x="419925" y="674825"/>
            <a:ext cx="8217000" cy="2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5"/>
          <p:cNvSpPr txBox="1"/>
          <p:nvPr>
            <p:ph idx="1" type="subTitle"/>
          </p:nvPr>
        </p:nvSpPr>
        <p:spPr>
          <a:xfrm>
            <a:off x="365825" y="1061475"/>
            <a:ext cx="8142000" cy="3156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00">
              <a:solidFill>
                <a:schemeClr val="dk1"/>
              </a:solidFill>
              <a:latin typeface="Roboto Light"/>
              <a:ea typeface="Roboto Light"/>
              <a:cs typeface="Roboto Light"/>
              <a:sym typeface="Roboto Light"/>
            </a:endParaRPr>
          </a:p>
          <a:p>
            <a:pPr indent="-317500" lvl="0" marL="457200" rtl="0" algn="l">
              <a:lnSpc>
                <a:spcPct val="115000"/>
              </a:lnSpc>
              <a:spcBef>
                <a:spcPts val="0"/>
              </a:spcBef>
              <a:spcAft>
                <a:spcPts val="0"/>
              </a:spcAft>
              <a:buClr>
                <a:schemeClr val="dk1"/>
              </a:buClr>
              <a:buSzPts val="1400"/>
              <a:buFont typeface="Roboto Light"/>
              <a:buChar char="-"/>
            </a:pPr>
            <a:r>
              <a:rPr lang="fr" sz="1400">
                <a:solidFill>
                  <a:schemeClr val="dk1"/>
                </a:solidFill>
                <a:latin typeface="Roboto Light"/>
                <a:ea typeface="Roboto Light"/>
                <a:cs typeface="Roboto Light"/>
                <a:sym typeface="Roboto Light"/>
              </a:rPr>
              <a:t>Filtre des datas </a:t>
            </a:r>
            <a:endParaRPr sz="1400">
              <a:solidFill>
                <a:schemeClr val="dk1"/>
              </a:solidFill>
              <a:latin typeface="Roboto Light"/>
              <a:ea typeface="Roboto Light"/>
              <a:cs typeface="Roboto Light"/>
              <a:sym typeface="Roboto Light"/>
            </a:endParaRPr>
          </a:p>
          <a:p>
            <a:pPr indent="-295275" lvl="1" marL="914400" rtl="0" algn="l">
              <a:lnSpc>
                <a:spcPct val="115000"/>
              </a:lnSpc>
              <a:spcBef>
                <a:spcPts val="0"/>
              </a:spcBef>
              <a:spcAft>
                <a:spcPts val="0"/>
              </a:spcAft>
              <a:buClr>
                <a:schemeClr val="dk1"/>
              </a:buClr>
              <a:buSzPts val="1050"/>
              <a:buFont typeface="Roboto Light"/>
              <a:buChar char="-"/>
            </a:pPr>
            <a:r>
              <a:rPr lang="fr" sz="1050">
                <a:solidFill>
                  <a:schemeClr val="dk1"/>
                </a:solidFill>
                <a:highlight>
                  <a:srgbClr val="FFFFFF"/>
                </a:highlight>
                <a:latin typeface="Roboto Light"/>
                <a:ea typeface="Roboto Light"/>
                <a:cs typeface="Roboto Light"/>
                <a:sym typeface="Roboto Light"/>
              </a:rPr>
              <a:t>filteredDF3 = filteredDF3[filteredDF3['TotalGHGEmissions'] &gt;= 0]</a:t>
            </a:r>
            <a:endParaRPr sz="1050">
              <a:solidFill>
                <a:schemeClr val="dk1"/>
              </a:solidFill>
              <a:highlight>
                <a:srgbClr val="FFFFFF"/>
              </a:highlight>
              <a:latin typeface="Roboto Light"/>
              <a:ea typeface="Roboto Light"/>
              <a:cs typeface="Roboto Light"/>
              <a:sym typeface="Roboto Light"/>
            </a:endParaRPr>
          </a:p>
          <a:p>
            <a:pPr indent="-295275" lvl="0" marL="457200" rtl="0" algn="l">
              <a:lnSpc>
                <a:spcPct val="115000"/>
              </a:lnSpc>
              <a:spcBef>
                <a:spcPts val="0"/>
              </a:spcBef>
              <a:spcAft>
                <a:spcPts val="0"/>
              </a:spcAft>
              <a:buClr>
                <a:schemeClr val="dk1"/>
              </a:buClr>
              <a:buSzPts val="1050"/>
              <a:buFont typeface="Roboto Light"/>
              <a:buChar char="-"/>
            </a:pPr>
            <a:r>
              <a:rPr lang="fr" sz="1050">
                <a:solidFill>
                  <a:schemeClr val="dk1"/>
                </a:solidFill>
                <a:highlight>
                  <a:srgbClr val="FFFFFF"/>
                </a:highlight>
                <a:latin typeface="Roboto Light"/>
                <a:ea typeface="Roboto Light"/>
                <a:cs typeface="Roboto Light"/>
                <a:sym typeface="Roboto Light"/>
              </a:rPr>
              <a:t>Preprocessing sur les variables catégorielles de type string </a:t>
            </a:r>
            <a:endParaRPr sz="1050">
              <a:solidFill>
                <a:schemeClr val="dk1"/>
              </a:solidFill>
              <a:highlight>
                <a:srgbClr val="FFFFFF"/>
              </a:highlight>
              <a:latin typeface="Roboto Light"/>
              <a:ea typeface="Roboto Light"/>
              <a:cs typeface="Roboto Light"/>
              <a:sym typeface="Roboto Light"/>
            </a:endParaRPr>
          </a:p>
          <a:p>
            <a:pPr indent="-295275" lvl="1" marL="914400" rtl="0" algn="l">
              <a:lnSpc>
                <a:spcPct val="115000"/>
              </a:lnSpc>
              <a:spcBef>
                <a:spcPts val="0"/>
              </a:spcBef>
              <a:spcAft>
                <a:spcPts val="0"/>
              </a:spcAft>
              <a:buClr>
                <a:schemeClr val="dk1"/>
              </a:buClr>
              <a:buSzPts val="1050"/>
              <a:buFont typeface="Roboto Light"/>
              <a:buChar char="-"/>
            </a:pPr>
            <a:r>
              <a:rPr lang="fr" sz="1050">
                <a:solidFill>
                  <a:schemeClr val="dk1"/>
                </a:solidFill>
                <a:highlight>
                  <a:srgbClr val="FFFFFF"/>
                </a:highlight>
                <a:latin typeface="Roboto Light"/>
                <a:ea typeface="Roboto Light"/>
                <a:cs typeface="Roboto Light"/>
                <a:sym typeface="Roboto Light"/>
              </a:rPr>
              <a:t>utilisation de LabelEncoder</a:t>
            </a:r>
            <a:endParaRPr sz="1050">
              <a:solidFill>
                <a:schemeClr val="dk1"/>
              </a:solidFill>
              <a:highlight>
                <a:srgbClr val="FFFFFF"/>
              </a:highlight>
              <a:latin typeface="Roboto Light"/>
              <a:ea typeface="Roboto Light"/>
              <a:cs typeface="Roboto Light"/>
              <a:sym typeface="Roboto Light"/>
            </a:endParaRPr>
          </a:p>
          <a:p>
            <a:pPr indent="-282575" lvl="2" marL="1371600" rtl="0" algn="l">
              <a:lnSpc>
                <a:spcPct val="115000"/>
              </a:lnSpc>
              <a:spcBef>
                <a:spcPts val="0"/>
              </a:spcBef>
              <a:spcAft>
                <a:spcPts val="0"/>
              </a:spcAft>
              <a:buClr>
                <a:schemeClr val="dk1"/>
              </a:buClr>
              <a:buSzPts val="850"/>
              <a:buFont typeface="Roboto Light"/>
              <a:buChar char="-"/>
            </a:pPr>
            <a:r>
              <a:rPr lang="fr" sz="850">
                <a:solidFill>
                  <a:schemeClr val="dk1"/>
                </a:solidFill>
                <a:highlight>
                  <a:srgbClr val="FFFFFF"/>
                </a:highlight>
                <a:latin typeface="Roboto Light"/>
                <a:ea typeface="Roboto Light"/>
                <a:cs typeface="Roboto Light"/>
                <a:sym typeface="Roboto Light"/>
              </a:rPr>
              <a:t>Neighborhood</a:t>
            </a:r>
            <a:endParaRPr sz="850">
              <a:solidFill>
                <a:schemeClr val="dk1"/>
              </a:solidFill>
              <a:highlight>
                <a:srgbClr val="FFFFFF"/>
              </a:highlight>
              <a:latin typeface="Roboto Light"/>
              <a:ea typeface="Roboto Light"/>
              <a:cs typeface="Roboto Light"/>
              <a:sym typeface="Roboto Light"/>
            </a:endParaRPr>
          </a:p>
          <a:p>
            <a:pPr indent="-282575" lvl="2" marL="1371600" rtl="0" algn="l">
              <a:lnSpc>
                <a:spcPct val="115000"/>
              </a:lnSpc>
              <a:spcBef>
                <a:spcPts val="0"/>
              </a:spcBef>
              <a:spcAft>
                <a:spcPts val="0"/>
              </a:spcAft>
              <a:buClr>
                <a:schemeClr val="dk1"/>
              </a:buClr>
              <a:buSzPts val="850"/>
              <a:buFont typeface="Roboto Light"/>
              <a:buChar char="-"/>
            </a:pPr>
            <a:r>
              <a:rPr lang="fr" sz="850">
                <a:solidFill>
                  <a:schemeClr val="dk1"/>
                </a:solidFill>
                <a:highlight>
                  <a:srgbClr val="FFFFFF"/>
                </a:highlight>
                <a:latin typeface="Roboto Light"/>
                <a:ea typeface="Roboto Light"/>
                <a:cs typeface="Roboto Light"/>
                <a:sym typeface="Roboto Light"/>
              </a:rPr>
              <a:t>PrimaryPropertyType</a:t>
            </a:r>
            <a:endParaRPr sz="850">
              <a:solidFill>
                <a:schemeClr val="dk1"/>
              </a:solidFill>
              <a:highlight>
                <a:srgbClr val="FFFFFF"/>
              </a:highlight>
              <a:latin typeface="Roboto Light"/>
              <a:ea typeface="Roboto Light"/>
              <a:cs typeface="Roboto Light"/>
              <a:sym typeface="Roboto Light"/>
            </a:endParaRPr>
          </a:p>
          <a:p>
            <a:pPr indent="-282575" lvl="2" marL="1371600" rtl="0" algn="l">
              <a:lnSpc>
                <a:spcPct val="115000"/>
              </a:lnSpc>
              <a:spcBef>
                <a:spcPts val="0"/>
              </a:spcBef>
              <a:spcAft>
                <a:spcPts val="0"/>
              </a:spcAft>
              <a:buClr>
                <a:schemeClr val="dk1"/>
              </a:buClr>
              <a:buSzPts val="850"/>
              <a:buFont typeface="Roboto Light"/>
              <a:buChar char="-"/>
            </a:pPr>
            <a:r>
              <a:rPr lang="fr" sz="850">
                <a:solidFill>
                  <a:schemeClr val="dk1"/>
                </a:solidFill>
                <a:highlight>
                  <a:srgbClr val="FFFFFF"/>
                </a:highlight>
                <a:latin typeface="Roboto Light"/>
                <a:ea typeface="Roboto Light"/>
                <a:cs typeface="Roboto Light"/>
                <a:sym typeface="Roboto Light"/>
              </a:rPr>
              <a:t>BuildingType</a:t>
            </a:r>
            <a:endParaRPr sz="850">
              <a:solidFill>
                <a:schemeClr val="dk1"/>
              </a:solidFill>
              <a:highlight>
                <a:srgbClr val="FFFFFF"/>
              </a:highlight>
              <a:latin typeface="Roboto Light"/>
              <a:ea typeface="Roboto Light"/>
              <a:cs typeface="Roboto Light"/>
              <a:sym typeface="Roboto Light"/>
            </a:endParaRPr>
          </a:p>
          <a:p>
            <a:pPr indent="-282575" lvl="2" marL="1371600" rtl="0" algn="l">
              <a:lnSpc>
                <a:spcPct val="115000"/>
              </a:lnSpc>
              <a:spcBef>
                <a:spcPts val="0"/>
              </a:spcBef>
              <a:spcAft>
                <a:spcPts val="0"/>
              </a:spcAft>
              <a:buClr>
                <a:schemeClr val="dk1"/>
              </a:buClr>
              <a:buSzPts val="850"/>
              <a:buFont typeface="Roboto Light"/>
              <a:buChar char="-"/>
            </a:pPr>
            <a:r>
              <a:rPr lang="fr" sz="850">
                <a:solidFill>
                  <a:schemeClr val="dk1"/>
                </a:solidFill>
                <a:highlight>
                  <a:srgbClr val="FFFFFF"/>
                </a:highlight>
                <a:latin typeface="Roboto Light"/>
                <a:ea typeface="Roboto Light"/>
                <a:cs typeface="Roboto Light"/>
                <a:sym typeface="Roboto Light"/>
              </a:rPr>
              <a:t>LargestPropertyUseType</a:t>
            </a:r>
            <a:endParaRPr sz="850">
              <a:solidFill>
                <a:schemeClr val="dk1"/>
              </a:solidFill>
              <a:highlight>
                <a:srgbClr val="FFFFFF"/>
              </a:highlight>
              <a:latin typeface="Roboto Light"/>
              <a:ea typeface="Roboto Light"/>
              <a:cs typeface="Roboto Light"/>
              <a:sym typeface="Roboto Light"/>
            </a:endParaRPr>
          </a:p>
          <a:p>
            <a:pPr indent="-282575" lvl="2" marL="1371600" rtl="0" algn="l">
              <a:lnSpc>
                <a:spcPct val="115000"/>
              </a:lnSpc>
              <a:spcBef>
                <a:spcPts val="0"/>
              </a:spcBef>
              <a:spcAft>
                <a:spcPts val="0"/>
              </a:spcAft>
              <a:buClr>
                <a:schemeClr val="dk1"/>
              </a:buClr>
              <a:buSzPts val="850"/>
              <a:buFont typeface="Roboto Light"/>
              <a:buChar char="-"/>
            </a:pPr>
            <a:r>
              <a:rPr lang="fr" sz="850">
                <a:solidFill>
                  <a:schemeClr val="dk1"/>
                </a:solidFill>
                <a:highlight>
                  <a:srgbClr val="FFFFFF"/>
                </a:highlight>
                <a:latin typeface="Roboto Light"/>
                <a:ea typeface="Roboto Light"/>
                <a:cs typeface="Roboto Light"/>
                <a:sym typeface="Roboto Light"/>
              </a:rPr>
              <a:t>Location</a:t>
            </a:r>
            <a:endParaRPr sz="850">
              <a:solidFill>
                <a:schemeClr val="dk1"/>
              </a:solidFill>
              <a:highlight>
                <a:srgbClr val="FFFFFF"/>
              </a:highlight>
              <a:latin typeface="Roboto Light"/>
              <a:ea typeface="Roboto Light"/>
              <a:cs typeface="Roboto Light"/>
              <a:sym typeface="Roboto Light"/>
            </a:endParaRPr>
          </a:p>
          <a:p>
            <a:pPr indent="-282575" lvl="2" marL="1371600" rtl="0" algn="l">
              <a:lnSpc>
                <a:spcPct val="115000"/>
              </a:lnSpc>
              <a:spcBef>
                <a:spcPts val="0"/>
              </a:spcBef>
              <a:spcAft>
                <a:spcPts val="0"/>
              </a:spcAft>
              <a:buClr>
                <a:schemeClr val="dk1"/>
              </a:buClr>
              <a:buSzPts val="850"/>
              <a:buFont typeface="Roboto Light"/>
              <a:buChar char="-"/>
            </a:pPr>
            <a:r>
              <a:rPr lang="fr" sz="850">
                <a:solidFill>
                  <a:schemeClr val="dk1"/>
                </a:solidFill>
                <a:highlight>
                  <a:srgbClr val="FFFFFF"/>
                </a:highlight>
                <a:latin typeface="Roboto Light"/>
                <a:ea typeface="Roboto Light"/>
                <a:cs typeface="Roboto Light"/>
                <a:sym typeface="Roboto Light"/>
              </a:rPr>
              <a:t>PropertyGFAParking</a:t>
            </a:r>
            <a:endParaRPr sz="850">
              <a:solidFill>
                <a:schemeClr val="dk1"/>
              </a:solidFill>
              <a:highlight>
                <a:srgbClr val="FFFFFF"/>
              </a:highlight>
              <a:latin typeface="Roboto Light"/>
              <a:ea typeface="Roboto Light"/>
              <a:cs typeface="Roboto Light"/>
              <a:sym typeface="Roboto Light"/>
            </a:endParaRPr>
          </a:p>
          <a:p>
            <a:pPr indent="-282575" lvl="2" marL="1371600" rtl="0" algn="l">
              <a:lnSpc>
                <a:spcPct val="115000"/>
              </a:lnSpc>
              <a:spcBef>
                <a:spcPts val="0"/>
              </a:spcBef>
              <a:spcAft>
                <a:spcPts val="0"/>
              </a:spcAft>
              <a:buClr>
                <a:schemeClr val="dk1"/>
              </a:buClr>
              <a:buSzPts val="850"/>
              <a:buFont typeface="Roboto Light"/>
              <a:buChar char="-"/>
            </a:pPr>
            <a:r>
              <a:rPr lang="fr" sz="850">
                <a:solidFill>
                  <a:schemeClr val="dk1"/>
                </a:solidFill>
                <a:highlight>
                  <a:srgbClr val="FFFFFF"/>
                </a:highlight>
                <a:latin typeface="Roboto Light"/>
                <a:ea typeface="Roboto Light"/>
                <a:cs typeface="Roboto Light"/>
                <a:sym typeface="Roboto Light"/>
              </a:rPr>
              <a:t>NumberofFloors</a:t>
            </a:r>
            <a:endParaRPr sz="850">
              <a:solidFill>
                <a:schemeClr val="dk1"/>
              </a:solidFill>
              <a:highlight>
                <a:srgbClr val="FFFFFF"/>
              </a:highlight>
              <a:latin typeface="Roboto Light"/>
              <a:ea typeface="Roboto Light"/>
              <a:cs typeface="Roboto Light"/>
              <a:sym typeface="Roboto Light"/>
            </a:endParaRPr>
          </a:p>
          <a:p>
            <a:pPr indent="-282575" lvl="2" marL="1371600" rtl="0" algn="l">
              <a:lnSpc>
                <a:spcPct val="115000"/>
              </a:lnSpc>
              <a:spcBef>
                <a:spcPts val="0"/>
              </a:spcBef>
              <a:spcAft>
                <a:spcPts val="0"/>
              </a:spcAft>
              <a:buClr>
                <a:schemeClr val="dk1"/>
              </a:buClr>
              <a:buSzPts val="850"/>
              <a:buFont typeface="Roboto Light"/>
              <a:buChar char="-"/>
            </a:pPr>
            <a:r>
              <a:rPr lang="fr" sz="850">
                <a:solidFill>
                  <a:schemeClr val="dk1"/>
                </a:solidFill>
                <a:highlight>
                  <a:srgbClr val="FFFFFF"/>
                </a:highlight>
                <a:latin typeface="Roboto Light"/>
                <a:ea typeface="Roboto Light"/>
                <a:cs typeface="Roboto Light"/>
                <a:sym typeface="Roboto Light"/>
              </a:rPr>
              <a:t>NumberofBuildings</a:t>
            </a:r>
            <a:endParaRPr sz="850">
              <a:solidFill>
                <a:schemeClr val="dk1"/>
              </a:solidFill>
              <a:highlight>
                <a:srgbClr val="FFFFFF"/>
              </a:highlight>
              <a:latin typeface="Roboto Light"/>
              <a:ea typeface="Roboto Light"/>
              <a:cs typeface="Roboto Light"/>
              <a:sym typeface="Roboto Light"/>
            </a:endParaRPr>
          </a:p>
          <a:p>
            <a:pPr indent="-307975" lvl="0" marL="457200" rtl="0" algn="l">
              <a:lnSpc>
                <a:spcPct val="115000"/>
              </a:lnSpc>
              <a:spcBef>
                <a:spcPts val="0"/>
              </a:spcBef>
              <a:spcAft>
                <a:spcPts val="0"/>
              </a:spcAft>
              <a:buClr>
                <a:schemeClr val="dk1"/>
              </a:buClr>
              <a:buSzPts val="1250"/>
              <a:buFont typeface="Roboto Light"/>
              <a:buChar char="-"/>
            </a:pPr>
            <a:r>
              <a:rPr lang="fr" sz="1250">
                <a:solidFill>
                  <a:schemeClr val="dk1"/>
                </a:solidFill>
                <a:highlight>
                  <a:srgbClr val="FFFFFF"/>
                </a:highlight>
                <a:latin typeface="Roboto Light"/>
                <a:ea typeface="Roboto Light"/>
                <a:cs typeface="Roboto Light"/>
                <a:sym typeface="Roboto Light"/>
              </a:rPr>
              <a:t>Les variables nouvellement créées portent le suffixe Enc</a:t>
            </a:r>
            <a:endParaRPr sz="1250">
              <a:solidFill>
                <a:schemeClr val="dk1"/>
              </a:solidFill>
              <a:highlight>
                <a:srgbClr val="FFFFFF"/>
              </a:highlight>
              <a:latin typeface="Roboto Light"/>
              <a:ea typeface="Roboto Light"/>
              <a:cs typeface="Roboto Light"/>
              <a:sym typeface="Roboto Light"/>
            </a:endParaRPr>
          </a:p>
          <a:p>
            <a:pPr indent="0" lvl="0" marL="457200" rtl="0" algn="l">
              <a:lnSpc>
                <a:spcPct val="115000"/>
              </a:lnSpc>
              <a:spcBef>
                <a:spcPts val="1100"/>
              </a:spcBef>
              <a:spcAft>
                <a:spcPts val="0"/>
              </a:spcAft>
              <a:buNone/>
            </a:pPr>
            <a:r>
              <a:t/>
            </a:r>
            <a:endParaRPr sz="1250">
              <a:solidFill>
                <a:schemeClr val="dk1"/>
              </a:solidFill>
              <a:highlight>
                <a:srgbClr val="FFFFFF"/>
              </a:highlight>
              <a:latin typeface="Roboto Light"/>
              <a:ea typeface="Roboto Light"/>
              <a:cs typeface="Roboto Light"/>
              <a:sym typeface="Roboto Light"/>
            </a:endParaRPr>
          </a:p>
          <a:p>
            <a:pPr indent="0" lvl="0" marL="457200" rtl="0" algn="l">
              <a:lnSpc>
                <a:spcPct val="115000"/>
              </a:lnSpc>
              <a:spcBef>
                <a:spcPts val="700"/>
              </a:spcBef>
              <a:spcAft>
                <a:spcPts val="0"/>
              </a:spcAft>
              <a:buNone/>
            </a:pPr>
            <a:r>
              <a:t/>
            </a:r>
            <a:endParaRPr sz="1000">
              <a:solidFill>
                <a:srgbClr val="666666"/>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457200" rtl="0" algn="l">
              <a:lnSpc>
                <a:spcPct val="100000"/>
              </a:lnSpc>
              <a:spcBef>
                <a:spcPts val="0"/>
              </a:spcBef>
              <a:spcAft>
                <a:spcPts val="0"/>
              </a:spcAft>
              <a:buNone/>
            </a:pPr>
            <a:r>
              <a:t/>
            </a:r>
            <a:endParaRPr sz="1700">
              <a:solidFill>
                <a:srgbClr val="666666"/>
              </a:solidFill>
              <a:latin typeface="Roboto Light"/>
              <a:ea typeface="Roboto Light"/>
              <a:cs typeface="Roboto Light"/>
              <a:sym typeface="Roboto Light"/>
            </a:endParaRPr>
          </a:p>
          <a:p>
            <a:pPr indent="0" lvl="0" marL="914400" rtl="0" algn="l">
              <a:lnSpc>
                <a:spcPct val="115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80000"/>
              </a:lnSpc>
              <a:spcBef>
                <a:spcPts val="300"/>
              </a:spcBef>
              <a:spcAft>
                <a:spcPts val="0"/>
              </a:spcAft>
              <a:buNone/>
            </a:pPr>
            <a:r>
              <a:t/>
            </a:r>
            <a:endParaRPr sz="1900">
              <a:latin typeface="Roboto Light"/>
              <a:ea typeface="Roboto Light"/>
              <a:cs typeface="Roboto Light"/>
              <a:sym typeface="Roboto Light"/>
            </a:endParaRPr>
          </a:p>
          <a:p>
            <a:pPr indent="0" lvl="0" marL="0" rtl="0" algn="ctr">
              <a:lnSpc>
                <a:spcPct val="80000"/>
              </a:lnSpc>
              <a:spcBef>
                <a:spcPts val="0"/>
              </a:spcBef>
              <a:spcAft>
                <a:spcPts val="0"/>
              </a:spcAft>
              <a:buSzPts val="275"/>
              <a:buNone/>
            </a:pPr>
            <a:r>
              <a:t/>
            </a:r>
            <a:endParaRPr sz="2000">
              <a:latin typeface="Roboto Light"/>
              <a:ea typeface="Roboto Light"/>
              <a:cs typeface="Roboto Light"/>
              <a:sym typeface="Roboto Light"/>
            </a:endParaRPr>
          </a:p>
        </p:txBody>
      </p:sp>
      <p:sp>
        <p:nvSpPr>
          <p:cNvPr id="294" name="Google Shape;294;p45"/>
          <p:cNvSpPr txBox="1"/>
          <p:nvPr/>
        </p:nvSpPr>
        <p:spPr>
          <a:xfrm>
            <a:off x="365825" y="286950"/>
            <a:ext cx="8073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latin typeface="Roboto Thin"/>
                <a:ea typeface="Roboto Thin"/>
                <a:cs typeface="Roboto Thin"/>
                <a:sym typeface="Roboto Thin"/>
              </a:rPr>
              <a:t>Phase Modélisation GHGE - Preprocessing</a:t>
            </a:r>
            <a:endParaRPr sz="2000">
              <a:latin typeface="Roboto Thin"/>
              <a:ea typeface="Roboto Thin"/>
              <a:cs typeface="Roboto Thin"/>
              <a:sym typeface="Roboto Thin"/>
            </a:endParaRPr>
          </a:p>
        </p:txBody>
      </p:sp>
      <p:cxnSp>
        <p:nvCxnSpPr>
          <p:cNvPr id="295" name="Google Shape;295;p45"/>
          <p:cNvCxnSpPr/>
          <p:nvPr/>
        </p:nvCxnSpPr>
        <p:spPr>
          <a:xfrm flipH="1" rot="10800000">
            <a:off x="419925" y="674825"/>
            <a:ext cx="8217000" cy="2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6"/>
          <p:cNvSpPr txBox="1"/>
          <p:nvPr>
            <p:ph idx="1" type="subTitle"/>
          </p:nvPr>
        </p:nvSpPr>
        <p:spPr>
          <a:xfrm>
            <a:off x="365825" y="1061475"/>
            <a:ext cx="8142000" cy="3156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1200">
                <a:solidFill>
                  <a:schemeClr val="dk1"/>
                </a:solidFill>
                <a:highlight>
                  <a:srgbClr val="FFFFFF"/>
                </a:highlight>
                <a:latin typeface="Roboto Light"/>
                <a:ea typeface="Roboto Light"/>
                <a:cs typeface="Roboto Light"/>
                <a:sym typeface="Roboto Light"/>
              </a:rPr>
              <a:t>Avec GridSearch et CV</a:t>
            </a:r>
            <a:endParaRPr sz="1200">
              <a:solidFill>
                <a:schemeClr val="dk1"/>
              </a:solidFill>
              <a:highlight>
                <a:srgbClr val="FFFFFF"/>
              </a:highlight>
              <a:latin typeface="Roboto Light"/>
              <a:ea typeface="Roboto Light"/>
              <a:cs typeface="Roboto Light"/>
              <a:sym typeface="Roboto Light"/>
            </a:endParaRPr>
          </a:p>
          <a:p>
            <a:pPr indent="-304800" lvl="0" marL="457200" rtl="0" algn="l">
              <a:lnSpc>
                <a:spcPct val="115000"/>
              </a:lnSpc>
              <a:spcBef>
                <a:spcPts val="0"/>
              </a:spcBef>
              <a:spcAft>
                <a:spcPts val="0"/>
              </a:spcAft>
              <a:buClr>
                <a:schemeClr val="dk1"/>
              </a:buClr>
              <a:buSzPts val="1200"/>
              <a:buFont typeface="Roboto Light"/>
              <a:buChar char="-"/>
            </a:pPr>
            <a:r>
              <a:rPr lang="fr" sz="1200">
                <a:solidFill>
                  <a:schemeClr val="dk1"/>
                </a:solidFill>
                <a:highlight>
                  <a:srgbClr val="FFFFFF"/>
                </a:highlight>
                <a:latin typeface="Roboto Light"/>
                <a:ea typeface="Roboto Light"/>
                <a:cs typeface="Roboto Light"/>
                <a:sym typeface="Roboto Light"/>
              </a:rPr>
              <a:t>hyperparams = {"fit_intercept": ["True", "False"], "normalize": ["True", "False"] } </a:t>
            </a:r>
            <a:endParaRPr sz="1200">
              <a:solidFill>
                <a:schemeClr val="dk1"/>
              </a:solidFill>
              <a:highlight>
                <a:srgbClr val="FFFFFF"/>
              </a:highlight>
              <a:latin typeface="Roboto Light"/>
              <a:ea typeface="Roboto Light"/>
              <a:cs typeface="Roboto Light"/>
              <a:sym typeface="Roboto Light"/>
            </a:endParaRPr>
          </a:p>
          <a:p>
            <a:pPr indent="-304800" lvl="0" marL="457200" rtl="0" algn="l">
              <a:lnSpc>
                <a:spcPct val="115000"/>
              </a:lnSpc>
              <a:spcBef>
                <a:spcPts val="0"/>
              </a:spcBef>
              <a:spcAft>
                <a:spcPts val="0"/>
              </a:spcAft>
              <a:buClr>
                <a:schemeClr val="dk1"/>
              </a:buClr>
              <a:buSzPts val="1200"/>
              <a:buFont typeface="Roboto Light"/>
              <a:buChar char="-"/>
            </a:pPr>
            <a:r>
              <a:rPr lang="fr" sz="1200">
                <a:solidFill>
                  <a:schemeClr val="dk1"/>
                </a:solidFill>
                <a:highlight>
                  <a:srgbClr val="FFFFFF"/>
                </a:highlight>
                <a:latin typeface="Roboto Light"/>
                <a:ea typeface="Roboto Light"/>
                <a:cs typeface="Roboto Light"/>
                <a:sym typeface="Roboto Light"/>
              </a:rPr>
              <a:t>CV de 2 à 10 </a:t>
            </a:r>
            <a:endParaRPr sz="1200">
              <a:solidFill>
                <a:schemeClr val="dk1"/>
              </a:solidFill>
              <a:highlight>
                <a:srgbClr val="FFFFFF"/>
              </a:highlight>
              <a:latin typeface="Roboto Light"/>
              <a:ea typeface="Roboto Light"/>
              <a:cs typeface="Roboto Light"/>
              <a:sym typeface="Roboto Light"/>
            </a:endParaRPr>
          </a:p>
          <a:p>
            <a:pPr indent="-304800" lvl="0" marL="457200" rtl="0" algn="l">
              <a:lnSpc>
                <a:spcPct val="115000"/>
              </a:lnSpc>
              <a:spcBef>
                <a:spcPts val="0"/>
              </a:spcBef>
              <a:spcAft>
                <a:spcPts val="0"/>
              </a:spcAft>
              <a:buClr>
                <a:schemeClr val="dk1"/>
              </a:buClr>
              <a:buSzPts val="1200"/>
              <a:buFont typeface="Roboto Light"/>
              <a:buChar char="-"/>
            </a:pPr>
            <a:r>
              <a:rPr lang="fr" sz="1200">
                <a:solidFill>
                  <a:schemeClr val="dk1"/>
                </a:solidFill>
                <a:highlight>
                  <a:srgbClr val="FFFFFF"/>
                </a:highlight>
                <a:latin typeface="Roboto Light"/>
                <a:ea typeface="Roboto Light"/>
                <a:cs typeface="Roboto Light"/>
                <a:sym typeface="Roboto Light"/>
              </a:rPr>
              <a:t>Meilleur performance </a:t>
            </a:r>
            <a:endParaRPr sz="1200">
              <a:solidFill>
                <a:schemeClr val="dk1"/>
              </a:solidFill>
              <a:highlight>
                <a:srgbClr val="FFFFFF"/>
              </a:highlight>
              <a:latin typeface="Roboto Light"/>
              <a:ea typeface="Roboto Light"/>
              <a:cs typeface="Roboto Light"/>
              <a:sym typeface="Roboto Light"/>
            </a:endParaRPr>
          </a:p>
          <a:p>
            <a:pPr indent="-304800" lvl="1" marL="914400" rtl="0" algn="l">
              <a:lnSpc>
                <a:spcPct val="115000"/>
              </a:lnSpc>
              <a:spcBef>
                <a:spcPts val="0"/>
              </a:spcBef>
              <a:spcAft>
                <a:spcPts val="0"/>
              </a:spcAft>
              <a:buClr>
                <a:schemeClr val="dk1"/>
              </a:buClr>
              <a:buSzPts val="1200"/>
              <a:buFont typeface="Roboto Light"/>
              <a:buChar char="-"/>
            </a:pPr>
            <a:r>
              <a:rPr lang="fr" sz="1200">
                <a:solidFill>
                  <a:schemeClr val="dk1"/>
                </a:solidFill>
                <a:highlight>
                  <a:srgbClr val="FFFFFF"/>
                </a:highlight>
                <a:latin typeface="Roboto Light"/>
                <a:ea typeface="Roboto Light"/>
                <a:cs typeface="Roboto Light"/>
                <a:sym typeface="Roboto Light"/>
              </a:rPr>
              <a:t>CV à </a:t>
            </a:r>
            <a:r>
              <a:rPr lang="fr" sz="1100">
                <a:solidFill>
                  <a:schemeClr val="dk1"/>
                </a:solidFill>
                <a:highlight>
                  <a:srgbClr val="FFFFFF"/>
                </a:highlight>
                <a:latin typeface="Roboto Light"/>
                <a:ea typeface="Roboto Light"/>
                <a:cs typeface="Roboto Light"/>
                <a:sym typeface="Roboto Light"/>
              </a:rPr>
              <a:t>3 </a:t>
            </a:r>
            <a:endParaRPr sz="1200">
              <a:solidFill>
                <a:schemeClr val="dk1"/>
              </a:solidFill>
              <a:highlight>
                <a:srgbClr val="FFFFFF"/>
              </a:highlight>
              <a:latin typeface="Roboto Light"/>
              <a:ea typeface="Roboto Light"/>
              <a:cs typeface="Roboto Light"/>
              <a:sym typeface="Roboto Light"/>
            </a:endParaRPr>
          </a:p>
          <a:p>
            <a:pPr indent="-304800" lvl="1" marL="914400" rtl="0" algn="l">
              <a:lnSpc>
                <a:spcPct val="115000"/>
              </a:lnSpc>
              <a:spcBef>
                <a:spcPts val="0"/>
              </a:spcBef>
              <a:spcAft>
                <a:spcPts val="0"/>
              </a:spcAft>
              <a:buClr>
                <a:schemeClr val="dk1"/>
              </a:buClr>
              <a:buSzPts val="1200"/>
              <a:buFont typeface="Roboto Light"/>
              <a:buChar char="-"/>
            </a:pPr>
            <a:r>
              <a:rPr lang="fr" sz="1050">
                <a:solidFill>
                  <a:schemeClr val="dk1"/>
                </a:solidFill>
                <a:highlight>
                  <a:srgbClr val="FFFFFF"/>
                </a:highlight>
                <a:latin typeface="Roboto Light"/>
                <a:ea typeface="Roboto Light"/>
                <a:cs typeface="Roboto Light"/>
                <a:sym typeface="Roboto Light"/>
              </a:rPr>
              <a:t>RMSE </a:t>
            </a:r>
            <a:r>
              <a:rPr lang="fr" sz="1100">
                <a:solidFill>
                  <a:schemeClr val="dk1"/>
                </a:solidFill>
                <a:highlight>
                  <a:srgbClr val="FFFFFF"/>
                </a:highlight>
                <a:latin typeface="Roboto Light"/>
                <a:ea typeface="Roboto Light"/>
                <a:cs typeface="Roboto Light"/>
                <a:sym typeface="Roboto Light"/>
              </a:rPr>
              <a:t>0.36257321129247455</a:t>
            </a:r>
            <a:endParaRPr sz="1100">
              <a:solidFill>
                <a:schemeClr val="dk1"/>
              </a:solidFill>
              <a:highlight>
                <a:srgbClr val="FFFFFF"/>
              </a:highlight>
              <a:latin typeface="Roboto Light"/>
              <a:ea typeface="Roboto Light"/>
              <a:cs typeface="Roboto Light"/>
              <a:sym typeface="Roboto Light"/>
            </a:endParaRPr>
          </a:p>
          <a:p>
            <a:pPr indent="-304800" lvl="1" marL="914400" rtl="0" algn="l">
              <a:lnSpc>
                <a:spcPct val="115000"/>
              </a:lnSpc>
              <a:spcBef>
                <a:spcPts val="0"/>
              </a:spcBef>
              <a:spcAft>
                <a:spcPts val="0"/>
              </a:spcAft>
              <a:buClr>
                <a:schemeClr val="dk1"/>
              </a:buClr>
              <a:buSzPts val="1200"/>
              <a:buFont typeface="Roboto Light"/>
              <a:buChar char="-"/>
            </a:pPr>
            <a:r>
              <a:rPr lang="fr" sz="1050">
                <a:solidFill>
                  <a:schemeClr val="dk1"/>
                </a:solidFill>
                <a:highlight>
                  <a:srgbClr val="FFFFFF"/>
                </a:highlight>
                <a:latin typeface="Roboto Light"/>
                <a:ea typeface="Roboto Light"/>
                <a:cs typeface="Roboto Light"/>
                <a:sym typeface="Roboto Light"/>
              </a:rPr>
              <a:t>MAPE </a:t>
            </a:r>
            <a:r>
              <a:rPr lang="fr" sz="1100">
                <a:solidFill>
                  <a:schemeClr val="dk1"/>
                </a:solidFill>
                <a:highlight>
                  <a:srgbClr val="FFFFFF"/>
                </a:highlight>
                <a:latin typeface="Roboto Light"/>
                <a:ea typeface="Roboto Light"/>
                <a:cs typeface="Roboto Light"/>
                <a:sym typeface="Roboto Light"/>
              </a:rPr>
              <a:t>1.8937426931300743</a:t>
            </a:r>
            <a:endParaRPr sz="1100">
              <a:solidFill>
                <a:schemeClr val="dk1"/>
              </a:solidFill>
              <a:highlight>
                <a:srgbClr val="FFFFFF"/>
              </a:highlight>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chemeClr val="dk1"/>
              </a:solidFill>
              <a:highlight>
                <a:srgbClr val="FFFFFF"/>
              </a:highlight>
              <a:latin typeface="Roboto Light"/>
              <a:ea typeface="Roboto Light"/>
              <a:cs typeface="Roboto Light"/>
              <a:sym typeface="Roboto Light"/>
            </a:endParaRPr>
          </a:p>
          <a:p>
            <a:pPr indent="0" lvl="0" marL="457200" rtl="0" algn="l">
              <a:lnSpc>
                <a:spcPct val="115000"/>
              </a:lnSpc>
              <a:spcBef>
                <a:spcPts val="0"/>
              </a:spcBef>
              <a:spcAft>
                <a:spcPts val="0"/>
              </a:spcAft>
              <a:buNone/>
            </a:pPr>
            <a:r>
              <a:t/>
            </a:r>
            <a:endParaRPr sz="1000">
              <a:solidFill>
                <a:srgbClr val="666666"/>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457200" rtl="0" algn="l">
              <a:lnSpc>
                <a:spcPct val="100000"/>
              </a:lnSpc>
              <a:spcBef>
                <a:spcPts val="0"/>
              </a:spcBef>
              <a:spcAft>
                <a:spcPts val="0"/>
              </a:spcAft>
              <a:buNone/>
            </a:pPr>
            <a:r>
              <a:t/>
            </a:r>
            <a:endParaRPr sz="1700">
              <a:solidFill>
                <a:srgbClr val="666666"/>
              </a:solidFill>
              <a:latin typeface="Roboto Light"/>
              <a:ea typeface="Roboto Light"/>
              <a:cs typeface="Roboto Light"/>
              <a:sym typeface="Roboto Light"/>
            </a:endParaRPr>
          </a:p>
          <a:p>
            <a:pPr indent="0" lvl="0" marL="914400" rtl="0" algn="l">
              <a:lnSpc>
                <a:spcPct val="115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80000"/>
              </a:lnSpc>
              <a:spcBef>
                <a:spcPts val="300"/>
              </a:spcBef>
              <a:spcAft>
                <a:spcPts val="0"/>
              </a:spcAft>
              <a:buNone/>
            </a:pPr>
            <a:r>
              <a:t/>
            </a:r>
            <a:endParaRPr sz="1900">
              <a:latin typeface="Roboto Light"/>
              <a:ea typeface="Roboto Light"/>
              <a:cs typeface="Roboto Light"/>
              <a:sym typeface="Roboto Light"/>
            </a:endParaRPr>
          </a:p>
          <a:p>
            <a:pPr indent="0" lvl="0" marL="0" rtl="0" algn="ctr">
              <a:lnSpc>
                <a:spcPct val="80000"/>
              </a:lnSpc>
              <a:spcBef>
                <a:spcPts val="0"/>
              </a:spcBef>
              <a:spcAft>
                <a:spcPts val="0"/>
              </a:spcAft>
              <a:buSzPts val="275"/>
              <a:buNone/>
            </a:pPr>
            <a:r>
              <a:t/>
            </a:r>
            <a:endParaRPr sz="2000">
              <a:latin typeface="Roboto Light"/>
              <a:ea typeface="Roboto Light"/>
              <a:cs typeface="Roboto Light"/>
              <a:sym typeface="Roboto Light"/>
            </a:endParaRPr>
          </a:p>
        </p:txBody>
      </p:sp>
      <p:sp>
        <p:nvSpPr>
          <p:cNvPr id="301" name="Google Shape;301;p46"/>
          <p:cNvSpPr txBox="1"/>
          <p:nvPr/>
        </p:nvSpPr>
        <p:spPr>
          <a:xfrm>
            <a:off x="365825" y="286950"/>
            <a:ext cx="8073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latin typeface="Roboto Thin"/>
                <a:ea typeface="Roboto Thin"/>
                <a:cs typeface="Roboto Thin"/>
                <a:sym typeface="Roboto Thin"/>
              </a:rPr>
              <a:t>Phase Modélisation GHGE - Baseline &amp; Linear Regression</a:t>
            </a:r>
            <a:endParaRPr sz="2000">
              <a:latin typeface="Roboto Thin"/>
              <a:ea typeface="Roboto Thin"/>
              <a:cs typeface="Roboto Thin"/>
              <a:sym typeface="Roboto Thin"/>
            </a:endParaRPr>
          </a:p>
        </p:txBody>
      </p:sp>
      <p:cxnSp>
        <p:nvCxnSpPr>
          <p:cNvPr id="302" name="Google Shape;302;p46"/>
          <p:cNvCxnSpPr/>
          <p:nvPr/>
        </p:nvCxnSpPr>
        <p:spPr>
          <a:xfrm flipH="1" rot="10800000">
            <a:off x="419925" y="674825"/>
            <a:ext cx="8217000" cy="2700"/>
          </a:xfrm>
          <a:prstGeom prst="straightConnector1">
            <a:avLst/>
          </a:prstGeom>
          <a:noFill/>
          <a:ln cap="flat" cmpd="sng" w="9525">
            <a:solidFill>
              <a:schemeClr val="dk2"/>
            </a:solidFill>
            <a:prstDash val="solid"/>
            <a:round/>
            <a:headEnd len="med" w="med" type="none"/>
            <a:tailEnd len="med" w="med" type="none"/>
          </a:ln>
        </p:spPr>
      </p:cxnSp>
      <p:pic>
        <p:nvPicPr>
          <p:cNvPr id="303" name="Google Shape;303;p46"/>
          <p:cNvPicPr preferRelativeResize="0"/>
          <p:nvPr/>
        </p:nvPicPr>
        <p:blipFill>
          <a:blip r:embed="rId3">
            <a:alphaModFix/>
          </a:blip>
          <a:stretch>
            <a:fillRect/>
          </a:stretch>
        </p:blipFill>
        <p:spPr>
          <a:xfrm>
            <a:off x="6067000" y="1636038"/>
            <a:ext cx="2019300" cy="14192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7"/>
          <p:cNvSpPr txBox="1"/>
          <p:nvPr>
            <p:ph idx="1" type="subTitle"/>
          </p:nvPr>
        </p:nvSpPr>
        <p:spPr>
          <a:xfrm>
            <a:off x="365825" y="1061475"/>
            <a:ext cx="8142000" cy="3156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1200">
                <a:solidFill>
                  <a:schemeClr val="dk1"/>
                </a:solidFill>
                <a:highlight>
                  <a:srgbClr val="FFFFFF"/>
                </a:highlight>
                <a:latin typeface="Roboto Light"/>
                <a:ea typeface="Roboto Light"/>
                <a:cs typeface="Roboto Light"/>
                <a:sym typeface="Roboto Light"/>
              </a:rPr>
              <a:t>Avec GridSearch et CV</a:t>
            </a:r>
            <a:endParaRPr sz="1200">
              <a:solidFill>
                <a:schemeClr val="dk1"/>
              </a:solidFill>
              <a:highlight>
                <a:srgbClr val="FFFFFF"/>
              </a:highlight>
              <a:latin typeface="Roboto Light"/>
              <a:ea typeface="Roboto Light"/>
              <a:cs typeface="Roboto Light"/>
              <a:sym typeface="Roboto Light"/>
            </a:endParaRPr>
          </a:p>
          <a:p>
            <a:pPr indent="-304800" lvl="0" marL="457200" rtl="0" algn="l">
              <a:lnSpc>
                <a:spcPct val="115000"/>
              </a:lnSpc>
              <a:spcBef>
                <a:spcPts val="0"/>
              </a:spcBef>
              <a:spcAft>
                <a:spcPts val="0"/>
              </a:spcAft>
              <a:buClr>
                <a:schemeClr val="dk1"/>
              </a:buClr>
              <a:buSzPts val="1200"/>
              <a:buFont typeface="Roboto Light"/>
              <a:buChar char="-"/>
            </a:pPr>
            <a:r>
              <a:rPr lang="fr" sz="1200">
                <a:solidFill>
                  <a:schemeClr val="dk1"/>
                </a:solidFill>
                <a:highlight>
                  <a:srgbClr val="FFFFFF"/>
                </a:highlight>
                <a:latin typeface="Roboto Light"/>
                <a:ea typeface="Roboto Light"/>
                <a:cs typeface="Roboto Light"/>
                <a:sym typeface="Roboto Light"/>
              </a:rPr>
              <a:t>hyperparams = {"alpha": np.logspace(-5, 5, 100), "normalize": ["True", "False"]}</a:t>
            </a:r>
            <a:endParaRPr sz="1200">
              <a:solidFill>
                <a:schemeClr val="dk1"/>
              </a:solidFill>
              <a:highlight>
                <a:srgbClr val="FFFFFF"/>
              </a:highlight>
              <a:latin typeface="Roboto Light"/>
              <a:ea typeface="Roboto Light"/>
              <a:cs typeface="Roboto Light"/>
              <a:sym typeface="Roboto Light"/>
            </a:endParaRPr>
          </a:p>
          <a:p>
            <a:pPr indent="-304800" lvl="0" marL="457200" rtl="0" algn="l">
              <a:lnSpc>
                <a:spcPct val="115000"/>
              </a:lnSpc>
              <a:spcBef>
                <a:spcPts val="0"/>
              </a:spcBef>
              <a:spcAft>
                <a:spcPts val="0"/>
              </a:spcAft>
              <a:buClr>
                <a:schemeClr val="dk1"/>
              </a:buClr>
              <a:buSzPts val="1200"/>
              <a:buFont typeface="Roboto Light"/>
              <a:buChar char="-"/>
            </a:pPr>
            <a:r>
              <a:rPr lang="fr" sz="1200">
                <a:solidFill>
                  <a:schemeClr val="dk1"/>
                </a:solidFill>
                <a:highlight>
                  <a:srgbClr val="FFFFFF"/>
                </a:highlight>
                <a:latin typeface="Roboto Light"/>
                <a:ea typeface="Roboto Light"/>
                <a:cs typeface="Roboto Light"/>
                <a:sym typeface="Roboto Light"/>
              </a:rPr>
              <a:t>CV de 2 à 10 </a:t>
            </a:r>
            <a:endParaRPr sz="1200">
              <a:solidFill>
                <a:schemeClr val="dk1"/>
              </a:solidFill>
              <a:highlight>
                <a:srgbClr val="FFFFFF"/>
              </a:highlight>
              <a:latin typeface="Roboto Light"/>
              <a:ea typeface="Roboto Light"/>
              <a:cs typeface="Roboto Light"/>
              <a:sym typeface="Roboto Light"/>
            </a:endParaRPr>
          </a:p>
          <a:p>
            <a:pPr indent="-304800" lvl="0" marL="457200" rtl="0" algn="l">
              <a:lnSpc>
                <a:spcPct val="115000"/>
              </a:lnSpc>
              <a:spcBef>
                <a:spcPts val="0"/>
              </a:spcBef>
              <a:spcAft>
                <a:spcPts val="0"/>
              </a:spcAft>
              <a:buClr>
                <a:schemeClr val="dk1"/>
              </a:buClr>
              <a:buSzPts val="1200"/>
              <a:buFont typeface="Roboto Light"/>
              <a:buChar char="-"/>
            </a:pPr>
            <a:r>
              <a:rPr lang="fr" sz="1200">
                <a:solidFill>
                  <a:schemeClr val="dk1"/>
                </a:solidFill>
                <a:highlight>
                  <a:srgbClr val="FFFFFF"/>
                </a:highlight>
                <a:latin typeface="Roboto Light"/>
                <a:ea typeface="Roboto Light"/>
                <a:cs typeface="Roboto Light"/>
                <a:sym typeface="Roboto Light"/>
              </a:rPr>
              <a:t>Meilleur performance </a:t>
            </a:r>
            <a:endParaRPr sz="1200">
              <a:solidFill>
                <a:schemeClr val="dk1"/>
              </a:solidFill>
              <a:highlight>
                <a:srgbClr val="FFFFFF"/>
              </a:highlight>
              <a:latin typeface="Roboto Light"/>
              <a:ea typeface="Roboto Light"/>
              <a:cs typeface="Roboto Light"/>
              <a:sym typeface="Roboto Light"/>
            </a:endParaRPr>
          </a:p>
          <a:p>
            <a:pPr indent="-304800" lvl="1" marL="914400" rtl="0" algn="l">
              <a:lnSpc>
                <a:spcPct val="115000"/>
              </a:lnSpc>
              <a:spcBef>
                <a:spcPts val="0"/>
              </a:spcBef>
              <a:spcAft>
                <a:spcPts val="0"/>
              </a:spcAft>
              <a:buClr>
                <a:schemeClr val="dk1"/>
              </a:buClr>
              <a:buSzPts val="1200"/>
              <a:buFont typeface="Roboto Light"/>
              <a:buChar char="-"/>
            </a:pPr>
            <a:r>
              <a:rPr lang="fr" sz="1050">
                <a:solidFill>
                  <a:schemeClr val="dk1"/>
                </a:solidFill>
                <a:highlight>
                  <a:srgbClr val="FFFFFF"/>
                </a:highlight>
                <a:latin typeface="Roboto Light"/>
                <a:ea typeface="Roboto Light"/>
                <a:cs typeface="Roboto Light"/>
                <a:sym typeface="Roboto Light"/>
              </a:rPr>
              <a:t>CV à 5 </a:t>
            </a:r>
            <a:endParaRPr sz="1050">
              <a:solidFill>
                <a:schemeClr val="dk1"/>
              </a:solidFill>
              <a:highlight>
                <a:srgbClr val="FFFFFF"/>
              </a:highlight>
              <a:latin typeface="Roboto Light"/>
              <a:ea typeface="Roboto Light"/>
              <a:cs typeface="Roboto Light"/>
              <a:sym typeface="Roboto Light"/>
            </a:endParaRPr>
          </a:p>
          <a:p>
            <a:pPr indent="-304800" lvl="1" marL="914400" rtl="0" algn="l">
              <a:lnSpc>
                <a:spcPct val="115000"/>
              </a:lnSpc>
              <a:spcBef>
                <a:spcPts val="0"/>
              </a:spcBef>
              <a:spcAft>
                <a:spcPts val="0"/>
              </a:spcAft>
              <a:buClr>
                <a:schemeClr val="dk1"/>
              </a:buClr>
              <a:buSzPts val="1200"/>
              <a:buFont typeface="Roboto Light"/>
              <a:buChar char="-"/>
            </a:pPr>
            <a:r>
              <a:rPr lang="fr" sz="1050">
                <a:solidFill>
                  <a:schemeClr val="dk1"/>
                </a:solidFill>
                <a:highlight>
                  <a:srgbClr val="FFFFFF"/>
                </a:highlight>
                <a:latin typeface="Roboto Light"/>
                <a:ea typeface="Roboto Light"/>
                <a:cs typeface="Roboto Light"/>
                <a:sym typeface="Roboto Light"/>
              </a:rPr>
              <a:t>Best Params</a:t>
            </a:r>
            <a:r>
              <a:rPr lang="fr" sz="1100">
                <a:solidFill>
                  <a:schemeClr val="dk1"/>
                </a:solidFill>
                <a:highlight>
                  <a:srgbClr val="FFFFFF"/>
                </a:highlight>
                <a:latin typeface="Roboto Light"/>
                <a:ea typeface="Roboto Light"/>
                <a:cs typeface="Roboto Light"/>
                <a:sym typeface="Roboto Light"/>
              </a:rPr>
              <a:t>{'alpha': 1.7886495290574351, 'normalize': 'True'}</a:t>
            </a:r>
            <a:endParaRPr sz="1050">
              <a:solidFill>
                <a:schemeClr val="dk1"/>
              </a:solidFill>
              <a:highlight>
                <a:srgbClr val="FFFFFF"/>
              </a:highlight>
              <a:latin typeface="Roboto Light"/>
              <a:ea typeface="Roboto Light"/>
              <a:cs typeface="Roboto Light"/>
              <a:sym typeface="Roboto Light"/>
            </a:endParaRPr>
          </a:p>
          <a:p>
            <a:pPr indent="-304800" lvl="1" marL="914400" rtl="0" algn="l">
              <a:lnSpc>
                <a:spcPct val="115000"/>
              </a:lnSpc>
              <a:spcBef>
                <a:spcPts val="0"/>
              </a:spcBef>
              <a:spcAft>
                <a:spcPts val="0"/>
              </a:spcAft>
              <a:buClr>
                <a:schemeClr val="dk1"/>
              </a:buClr>
              <a:buSzPts val="1200"/>
              <a:buFont typeface="Roboto Light"/>
              <a:buChar char="-"/>
            </a:pPr>
            <a:r>
              <a:rPr lang="fr" sz="1050">
                <a:solidFill>
                  <a:schemeClr val="dk1"/>
                </a:solidFill>
                <a:highlight>
                  <a:srgbClr val="FFFFFF"/>
                </a:highlight>
                <a:latin typeface="Roboto Light"/>
                <a:ea typeface="Roboto Light"/>
                <a:cs typeface="Roboto Light"/>
                <a:sym typeface="Roboto Light"/>
              </a:rPr>
              <a:t>RMSE </a:t>
            </a:r>
            <a:r>
              <a:rPr lang="fr" sz="1100">
                <a:solidFill>
                  <a:schemeClr val="dk1"/>
                </a:solidFill>
                <a:highlight>
                  <a:srgbClr val="FFFFFF"/>
                </a:highlight>
                <a:latin typeface="Roboto Light"/>
                <a:ea typeface="Roboto Light"/>
                <a:cs typeface="Roboto Light"/>
                <a:sym typeface="Roboto Light"/>
              </a:rPr>
              <a:t>00.3395182885117609 </a:t>
            </a:r>
            <a:endParaRPr sz="1100">
              <a:solidFill>
                <a:schemeClr val="dk1"/>
              </a:solidFill>
              <a:highlight>
                <a:srgbClr val="FFFFFF"/>
              </a:highlight>
              <a:latin typeface="Roboto Light"/>
              <a:ea typeface="Roboto Light"/>
              <a:cs typeface="Roboto Light"/>
              <a:sym typeface="Roboto Light"/>
            </a:endParaRPr>
          </a:p>
          <a:p>
            <a:pPr indent="-304800" lvl="1" marL="914400" rtl="0" algn="l">
              <a:lnSpc>
                <a:spcPct val="115000"/>
              </a:lnSpc>
              <a:spcBef>
                <a:spcPts val="0"/>
              </a:spcBef>
              <a:spcAft>
                <a:spcPts val="0"/>
              </a:spcAft>
              <a:buClr>
                <a:schemeClr val="dk1"/>
              </a:buClr>
              <a:buSzPts val="1200"/>
              <a:buFont typeface="Roboto Light"/>
              <a:buChar char="-"/>
            </a:pPr>
            <a:r>
              <a:rPr lang="fr" sz="1050">
                <a:solidFill>
                  <a:schemeClr val="dk1"/>
                </a:solidFill>
                <a:highlight>
                  <a:srgbClr val="FFFFFF"/>
                </a:highlight>
                <a:latin typeface="Roboto Light"/>
                <a:ea typeface="Roboto Light"/>
                <a:cs typeface="Roboto Light"/>
                <a:sym typeface="Roboto Light"/>
              </a:rPr>
              <a:t>MAPE </a:t>
            </a:r>
            <a:r>
              <a:rPr lang="fr" sz="1100">
                <a:solidFill>
                  <a:schemeClr val="dk1"/>
                </a:solidFill>
                <a:highlight>
                  <a:srgbClr val="FFFFFF"/>
                </a:highlight>
                <a:latin typeface="Roboto Light"/>
                <a:ea typeface="Roboto Light"/>
                <a:cs typeface="Roboto Light"/>
                <a:sym typeface="Roboto Light"/>
              </a:rPr>
              <a:t>1.6364916414116741</a:t>
            </a:r>
            <a:endParaRPr sz="1100">
              <a:solidFill>
                <a:schemeClr val="dk1"/>
              </a:solidFill>
              <a:highlight>
                <a:srgbClr val="FFFFFF"/>
              </a:highlight>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1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chemeClr val="dk1"/>
              </a:solidFill>
              <a:highlight>
                <a:srgbClr val="FFFFFF"/>
              </a:highlight>
              <a:latin typeface="Roboto Light"/>
              <a:ea typeface="Roboto Light"/>
              <a:cs typeface="Roboto Light"/>
              <a:sym typeface="Roboto Light"/>
            </a:endParaRPr>
          </a:p>
          <a:p>
            <a:pPr indent="0" lvl="0" marL="457200" rtl="0" algn="l">
              <a:lnSpc>
                <a:spcPct val="115000"/>
              </a:lnSpc>
              <a:spcBef>
                <a:spcPts val="0"/>
              </a:spcBef>
              <a:spcAft>
                <a:spcPts val="0"/>
              </a:spcAft>
              <a:buNone/>
            </a:pPr>
            <a:r>
              <a:t/>
            </a:r>
            <a:endParaRPr sz="1000">
              <a:solidFill>
                <a:srgbClr val="666666"/>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457200" rtl="0" algn="l">
              <a:lnSpc>
                <a:spcPct val="100000"/>
              </a:lnSpc>
              <a:spcBef>
                <a:spcPts val="0"/>
              </a:spcBef>
              <a:spcAft>
                <a:spcPts val="0"/>
              </a:spcAft>
              <a:buNone/>
            </a:pPr>
            <a:r>
              <a:t/>
            </a:r>
            <a:endParaRPr sz="1700">
              <a:solidFill>
                <a:srgbClr val="666666"/>
              </a:solidFill>
              <a:latin typeface="Roboto Light"/>
              <a:ea typeface="Roboto Light"/>
              <a:cs typeface="Roboto Light"/>
              <a:sym typeface="Roboto Light"/>
            </a:endParaRPr>
          </a:p>
          <a:p>
            <a:pPr indent="0" lvl="0" marL="914400" rtl="0" algn="l">
              <a:lnSpc>
                <a:spcPct val="115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80000"/>
              </a:lnSpc>
              <a:spcBef>
                <a:spcPts val="300"/>
              </a:spcBef>
              <a:spcAft>
                <a:spcPts val="0"/>
              </a:spcAft>
              <a:buNone/>
            </a:pPr>
            <a:r>
              <a:t/>
            </a:r>
            <a:endParaRPr sz="1900">
              <a:latin typeface="Roboto Light"/>
              <a:ea typeface="Roboto Light"/>
              <a:cs typeface="Roboto Light"/>
              <a:sym typeface="Roboto Light"/>
            </a:endParaRPr>
          </a:p>
          <a:p>
            <a:pPr indent="0" lvl="0" marL="0" rtl="0" algn="ctr">
              <a:lnSpc>
                <a:spcPct val="80000"/>
              </a:lnSpc>
              <a:spcBef>
                <a:spcPts val="0"/>
              </a:spcBef>
              <a:spcAft>
                <a:spcPts val="0"/>
              </a:spcAft>
              <a:buSzPts val="275"/>
              <a:buNone/>
            </a:pPr>
            <a:r>
              <a:t/>
            </a:r>
            <a:endParaRPr sz="2000">
              <a:latin typeface="Roboto Light"/>
              <a:ea typeface="Roboto Light"/>
              <a:cs typeface="Roboto Light"/>
              <a:sym typeface="Roboto Light"/>
            </a:endParaRPr>
          </a:p>
        </p:txBody>
      </p:sp>
      <p:sp>
        <p:nvSpPr>
          <p:cNvPr id="309" name="Google Shape;309;p47"/>
          <p:cNvSpPr txBox="1"/>
          <p:nvPr/>
        </p:nvSpPr>
        <p:spPr>
          <a:xfrm>
            <a:off x="365825" y="286950"/>
            <a:ext cx="8073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latin typeface="Roboto Thin"/>
                <a:ea typeface="Roboto Thin"/>
                <a:cs typeface="Roboto Thin"/>
                <a:sym typeface="Roboto Thin"/>
              </a:rPr>
              <a:t>Phase Modélisation GHGE - Régression Ridge</a:t>
            </a:r>
            <a:endParaRPr sz="2000">
              <a:latin typeface="Roboto Thin"/>
              <a:ea typeface="Roboto Thin"/>
              <a:cs typeface="Roboto Thin"/>
              <a:sym typeface="Roboto Thin"/>
            </a:endParaRPr>
          </a:p>
        </p:txBody>
      </p:sp>
      <p:cxnSp>
        <p:nvCxnSpPr>
          <p:cNvPr id="310" name="Google Shape;310;p47"/>
          <p:cNvCxnSpPr/>
          <p:nvPr/>
        </p:nvCxnSpPr>
        <p:spPr>
          <a:xfrm flipH="1" rot="10800000">
            <a:off x="419925" y="674825"/>
            <a:ext cx="8217000" cy="2700"/>
          </a:xfrm>
          <a:prstGeom prst="straightConnector1">
            <a:avLst/>
          </a:prstGeom>
          <a:noFill/>
          <a:ln cap="flat" cmpd="sng" w="9525">
            <a:solidFill>
              <a:schemeClr val="dk2"/>
            </a:solidFill>
            <a:prstDash val="solid"/>
            <a:round/>
            <a:headEnd len="med" w="med" type="none"/>
            <a:tailEnd len="med" w="med" type="none"/>
          </a:ln>
        </p:spPr>
      </p:cxnSp>
      <p:pic>
        <p:nvPicPr>
          <p:cNvPr id="311" name="Google Shape;311;p47"/>
          <p:cNvPicPr preferRelativeResize="0"/>
          <p:nvPr/>
        </p:nvPicPr>
        <p:blipFill>
          <a:blip r:embed="rId3">
            <a:alphaModFix/>
          </a:blip>
          <a:stretch>
            <a:fillRect/>
          </a:stretch>
        </p:blipFill>
        <p:spPr>
          <a:xfrm>
            <a:off x="5806713" y="1664613"/>
            <a:ext cx="2162175" cy="13620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8"/>
          <p:cNvSpPr txBox="1"/>
          <p:nvPr>
            <p:ph idx="1" type="subTitle"/>
          </p:nvPr>
        </p:nvSpPr>
        <p:spPr>
          <a:xfrm>
            <a:off x="365825" y="1061475"/>
            <a:ext cx="8142000" cy="3156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1200">
                <a:solidFill>
                  <a:schemeClr val="dk1"/>
                </a:solidFill>
                <a:highlight>
                  <a:srgbClr val="FFFFFF"/>
                </a:highlight>
                <a:latin typeface="Roboto Light"/>
                <a:ea typeface="Roboto Light"/>
                <a:cs typeface="Roboto Light"/>
                <a:sym typeface="Roboto Light"/>
              </a:rPr>
              <a:t>Avec GridSearch et CV</a:t>
            </a:r>
            <a:endParaRPr sz="1200">
              <a:solidFill>
                <a:schemeClr val="dk1"/>
              </a:solidFill>
              <a:highlight>
                <a:srgbClr val="FFFFFF"/>
              </a:highlight>
              <a:latin typeface="Roboto Light"/>
              <a:ea typeface="Roboto Light"/>
              <a:cs typeface="Roboto Light"/>
              <a:sym typeface="Roboto Light"/>
            </a:endParaRPr>
          </a:p>
          <a:p>
            <a:pPr indent="-304800" lvl="0" marL="457200" rtl="0" algn="l">
              <a:lnSpc>
                <a:spcPct val="115000"/>
              </a:lnSpc>
              <a:spcBef>
                <a:spcPts val="0"/>
              </a:spcBef>
              <a:spcAft>
                <a:spcPts val="0"/>
              </a:spcAft>
              <a:buClr>
                <a:schemeClr val="dk1"/>
              </a:buClr>
              <a:buSzPts val="1200"/>
              <a:buFont typeface="Roboto Light"/>
              <a:buChar char="-"/>
            </a:pPr>
            <a:r>
              <a:rPr lang="fr" sz="1200">
                <a:solidFill>
                  <a:schemeClr val="dk1"/>
                </a:solidFill>
                <a:highlight>
                  <a:srgbClr val="FFFFFF"/>
                </a:highlight>
                <a:latin typeface="Roboto Light"/>
                <a:ea typeface="Roboto Light"/>
                <a:cs typeface="Roboto Light"/>
                <a:sym typeface="Roboto Light"/>
              </a:rPr>
              <a:t>hyperparams = {"alpha": np.logspace(-5, 5, 100), "normalize": ["True", "False"]}</a:t>
            </a:r>
            <a:endParaRPr sz="1200">
              <a:solidFill>
                <a:schemeClr val="dk1"/>
              </a:solidFill>
              <a:highlight>
                <a:srgbClr val="FFFFFF"/>
              </a:highlight>
              <a:latin typeface="Roboto Light"/>
              <a:ea typeface="Roboto Light"/>
              <a:cs typeface="Roboto Light"/>
              <a:sym typeface="Roboto Light"/>
            </a:endParaRPr>
          </a:p>
          <a:p>
            <a:pPr indent="-304800" lvl="0" marL="457200" rtl="0" algn="l">
              <a:lnSpc>
                <a:spcPct val="115000"/>
              </a:lnSpc>
              <a:spcBef>
                <a:spcPts val="0"/>
              </a:spcBef>
              <a:spcAft>
                <a:spcPts val="0"/>
              </a:spcAft>
              <a:buClr>
                <a:schemeClr val="dk1"/>
              </a:buClr>
              <a:buSzPts val="1200"/>
              <a:buFont typeface="Roboto Light"/>
              <a:buChar char="-"/>
            </a:pPr>
            <a:r>
              <a:rPr lang="fr" sz="1200">
                <a:solidFill>
                  <a:schemeClr val="dk1"/>
                </a:solidFill>
                <a:highlight>
                  <a:srgbClr val="FFFFFF"/>
                </a:highlight>
                <a:latin typeface="Roboto Light"/>
                <a:ea typeface="Roboto Light"/>
                <a:cs typeface="Roboto Light"/>
                <a:sym typeface="Roboto Light"/>
              </a:rPr>
              <a:t>CV de 2 à 10 </a:t>
            </a:r>
            <a:endParaRPr sz="1200">
              <a:solidFill>
                <a:schemeClr val="dk1"/>
              </a:solidFill>
              <a:highlight>
                <a:srgbClr val="FFFFFF"/>
              </a:highlight>
              <a:latin typeface="Roboto Light"/>
              <a:ea typeface="Roboto Light"/>
              <a:cs typeface="Roboto Light"/>
              <a:sym typeface="Roboto Light"/>
            </a:endParaRPr>
          </a:p>
          <a:p>
            <a:pPr indent="-304800" lvl="0" marL="457200" rtl="0" algn="l">
              <a:lnSpc>
                <a:spcPct val="115000"/>
              </a:lnSpc>
              <a:spcBef>
                <a:spcPts val="0"/>
              </a:spcBef>
              <a:spcAft>
                <a:spcPts val="0"/>
              </a:spcAft>
              <a:buClr>
                <a:schemeClr val="dk1"/>
              </a:buClr>
              <a:buSzPts val="1200"/>
              <a:buFont typeface="Roboto Light"/>
              <a:buChar char="-"/>
            </a:pPr>
            <a:r>
              <a:rPr lang="fr" sz="1200">
                <a:solidFill>
                  <a:schemeClr val="dk1"/>
                </a:solidFill>
                <a:highlight>
                  <a:srgbClr val="FFFFFF"/>
                </a:highlight>
                <a:latin typeface="Roboto Light"/>
                <a:ea typeface="Roboto Light"/>
                <a:cs typeface="Roboto Light"/>
                <a:sym typeface="Roboto Light"/>
              </a:rPr>
              <a:t>Meilleur performance </a:t>
            </a:r>
            <a:endParaRPr sz="1200">
              <a:solidFill>
                <a:schemeClr val="dk1"/>
              </a:solidFill>
              <a:highlight>
                <a:srgbClr val="FFFFFF"/>
              </a:highlight>
              <a:latin typeface="Roboto Light"/>
              <a:ea typeface="Roboto Light"/>
              <a:cs typeface="Roboto Light"/>
              <a:sym typeface="Roboto Light"/>
            </a:endParaRPr>
          </a:p>
          <a:p>
            <a:pPr indent="-304800" lvl="1" marL="914400" rtl="0" algn="l">
              <a:lnSpc>
                <a:spcPct val="115000"/>
              </a:lnSpc>
              <a:spcBef>
                <a:spcPts val="0"/>
              </a:spcBef>
              <a:spcAft>
                <a:spcPts val="0"/>
              </a:spcAft>
              <a:buClr>
                <a:schemeClr val="dk1"/>
              </a:buClr>
              <a:buSzPts val="1200"/>
              <a:buFont typeface="Roboto Light"/>
              <a:buChar char="-"/>
            </a:pPr>
            <a:r>
              <a:rPr lang="fr" sz="1050">
                <a:solidFill>
                  <a:schemeClr val="dk1"/>
                </a:solidFill>
                <a:highlight>
                  <a:srgbClr val="FFFFFF"/>
                </a:highlight>
                <a:latin typeface="Roboto Light"/>
                <a:ea typeface="Roboto Light"/>
                <a:cs typeface="Roboto Light"/>
                <a:sym typeface="Roboto Light"/>
              </a:rPr>
              <a:t>CV 6 </a:t>
            </a:r>
            <a:endParaRPr sz="1050">
              <a:solidFill>
                <a:schemeClr val="dk1"/>
              </a:solidFill>
              <a:highlight>
                <a:srgbClr val="FFFFFF"/>
              </a:highlight>
              <a:latin typeface="Roboto Light"/>
              <a:ea typeface="Roboto Light"/>
              <a:cs typeface="Roboto Light"/>
              <a:sym typeface="Roboto Light"/>
            </a:endParaRPr>
          </a:p>
          <a:p>
            <a:pPr indent="-304800" lvl="1" marL="914400" rtl="0" algn="l">
              <a:lnSpc>
                <a:spcPct val="115000"/>
              </a:lnSpc>
              <a:spcBef>
                <a:spcPts val="0"/>
              </a:spcBef>
              <a:spcAft>
                <a:spcPts val="0"/>
              </a:spcAft>
              <a:buClr>
                <a:schemeClr val="dk1"/>
              </a:buClr>
              <a:buSzPts val="1200"/>
              <a:buFont typeface="Roboto Light"/>
              <a:buChar char="-"/>
            </a:pPr>
            <a:r>
              <a:rPr lang="fr" sz="1050">
                <a:solidFill>
                  <a:schemeClr val="dk1"/>
                </a:solidFill>
                <a:highlight>
                  <a:srgbClr val="FFFFFF"/>
                </a:highlight>
                <a:latin typeface="Roboto Light"/>
                <a:ea typeface="Roboto Light"/>
                <a:cs typeface="Roboto Light"/>
                <a:sym typeface="Roboto Light"/>
              </a:rPr>
              <a:t>Best params </a:t>
            </a:r>
            <a:r>
              <a:rPr lang="fr" sz="1100">
                <a:solidFill>
                  <a:schemeClr val="dk1"/>
                </a:solidFill>
                <a:highlight>
                  <a:srgbClr val="FFFFFF"/>
                </a:highlight>
                <a:latin typeface="Roboto Light"/>
                <a:ea typeface="Roboto Light"/>
                <a:cs typeface="Roboto Light"/>
                <a:sym typeface="Roboto Light"/>
              </a:rPr>
              <a:t>{'alpha': 0.0042292428743894986, 'normalize': 'True'} </a:t>
            </a:r>
            <a:endParaRPr sz="1050">
              <a:solidFill>
                <a:schemeClr val="dk1"/>
              </a:solidFill>
              <a:highlight>
                <a:srgbClr val="FFFFFF"/>
              </a:highlight>
              <a:latin typeface="Roboto Light"/>
              <a:ea typeface="Roboto Light"/>
              <a:cs typeface="Roboto Light"/>
              <a:sym typeface="Roboto Light"/>
            </a:endParaRPr>
          </a:p>
          <a:p>
            <a:pPr indent="-304800" lvl="1" marL="914400" rtl="0" algn="l">
              <a:lnSpc>
                <a:spcPct val="115000"/>
              </a:lnSpc>
              <a:spcBef>
                <a:spcPts val="0"/>
              </a:spcBef>
              <a:spcAft>
                <a:spcPts val="0"/>
              </a:spcAft>
              <a:buClr>
                <a:schemeClr val="dk1"/>
              </a:buClr>
              <a:buSzPts val="1200"/>
              <a:buFont typeface="Roboto Light"/>
              <a:buChar char="-"/>
            </a:pPr>
            <a:r>
              <a:rPr lang="fr" sz="1050">
                <a:solidFill>
                  <a:schemeClr val="dk1"/>
                </a:solidFill>
                <a:highlight>
                  <a:srgbClr val="FFFFFF"/>
                </a:highlight>
                <a:latin typeface="Roboto Light"/>
                <a:ea typeface="Roboto Light"/>
                <a:cs typeface="Roboto Light"/>
                <a:sym typeface="Roboto Light"/>
              </a:rPr>
              <a:t>RMSE </a:t>
            </a:r>
            <a:r>
              <a:rPr lang="fr" sz="1100">
                <a:solidFill>
                  <a:schemeClr val="dk1"/>
                </a:solidFill>
                <a:highlight>
                  <a:srgbClr val="FFFFFF"/>
                </a:highlight>
                <a:latin typeface="Roboto Light"/>
                <a:ea typeface="Roboto Light"/>
                <a:cs typeface="Roboto Light"/>
                <a:sym typeface="Roboto Light"/>
              </a:rPr>
              <a:t>0.32570205842946925 </a:t>
            </a:r>
            <a:endParaRPr sz="1050">
              <a:solidFill>
                <a:schemeClr val="dk1"/>
              </a:solidFill>
              <a:highlight>
                <a:srgbClr val="FFFFFF"/>
              </a:highlight>
              <a:latin typeface="Roboto Light"/>
              <a:ea typeface="Roboto Light"/>
              <a:cs typeface="Roboto Light"/>
              <a:sym typeface="Roboto Light"/>
            </a:endParaRPr>
          </a:p>
          <a:p>
            <a:pPr indent="-304800" lvl="1" marL="914400" rtl="0" algn="l">
              <a:lnSpc>
                <a:spcPct val="115000"/>
              </a:lnSpc>
              <a:spcBef>
                <a:spcPts val="0"/>
              </a:spcBef>
              <a:spcAft>
                <a:spcPts val="0"/>
              </a:spcAft>
              <a:buClr>
                <a:schemeClr val="dk1"/>
              </a:buClr>
              <a:buSzPts val="1200"/>
              <a:buFont typeface="Roboto Light"/>
              <a:buChar char="-"/>
            </a:pPr>
            <a:r>
              <a:rPr lang="fr" sz="1050">
                <a:solidFill>
                  <a:schemeClr val="dk1"/>
                </a:solidFill>
                <a:highlight>
                  <a:srgbClr val="FFFFFF"/>
                </a:highlight>
                <a:latin typeface="Roboto Light"/>
                <a:ea typeface="Roboto Light"/>
                <a:cs typeface="Roboto Light"/>
                <a:sym typeface="Roboto Light"/>
              </a:rPr>
              <a:t>MAPE </a:t>
            </a:r>
            <a:r>
              <a:rPr lang="fr" sz="1100">
                <a:solidFill>
                  <a:schemeClr val="dk1"/>
                </a:solidFill>
                <a:highlight>
                  <a:srgbClr val="FFFFFF"/>
                </a:highlight>
                <a:latin typeface="Roboto Light"/>
                <a:ea typeface="Roboto Light"/>
                <a:cs typeface="Roboto Light"/>
                <a:sym typeface="Roboto Light"/>
              </a:rPr>
              <a:t>1.573351213536495</a:t>
            </a:r>
            <a:endParaRPr sz="1050">
              <a:solidFill>
                <a:schemeClr val="dk1"/>
              </a:solidFill>
              <a:highlight>
                <a:srgbClr val="FFFFFF"/>
              </a:highlight>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chemeClr val="dk1"/>
              </a:solidFill>
              <a:highlight>
                <a:srgbClr val="FFFFFF"/>
              </a:highlight>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chemeClr val="dk1"/>
              </a:solidFill>
              <a:highlight>
                <a:srgbClr val="FFFFFF"/>
              </a:highlight>
              <a:latin typeface="Roboto Light"/>
              <a:ea typeface="Roboto Light"/>
              <a:cs typeface="Roboto Light"/>
              <a:sym typeface="Roboto Light"/>
            </a:endParaRPr>
          </a:p>
          <a:p>
            <a:pPr indent="0" lvl="0" marL="457200" rtl="0" algn="l">
              <a:lnSpc>
                <a:spcPct val="115000"/>
              </a:lnSpc>
              <a:spcBef>
                <a:spcPts val="0"/>
              </a:spcBef>
              <a:spcAft>
                <a:spcPts val="0"/>
              </a:spcAft>
              <a:buNone/>
            </a:pPr>
            <a:r>
              <a:t/>
            </a:r>
            <a:endParaRPr sz="1000">
              <a:solidFill>
                <a:srgbClr val="666666"/>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457200" rtl="0" algn="l">
              <a:lnSpc>
                <a:spcPct val="100000"/>
              </a:lnSpc>
              <a:spcBef>
                <a:spcPts val="0"/>
              </a:spcBef>
              <a:spcAft>
                <a:spcPts val="0"/>
              </a:spcAft>
              <a:buNone/>
            </a:pPr>
            <a:r>
              <a:t/>
            </a:r>
            <a:endParaRPr sz="1700">
              <a:solidFill>
                <a:srgbClr val="666666"/>
              </a:solidFill>
              <a:latin typeface="Roboto Light"/>
              <a:ea typeface="Roboto Light"/>
              <a:cs typeface="Roboto Light"/>
              <a:sym typeface="Roboto Light"/>
            </a:endParaRPr>
          </a:p>
          <a:p>
            <a:pPr indent="0" lvl="0" marL="914400" rtl="0" algn="l">
              <a:lnSpc>
                <a:spcPct val="115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80000"/>
              </a:lnSpc>
              <a:spcBef>
                <a:spcPts val="300"/>
              </a:spcBef>
              <a:spcAft>
                <a:spcPts val="0"/>
              </a:spcAft>
              <a:buNone/>
            </a:pPr>
            <a:r>
              <a:t/>
            </a:r>
            <a:endParaRPr sz="1900">
              <a:latin typeface="Roboto Light"/>
              <a:ea typeface="Roboto Light"/>
              <a:cs typeface="Roboto Light"/>
              <a:sym typeface="Roboto Light"/>
            </a:endParaRPr>
          </a:p>
          <a:p>
            <a:pPr indent="0" lvl="0" marL="0" rtl="0" algn="ctr">
              <a:lnSpc>
                <a:spcPct val="80000"/>
              </a:lnSpc>
              <a:spcBef>
                <a:spcPts val="0"/>
              </a:spcBef>
              <a:spcAft>
                <a:spcPts val="0"/>
              </a:spcAft>
              <a:buSzPts val="275"/>
              <a:buNone/>
            </a:pPr>
            <a:r>
              <a:t/>
            </a:r>
            <a:endParaRPr sz="2000">
              <a:latin typeface="Roboto Light"/>
              <a:ea typeface="Roboto Light"/>
              <a:cs typeface="Roboto Light"/>
              <a:sym typeface="Roboto Light"/>
            </a:endParaRPr>
          </a:p>
        </p:txBody>
      </p:sp>
      <p:sp>
        <p:nvSpPr>
          <p:cNvPr id="317" name="Google Shape;317;p48"/>
          <p:cNvSpPr txBox="1"/>
          <p:nvPr/>
        </p:nvSpPr>
        <p:spPr>
          <a:xfrm>
            <a:off x="365825" y="286950"/>
            <a:ext cx="8073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latin typeface="Roboto Thin"/>
                <a:ea typeface="Roboto Thin"/>
                <a:cs typeface="Roboto Thin"/>
                <a:sym typeface="Roboto Thin"/>
              </a:rPr>
              <a:t>Phase Modélisation GHGE - Lasso</a:t>
            </a:r>
            <a:endParaRPr sz="2000">
              <a:latin typeface="Roboto Thin"/>
              <a:ea typeface="Roboto Thin"/>
              <a:cs typeface="Roboto Thin"/>
              <a:sym typeface="Roboto Thin"/>
            </a:endParaRPr>
          </a:p>
        </p:txBody>
      </p:sp>
      <p:cxnSp>
        <p:nvCxnSpPr>
          <p:cNvPr id="318" name="Google Shape;318;p48"/>
          <p:cNvCxnSpPr/>
          <p:nvPr/>
        </p:nvCxnSpPr>
        <p:spPr>
          <a:xfrm flipH="1" rot="10800000">
            <a:off x="419925" y="674825"/>
            <a:ext cx="8217000" cy="2700"/>
          </a:xfrm>
          <a:prstGeom prst="straightConnector1">
            <a:avLst/>
          </a:prstGeom>
          <a:noFill/>
          <a:ln cap="flat" cmpd="sng" w="9525">
            <a:solidFill>
              <a:schemeClr val="dk2"/>
            </a:solidFill>
            <a:prstDash val="solid"/>
            <a:round/>
            <a:headEnd len="med" w="med" type="none"/>
            <a:tailEnd len="med" w="med" type="none"/>
          </a:ln>
        </p:spPr>
      </p:cxnSp>
      <p:pic>
        <p:nvPicPr>
          <p:cNvPr id="319" name="Google Shape;319;p48"/>
          <p:cNvPicPr preferRelativeResize="0"/>
          <p:nvPr/>
        </p:nvPicPr>
        <p:blipFill>
          <a:blip r:embed="rId3">
            <a:alphaModFix/>
          </a:blip>
          <a:stretch>
            <a:fillRect/>
          </a:stretch>
        </p:blipFill>
        <p:spPr>
          <a:xfrm>
            <a:off x="6620150" y="1971675"/>
            <a:ext cx="1819275" cy="6000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9"/>
          <p:cNvSpPr txBox="1"/>
          <p:nvPr>
            <p:ph idx="1" type="subTitle"/>
          </p:nvPr>
        </p:nvSpPr>
        <p:spPr>
          <a:xfrm>
            <a:off x="457425" y="993450"/>
            <a:ext cx="8142000" cy="3156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1200">
                <a:solidFill>
                  <a:schemeClr val="dk1"/>
                </a:solidFill>
                <a:highlight>
                  <a:srgbClr val="FFFFFF"/>
                </a:highlight>
                <a:latin typeface="Roboto Light"/>
                <a:ea typeface="Roboto Light"/>
                <a:cs typeface="Roboto Light"/>
                <a:sym typeface="Roboto Light"/>
              </a:rPr>
              <a:t>Avec GridSearch et CV</a:t>
            </a:r>
            <a:endParaRPr sz="1200">
              <a:solidFill>
                <a:schemeClr val="dk1"/>
              </a:solidFill>
              <a:highlight>
                <a:srgbClr val="FFFFFF"/>
              </a:highlight>
              <a:latin typeface="Roboto Light"/>
              <a:ea typeface="Roboto Light"/>
              <a:cs typeface="Roboto Light"/>
              <a:sym typeface="Roboto Light"/>
            </a:endParaRPr>
          </a:p>
          <a:p>
            <a:pPr indent="-304800" lvl="0" marL="457200" rtl="0" algn="l">
              <a:lnSpc>
                <a:spcPct val="115000"/>
              </a:lnSpc>
              <a:spcBef>
                <a:spcPts val="0"/>
              </a:spcBef>
              <a:spcAft>
                <a:spcPts val="0"/>
              </a:spcAft>
              <a:buClr>
                <a:schemeClr val="dk1"/>
              </a:buClr>
              <a:buSzPts val="1200"/>
              <a:buFont typeface="Roboto Light"/>
              <a:buChar char="-"/>
            </a:pPr>
            <a:r>
              <a:rPr lang="fr" sz="1200">
                <a:solidFill>
                  <a:schemeClr val="dk1"/>
                </a:solidFill>
                <a:highlight>
                  <a:srgbClr val="FFFFFF"/>
                </a:highlight>
                <a:latin typeface="Roboto Light"/>
                <a:ea typeface="Roboto Light"/>
                <a:cs typeface="Roboto Light"/>
                <a:sym typeface="Roboto Light"/>
              </a:rPr>
              <a:t>hyperparams = {"gamma": np.logspace(-5, 5, 100), "alpha": np.logspace(-5, 5, 100),    "kernel": ["linear", "rbf"]} </a:t>
            </a:r>
            <a:endParaRPr sz="1200">
              <a:solidFill>
                <a:schemeClr val="dk1"/>
              </a:solidFill>
              <a:highlight>
                <a:srgbClr val="FFFFFF"/>
              </a:highlight>
              <a:latin typeface="Roboto Light"/>
              <a:ea typeface="Roboto Light"/>
              <a:cs typeface="Roboto Light"/>
              <a:sym typeface="Roboto Light"/>
            </a:endParaRPr>
          </a:p>
          <a:p>
            <a:pPr indent="-304800" lvl="0" marL="457200" rtl="0" algn="l">
              <a:lnSpc>
                <a:spcPct val="115000"/>
              </a:lnSpc>
              <a:spcBef>
                <a:spcPts val="0"/>
              </a:spcBef>
              <a:spcAft>
                <a:spcPts val="0"/>
              </a:spcAft>
              <a:buClr>
                <a:schemeClr val="dk1"/>
              </a:buClr>
              <a:buSzPts val="1200"/>
              <a:buFont typeface="Roboto Light"/>
              <a:buChar char="-"/>
            </a:pPr>
            <a:r>
              <a:rPr lang="fr" sz="1200">
                <a:solidFill>
                  <a:schemeClr val="dk1"/>
                </a:solidFill>
                <a:highlight>
                  <a:srgbClr val="FFFFFF"/>
                </a:highlight>
                <a:latin typeface="Roboto Light"/>
                <a:ea typeface="Roboto Light"/>
                <a:cs typeface="Roboto Light"/>
                <a:sym typeface="Roboto Light"/>
              </a:rPr>
              <a:t>Temps de calcul beaucoup plus long 439 sec</a:t>
            </a:r>
            <a:endParaRPr sz="1200">
              <a:solidFill>
                <a:schemeClr val="dk1"/>
              </a:solidFill>
              <a:highlight>
                <a:srgbClr val="FFFFFF"/>
              </a:highlight>
              <a:latin typeface="Roboto Light"/>
              <a:ea typeface="Roboto Light"/>
              <a:cs typeface="Roboto Light"/>
              <a:sym typeface="Roboto Light"/>
            </a:endParaRPr>
          </a:p>
          <a:p>
            <a:pPr indent="-304800" lvl="0" marL="457200" rtl="0" algn="l">
              <a:lnSpc>
                <a:spcPct val="115000"/>
              </a:lnSpc>
              <a:spcBef>
                <a:spcPts val="0"/>
              </a:spcBef>
              <a:spcAft>
                <a:spcPts val="0"/>
              </a:spcAft>
              <a:buClr>
                <a:schemeClr val="dk1"/>
              </a:buClr>
              <a:buSzPts val="1200"/>
              <a:buFont typeface="Roboto Light"/>
              <a:buChar char="-"/>
            </a:pPr>
            <a:r>
              <a:rPr lang="fr" sz="1200">
                <a:solidFill>
                  <a:schemeClr val="dk1"/>
                </a:solidFill>
                <a:highlight>
                  <a:srgbClr val="FFFFFF"/>
                </a:highlight>
                <a:latin typeface="Roboto Light"/>
                <a:ea typeface="Roboto Light"/>
                <a:cs typeface="Roboto Light"/>
                <a:sym typeface="Roboto Light"/>
              </a:rPr>
              <a:t>CV de 2 à 6</a:t>
            </a:r>
            <a:endParaRPr sz="1200">
              <a:solidFill>
                <a:schemeClr val="dk1"/>
              </a:solidFill>
              <a:highlight>
                <a:srgbClr val="FFFFFF"/>
              </a:highlight>
              <a:latin typeface="Roboto Light"/>
              <a:ea typeface="Roboto Light"/>
              <a:cs typeface="Roboto Light"/>
              <a:sym typeface="Roboto Light"/>
            </a:endParaRPr>
          </a:p>
          <a:p>
            <a:pPr indent="-304800" lvl="0" marL="457200" rtl="0" algn="l">
              <a:lnSpc>
                <a:spcPct val="115000"/>
              </a:lnSpc>
              <a:spcBef>
                <a:spcPts val="0"/>
              </a:spcBef>
              <a:spcAft>
                <a:spcPts val="0"/>
              </a:spcAft>
              <a:buClr>
                <a:schemeClr val="dk1"/>
              </a:buClr>
              <a:buSzPts val="1200"/>
              <a:buFont typeface="Roboto Light"/>
              <a:buChar char="-"/>
            </a:pPr>
            <a:r>
              <a:rPr lang="fr" sz="1200">
                <a:solidFill>
                  <a:schemeClr val="dk1"/>
                </a:solidFill>
                <a:highlight>
                  <a:srgbClr val="FFFFFF"/>
                </a:highlight>
                <a:latin typeface="Roboto Light"/>
                <a:ea typeface="Roboto Light"/>
                <a:cs typeface="Roboto Light"/>
                <a:sym typeface="Roboto Light"/>
              </a:rPr>
              <a:t>Meilleur performance </a:t>
            </a:r>
            <a:endParaRPr sz="1200">
              <a:solidFill>
                <a:schemeClr val="dk1"/>
              </a:solidFill>
              <a:highlight>
                <a:srgbClr val="FFFFFF"/>
              </a:highlight>
              <a:latin typeface="Roboto Light"/>
              <a:ea typeface="Roboto Light"/>
              <a:cs typeface="Roboto Light"/>
              <a:sym typeface="Roboto Light"/>
            </a:endParaRPr>
          </a:p>
          <a:p>
            <a:pPr indent="-304800" lvl="1" marL="914400" rtl="0" algn="l">
              <a:lnSpc>
                <a:spcPct val="115000"/>
              </a:lnSpc>
              <a:spcBef>
                <a:spcPts val="0"/>
              </a:spcBef>
              <a:spcAft>
                <a:spcPts val="0"/>
              </a:spcAft>
              <a:buClr>
                <a:schemeClr val="dk1"/>
              </a:buClr>
              <a:buSzPts val="1200"/>
              <a:buFont typeface="Roboto Light"/>
              <a:buChar char="-"/>
            </a:pPr>
            <a:r>
              <a:rPr lang="fr" sz="1050">
                <a:solidFill>
                  <a:schemeClr val="dk1"/>
                </a:solidFill>
                <a:highlight>
                  <a:srgbClr val="FFFFFF"/>
                </a:highlight>
                <a:latin typeface="Roboto Light"/>
                <a:ea typeface="Roboto Light"/>
                <a:cs typeface="Roboto Light"/>
                <a:sym typeface="Roboto Light"/>
              </a:rPr>
              <a:t>CV 3 </a:t>
            </a:r>
            <a:endParaRPr sz="1050">
              <a:solidFill>
                <a:schemeClr val="dk1"/>
              </a:solidFill>
              <a:highlight>
                <a:srgbClr val="FFFFFF"/>
              </a:highlight>
              <a:latin typeface="Roboto Light"/>
              <a:ea typeface="Roboto Light"/>
              <a:cs typeface="Roboto Light"/>
              <a:sym typeface="Roboto Light"/>
            </a:endParaRPr>
          </a:p>
          <a:p>
            <a:pPr indent="-304800" lvl="1" marL="914400" rtl="0" algn="l">
              <a:lnSpc>
                <a:spcPct val="115000"/>
              </a:lnSpc>
              <a:spcBef>
                <a:spcPts val="0"/>
              </a:spcBef>
              <a:spcAft>
                <a:spcPts val="0"/>
              </a:spcAft>
              <a:buClr>
                <a:schemeClr val="dk1"/>
              </a:buClr>
              <a:buSzPts val="1200"/>
              <a:buFont typeface="Roboto Light"/>
              <a:buChar char="-"/>
            </a:pPr>
            <a:r>
              <a:rPr lang="fr" sz="1050">
                <a:solidFill>
                  <a:schemeClr val="dk1"/>
                </a:solidFill>
                <a:highlight>
                  <a:srgbClr val="FFFFFF"/>
                </a:highlight>
                <a:latin typeface="Roboto Light"/>
                <a:ea typeface="Roboto Light"/>
                <a:cs typeface="Roboto Light"/>
                <a:sym typeface="Roboto Light"/>
              </a:rPr>
              <a:t>Best Params </a:t>
            </a:r>
            <a:r>
              <a:rPr lang="fr" sz="1100">
                <a:solidFill>
                  <a:schemeClr val="dk1"/>
                </a:solidFill>
                <a:highlight>
                  <a:srgbClr val="FFFFFF"/>
                </a:highlight>
                <a:latin typeface="Roboto Light"/>
                <a:ea typeface="Roboto Light"/>
                <a:cs typeface="Roboto Light"/>
                <a:sym typeface="Roboto Light"/>
              </a:rPr>
              <a:t>{'alpha': 0.021544346900318846, 'gamma': 0.021544346900318846, 'kernel': 'rbf'} </a:t>
            </a:r>
            <a:endParaRPr sz="1050">
              <a:solidFill>
                <a:schemeClr val="dk1"/>
              </a:solidFill>
              <a:highlight>
                <a:srgbClr val="FFFFFF"/>
              </a:highlight>
              <a:latin typeface="Roboto Light"/>
              <a:ea typeface="Roboto Light"/>
              <a:cs typeface="Roboto Light"/>
              <a:sym typeface="Roboto Light"/>
            </a:endParaRPr>
          </a:p>
          <a:p>
            <a:pPr indent="-304800" lvl="1" marL="914400" rtl="0" algn="l">
              <a:lnSpc>
                <a:spcPct val="115000"/>
              </a:lnSpc>
              <a:spcBef>
                <a:spcPts val="0"/>
              </a:spcBef>
              <a:spcAft>
                <a:spcPts val="0"/>
              </a:spcAft>
              <a:buClr>
                <a:schemeClr val="dk1"/>
              </a:buClr>
              <a:buSzPts val="1200"/>
              <a:buFont typeface="Roboto Light"/>
              <a:buChar char="-"/>
            </a:pPr>
            <a:r>
              <a:rPr lang="fr" sz="1050">
                <a:solidFill>
                  <a:schemeClr val="dk1"/>
                </a:solidFill>
                <a:highlight>
                  <a:srgbClr val="FFFFFF"/>
                </a:highlight>
                <a:latin typeface="Roboto Light"/>
                <a:ea typeface="Roboto Light"/>
                <a:cs typeface="Roboto Light"/>
                <a:sym typeface="Roboto Light"/>
              </a:rPr>
              <a:t>RMSE </a:t>
            </a:r>
            <a:r>
              <a:rPr lang="fr" sz="1100">
                <a:solidFill>
                  <a:schemeClr val="dk1"/>
                </a:solidFill>
                <a:highlight>
                  <a:srgbClr val="FFFFFF"/>
                </a:highlight>
                <a:latin typeface="Roboto Light"/>
                <a:ea typeface="Roboto Light"/>
                <a:cs typeface="Roboto Light"/>
                <a:sym typeface="Roboto Light"/>
              </a:rPr>
              <a:t>0.33619808450295685</a:t>
            </a:r>
            <a:endParaRPr sz="1050">
              <a:solidFill>
                <a:schemeClr val="dk1"/>
              </a:solidFill>
              <a:highlight>
                <a:srgbClr val="FFFFFF"/>
              </a:highlight>
              <a:latin typeface="Roboto Light"/>
              <a:ea typeface="Roboto Light"/>
              <a:cs typeface="Roboto Light"/>
              <a:sym typeface="Roboto Light"/>
            </a:endParaRPr>
          </a:p>
          <a:p>
            <a:pPr indent="-304800" lvl="1" marL="914400" rtl="0" algn="l">
              <a:lnSpc>
                <a:spcPct val="115000"/>
              </a:lnSpc>
              <a:spcBef>
                <a:spcPts val="0"/>
              </a:spcBef>
              <a:spcAft>
                <a:spcPts val="0"/>
              </a:spcAft>
              <a:buClr>
                <a:schemeClr val="dk1"/>
              </a:buClr>
              <a:buSzPts val="1200"/>
              <a:buFont typeface="Roboto Light"/>
              <a:buChar char="-"/>
            </a:pPr>
            <a:r>
              <a:rPr lang="fr" sz="1050">
                <a:solidFill>
                  <a:schemeClr val="dk1"/>
                </a:solidFill>
                <a:highlight>
                  <a:srgbClr val="FFFFFF"/>
                </a:highlight>
                <a:latin typeface="Roboto Light"/>
                <a:ea typeface="Roboto Light"/>
                <a:cs typeface="Roboto Light"/>
                <a:sym typeface="Roboto Light"/>
              </a:rPr>
              <a:t>MAPE </a:t>
            </a:r>
            <a:r>
              <a:rPr lang="fr" sz="1100">
                <a:solidFill>
                  <a:schemeClr val="dk1"/>
                </a:solidFill>
                <a:highlight>
                  <a:srgbClr val="FFFFFF"/>
                </a:highlight>
                <a:latin typeface="Roboto Light"/>
                <a:ea typeface="Roboto Light"/>
                <a:cs typeface="Roboto Light"/>
                <a:sym typeface="Roboto Light"/>
              </a:rPr>
              <a:t>1.214716294582151</a:t>
            </a:r>
            <a:endParaRPr sz="1050">
              <a:solidFill>
                <a:schemeClr val="dk1"/>
              </a:solidFill>
              <a:highlight>
                <a:srgbClr val="FFFFFF"/>
              </a:highlight>
              <a:latin typeface="Roboto Light"/>
              <a:ea typeface="Roboto Light"/>
              <a:cs typeface="Roboto Light"/>
              <a:sym typeface="Roboto Light"/>
            </a:endParaRPr>
          </a:p>
          <a:p>
            <a:pPr indent="0" lvl="0" marL="91440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chemeClr val="dk1"/>
              </a:solidFill>
              <a:highlight>
                <a:srgbClr val="FFFFFF"/>
              </a:highlight>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chemeClr val="dk1"/>
              </a:solidFill>
              <a:highlight>
                <a:srgbClr val="FFFFFF"/>
              </a:highlight>
              <a:latin typeface="Roboto Light"/>
              <a:ea typeface="Roboto Light"/>
              <a:cs typeface="Roboto Light"/>
              <a:sym typeface="Roboto Light"/>
            </a:endParaRPr>
          </a:p>
          <a:p>
            <a:pPr indent="0" lvl="0" marL="457200" rtl="0" algn="l">
              <a:lnSpc>
                <a:spcPct val="115000"/>
              </a:lnSpc>
              <a:spcBef>
                <a:spcPts val="0"/>
              </a:spcBef>
              <a:spcAft>
                <a:spcPts val="0"/>
              </a:spcAft>
              <a:buNone/>
            </a:pPr>
            <a:r>
              <a:t/>
            </a:r>
            <a:endParaRPr sz="1000">
              <a:solidFill>
                <a:srgbClr val="666666"/>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457200" rtl="0" algn="l">
              <a:lnSpc>
                <a:spcPct val="100000"/>
              </a:lnSpc>
              <a:spcBef>
                <a:spcPts val="0"/>
              </a:spcBef>
              <a:spcAft>
                <a:spcPts val="0"/>
              </a:spcAft>
              <a:buNone/>
            </a:pPr>
            <a:r>
              <a:t/>
            </a:r>
            <a:endParaRPr sz="1700">
              <a:solidFill>
                <a:srgbClr val="666666"/>
              </a:solidFill>
              <a:latin typeface="Roboto Light"/>
              <a:ea typeface="Roboto Light"/>
              <a:cs typeface="Roboto Light"/>
              <a:sym typeface="Roboto Light"/>
            </a:endParaRPr>
          </a:p>
          <a:p>
            <a:pPr indent="0" lvl="0" marL="914400" rtl="0" algn="l">
              <a:lnSpc>
                <a:spcPct val="115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80000"/>
              </a:lnSpc>
              <a:spcBef>
                <a:spcPts val="300"/>
              </a:spcBef>
              <a:spcAft>
                <a:spcPts val="0"/>
              </a:spcAft>
              <a:buNone/>
            </a:pPr>
            <a:r>
              <a:t/>
            </a:r>
            <a:endParaRPr sz="1900">
              <a:latin typeface="Roboto Light"/>
              <a:ea typeface="Roboto Light"/>
              <a:cs typeface="Roboto Light"/>
              <a:sym typeface="Roboto Light"/>
            </a:endParaRPr>
          </a:p>
          <a:p>
            <a:pPr indent="0" lvl="0" marL="0" rtl="0" algn="ctr">
              <a:lnSpc>
                <a:spcPct val="80000"/>
              </a:lnSpc>
              <a:spcBef>
                <a:spcPts val="0"/>
              </a:spcBef>
              <a:spcAft>
                <a:spcPts val="0"/>
              </a:spcAft>
              <a:buSzPts val="275"/>
              <a:buNone/>
            </a:pPr>
            <a:r>
              <a:t/>
            </a:r>
            <a:endParaRPr sz="2000">
              <a:latin typeface="Roboto Light"/>
              <a:ea typeface="Roboto Light"/>
              <a:cs typeface="Roboto Light"/>
              <a:sym typeface="Roboto Light"/>
            </a:endParaRPr>
          </a:p>
        </p:txBody>
      </p:sp>
      <p:sp>
        <p:nvSpPr>
          <p:cNvPr id="325" name="Google Shape;325;p49"/>
          <p:cNvSpPr txBox="1"/>
          <p:nvPr/>
        </p:nvSpPr>
        <p:spPr>
          <a:xfrm>
            <a:off x="365825" y="286950"/>
            <a:ext cx="8073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latin typeface="Roboto Thin"/>
                <a:ea typeface="Roboto Thin"/>
                <a:cs typeface="Roboto Thin"/>
                <a:sym typeface="Roboto Thin"/>
              </a:rPr>
              <a:t>Phase Modélisation GHGE - Kernel Ridge</a:t>
            </a:r>
            <a:endParaRPr sz="2000">
              <a:latin typeface="Roboto Thin"/>
              <a:ea typeface="Roboto Thin"/>
              <a:cs typeface="Roboto Thin"/>
              <a:sym typeface="Roboto Thin"/>
            </a:endParaRPr>
          </a:p>
        </p:txBody>
      </p:sp>
      <p:cxnSp>
        <p:nvCxnSpPr>
          <p:cNvPr id="326" name="Google Shape;326;p49"/>
          <p:cNvCxnSpPr/>
          <p:nvPr/>
        </p:nvCxnSpPr>
        <p:spPr>
          <a:xfrm flipH="1" rot="10800000">
            <a:off x="419925" y="674825"/>
            <a:ext cx="8217000" cy="2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0"/>
          <p:cNvSpPr txBox="1"/>
          <p:nvPr>
            <p:ph idx="1" type="subTitle"/>
          </p:nvPr>
        </p:nvSpPr>
        <p:spPr>
          <a:xfrm>
            <a:off x="457425" y="993450"/>
            <a:ext cx="8142000" cy="3156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1200">
                <a:solidFill>
                  <a:schemeClr val="dk1"/>
                </a:solidFill>
                <a:highlight>
                  <a:srgbClr val="FFFFFF"/>
                </a:highlight>
                <a:latin typeface="Roboto Light"/>
                <a:ea typeface="Roboto Light"/>
                <a:cs typeface="Roboto Light"/>
                <a:sym typeface="Roboto Light"/>
              </a:rPr>
              <a:t>LinearSVR</a:t>
            </a:r>
            <a:endParaRPr sz="1200">
              <a:solidFill>
                <a:schemeClr val="dk1"/>
              </a:solidFill>
              <a:highlight>
                <a:srgbClr val="FFFFFF"/>
              </a:highlight>
              <a:latin typeface="Roboto Light"/>
              <a:ea typeface="Roboto Light"/>
              <a:cs typeface="Roboto Light"/>
              <a:sym typeface="Roboto Light"/>
            </a:endParaRPr>
          </a:p>
          <a:p>
            <a:pPr indent="0" lvl="0" marL="0" rtl="0" algn="l">
              <a:lnSpc>
                <a:spcPct val="115000"/>
              </a:lnSpc>
              <a:spcBef>
                <a:spcPts val="0"/>
              </a:spcBef>
              <a:spcAft>
                <a:spcPts val="0"/>
              </a:spcAft>
              <a:buNone/>
            </a:pPr>
            <a:r>
              <a:rPr lang="fr" sz="1200">
                <a:solidFill>
                  <a:schemeClr val="dk1"/>
                </a:solidFill>
                <a:highlight>
                  <a:srgbClr val="FFFFFF"/>
                </a:highlight>
                <a:latin typeface="Roboto Light"/>
                <a:ea typeface="Roboto Light"/>
                <a:cs typeface="Roboto Light"/>
                <a:sym typeface="Roboto Light"/>
              </a:rPr>
              <a:t>Avec GridSearch et CV</a:t>
            </a:r>
            <a:endParaRPr sz="1200">
              <a:solidFill>
                <a:schemeClr val="dk1"/>
              </a:solidFill>
              <a:highlight>
                <a:srgbClr val="FFFFFF"/>
              </a:highlight>
              <a:latin typeface="Roboto Light"/>
              <a:ea typeface="Roboto Light"/>
              <a:cs typeface="Roboto Light"/>
              <a:sym typeface="Roboto Light"/>
            </a:endParaRPr>
          </a:p>
          <a:p>
            <a:pPr indent="-304800" lvl="0" marL="457200" rtl="0" algn="l">
              <a:lnSpc>
                <a:spcPct val="115000"/>
              </a:lnSpc>
              <a:spcBef>
                <a:spcPts val="0"/>
              </a:spcBef>
              <a:spcAft>
                <a:spcPts val="0"/>
              </a:spcAft>
              <a:buClr>
                <a:schemeClr val="dk1"/>
              </a:buClr>
              <a:buSzPts val="1200"/>
              <a:buFont typeface="Roboto Light"/>
              <a:buChar char="-"/>
            </a:pPr>
            <a:r>
              <a:rPr lang="fr" sz="1200">
                <a:solidFill>
                  <a:schemeClr val="dk1"/>
                </a:solidFill>
                <a:highlight>
                  <a:srgbClr val="FFFFFF"/>
                </a:highlight>
                <a:latin typeface="Roboto Light"/>
                <a:ea typeface="Roboto Light"/>
                <a:cs typeface="Roboto Light"/>
                <a:sym typeface="Roboto Light"/>
              </a:rPr>
              <a:t>hyperparameters = {"C": np.logspace(-5, 5, 10)}, "epsilon": np.logspace(-5, 5, 10), "kernel": ["linear", "rbf"]}</a:t>
            </a:r>
            <a:endParaRPr sz="1200">
              <a:solidFill>
                <a:schemeClr val="dk1"/>
              </a:solidFill>
              <a:highlight>
                <a:srgbClr val="FFFFFF"/>
              </a:highlight>
              <a:latin typeface="Roboto Light"/>
              <a:ea typeface="Roboto Light"/>
              <a:cs typeface="Roboto Light"/>
              <a:sym typeface="Roboto Light"/>
            </a:endParaRPr>
          </a:p>
          <a:p>
            <a:pPr indent="-304800" lvl="0" marL="457200" rtl="0" algn="l">
              <a:lnSpc>
                <a:spcPct val="115000"/>
              </a:lnSpc>
              <a:spcBef>
                <a:spcPts val="0"/>
              </a:spcBef>
              <a:spcAft>
                <a:spcPts val="0"/>
              </a:spcAft>
              <a:buClr>
                <a:schemeClr val="dk1"/>
              </a:buClr>
              <a:buSzPts val="1200"/>
              <a:buFont typeface="Roboto Light"/>
              <a:buChar char="-"/>
            </a:pPr>
            <a:r>
              <a:rPr lang="fr" sz="1200">
                <a:solidFill>
                  <a:schemeClr val="dk1"/>
                </a:solidFill>
                <a:highlight>
                  <a:srgbClr val="FFFFFF"/>
                </a:highlight>
                <a:latin typeface="Roboto Light"/>
                <a:ea typeface="Roboto Light"/>
                <a:cs typeface="Roboto Light"/>
                <a:sym typeface="Roboto Light"/>
              </a:rPr>
              <a:t>Temps de calcul beaucoup plus long 103 sec </a:t>
            </a:r>
            <a:endParaRPr sz="1200">
              <a:solidFill>
                <a:schemeClr val="dk1"/>
              </a:solidFill>
              <a:highlight>
                <a:srgbClr val="FFFFFF"/>
              </a:highlight>
              <a:latin typeface="Roboto Light"/>
              <a:ea typeface="Roboto Light"/>
              <a:cs typeface="Roboto Light"/>
              <a:sym typeface="Roboto Light"/>
            </a:endParaRPr>
          </a:p>
          <a:p>
            <a:pPr indent="-304800" lvl="0" marL="457200" rtl="0" algn="l">
              <a:lnSpc>
                <a:spcPct val="115000"/>
              </a:lnSpc>
              <a:spcBef>
                <a:spcPts val="0"/>
              </a:spcBef>
              <a:spcAft>
                <a:spcPts val="0"/>
              </a:spcAft>
              <a:buClr>
                <a:schemeClr val="dk1"/>
              </a:buClr>
              <a:buSzPts val="1200"/>
              <a:buFont typeface="Roboto Light"/>
              <a:buChar char="-"/>
            </a:pPr>
            <a:r>
              <a:rPr lang="fr" sz="1200">
                <a:solidFill>
                  <a:schemeClr val="dk1"/>
                </a:solidFill>
                <a:highlight>
                  <a:srgbClr val="FFFFFF"/>
                </a:highlight>
                <a:latin typeface="Roboto Light"/>
                <a:ea typeface="Roboto Light"/>
                <a:cs typeface="Roboto Light"/>
                <a:sym typeface="Roboto Light"/>
              </a:rPr>
              <a:t>CV de 2 à 5</a:t>
            </a:r>
            <a:endParaRPr sz="1200">
              <a:solidFill>
                <a:schemeClr val="dk1"/>
              </a:solidFill>
              <a:highlight>
                <a:srgbClr val="FFFFFF"/>
              </a:highlight>
              <a:latin typeface="Roboto Light"/>
              <a:ea typeface="Roboto Light"/>
              <a:cs typeface="Roboto Light"/>
              <a:sym typeface="Roboto Light"/>
            </a:endParaRPr>
          </a:p>
          <a:p>
            <a:pPr indent="-304800" lvl="0" marL="457200" rtl="0" algn="l">
              <a:lnSpc>
                <a:spcPct val="115000"/>
              </a:lnSpc>
              <a:spcBef>
                <a:spcPts val="0"/>
              </a:spcBef>
              <a:spcAft>
                <a:spcPts val="0"/>
              </a:spcAft>
              <a:buClr>
                <a:schemeClr val="dk1"/>
              </a:buClr>
              <a:buSzPts val="1200"/>
              <a:buFont typeface="Roboto Light"/>
              <a:buChar char="-"/>
            </a:pPr>
            <a:r>
              <a:rPr lang="fr" sz="1200">
                <a:solidFill>
                  <a:schemeClr val="dk1"/>
                </a:solidFill>
                <a:highlight>
                  <a:srgbClr val="FFFFFF"/>
                </a:highlight>
                <a:latin typeface="Roboto Light"/>
                <a:ea typeface="Roboto Light"/>
                <a:cs typeface="Roboto Light"/>
                <a:sym typeface="Roboto Light"/>
              </a:rPr>
              <a:t>Meilleur performance </a:t>
            </a:r>
            <a:endParaRPr sz="1200">
              <a:solidFill>
                <a:schemeClr val="dk1"/>
              </a:solidFill>
              <a:highlight>
                <a:srgbClr val="FFFFFF"/>
              </a:highlight>
              <a:latin typeface="Roboto Light"/>
              <a:ea typeface="Roboto Light"/>
              <a:cs typeface="Roboto Light"/>
              <a:sym typeface="Roboto Light"/>
            </a:endParaRPr>
          </a:p>
          <a:p>
            <a:pPr indent="-304800" lvl="1" marL="914400" rtl="0" algn="l">
              <a:lnSpc>
                <a:spcPct val="115000"/>
              </a:lnSpc>
              <a:spcBef>
                <a:spcPts val="0"/>
              </a:spcBef>
              <a:spcAft>
                <a:spcPts val="0"/>
              </a:spcAft>
              <a:buClr>
                <a:schemeClr val="dk1"/>
              </a:buClr>
              <a:buSzPts val="1200"/>
              <a:buFont typeface="Roboto Light"/>
              <a:buChar char="-"/>
            </a:pPr>
            <a:r>
              <a:rPr lang="fr" sz="1050">
                <a:solidFill>
                  <a:schemeClr val="dk1"/>
                </a:solidFill>
                <a:highlight>
                  <a:srgbClr val="FFFFFF"/>
                </a:highlight>
                <a:latin typeface="Roboto Light"/>
                <a:ea typeface="Roboto Light"/>
                <a:cs typeface="Roboto Light"/>
                <a:sym typeface="Roboto Light"/>
              </a:rPr>
              <a:t>CV 4 </a:t>
            </a:r>
            <a:endParaRPr sz="1050">
              <a:solidFill>
                <a:schemeClr val="dk1"/>
              </a:solidFill>
              <a:highlight>
                <a:srgbClr val="FFFFFF"/>
              </a:highlight>
              <a:latin typeface="Roboto Light"/>
              <a:ea typeface="Roboto Light"/>
              <a:cs typeface="Roboto Light"/>
              <a:sym typeface="Roboto Light"/>
            </a:endParaRPr>
          </a:p>
          <a:p>
            <a:pPr indent="-304800" lvl="1" marL="914400" rtl="0" algn="l">
              <a:lnSpc>
                <a:spcPct val="115000"/>
              </a:lnSpc>
              <a:spcBef>
                <a:spcPts val="0"/>
              </a:spcBef>
              <a:spcAft>
                <a:spcPts val="0"/>
              </a:spcAft>
              <a:buClr>
                <a:schemeClr val="dk1"/>
              </a:buClr>
              <a:buSzPts val="1200"/>
              <a:buFont typeface="Roboto Light"/>
              <a:buChar char="-"/>
            </a:pPr>
            <a:r>
              <a:rPr lang="fr" sz="1050">
                <a:solidFill>
                  <a:schemeClr val="dk1"/>
                </a:solidFill>
                <a:highlight>
                  <a:srgbClr val="FFFFFF"/>
                </a:highlight>
                <a:latin typeface="Roboto Light"/>
                <a:ea typeface="Roboto Light"/>
                <a:cs typeface="Roboto Light"/>
                <a:sym typeface="Roboto Light"/>
              </a:rPr>
              <a:t>Best params: {</a:t>
            </a:r>
            <a:r>
              <a:rPr lang="fr" sz="1100">
                <a:solidFill>
                  <a:schemeClr val="dk1"/>
                </a:solidFill>
                <a:highlight>
                  <a:srgbClr val="FFFFFF"/>
                </a:highlight>
                <a:latin typeface="Roboto Light"/>
                <a:ea typeface="Roboto Light"/>
                <a:cs typeface="Roboto Light"/>
                <a:sym typeface="Roboto Light"/>
              </a:rPr>
              <a:t>'C': 599.4842503189421</a:t>
            </a:r>
            <a:endParaRPr sz="1050">
              <a:solidFill>
                <a:schemeClr val="dk1"/>
              </a:solidFill>
              <a:highlight>
                <a:srgbClr val="FFFFFF"/>
              </a:highlight>
              <a:latin typeface="Roboto Light"/>
              <a:ea typeface="Roboto Light"/>
              <a:cs typeface="Roboto Light"/>
              <a:sym typeface="Roboto Light"/>
            </a:endParaRPr>
          </a:p>
          <a:p>
            <a:pPr indent="-304800" lvl="1" marL="914400" rtl="0" algn="l">
              <a:lnSpc>
                <a:spcPct val="115000"/>
              </a:lnSpc>
              <a:spcBef>
                <a:spcPts val="0"/>
              </a:spcBef>
              <a:spcAft>
                <a:spcPts val="0"/>
              </a:spcAft>
              <a:buClr>
                <a:schemeClr val="dk1"/>
              </a:buClr>
              <a:buSzPts val="1200"/>
              <a:buFont typeface="Roboto Light"/>
              <a:buChar char="-"/>
            </a:pPr>
            <a:r>
              <a:rPr lang="fr" sz="1050">
                <a:solidFill>
                  <a:schemeClr val="dk1"/>
                </a:solidFill>
                <a:highlight>
                  <a:srgbClr val="FFFFFF"/>
                </a:highlight>
                <a:latin typeface="Roboto Light"/>
                <a:ea typeface="Roboto Light"/>
                <a:cs typeface="Roboto Light"/>
                <a:sym typeface="Roboto Light"/>
              </a:rPr>
              <a:t>RMSE </a:t>
            </a:r>
            <a:r>
              <a:rPr lang="fr" sz="1100">
                <a:solidFill>
                  <a:schemeClr val="dk1"/>
                </a:solidFill>
                <a:highlight>
                  <a:srgbClr val="FFFFFF"/>
                </a:highlight>
                <a:latin typeface="Roboto Light"/>
                <a:ea typeface="Roboto Light"/>
                <a:cs typeface="Roboto Light"/>
                <a:sym typeface="Roboto Light"/>
              </a:rPr>
              <a:t>1.2002131023642937</a:t>
            </a:r>
            <a:endParaRPr sz="1100">
              <a:solidFill>
                <a:schemeClr val="dk1"/>
              </a:solidFill>
              <a:highlight>
                <a:srgbClr val="FFFFFF"/>
              </a:highlight>
              <a:latin typeface="Roboto Light"/>
              <a:ea typeface="Roboto Light"/>
              <a:cs typeface="Roboto Light"/>
              <a:sym typeface="Roboto Light"/>
            </a:endParaRPr>
          </a:p>
          <a:p>
            <a:pPr indent="-304800" lvl="1" marL="914400" rtl="0" algn="l">
              <a:lnSpc>
                <a:spcPct val="115000"/>
              </a:lnSpc>
              <a:spcBef>
                <a:spcPts val="0"/>
              </a:spcBef>
              <a:spcAft>
                <a:spcPts val="0"/>
              </a:spcAft>
              <a:buClr>
                <a:schemeClr val="dk1"/>
              </a:buClr>
              <a:buSzPts val="1200"/>
              <a:buFont typeface="Roboto Light"/>
              <a:buChar char="-"/>
            </a:pPr>
            <a:r>
              <a:rPr lang="fr" sz="1050">
                <a:solidFill>
                  <a:schemeClr val="dk1"/>
                </a:solidFill>
                <a:highlight>
                  <a:srgbClr val="FFFFFF"/>
                </a:highlight>
                <a:latin typeface="Roboto Light"/>
                <a:ea typeface="Roboto Light"/>
                <a:cs typeface="Roboto Light"/>
                <a:sym typeface="Roboto Light"/>
              </a:rPr>
              <a:t>MAPE </a:t>
            </a:r>
            <a:r>
              <a:rPr lang="fr" sz="1100">
                <a:solidFill>
                  <a:schemeClr val="dk1"/>
                </a:solidFill>
                <a:highlight>
                  <a:srgbClr val="FFFFFF"/>
                </a:highlight>
                <a:latin typeface="Roboto Light"/>
                <a:ea typeface="Roboto Light"/>
                <a:cs typeface="Roboto Light"/>
                <a:sym typeface="Roboto Light"/>
              </a:rPr>
              <a:t>1.1698872145507038</a:t>
            </a:r>
            <a:endParaRPr sz="1050">
              <a:solidFill>
                <a:schemeClr val="dk1"/>
              </a:solidFill>
              <a:highlight>
                <a:srgbClr val="FFFFFF"/>
              </a:highlight>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chemeClr val="dk1"/>
              </a:solidFill>
              <a:highlight>
                <a:srgbClr val="FFFFFF"/>
              </a:highlight>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chemeClr val="dk1"/>
              </a:solidFill>
              <a:highlight>
                <a:srgbClr val="FFFFFF"/>
              </a:highlight>
              <a:latin typeface="Roboto Light"/>
              <a:ea typeface="Roboto Light"/>
              <a:cs typeface="Roboto Light"/>
              <a:sym typeface="Roboto Light"/>
            </a:endParaRPr>
          </a:p>
          <a:p>
            <a:pPr indent="0" lvl="0" marL="457200" rtl="0" algn="l">
              <a:lnSpc>
                <a:spcPct val="115000"/>
              </a:lnSpc>
              <a:spcBef>
                <a:spcPts val="0"/>
              </a:spcBef>
              <a:spcAft>
                <a:spcPts val="0"/>
              </a:spcAft>
              <a:buNone/>
            </a:pPr>
            <a:r>
              <a:t/>
            </a:r>
            <a:endParaRPr sz="1000">
              <a:solidFill>
                <a:srgbClr val="666666"/>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457200" rtl="0" algn="l">
              <a:lnSpc>
                <a:spcPct val="100000"/>
              </a:lnSpc>
              <a:spcBef>
                <a:spcPts val="0"/>
              </a:spcBef>
              <a:spcAft>
                <a:spcPts val="0"/>
              </a:spcAft>
              <a:buNone/>
            </a:pPr>
            <a:r>
              <a:t/>
            </a:r>
            <a:endParaRPr sz="1700">
              <a:solidFill>
                <a:srgbClr val="666666"/>
              </a:solidFill>
              <a:latin typeface="Roboto Light"/>
              <a:ea typeface="Roboto Light"/>
              <a:cs typeface="Roboto Light"/>
              <a:sym typeface="Roboto Light"/>
            </a:endParaRPr>
          </a:p>
          <a:p>
            <a:pPr indent="0" lvl="0" marL="914400" rtl="0" algn="l">
              <a:lnSpc>
                <a:spcPct val="115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80000"/>
              </a:lnSpc>
              <a:spcBef>
                <a:spcPts val="300"/>
              </a:spcBef>
              <a:spcAft>
                <a:spcPts val="0"/>
              </a:spcAft>
              <a:buNone/>
            </a:pPr>
            <a:r>
              <a:t/>
            </a:r>
            <a:endParaRPr sz="1900">
              <a:latin typeface="Roboto Light"/>
              <a:ea typeface="Roboto Light"/>
              <a:cs typeface="Roboto Light"/>
              <a:sym typeface="Roboto Light"/>
            </a:endParaRPr>
          </a:p>
          <a:p>
            <a:pPr indent="0" lvl="0" marL="0" rtl="0" algn="ctr">
              <a:lnSpc>
                <a:spcPct val="80000"/>
              </a:lnSpc>
              <a:spcBef>
                <a:spcPts val="0"/>
              </a:spcBef>
              <a:spcAft>
                <a:spcPts val="0"/>
              </a:spcAft>
              <a:buSzPts val="275"/>
              <a:buNone/>
            </a:pPr>
            <a:r>
              <a:t/>
            </a:r>
            <a:endParaRPr sz="2000">
              <a:latin typeface="Roboto Light"/>
              <a:ea typeface="Roboto Light"/>
              <a:cs typeface="Roboto Light"/>
              <a:sym typeface="Roboto Light"/>
            </a:endParaRPr>
          </a:p>
        </p:txBody>
      </p:sp>
      <p:sp>
        <p:nvSpPr>
          <p:cNvPr id="332" name="Google Shape;332;p50"/>
          <p:cNvSpPr txBox="1"/>
          <p:nvPr/>
        </p:nvSpPr>
        <p:spPr>
          <a:xfrm>
            <a:off x="365825" y="286950"/>
            <a:ext cx="8073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latin typeface="Roboto Thin"/>
                <a:ea typeface="Roboto Thin"/>
                <a:cs typeface="Roboto Thin"/>
                <a:sym typeface="Roboto Thin"/>
              </a:rPr>
              <a:t>Phase Modélisation GHGE - SVM</a:t>
            </a:r>
            <a:endParaRPr sz="2000">
              <a:latin typeface="Roboto Thin"/>
              <a:ea typeface="Roboto Thin"/>
              <a:cs typeface="Roboto Thin"/>
              <a:sym typeface="Roboto Thin"/>
            </a:endParaRPr>
          </a:p>
        </p:txBody>
      </p:sp>
      <p:cxnSp>
        <p:nvCxnSpPr>
          <p:cNvPr id="333" name="Google Shape;333;p50"/>
          <p:cNvCxnSpPr/>
          <p:nvPr/>
        </p:nvCxnSpPr>
        <p:spPr>
          <a:xfrm flipH="1" rot="10800000">
            <a:off x="419925" y="674825"/>
            <a:ext cx="8217000" cy="2700"/>
          </a:xfrm>
          <a:prstGeom prst="straightConnector1">
            <a:avLst/>
          </a:prstGeom>
          <a:noFill/>
          <a:ln cap="flat" cmpd="sng" w="9525">
            <a:solidFill>
              <a:schemeClr val="dk2"/>
            </a:solidFill>
            <a:prstDash val="solid"/>
            <a:round/>
            <a:headEnd len="med" w="med" type="none"/>
            <a:tailEnd len="med" w="med" type="none"/>
          </a:ln>
        </p:spPr>
      </p:cxnSp>
      <p:pic>
        <p:nvPicPr>
          <p:cNvPr id="334" name="Google Shape;334;p50"/>
          <p:cNvPicPr preferRelativeResize="0"/>
          <p:nvPr/>
        </p:nvPicPr>
        <p:blipFill>
          <a:blip r:embed="rId3">
            <a:alphaModFix/>
          </a:blip>
          <a:stretch>
            <a:fillRect/>
          </a:stretch>
        </p:blipFill>
        <p:spPr>
          <a:xfrm>
            <a:off x="5909225" y="2042288"/>
            <a:ext cx="2076450" cy="13620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1"/>
          <p:cNvSpPr txBox="1"/>
          <p:nvPr>
            <p:ph idx="1" type="subTitle"/>
          </p:nvPr>
        </p:nvSpPr>
        <p:spPr>
          <a:xfrm>
            <a:off x="457425" y="993450"/>
            <a:ext cx="8142000" cy="3156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chemeClr val="dk1"/>
              </a:solidFill>
              <a:highlight>
                <a:srgbClr val="FFFFFF"/>
              </a:highlight>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chemeClr val="dk1"/>
              </a:solidFill>
              <a:highlight>
                <a:srgbClr val="FFFFFF"/>
              </a:highlight>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chemeClr val="dk1"/>
              </a:solidFill>
              <a:highlight>
                <a:srgbClr val="FFFFFF"/>
              </a:highlight>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chemeClr val="dk1"/>
              </a:solidFill>
              <a:highlight>
                <a:srgbClr val="FFFFFF"/>
              </a:highlight>
              <a:latin typeface="Roboto Light"/>
              <a:ea typeface="Roboto Light"/>
              <a:cs typeface="Roboto Light"/>
              <a:sym typeface="Roboto Light"/>
            </a:endParaRPr>
          </a:p>
          <a:p>
            <a:pPr indent="0" lvl="0" marL="0" rtl="0" algn="l">
              <a:lnSpc>
                <a:spcPct val="115000"/>
              </a:lnSpc>
              <a:spcBef>
                <a:spcPts val="0"/>
              </a:spcBef>
              <a:spcAft>
                <a:spcPts val="0"/>
              </a:spcAft>
              <a:buNone/>
            </a:pPr>
            <a:r>
              <a:rPr lang="fr" sz="1200">
                <a:solidFill>
                  <a:schemeClr val="dk1"/>
                </a:solidFill>
                <a:highlight>
                  <a:srgbClr val="FFFFFF"/>
                </a:highlight>
                <a:latin typeface="Roboto Light"/>
                <a:ea typeface="Roboto Light"/>
                <a:cs typeface="Roboto Light"/>
                <a:sym typeface="Roboto Light"/>
              </a:rPr>
              <a:t>DecisionTreeRegressor</a:t>
            </a:r>
            <a:endParaRPr sz="1200">
              <a:solidFill>
                <a:schemeClr val="dk1"/>
              </a:solidFill>
              <a:highlight>
                <a:srgbClr val="FFFFFF"/>
              </a:highlight>
              <a:latin typeface="Roboto Light"/>
              <a:ea typeface="Roboto Light"/>
              <a:cs typeface="Roboto Light"/>
              <a:sym typeface="Roboto Light"/>
            </a:endParaRPr>
          </a:p>
          <a:p>
            <a:pPr indent="0" lvl="0" marL="0" rtl="0" algn="l">
              <a:lnSpc>
                <a:spcPct val="115000"/>
              </a:lnSpc>
              <a:spcBef>
                <a:spcPts val="0"/>
              </a:spcBef>
              <a:spcAft>
                <a:spcPts val="0"/>
              </a:spcAft>
              <a:buNone/>
            </a:pPr>
            <a:r>
              <a:rPr lang="fr" sz="1200">
                <a:solidFill>
                  <a:schemeClr val="dk1"/>
                </a:solidFill>
                <a:highlight>
                  <a:srgbClr val="FFFFFF"/>
                </a:highlight>
                <a:latin typeface="Roboto Light"/>
                <a:ea typeface="Roboto Light"/>
                <a:cs typeface="Roboto Light"/>
                <a:sym typeface="Roboto Light"/>
              </a:rPr>
              <a:t>Sans GridSearch et CV</a:t>
            </a:r>
            <a:endParaRPr sz="105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Font typeface="Roboto Light"/>
              <a:buChar char="-"/>
            </a:pPr>
            <a:r>
              <a:rPr lang="fr" sz="1050">
                <a:solidFill>
                  <a:schemeClr val="dk1"/>
                </a:solidFill>
                <a:highlight>
                  <a:srgbClr val="FFFFFF"/>
                </a:highlight>
              </a:rPr>
              <a:t>RMSE </a:t>
            </a:r>
            <a:r>
              <a:rPr lang="fr" sz="1100">
                <a:solidFill>
                  <a:schemeClr val="dk1"/>
                </a:solidFill>
                <a:highlight>
                  <a:srgbClr val="FFFFFF"/>
                </a:highlight>
              </a:rPr>
              <a:t>0.4230479915312954</a:t>
            </a:r>
            <a:endParaRPr sz="105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Font typeface="Roboto Light"/>
              <a:buChar char="-"/>
            </a:pPr>
            <a:r>
              <a:rPr lang="fr" sz="1050">
                <a:solidFill>
                  <a:schemeClr val="dk1"/>
                </a:solidFill>
                <a:highlight>
                  <a:srgbClr val="FFFFFF"/>
                </a:highlight>
              </a:rPr>
              <a:t>MAPE </a:t>
            </a:r>
            <a:r>
              <a:rPr lang="fr" sz="1100">
                <a:solidFill>
                  <a:schemeClr val="dk1"/>
                </a:solidFill>
                <a:highlight>
                  <a:srgbClr val="FFFFFF"/>
                </a:highlight>
              </a:rPr>
              <a:t>2.248849960520706</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chemeClr val="dk1"/>
              </a:solidFill>
              <a:highlight>
                <a:srgbClr val="FFFFFF"/>
              </a:highlight>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chemeClr val="dk1"/>
              </a:solidFill>
              <a:highlight>
                <a:srgbClr val="FFFFFF"/>
              </a:highlight>
              <a:latin typeface="Roboto Light"/>
              <a:ea typeface="Roboto Light"/>
              <a:cs typeface="Roboto Light"/>
              <a:sym typeface="Roboto Light"/>
            </a:endParaRPr>
          </a:p>
          <a:p>
            <a:pPr indent="0" lvl="0" marL="457200" rtl="0" algn="l">
              <a:lnSpc>
                <a:spcPct val="115000"/>
              </a:lnSpc>
              <a:spcBef>
                <a:spcPts val="0"/>
              </a:spcBef>
              <a:spcAft>
                <a:spcPts val="0"/>
              </a:spcAft>
              <a:buNone/>
            </a:pPr>
            <a:r>
              <a:t/>
            </a:r>
            <a:endParaRPr sz="1000">
              <a:solidFill>
                <a:srgbClr val="666666"/>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457200" rtl="0" algn="l">
              <a:lnSpc>
                <a:spcPct val="100000"/>
              </a:lnSpc>
              <a:spcBef>
                <a:spcPts val="0"/>
              </a:spcBef>
              <a:spcAft>
                <a:spcPts val="0"/>
              </a:spcAft>
              <a:buNone/>
            </a:pPr>
            <a:r>
              <a:t/>
            </a:r>
            <a:endParaRPr sz="1700">
              <a:solidFill>
                <a:srgbClr val="666666"/>
              </a:solidFill>
              <a:latin typeface="Roboto Light"/>
              <a:ea typeface="Roboto Light"/>
              <a:cs typeface="Roboto Light"/>
              <a:sym typeface="Roboto Light"/>
            </a:endParaRPr>
          </a:p>
          <a:p>
            <a:pPr indent="0" lvl="0" marL="914400" rtl="0" algn="l">
              <a:lnSpc>
                <a:spcPct val="115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80000"/>
              </a:lnSpc>
              <a:spcBef>
                <a:spcPts val="300"/>
              </a:spcBef>
              <a:spcAft>
                <a:spcPts val="0"/>
              </a:spcAft>
              <a:buNone/>
            </a:pPr>
            <a:r>
              <a:t/>
            </a:r>
            <a:endParaRPr sz="1900">
              <a:latin typeface="Roboto Light"/>
              <a:ea typeface="Roboto Light"/>
              <a:cs typeface="Roboto Light"/>
              <a:sym typeface="Roboto Light"/>
            </a:endParaRPr>
          </a:p>
          <a:p>
            <a:pPr indent="0" lvl="0" marL="0" rtl="0" algn="ctr">
              <a:lnSpc>
                <a:spcPct val="80000"/>
              </a:lnSpc>
              <a:spcBef>
                <a:spcPts val="0"/>
              </a:spcBef>
              <a:spcAft>
                <a:spcPts val="0"/>
              </a:spcAft>
              <a:buSzPts val="275"/>
              <a:buNone/>
            </a:pPr>
            <a:r>
              <a:t/>
            </a:r>
            <a:endParaRPr sz="2000">
              <a:latin typeface="Roboto Light"/>
              <a:ea typeface="Roboto Light"/>
              <a:cs typeface="Roboto Light"/>
              <a:sym typeface="Roboto Light"/>
            </a:endParaRPr>
          </a:p>
        </p:txBody>
      </p:sp>
      <p:sp>
        <p:nvSpPr>
          <p:cNvPr id="340" name="Google Shape;340;p51"/>
          <p:cNvSpPr txBox="1"/>
          <p:nvPr/>
        </p:nvSpPr>
        <p:spPr>
          <a:xfrm>
            <a:off x="365825" y="286950"/>
            <a:ext cx="8073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latin typeface="Roboto Thin"/>
                <a:ea typeface="Roboto Thin"/>
                <a:cs typeface="Roboto Thin"/>
                <a:sym typeface="Roboto Thin"/>
              </a:rPr>
              <a:t>Phase Modélisation GHGE - DecisionTreeRegressor</a:t>
            </a:r>
            <a:endParaRPr sz="2000">
              <a:latin typeface="Roboto Thin"/>
              <a:ea typeface="Roboto Thin"/>
              <a:cs typeface="Roboto Thin"/>
              <a:sym typeface="Roboto Thin"/>
            </a:endParaRPr>
          </a:p>
        </p:txBody>
      </p:sp>
      <p:cxnSp>
        <p:nvCxnSpPr>
          <p:cNvPr id="341" name="Google Shape;341;p51"/>
          <p:cNvCxnSpPr/>
          <p:nvPr/>
        </p:nvCxnSpPr>
        <p:spPr>
          <a:xfrm flipH="1" rot="10800000">
            <a:off x="419925" y="674825"/>
            <a:ext cx="8217000" cy="2700"/>
          </a:xfrm>
          <a:prstGeom prst="straightConnector1">
            <a:avLst/>
          </a:prstGeom>
          <a:noFill/>
          <a:ln cap="flat" cmpd="sng" w="9525">
            <a:solidFill>
              <a:schemeClr val="dk2"/>
            </a:solidFill>
            <a:prstDash val="solid"/>
            <a:round/>
            <a:headEnd len="med" w="med" type="none"/>
            <a:tailEnd len="med" w="med" type="none"/>
          </a:ln>
        </p:spPr>
      </p:cxnSp>
      <p:pic>
        <p:nvPicPr>
          <p:cNvPr id="342" name="Google Shape;342;p51"/>
          <p:cNvPicPr preferRelativeResize="0"/>
          <p:nvPr/>
        </p:nvPicPr>
        <p:blipFill>
          <a:blip r:embed="rId3">
            <a:alphaModFix/>
          </a:blip>
          <a:stretch>
            <a:fillRect/>
          </a:stretch>
        </p:blipFill>
        <p:spPr>
          <a:xfrm>
            <a:off x="5269263" y="1726525"/>
            <a:ext cx="2066925" cy="1352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 type="subTitle"/>
          </p:nvPr>
        </p:nvSpPr>
        <p:spPr>
          <a:xfrm>
            <a:off x="311700" y="1102850"/>
            <a:ext cx="8520600" cy="38289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666666"/>
              </a:buClr>
              <a:buSzPts val="1400"/>
              <a:buFont typeface="Roboto Light"/>
              <a:buChar char="●"/>
            </a:pPr>
            <a:r>
              <a:rPr lang="fr" sz="2000">
                <a:solidFill>
                  <a:srgbClr val="666666"/>
                </a:solidFill>
                <a:latin typeface="Roboto Light"/>
                <a:ea typeface="Roboto Light"/>
                <a:cs typeface="Roboto Light"/>
                <a:sym typeface="Roboto Light"/>
              </a:rPr>
              <a:t>Librairies nécessaires</a:t>
            </a:r>
            <a:r>
              <a:rPr lang="fr" sz="1400">
                <a:solidFill>
                  <a:srgbClr val="666666"/>
                </a:solidFill>
                <a:latin typeface="Roboto Light"/>
                <a:ea typeface="Roboto Light"/>
                <a:cs typeface="Roboto Light"/>
                <a:sym typeface="Roboto Light"/>
              </a:rPr>
              <a:t> </a:t>
            </a:r>
            <a:endParaRPr sz="1400">
              <a:solidFill>
                <a:srgbClr val="666666"/>
              </a:solidFill>
              <a:latin typeface="Roboto Light"/>
              <a:ea typeface="Roboto Light"/>
              <a:cs typeface="Roboto Light"/>
              <a:sym typeface="Roboto Light"/>
            </a:endParaRPr>
          </a:p>
          <a:p>
            <a:pPr indent="-317500" lvl="1" marL="914400" rtl="0" algn="l">
              <a:lnSpc>
                <a:spcPct val="115000"/>
              </a:lnSpc>
              <a:spcBef>
                <a:spcPts val="0"/>
              </a:spcBef>
              <a:spcAft>
                <a:spcPts val="0"/>
              </a:spcAft>
              <a:buClr>
                <a:srgbClr val="666666"/>
              </a:buClr>
              <a:buSzPts val="1400"/>
              <a:buFont typeface="Roboto Light"/>
              <a:buChar char="○"/>
            </a:pPr>
            <a:r>
              <a:rPr i="1" lang="fr" sz="1400">
                <a:solidFill>
                  <a:srgbClr val="666666"/>
                </a:solidFill>
                <a:latin typeface="Roboto Light"/>
                <a:ea typeface="Roboto Light"/>
                <a:cs typeface="Roboto Light"/>
                <a:sym typeface="Roboto Light"/>
              </a:rPr>
              <a:t>import pandas as pd </a:t>
            </a:r>
            <a:endParaRPr i="1" sz="1400">
              <a:solidFill>
                <a:srgbClr val="666666"/>
              </a:solidFill>
              <a:latin typeface="Roboto Light"/>
              <a:ea typeface="Roboto Light"/>
              <a:cs typeface="Roboto Light"/>
              <a:sym typeface="Roboto Light"/>
            </a:endParaRPr>
          </a:p>
          <a:p>
            <a:pPr indent="-317500" lvl="1" marL="914400" rtl="0" algn="l">
              <a:lnSpc>
                <a:spcPct val="115000"/>
              </a:lnSpc>
              <a:spcBef>
                <a:spcPts val="0"/>
              </a:spcBef>
              <a:spcAft>
                <a:spcPts val="0"/>
              </a:spcAft>
              <a:buClr>
                <a:srgbClr val="666666"/>
              </a:buClr>
              <a:buSzPts val="1400"/>
              <a:buFont typeface="Roboto Light"/>
              <a:buChar char="○"/>
            </a:pPr>
            <a:r>
              <a:rPr i="1" lang="fr" sz="1400">
                <a:solidFill>
                  <a:srgbClr val="666666"/>
                </a:solidFill>
                <a:latin typeface="Roboto Light"/>
                <a:ea typeface="Roboto Light"/>
                <a:cs typeface="Roboto Light"/>
                <a:sym typeface="Roboto Light"/>
              </a:rPr>
              <a:t>import numpy as np</a:t>
            </a:r>
            <a:endParaRPr i="1" sz="1400">
              <a:solidFill>
                <a:srgbClr val="666666"/>
              </a:solidFill>
              <a:latin typeface="Roboto Light"/>
              <a:ea typeface="Roboto Light"/>
              <a:cs typeface="Roboto Light"/>
              <a:sym typeface="Roboto Light"/>
            </a:endParaRPr>
          </a:p>
          <a:p>
            <a:pPr indent="-317500" lvl="1" marL="914400" rtl="0" algn="l">
              <a:lnSpc>
                <a:spcPct val="115000"/>
              </a:lnSpc>
              <a:spcBef>
                <a:spcPts val="0"/>
              </a:spcBef>
              <a:spcAft>
                <a:spcPts val="0"/>
              </a:spcAft>
              <a:buClr>
                <a:srgbClr val="666666"/>
              </a:buClr>
              <a:buSzPts val="1400"/>
              <a:buFont typeface="Roboto Light"/>
              <a:buChar char="○"/>
            </a:pPr>
            <a:r>
              <a:rPr i="1" lang="fr" sz="1400">
                <a:solidFill>
                  <a:srgbClr val="666666"/>
                </a:solidFill>
                <a:latin typeface="Roboto Light"/>
                <a:ea typeface="Roboto Light"/>
                <a:cs typeface="Roboto Light"/>
                <a:sym typeface="Roboto Light"/>
              </a:rPr>
              <a:t>import matplotlib.pyplot as plt </a:t>
            </a:r>
            <a:endParaRPr i="1" sz="1400">
              <a:solidFill>
                <a:srgbClr val="666666"/>
              </a:solidFill>
              <a:latin typeface="Roboto Light"/>
              <a:ea typeface="Roboto Light"/>
              <a:cs typeface="Roboto Light"/>
              <a:sym typeface="Roboto Light"/>
            </a:endParaRPr>
          </a:p>
          <a:p>
            <a:pPr indent="-317500" lvl="1" marL="914400" rtl="0" algn="l">
              <a:lnSpc>
                <a:spcPct val="115000"/>
              </a:lnSpc>
              <a:spcBef>
                <a:spcPts val="0"/>
              </a:spcBef>
              <a:spcAft>
                <a:spcPts val="0"/>
              </a:spcAft>
              <a:buClr>
                <a:srgbClr val="666666"/>
              </a:buClr>
              <a:buSzPts val="1400"/>
              <a:buFont typeface="Roboto Light"/>
              <a:buChar char="○"/>
            </a:pPr>
            <a:r>
              <a:rPr i="1" lang="fr" sz="1400">
                <a:solidFill>
                  <a:srgbClr val="666666"/>
                </a:solidFill>
                <a:latin typeface="Roboto Light"/>
                <a:ea typeface="Roboto Light"/>
                <a:cs typeface="Roboto Light"/>
                <a:sym typeface="Roboto Light"/>
              </a:rPr>
              <a:t>import seaborn as sns</a:t>
            </a:r>
            <a:endParaRPr i="1" sz="1400">
              <a:solidFill>
                <a:srgbClr val="666666"/>
              </a:solidFill>
              <a:latin typeface="Roboto Light"/>
              <a:ea typeface="Roboto Light"/>
              <a:cs typeface="Roboto Light"/>
              <a:sym typeface="Roboto Light"/>
            </a:endParaRPr>
          </a:p>
          <a:p>
            <a:pPr indent="-317500" lvl="1" marL="914400" rtl="0" algn="l">
              <a:lnSpc>
                <a:spcPct val="115000"/>
              </a:lnSpc>
              <a:spcBef>
                <a:spcPts val="0"/>
              </a:spcBef>
              <a:spcAft>
                <a:spcPts val="0"/>
              </a:spcAft>
              <a:buClr>
                <a:srgbClr val="666666"/>
              </a:buClr>
              <a:buSzPts val="1400"/>
              <a:buFont typeface="Roboto Light"/>
              <a:buChar char="○"/>
            </a:pPr>
            <a:r>
              <a:rPr i="1" lang="fr" sz="1400">
                <a:solidFill>
                  <a:srgbClr val="666666"/>
                </a:solidFill>
                <a:latin typeface="Roboto Light"/>
                <a:ea typeface="Roboto Light"/>
                <a:cs typeface="Roboto Light"/>
                <a:sym typeface="Roboto Light"/>
              </a:rPr>
              <a:t>import time</a:t>
            </a:r>
            <a:endParaRPr i="1" sz="1400">
              <a:solidFill>
                <a:srgbClr val="666666"/>
              </a:solidFill>
              <a:latin typeface="Roboto Light"/>
              <a:ea typeface="Roboto Light"/>
              <a:cs typeface="Roboto Light"/>
              <a:sym typeface="Roboto Light"/>
            </a:endParaRPr>
          </a:p>
          <a:p>
            <a:pPr indent="-317500" lvl="1" marL="914400" rtl="0" algn="l">
              <a:lnSpc>
                <a:spcPct val="115000"/>
              </a:lnSpc>
              <a:spcBef>
                <a:spcPts val="0"/>
              </a:spcBef>
              <a:spcAft>
                <a:spcPts val="0"/>
              </a:spcAft>
              <a:buClr>
                <a:srgbClr val="666666"/>
              </a:buClr>
              <a:buSzPts val="1400"/>
              <a:buFont typeface="Roboto Light"/>
              <a:buChar char="○"/>
            </a:pPr>
            <a:r>
              <a:rPr i="1" lang="fr" sz="1400">
                <a:solidFill>
                  <a:srgbClr val="666666"/>
                </a:solidFill>
                <a:latin typeface="Roboto Light"/>
                <a:ea typeface="Roboto Light"/>
                <a:cs typeface="Roboto Light"/>
                <a:sym typeface="Roboto Light"/>
              </a:rPr>
              <a:t>import eli5</a:t>
            </a:r>
            <a:endParaRPr i="1" sz="1400">
              <a:solidFill>
                <a:srgbClr val="666666"/>
              </a:solidFill>
              <a:latin typeface="Roboto Light"/>
              <a:ea typeface="Roboto Light"/>
              <a:cs typeface="Roboto Light"/>
              <a:sym typeface="Roboto Light"/>
            </a:endParaRPr>
          </a:p>
          <a:p>
            <a:pPr indent="-317500" lvl="1" marL="914400" rtl="0" algn="l">
              <a:lnSpc>
                <a:spcPct val="115000"/>
              </a:lnSpc>
              <a:spcBef>
                <a:spcPts val="0"/>
              </a:spcBef>
              <a:spcAft>
                <a:spcPts val="0"/>
              </a:spcAft>
              <a:buClr>
                <a:srgbClr val="666666"/>
              </a:buClr>
              <a:buSzPts val="1400"/>
              <a:buFont typeface="Roboto Light"/>
              <a:buChar char="○"/>
            </a:pPr>
            <a:r>
              <a:rPr i="1" lang="fr" sz="1400">
                <a:solidFill>
                  <a:srgbClr val="666666"/>
                </a:solidFill>
                <a:latin typeface="Roboto Light"/>
                <a:ea typeface="Roboto Light"/>
                <a:cs typeface="Roboto Light"/>
                <a:sym typeface="Roboto Light"/>
              </a:rPr>
              <a:t>from sklearn.preprocessing import StandardScaler, LabelEncoder, OneHotEncoder, MinMaxScaler</a:t>
            </a:r>
            <a:endParaRPr i="1" sz="1400">
              <a:solidFill>
                <a:srgbClr val="666666"/>
              </a:solidFill>
              <a:latin typeface="Roboto Light"/>
              <a:ea typeface="Roboto Light"/>
              <a:cs typeface="Roboto Light"/>
              <a:sym typeface="Roboto Light"/>
            </a:endParaRPr>
          </a:p>
          <a:p>
            <a:pPr indent="-317500" lvl="1" marL="914400" rtl="0" algn="l">
              <a:lnSpc>
                <a:spcPct val="115000"/>
              </a:lnSpc>
              <a:spcBef>
                <a:spcPts val="0"/>
              </a:spcBef>
              <a:spcAft>
                <a:spcPts val="0"/>
              </a:spcAft>
              <a:buClr>
                <a:srgbClr val="666666"/>
              </a:buClr>
              <a:buSzPts val="1400"/>
              <a:buFont typeface="Roboto Light"/>
              <a:buChar char="○"/>
            </a:pPr>
            <a:r>
              <a:rPr i="1" lang="fr" sz="1400">
                <a:solidFill>
                  <a:srgbClr val="666666"/>
                </a:solidFill>
                <a:latin typeface="Roboto Light"/>
                <a:ea typeface="Roboto Light"/>
                <a:cs typeface="Roboto Light"/>
                <a:sym typeface="Roboto Light"/>
              </a:rPr>
              <a:t>from sklearn.ensemble import RandomForestClassifier, </a:t>
            </a:r>
            <a:r>
              <a:rPr i="1" lang="fr" sz="1400">
                <a:solidFill>
                  <a:srgbClr val="666666"/>
                </a:solidFill>
                <a:latin typeface="Roboto Light"/>
                <a:ea typeface="Roboto Light"/>
                <a:cs typeface="Roboto Light"/>
                <a:sym typeface="Roboto Light"/>
              </a:rPr>
              <a:t>RandomForestRegressor</a:t>
            </a:r>
            <a:endParaRPr i="1" sz="1400">
              <a:solidFill>
                <a:srgbClr val="666666"/>
              </a:solidFill>
              <a:latin typeface="Roboto Light"/>
              <a:ea typeface="Roboto Light"/>
              <a:cs typeface="Roboto Light"/>
              <a:sym typeface="Roboto Light"/>
            </a:endParaRPr>
          </a:p>
          <a:p>
            <a:pPr indent="-317500" lvl="1" marL="914400" rtl="0" algn="l">
              <a:lnSpc>
                <a:spcPct val="115000"/>
              </a:lnSpc>
              <a:spcBef>
                <a:spcPts val="0"/>
              </a:spcBef>
              <a:spcAft>
                <a:spcPts val="0"/>
              </a:spcAft>
              <a:buClr>
                <a:srgbClr val="666666"/>
              </a:buClr>
              <a:buSzPts val="1400"/>
              <a:buFont typeface="Roboto Light"/>
              <a:buChar char="○"/>
            </a:pPr>
            <a:r>
              <a:rPr i="1" lang="fr" sz="1400">
                <a:solidFill>
                  <a:srgbClr val="666666"/>
                </a:solidFill>
                <a:latin typeface="Roboto Light"/>
                <a:ea typeface="Roboto Light"/>
                <a:cs typeface="Roboto Light"/>
                <a:sym typeface="Roboto Light"/>
              </a:rPr>
              <a:t>from sklearn.tree import DecisionTreeRegressor</a:t>
            </a:r>
            <a:endParaRPr i="1" sz="1400">
              <a:solidFill>
                <a:srgbClr val="666666"/>
              </a:solidFill>
              <a:latin typeface="Roboto Light"/>
              <a:ea typeface="Roboto Light"/>
              <a:cs typeface="Roboto Light"/>
              <a:sym typeface="Roboto Light"/>
            </a:endParaRPr>
          </a:p>
          <a:p>
            <a:pPr indent="-317500" lvl="1" marL="914400" rtl="0" algn="l">
              <a:lnSpc>
                <a:spcPct val="115000"/>
              </a:lnSpc>
              <a:spcBef>
                <a:spcPts val="0"/>
              </a:spcBef>
              <a:spcAft>
                <a:spcPts val="0"/>
              </a:spcAft>
              <a:buClr>
                <a:srgbClr val="666666"/>
              </a:buClr>
              <a:buSzPts val="1400"/>
              <a:buFont typeface="Roboto Light"/>
              <a:buChar char="○"/>
            </a:pPr>
            <a:r>
              <a:rPr i="1" lang="fr" sz="1400">
                <a:solidFill>
                  <a:srgbClr val="666666"/>
                </a:solidFill>
                <a:latin typeface="Roboto Light"/>
                <a:ea typeface="Roboto Light"/>
                <a:cs typeface="Roboto Light"/>
                <a:sym typeface="Roboto Light"/>
              </a:rPr>
              <a:t>from sklearn import linear_model, model_selection, metrics, svm, neural_network</a:t>
            </a:r>
            <a:endParaRPr i="1" sz="1400">
              <a:solidFill>
                <a:srgbClr val="666666"/>
              </a:solidFill>
              <a:latin typeface="Roboto Light"/>
              <a:ea typeface="Roboto Light"/>
              <a:cs typeface="Roboto Light"/>
              <a:sym typeface="Roboto Light"/>
            </a:endParaRPr>
          </a:p>
          <a:p>
            <a:pPr indent="-317500" lvl="1" marL="914400" rtl="0" algn="l">
              <a:lnSpc>
                <a:spcPct val="115000"/>
              </a:lnSpc>
              <a:spcBef>
                <a:spcPts val="0"/>
              </a:spcBef>
              <a:spcAft>
                <a:spcPts val="0"/>
              </a:spcAft>
              <a:buClr>
                <a:srgbClr val="666666"/>
              </a:buClr>
              <a:buSzPts val="1400"/>
              <a:buFont typeface="Roboto Light"/>
              <a:buChar char="○"/>
            </a:pPr>
            <a:r>
              <a:rPr i="1" lang="fr" sz="1400">
                <a:solidFill>
                  <a:srgbClr val="666666"/>
                </a:solidFill>
                <a:latin typeface="Roboto Light"/>
                <a:ea typeface="Roboto Light"/>
                <a:cs typeface="Roboto Light"/>
                <a:sym typeface="Roboto Light"/>
              </a:rPr>
              <a:t>from sklearn.model_selection import cross_val_score, GridSearchCV</a:t>
            </a:r>
            <a:endParaRPr i="1" sz="1400">
              <a:solidFill>
                <a:srgbClr val="666666"/>
              </a:solidFill>
              <a:latin typeface="Roboto Light"/>
              <a:ea typeface="Roboto Light"/>
              <a:cs typeface="Roboto Light"/>
              <a:sym typeface="Roboto Light"/>
            </a:endParaRPr>
          </a:p>
          <a:p>
            <a:pPr indent="-317500" lvl="1" marL="914400" rtl="0" algn="l">
              <a:lnSpc>
                <a:spcPct val="115000"/>
              </a:lnSpc>
              <a:spcBef>
                <a:spcPts val="0"/>
              </a:spcBef>
              <a:spcAft>
                <a:spcPts val="0"/>
              </a:spcAft>
              <a:buClr>
                <a:srgbClr val="666666"/>
              </a:buClr>
              <a:buSzPts val="1400"/>
              <a:buFont typeface="Roboto Light"/>
              <a:buChar char="○"/>
            </a:pPr>
            <a:r>
              <a:rPr i="1" lang="fr" sz="1400">
                <a:solidFill>
                  <a:srgbClr val="666666"/>
                </a:solidFill>
                <a:latin typeface="Roboto Light"/>
                <a:ea typeface="Roboto Light"/>
                <a:cs typeface="Roboto Light"/>
                <a:sym typeface="Roboto Light"/>
              </a:rPr>
              <a:t>from sklearn.kernel_ridge import KernelRidge</a:t>
            </a:r>
            <a:endParaRPr i="1" sz="1400">
              <a:solidFill>
                <a:srgbClr val="666666"/>
              </a:solidFill>
              <a:latin typeface="Roboto Light"/>
              <a:ea typeface="Roboto Light"/>
              <a:cs typeface="Roboto Light"/>
              <a:sym typeface="Roboto Light"/>
            </a:endParaRPr>
          </a:p>
          <a:p>
            <a:pPr indent="0" lvl="0" marL="0" rtl="0" algn="l">
              <a:lnSpc>
                <a:spcPct val="80000"/>
              </a:lnSpc>
              <a:spcBef>
                <a:spcPts val="300"/>
              </a:spcBef>
              <a:spcAft>
                <a:spcPts val="0"/>
              </a:spcAft>
              <a:buNone/>
            </a:pPr>
            <a:r>
              <a:t/>
            </a:r>
            <a:endParaRPr sz="1900">
              <a:latin typeface="Roboto Light"/>
              <a:ea typeface="Roboto Light"/>
              <a:cs typeface="Roboto Light"/>
              <a:sym typeface="Roboto Light"/>
            </a:endParaRPr>
          </a:p>
          <a:p>
            <a:pPr indent="0" lvl="0" marL="0" rtl="0" algn="ctr">
              <a:lnSpc>
                <a:spcPct val="80000"/>
              </a:lnSpc>
              <a:spcBef>
                <a:spcPts val="0"/>
              </a:spcBef>
              <a:spcAft>
                <a:spcPts val="0"/>
              </a:spcAft>
              <a:buSzPts val="275"/>
              <a:buNone/>
            </a:pPr>
            <a:r>
              <a:t/>
            </a:r>
            <a:endParaRPr sz="2000">
              <a:latin typeface="Roboto Light"/>
              <a:ea typeface="Roboto Light"/>
              <a:cs typeface="Roboto Light"/>
              <a:sym typeface="Roboto Light"/>
            </a:endParaRPr>
          </a:p>
        </p:txBody>
      </p:sp>
      <p:sp>
        <p:nvSpPr>
          <p:cNvPr id="75" name="Google Shape;75;p16"/>
          <p:cNvSpPr txBox="1"/>
          <p:nvPr/>
        </p:nvSpPr>
        <p:spPr>
          <a:xfrm>
            <a:off x="365825" y="286950"/>
            <a:ext cx="5194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latin typeface="Roboto Thin"/>
                <a:ea typeface="Roboto Thin"/>
                <a:cs typeface="Roboto Thin"/>
                <a:sym typeface="Roboto Thin"/>
              </a:rPr>
              <a:t>Pré-requis</a:t>
            </a:r>
            <a:endParaRPr sz="2000">
              <a:latin typeface="Roboto Thin"/>
              <a:ea typeface="Roboto Thin"/>
              <a:cs typeface="Roboto Thin"/>
              <a:sym typeface="Roboto Thin"/>
            </a:endParaRPr>
          </a:p>
        </p:txBody>
      </p:sp>
      <p:cxnSp>
        <p:nvCxnSpPr>
          <p:cNvPr id="76" name="Google Shape;76;p16"/>
          <p:cNvCxnSpPr/>
          <p:nvPr/>
        </p:nvCxnSpPr>
        <p:spPr>
          <a:xfrm flipH="1" rot="10800000">
            <a:off x="419925" y="674825"/>
            <a:ext cx="8217000" cy="2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2"/>
          <p:cNvSpPr txBox="1"/>
          <p:nvPr/>
        </p:nvSpPr>
        <p:spPr>
          <a:xfrm>
            <a:off x="365825" y="286950"/>
            <a:ext cx="8073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latin typeface="Roboto Thin"/>
                <a:ea typeface="Roboto Thin"/>
                <a:cs typeface="Roboto Thin"/>
                <a:sym typeface="Roboto Thin"/>
              </a:rPr>
              <a:t>Phase Modélisation GHGE - Visuels par Surface</a:t>
            </a:r>
            <a:endParaRPr sz="2000">
              <a:latin typeface="Roboto Thin"/>
              <a:ea typeface="Roboto Thin"/>
              <a:cs typeface="Roboto Thin"/>
              <a:sym typeface="Roboto Thin"/>
            </a:endParaRPr>
          </a:p>
        </p:txBody>
      </p:sp>
      <p:cxnSp>
        <p:nvCxnSpPr>
          <p:cNvPr id="348" name="Google Shape;348;p52"/>
          <p:cNvCxnSpPr/>
          <p:nvPr/>
        </p:nvCxnSpPr>
        <p:spPr>
          <a:xfrm flipH="1" rot="10800000">
            <a:off x="419925" y="674825"/>
            <a:ext cx="8217000" cy="2700"/>
          </a:xfrm>
          <a:prstGeom prst="straightConnector1">
            <a:avLst/>
          </a:prstGeom>
          <a:noFill/>
          <a:ln cap="flat" cmpd="sng" w="9525">
            <a:solidFill>
              <a:schemeClr val="dk2"/>
            </a:solidFill>
            <a:prstDash val="solid"/>
            <a:round/>
            <a:headEnd len="med" w="med" type="none"/>
            <a:tailEnd len="med" w="med" type="none"/>
          </a:ln>
        </p:spPr>
      </p:cxnSp>
      <p:pic>
        <p:nvPicPr>
          <p:cNvPr id="349" name="Google Shape;349;p52"/>
          <p:cNvPicPr preferRelativeResize="0"/>
          <p:nvPr/>
        </p:nvPicPr>
        <p:blipFill>
          <a:blip r:embed="rId3">
            <a:alphaModFix/>
          </a:blip>
          <a:stretch>
            <a:fillRect/>
          </a:stretch>
        </p:blipFill>
        <p:spPr>
          <a:xfrm>
            <a:off x="1357225" y="839185"/>
            <a:ext cx="6342399" cy="41264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3"/>
          <p:cNvSpPr txBox="1"/>
          <p:nvPr/>
        </p:nvSpPr>
        <p:spPr>
          <a:xfrm>
            <a:off x="365825" y="286950"/>
            <a:ext cx="8073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latin typeface="Roboto Thin"/>
                <a:ea typeface="Roboto Thin"/>
                <a:cs typeface="Roboto Thin"/>
                <a:sym typeface="Roboto Thin"/>
              </a:rPr>
              <a:t>Phase Modélisation GHGE - RMSE</a:t>
            </a:r>
            <a:endParaRPr sz="2000">
              <a:latin typeface="Roboto Thin"/>
              <a:ea typeface="Roboto Thin"/>
              <a:cs typeface="Roboto Thin"/>
              <a:sym typeface="Roboto Thin"/>
            </a:endParaRPr>
          </a:p>
        </p:txBody>
      </p:sp>
      <p:cxnSp>
        <p:nvCxnSpPr>
          <p:cNvPr id="355" name="Google Shape;355;p53"/>
          <p:cNvCxnSpPr/>
          <p:nvPr/>
        </p:nvCxnSpPr>
        <p:spPr>
          <a:xfrm flipH="1" rot="10800000">
            <a:off x="419925" y="674825"/>
            <a:ext cx="8217000" cy="2700"/>
          </a:xfrm>
          <a:prstGeom prst="straightConnector1">
            <a:avLst/>
          </a:prstGeom>
          <a:noFill/>
          <a:ln cap="flat" cmpd="sng" w="9525">
            <a:solidFill>
              <a:schemeClr val="dk2"/>
            </a:solidFill>
            <a:prstDash val="solid"/>
            <a:round/>
            <a:headEnd len="med" w="med" type="none"/>
            <a:tailEnd len="med" w="med" type="none"/>
          </a:ln>
        </p:spPr>
      </p:cxnSp>
      <p:pic>
        <p:nvPicPr>
          <p:cNvPr id="356" name="Google Shape;356;p53"/>
          <p:cNvPicPr preferRelativeResize="0"/>
          <p:nvPr/>
        </p:nvPicPr>
        <p:blipFill>
          <a:blip r:embed="rId3">
            <a:alphaModFix/>
          </a:blip>
          <a:stretch>
            <a:fillRect/>
          </a:stretch>
        </p:blipFill>
        <p:spPr>
          <a:xfrm>
            <a:off x="1301625" y="851325"/>
            <a:ext cx="6202000" cy="40662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4"/>
          <p:cNvSpPr txBox="1"/>
          <p:nvPr/>
        </p:nvSpPr>
        <p:spPr>
          <a:xfrm>
            <a:off x="365825" y="286950"/>
            <a:ext cx="8073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latin typeface="Roboto Thin"/>
                <a:ea typeface="Roboto Thin"/>
                <a:cs typeface="Roboto Thin"/>
                <a:sym typeface="Roboto Thin"/>
              </a:rPr>
              <a:t>Phase Modélisation GHGE - MAPE</a:t>
            </a:r>
            <a:endParaRPr sz="2000">
              <a:latin typeface="Roboto Thin"/>
              <a:ea typeface="Roboto Thin"/>
              <a:cs typeface="Roboto Thin"/>
              <a:sym typeface="Roboto Thin"/>
            </a:endParaRPr>
          </a:p>
        </p:txBody>
      </p:sp>
      <p:cxnSp>
        <p:nvCxnSpPr>
          <p:cNvPr id="362" name="Google Shape;362;p54"/>
          <p:cNvCxnSpPr/>
          <p:nvPr/>
        </p:nvCxnSpPr>
        <p:spPr>
          <a:xfrm flipH="1" rot="10800000">
            <a:off x="419925" y="674825"/>
            <a:ext cx="8217000" cy="2700"/>
          </a:xfrm>
          <a:prstGeom prst="straightConnector1">
            <a:avLst/>
          </a:prstGeom>
          <a:noFill/>
          <a:ln cap="flat" cmpd="sng" w="9525">
            <a:solidFill>
              <a:schemeClr val="dk2"/>
            </a:solidFill>
            <a:prstDash val="solid"/>
            <a:round/>
            <a:headEnd len="med" w="med" type="none"/>
            <a:tailEnd len="med" w="med" type="none"/>
          </a:ln>
        </p:spPr>
      </p:cxnSp>
      <p:pic>
        <p:nvPicPr>
          <p:cNvPr id="363" name="Google Shape;363;p54"/>
          <p:cNvPicPr preferRelativeResize="0"/>
          <p:nvPr/>
        </p:nvPicPr>
        <p:blipFill>
          <a:blip r:embed="rId3">
            <a:alphaModFix/>
          </a:blip>
          <a:stretch>
            <a:fillRect/>
          </a:stretch>
        </p:blipFill>
        <p:spPr>
          <a:xfrm>
            <a:off x="1344550" y="869000"/>
            <a:ext cx="6116175" cy="40572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5"/>
          <p:cNvSpPr txBox="1"/>
          <p:nvPr>
            <p:ph type="title"/>
          </p:nvPr>
        </p:nvSpPr>
        <p:spPr>
          <a:xfrm>
            <a:off x="311700" y="2035500"/>
            <a:ext cx="8520600" cy="1072500"/>
          </a:xfrm>
          <a:prstGeom prst="rect">
            <a:avLst/>
          </a:prstGeom>
        </p:spPr>
        <p:txBody>
          <a:bodyPr anchorCtr="0" anchor="t" bIns="91425" lIns="91425" spcFirstLastPara="1" rIns="91425" wrap="square" tIns="91425">
            <a:noAutofit/>
          </a:bodyPr>
          <a:lstStyle/>
          <a:p>
            <a:pPr indent="0" lvl="0" marL="0" rtl="0" algn="l">
              <a:spcBef>
                <a:spcPts val="2100"/>
              </a:spcBef>
              <a:spcAft>
                <a:spcPts val="0"/>
              </a:spcAft>
              <a:buNone/>
            </a:pPr>
            <a:r>
              <a:rPr b="1" lang="fr" sz="1950">
                <a:highlight>
                  <a:srgbClr val="FFFFFF"/>
                </a:highlight>
                <a:latin typeface="Roboto"/>
                <a:ea typeface="Roboto"/>
                <a:cs typeface="Roboto"/>
                <a:sym typeface="Roboto"/>
              </a:rPr>
              <a:t>Conclusion GHGE</a:t>
            </a:r>
            <a:r>
              <a:rPr lang="fr" sz="1950">
                <a:highlight>
                  <a:srgbClr val="FFFFFF"/>
                </a:highlight>
                <a:latin typeface="Roboto Light"/>
                <a:ea typeface="Roboto Light"/>
                <a:cs typeface="Roboto Light"/>
                <a:sym typeface="Roboto Light"/>
              </a:rPr>
              <a:t> : Le lasso et la regression ridge sont les 2 meilleurs modèles d’un point de la RMSE et du MAPE pour prédire le GHGE</a:t>
            </a:r>
            <a:endParaRPr sz="1800">
              <a:latin typeface="Roboto Light"/>
              <a:ea typeface="Roboto Light"/>
              <a:cs typeface="Roboto Light"/>
              <a:sym typeface="Roboto Light"/>
            </a:endParaRPr>
          </a:p>
          <a:p>
            <a:pPr indent="0" lvl="0" marL="0" rtl="0" algn="l">
              <a:spcBef>
                <a:spcPts val="0"/>
              </a:spcBef>
              <a:spcAft>
                <a:spcPts val="0"/>
              </a:spcAft>
              <a:buNone/>
            </a:pPr>
            <a:r>
              <a:t/>
            </a:r>
            <a:endParaRPr>
              <a:latin typeface="Roboto Light"/>
              <a:ea typeface="Roboto Light"/>
              <a:cs typeface="Roboto Light"/>
              <a:sym typeface="Roboto Light"/>
            </a:endParaRPr>
          </a:p>
        </p:txBody>
      </p:sp>
      <p:cxnSp>
        <p:nvCxnSpPr>
          <p:cNvPr id="369" name="Google Shape;369;p55"/>
          <p:cNvCxnSpPr/>
          <p:nvPr/>
        </p:nvCxnSpPr>
        <p:spPr>
          <a:xfrm>
            <a:off x="311700" y="2743100"/>
            <a:ext cx="85206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6"/>
          <p:cNvSpPr txBox="1"/>
          <p:nvPr>
            <p:ph type="title"/>
          </p:nvPr>
        </p:nvSpPr>
        <p:spPr>
          <a:xfrm>
            <a:off x="311700" y="2035500"/>
            <a:ext cx="8520600" cy="1072500"/>
          </a:xfrm>
          <a:prstGeom prst="rect">
            <a:avLst/>
          </a:prstGeom>
        </p:spPr>
        <p:txBody>
          <a:bodyPr anchorCtr="0" anchor="t" bIns="91425" lIns="91425" spcFirstLastPara="1" rIns="91425" wrap="square" tIns="91425">
            <a:noAutofit/>
          </a:bodyPr>
          <a:lstStyle/>
          <a:p>
            <a:pPr indent="0" lvl="0" marL="0" rtl="0" algn="l">
              <a:spcBef>
                <a:spcPts val="2100"/>
              </a:spcBef>
              <a:spcAft>
                <a:spcPts val="0"/>
              </a:spcAft>
              <a:buNone/>
            </a:pPr>
            <a:r>
              <a:rPr b="1" lang="fr" sz="1950">
                <a:highlight>
                  <a:srgbClr val="FFFFFF"/>
                </a:highlight>
                <a:latin typeface="Roboto"/>
                <a:ea typeface="Roboto"/>
                <a:cs typeface="Roboto"/>
                <a:sym typeface="Roboto"/>
              </a:rPr>
              <a:t>Optimisation</a:t>
            </a:r>
            <a:r>
              <a:rPr b="1" lang="fr" sz="1950">
                <a:highlight>
                  <a:srgbClr val="FFFFFF"/>
                </a:highlight>
                <a:latin typeface="Roboto"/>
                <a:ea typeface="Roboto"/>
                <a:cs typeface="Roboto"/>
                <a:sym typeface="Roboto"/>
              </a:rPr>
              <a:t> GHGE</a:t>
            </a:r>
            <a:r>
              <a:rPr lang="fr" sz="1950">
                <a:highlight>
                  <a:srgbClr val="FFFFFF"/>
                </a:highlight>
                <a:latin typeface="Roboto Light"/>
                <a:ea typeface="Roboto Light"/>
                <a:cs typeface="Roboto Light"/>
                <a:sym typeface="Roboto Light"/>
              </a:rPr>
              <a:t> : Nous pourrions appliquer un MinMaxScaler sur les datas et augmenter le nombre d’alpha pour ajuster les modèles</a:t>
            </a:r>
            <a:endParaRPr sz="1950">
              <a:highlight>
                <a:srgbClr val="FFFFFF"/>
              </a:highlight>
              <a:latin typeface="Roboto Light"/>
              <a:ea typeface="Roboto Light"/>
              <a:cs typeface="Roboto Light"/>
              <a:sym typeface="Roboto Light"/>
            </a:endParaRPr>
          </a:p>
          <a:p>
            <a:pPr indent="0" lvl="0" marL="0" rtl="0" algn="l">
              <a:spcBef>
                <a:spcPts val="0"/>
              </a:spcBef>
              <a:spcAft>
                <a:spcPts val="0"/>
              </a:spcAft>
              <a:buNone/>
            </a:pPr>
            <a:r>
              <a:t/>
            </a:r>
            <a:endParaRPr sz="1800">
              <a:latin typeface="Roboto Light"/>
              <a:ea typeface="Roboto Light"/>
              <a:cs typeface="Roboto Light"/>
              <a:sym typeface="Roboto Light"/>
            </a:endParaRPr>
          </a:p>
          <a:p>
            <a:pPr indent="0" lvl="0" marL="0" rtl="0" algn="l">
              <a:spcBef>
                <a:spcPts val="0"/>
              </a:spcBef>
              <a:spcAft>
                <a:spcPts val="0"/>
              </a:spcAft>
              <a:buNone/>
            </a:pPr>
            <a:r>
              <a:t/>
            </a:r>
            <a:endParaRPr>
              <a:latin typeface="Roboto Light"/>
              <a:ea typeface="Roboto Light"/>
              <a:cs typeface="Roboto Light"/>
              <a:sym typeface="Roboto Light"/>
            </a:endParaRPr>
          </a:p>
        </p:txBody>
      </p:sp>
      <p:cxnSp>
        <p:nvCxnSpPr>
          <p:cNvPr id="375" name="Google Shape;375;p56"/>
          <p:cNvCxnSpPr/>
          <p:nvPr/>
        </p:nvCxnSpPr>
        <p:spPr>
          <a:xfrm>
            <a:off x="311700" y="2743100"/>
            <a:ext cx="85206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7"/>
          <p:cNvSpPr txBox="1"/>
          <p:nvPr>
            <p:ph type="title"/>
          </p:nvPr>
        </p:nvSpPr>
        <p:spPr>
          <a:xfrm>
            <a:off x="252075" y="733475"/>
            <a:ext cx="8520600" cy="3828600"/>
          </a:xfrm>
          <a:prstGeom prst="rect">
            <a:avLst/>
          </a:prstGeom>
        </p:spPr>
        <p:txBody>
          <a:bodyPr anchorCtr="0" anchor="t" bIns="91425" lIns="91425" spcFirstLastPara="1" rIns="91425" wrap="square" tIns="91425">
            <a:noAutofit/>
          </a:bodyPr>
          <a:lstStyle/>
          <a:p>
            <a:pPr indent="0" lvl="0" marL="0" rtl="0" algn="l">
              <a:spcBef>
                <a:spcPts val="2100"/>
              </a:spcBef>
              <a:spcAft>
                <a:spcPts val="0"/>
              </a:spcAft>
              <a:buNone/>
            </a:pPr>
            <a:r>
              <a:rPr b="1" lang="fr" sz="1950">
                <a:highlight>
                  <a:srgbClr val="FFFFFF"/>
                </a:highlight>
                <a:latin typeface="Roboto"/>
                <a:ea typeface="Roboto"/>
                <a:cs typeface="Roboto"/>
                <a:sym typeface="Roboto"/>
              </a:rPr>
              <a:t>Conclusion Finale</a:t>
            </a:r>
            <a:r>
              <a:rPr b="1" lang="fr" sz="1950">
                <a:highlight>
                  <a:srgbClr val="FFFFFF"/>
                </a:highlight>
                <a:latin typeface="Roboto"/>
                <a:ea typeface="Roboto"/>
                <a:cs typeface="Roboto"/>
                <a:sym typeface="Roboto"/>
              </a:rPr>
              <a:t> : </a:t>
            </a:r>
            <a:endParaRPr b="1" sz="1950">
              <a:highlight>
                <a:srgbClr val="FFFFFF"/>
              </a:highlight>
              <a:latin typeface="Roboto"/>
              <a:ea typeface="Roboto"/>
              <a:cs typeface="Roboto"/>
              <a:sym typeface="Roboto"/>
            </a:endParaRPr>
          </a:p>
          <a:p>
            <a:pPr indent="0" lvl="0" marL="0" rtl="0" algn="l">
              <a:spcBef>
                <a:spcPts val="2100"/>
              </a:spcBef>
              <a:spcAft>
                <a:spcPts val="0"/>
              </a:spcAft>
              <a:buNone/>
            </a:pPr>
            <a:r>
              <a:rPr lang="fr" sz="1950">
                <a:highlight>
                  <a:srgbClr val="FFFFFF"/>
                </a:highlight>
                <a:latin typeface="Roboto Light"/>
                <a:ea typeface="Roboto Light"/>
                <a:cs typeface="Roboto Light"/>
                <a:sym typeface="Roboto Light"/>
              </a:rPr>
              <a:t>Il est absolument possible de prédire CO2 et TotalGHGEmissions avec comme modèle de reference la regression ridge, kernel ridge ou encore Lasso entraînés avec des variables déclaratives et donc sans mesure dans les bâtiments.</a:t>
            </a:r>
            <a:endParaRPr sz="1950">
              <a:highlight>
                <a:srgbClr val="FFFFFF"/>
              </a:highlight>
              <a:latin typeface="Roboto Light"/>
              <a:ea typeface="Roboto Light"/>
              <a:cs typeface="Roboto Light"/>
              <a:sym typeface="Roboto Light"/>
            </a:endParaRPr>
          </a:p>
          <a:p>
            <a:pPr indent="0" lvl="0" marL="0" marR="190500" rtl="0" algn="l">
              <a:spcBef>
                <a:spcPts val="2100"/>
              </a:spcBef>
              <a:spcAft>
                <a:spcPts val="0"/>
              </a:spcAft>
              <a:buNone/>
            </a:pPr>
            <a:r>
              <a:rPr lang="fr" sz="1950">
                <a:highlight>
                  <a:srgbClr val="FFFFFF"/>
                </a:highlight>
                <a:latin typeface="Roboto Light"/>
                <a:ea typeface="Roboto Light"/>
                <a:cs typeface="Roboto Light"/>
                <a:sym typeface="Roboto Light"/>
              </a:rPr>
              <a:t>En revanche, la performance des modèles de référence reste modeste notamment si on observe la Mape (exprimée en %) et) &gt; 1.</a:t>
            </a:r>
            <a:endParaRPr sz="1950">
              <a:highlight>
                <a:srgbClr val="FFFFFF"/>
              </a:highlight>
              <a:latin typeface="Roboto Light"/>
              <a:ea typeface="Roboto Light"/>
              <a:cs typeface="Roboto Light"/>
              <a:sym typeface="Roboto Light"/>
            </a:endParaRPr>
          </a:p>
          <a:p>
            <a:pPr indent="0" lvl="0" marL="0" marR="190500" rtl="0" algn="l">
              <a:spcBef>
                <a:spcPts val="2100"/>
              </a:spcBef>
              <a:spcAft>
                <a:spcPts val="0"/>
              </a:spcAft>
              <a:buNone/>
            </a:pPr>
            <a:r>
              <a:rPr lang="fr" sz="1950">
                <a:highlight>
                  <a:srgbClr val="FFFFFF"/>
                </a:highlight>
                <a:latin typeface="Roboto Light"/>
                <a:ea typeface="Roboto Light"/>
                <a:cs typeface="Roboto Light"/>
                <a:sym typeface="Roboto Light"/>
              </a:rPr>
              <a:t>On peut donc utiliser ces données comme estimation mais une mesure précise reste indispensable et la taille du dataset semble un peu faible. </a:t>
            </a:r>
            <a:endParaRPr sz="1950">
              <a:solidFill>
                <a:srgbClr val="296EAA"/>
              </a:solidFill>
              <a:highlight>
                <a:srgbClr val="FFFFFF"/>
              </a:highlight>
              <a:latin typeface="Roboto Light"/>
              <a:ea typeface="Roboto Light"/>
              <a:cs typeface="Roboto Light"/>
              <a:sym typeface="Roboto Light"/>
            </a:endParaRPr>
          </a:p>
          <a:p>
            <a:pPr indent="0" lvl="0" marL="0" rtl="0" algn="l">
              <a:spcBef>
                <a:spcPts val="2100"/>
              </a:spcBef>
              <a:spcAft>
                <a:spcPts val="0"/>
              </a:spcAft>
              <a:buNone/>
            </a:pPr>
            <a:r>
              <a:t/>
            </a:r>
            <a:endParaRPr sz="1950">
              <a:highlight>
                <a:srgbClr val="FFFFFF"/>
              </a:highlight>
              <a:latin typeface="Roboto Light"/>
              <a:ea typeface="Roboto Light"/>
              <a:cs typeface="Roboto Light"/>
              <a:sym typeface="Roboto Light"/>
            </a:endParaRPr>
          </a:p>
          <a:p>
            <a:pPr indent="0" lvl="0" marL="0" rtl="0" algn="l">
              <a:spcBef>
                <a:spcPts val="0"/>
              </a:spcBef>
              <a:spcAft>
                <a:spcPts val="0"/>
              </a:spcAft>
              <a:buNone/>
            </a:pPr>
            <a:r>
              <a:t/>
            </a:r>
            <a:endParaRPr sz="1800">
              <a:latin typeface="Roboto Light"/>
              <a:ea typeface="Roboto Light"/>
              <a:cs typeface="Roboto Light"/>
              <a:sym typeface="Roboto Light"/>
            </a:endParaRPr>
          </a:p>
          <a:p>
            <a:pPr indent="0" lvl="0" marL="0" rtl="0" algn="l">
              <a:spcBef>
                <a:spcPts val="0"/>
              </a:spcBef>
              <a:spcAft>
                <a:spcPts val="0"/>
              </a:spcAft>
              <a:buNone/>
            </a:pPr>
            <a:r>
              <a:t/>
            </a:r>
            <a:endParaRPr>
              <a:latin typeface="Roboto Light"/>
              <a:ea typeface="Roboto Light"/>
              <a:cs typeface="Roboto Light"/>
              <a:sym typeface="Roboto Ligh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8"/>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latin typeface="Roboto Light"/>
                <a:ea typeface="Roboto Light"/>
                <a:cs typeface="Roboto Light"/>
                <a:sym typeface="Roboto Light"/>
              </a:rPr>
              <a:t>Session Q&amp;A</a:t>
            </a:r>
            <a:endParaRPr>
              <a:latin typeface="Roboto Light"/>
              <a:ea typeface="Roboto Light"/>
              <a:cs typeface="Roboto Light"/>
              <a:sym typeface="Roboto Light"/>
            </a:endParaRPr>
          </a:p>
        </p:txBody>
      </p:sp>
      <p:cxnSp>
        <p:nvCxnSpPr>
          <p:cNvPr id="386" name="Google Shape;386;p58"/>
          <p:cNvCxnSpPr/>
          <p:nvPr/>
        </p:nvCxnSpPr>
        <p:spPr>
          <a:xfrm>
            <a:off x="311700" y="2743100"/>
            <a:ext cx="85206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idx="1" type="subTitle"/>
          </p:nvPr>
        </p:nvSpPr>
        <p:spPr>
          <a:xfrm>
            <a:off x="311700" y="1487250"/>
            <a:ext cx="8520600" cy="21690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666666"/>
              </a:buClr>
              <a:buSzPts val="1800"/>
              <a:buFont typeface="Roboto Light"/>
              <a:buChar char="●"/>
            </a:pPr>
            <a:r>
              <a:rPr lang="fr" sz="2000">
                <a:solidFill>
                  <a:srgbClr val="666666"/>
                </a:solidFill>
                <a:latin typeface="Roboto Light"/>
                <a:ea typeface="Roboto Light"/>
                <a:cs typeface="Roboto Light"/>
                <a:sym typeface="Roboto Light"/>
              </a:rPr>
              <a:t>Arborescence conseillée pour les notebooks </a:t>
            </a:r>
            <a:endParaRPr sz="2000">
              <a:solidFill>
                <a:srgbClr val="666666"/>
              </a:solidFill>
              <a:latin typeface="Roboto Light"/>
              <a:ea typeface="Roboto Light"/>
              <a:cs typeface="Roboto Light"/>
              <a:sym typeface="Roboto Light"/>
            </a:endParaRPr>
          </a:p>
          <a:p>
            <a:pPr indent="-342900" lvl="0" marL="457200" rtl="0" algn="l">
              <a:lnSpc>
                <a:spcPct val="100000"/>
              </a:lnSpc>
              <a:spcBef>
                <a:spcPts val="0"/>
              </a:spcBef>
              <a:spcAft>
                <a:spcPts val="0"/>
              </a:spcAft>
              <a:buClr>
                <a:srgbClr val="666666"/>
              </a:buClr>
              <a:buSzPts val="1800"/>
              <a:buFont typeface="Roboto Light"/>
              <a:buChar char="●"/>
            </a:pPr>
            <a:r>
              <a:rPr lang="fr" sz="2000">
                <a:solidFill>
                  <a:srgbClr val="666666"/>
                </a:solidFill>
                <a:latin typeface="Roboto Light"/>
                <a:ea typeface="Roboto Light"/>
                <a:cs typeface="Roboto Light"/>
                <a:sym typeface="Roboto Light"/>
              </a:rPr>
              <a:t>Création des dossiers </a:t>
            </a:r>
            <a:endParaRPr sz="2000">
              <a:solidFill>
                <a:srgbClr val="666666"/>
              </a:solidFill>
              <a:latin typeface="Roboto Light"/>
              <a:ea typeface="Roboto Light"/>
              <a:cs typeface="Roboto Light"/>
              <a:sym typeface="Roboto Light"/>
            </a:endParaRPr>
          </a:p>
          <a:p>
            <a:pPr indent="-336550" lvl="1" marL="914400" rtl="0" algn="l">
              <a:lnSpc>
                <a:spcPct val="115000"/>
              </a:lnSpc>
              <a:spcBef>
                <a:spcPts val="0"/>
              </a:spcBef>
              <a:spcAft>
                <a:spcPts val="0"/>
              </a:spcAft>
              <a:buClr>
                <a:srgbClr val="666666"/>
              </a:buClr>
              <a:buSzPts val="1700"/>
              <a:buFont typeface="Roboto Light"/>
              <a:buChar char="○"/>
            </a:pPr>
            <a:r>
              <a:rPr lang="fr" sz="1700">
                <a:solidFill>
                  <a:srgbClr val="666666"/>
                </a:solidFill>
                <a:latin typeface="Roboto Light"/>
                <a:ea typeface="Roboto Light"/>
                <a:cs typeface="Roboto Light"/>
                <a:sym typeface="Roboto Light"/>
              </a:rPr>
              <a:t>Dataset</a:t>
            </a:r>
            <a:endParaRPr sz="1700">
              <a:solidFill>
                <a:srgbClr val="666666"/>
              </a:solidFill>
              <a:latin typeface="Roboto Light"/>
              <a:ea typeface="Roboto Light"/>
              <a:cs typeface="Roboto Light"/>
              <a:sym typeface="Roboto Light"/>
            </a:endParaRPr>
          </a:p>
          <a:p>
            <a:pPr indent="-336550" lvl="1" marL="914400" rtl="0" algn="l">
              <a:lnSpc>
                <a:spcPct val="115000"/>
              </a:lnSpc>
              <a:spcBef>
                <a:spcPts val="0"/>
              </a:spcBef>
              <a:spcAft>
                <a:spcPts val="0"/>
              </a:spcAft>
              <a:buClr>
                <a:srgbClr val="666666"/>
              </a:buClr>
              <a:buSzPts val="1700"/>
              <a:buFont typeface="Roboto Light"/>
              <a:buChar char="○"/>
            </a:pPr>
            <a:r>
              <a:rPr lang="fr" sz="1700">
                <a:solidFill>
                  <a:srgbClr val="666666"/>
                </a:solidFill>
                <a:latin typeface="Roboto Light"/>
                <a:ea typeface="Roboto Light"/>
                <a:cs typeface="Roboto Light"/>
                <a:sym typeface="Roboto Light"/>
              </a:rPr>
              <a:t>Visuals</a:t>
            </a:r>
            <a:endParaRPr sz="1700">
              <a:solidFill>
                <a:srgbClr val="666666"/>
              </a:solidFill>
              <a:latin typeface="Roboto Light"/>
              <a:ea typeface="Roboto Light"/>
              <a:cs typeface="Roboto Light"/>
              <a:sym typeface="Roboto Light"/>
            </a:endParaRPr>
          </a:p>
          <a:p>
            <a:pPr indent="0" lvl="0" marL="914400" rtl="0" algn="l">
              <a:lnSpc>
                <a:spcPct val="115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80000"/>
              </a:lnSpc>
              <a:spcBef>
                <a:spcPts val="300"/>
              </a:spcBef>
              <a:spcAft>
                <a:spcPts val="0"/>
              </a:spcAft>
              <a:buNone/>
            </a:pPr>
            <a:r>
              <a:t/>
            </a:r>
            <a:endParaRPr sz="1900">
              <a:latin typeface="Roboto Light"/>
              <a:ea typeface="Roboto Light"/>
              <a:cs typeface="Roboto Light"/>
              <a:sym typeface="Roboto Light"/>
            </a:endParaRPr>
          </a:p>
          <a:p>
            <a:pPr indent="0" lvl="0" marL="0" rtl="0" algn="ctr">
              <a:lnSpc>
                <a:spcPct val="80000"/>
              </a:lnSpc>
              <a:spcBef>
                <a:spcPts val="0"/>
              </a:spcBef>
              <a:spcAft>
                <a:spcPts val="0"/>
              </a:spcAft>
              <a:buSzPts val="275"/>
              <a:buNone/>
            </a:pPr>
            <a:r>
              <a:t/>
            </a:r>
            <a:endParaRPr sz="2000">
              <a:latin typeface="Roboto Light"/>
              <a:ea typeface="Roboto Light"/>
              <a:cs typeface="Roboto Light"/>
              <a:sym typeface="Roboto Light"/>
            </a:endParaRPr>
          </a:p>
        </p:txBody>
      </p:sp>
      <p:sp>
        <p:nvSpPr>
          <p:cNvPr id="82" name="Google Shape;82;p17"/>
          <p:cNvSpPr txBox="1"/>
          <p:nvPr/>
        </p:nvSpPr>
        <p:spPr>
          <a:xfrm>
            <a:off x="365825" y="286950"/>
            <a:ext cx="5194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latin typeface="Roboto Thin"/>
                <a:ea typeface="Roboto Thin"/>
                <a:cs typeface="Roboto Thin"/>
                <a:sym typeface="Roboto Thin"/>
              </a:rPr>
              <a:t>Pré-requis</a:t>
            </a:r>
            <a:endParaRPr sz="2000">
              <a:latin typeface="Roboto Thin"/>
              <a:ea typeface="Roboto Thin"/>
              <a:cs typeface="Roboto Thin"/>
              <a:sym typeface="Roboto Thin"/>
            </a:endParaRPr>
          </a:p>
        </p:txBody>
      </p:sp>
      <p:cxnSp>
        <p:nvCxnSpPr>
          <p:cNvPr id="83" name="Google Shape;83;p17"/>
          <p:cNvCxnSpPr/>
          <p:nvPr/>
        </p:nvCxnSpPr>
        <p:spPr>
          <a:xfrm flipH="1" rot="10800000">
            <a:off x="419925" y="674825"/>
            <a:ext cx="8217000" cy="2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idx="1" type="subTitle"/>
          </p:nvPr>
        </p:nvSpPr>
        <p:spPr>
          <a:xfrm>
            <a:off x="311700" y="1083750"/>
            <a:ext cx="8520600" cy="3622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666666"/>
              </a:buClr>
              <a:buSzPts val="1800"/>
              <a:buFont typeface="Roboto Light"/>
              <a:buChar char="-"/>
            </a:pPr>
            <a:r>
              <a:rPr lang="fr" sz="1800">
                <a:solidFill>
                  <a:srgbClr val="666666"/>
                </a:solidFill>
                <a:latin typeface="Roboto Light"/>
                <a:ea typeface="Roboto Light"/>
                <a:cs typeface="Roboto Light"/>
                <a:sym typeface="Roboto Light"/>
              </a:rPr>
              <a:t>2 Datasets </a:t>
            </a:r>
            <a:endParaRPr sz="1800">
              <a:solidFill>
                <a:srgbClr val="666666"/>
              </a:solidFill>
              <a:latin typeface="Roboto Light"/>
              <a:ea typeface="Roboto Light"/>
              <a:cs typeface="Roboto Light"/>
              <a:sym typeface="Roboto Light"/>
            </a:endParaRPr>
          </a:p>
          <a:p>
            <a:pPr indent="-304800" lvl="1" marL="914400" rtl="0" algn="l">
              <a:lnSpc>
                <a:spcPct val="115000"/>
              </a:lnSpc>
              <a:spcBef>
                <a:spcPts val="0"/>
              </a:spcBef>
              <a:spcAft>
                <a:spcPts val="0"/>
              </a:spcAft>
              <a:buClr>
                <a:srgbClr val="666666"/>
              </a:buClr>
              <a:buSzPts val="1200"/>
              <a:buFont typeface="Roboto Light"/>
              <a:buChar char="-"/>
            </a:pPr>
            <a:r>
              <a:rPr lang="fr" sz="1200">
                <a:solidFill>
                  <a:srgbClr val="666666"/>
                </a:solidFill>
                <a:latin typeface="Roboto Light"/>
                <a:ea typeface="Roboto Light"/>
                <a:cs typeface="Roboto Light"/>
                <a:sym typeface="Roboto Light"/>
              </a:rPr>
              <a:t>un par année</a:t>
            </a:r>
            <a:endParaRPr sz="1200">
              <a:solidFill>
                <a:srgbClr val="666666"/>
              </a:solidFill>
              <a:latin typeface="Roboto Light"/>
              <a:ea typeface="Roboto Light"/>
              <a:cs typeface="Roboto Light"/>
              <a:sym typeface="Roboto Light"/>
            </a:endParaRPr>
          </a:p>
          <a:p>
            <a:pPr indent="-304800" lvl="1" marL="914400" rtl="0" algn="l">
              <a:lnSpc>
                <a:spcPct val="115000"/>
              </a:lnSpc>
              <a:spcBef>
                <a:spcPts val="0"/>
              </a:spcBef>
              <a:spcAft>
                <a:spcPts val="0"/>
              </a:spcAft>
              <a:buClr>
                <a:srgbClr val="666666"/>
              </a:buClr>
              <a:buSzPts val="1200"/>
              <a:buFont typeface="Roboto Light"/>
              <a:buChar char="-"/>
            </a:pPr>
            <a:r>
              <a:rPr lang="fr" sz="1200">
                <a:solidFill>
                  <a:srgbClr val="666666"/>
                </a:solidFill>
                <a:latin typeface="Roboto Light"/>
                <a:ea typeface="Roboto Light"/>
                <a:cs typeface="Roboto Light"/>
                <a:sym typeface="Roboto Light"/>
              </a:rPr>
              <a:t>6716 rows</a:t>
            </a:r>
            <a:endParaRPr sz="1200">
              <a:solidFill>
                <a:srgbClr val="666666"/>
              </a:solidFill>
              <a:latin typeface="Roboto Light"/>
              <a:ea typeface="Roboto Light"/>
              <a:cs typeface="Roboto Light"/>
              <a:sym typeface="Roboto Light"/>
            </a:endParaRPr>
          </a:p>
          <a:p>
            <a:pPr indent="-304800" lvl="1" marL="914400" rtl="0" algn="l">
              <a:lnSpc>
                <a:spcPct val="115000"/>
              </a:lnSpc>
              <a:spcBef>
                <a:spcPts val="0"/>
              </a:spcBef>
              <a:spcAft>
                <a:spcPts val="0"/>
              </a:spcAft>
              <a:buClr>
                <a:srgbClr val="666666"/>
              </a:buClr>
              <a:buSzPts val="1200"/>
              <a:buFont typeface="Roboto Light"/>
              <a:buChar char="-"/>
            </a:pPr>
            <a:r>
              <a:rPr lang="fr" sz="1200">
                <a:solidFill>
                  <a:srgbClr val="666666"/>
                </a:solidFill>
                <a:latin typeface="Roboto Light"/>
                <a:ea typeface="Roboto Light"/>
                <a:cs typeface="Roboto Light"/>
                <a:sym typeface="Roboto Light"/>
              </a:rPr>
              <a:t>56 colonnes</a:t>
            </a:r>
            <a:endParaRPr sz="1200">
              <a:solidFill>
                <a:srgbClr val="666666"/>
              </a:solidFill>
              <a:latin typeface="Roboto Light"/>
              <a:ea typeface="Roboto Light"/>
              <a:cs typeface="Roboto Light"/>
              <a:sym typeface="Roboto Light"/>
            </a:endParaRPr>
          </a:p>
          <a:p>
            <a:pPr indent="-304800" lvl="1" marL="914400" rtl="0" algn="l">
              <a:lnSpc>
                <a:spcPct val="115000"/>
              </a:lnSpc>
              <a:spcBef>
                <a:spcPts val="0"/>
              </a:spcBef>
              <a:spcAft>
                <a:spcPts val="0"/>
              </a:spcAft>
              <a:buClr>
                <a:srgbClr val="666666"/>
              </a:buClr>
              <a:buSzPts val="1200"/>
              <a:buFont typeface="Roboto Light"/>
              <a:buChar char="-"/>
            </a:pPr>
            <a:r>
              <a:rPr lang="fr" sz="1200">
                <a:solidFill>
                  <a:srgbClr val="666666"/>
                </a:solidFill>
                <a:latin typeface="Roboto Light"/>
                <a:ea typeface="Roboto Light"/>
                <a:cs typeface="Roboto Light"/>
                <a:sym typeface="Roboto Light"/>
              </a:rPr>
              <a:t>1.5 mo par fichiers</a:t>
            </a:r>
            <a:endParaRPr sz="1200">
              <a:solidFill>
                <a:srgbClr val="666666"/>
              </a:solidFill>
              <a:latin typeface="Roboto Light"/>
              <a:ea typeface="Roboto Light"/>
              <a:cs typeface="Roboto Light"/>
              <a:sym typeface="Roboto Light"/>
            </a:endParaRPr>
          </a:p>
          <a:p>
            <a:pPr indent="-304800" lvl="0" marL="457200" rtl="0" algn="l">
              <a:lnSpc>
                <a:spcPct val="115000"/>
              </a:lnSpc>
              <a:spcBef>
                <a:spcPts val="0"/>
              </a:spcBef>
              <a:spcAft>
                <a:spcPts val="0"/>
              </a:spcAft>
              <a:buClr>
                <a:srgbClr val="666666"/>
              </a:buClr>
              <a:buSzPts val="1200"/>
              <a:buFont typeface="Roboto Light"/>
              <a:buChar char="-"/>
            </a:pPr>
            <a:r>
              <a:rPr lang="fr" sz="1800">
                <a:solidFill>
                  <a:srgbClr val="666666"/>
                </a:solidFill>
                <a:latin typeface="Roboto Light"/>
                <a:ea typeface="Roboto Light"/>
                <a:cs typeface="Roboto Light"/>
                <a:sym typeface="Roboto Light"/>
              </a:rPr>
              <a:t>Comprendre la forme des données  </a:t>
            </a:r>
            <a:endParaRPr sz="1800">
              <a:solidFill>
                <a:srgbClr val="666666"/>
              </a:solidFill>
              <a:latin typeface="Roboto Light"/>
              <a:ea typeface="Roboto Light"/>
              <a:cs typeface="Roboto Light"/>
              <a:sym typeface="Roboto Light"/>
            </a:endParaRPr>
          </a:p>
          <a:p>
            <a:pPr indent="-304800" lvl="1" marL="914400" rtl="0" algn="l">
              <a:lnSpc>
                <a:spcPct val="100000"/>
              </a:lnSpc>
              <a:spcBef>
                <a:spcPts val="0"/>
              </a:spcBef>
              <a:spcAft>
                <a:spcPts val="0"/>
              </a:spcAft>
              <a:buClr>
                <a:srgbClr val="666666"/>
              </a:buClr>
              <a:buSzPts val="1200"/>
              <a:buFont typeface="Roboto Light"/>
              <a:buChar char="-"/>
            </a:pPr>
            <a:r>
              <a:rPr lang="fr" sz="1200">
                <a:solidFill>
                  <a:srgbClr val="666666"/>
                </a:solidFill>
                <a:latin typeface="Roboto Light"/>
                <a:ea typeface="Roboto Light"/>
                <a:cs typeface="Roboto Light"/>
                <a:sym typeface="Roboto Light"/>
              </a:rPr>
              <a:t>Distribution </a:t>
            </a:r>
            <a:endParaRPr sz="1200">
              <a:solidFill>
                <a:srgbClr val="666666"/>
              </a:solidFill>
              <a:latin typeface="Roboto Light"/>
              <a:ea typeface="Roboto Light"/>
              <a:cs typeface="Roboto Light"/>
              <a:sym typeface="Roboto Light"/>
            </a:endParaRPr>
          </a:p>
          <a:p>
            <a:pPr indent="-304800" lvl="1" marL="914400" rtl="0" algn="l">
              <a:lnSpc>
                <a:spcPct val="100000"/>
              </a:lnSpc>
              <a:spcBef>
                <a:spcPts val="0"/>
              </a:spcBef>
              <a:spcAft>
                <a:spcPts val="0"/>
              </a:spcAft>
              <a:buClr>
                <a:srgbClr val="666666"/>
              </a:buClr>
              <a:buSzPts val="1200"/>
              <a:buFont typeface="Roboto Light"/>
              <a:buChar char="-"/>
            </a:pPr>
            <a:r>
              <a:rPr lang="fr" sz="1200">
                <a:solidFill>
                  <a:srgbClr val="666666"/>
                </a:solidFill>
                <a:latin typeface="Roboto Light"/>
                <a:ea typeface="Roboto Light"/>
                <a:cs typeface="Roboto Light"/>
                <a:sym typeface="Roboto Light"/>
              </a:rPr>
              <a:t>Type</a:t>
            </a:r>
            <a:endParaRPr sz="1200">
              <a:solidFill>
                <a:srgbClr val="666666"/>
              </a:solidFill>
              <a:latin typeface="Roboto Light"/>
              <a:ea typeface="Roboto Light"/>
              <a:cs typeface="Roboto Light"/>
              <a:sym typeface="Roboto Light"/>
            </a:endParaRPr>
          </a:p>
          <a:p>
            <a:pPr indent="-304800" lvl="1" marL="914400" rtl="0" algn="l">
              <a:lnSpc>
                <a:spcPct val="100000"/>
              </a:lnSpc>
              <a:spcBef>
                <a:spcPts val="0"/>
              </a:spcBef>
              <a:spcAft>
                <a:spcPts val="0"/>
              </a:spcAft>
              <a:buClr>
                <a:srgbClr val="666666"/>
              </a:buClr>
              <a:buSzPts val="1200"/>
              <a:buFont typeface="Roboto Light"/>
              <a:buChar char="-"/>
            </a:pPr>
            <a:r>
              <a:rPr lang="fr" sz="1200">
                <a:solidFill>
                  <a:srgbClr val="666666"/>
                </a:solidFill>
                <a:latin typeface="Roboto Light"/>
                <a:ea typeface="Roboto Light"/>
                <a:cs typeface="Roboto Light"/>
                <a:sym typeface="Roboto Light"/>
              </a:rPr>
              <a:t>Qualité</a:t>
            </a:r>
            <a:endParaRPr sz="1200">
              <a:solidFill>
                <a:srgbClr val="666666"/>
              </a:solidFill>
              <a:latin typeface="Roboto Light"/>
              <a:ea typeface="Roboto Light"/>
              <a:cs typeface="Roboto Light"/>
              <a:sym typeface="Roboto Light"/>
            </a:endParaRPr>
          </a:p>
          <a:p>
            <a:pPr indent="-393700" lvl="0" marL="457200" rtl="0" algn="l">
              <a:lnSpc>
                <a:spcPct val="100000"/>
              </a:lnSpc>
              <a:spcBef>
                <a:spcPts val="0"/>
              </a:spcBef>
              <a:spcAft>
                <a:spcPts val="0"/>
              </a:spcAft>
              <a:buClr>
                <a:srgbClr val="666666"/>
              </a:buClr>
              <a:buSzPts val="2600"/>
              <a:buFont typeface="Roboto Light"/>
              <a:buChar char="-"/>
            </a:pPr>
            <a:r>
              <a:rPr lang="fr" sz="1800">
                <a:solidFill>
                  <a:srgbClr val="666666"/>
                </a:solidFill>
                <a:latin typeface="Roboto Light"/>
                <a:ea typeface="Roboto Light"/>
                <a:cs typeface="Roboto Light"/>
                <a:sym typeface="Roboto Light"/>
              </a:rPr>
              <a:t>Préparer/Conserver/Trier  </a:t>
            </a:r>
            <a:endParaRPr sz="2000">
              <a:solidFill>
                <a:srgbClr val="666666"/>
              </a:solidFill>
              <a:latin typeface="Roboto Light"/>
              <a:ea typeface="Roboto Light"/>
              <a:cs typeface="Roboto Light"/>
              <a:sym typeface="Roboto Light"/>
            </a:endParaRPr>
          </a:p>
          <a:p>
            <a:pPr indent="-304800" lvl="1" marL="914400" rtl="0" algn="l">
              <a:lnSpc>
                <a:spcPct val="115000"/>
              </a:lnSpc>
              <a:spcBef>
                <a:spcPts val="0"/>
              </a:spcBef>
              <a:spcAft>
                <a:spcPts val="0"/>
              </a:spcAft>
              <a:buClr>
                <a:srgbClr val="666666"/>
              </a:buClr>
              <a:buSzPts val="1200"/>
              <a:buFont typeface="Roboto Light"/>
              <a:buChar char="-"/>
            </a:pPr>
            <a:r>
              <a:rPr lang="fr" sz="1200">
                <a:solidFill>
                  <a:srgbClr val="666666"/>
                </a:solidFill>
                <a:latin typeface="Roboto Light"/>
                <a:ea typeface="Roboto Light"/>
                <a:cs typeface="Roboto Light"/>
                <a:sym typeface="Roboto Light"/>
              </a:rPr>
              <a:t>L’exploitation </a:t>
            </a:r>
            <a:endParaRPr sz="1200">
              <a:solidFill>
                <a:srgbClr val="666666"/>
              </a:solidFill>
              <a:latin typeface="Roboto Light"/>
              <a:ea typeface="Roboto Light"/>
              <a:cs typeface="Roboto Light"/>
              <a:sym typeface="Roboto Light"/>
            </a:endParaRPr>
          </a:p>
          <a:p>
            <a:pPr indent="-304800" lvl="1" marL="914400" rtl="0" algn="l">
              <a:lnSpc>
                <a:spcPct val="115000"/>
              </a:lnSpc>
              <a:spcBef>
                <a:spcPts val="0"/>
              </a:spcBef>
              <a:spcAft>
                <a:spcPts val="0"/>
              </a:spcAft>
              <a:buClr>
                <a:srgbClr val="666666"/>
              </a:buClr>
              <a:buSzPts val="1200"/>
              <a:buFont typeface="Roboto Light"/>
              <a:buChar char="-"/>
            </a:pPr>
            <a:r>
              <a:rPr lang="fr" sz="1200">
                <a:solidFill>
                  <a:srgbClr val="666666"/>
                </a:solidFill>
                <a:latin typeface="Roboto Light"/>
                <a:ea typeface="Roboto Light"/>
                <a:cs typeface="Roboto Light"/>
                <a:sym typeface="Roboto Light"/>
              </a:rPr>
              <a:t>Spécifique au type de données. </a:t>
            </a:r>
            <a:endParaRPr sz="1200">
              <a:solidFill>
                <a:srgbClr val="666666"/>
              </a:solidFill>
              <a:latin typeface="Roboto Light"/>
              <a:ea typeface="Roboto Light"/>
              <a:cs typeface="Roboto Light"/>
              <a:sym typeface="Roboto Light"/>
            </a:endParaRPr>
          </a:p>
          <a:p>
            <a:pPr indent="0" lvl="0" marL="914400" rtl="0" algn="l">
              <a:lnSpc>
                <a:spcPct val="115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80000"/>
              </a:lnSpc>
              <a:spcBef>
                <a:spcPts val="300"/>
              </a:spcBef>
              <a:spcAft>
                <a:spcPts val="0"/>
              </a:spcAft>
              <a:buNone/>
            </a:pPr>
            <a:r>
              <a:t/>
            </a:r>
            <a:endParaRPr sz="1900">
              <a:latin typeface="Roboto Light"/>
              <a:ea typeface="Roboto Light"/>
              <a:cs typeface="Roboto Light"/>
              <a:sym typeface="Roboto Light"/>
            </a:endParaRPr>
          </a:p>
          <a:p>
            <a:pPr indent="0" lvl="0" marL="0" rtl="0" algn="ctr">
              <a:lnSpc>
                <a:spcPct val="80000"/>
              </a:lnSpc>
              <a:spcBef>
                <a:spcPts val="0"/>
              </a:spcBef>
              <a:spcAft>
                <a:spcPts val="0"/>
              </a:spcAft>
              <a:buSzPts val="275"/>
              <a:buNone/>
            </a:pPr>
            <a:r>
              <a:t/>
            </a:r>
            <a:endParaRPr sz="2000">
              <a:latin typeface="Roboto Light"/>
              <a:ea typeface="Roboto Light"/>
              <a:cs typeface="Roboto Light"/>
              <a:sym typeface="Roboto Light"/>
            </a:endParaRPr>
          </a:p>
        </p:txBody>
      </p:sp>
      <p:sp>
        <p:nvSpPr>
          <p:cNvPr id="89" name="Google Shape;89;p18"/>
          <p:cNvSpPr txBox="1"/>
          <p:nvPr/>
        </p:nvSpPr>
        <p:spPr>
          <a:xfrm>
            <a:off x="365825" y="286950"/>
            <a:ext cx="5194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latin typeface="Roboto Thin"/>
                <a:ea typeface="Roboto Thin"/>
                <a:cs typeface="Roboto Thin"/>
                <a:sym typeface="Roboto Thin"/>
              </a:rPr>
              <a:t>Phase d’exploration </a:t>
            </a:r>
            <a:endParaRPr sz="2000">
              <a:latin typeface="Roboto Thin"/>
              <a:ea typeface="Roboto Thin"/>
              <a:cs typeface="Roboto Thin"/>
              <a:sym typeface="Roboto Thin"/>
            </a:endParaRPr>
          </a:p>
        </p:txBody>
      </p:sp>
      <p:cxnSp>
        <p:nvCxnSpPr>
          <p:cNvPr id="90" name="Google Shape;90;p18"/>
          <p:cNvCxnSpPr/>
          <p:nvPr/>
        </p:nvCxnSpPr>
        <p:spPr>
          <a:xfrm flipH="1" rot="10800000">
            <a:off x="419925" y="674825"/>
            <a:ext cx="8217000" cy="2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idx="1" type="subTitle"/>
          </p:nvPr>
        </p:nvSpPr>
        <p:spPr>
          <a:xfrm>
            <a:off x="677125" y="1128600"/>
            <a:ext cx="4283700" cy="3460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666666"/>
              </a:buClr>
              <a:buSzPts val="1600"/>
              <a:buFont typeface="Roboto Light"/>
              <a:buChar char="-"/>
            </a:pPr>
            <a:r>
              <a:rPr lang="fr" sz="1600">
                <a:solidFill>
                  <a:srgbClr val="666666"/>
                </a:solidFill>
                <a:latin typeface="Roboto Light"/>
                <a:ea typeface="Roboto Light"/>
                <a:cs typeface="Roboto Light"/>
                <a:sym typeface="Roboto Light"/>
              </a:rPr>
              <a:t>Utilisation de seaborn </a:t>
            </a:r>
            <a:endParaRPr sz="1600">
              <a:solidFill>
                <a:srgbClr val="666666"/>
              </a:solidFill>
              <a:latin typeface="Roboto Light"/>
              <a:ea typeface="Roboto Light"/>
              <a:cs typeface="Roboto Light"/>
              <a:sym typeface="Roboto Light"/>
            </a:endParaRPr>
          </a:p>
          <a:p>
            <a:pPr indent="-295275" lvl="1" marL="914400" rtl="0" algn="l">
              <a:lnSpc>
                <a:spcPct val="115000"/>
              </a:lnSpc>
              <a:spcBef>
                <a:spcPts val="0"/>
              </a:spcBef>
              <a:spcAft>
                <a:spcPts val="0"/>
              </a:spcAft>
              <a:buClr>
                <a:srgbClr val="666666"/>
              </a:buClr>
              <a:buSzPts val="1050"/>
              <a:buChar char="-"/>
            </a:pPr>
            <a:r>
              <a:rPr lang="fr" sz="1000">
                <a:solidFill>
                  <a:srgbClr val="666666"/>
                </a:solidFill>
                <a:latin typeface="Roboto Light"/>
                <a:ea typeface="Roboto Light"/>
                <a:cs typeface="Roboto Light"/>
                <a:sym typeface="Roboto Light"/>
              </a:rPr>
              <a:t>Heatmap  </a:t>
            </a:r>
            <a:r>
              <a:rPr lang="fr" sz="1000">
                <a:solidFill>
                  <a:srgbClr val="666666"/>
                </a:solidFill>
                <a:latin typeface="Roboto Light"/>
                <a:ea typeface="Roboto Light"/>
                <a:cs typeface="Roboto Light"/>
                <a:sym typeface="Roboto Light"/>
              </a:rPr>
              <a:t>. </a:t>
            </a:r>
            <a:endParaRPr sz="1000">
              <a:solidFill>
                <a:srgbClr val="666666"/>
              </a:solidFill>
              <a:latin typeface="Roboto Light"/>
              <a:ea typeface="Roboto Light"/>
              <a:cs typeface="Roboto Light"/>
              <a:sym typeface="Roboto Light"/>
            </a:endParaRPr>
          </a:p>
          <a:p>
            <a:pPr indent="-295275" lvl="1" marL="914400" rtl="0" algn="l">
              <a:lnSpc>
                <a:spcPct val="115000"/>
              </a:lnSpc>
              <a:spcBef>
                <a:spcPts val="0"/>
              </a:spcBef>
              <a:spcAft>
                <a:spcPts val="0"/>
              </a:spcAft>
              <a:buClr>
                <a:srgbClr val="666666"/>
              </a:buClr>
              <a:buSzPts val="1050"/>
              <a:buChar char="-"/>
            </a:pPr>
            <a:r>
              <a:rPr lang="fr" sz="1000">
                <a:solidFill>
                  <a:srgbClr val="666666"/>
                </a:solidFill>
                <a:latin typeface="Roboto Light"/>
                <a:ea typeface="Roboto Light"/>
                <a:cs typeface="Roboto Light"/>
                <a:sym typeface="Roboto Light"/>
              </a:rPr>
              <a:t>En bleu les éléments Null ou NaN</a:t>
            </a:r>
            <a:endParaRPr sz="1000">
              <a:solidFill>
                <a:srgbClr val="666666"/>
              </a:solidFill>
              <a:latin typeface="Roboto Light"/>
              <a:ea typeface="Roboto Light"/>
              <a:cs typeface="Roboto Light"/>
              <a:sym typeface="Roboto Light"/>
            </a:endParaRPr>
          </a:p>
          <a:p>
            <a:pPr indent="-317500" lvl="0" marL="457200" rtl="0" algn="l">
              <a:lnSpc>
                <a:spcPct val="115000"/>
              </a:lnSpc>
              <a:spcBef>
                <a:spcPts val="0"/>
              </a:spcBef>
              <a:spcAft>
                <a:spcPts val="0"/>
              </a:spcAft>
              <a:buClr>
                <a:srgbClr val="666666"/>
              </a:buClr>
              <a:buSzPts val="1400"/>
              <a:buFont typeface="Roboto Light"/>
              <a:buChar char="-"/>
            </a:pPr>
            <a:r>
              <a:rPr lang="fr" sz="1400">
                <a:solidFill>
                  <a:srgbClr val="666666"/>
                </a:solidFill>
                <a:latin typeface="Roboto Light"/>
                <a:ea typeface="Roboto Light"/>
                <a:cs typeface="Roboto Light"/>
                <a:sym typeface="Roboto Light"/>
              </a:rPr>
              <a:t>Les données sont plutôt propres</a:t>
            </a:r>
            <a:endParaRPr sz="1400">
              <a:solidFill>
                <a:srgbClr val="666666"/>
              </a:solidFill>
              <a:latin typeface="Roboto Light"/>
              <a:ea typeface="Roboto Light"/>
              <a:cs typeface="Roboto Light"/>
              <a:sym typeface="Roboto Light"/>
            </a:endParaRPr>
          </a:p>
          <a:p>
            <a:pPr indent="-317500" lvl="0" marL="457200" rtl="0" algn="l">
              <a:lnSpc>
                <a:spcPct val="115000"/>
              </a:lnSpc>
              <a:spcBef>
                <a:spcPts val="0"/>
              </a:spcBef>
              <a:spcAft>
                <a:spcPts val="0"/>
              </a:spcAft>
              <a:buClr>
                <a:srgbClr val="666666"/>
              </a:buClr>
              <a:buSzPts val="1400"/>
              <a:buFont typeface="Roboto Light"/>
              <a:buChar char="-"/>
            </a:pPr>
            <a:r>
              <a:rPr lang="fr" sz="1400">
                <a:solidFill>
                  <a:srgbClr val="666666"/>
                </a:solidFill>
                <a:latin typeface="Roboto Light"/>
                <a:ea typeface="Roboto Light"/>
                <a:cs typeface="Roboto Light"/>
                <a:sym typeface="Roboto Light"/>
              </a:rPr>
              <a:t>Sauf les variables continues ⚠</a:t>
            </a:r>
            <a:endParaRPr sz="1400">
              <a:solidFill>
                <a:srgbClr val="666666"/>
              </a:solidFill>
              <a:latin typeface="Roboto Light"/>
              <a:ea typeface="Roboto Light"/>
              <a:cs typeface="Roboto Light"/>
              <a:sym typeface="Roboto Light"/>
            </a:endParaRPr>
          </a:p>
          <a:p>
            <a:pPr indent="-292100" lvl="1" marL="914400" rtl="0" algn="l">
              <a:lnSpc>
                <a:spcPct val="115000"/>
              </a:lnSpc>
              <a:spcBef>
                <a:spcPts val="0"/>
              </a:spcBef>
              <a:spcAft>
                <a:spcPts val="0"/>
              </a:spcAft>
              <a:buClr>
                <a:schemeClr val="dk1"/>
              </a:buClr>
              <a:buSzPts val="1000"/>
              <a:buFont typeface="Roboto Thin"/>
              <a:buChar char="-"/>
            </a:pPr>
            <a:r>
              <a:rPr lang="fr" sz="1000">
                <a:solidFill>
                  <a:schemeClr val="dk1"/>
                </a:solidFill>
                <a:highlight>
                  <a:srgbClr val="FFFFFF"/>
                </a:highlight>
                <a:latin typeface="Roboto Thin"/>
                <a:ea typeface="Roboto Thin"/>
                <a:cs typeface="Roboto Thin"/>
                <a:sym typeface="Roboto Thin"/>
              </a:rPr>
              <a:t>Longitude</a:t>
            </a:r>
            <a:endParaRPr sz="1000">
              <a:solidFill>
                <a:schemeClr val="dk1"/>
              </a:solidFill>
              <a:highlight>
                <a:srgbClr val="FFFFFF"/>
              </a:highlight>
              <a:latin typeface="Roboto Thin"/>
              <a:ea typeface="Roboto Thin"/>
              <a:cs typeface="Roboto Thin"/>
              <a:sym typeface="Roboto Thin"/>
            </a:endParaRPr>
          </a:p>
          <a:p>
            <a:pPr indent="-292100" lvl="1" marL="914400" rtl="0" algn="l">
              <a:lnSpc>
                <a:spcPct val="115000"/>
              </a:lnSpc>
              <a:spcBef>
                <a:spcPts val="0"/>
              </a:spcBef>
              <a:spcAft>
                <a:spcPts val="0"/>
              </a:spcAft>
              <a:buClr>
                <a:schemeClr val="dk1"/>
              </a:buClr>
              <a:buSzPts val="1000"/>
              <a:buFont typeface="Roboto Thin"/>
              <a:buChar char="-"/>
            </a:pPr>
            <a:r>
              <a:rPr lang="fr" sz="1000">
                <a:solidFill>
                  <a:schemeClr val="dk1"/>
                </a:solidFill>
                <a:highlight>
                  <a:srgbClr val="FFFFFF"/>
                </a:highlight>
                <a:latin typeface="Roboto Thin"/>
                <a:ea typeface="Roboto Thin"/>
                <a:cs typeface="Roboto Thin"/>
                <a:sym typeface="Roboto Thin"/>
              </a:rPr>
              <a:t>GHGEmissions(MetricTonsCO2e).</a:t>
            </a:r>
            <a:endParaRPr sz="1000">
              <a:solidFill>
                <a:schemeClr val="dk1"/>
              </a:solidFill>
              <a:highlight>
                <a:srgbClr val="FFFFFF"/>
              </a:highlight>
              <a:latin typeface="Roboto Thin"/>
              <a:ea typeface="Roboto Thin"/>
              <a:cs typeface="Roboto Thin"/>
              <a:sym typeface="Roboto Thin"/>
            </a:endParaRPr>
          </a:p>
          <a:p>
            <a:pPr indent="-292100" lvl="1" marL="914400" rtl="0" algn="l">
              <a:lnSpc>
                <a:spcPct val="115000"/>
              </a:lnSpc>
              <a:spcBef>
                <a:spcPts val="0"/>
              </a:spcBef>
              <a:spcAft>
                <a:spcPts val="0"/>
              </a:spcAft>
              <a:buClr>
                <a:srgbClr val="666666"/>
              </a:buClr>
              <a:buSzPts val="1000"/>
              <a:buFont typeface="Roboto Light"/>
              <a:buChar char="-"/>
            </a:pPr>
            <a:r>
              <a:rPr lang="fr" sz="1000">
                <a:solidFill>
                  <a:schemeClr val="dk1"/>
                </a:solidFill>
                <a:highlight>
                  <a:srgbClr val="FFFFFF"/>
                </a:highlight>
                <a:latin typeface="Roboto Thin"/>
                <a:ea typeface="Roboto Thin"/>
                <a:cs typeface="Roboto Thin"/>
                <a:sym typeface="Roboto Thin"/>
              </a:rPr>
              <a:t>TotalGHGE</a:t>
            </a:r>
            <a:endParaRPr sz="1000">
              <a:solidFill>
                <a:schemeClr val="dk1"/>
              </a:solidFill>
              <a:highlight>
                <a:srgbClr val="FFFFFF"/>
              </a:highlight>
              <a:latin typeface="Roboto Thin"/>
              <a:ea typeface="Roboto Thin"/>
              <a:cs typeface="Roboto Thin"/>
              <a:sym typeface="Roboto Thin"/>
            </a:endParaRPr>
          </a:p>
          <a:p>
            <a:pPr indent="-292100" lvl="1" marL="914400" rtl="0" algn="l">
              <a:lnSpc>
                <a:spcPct val="115000"/>
              </a:lnSpc>
              <a:spcBef>
                <a:spcPts val="0"/>
              </a:spcBef>
              <a:spcAft>
                <a:spcPts val="0"/>
              </a:spcAft>
              <a:buClr>
                <a:schemeClr val="dk1"/>
              </a:buClr>
              <a:buSzPts val="1000"/>
              <a:buFont typeface="Roboto Thin"/>
              <a:buChar char="-"/>
            </a:pPr>
            <a:r>
              <a:rPr lang="fr" sz="1000">
                <a:solidFill>
                  <a:schemeClr val="dk1"/>
                </a:solidFill>
                <a:highlight>
                  <a:srgbClr val="FFFFFF"/>
                </a:highlight>
                <a:latin typeface="Roboto Thin"/>
                <a:ea typeface="Roboto Thin"/>
                <a:cs typeface="Roboto Thin"/>
                <a:sym typeface="Roboto Thin"/>
              </a:rPr>
              <a:t>...</a:t>
            </a:r>
            <a:endParaRPr sz="1000">
              <a:solidFill>
                <a:schemeClr val="dk1"/>
              </a:solidFill>
              <a:highlight>
                <a:srgbClr val="FFFFFF"/>
              </a:highlight>
              <a:latin typeface="Roboto Thin"/>
              <a:ea typeface="Roboto Thin"/>
              <a:cs typeface="Roboto Thin"/>
              <a:sym typeface="Roboto Thin"/>
            </a:endParaRPr>
          </a:p>
          <a:p>
            <a:pPr indent="-292100" lvl="0" marL="457200" rtl="0" algn="l">
              <a:lnSpc>
                <a:spcPct val="115000"/>
              </a:lnSpc>
              <a:spcBef>
                <a:spcPts val="0"/>
              </a:spcBef>
              <a:spcAft>
                <a:spcPts val="0"/>
              </a:spcAft>
              <a:buClr>
                <a:schemeClr val="dk1"/>
              </a:buClr>
              <a:buSzPts val="1000"/>
              <a:buFont typeface="Roboto Thin"/>
              <a:buChar char="-"/>
            </a:pPr>
            <a:r>
              <a:rPr lang="fr" sz="1000">
                <a:solidFill>
                  <a:schemeClr val="dk1"/>
                </a:solidFill>
                <a:highlight>
                  <a:srgbClr val="FFFFFF"/>
                </a:highlight>
                <a:latin typeface="Roboto Thin"/>
                <a:ea typeface="Roboto Thin"/>
                <a:cs typeface="Roboto Thin"/>
                <a:sym typeface="Roboto Thin"/>
              </a:rPr>
              <a:t>Ou catégorielles</a:t>
            </a:r>
            <a:endParaRPr sz="1000">
              <a:solidFill>
                <a:schemeClr val="dk1"/>
              </a:solidFill>
              <a:highlight>
                <a:srgbClr val="FFFFFF"/>
              </a:highlight>
              <a:latin typeface="Roboto Thin"/>
              <a:ea typeface="Roboto Thin"/>
              <a:cs typeface="Roboto Thin"/>
              <a:sym typeface="Roboto Thin"/>
            </a:endParaRPr>
          </a:p>
          <a:p>
            <a:pPr indent="-292100" lvl="1" marL="914400" rtl="0" algn="l">
              <a:lnSpc>
                <a:spcPct val="115000"/>
              </a:lnSpc>
              <a:spcBef>
                <a:spcPts val="0"/>
              </a:spcBef>
              <a:spcAft>
                <a:spcPts val="0"/>
              </a:spcAft>
              <a:buClr>
                <a:schemeClr val="dk1"/>
              </a:buClr>
              <a:buSzPts val="1000"/>
              <a:buFont typeface="Roboto Thin"/>
              <a:buChar char="-"/>
            </a:pPr>
            <a:r>
              <a:rPr lang="fr" sz="1000">
                <a:solidFill>
                  <a:schemeClr val="dk1"/>
                </a:solidFill>
                <a:highlight>
                  <a:srgbClr val="FFFFFF"/>
                </a:highlight>
                <a:latin typeface="Roboto Thin"/>
                <a:ea typeface="Roboto Thin"/>
                <a:cs typeface="Roboto Thin"/>
                <a:sym typeface="Roboto Thin"/>
              </a:rPr>
              <a:t>PrimaryPropertyType</a:t>
            </a:r>
            <a:endParaRPr sz="1000">
              <a:solidFill>
                <a:schemeClr val="dk1"/>
              </a:solidFill>
              <a:highlight>
                <a:srgbClr val="FFFFFF"/>
              </a:highlight>
              <a:latin typeface="Roboto Thin"/>
              <a:ea typeface="Roboto Thin"/>
              <a:cs typeface="Roboto Thin"/>
              <a:sym typeface="Roboto Thin"/>
            </a:endParaRPr>
          </a:p>
          <a:p>
            <a:pPr indent="-292100" lvl="1" marL="914400" rtl="0" algn="l">
              <a:lnSpc>
                <a:spcPct val="115000"/>
              </a:lnSpc>
              <a:spcBef>
                <a:spcPts val="0"/>
              </a:spcBef>
              <a:spcAft>
                <a:spcPts val="0"/>
              </a:spcAft>
              <a:buClr>
                <a:schemeClr val="dk1"/>
              </a:buClr>
              <a:buSzPts val="1000"/>
              <a:buFont typeface="Roboto Thin"/>
              <a:buChar char="-"/>
            </a:pPr>
            <a:r>
              <a:rPr lang="fr" sz="1000">
                <a:solidFill>
                  <a:schemeClr val="dk1"/>
                </a:solidFill>
                <a:highlight>
                  <a:srgbClr val="FFFFFF"/>
                </a:highlight>
                <a:latin typeface="Roboto Thin"/>
                <a:ea typeface="Roboto Thin"/>
                <a:cs typeface="Roboto Thin"/>
                <a:sym typeface="Roboto Thin"/>
              </a:rPr>
              <a:t>LargestPropertyUseType</a:t>
            </a:r>
            <a:endParaRPr sz="1000">
              <a:solidFill>
                <a:schemeClr val="dk1"/>
              </a:solidFill>
              <a:highlight>
                <a:srgbClr val="FFFFFF"/>
              </a:highlight>
              <a:latin typeface="Roboto Thin"/>
              <a:ea typeface="Roboto Thin"/>
              <a:cs typeface="Roboto Thin"/>
              <a:sym typeface="Roboto Thin"/>
            </a:endParaRPr>
          </a:p>
          <a:p>
            <a:pPr indent="-292100" lvl="1" marL="914400" rtl="0" algn="l">
              <a:lnSpc>
                <a:spcPct val="115000"/>
              </a:lnSpc>
              <a:spcBef>
                <a:spcPts val="0"/>
              </a:spcBef>
              <a:spcAft>
                <a:spcPts val="0"/>
              </a:spcAft>
              <a:buClr>
                <a:schemeClr val="dk1"/>
              </a:buClr>
              <a:buSzPts val="1000"/>
              <a:buFont typeface="Roboto Thin"/>
              <a:buChar char="-"/>
            </a:pPr>
            <a:r>
              <a:rPr lang="fr" sz="1000">
                <a:solidFill>
                  <a:schemeClr val="dk1"/>
                </a:solidFill>
                <a:highlight>
                  <a:srgbClr val="FFFFFF"/>
                </a:highlight>
                <a:latin typeface="Roboto Thin"/>
                <a:ea typeface="Roboto Thin"/>
                <a:cs typeface="Roboto Thin"/>
                <a:sym typeface="Roboto Thin"/>
              </a:rPr>
              <a:t>ListOfAllPropertyUseTypes</a:t>
            </a:r>
            <a:endParaRPr sz="1000">
              <a:solidFill>
                <a:schemeClr val="dk1"/>
              </a:solidFill>
              <a:highlight>
                <a:srgbClr val="FFFFFF"/>
              </a:highlight>
              <a:latin typeface="Roboto Thin"/>
              <a:ea typeface="Roboto Thin"/>
              <a:cs typeface="Roboto Thin"/>
              <a:sym typeface="Roboto Thin"/>
            </a:endParaRPr>
          </a:p>
          <a:p>
            <a:pPr indent="-292100" lvl="1" marL="914400" rtl="0" algn="l">
              <a:lnSpc>
                <a:spcPct val="115000"/>
              </a:lnSpc>
              <a:spcBef>
                <a:spcPts val="0"/>
              </a:spcBef>
              <a:spcAft>
                <a:spcPts val="0"/>
              </a:spcAft>
              <a:buClr>
                <a:schemeClr val="dk1"/>
              </a:buClr>
              <a:buSzPts val="1000"/>
              <a:buFont typeface="Roboto Thin"/>
              <a:buChar char="-"/>
            </a:pPr>
            <a:r>
              <a:rPr lang="fr" sz="1000">
                <a:solidFill>
                  <a:schemeClr val="dk1"/>
                </a:solidFill>
                <a:highlight>
                  <a:srgbClr val="FFFFFF"/>
                </a:highlight>
                <a:latin typeface="Roboto Thin"/>
                <a:ea typeface="Roboto Thin"/>
                <a:cs typeface="Roboto Thin"/>
                <a:sym typeface="Roboto Thin"/>
              </a:rPr>
              <a:t>Building type … </a:t>
            </a:r>
            <a:endParaRPr sz="1000">
              <a:solidFill>
                <a:schemeClr val="dk1"/>
              </a:solidFill>
              <a:highlight>
                <a:srgbClr val="FFFFFF"/>
              </a:highlight>
              <a:latin typeface="Roboto Thin"/>
              <a:ea typeface="Roboto Thin"/>
              <a:cs typeface="Roboto Thin"/>
              <a:sym typeface="Roboto Thin"/>
            </a:endParaRPr>
          </a:p>
          <a:p>
            <a:pPr indent="-292100" lvl="0" marL="457200" rtl="0" algn="l">
              <a:lnSpc>
                <a:spcPct val="115000"/>
              </a:lnSpc>
              <a:spcBef>
                <a:spcPts val="0"/>
              </a:spcBef>
              <a:spcAft>
                <a:spcPts val="0"/>
              </a:spcAft>
              <a:buClr>
                <a:srgbClr val="666666"/>
              </a:buClr>
              <a:buSzPts val="1000"/>
              <a:buFont typeface="Roboto Light"/>
              <a:buChar char="-"/>
            </a:pPr>
            <a:r>
              <a:rPr lang="fr" sz="1000">
                <a:solidFill>
                  <a:srgbClr val="666666"/>
                </a:solidFill>
                <a:latin typeface="Roboto Light"/>
                <a:ea typeface="Roboto Light"/>
                <a:cs typeface="Roboto Light"/>
                <a:sym typeface="Roboto Light"/>
              </a:rPr>
              <a:t>⚠️  problème d'homogénéité sur les phénomènes</a:t>
            </a:r>
            <a:endParaRPr sz="1000">
              <a:solidFill>
                <a:srgbClr val="666666"/>
              </a:solidFill>
              <a:latin typeface="Roboto Light"/>
              <a:ea typeface="Roboto Light"/>
              <a:cs typeface="Roboto Light"/>
              <a:sym typeface="Roboto Light"/>
            </a:endParaRPr>
          </a:p>
          <a:p>
            <a:pPr indent="-292100" lvl="1" marL="914400" rtl="0" algn="l">
              <a:lnSpc>
                <a:spcPct val="115000"/>
              </a:lnSpc>
              <a:spcBef>
                <a:spcPts val="0"/>
              </a:spcBef>
              <a:spcAft>
                <a:spcPts val="0"/>
              </a:spcAft>
              <a:buClr>
                <a:schemeClr val="dk1"/>
              </a:buClr>
              <a:buSzPts val="1000"/>
              <a:buFont typeface="Roboto Thin"/>
              <a:buChar char="-"/>
            </a:pPr>
            <a:r>
              <a:rPr lang="fr" sz="1000">
                <a:solidFill>
                  <a:schemeClr val="dk1"/>
                </a:solidFill>
                <a:highlight>
                  <a:srgbClr val="FFFFFF"/>
                </a:highlight>
                <a:latin typeface="Roboto Thin"/>
                <a:ea typeface="Roboto Thin"/>
                <a:cs typeface="Roboto Thin"/>
                <a:sym typeface="Roboto Thin"/>
              </a:rPr>
              <a:t>GHGEmissions(MetricTonsCO2e).</a:t>
            </a:r>
            <a:endParaRPr sz="1000">
              <a:solidFill>
                <a:schemeClr val="dk1"/>
              </a:solidFill>
              <a:highlight>
                <a:srgbClr val="FFFFFF"/>
              </a:highlight>
              <a:latin typeface="Roboto Thin"/>
              <a:ea typeface="Roboto Thin"/>
              <a:cs typeface="Roboto Thin"/>
              <a:sym typeface="Roboto Thin"/>
            </a:endParaRPr>
          </a:p>
          <a:p>
            <a:pPr indent="-292100" lvl="1" marL="914400" rtl="0" algn="l">
              <a:lnSpc>
                <a:spcPct val="115000"/>
              </a:lnSpc>
              <a:spcBef>
                <a:spcPts val="0"/>
              </a:spcBef>
              <a:spcAft>
                <a:spcPts val="0"/>
              </a:spcAft>
              <a:buClr>
                <a:srgbClr val="666666"/>
              </a:buClr>
              <a:buSzPts val="1000"/>
              <a:buFont typeface="Roboto Light"/>
              <a:buChar char="-"/>
            </a:pPr>
            <a:r>
              <a:rPr lang="fr" sz="1000">
                <a:solidFill>
                  <a:schemeClr val="dk1"/>
                </a:solidFill>
                <a:highlight>
                  <a:srgbClr val="FFFFFF"/>
                </a:highlight>
                <a:latin typeface="Roboto Thin"/>
                <a:ea typeface="Roboto Thin"/>
                <a:cs typeface="Roboto Thin"/>
                <a:sym typeface="Roboto Thin"/>
              </a:rPr>
              <a:t>TotalGHGE</a:t>
            </a:r>
            <a:endParaRPr sz="1000">
              <a:solidFill>
                <a:srgbClr val="666666"/>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457200" rtl="0" algn="l">
              <a:lnSpc>
                <a:spcPct val="100000"/>
              </a:lnSpc>
              <a:spcBef>
                <a:spcPts val="0"/>
              </a:spcBef>
              <a:spcAft>
                <a:spcPts val="0"/>
              </a:spcAft>
              <a:buNone/>
            </a:pPr>
            <a:r>
              <a:t/>
            </a:r>
            <a:endParaRPr sz="1700">
              <a:solidFill>
                <a:srgbClr val="666666"/>
              </a:solidFill>
              <a:latin typeface="Roboto Light"/>
              <a:ea typeface="Roboto Light"/>
              <a:cs typeface="Roboto Light"/>
              <a:sym typeface="Roboto Light"/>
            </a:endParaRPr>
          </a:p>
          <a:p>
            <a:pPr indent="0" lvl="0" marL="914400" rtl="0" algn="l">
              <a:lnSpc>
                <a:spcPct val="115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80000"/>
              </a:lnSpc>
              <a:spcBef>
                <a:spcPts val="300"/>
              </a:spcBef>
              <a:spcAft>
                <a:spcPts val="0"/>
              </a:spcAft>
              <a:buNone/>
            </a:pPr>
            <a:r>
              <a:t/>
            </a:r>
            <a:endParaRPr sz="1900">
              <a:latin typeface="Roboto Light"/>
              <a:ea typeface="Roboto Light"/>
              <a:cs typeface="Roboto Light"/>
              <a:sym typeface="Roboto Light"/>
            </a:endParaRPr>
          </a:p>
          <a:p>
            <a:pPr indent="0" lvl="0" marL="0" rtl="0" algn="ctr">
              <a:lnSpc>
                <a:spcPct val="80000"/>
              </a:lnSpc>
              <a:spcBef>
                <a:spcPts val="0"/>
              </a:spcBef>
              <a:spcAft>
                <a:spcPts val="0"/>
              </a:spcAft>
              <a:buSzPts val="275"/>
              <a:buNone/>
            </a:pPr>
            <a:r>
              <a:t/>
            </a:r>
            <a:endParaRPr sz="2000">
              <a:latin typeface="Roboto Light"/>
              <a:ea typeface="Roboto Light"/>
              <a:cs typeface="Roboto Light"/>
              <a:sym typeface="Roboto Light"/>
            </a:endParaRPr>
          </a:p>
        </p:txBody>
      </p:sp>
      <p:sp>
        <p:nvSpPr>
          <p:cNvPr id="96" name="Google Shape;96;p19"/>
          <p:cNvSpPr txBox="1"/>
          <p:nvPr/>
        </p:nvSpPr>
        <p:spPr>
          <a:xfrm>
            <a:off x="365825" y="286950"/>
            <a:ext cx="5194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latin typeface="Roboto Thin"/>
                <a:ea typeface="Roboto Thin"/>
                <a:cs typeface="Roboto Thin"/>
                <a:sym typeface="Roboto Thin"/>
              </a:rPr>
              <a:t>Phase de nettoyage - Dataset visuel</a:t>
            </a:r>
            <a:endParaRPr sz="2000">
              <a:latin typeface="Roboto Thin"/>
              <a:ea typeface="Roboto Thin"/>
              <a:cs typeface="Roboto Thin"/>
              <a:sym typeface="Roboto Thin"/>
            </a:endParaRPr>
          </a:p>
        </p:txBody>
      </p:sp>
      <p:cxnSp>
        <p:nvCxnSpPr>
          <p:cNvPr id="97" name="Google Shape;97;p19"/>
          <p:cNvCxnSpPr/>
          <p:nvPr/>
        </p:nvCxnSpPr>
        <p:spPr>
          <a:xfrm flipH="1" rot="10800000">
            <a:off x="419925" y="674825"/>
            <a:ext cx="8217000" cy="2700"/>
          </a:xfrm>
          <a:prstGeom prst="straightConnector1">
            <a:avLst/>
          </a:prstGeom>
          <a:noFill/>
          <a:ln cap="flat" cmpd="sng" w="9525">
            <a:solidFill>
              <a:schemeClr val="dk2"/>
            </a:solidFill>
            <a:prstDash val="solid"/>
            <a:round/>
            <a:headEnd len="med" w="med" type="none"/>
            <a:tailEnd len="med" w="med" type="none"/>
          </a:ln>
        </p:spPr>
      </p:cxnSp>
      <p:pic>
        <p:nvPicPr>
          <p:cNvPr id="98" name="Google Shape;98;p19"/>
          <p:cNvPicPr preferRelativeResize="0"/>
          <p:nvPr/>
        </p:nvPicPr>
        <p:blipFill>
          <a:blip r:embed="rId3">
            <a:alphaModFix/>
          </a:blip>
          <a:stretch>
            <a:fillRect/>
          </a:stretch>
        </p:blipFill>
        <p:spPr>
          <a:xfrm>
            <a:off x="4760238" y="1017525"/>
            <a:ext cx="3876675" cy="3571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idx="1" type="subTitle"/>
          </p:nvPr>
        </p:nvSpPr>
        <p:spPr>
          <a:xfrm>
            <a:off x="311700" y="1265250"/>
            <a:ext cx="8520600" cy="27951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666666"/>
              </a:buClr>
              <a:buSzPts val="1400"/>
              <a:buFont typeface="Roboto Light"/>
              <a:buChar char="-"/>
            </a:pPr>
            <a:r>
              <a:rPr lang="fr" sz="1400">
                <a:solidFill>
                  <a:srgbClr val="666666"/>
                </a:solidFill>
                <a:latin typeface="Roboto Light"/>
                <a:ea typeface="Roboto Light"/>
                <a:cs typeface="Roboto Light"/>
                <a:sym typeface="Roboto Light"/>
              </a:rPr>
              <a:t>45 colonnes (sur 56) filled &gt; 50%</a:t>
            </a:r>
            <a:endParaRPr sz="1400">
              <a:solidFill>
                <a:srgbClr val="666666"/>
              </a:solidFill>
              <a:latin typeface="Roboto Light"/>
              <a:ea typeface="Roboto Light"/>
              <a:cs typeface="Roboto Light"/>
              <a:sym typeface="Roboto Light"/>
            </a:endParaRPr>
          </a:p>
          <a:p>
            <a:pPr indent="-295275" lvl="1" marL="914400" rtl="0" algn="l">
              <a:lnSpc>
                <a:spcPct val="115000"/>
              </a:lnSpc>
              <a:spcBef>
                <a:spcPts val="0"/>
              </a:spcBef>
              <a:spcAft>
                <a:spcPts val="0"/>
              </a:spcAft>
              <a:buClr>
                <a:srgbClr val="666666"/>
              </a:buClr>
              <a:buSzPts val="1050"/>
              <a:buChar char="-"/>
            </a:pPr>
            <a:r>
              <a:rPr lang="fr" sz="1000">
                <a:solidFill>
                  <a:srgbClr val="666666"/>
                </a:solidFill>
                <a:latin typeface="Roboto Light"/>
                <a:ea typeface="Roboto Light"/>
                <a:cs typeface="Roboto Light"/>
                <a:sym typeface="Roboto Light"/>
              </a:rPr>
              <a:t>22 type float </a:t>
            </a:r>
            <a:endParaRPr sz="1000">
              <a:solidFill>
                <a:srgbClr val="666666"/>
              </a:solidFill>
              <a:latin typeface="Roboto Light"/>
              <a:ea typeface="Roboto Light"/>
              <a:cs typeface="Roboto Light"/>
              <a:sym typeface="Roboto Light"/>
            </a:endParaRPr>
          </a:p>
          <a:p>
            <a:pPr indent="-295275" lvl="1" marL="914400" rtl="0" algn="l">
              <a:lnSpc>
                <a:spcPct val="115000"/>
              </a:lnSpc>
              <a:spcBef>
                <a:spcPts val="0"/>
              </a:spcBef>
              <a:spcAft>
                <a:spcPts val="0"/>
              </a:spcAft>
              <a:buClr>
                <a:srgbClr val="666666"/>
              </a:buClr>
              <a:buSzPts val="1050"/>
              <a:buChar char="-"/>
            </a:pPr>
            <a:r>
              <a:rPr lang="fr" sz="1000">
                <a:solidFill>
                  <a:srgbClr val="666666"/>
                </a:solidFill>
                <a:latin typeface="Roboto Light"/>
                <a:ea typeface="Roboto Light"/>
                <a:cs typeface="Roboto Light"/>
                <a:sym typeface="Roboto Light"/>
              </a:rPr>
              <a:t>13 type String</a:t>
            </a:r>
            <a:endParaRPr sz="1000">
              <a:solidFill>
                <a:srgbClr val="666666"/>
              </a:solidFill>
              <a:latin typeface="Roboto Light"/>
              <a:ea typeface="Roboto Light"/>
              <a:cs typeface="Roboto Light"/>
              <a:sym typeface="Roboto Light"/>
            </a:endParaRPr>
          </a:p>
          <a:p>
            <a:pPr indent="-295275" lvl="1" marL="914400" rtl="0" algn="l">
              <a:lnSpc>
                <a:spcPct val="115000"/>
              </a:lnSpc>
              <a:spcBef>
                <a:spcPts val="0"/>
              </a:spcBef>
              <a:spcAft>
                <a:spcPts val="0"/>
              </a:spcAft>
              <a:buClr>
                <a:srgbClr val="666666"/>
              </a:buClr>
              <a:buSzPts val="1050"/>
              <a:buChar char="-"/>
            </a:pPr>
            <a:r>
              <a:rPr lang="fr" sz="1000">
                <a:solidFill>
                  <a:srgbClr val="666666"/>
                </a:solidFill>
                <a:latin typeface="Roboto Light"/>
                <a:ea typeface="Roboto Light"/>
                <a:cs typeface="Roboto Light"/>
                <a:sym typeface="Roboto Light"/>
              </a:rPr>
              <a:t>10 type Int</a:t>
            </a:r>
            <a:endParaRPr sz="1000">
              <a:solidFill>
                <a:srgbClr val="666666"/>
              </a:solidFill>
              <a:latin typeface="Roboto Light"/>
              <a:ea typeface="Roboto Light"/>
              <a:cs typeface="Roboto Light"/>
              <a:sym typeface="Roboto Light"/>
            </a:endParaRPr>
          </a:p>
          <a:p>
            <a:pPr indent="-317500" lvl="0" marL="457200" rtl="0" algn="l">
              <a:spcBef>
                <a:spcPts val="0"/>
              </a:spcBef>
              <a:spcAft>
                <a:spcPts val="0"/>
              </a:spcAft>
              <a:buClr>
                <a:srgbClr val="666666"/>
              </a:buClr>
              <a:buSzPts val="1400"/>
              <a:buFont typeface="Roboto Light"/>
              <a:buChar char="-"/>
            </a:pPr>
            <a:r>
              <a:rPr lang="fr" sz="1400">
                <a:solidFill>
                  <a:srgbClr val="666666"/>
                </a:solidFill>
                <a:latin typeface="Roboto Light"/>
                <a:ea typeface="Roboto Light"/>
                <a:cs typeface="Roboto Light"/>
                <a:sym typeface="Roboto Light"/>
              </a:rPr>
              <a:t>Suppression des lignes doublons via drop_duplicates (pas d’impact)</a:t>
            </a:r>
            <a:endParaRPr sz="1400">
              <a:solidFill>
                <a:srgbClr val="666666"/>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000">
              <a:solidFill>
                <a:srgbClr val="666666"/>
              </a:solidFill>
              <a:latin typeface="Roboto Light"/>
              <a:ea typeface="Roboto Light"/>
              <a:cs typeface="Roboto Light"/>
              <a:sym typeface="Roboto Light"/>
            </a:endParaRPr>
          </a:p>
          <a:p>
            <a:pPr indent="-304800" lvl="0" marL="457200" rtl="0" algn="l">
              <a:lnSpc>
                <a:spcPct val="115000"/>
              </a:lnSpc>
              <a:spcBef>
                <a:spcPts val="0"/>
              </a:spcBef>
              <a:spcAft>
                <a:spcPts val="0"/>
              </a:spcAft>
              <a:buClr>
                <a:srgbClr val="666666"/>
              </a:buClr>
              <a:buSzPts val="1200"/>
              <a:buFont typeface="Roboto Light"/>
              <a:buChar char="-"/>
            </a:pPr>
            <a:r>
              <a:rPr lang="fr" sz="1200">
                <a:solidFill>
                  <a:srgbClr val="666666"/>
                </a:solidFill>
                <a:latin typeface="Roboto Light"/>
                <a:ea typeface="Roboto Light"/>
                <a:cs typeface="Roboto Light"/>
                <a:sym typeface="Roboto Light"/>
              </a:rPr>
              <a:t>6 colonnes sont pratiquement vides et à ne pas utiliser</a:t>
            </a:r>
            <a:endParaRPr sz="1200">
              <a:solidFill>
                <a:srgbClr val="666666"/>
              </a:solidFill>
              <a:latin typeface="Roboto Light"/>
              <a:ea typeface="Roboto Light"/>
              <a:cs typeface="Roboto Light"/>
              <a:sym typeface="Roboto Light"/>
            </a:endParaRPr>
          </a:p>
          <a:p>
            <a:pPr indent="-292100" lvl="1" marL="914400" rtl="0" algn="l">
              <a:lnSpc>
                <a:spcPct val="115000"/>
              </a:lnSpc>
              <a:spcBef>
                <a:spcPts val="0"/>
              </a:spcBef>
              <a:spcAft>
                <a:spcPts val="0"/>
              </a:spcAft>
              <a:buClr>
                <a:srgbClr val="666666"/>
              </a:buClr>
              <a:buSzPts val="1000"/>
              <a:buFont typeface="Roboto Thin"/>
              <a:buChar char="-"/>
            </a:pPr>
            <a:r>
              <a:rPr lang="fr" sz="1000">
                <a:solidFill>
                  <a:schemeClr val="dk1"/>
                </a:solidFill>
                <a:highlight>
                  <a:srgbClr val="FFFFFF"/>
                </a:highlight>
                <a:latin typeface="Roboto Thin"/>
                <a:ea typeface="Roboto Thin"/>
                <a:cs typeface="Roboto Thin"/>
                <a:sym typeface="Roboto Thin"/>
              </a:rPr>
              <a:t>'YearsENERGYSTARCertified'</a:t>
            </a:r>
            <a:endParaRPr sz="1000">
              <a:solidFill>
                <a:schemeClr val="dk1"/>
              </a:solidFill>
              <a:highlight>
                <a:srgbClr val="FFFFFF"/>
              </a:highlight>
              <a:latin typeface="Roboto Thin"/>
              <a:ea typeface="Roboto Thin"/>
              <a:cs typeface="Roboto Thin"/>
              <a:sym typeface="Roboto Thin"/>
            </a:endParaRPr>
          </a:p>
          <a:p>
            <a:pPr indent="-292100" lvl="1" marL="914400" rtl="0" algn="l">
              <a:lnSpc>
                <a:spcPct val="115000"/>
              </a:lnSpc>
              <a:spcBef>
                <a:spcPts val="0"/>
              </a:spcBef>
              <a:spcAft>
                <a:spcPts val="0"/>
              </a:spcAft>
              <a:buClr>
                <a:srgbClr val="666666"/>
              </a:buClr>
              <a:buSzPts val="1000"/>
              <a:buFont typeface="Roboto Thin"/>
              <a:buChar char="-"/>
            </a:pPr>
            <a:r>
              <a:rPr lang="fr" sz="1000">
                <a:solidFill>
                  <a:schemeClr val="dk1"/>
                </a:solidFill>
                <a:highlight>
                  <a:srgbClr val="FFFFFF"/>
                </a:highlight>
                <a:latin typeface="Roboto Thin"/>
                <a:ea typeface="Roboto Thin"/>
                <a:cs typeface="Roboto Thin"/>
                <a:sym typeface="Roboto Thin"/>
              </a:rPr>
              <a:t> '2010 Census Tracts' </a:t>
            </a:r>
            <a:endParaRPr sz="1000">
              <a:solidFill>
                <a:schemeClr val="dk1"/>
              </a:solidFill>
              <a:highlight>
                <a:srgbClr val="FFFFFF"/>
              </a:highlight>
              <a:latin typeface="Roboto Thin"/>
              <a:ea typeface="Roboto Thin"/>
              <a:cs typeface="Roboto Thin"/>
              <a:sym typeface="Roboto Thin"/>
            </a:endParaRPr>
          </a:p>
          <a:p>
            <a:pPr indent="-292100" lvl="1" marL="914400" rtl="0" algn="l">
              <a:lnSpc>
                <a:spcPct val="115000"/>
              </a:lnSpc>
              <a:spcBef>
                <a:spcPts val="0"/>
              </a:spcBef>
              <a:spcAft>
                <a:spcPts val="0"/>
              </a:spcAft>
              <a:buClr>
                <a:srgbClr val="666666"/>
              </a:buClr>
              <a:buSzPts val="1000"/>
              <a:buFont typeface="Roboto Thin"/>
              <a:buChar char="-"/>
            </a:pPr>
            <a:r>
              <a:rPr lang="fr" sz="1000">
                <a:solidFill>
                  <a:schemeClr val="dk1"/>
                </a:solidFill>
                <a:highlight>
                  <a:srgbClr val="FFFFFF"/>
                </a:highlight>
                <a:latin typeface="Roboto Thin"/>
                <a:ea typeface="Roboto Thin"/>
                <a:cs typeface="Roboto Thin"/>
                <a:sym typeface="Roboto Thin"/>
              </a:rPr>
              <a:t>'City Council Districts' </a:t>
            </a:r>
            <a:endParaRPr sz="1000">
              <a:solidFill>
                <a:schemeClr val="dk1"/>
              </a:solidFill>
              <a:highlight>
                <a:srgbClr val="FFFFFF"/>
              </a:highlight>
              <a:latin typeface="Roboto Thin"/>
              <a:ea typeface="Roboto Thin"/>
              <a:cs typeface="Roboto Thin"/>
              <a:sym typeface="Roboto Thin"/>
            </a:endParaRPr>
          </a:p>
          <a:p>
            <a:pPr indent="-292100" lvl="1" marL="914400" rtl="0" algn="l">
              <a:lnSpc>
                <a:spcPct val="115000"/>
              </a:lnSpc>
              <a:spcBef>
                <a:spcPts val="0"/>
              </a:spcBef>
              <a:spcAft>
                <a:spcPts val="0"/>
              </a:spcAft>
              <a:buClr>
                <a:srgbClr val="666666"/>
              </a:buClr>
              <a:buSzPts val="1000"/>
              <a:buFont typeface="Roboto Thin"/>
              <a:buChar char="-"/>
            </a:pPr>
            <a:r>
              <a:rPr lang="fr" sz="1000">
                <a:solidFill>
                  <a:schemeClr val="dk1"/>
                </a:solidFill>
                <a:highlight>
                  <a:srgbClr val="FFFFFF"/>
                </a:highlight>
                <a:latin typeface="Roboto Thin"/>
                <a:ea typeface="Roboto Thin"/>
                <a:cs typeface="Roboto Thin"/>
                <a:sym typeface="Roboto Thin"/>
              </a:rPr>
              <a:t>'Outlier' </a:t>
            </a:r>
            <a:endParaRPr sz="1000">
              <a:solidFill>
                <a:schemeClr val="dk1"/>
              </a:solidFill>
              <a:highlight>
                <a:srgbClr val="FFFFFF"/>
              </a:highlight>
              <a:latin typeface="Roboto Thin"/>
              <a:ea typeface="Roboto Thin"/>
              <a:cs typeface="Roboto Thin"/>
              <a:sym typeface="Roboto Thin"/>
            </a:endParaRPr>
          </a:p>
          <a:p>
            <a:pPr indent="-292100" lvl="1" marL="914400" rtl="0" algn="l">
              <a:lnSpc>
                <a:spcPct val="115000"/>
              </a:lnSpc>
              <a:spcBef>
                <a:spcPts val="0"/>
              </a:spcBef>
              <a:spcAft>
                <a:spcPts val="0"/>
              </a:spcAft>
              <a:buClr>
                <a:srgbClr val="666666"/>
              </a:buClr>
              <a:buSzPts val="1000"/>
              <a:buFont typeface="Roboto Thin"/>
              <a:buChar char="-"/>
            </a:pPr>
            <a:r>
              <a:rPr lang="fr" sz="1000">
                <a:solidFill>
                  <a:schemeClr val="dk1"/>
                </a:solidFill>
                <a:highlight>
                  <a:srgbClr val="FFFFFF"/>
                </a:highlight>
                <a:latin typeface="Roboto Thin"/>
                <a:ea typeface="Roboto Thin"/>
                <a:cs typeface="Roboto Thin"/>
                <a:sym typeface="Roboto Thin"/>
              </a:rPr>
              <a:t>'Comment'</a:t>
            </a:r>
            <a:endParaRPr sz="1000">
              <a:solidFill>
                <a:schemeClr val="dk1"/>
              </a:solidFill>
              <a:highlight>
                <a:srgbClr val="FFFFFF"/>
              </a:highlight>
              <a:latin typeface="Roboto Thin"/>
              <a:ea typeface="Roboto Thin"/>
              <a:cs typeface="Roboto Thin"/>
              <a:sym typeface="Roboto Thin"/>
            </a:endParaRPr>
          </a:p>
          <a:p>
            <a:pPr indent="-292100" lvl="1" marL="914400" rtl="0" algn="l">
              <a:lnSpc>
                <a:spcPct val="115000"/>
              </a:lnSpc>
              <a:spcBef>
                <a:spcPts val="0"/>
              </a:spcBef>
              <a:spcAft>
                <a:spcPts val="0"/>
              </a:spcAft>
              <a:buClr>
                <a:srgbClr val="666666"/>
              </a:buClr>
              <a:buSzPts val="1000"/>
              <a:buFont typeface="Roboto Thin"/>
              <a:buChar char="-"/>
            </a:pPr>
            <a:r>
              <a:rPr lang="fr" sz="1000">
                <a:solidFill>
                  <a:schemeClr val="dk1"/>
                </a:solidFill>
                <a:highlight>
                  <a:srgbClr val="FFFFFF"/>
                </a:highlight>
                <a:latin typeface="Roboto Thin"/>
                <a:ea typeface="Roboto Thin"/>
                <a:cs typeface="Roboto Thin"/>
                <a:sym typeface="Roboto Thin"/>
              </a:rPr>
              <a:t>'Comments'</a:t>
            </a:r>
            <a:endParaRPr sz="1000">
              <a:solidFill>
                <a:srgbClr val="666666"/>
              </a:solidFill>
              <a:highlight>
                <a:srgbClr val="FFFFFF"/>
              </a:highlight>
              <a:latin typeface="Roboto Thin"/>
              <a:ea typeface="Roboto Thin"/>
              <a:cs typeface="Roboto Thin"/>
              <a:sym typeface="Roboto Thin"/>
            </a:endParaRPr>
          </a:p>
          <a:p>
            <a:pPr indent="0" lvl="0" marL="0" rtl="0" algn="l">
              <a:lnSpc>
                <a:spcPct val="115000"/>
              </a:lnSpc>
              <a:spcBef>
                <a:spcPts val="0"/>
              </a:spcBef>
              <a:spcAft>
                <a:spcPts val="0"/>
              </a:spcAft>
              <a:buNone/>
            </a:pPr>
            <a:r>
              <a:t/>
            </a:r>
            <a:endParaRPr sz="12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457200" rtl="0" algn="l">
              <a:lnSpc>
                <a:spcPct val="100000"/>
              </a:lnSpc>
              <a:spcBef>
                <a:spcPts val="0"/>
              </a:spcBef>
              <a:spcAft>
                <a:spcPts val="0"/>
              </a:spcAft>
              <a:buNone/>
            </a:pPr>
            <a:r>
              <a:t/>
            </a:r>
            <a:endParaRPr sz="1700">
              <a:solidFill>
                <a:srgbClr val="666666"/>
              </a:solidFill>
              <a:latin typeface="Roboto Light"/>
              <a:ea typeface="Roboto Light"/>
              <a:cs typeface="Roboto Light"/>
              <a:sym typeface="Roboto Light"/>
            </a:endParaRPr>
          </a:p>
          <a:p>
            <a:pPr indent="0" lvl="0" marL="914400" rtl="0" algn="l">
              <a:lnSpc>
                <a:spcPct val="115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80000"/>
              </a:lnSpc>
              <a:spcBef>
                <a:spcPts val="300"/>
              </a:spcBef>
              <a:spcAft>
                <a:spcPts val="0"/>
              </a:spcAft>
              <a:buNone/>
            </a:pPr>
            <a:r>
              <a:t/>
            </a:r>
            <a:endParaRPr sz="1900">
              <a:latin typeface="Roboto Light"/>
              <a:ea typeface="Roboto Light"/>
              <a:cs typeface="Roboto Light"/>
              <a:sym typeface="Roboto Light"/>
            </a:endParaRPr>
          </a:p>
          <a:p>
            <a:pPr indent="0" lvl="0" marL="0" rtl="0" algn="ctr">
              <a:lnSpc>
                <a:spcPct val="80000"/>
              </a:lnSpc>
              <a:spcBef>
                <a:spcPts val="0"/>
              </a:spcBef>
              <a:spcAft>
                <a:spcPts val="0"/>
              </a:spcAft>
              <a:buSzPts val="275"/>
              <a:buNone/>
            </a:pPr>
            <a:r>
              <a:t/>
            </a:r>
            <a:endParaRPr sz="2000">
              <a:latin typeface="Roboto Light"/>
              <a:ea typeface="Roboto Light"/>
              <a:cs typeface="Roboto Light"/>
              <a:sym typeface="Roboto Light"/>
            </a:endParaRPr>
          </a:p>
        </p:txBody>
      </p:sp>
      <p:sp>
        <p:nvSpPr>
          <p:cNvPr id="104" name="Google Shape;104;p20"/>
          <p:cNvSpPr txBox="1"/>
          <p:nvPr/>
        </p:nvSpPr>
        <p:spPr>
          <a:xfrm>
            <a:off x="365825" y="286950"/>
            <a:ext cx="5194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latin typeface="Roboto Thin"/>
                <a:ea typeface="Roboto Thin"/>
                <a:cs typeface="Roboto Thin"/>
                <a:sym typeface="Roboto Thin"/>
              </a:rPr>
              <a:t>Phase de nettoyage - Dataset quality </a:t>
            </a:r>
            <a:endParaRPr sz="2000">
              <a:latin typeface="Roboto Thin"/>
              <a:ea typeface="Roboto Thin"/>
              <a:cs typeface="Roboto Thin"/>
              <a:sym typeface="Roboto Thin"/>
            </a:endParaRPr>
          </a:p>
        </p:txBody>
      </p:sp>
      <p:cxnSp>
        <p:nvCxnSpPr>
          <p:cNvPr id="105" name="Google Shape;105;p20"/>
          <p:cNvCxnSpPr/>
          <p:nvPr/>
        </p:nvCxnSpPr>
        <p:spPr>
          <a:xfrm flipH="1" rot="10800000">
            <a:off x="419925" y="674825"/>
            <a:ext cx="8217000" cy="2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idx="1" type="subTitle"/>
          </p:nvPr>
        </p:nvSpPr>
        <p:spPr>
          <a:xfrm>
            <a:off x="311700" y="1265250"/>
            <a:ext cx="8520600" cy="27951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666666"/>
              </a:buClr>
              <a:buSzPts val="1200"/>
              <a:buFont typeface="Roboto Light"/>
              <a:buChar char="-"/>
            </a:pPr>
            <a:r>
              <a:rPr lang="fr" sz="1400">
                <a:solidFill>
                  <a:srgbClr val="666666"/>
                </a:solidFill>
                <a:latin typeface="Roboto Light"/>
                <a:ea typeface="Roboto Light"/>
                <a:cs typeface="Roboto Light"/>
                <a:sym typeface="Roboto Light"/>
              </a:rPr>
              <a:t>10 variables </a:t>
            </a:r>
            <a:r>
              <a:rPr lang="fr" sz="1400">
                <a:solidFill>
                  <a:srgbClr val="666666"/>
                </a:solidFill>
                <a:latin typeface="Roboto Light"/>
                <a:ea typeface="Roboto Light"/>
                <a:cs typeface="Roboto Light"/>
                <a:sym typeface="Roboto Light"/>
              </a:rPr>
              <a:t>catégorielles</a:t>
            </a:r>
            <a:r>
              <a:rPr lang="fr" sz="1400">
                <a:solidFill>
                  <a:srgbClr val="666666"/>
                </a:solidFill>
                <a:latin typeface="Roboto Light"/>
                <a:ea typeface="Roboto Light"/>
                <a:cs typeface="Roboto Light"/>
                <a:sym typeface="Roboto Light"/>
              </a:rPr>
              <a:t> dans le dataset</a:t>
            </a:r>
            <a:endParaRPr sz="1400">
              <a:solidFill>
                <a:srgbClr val="666666"/>
              </a:solidFill>
              <a:latin typeface="Roboto Light"/>
              <a:ea typeface="Roboto Light"/>
              <a:cs typeface="Roboto Light"/>
              <a:sym typeface="Roboto Light"/>
            </a:endParaRPr>
          </a:p>
          <a:p>
            <a:pPr indent="-317500" lvl="0" marL="457200" rtl="0" algn="l">
              <a:lnSpc>
                <a:spcPct val="115000"/>
              </a:lnSpc>
              <a:spcBef>
                <a:spcPts val="0"/>
              </a:spcBef>
              <a:spcAft>
                <a:spcPts val="0"/>
              </a:spcAft>
              <a:buClr>
                <a:srgbClr val="666666"/>
              </a:buClr>
              <a:buSzPts val="1400"/>
              <a:buFont typeface="Roboto Light"/>
              <a:buChar char="-"/>
            </a:pPr>
            <a:r>
              <a:rPr lang="fr" sz="1400">
                <a:solidFill>
                  <a:srgbClr val="666666"/>
                </a:solidFill>
                <a:latin typeface="Roboto Light"/>
                <a:ea typeface="Roboto Light"/>
                <a:cs typeface="Roboto Light"/>
                <a:sym typeface="Roboto Light"/>
              </a:rPr>
              <a:t>String </a:t>
            </a:r>
            <a:endParaRPr sz="1400">
              <a:solidFill>
                <a:srgbClr val="666666"/>
              </a:solidFill>
              <a:latin typeface="Roboto Light"/>
              <a:ea typeface="Roboto Light"/>
              <a:cs typeface="Roboto Light"/>
              <a:sym typeface="Roboto Light"/>
            </a:endParaRPr>
          </a:p>
          <a:p>
            <a:pPr indent="-317500" lvl="0" marL="457200" rtl="0" algn="l">
              <a:lnSpc>
                <a:spcPct val="115000"/>
              </a:lnSpc>
              <a:spcBef>
                <a:spcPts val="0"/>
              </a:spcBef>
              <a:spcAft>
                <a:spcPts val="0"/>
              </a:spcAft>
              <a:buClr>
                <a:srgbClr val="666666"/>
              </a:buClr>
              <a:buSzPts val="1400"/>
              <a:buFont typeface="Roboto Light"/>
              <a:buChar char="-"/>
            </a:pPr>
            <a:r>
              <a:rPr lang="fr" sz="1400">
                <a:solidFill>
                  <a:srgbClr val="666666"/>
                </a:solidFill>
                <a:latin typeface="Roboto Light"/>
                <a:ea typeface="Roboto Light"/>
                <a:cs typeface="Roboto Light"/>
                <a:sym typeface="Roboto Light"/>
              </a:rPr>
              <a:t>&lt; 100 valeurs distinctes </a:t>
            </a:r>
            <a:endParaRPr sz="1400">
              <a:solidFill>
                <a:srgbClr val="666666"/>
              </a:solidFill>
              <a:latin typeface="Roboto Light"/>
              <a:ea typeface="Roboto Light"/>
              <a:cs typeface="Roboto Light"/>
              <a:sym typeface="Roboto Light"/>
            </a:endParaRPr>
          </a:p>
          <a:p>
            <a:pPr indent="-317500" lvl="0" marL="457200" rtl="0" algn="l">
              <a:lnSpc>
                <a:spcPct val="115000"/>
              </a:lnSpc>
              <a:spcBef>
                <a:spcPts val="0"/>
              </a:spcBef>
              <a:spcAft>
                <a:spcPts val="0"/>
              </a:spcAft>
              <a:buClr>
                <a:srgbClr val="666666"/>
              </a:buClr>
              <a:buSzPts val="1400"/>
              <a:buFont typeface="Roboto Light"/>
              <a:buChar char="-"/>
            </a:pPr>
            <a:r>
              <a:rPr lang="fr" sz="1400">
                <a:solidFill>
                  <a:srgbClr val="666666"/>
                </a:solidFill>
                <a:latin typeface="Roboto Light"/>
                <a:ea typeface="Roboto Light"/>
                <a:cs typeface="Roboto Light"/>
                <a:sym typeface="Roboto Light"/>
              </a:rPr>
              <a:t>2 ont un interêt limité </a:t>
            </a:r>
            <a:endParaRPr sz="1400">
              <a:solidFill>
                <a:srgbClr val="666666"/>
              </a:solidFill>
              <a:latin typeface="Roboto Light"/>
              <a:ea typeface="Roboto Light"/>
              <a:cs typeface="Roboto Light"/>
              <a:sym typeface="Roboto Light"/>
            </a:endParaRPr>
          </a:p>
          <a:p>
            <a:pPr indent="-317500" lvl="1" marL="914400" rtl="0" algn="l">
              <a:lnSpc>
                <a:spcPct val="115000"/>
              </a:lnSpc>
              <a:spcBef>
                <a:spcPts val="0"/>
              </a:spcBef>
              <a:spcAft>
                <a:spcPts val="0"/>
              </a:spcAft>
              <a:buClr>
                <a:srgbClr val="666666"/>
              </a:buClr>
              <a:buSzPts val="1400"/>
              <a:buFont typeface="Roboto Light"/>
              <a:buChar char="-"/>
            </a:pPr>
            <a:r>
              <a:rPr lang="fr" sz="1400">
                <a:solidFill>
                  <a:srgbClr val="666666"/>
                </a:solidFill>
                <a:latin typeface="Roboto Light"/>
                <a:ea typeface="Roboto Light"/>
                <a:cs typeface="Roboto Light"/>
                <a:sym typeface="Roboto Light"/>
              </a:rPr>
              <a:t>city</a:t>
            </a:r>
            <a:endParaRPr sz="1400">
              <a:solidFill>
                <a:srgbClr val="666666"/>
              </a:solidFill>
              <a:latin typeface="Roboto Light"/>
              <a:ea typeface="Roboto Light"/>
              <a:cs typeface="Roboto Light"/>
              <a:sym typeface="Roboto Light"/>
            </a:endParaRPr>
          </a:p>
          <a:p>
            <a:pPr indent="-317500" lvl="1" marL="914400" rtl="0" algn="l">
              <a:lnSpc>
                <a:spcPct val="115000"/>
              </a:lnSpc>
              <a:spcBef>
                <a:spcPts val="0"/>
              </a:spcBef>
              <a:spcAft>
                <a:spcPts val="0"/>
              </a:spcAft>
              <a:buClr>
                <a:srgbClr val="666666"/>
              </a:buClr>
              <a:buSzPts val="1400"/>
              <a:buFont typeface="Roboto Light"/>
              <a:buChar char="-"/>
            </a:pPr>
            <a:r>
              <a:rPr lang="fr" sz="1400">
                <a:solidFill>
                  <a:srgbClr val="666666"/>
                </a:solidFill>
                <a:latin typeface="Roboto Light"/>
                <a:ea typeface="Roboto Light"/>
                <a:cs typeface="Roboto Light"/>
                <a:sym typeface="Roboto Light"/>
              </a:rPr>
              <a:t>state</a:t>
            </a:r>
            <a:endParaRPr sz="1400">
              <a:solidFill>
                <a:srgbClr val="666666"/>
              </a:solidFill>
              <a:latin typeface="Roboto Light"/>
              <a:ea typeface="Roboto Light"/>
              <a:cs typeface="Roboto Light"/>
              <a:sym typeface="Roboto Light"/>
            </a:endParaRPr>
          </a:p>
          <a:p>
            <a:pPr indent="-317500" lvl="0" marL="457200" rtl="0" algn="l">
              <a:lnSpc>
                <a:spcPct val="115000"/>
              </a:lnSpc>
              <a:spcBef>
                <a:spcPts val="0"/>
              </a:spcBef>
              <a:spcAft>
                <a:spcPts val="0"/>
              </a:spcAft>
              <a:buClr>
                <a:srgbClr val="666666"/>
              </a:buClr>
              <a:buSzPts val="1400"/>
              <a:buFont typeface="Roboto Light"/>
              <a:buChar char="-"/>
            </a:pPr>
            <a:r>
              <a:rPr lang="fr" sz="1400">
                <a:solidFill>
                  <a:srgbClr val="666666"/>
                </a:solidFill>
                <a:latin typeface="Roboto Light"/>
                <a:ea typeface="Roboto Light"/>
                <a:cs typeface="Roboto Light"/>
                <a:sym typeface="Roboto Light"/>
              </a:rPr>
              <a:t>Cleanage de ces valeurs à venir</a:t>
            </a:r>
            <a:endParaRPr sz="1400">
              <a:solidFill>
                <a:srgbClr val="666666"/>
              </a:solidFill>
              <a:latin typeface="Roboto Light"/>
              <a:ea typeface="Roboto Light"/>
              <a:cs typeface="Roboto Light"/>
              <a:sym typeface="Roboto Light"/>
            </a:endParaRPr>
          </a:p>
          <a:p>
            <a:pPr indent="0" lvl="0" marL="0" rtl="0" algn="l">
              <a:lnSpc>
                <a:spcPct val="100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457200" rtl="0" algn="l">
              <a:lnSpc>
                <a:spcPct val="100000"/>
              </a:lnSpc>
              <a:spcBef>
                <a:spcPts val="0"/>
              </a:spcBef>
              <a:spcAft>
                <a:spcPts val="0"/>
              </a:spcAft>
              <a:buNone/>
            </a:pPr>
            <a:r>
              <a:t/>
            </a:r>
            <a:endParaRPr sz="1700">
              <a:solidFill>
                <a:srgbClr val="666666"/>
              </a:solidFill>
              <a:latin typeface="Roboto Light"/>
              <a:ea typeface="Roboto Light"/>
              <a:cs typeface="Roboto Light"/>
              <a:sym typeface="Roboto Light"/>
            </a:endParaRPr>
          </a:p>
          <a:p>
            <a:pPr indent="0" lvl="0" marL="914400" rtl="0" algn="l">
              <a:lnSpc>
                <a:spcPct val="115000"/>
              </a:lnSpc>
              <a:spcBef>
                <a:spcPts val="0"/>
              </a:spcBef>
              <a:spcAft>
                <a:spcPts val="0"/>
              </a:spcAft>
              <a:buNone/>
            </a:pPr>
            <a:r>
              <a:t/>
            </a:r>
            <a:endParaRPr sz="1400">
              <a:solidFill>
                <a:srgbClr val="666666"/>
              </a:solidFill>
              <a:latin typeface="Roboto Light"/>
              <a:ea typeface="Roboto Light"/>
              <a:cs typeface="Roboto Light"/>
              <a:sym typeface="Roboto Light"/>
            </a:endParaRPr>
          </a:p>
          <a:p>
            <a:pPr indent="0" lvl="0" marL="0" rtl="0" algn="l">
              <a:lnSpc>
                <a:spcPct val="80000"/>
              </a:lnSpc>
              <a:spcBef>
                <a:spcPts val="300"/>
              </a:spcBef>
              <a:spcAft>
                <a:spcPts val="0"/>
              </a:spcAft>
              <a:buNone/>
            </a:pPr>
            <a:r>
              <a:t/>
            </a:r>
            <a:endParaRPr sz="1900">
              <a:latin typeface="Roboto Light"/>
              <a:ea typeface="Roboto Light"/>
              <a:cs typeface="Roboto Light"/>
              <a:sym typeface="Roboto Light"/>
            </a:endParaRPr>
          </a:p>
          <a:p>
            <a:pPr indent="0" lvl="0" marL="0" rtl="0" algn="ctr">
              <a:lnSpc>
                <a:spcPct val="80000"/>
              </a:lnSpc>
              <a:spcBef>
                <a:spcPts val="0"/>
              </a:spcBef>
              <a:spcAft>
                <a:spcPts val="0"/>
              </a:spcAft>
              <a:buSzPts val="275"/>
              <a:buNone/>
            </a:pPr>
            <a:r>
              <a:t/>
            </a:r>
            <a:endParaRPr sz="2000">
              <a:latin typeface="Roboto Light"/>
              <a:ea typeface="Roboto Light"/>
              <a:cs typeface="Roboto Light"/>
              <a:sym typeface="Roboto Light"/>
            </a:endParaRPr>
          </a:p>
        </p:txBody>
      </p:sp>
      <p:sp>
        <p:nvSpPr>
          <p:cNvPr id="111" name="Google Shape;111;p21"/>
          <p:cNvSpPr txBox="1"/>
          <p:nvPr/>
        </p:nvSpPr>
        <p:spPr>
          <a:xfrm>
            <a:off x="365825" y="286950"/>
            <a:ext cx="5194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latin typeface="Roboto Thin"/>
                <a:ea typeface="Roboto Thin"/>
                <a:cs typeface="Roboto Thin"/>
                <a:sym typeface="Roboto Thin"/>
              </a:rPr>
              <a:t>Phase de nettoyage - Variables </a:t>
            </a:r>
            <a:r>
              <a:rPr lang="fr" sz="2000">
                <a:latin typeface="Roboto Thin"/>
                <a:ea typeface="Roboto Thin"/>
                <a:cs typeface="Roboto Thin"/>
                <a:sym typeface="Roboto Thin"/>
              </a:rPr>
              <a:t>Catégorielles</a:t>
            </a:r>
            <a:endParaRPr sz="2000">
              <a:latin typeface="Roboto Thin"/>
              <a:ea typeface="Roboto Thin"/>
              <a:cs typeface="Roboto Thin"/>
              <a:sym typeface="Roboto Thin"/>
            </a:endParaRPr>
          </a:p>
        </p:txBody>
      </p:sp>
      <p:cxnSp>
        <p:nvCxnSpPr>
          <p:cNvPr id="112" name="Google Shape;112;p21"/>
          <p:cNvCxnSpPr/>
          <p:nvPr/>
        </p:nvCxnSpPr>
        <p:spPr>
          <a:xfrm flipH="1" rot="10800000">
            <a:off x="419925" y="674825"/>
            <a:ext cx="8217000" cy="2700"/>
          </a:xfrm>
          <a:prstGeom prst="straightConnector1">
            <a:avLst/>
          </a:prstGeom>
          <a:noFill/>
          <a:ln cap="flat" cmpd="sng" w="9525">
            <a:solidFill>
              <a:schemeClr val="dk2"/>
            </a:solidFill>
            <a:prstDash val="solid"/>
            <a:round/>
            <a:headEnd len="med" w="med" type="none"/>
            <a:tailEnd len="med" w="med" type="none"/>
          </a:ln>
        </p:spPr>
      </p:cxnSp>
      <p:pic>
        <p:nvPicPr>
          <p:cNvPr id="113" name="Google Shape;113;p21"/>
          <p:cNvPicPr preferRelativeResize="0"/>
          <p:nvPr/>
        </p:nvPicPr>
        <p:blipFill>
          <a:blip r:embed="rId3">
            <a:alphaModFix/>
          </a:blip>
          <a:stretch>
            <a:fillRect/>
          </a:stretch>
        </p:blipFill>
        <p:spPr>
          <a:xfrm>
            <a:off x="5074575" y="1021700"/>
            <a:ext cx="3562350" cy="2590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