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61" r:id="rId5"/>
    <p:sldId id="269" r:id="rId6"/>
    <p:sldId id="267" r:id="rId7"/>
    <p:sldId id="265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D23657-D1E8-4B22-974B-8DC90813F51B}">
      <dgm:prSet phldrT="[Text]"/>
      <dgm:spPr/>
      <dgm:t>
        <a:bodyPr/>
        <a:lstStyle/>
        <a:p>
          <a:r>
            <a:rPr lang="en-US" b="1" dirty="0"/>
            <a:t>Step 1 </a:t>
          </a:r>
          <a:br>
            <a:rPr lang="en-US" dirty="0"/>
          </a:br>
          <a:r>
            <a:rPr lang="en-US" dirty="0"/>
            <a:t>Register</a:t>
          </a:r>
        </a:p>
      </dgm:t>
    </dgm:pt>
    <dgm:pt modelId="{89EF0911-2234-42D0-AEF3-7FADAFD12999}" type="parTrans" cxnId="{99F95D8E-A851-4953-A3C5-9BF7753ED9FA}">
      <dgm:prSet/>
      <dgm:spPr/>
      <dgm:t>
        <a:bodyPr/>
        <a:lstStyle/>
        <a:p>
          <a:endParaRPr lang="en-US"/>
        </a:p>
      </dgm:t>
    </dgm:pt>
    <dgm:pt modelId="{529487B0-19AA-4AAC-8F83-CF2C113EB84D}" type="sibTrans" cxnId="{99F95D8E-A851-4953-A3C5-9BF7753ED9FA}">
      <dgm:prSet/>
      <dgm:spPr/>
      <dgm:t>
        <a:bodyPr/>
        <a:lstStyle/>
        <a:p>
          <a:endParaRPr lang="en-US"/>
        </a:p>
      </dgm:t>
    </dgm:pt>
    <dgm:pt modelId="{EF034794-D109-40B6-8FA2-8971C3123AB6}">
      <dgm:prSet phldrT="[Text]"/>
      <dgm:spPr/>
      <dgm:t>
        <a:bodyPr/>
        <a:lstStyle/>
        <a:p>
          <a:r>
            <a:rPr lang="en-US" b="1" dirty="0"/>
            <a:t>Step 2</a:t>
          </a:r>
          <a:br>
            <a:rPr lang="en-US" dirty="0"/>
          </a:br>
          <a:r>
            <a:rPr lang="en-US" dirty="0"/>
            <a:t>Select search parameters</a:t>
          </a:r>
        </a:p>
      </dgm:t>
    </dgm:pt>
    <dgm:pt modelId="{64D09C75-3D44-4CEF-9459-5C91DB44A9EA}" type="parTrans" cxnId="{80FF73C0-9BCD-436E-A85B-D6D7D322462C}">
      <dgm:prSet/>
      <dgm:spPr/>
      <dgm:t>
        <a:bodyPr/>
        <a:lstStyle/>
        <a:p>
          <a:endParaRPr lang="en-US"/>
        </a:p>
      </dgm:t>
    </dgm:pt>
    <dgm:pt modelId="{CDDFC891-FC62-4131-A642-2D94388BCCE2}" type="sibTrans" cxnId="{80FF73C0-9BCD-436E-A85B-D6D7D322462C}">
      <dgm:prSet/>
      <dgm:spPr/>
      <dgm:t>
        <a:bodyPr/>
        <a:lstStyle/>
        <a:p>
          <a:endParaRPr lang="en-US"/>
        </a:p>
      </dgm:t>
    </dgm:pt>
    <dgm:pt modelId="{15E11DBD-E9B5-4BCF-A56C-7AAE26CE30DC}">
      <dgm:prSet phldrT="[Text]"/>
      <dgm:spPr/>
      <dgm:t>
        <a:bodyPr/>
        <a:lstStyle/>
        <a:p>
          <a:r>
            <a:rPr lang="en-US" b="1" dirty="0"/>
            <a:t>Step 3</a:t>
          </a:r>
          <a:br>
            <a:rPr lang="en-US" dirty="0"/>
          </a:br>
          <a:r>
            <a:rPr lang="en-US" dirty="0"/>
            <a:t>Examine programs</a:t>
          </a:r>
        </a:p>
      </dgm:t>
    </dgm:pt>
    <dgm:pt modelId="{B7B43D5B-12E9-44B1-B818-4B50F6AD3C0A}" type="parTrans" cxnId="{5E0737F0-6DE4-4885-BC59-82E10D617E50}">
      <dgm:prSet/>
      <dgm:spPr/>
      <dgm:t>
        <a:bodyPr/>
        <a:lstStyle/>
        <a:p>
          <a:endParaRPr lang="en-US"/>
        </a:p>
      </dgm:t>
    </dgm:pt>
    <dgm:pt modelId="{329BDEDB-415B-4AB3-B964-E819D0C56DBB}" type="sibTrans" cxnId="{5E0737F0-6DE4-4885-BC59-82E10D617E50}">
      <dgm:prSet/>
      <dgm:spPr/>
      <dgm:t>
        <a:bodyPr/>
        <a:lstStyle/>
        <a:p>
          <a:endParaRPr lang="en-US"/>
        </a:p>
      </dgm:t>
    </dgm:pt>
    <dgm:pt modelId="{778AA374-0E17-4AEA-8EB6-0C342D57D8D8}">
      <dgm:prSet phldrT="[Text]"/>
      <dgm:spPr/>
      <dgm:t>
        <a:bodyPr/>
        <a:lstStyle/>
        <a:p>
          <a:r>
            <a:rPr lang="en-US" b="1" dirty="0"/>
            <a:t>Step 4</a:t>
          </a:r>
          <a:br>
            <a:rPr lang="en-US" dirty="0"/>
          </a:br>
          <a:r>
            <a:rPr lang="en-US" dirty="0"/>
            <a:t>Sign up</a:t>
          </a:r>
        </a:p>
      </dgm:t>
    </dgm:pt>
    <dgm:pt modelId="{5E28F01D-9664-415C-A0CD-EBFDAB29426C}" type="parTrans" cxnId="{6F55886F-2AC8-4F4F-B328-821CB3A2117B}">
      <dgm:prSet/>
      <dgm:spPr/>
      <dgm:t>
        <a:bodyPr/>
        <a:lstStyle/>
        <a:p>
          <a:endParaRPr lang="en-US"/>
        </a:p>
      </dgm:t>
    </dgm:pt>
    <dgm:pt modelId="{1A604594-E883-4DA9-8A2A-16DFACE8640A}" type="sibTrans" cxnId="{6F55886F-2AC8-4F4F-B328-821CB3A2117B}">
      <dgm:prSet/>
      <dgm:spPr/>
      <dgm:t>
        <a:bodyPr/>
        <a:lstStyle/>
        <a:p>
          <a:endParaRPr lang="en-US"/>
        </a:p>
      </dgm:t>
    </dgm:pt>
    <dgm:pt modelId="{05F1A7D0-6E45-49DA-80B3-7FF4B8783E5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Enjoy your summer!</a:t>
          </a:r>
        </a:p>
      </dgm:t>
    </dgm:pt>
    <dgm:pt modelId="{3ECE110E-B07E-4F19-B2DF-3E42E99B2E8D}" type="parTrans" cxnId="{33A927E1-3C94-4A92-8DB3-42886008240C}">
      <dgm:prSet/>
      <dgm:spPr/>
      <dgm:t>
        <a:bodyPr/>
        <a:lstStyle/>
        <a:p>
          <a:endParaRPr lang="en-US"/>
        </a:p>
      </dgm:t>
    </dgm:pt>
    <dgm:pt modelId="{47B1D0F3-117D-4CE7-9037-3F5A4995054A}" type="sibTrans" cxnId="{33A927E1-3C94-4A92-8DB3-42886008240C}">
      <dgm:prSet/>
      <dgm:spPr/>
      <dgm:t>
        <a:bodyPr/>
        <a:lstStyle/>
        <a:p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 custScaleX="101993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1 </a:t>
          </a:r>
          <a:br>
            <a:rPr lang="en-US" sz="2100" kern="1200" dirty="0"/>
          </a:br>
          <a:r>
            <a:rPr lang="en-US" sz="2100" kern="1200" dirty="0"/>
            <a:t>Register</a:t>
          </a: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2</a:t>
          </a:r>
          <a:br>
            <a:rPr lang="en-US" sz="2100" kern="1200" dirty="0"/>
          </a:br>
          <a:r>
            <a:rPr lang="en-US" sz="2100" kern="1200" dirty="0"/>
            <a:t>Select search parameters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3</a:t>
          </a:r>
          <a:br>
            <a:rPr lang="en-US" sz="2100" kern="1200" dirty="0"/>
          </a:br>
          <a:r>
            <a:rPr lang="en-US" sz="2100" kern="1200" dirty="0"/>
            <a:t>Examine programs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886359" y="986743"/>
          <a:ext cx="1591296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4</a:t>
          </a:r>
          <a:br>
            <a:rPr lang="en-US" sz="2100" kern="1200" dirty="0"/>
          </a:br>
          <a:r>
            <a:rPr lang="en-US" sz="2100" kern="1200" dirty="0"/>
            <a:t>Sign up</a:t>
          </a:r>
        </a:p>
      </dsp:txBody>
      <dsp:txXfrm>
        <a:off x="5886359" y="986743"/>
        <a:ext cx="1591296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5</a:t>
          </a:r>
          <a:br>
            <a:rPr lang="en-US" sz="2100" kern="1200" dirty="0"/>
          </a:br>
          <a:r>
            <a:rPr lang="en-US" sz="2100" kern="1200" dirty="0"/>
            <a:t>Enjoy your summer!</a:t>
          </a: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7/24/2017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7/24/2017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7/24/2017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7/24/2017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7/24/2017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7/24/2017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7/24/2017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7/24/2017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7/24/2017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ÉTÉ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Unbreak Summer Break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coming</a:t>
            </a:r>
            <a:r>
              <a:rPr lang="fr-FR" dirty="0"/>
              <a:t>! </a:t>
            </a:r>
            <a:r>
              <a:rPr lang="fr-FR" dirty="0" err="1"/>
              <a:t>However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1617133"/>
          </a:xfrm>
        </p:spPr>
        <p:txBody>
          <a:bodyPr/>
          <a:lstStyle/>
          <a:p>
            <a:r>
              <a:rPr lang="en-US" dirty="0"/>
              <a:t>Kids will have free time – while adults still work</a:t>
            </a:r>
          </a:p>
          <a:p>
            <a:r>
              <a:rPr lang="en-US" dirty="0"/>
              <a:t>Teens will need to impress academic institutions</a:t>
            </a:r>
          </a:p>
          <a:p>
            <a:r>
              <a:rPr lang="en-US" dirty="0"/>
              <a:t>College students need to shine for grad school/employers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354969" y="3589867"/>
            <a:ext cx="9372600" cy="948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Some planning required!</a:t>
            </a: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ain’t</a:t>
            </a:r>
            <a:r>
              <a:rPr lang="en-US" dirty="0"/>
              <a:t> easy…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15" y="1600200"/>
            <a:ext cx="4572000" cy="823912"/>
          </a:xfrm>
        </p:spPr>
        <p:txBody>
          <a:bodyPr/>
          <a:lstStyle/>
          <a:p>
            <a:r>
              <a:rPr lang="en-US" dirty="0"/>
              <a:t>Kid’s Camps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915" y="2505075"/>
            <a:ext cx="4572000" cy="3337560"/>
          </a:xfrm>
        </p:spPr>
        <p:txBody>
          <a:bodyPr/>
          <a:lstStyle/>
          <a:p>
            <a:r>
              <a:rPr lang="en-US" dirty="0"/>
              <a:t>~12,000 summer camps across the 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0515" y="1600200"/>
            <a:ext cx="4572000" cy="823912"/>
          </a:xfrm>
        </p:spPr>
        <p:txBody>
          <a:bodyPr/>
          <a:lstStyle/>
          <a:p>
            <a:r>
              <a:rPr lang="en-US" dirty="0"/>
              <a:t>Pre/post College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0514" y="2505075"/>
            <a:ext cx="5579885" cy="3337560"/>
          </a:xfrm>
        </p:spPr>
        <p:txBody>
          <a:bodyPr/>
          <a:lstStyle/>
          <a:p>
            <a:r>
              <a:rPr lang="en-US" dirty="0"/>
              <a:t>~2,500 universities , most offer summer sessions</a:t>
            </a:r>
          </a:p>
        </p:txBody>
      </p:sp>
      <p:sp>
        <p:nvSpPr>
          <p:cNvPr id="9" name="Diagonal Stripe 8"/>
          <p:cNvSpPr/>
          <p:nvPr/>
        </p:nvSpPr>
        <p:spPr>
          <a:xfrm rot="13562022">
            <a:off x="3962637" y="369431"/>
            <a:ext cx="4867153" cy="502976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3290" y="4605147"/>
            <a:ext cx="3510844" cy="1004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filtration required!</a:t>
            </a:r>
          </a:p>
        </p:txBody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ÉTÉ 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r="3648"/>
          <a:stretch>
            <a:fillRect/>
          </a:stretch>
        </p:blipFill>
        <p:spPr>
          <a:xfrm>
            <a:off x="1408111" y="865570"/>
            <a:ext cx="6629577" cy="435413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platform to unite it all.</a:t>
            </a:r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 internationally!</a:t>
            </a:r>
          </a:p>
          <a:p>
            <a:r>
              <a:rPr lang="en-US" dirty="0"/>
              <a:t>Sign up &amp; payment</a:t>
            </a:r>
          </a:p>
          <a:p>
            <a:r>
              <a:rPr lang="en-US" dirty="0"/>
              <a:t>Communication between parties</a:t>
            </a:r>
          </a:p>
          <a:p>
            <a:r>
              <a:rPr lang="en-US" dirty="0"/>
              <a:t>Discounts to consumers</a:t>
            </a:r>
          </a:p>
        </p:txBody>
      </p:sp>
    </p:spTree>
    <p:extLst>
      <p:ext uri="{BB962C8B-B14F-4D97-AF65-F5344CB8AC3E}">
        <p14:creationId xmlns:p14="http://schemas.microsoft.com/office/powerpoint/2010/main" val="342180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15" y="1600200"/>
            <a:ext cx="4572000" cy="823912"/>
          </a:xfrm>
        </p:spPr>
        <p:txBody>
          <a:bodyPr/>
          <a:lstStyle/>
          <a:p>
            <a:r>
              <a:rPr lang="en-US" dirty="0"/>
              <a:t>Kid’s Camps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915" y="2505075"/>
            <a:ext cx="4572000" cy="3337560"/>
          </a:xfrm>
        </p:spPr>
        <p:txBody>
          <a:bodyPr/>
          <a:lstStyle/>
          <a:p>
            <a:r>
              <a:rPr lang="en-US" dirty="0"/>
              <a:t>$3B market, 6M kids a year</a:t>
            </a:r>
          </a:p>
          <a:p>
            <a:r>
              <a:rPr lang="en-US" dirty="0"/>
              <a:t>Highly fragmented,  camps are stand alone institutions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0515" y="1600200"/>
            <a:ext cx="4572000" cy="823912"/>
          </a:xfrm>
        </p:spPr>
        <p:txBody>
          <a:bodyPr/>
          <a:lstStyle/>
          <a:p>
            <a:r>
              <a:rPr lang="en-US" dirty="0"/>
              <a:t>Pre/post College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0514" y="2505075"/>
            <a:ext cx="5579885" cy="3337560"/>
          </a:xfrm>
        </p:spPr>
        <p:txBody>
          <a:bodyPr/>
          <a:lstStyle/>
          <a:p>
            <a:r>
              <a:rPr lang="en-US" dirty="0"/>
              <a:t>~100,000 American students study abroad in the summer each year</a:t>
            </a:r>
          </a:p>
          <a:p>
            <a:r>
              <a:rPr lang="en-US" dirty="0"/>
              <a:t>Universities are also stand alone institutions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6614946" y="-678592"/>
            <a:ext cx="395111" cy="953662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5256" y="4441729"/>
            <a:ext cx="546416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Few market forces connecting consumers and suppliers</a:t>
            </a:r>
          </a:p>
        </p:txBody>
      </p:sp>
    </p:spTree>
    <p:extLst>
      <p:ext uri="{BB962C8B-B14F-4D97-AF65-F5344CB8AC3E}">
        <p14:creationId xmlns:p14="http://schemas.microsoft.com/office/powerpoint/2010/main" val="41787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44800" y="3567289"/>
            <a:ext cx="8139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97511" y="1715911"/>
            <a:ext cx="0" cy="427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7393" y="3244122"/>
            <a:ext cx="10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selection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017" y="5835762"/>
            <a:ext cx="15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resources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84089" y="3244122"/>
            <a:ext cx="113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 selection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0997" y="1412883"/>
            <a:ext cx="16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resources</a:t>
            </a:r>
          </a:p>
        </p:txBody>
      </p:sp>
      <p:sp>
        <p:nvSpPr>
          <p:cNvPr id="15" name="Oval 14"/>
          <p:cNvSpPr/>
          <p:nvPr/>
        </p:nvSpPr>
        <p:spPr>
          <a:xfrm>
            <a:off x="10374489" y="1715911"/>
            <a:ext cx="486526" cy="51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74618" y="2903609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79709" y="5225326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44800" y="4505399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4507" y="4639734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470614" y="2397161"/>
            <a:ext cx="474662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10500" y="4181201"/>
            <a:ext cx="9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AAMC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414" y="5300304"/>
            <a:ext cx="29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summerrogramfinder.com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53862" y="4694748"/>
            <a:ext cx="29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studyabroad.com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5276" y="2439831"/>
            <a:ext cx="29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summercamps.com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87187" y="2534277"/>
            <a:ext cx="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74489" y="1375564"/>
            <a:ext cx="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</a:t>
            </a:r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team</a:t>
            </a:r>
          </a:p>
        </p:txBody>
      </p:sp>
      <p:pic>
        <p:nvPicPr>
          <p:cNvPr id="1025" name="Picture 1" descr="Generic placehold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78" y="243839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eneric placehold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97" y="2438399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eric placeholder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16" y="243839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eneric placeholder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4" y="243839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529872" y="377189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Daniel 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Full-stack Developer</a:t>
            </a:r>
            <a:r>
              <a:rPr lang="en-US" altLang="en-US" dirty="0">
                <a:latin typeface="Helvetica Neue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7447" y="3768632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Daniel T.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Back-end Developer</a:t>
            </a:r>
            <a:endParaRPr lang="en-US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444766" y="3773837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Benjamin B.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Front-end Developer,</a:t>
            </a:r>
            <a:br>
              <a:rPr lang="en-US" altLang="en-US" dirty="0">
                <a:latin typeface="Open Sans"/>
              </a:rPr>
            </a:br>
            <a:r>
              <a:rPr lang="en-US" altLang="en-US" dirty="0">
                <a:latin typeface="Open Sans"/>
              </a:rPr>
              <a:t>Designer</a:t>
            </a:r>
            <a:endParaRPr lang="en-US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44266" y="376536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Benjamin 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Marketing Manager</a:t>
            </a:r>
            <a:endParaRPr lang="en-US" alt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977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Walkthrough</a:t>
            </a:r>
          </a:p>
        </p:txBody>
      </p:sp>
      <p:graphicFrame>
        <p:nvGraphicFramePr>
          <p:cNvPr id="15" name="Content Placeholder 14" descr="Step Up Process diagram showing 5 steps ascending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19644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209</TotalTime>
  <Words>203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Euphemia</vt:lpstr>
      <vt:lpstr>Helvetica Neue</vt:lpstr>
      <vt:lpstr>Montserrat</vt:lpstr>
      <vt:lpstr>Open Sans</vt:lpstr>
      <vt:lpstr>Wingdings</vt:lpstr>
      <vt:lpstr>Children Playing 16x9</vt:lpstr>
      <vt:lpstr>ÉTÉ</vt:lpstr>
      <vt:lpstr>Summer is coming! However…</vt:lpstr>
      <vt:lpstr>Searching ain’t easy…</vt:lpstr>
      <vt:lpstr>ÉTÉ </vt:lpstr>
      <vt:lpstr>Our business</vt:lpstr>
      <vt:lpstr>Examining the market</vt:lpstr>
      <vt:lpstr>Competitive Landscape</vt:lpstr>
      <vt:lpstr>The team</vt:lpstr>
      <vt:lpstr>Platform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Benjamin Scholom</dc:creator>
  <cp:lastModifiedBy>Benjamin Scholom</cp:lastModifiedBy>
  <cp:revision>30</cp:revision>
  <dcterms:created xsi:type="dcterms:W3CDTF">2017-07-23T11:06:06Z</dcterms:created>
  <dcterms:modified xsi:type="dcterms:W3CDTF">2017-07-24T14:52:16Z</dcterms:modified>
</cp:coreProperties>
</file>