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anose="020B0604020202020204" charset="0"/>
      <p:regular r:id="rId16"/>
    </p:embeddedFont>
    <p:embeddedFont>
      <p:font typeface="Oswald" panose="00000500000000000000"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Xi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898"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5-06T23:32:18.990" idx="1">
    <p:pos x="6000" y="0"/>
    <p:text>The posters will be evaluated by multiple teaching staff members based on the following criteria:
1. Functionality: Does the team present a working application that meets the project requirements? Make sure to include your initial goals (as stated in the proposal) and highlight what you have achieved on the poster.
2. Comprehensive Overview: Does the poster provide a thorough and well-structured overview of the project, including its objectives, methodology, and outcomes?
3. Quality of Results: Are the results presented accurate, well-organized, and easy to understand? Do they effectively demonstrate the project's achievements?
4. Clarity of Communication: Can the team effectively communicate the key aspects of their project to the audience? Are they able to answer questions and provide additional insights?
5. (Bonus) Extra Effort and Insight: Does the team demonstrate additional effort or insight beyond the basic project requirements, such as conducting extra research, implementing advanced features, or providing thoughtful analysis?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a6be2910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da6be2910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a6be2910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a6be291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abd77461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abd77461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a57eefdf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a57eefd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d9eb7a3d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d9eb7a3d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d9eb7a3dc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d9eb7a3dc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d9ebaf391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d9ebaf391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9eb7a3dc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9eb7a3d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d9eb7a3dc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d9eb7a3dc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abd77461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dabd77461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a6be2910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a6be2910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NBA Player Prop Projections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CMSC421 Final Project</a:t>
            </a:r>
            <a:endParaRPr dirty="0"/>
          </a:p>
          <a:p>
            <a:pPr marL="0" lvl="0" indent="0" algn="ctr" rtl="0">
              <a:spcBef>
                <a:spcPts val="0"/>
              </a:spcBef>
              <a:spcAft>
                <a:spcPts val="0"/>
              </a:spcAft>
              <a:buNone/>
            </a:pPr>
            <a:r>
              <a:rPr lang="en" sz="1900"/>
              <a:t>Benjamin Aharon</a:t>
            </a:r>
          </a:p>
          <a:p>
            <a:pPr marL="0" lvl="0" indent="0" algn="ctr" rtl="0">
              <a:spcBef>
                <a:spcPts val="0"/>
              </a:spcBef>
              <a:spcAft>
                <a:spcPts val="0"/>
              </a:spcAft>
              <a:buNone/>
            </a:pPr>
            <a:r>
              <a:rPr lang="en"/>
              <a:t>May </a:t>
            </a:r>
            <a:r>
              <a:rPr lang="en" dirty="0"/>
              <a:t>6, 2024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for accuracy</a:t>
            </a:r>
            <a:endParaRPr/>
          </a:p>
        </p:txBody>
      </p:sp>
      <p:sp>
        <p:nvSpPr>
          <p:cNvPr id="135" name="Google Shape;135;p22"/>
          <p:cNvSpPr txBox="1"/>
          <p:nvPr/>
        </p:nvSpPr>
        <p:spPr>
          <a:xfrm>
            <a:off x="272850" y="1126600"/>
            <a:ext cx="8520600" cy="399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chemeClr val="accent3"/>
                </a:solidFill>
                <a:latin typeface="Average"/>
                <a:ea typeface="Average"/>
                <a:cs typeface="Average"/>
                <a:sym typeface="Average"/>
              </a:rPr>
              <a:t>To test our model, we pulled prop data from BetMGM. Each betting line has odds of -110 (Bet $110 dollars to profit $100, where the implied probability of this odds is 52.38%.) When the model is complete, we check the percentile of the betting line to the projected points and see if the model is predicting the over or under.</a:t>
            </a:r>
            <a:br>
              <a:rPr lang="en" sz="1800" dirty="0">
                <a:solidFill>
                  <a:schemeClr val="accent3"/>
                </a:solidFill>
                <a:latin typeface="Average"/>
                <a:ea typeface="Average"/>
                <a:cs typeface="Average"/>
                <a:sym typeface="Average"/>
              </a:rPr>
            </a:br>
            <a:br>
              <a:rPr lang="en" sz="1800" dirty="0">
                <a:solidFill>
                  <a:schemeClr val="accent3"/>
                </a:solidFill>
                <a:latin typeface="Average"/>
                <a:ea typeface="Average"/>
                <a:cs typeface="Average"/>
                <a:sym typeface="Average"/>
              </a:rPr>
            </a:br>
            <a:r>
              <a:rPr lang="en" sz="1800" dirty="0">
                <a:solidFill>
                  <a:schemeClr val="accent3"/>
                </a:solidFill>
                <a:latin typeface="Average"/>
                <a:ea typeface="Average"/>
                <a:cs typeface="Average"/>
                <a:sym typeface="Average"/>
              </a:rPr>
              <a:t>Example: </a:t>
            </a:r>
            <a:endParaRPr sz="1800" dirty="0">
              <a:solidFill>
                <a:schemeClr val="accent3"/>
              </a:solidFill>
              <a:latin typeface="Average"/>
              <a:ea typeface="Average"/>
              <a:cs typeface="Average"/>
              <a:sym typeface="Average"/>
            </a:endParaRPr>
          </a:p>
          <a:p>
            <a:pPr marL="457200" lvl="0" indent="-342900" algn="l" rtl="0">
              <a:lnSpc>
                <a:spcPct val="115000"/>
              </a:lnSpc>
              <a:spcBef>
                <a:spcPts val="1600"/>
              </a:spcBef>
              <a:spcAft>
                <a:spcPts val="0"/>
              </a:spcAft>
              <a:buClr>
                <a:schemeClr val="accent3"/>
              </a:buClr>
              <a:buSzPts val="1800"/>
              <a:buFont typeface="Average"/>
              <a:buChar char="●"/>
            </a:pPr>
            <a:r>
              <a:rPr lang="en" sz="1800" dirty="0">
                <a:solidFill>
                  <a:schemeClr val="accent3"/>
                </a:solidFill>
                <a:latin typeface="Average"/>
                <a:ea typeface="Average"/>
                <a:cs typeface="Average"/>
                <a:sym typeface="Average"/>
              </a:rPr>
              <a:t>Stephen Curry, Line 24.5 points</a:t>
            </a:r>
            <a:endParaRPr sz="1800" dirty="0">
              <a:solidFill>
                <a:schemeClr val="accent3"/>
              </a:solidFill>
              <a:latin typeface="Average"/>
              <a:ea typeface="Average"/>
              <a:cs typeface="Average"/>
              <a:sym typeface="Average"/>
            </a:endParaRPr>
          </a:p>
          <a:p>
            <a:pPr marL="457200" lvl="0" indent="-342900" algn="l" rtl="0">
              <a:lnSpc>
                <a:spcPct val="115000"/>
              </a:lnSpc>
              <a:spcBef>
                <a:spcPts val="0"/>
              </a:spcBef>
              <a:spcAft>
                <a:spcPts val="0"/>
              </a:spcAft>
              <a:buClr>
                <a:schemeClr val="accent3"/>
              </a:buClr>
              <a:buSzPts val="1800"/>
              <a:buFont typeface="Average"/>
              <a:buChar char="●"/>
            </a:pPr>
            <a:r>
              <a:rPr lang="en" sz="1800" dirty="0">
                <a:solidFill>
                  <a:schemeClr val="accent3"/>
                </a:solidFill>
                <a:latin typeface="Average"/>
                <a:ea typeface="Average"/>
                <a:cs typeface="Average"/>
                <a:sym typeface="Average"/>
              </a:rPr>
              <a:t>Model predicts Stephen Curry would score 26.08 based on the mean of all projections</a:t>
            </a:r>
            <a:endParaRPr sz="1800" dirty="0">
              <a:solidFill>
                <a:schemeClr val="accent3"/>
              </a:solidFill>
              <a:latin typeface="Average"/>
              <a:ea typeface="Average"/>
              <a:cs typeface="Average"/>
              <a:sym typeface="Average"/>
            </a:endParaRPr>
          </a:p>
          <a:p>
            <a:pPr marL="457200" lvl="0" indent="-342900" algn="l" rtl="0">
              <a:lnSpc>
                <a:spcPct val="115000"/>
              </a:lnSpc>
              <a:spcBef>
                <a:spcPts val="0"/>
              </a:spcBef>
              <a:spcAft>
                <a:spcPts val="0"/>
              </a:spcAft>
              <a:buClr>
                <a:schemeClr val="accent3"/>
              </a:buClr>
              <a:buSzPts val="1800"/>
              <a:buFont typeface="Average"/>
              <a:buChar char="●"/>
            </a:pPr>
            <a:r>
              <a:rPr lang="en" sz="1800" dirty="0">
                <a:solidFill>
                  <a:schemeClr val="accent3"/>
                </a:solidFill>
                <a:latin typeface="Average"/>
                <a:ea typeface="Average"/>
                <a:cs typeface="Average"/>
                <a:sym typeface="Average"/>
              </a:rPr>
              <a:t>Model recommends to pick the prop Over 24.5 points </a:t>
            </a:r>
            <a:endParaRPr sz="1800" dirty="0">
              <a:solidFill>
                <a:schemeClr val="accent3"/>
              </a:solidFill>
              <a:latin typeface="Average"/>
              <a:ea typeface="Average"/>
              <a:cs typeface="Average"/>
              <a:sym typeface="Average"/>
            </a:endParaRPr>
          </a:p>
          <a:p>
            <a:pPr marL="0" lvl="0" indent="0" algn="l" rtl="0">
              <a:spcBef>
                <a:spcPts val="1600"/>
              </a:spcBef>
              <a:spcAft>
                <a:spcPts val="0"/>
              </a:spcAft>
              <a:buNone/>
            </a:pPr>
            <a:endParaRPr dirty="0">
              <a:solidFill>
                <a:srgbClr val="77777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141" name="Google Shape;141;p23"/>
          <p:cNvSpPr txBox="1"/>
          <p:nvPr/>
        </p:nvSpPr>
        <p:spPr>
          <a:xfrm>
            <a:off x="497250" y="1111050"/>
            <a:ext cx="8134800" cy="3620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The model accurately predicted the over and under 65% accuracy when running 100 players for the 4/12/24 games</a:t>
            </a:r>
            <a:endParaRPr sz="1800">
              <a:solidFill>
                <a:schemeClr val="accent3"/>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a:p>
            <a:pPr marL="457200" lvl="0" indent="-342900" algn="l"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For projections that have greater than 5% difference of hitting the over than the implied odds, the model predicted the right bets 81% of the time.</a:t>
            </a:r>
            <a:endParaRPr sz="1800">
              <a:solidFill>
                <a:schemeClr val="accent3"/>
              </a:solidFill>
              <a:latin typeface="Average"/>
              <a:ea typeface="Average"/>
              <a:cs typeface="Average"/>
              <a:sym typeface="Average"/>
            </a:endParaRPr>
          </a:p>
          <a:p>
            <a:pPr marL="0" lvl="0" indent="0" algn="l" rtl="0">
              <a:spcBef>
                <a:spcPts val="0"/>
              </a:spcBef>
              <a:spcAft>
                <a:spcPts val="0"/>
              </a:spcAft>
              <a:buNone/>
            </a:pPr>
            <a:endParaRPr sz="1800">
              <a:solidFill>
                <a:schemeClr val="accent3"/>
              </a:solidFill>
              <a:latin typeface="Average"/>
              <a:ea typeface="Average"/>
              <a:cs typeface="Average"/>
              <a:sym typeface="Average"/>
            </a:endParaRPr>
          </a:p>
          <a:p>
            <a:pPr marL="457200" lvl="0" indent="-342900" algn="l"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For projections that have greater than 5% difference with the prop, the model predicted the right bets 78% of the time.</a:t>
            </a:r>
            <a:endParaRPr sz="1800">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pic>
        <p:nvPicPr>
          <p:cNvPr id="147" name="Google Shape;147;p24"/>
          <p:cNvPicPr preferRelativeResize="0"/>
          <p:nvPr/>
        </p:nvPicPr>
        <p:blipFill>
          <a:blip r:embed="rId3">
            <a:alphaModFix/>
          </a:blip>
          <a:stretch>
            <a:fillRect/>
          </a:stretch>
        </p:blipFill>
        <p:spPr>
          <a:xfrm>
            <a:off x="4992150" y="1170137"/>
            <a:ext cx="3840150" cy="3109000"/>
          </a:xfrm>
          <a:prstGeom prst="rect">
            <a:avLst/>
          </a:prstGeom>
          <a:noFill/>
          <a:ln>
            <a:noFill/>
          </a:ln>
        </p:spPr>
      </p:pic>
      <p:pic>
        <p:nvPicPr>
          <p:cNvPr id="148" name="Google Shape;148;p24"/>
          <p:cNvPicPr preferRelativeResize="0"/>
          <p:nvPr/>
        </p:nvPicPr>
        <p:blipFill>
          <a:blip r:embed="rId4">
            <a:alphaModFix/>
          </a:blip>
          <a:stretch>
            <a:fillRect/>
          </a:stretch>
        </p:blipFill>
        <p:spPr>
          <a:xfrm>
            <a:off x="925252" y="1170125"/>
            <a:ext cx="3914497" cy="310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Extensions</a:t>
            </a:r>
            <a:endParaRPr/>
          </a:p>
        </p:txBody>
      </p:sp>
      <p:sp>
        <p:nvSpPr>
          <p:cNvPr id="154" name="Google Shape;154;p25"/>
          <p:cNvSpPr txBox="1"/>
          <p:nvPr/>
        </p:nvSpPr>
        <p:spPr>
          <a:xfrm>
            <a:off x="450625" y="1017725"/>
            <a:ext cx="8134800" cy="36207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Model type:</a:t>
            </a:r>
            <a:endParaRPr sz="1700">
              <a:solidFill>
                <a:schemeClr val="accent3"/>
              </a:solidFill>
              <a:latin typeface="Average"/>
              <a:ea typeface="Average"/>
              <a:cs typeface="Average"/>
              <a:sym typeface="Average"/>
            </a:endParaRPr>
          </a:p>
          <a:p>
            <a:pPr marL="914400" lvl="1"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We currently use a multivariate linear regression model to learn weights for each stat and then use these weights to simulated projected points </a:t>
            </a:r>
            <a:endParaRPr sz="1700">
              <a:solidFill>
                <a:schemeClr val="accent3"/>
              </a:solidFill>
              <a:latin typeface="Average"/>
              <a:ea typeface="Average"/>
              <a:cs typeface="Average"/>
              <a:sym typeface="Average"/>
            </a:endParaRPr>
          </a:p>
          <a:p>
            <a:pPr marL="914400" lvl="1"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Could try other linear models (e.g. Bayesian Regression)</a:t>
            </a:r>
            <a:endParaRPr sz="1700">
              <a:solidFill>
                <a:schemeClr val="accent3"/>
              </a:solidFill>
              <a:latin typeface="Average"/>
              <a:ea typeface="Average"/>
              <a:cs typeface="Average"/>
              <a:sym typeface="Average"/>
            </a:endParaRPr>
          </a:p>
          <a:p>
            <a:pPr marL="914400" lvl="1"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Could try nonlinear models such as a shallow neural network</a:t>
            </a:r>
            <a:endParaRPr sz="1700">
              <a:solidFill>
                <a:schemeClr val="accent3"/>
              </a:solidFill>
              <a:latin typeface="Average"/>
              <a:ea typeface="Average"/>
              <a:cs typeface="Average"/>
              <a:sym typeface="Average"/>
            </a:endParaRPr>
          </a:p>
          <a:p>
            <a:pPr marL="457200" lvl="0"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Leveraging more player stats</a:t>
            </a:r>
            <a:endParaRPr sz="1700">
              <a:solidFill>
                <a:schemeClr val="accent3"/>
              </a:solidFill>
              <a:latin typeface="Average"/>
              <a:ea typeface="Average"/>
              <a:cs typeface="Average"/>
              <a:sym typeface="Average"/>
            </a:endParaRPr>
          </a:p>
          <a:p>
            <a:pPr marL="914400" lvl="1"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E.g. a variable for whether a game is home or away</a:t>
            </a:r>
            <a:endParaRPr sz="1700">
              <a:solidFill>
                <a:schemeClr val="accent3"/>
              </a:solidFill>
              <a:latin typeface="Average"/>
              <a:ea typeface="Average"/>
              <a:cs typeface="Average"/>
              <a:sym typeface="Average"/>
            </a:endParaRPr>
          </a:p>
          <a:p>
            <a:pPr marL="914400" lvl="1"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Varying how far back in a player’s history we scrape data from (perhaps introducing higher weighting for more recent games)</a:t>
            </a:r>
            <a:endParaRPr sz="1700">
              <a:solidFill>
                <a:schemeClr val="accent3"/>
              </a:solidFill>
              <a:latin typeface="Average"/>
              <a:ea typeface="Average"/>
              <a:cs typeface="Average"/>
              <a:sym typeface="Average"/>
            </a:endParaRPr>
          </a:p>
          <a:p>
            <a:pPr marL="914400" lvl="1"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Factor multiple defensive stats such as pick and roll, pull up 3 pointers, pace</a:t>
            </a:r>
            <a:endParaRPr sz="1700">
              <a:solidFill>
                <a:schemeClr val="accent3"/>
              </a:solidFill>
              <a:latin typeface="Average"/>
              <a:ea typeface="Average"/>
              <a:cs typeface="Average"/>
              <a:sym typeface="Average"/>
            </a:endParaRPr>
          </a:p>
          <a:p>
            <a:pPr marL="457200" lvl="0"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Expanding to other leagues </a:t>
            </a:r>
            <a:endParaRPr sz="1700">
              <a:solidFill>
                <a:schemeClr val="accent3"/>
              </a:solidFill>
              <a:latin typeface="Average"/>
              <a:ea typeface="Average"/>
              <a:cs typeface="Average"/>
              <a:sym typeface="Average"/>
            </a:endParaRPr>
          </a:p>
          <a:p>
            <a:pPr marL="914400" lvl="1"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Our model is tailored around basketball so WNBA seems like a reasonable extension</a:t>
            </a:r>
            <a:endParaRPr sz="1700">
              <a:solidFill>
                <a:schemeClr val="accent3"/>
              </a:solidFill>
              <a:latin typeface="Average"/>
              <a:ea typeface="Average"/>
              <a:cs typeface="Average"/>
              <a:sym typeface="Average"/>
            </a:endParaRPr>
          </a:p>
          <a:p>
            <a:pPr marL="457200" lvl="0" indent="-336550" algn="l" rtl="0">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Creating an app to house the model</a:t>
            </a:r>
            <a:endParaRPr sz="17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goal of this project is to predict whether ot not an NBA player will score more of less than their projected points line. </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The model learns the distribution of a variety of individual stats, uses these to generate a distribution of individual player score projections using Monte Carlo simulations, adjusts for matchups, and then uses these final predicted scores to evaluate whether the over/under should be chosen.</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573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 </a:t>
            </a:r>
            <a:endParaRPr/>
          </a:p>
        </p:txBody>
      </p:sp>
      <p:sp>
        <p:nvSpPr>
          <p:cNvPr id="72" name="Google Shape;72;p15"/>
          <p:cNvSpPr/>
          <p:nvPr/>
        </p:nvSpPr>
        <p:spPr>
          <a:xfrm rot="165">
            <a:off x="257311" y="1179066"/>
            <a:ext cx="2244780" cy="1092420"/>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NBA Stats</a:t>
            </a:r>
            <a:endParaRPr>
              <a:latin typeface="Oswald"/>
              <a:ea typeface="Oswald"/>
              <a:cs typeface="Oswald"/>
              <a:sym typeface="Oswald"/>
            </a:endParaRPr>
          </a:p>
        </p:txBody>
      </p:sp>
      <p:cxnSp>
        <p:nvCxnSpPr>
          <p:cNvPr id="73" name="Google Shape;73;p15"/>
          <p:cNvCxnSpPr>
            <a:stCxn id="72" idx="1"/>
            <a:endCxn id="74" idx="0"/>
          </p:cNvCxnSpPr>
          <p:nvPr/>
        </p:nvCxnSpPr>
        <p:spPr>
          <a:xfrm>
            <a:off x="1379701" y="2270323"/>
            <a:ext cx="0" cy="306000"/>
          </a:xfrm>
          <a:prstGeom prst="straightConnector1">
            <a:avLst/>
          </a:prstGeom>
          <a:noFill/>
          <a:ln w="9525" cap="flat" cmpd="sng">
            <a:solidFill>
              <a:schemeClr val="dk2"/>
            </a:solidFill>
            <a:prstDash val="solid"/>
            <a:round/>
            <a:headEnd type="none" w="med" len="med"/>
            <a:tailEnd type="triangle" w="med" len="med"/>
          </a:ln>
        </p:spPr>
      </p:cxnSp>
      <p:sp>
        <p:nvSpPr>
          <p:cNvPr id="74" name="Google Shape;74;p15"/>
          <p:cNvSpPr/>
          <p:nvPr/>
        </p:nvSpPr>
        <p:spPr>
          <a:xfrm>
            <a:off x="621594" y="2576363"/>
            <a:ext cx="1516200" cy="701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Scraped Player Stats</a:t>
            </a:r>
            <a:endParaRPr>
              <a:latin typeface="Oswald"/>
              <a:ea typeface="Oswald"/>
              <a:cs typeface="Oswald"/>
              <a:sym typeface="Oswald"/>
            </a:endParaRPr>
          </a:p>
        </p:txBody>
      </p:sp>
      <p:sp>
        <p:nvSpPr>
          <p:cNvPr id="75" name="Google Shape;75;p15"/>
          <p:cNvSpPr/>
          <p:nvPr/>
        </p:nvSpPr>
        <p:spPr>
          <a:xfrm>
            <a:off x="2475278" y="2082275"/>
            <a:ext cx="1010100" cy="701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Calculate R^2 Values Per Stat</a:t>
            </a:r>
            <a:endParaRPr>
              <a:latin typeface="Oswald"/>
              <a:ea typeface="Oswald"/>
              <a:cs typeface="Oswald"/>
              <a:sym typeface="Oswald"/>
            </a:endParaRPr>
          </a:p>
        </p:txBody>
      </p:sp>
      <p:sp>
        <p:nvSpPr>
          <p:cNvPr id="76" name="Google Shape;76;p15"/>
          <p:cNvSpPr/>
          <p:nvPr/>
        </p:nvSpPr>
        <p:spPr>
          <a:xfrm>
            <a:off x="3976436" y="2082275"/>
            <a:ext cx="1010100" cy="701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Normalized R^2 Values as Weights</a:t>
            </a:r>
            <a:endParaRPr>
              <a:latin typeface="Oswald"/>
              <a:ea typeface="Oswald"/>
              <a:cs typeface="Oswald"/>
              <a:sym typeface="Oswald"/>
            </a:endParaRPr>
          </a:p>
        </p:txBody>
      </p:sp>
      <p:sp>
        <p:nvSpPr>
          <p:cNvPr id="77" name="Google Shape;77;p15"/>
          <p:cNvSpPr/>
          <p:nvPr/>
        </p:nvSpPr>
        <p:spPr>
          <a:xfrm>
            <a:off x="3822813" y="3148325"/>
            <a:ext cx="1440300" cy="701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Generate 10000 Samples of Each Stat</a:t>
            </a:r>
            <a:endParaRPr>
              <a:latin typeface="Oswald"/>
              <a:ea typeface="Oswald"/>
              <a:cs typeface="Oswald"/>
              <a:sym typeface="Oswald"/>
            </a:endParaRPr>
          </a:p>
        </p:txBody>
      </p:sp>
      <p:sp>
        <p:nvSpPr>
          <p:cNvPr id="78" name="Google Shape;78;p15"/>
          <p:cNvSpPr/>
          <p:nvPr/>
        </p:nvSpPr>
        <p:spPr>
          <a:xfrm>
            <a:off x="5569850" y="2436725"/>
            <a:ext cx="1516200" cy="9780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Apply Weights to Generated Stats, Simulate Points for 10000 Games</a:t>
            </a:r>
            <a:endParaRPr>
              <a:latin typeface="Oswald"/>
              <a:ea typeface="Oswald"/>
              <a:cs typeface="Oswald"/>
              <a:sym typeface="Oswald"/>
            </a:endParaRPr>
          </a:p>
        </p:txBody>
      </p:sp>
      <p:cxnSp>
        <p:nvCxnSpPr>
          <p:cNvPr id="79" name="Google Shape;79;p15"/>
          <p:cNvCxnSpPr>
            <a:stCxn id="74" idx="3"/>
            <a:endCxn id="75" idx="1"/>
          </p:cNvCxnSpPr>
          <p:nvPr/>
        </p:nvCxnSpPr>
        <p:spPr>
          <a:xfrm rot="10800000" flipH="1">
            <a:off x="2137794" y="2432813"/>
            <a:ext cx="337500" cy="494100"/>
          </a:xfrm>
          <a:prstGeom prst="straightConnector1">
            <a:avLst/>
          </a:prstGeom>
          <a:noFill/>
          <a:ln w="9525" cap="flat" cmpd="sng">
            <a:solidFill>
              <a:schemeClr val="dk2"/>
            </a:solidFill>
            <a:prstDash val="solid"/>
            <a:round/>
            <a:headEnd type="none" w="med" len="med"/>
            <a:tailEnd type="triangle" w="med" len="med"/>
          </a:ln>
        </p:spPr>
      </p:cxnSp>
      <p:cxnSp>
        <p:nvCxnSpPr>
          <p:cNvPr id="80" name="Google Shape;80;p15"/>
          <p:cNvCxnSpPr>
            <a:stCxn id="75" idx="3"/>
            <a:endCxn id="76" idx="1"/>
          </p:cNvCxnSpPr>
          <p:nvPr/>
        </p:nvCxnSpPr>
        <p:spPr>
          <a:xfrm>
            <a:off x="3485378" y="2432825"/>
            <a:ext cx="491100" cy="0"/>
          </a:xfrm>
          <a:prstGeom prst="straightConnector1">
            <a:avLst/>
          </a:prstGeom>
          <a:noFill/>
          <a:ln w="9525" cap="flat" cmpd="sng">
            <a:solidFill>
              <a:schemeClr val="dk2"/>
            </a:solidFill>
            <a:prstDash val="solid"/>
            <a:round/>
            <a:headEnd type="none" w="med" len="med"/>
            <a:tailEnd type="triangle" w="med" len="med"/>
          </a:ln>
        </p:spPr>
      </p:cxnSp>
      <p:cxnSp>
        <p:nvCxnSpPr>
          <p:cNvPr id="81" name="Google Shape;81;p15"/>
          <p:cNvCxnSpPr>
            <a:stCxn id="76" idx="3"/>
            <a:endCxn id="78" idx="1"/>
          </p:cNvCxnSpPr>
          <p:nvPr/>
        </p:nvCxnSpPr>
        <p:spPr>
          <a:xfrm>
            <a:off x="4986536" y="2432825"/>
            <a:ext cx="583200" cy="492900"/>
          </a:xfrm>
          <a:prstGeom prst="straightConnector1">
            <a:avLst/>
          </a:prstGeom>
          <a:noFill/>
          <a:ln w="9525" cap="flat" cmpd="sng">
            <a:solidFill>
              <a:schemeClr val="dk2"/>
            </a:solidFill>
            <a:prstDash val="solid"/>
            <a:round/>
            <a:headEnd type="none" w="med" len="med"/>
            <a:tailEnd type="triangle" w="med" len="med"/>
          </a:ln>
        </p:spPr>
      </p:cxnSp>
      <p:cxnSp>
        <p:nvCxnSpPr>
          <p:cNvPr id="82" name="Google Shape;82;p15"/>
          <p:cNvCxnSpPr>
            <a:stCxn id="77" idx="3"/>
            <a:endCxn id="78" idx="1"/>
          </p:cNvCxnSpPr>
          <p:nvPr/>
        </p:nvCxnSpPr>
        <p:spPr>
          <a:xfrm rot="10800000" flipH="1">
            <a:off x="5263113" y="2925575"/>
            <a:ext cx="306600" cy="573300"/>
          </a:xfrm>
          <a:prstGeom prst="straightConnector1">
            <a:avLst/>
          </a:prstGeom>
          <a:noFill/>
          <a:ln w="9525" cap="flat" cmpd="sng">
            <a:solidFill>
              <a:schemeClr val="dk2"/>
            </a:solidFill>
            <a:prstDash val="solid"/>
            <a:round/>
            <a:headEnd type="none" w="med" len="med"/>
            <a:tailEnd type="triangle" w="med" len="med"/>
          </a:ln>
        </p:spPr>
      </p:cxnSp>
      <p:sp>
        <p:nvSpPr>
          <p:cNvPr id="83" name="Google Shape;83;p15"/>
          <p:cNvSpPr/>
          <p:nvPr/>
        </p:nvSpPr>
        <p:spPr>
          <a:xfrm>
            <a:off x="7392775" y="2576375"/>
            <a:ext cx="1554000" cy="701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Adjust Simulated Points to Matchup</a:t>
            </a:r>
            <a:endParaRPr>
              <a:latin typeface="Oswald"/>
              <a:ea typeface="Oswald"/>
              <a:cs typeface="Oswald"/>
              <a:sym typeface="Oswald"/>
            </a:endParaRPr>
          </a:p>
        </p:txBody>
      </p:sp>
      <p:cxnSp>
        <p:nvCxnSpPr>
          <p:cNvPr id="84" name="Google Shape;84;p15"/>
          <p:cNvCxnSpPr>
            <a:stCxn id="78" idx="3"/>
            <a:endCxn id="83" idx="1"/>
          </p:cNvCxnSpPr>
          <p:nvPr/>
        </p:nvCxnSpPr>
        <p:spPr>
          <a:xfrm>
            <a:off x="7086050" y="2925725"/>
            <a:ext cx="306600" cy="1200"/>
          </a:xfrm>
          <a:prstGeom prst="straightConnector1">
            <a:avLst/>
          </a:prstGeom>
          <a:noFill/>
          <a:ln w="9525" cap="flat" cmpd="sng">
            <a:solidFill>
              <a:schemeClr val="dk2"/>
            </a:solidFill>
            <a:prstDash val="solid"/>
            <a:round/>
            <a:headEnd type="none" w="med" len="med"/>
            <a:tailEnd type="triangle" w="med" len="med"/>
          </a:ln>
        </p:spPr>
      </p:cxnSp>
      <p:sp>
        <p:nvSpPr>
          <p:cNvPr id="85" name="Google Shape;85;p15"/>
          <p:cNvSpPr/>
          <p:nvPr/>
        </p:nvSpPr>
        <p:spPr>
          <a:xfrm>
            <a:off x="7249075" y="3808800"/>
            <a:ext cx="1841400" cy="8763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Calculate Averages for Simulated Points, Use to Evaluate Over or Under</a:t>
            </a:r>
            <a:endParaRPr>
              <a:latin typeface="Oswald"/>
              <a:ea typeface="Oswald"/>
              <a:cs typeface="Oswald"/>
              <a:sym typeface="Oswald"/>
            </a:endParaRPr>
          </a:p>
        </p:txBody>
      </p:sp>
      <p:cxnSp>
        <p:nvCxnSpPr>
          <p:cNvPr id="86" name="Google Shape;86;p15"/>
          <p:cNvCxnSpPr>
            <a:stCxn id="83" idx="2"/>
            <a:endCxn id="85" idx="0"/>
          </p:cNvCxnSpPr>
          <p:nvPr/>
        </p:nvCxnSpPr>
        <p:spPr>
          <a:xfrm>
            <a:off x="8169775" y="3277475"/>
            <a:ext cx="0" cy="531300"/>
          </a:xfrm>
          <a:prstGeom prst="straightConnector1">
            <a:avLst/>
          </a:prstGeom>
          <a:noFill/>
          <a:ln w="9525" cap="flat" cmpd="sng">
            <a:solidFill>
              <a:schemeClr val="dk2"/>
            </a:solidFill>
            <a:prstDash val="solid"/>
            <a:round/>
            <a:headEnd type="none" w="med" len="med"/>
            <a:tailEnd type="triangle" w="med" len="med"/>
          </a:ln>
        </p:spPr>
      </p:cxnSp>
      <p:sp>
        <p:nvSpPr>
          <p:cNvPr id="87" name="Google Shape;87;p15"/>
          <p:cNvSpPr/>
          <p:nvPr/>
        </p:nvSpPr>
        <p:spPr>
          <a:xfrm>
            <a:off x="2475265" y="3148325"/>
            <a:ext cx="1010100" cy="701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Fit Normal Dist. for Each Stat</a:t>
            </a:r>
            <a:endParaRPr>
              <a:latin typeface="Oswald"/>
              <a:ea typeface="Oswald"/>
              <a:cs typeface="Oswald"/>
              <a:sym typeface="Oswald"/>
            </a:endParaRPr>
          </a:p>
        </p:txBody>
      </p:sp>
      <p:cxnSp>
        <p:nvCxnSpPr>
          <p:cNvPr id="88" name="Google Shape;88;p15"/>
          <p:cNvCxnSpPr>
            <a:stCxn id="74" idx="3"/>
            <a:endCxn id="87" idx="1"/>
          </p:cNvCxnSpPr>
          <p:nvPr/>
        </p:nvCxnSpPr>
        <p:spPr>
          <a:xfrm>
            <a:off x="2137794" y="2926913"/>
            <a:ext cx="337500" cy="572100"/>
          </a:xfrm>
          <a:prstGeom prst="straightConnector1">
            <a:avLst/>
          </a:prstGeom>
          <a:noFill/>
          <a:ln w="9525" cap="flat" cmpd="sng">
            <a:solidFill>
              <a:schemeClr val="dk2"/>
            </a:solidFill>
            <a:prstDash val="solid"/>
            <a:round/>
            <a:headEnd type="none" w="med" len="med"/>
            <a:tailEnd type="triangle" w="med" len="med"/>
          </a:ln>
        </p:spPr>
      </p:cxnSp>
      <p:cxnSp>
        <p:nvCxnSpPr>
          <p:cNvPr id="89" name="Google Shape;89;p15"/>
          <p:cNvCxnSpPr>
            <a:stCxn id="87" idx="3"/>
            <a:endCxn id="77" idx="1"/>
          </p:cNvCxnSpPr>
          <p:nvPr/>
        </p:nvCxnSpPr>
        <p:spPr>
          <a:xfrm>
            <a:off x="3485365" y="3498875"/>
            <a:ext cx="337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95" name="Google Shape;95;p16"/>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model is trained by pulling data from the game logs of the specified player. The data that we will use to train our model includes:</a:t>
            </a:r>
            <a:endParaRPr/>
          </a:p>
          <a:p>
            <a:pPr marL="457200" lvl="0" indent="-342900" algn="l" rtl="0">
              <a:spcBef>
                <a:spcPts val="1600"/>
              </a:spcBef>
              <a:spcAft>
                <a:spcPts val="0"/>
              </a:spcAft>
              <a:buSzPts val="1800"/>
              <a:buChar char="●"/>
            </a:pPr>
            <a:r>
              <a:rPr lang="en"/>
              <a:t>PTS (Points)</a:t>
            </a:r>
            <a:endParaRPr/>
          </a:p>
          <a:p>
            <a:pPr marL="457200" lvl="0" indent="-342900" algn="l" rtl="0">
              <a:spcBef>
                <a:spcPts val="0"/>
              </a:spcBef>
              <a:spcAft>
                <a:spcPts val="0"/>
              </a:spcAft>
              <a:buSzPts val="1800"/>
              <a:buChar char="●"/>
            </a:pPr>
            <a:r>
              <a:rPr lang="en"/>
              <a:t>TS% (True Shooting Percentage)</a:t>
            </a:r>
            <a:endParaRPr/>
          </a:p>
          <a:p>
            <a:pPr marL="457200" lvl="0" indent="-342900" algn="l" rtl="0">
              <a:spcBef>
                <a:spcPts val="0"/>
              </a:spcBef>
              <a:spcAft>
                <a:spcPts val="0"/>
              </a:spcAft>
              <a:buSzPts val="1800"/>
              <a:buChar char="●"/>
            </a:pPr>
            <a:r>
              <a:rPr lang="en"/>
              <a:t>USG% (Usage Percentage)</a:t>
            </a:r>
            <a:endParaRPr/>
          </a:p>
          <a:p>
            <a:pPr marL="457200" lvl="0" indent="-342900" algn="l" rtl="0">
              <a:spcBef>
                <a:spcPts val="0"/>
              </a:spcBef>
              <a:spcAft>
                <a:spcPts val="0"/>
              </a:spcAft>
              <a:buSzPts val="1800"/>
              <a:buChar char="●"/>
            </a:pPr>
            <a:r>
              <a:rPr lang="en"/>
              <a:t>FGA (Field Goals Attempted)</a:t>
            </a:r>
            <a:endParaRPr/>
          </a:p>
          <a:p>
            <a:pPr marL="457200" lvl="0" indent="-342900" algn="l" rtl="0">
              <a:spcBef>
                <a:spcPts val="0"/>
              </a:spcBef>
              <a:spcAft>
                <a:spcPts val="0"/>
              </a:spcAft>
              <a:buSzPts val="1800"/>
              <a:buChar char="●"/>
            </a:pPr>
            <a:r>
              <a:rPr lang="en"/>
              <a:t>FGM (Field Goals Made)</a:t>
            </a:r>
            <a:endParaRPr/>
          </a:p>
          <a:p>
            <a:pPr marL="457200" lvl="0" indent="-342900" algn="l" rtl="0">
              <a:spcBef>
                <a:spcPts val="0"/>
              </a:spcBef>
              <a:spcAft>
                <a:spcPts val="0"/>
              </a:spcAft>
              <a:buSzPts val="1800"/>
              <a:buChar char="●"/>
            </a:pPr>
            <a:r>
              <a:rPr lang="en"/>
              <a:t>ORTG (Offensive Rating)</a:t>
            </a:r>
            <a:endParaRPr/>
          </a:p>
          <a:p>
            <a:pPr marL="457200" lvl="0" indent="-342900" algn="l" rtl="0">
              <a:spcBef>
                <a:spcPts val="0"/>
              </a:spcBef>
              <a:spcAft>
                <a:spcPts val="0"/>
              </a:spcAft>
              <a:buSzPts val="1800"/>
              <a:buChar char="●"/>
            </a:pPr>
            <a:r>
              <a:rPr lang="en"/>
              <a:t>MIN (Minutes Played)</a:t>
            </a:r>
            <a:endParaRPr/>
          </a:p>
          <a:p>
            <a:pPr marL="0" lvl="0" indent="0" algn="l" rtl="0">
              <a:spcBef>
                <a:spcPts val="1600"/>
              </a:spcBef>
              <a:spcAft>
                <a:spcPts val="0"/>
              </a:spcAft>
              <a:buNone/>
            </a:pPr>
            <a:r>
              <a:rPr lang="en"/>
              <a:t>We scrape this data from the player’s last 50 games.</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01" name="Google Shape;101;p17"/>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After grabbing these training values, we calculate R2 values for each statistic and normalize these values to define a custom set of weights for our model</a:t>
            </a:r>
            <a:endParaRPr/>
          </a:p>
        </p:txBody>
      </p:sp>
      <p:pic>
        <p:nvPicPr>
          <p:cNvPr id="102" name="Google Shape;102;p17"/>
          <p:cNvPicPr preferRelativeResize="0"/>
          <p:nvPr/>
        </p:nvPicPr>
        <p:blipFill>
          <a:blip r:embed="rId3">
            <a:alphaModFix/>
          </a:blip>
          <a:stretch>
            <a:fillRect/>
          </a:stretch>
        </p:blipFill>
        <p:spPr>
          <a:xfrm>
            <a:off x="1225750" y="2012275"/>
            <a:ext cx="5645150" cy="1786525"/>
          </a:xfrm>
          <a:prstGeom prst="rect">
            <a:avLst/>
          </a:prstGeom>
          <a:noFill/>
          <a:ln>
            <a:noFill/>
          </a:ln>
        </p:spPr>
      </p:pic>
      <p:pic>
        <p:nvPicPr>
          <p:cNvPr id="103" name="Google Shape;103;p17"/>
          <p:cNvPicPr preferRelativeResize="0"/>
          <p:nvPr/>
        </p:nvPicPr>
        <p:blipFill>
          <a:blip r:embed="rId4">
            <a:alphaModFix/>
          </a:blip>
          <a:stretch>
            <a:fillRect/>
          </a:stretch>
        </p:blipFill>
        <p:spPr>
          <a:xfrm>
            <a:off x="1225748" y="3912023"/>
            <a:ext cx="4972849" cy="51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09" name="Google Shape;109;p18"/>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then run 10000 simulations using the customized weights to adjust the input into the linear regression model </a:t>
            </a:r>
            <a:endParaRPr/>
          </a:p>
        </p:txBody>
      </p:sp>
      <p:pic>
        <p:nvPicPr>
          <p:cNvPr id="110" name="Google Shape;110;p18"/>
          <p:cNvPicPr preferRelativeResize="0"/>
          <p:nvPr/>
        </p:nvPicPr>
        <p:blipFill>
          <a:blip r:embed="rId3">
            <a:alphaModFix/>
          </a:blip>
          <a:stretch>
            <a:fillRect/>
          </a:stretch>
        </p:blipFill>
        <p:spPr>
          <a:xfrm>
            <a:off x="619950" y="2319926"/>
            <a:ext cx="8212351" cy="160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16" name="Google Shape;116;p19"/>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Finally, we adjust the simulated points by taking into account the matchup and how many points the opposing team allows</a:t>
            </a:r>
            <a:endParaRPr/>
          </a:p>
          <a:p>
            <a:pPr marL="457200" lvl="0" indent="-342900" algn="l" rtl="0">
              <a:spcBef>
                <a:spcPts val="0"/>
              </a:spcBef>
              <a:spcAft>
                <a:spcPts val="0"/>
              </a:spcAft>
              <a:buSzPts val="1800"/>
              <a:buChar char="●"/>
            </a:pPr>
            <a:r>
              <a:rPr lang="en"/>
              <a:t>We normalize the adjusted_matchup variable based on the mean of all team points allowed and the opponent points allowed</a:t>
            </a:r>
            <a:endParaRPr/>
          </a:p>
        </p:txBody>
      </p:sp>
      <p:pic>
        <p:nvPicPr>
          <p:cNvPr id="3" name="Picture 2">
            <a:extLst>
              <a:ext uri="{FF2B5EF4-FFF2-40B4-BE49-F238E27FC236}">
                <a16:creationId xmlns:a16="http://schemas.microsoft.com/office/drawing/2014/main" id="{A0C1D6FB-02F6-22EA-987B-9882F9B88A82}"/>
              </a:ext>
            </a:extLst>
          </p:cNvPr>
          <p:cNvPicPr>
            <a:picLocks noChangeAspect="1"/>
          </p:cNvPicPr>
          <p:nvPr/>
        </p:nvPicPr>
        <p:blipFill>
          <a:blip r:embed="rId3"/>
          <a:stretch>
            <a:fillRect/>
          </a:stretch>
        </p:blipFill>
        <p:spPr>
          <a:xfrm>
            <a:off x="994073" y="2658289"/>
            <a:ext cx="6430272" cy="12288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 Steph Curry</a:t>
            </a:r>
            <a:endParaRPr/>
          </a:p>
        </p:txBody>
      </p:sp>
      <p:pic>
        <p:nvPicPr>
          <p:cNvPr id="123" name="Google Shape;123;p20"/>
          <p:cNvPicPr preferRelativeResize="0"/>
          <p:nvPr/>
        </p:nvPicPr>
        <p:blipFill>
          <a:blip r:embed="rId3">
            <a:alphaModFix/>
          </a:blip>
          <a:stretch>
            <a:fillRect/>
          </a:stretch>
        </p:blipFill>
        <p:spPr>
          <a:xfrm>
            <a:off x="1916875" y="1017725"/>
            <a:ext cx="4870694"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Individual Projections</a:t>
            </a:r>
            <a:endParaRPr/>
          </a:p>
        </p:txBody>
      </p:sp>
      <p:sp>
        <p:nvSpPr>
          <p:cNvPr id="129" name="Google Shape;129;p21"/>
          <p:cNvSpPr txBox="1"/>
          <p:nvPr/>
        </p:nvSpPr>
        <p:spPr>
          <a:xfrm>
            <a:off x="621575" y="1305300"/>
            <a:ext cx="4079100" cy="3154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Model prints out the Mean and Median of the players projection</a:t>
            </a:r>
            <a:endParaRPr sz="1800">
              <a:solidFill>
                <a:schemeClr val="accent3"/>
              </a:solidFill>
              <a:latin typeface="Average"/>
              <a:ea typeface="Average"/>
              <a:cs typeface="Average"/>
              <a:sym typeface="Average"/>
            </a:endParaRPr>
          </a:p>
          <a:p>
            <a:pPr marL="457200" lvl="0" indent="-342900" algn="l"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Model displays the probability distribution of the projection</a:t>
            </a:r>
            <a:endParaRPr sz="1800">
              <a:solidFill>
                <a:schemeClr val="accent3"/>
              </a:solidFill>
              <a:latin typeface="Average"/>
              <a:ea typeface="Average"/>
              <a:cs typeface="Average"/>
              <a:sym typeface="Average"/>
            </a:endParaRPr>
          </a:p>
          <a:p>
            <a:pPr marL="457200" lvl="0" indent="-342900" algn="l" rtl="0">
              <a:spcBef>
                <a:spcPts val="0"/>
              </a:spcBef>
              <a:spcAft>
                <a:spcPts val="0"/>
              </a:spcAft>
              <a:buClr>
                <a:schemeClr val="accent3"/>
              </a:buClr>
              <a:buSzPts val="1800"/>
              <a:buFont typeface="Average"/>
              <a:buChar char="●"/>
            </a:pPr>
            <a:r>
              <a:rPr lang="en" sz="1800">
                <a:solidFill>
                  <a:schemeClr val="accent3"/>
                </a:solidFill>
                <a:latin typeface="Average"/>
                <a:ea typeface="Average"/>
                <a:cs typeface="Average"/>
                <a:sym typeface="Average"/>
              </a:rPr>
              <a:t>Model gives probability estimations for over and under</a:t>
            </a:r>
            <a:endParaRPr sz="1800">
              <a:solidFill>
                <a:schemeClr val="accent3"/>
              </a:solidFill>
              <a:latin typeface="Average"/>
              <a:ea typeface="Average"/>
              <a:cs typeface="Average"/>
              <a:sym typeface="Average"/>
            </a:endParaRPr>
          </a:p>
        </p:txBody>
      </p:sp>
      <p:pic>
        <p:nvPicPr>
          <p:cNvPr id="3" name="Picture 2">
            <a:extLst>
              <a:ext uri="{FF2B5EF4-FFF2-40B4-BE49-F238E27FC236}">
                <a16:creationId xmlns:a16="http://schemas.microsoft.com/office/drawing/2014/main" id="{788FF7E3-CB24-B70B-4B37-CAD338940E5B}"/>
              </a:ext>
            </a:extLst>
          </p:cNvPr>
          <p:cNvPicPr>
            <a:picLocks noChangeAspect="1"/>
          </p:cNvPicPr>
          <p:nvPr/>
        </p:nvPicPr>
        <p:blipFill>
          <a:blip r:embed="rId3"/>
          <a:stretch>
            <a:fillRect/>
          </a:stretch>
        </p:blipFill>
        <p:spPr>
          <a:xfrm>
            <a:off x="2945567" y="3210042"/>
            <a:ext cx="5108376" cy="1654417"/>
          </a:xfrm>
          <a:prstGeom prst="rect">
            <a:avLst/>
          </a:prstGeom>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665</Words>
  <Application>Microsoft Office PowerPoint</Application>
  <PresentationFormat>On-screen Show (16:9)</PresentationFormat>
  <Paragraphs>64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Average</vt:lpstr>
      <vt:lpstr>Arial</vt:lpstr>
      <vt:lpstr>Oswald</vt:lpstr>
      <vt:lpstr>Slate</vt:lpstr>
      <vt:lpstr>NBA Player Prop Projections</vt:lpstr>
      <vt:lpstr>Overview</vt:lpstr>
      <vt:lpstr>Approach </vt:lpstr>
      <vt:lpstr>Data</vt:lpstr>
      <vt:lpstr>Methodology</vt:lpstr>
      <vt:lpstr>Methodology</vt:lpstr>
      <vt:lpstr>Methodology</vt:lpstr>
      <vt:lpstr>Ex: Steph Curry</vt:lpstr>
      <vt:lpstr>Individual Projections</vt:lpstr>
      <vt:lpstr>Testing for accuracy</vt:lpstr>
      <vt:lpstr>Results</vt:lpstr>
      <vt:lpstr>Results</vt:lpstr>
      <vt:lpstr>Future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Ben A</cp:lastModifiedBy>
  <cp:revision>7</cp:revision>
  <dcterms:modified xsi:type="dcterms:W3CDTF">2025-02-28T14:36:49Z</dcterms:modified>
</cp:coreProperties>
</file>