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231618416119038"/>
          <c:y val="2.2472948945897891E-2"/>
          <c:w val="0.8768381583880962"/>
          <c:h val="0.62740394547455758"/>
        </c:manualLayout>
      </c:layout>
      <c:barChart>
        <c:barDir val="col"/>
        <c:grouping val="clustered"/>
        <c:varyColors val="0"/>
        <c:ser>
          <c:idx val="0"/>
          <c:order val="0"/>
          <c:tx>
            <c:strRef>
              <c:f>'[Chart in Microsoft PowerPoint]Sheet2'!$B$1</c:f>
              <c:strCache>
                <c:ptCount val="1"/>
                <c:pt idx="0">
                  <c:v>Value in usd</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0CA1-446C-8105-37100DEF7FE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PowerPoint]Sheet2'!$A$2:$A$13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'[Chart in Microsoft PowerPoint]Sheet2'!$B$2:$B$13</c:f>
              <c:numCache>
                <c:formatCode>General</c:formatCode>
                <c:ptCount val="12"/>
                <c:pt idx="0">
                  <c:v>30428</c:v>
                </c:pt>
                <c:pt idx="1">
                  <c:v>22732</c:v>
                </c:pt>
                <c:pt idx="2">
                  <c:v>21224</c:v>
                </c:pt>
                <c:pt idx="3">
                  <c:v>19945</c:v>
                </c:pt>
                <c:pt idx="4">
                  <c:v>19322</c:v>
                </c:pt>
                <c:pt idx="5">
                  <c:v>17844</c:v>
                </c:pt>
                <c:pt idx="6">
                  <c:v>17387</c:v>
                </c:pt>
                <c:pt idx="7">
                  <c:v>14906</c:v>
                </c:pt>
                <c:pt idx="8">
                  <c:v>14816</c:v>
                </c:pt>
                <c:pt idx="9">
                  <c:v>13518</c:v>
                </c:pt>
                <c:pt idx="10">
                  <c:v>13424</c:v>
                </c:pt>
                <c:pt idx="11">
                  <c:v>11342</c:v>
                </c:pt>
              </c:numCache>
            </c:numRef>
          </c:val>
          <c:extLst>
            <c:ext xmlns:c16="http://schemas.microsoft.com/office/drawing/2014/chart" uri="{C3380CC4-5D6E-409C-BE32-E72D297353CC}">
              <c16:uniqueId val="{00000000-0CA1-446C-8105-37100DEF7FE4}"/>
            </c:ext>
          </c:extLst>
        </c:ser>
        <c:dLbls>
          <c:dLblPos val="outEnd"/>
          <c:showLegendKey val="0"/>
          <c:showVal val="1"/>
          <c:showCatName val="0"/>
          <c:showSerName val="0"/>
          <c:showPercent val="0"/>
          <c:showBubbleSize val="0"/>
        </c:dLbls>
        <c:gapWidth val="256"/>
        <c:overlap val="-27"/>
        <c:axId val="424745272"/>
        <c:axId val="424745992"/>
      </c:barChart>
      <c:catAx>
        <c:axId val="42474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45992"/>
        <c:crosses val="autoZero"/>
        <c:auto val="1"/>
        <c:lblAlgn val="ctr"/>
        <c:lblOffset val="100"/>
        <c:noMultiLvlLbl val="0"/>
      </c:catAx>
      <c:valAx>
        <c:axId val="424745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45272"/>
        <c:crosses val="autoZero"/>
        <c:crossBetween val="between"/>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98218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149175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315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487692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362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01664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296067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6945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94407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8CB61-FEEE-479A-B789-6881A8B9E02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85928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8CB61-FEEE-479A-B789-6881A8B9E02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65097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8CB61-FEEE-479A-B789-6881A8B9E026}"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256757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8CB61-FEEE-479A-B789-6881A8B9E026}"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19295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8CB61-FEEE-479A-B789-6881A8B9E026}"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2495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8CB61-FEEE-479A-B789-6881A8B9E02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8946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8CB61-FEEE-479A-B789-6881A8B9E02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A879-B3C9-4D4A-80E2-197AEDD0CBB1}" type="slidenum">
              <a:rPr lang="en-US" smtClean="0"/>
              <a:t>‹#›</a:t>
            </a:fld>
            <a:endParaRPr lang="en-US"/>
          </a:p>
        </p:txBody>
      </p:sp>
    </p:spTree>
    <p:extLst>
      <p:ext uri="{BB962C8B-B14F-4D97-AF65-F5344CB8AC3E}">
        <p14:creationId xmlns:p14="http://schemas.microsoft.com/office/powerpoint/2010/main" val="336454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C8CB61-FEEE-479A-B789-6881A8B9E026}" type="datetimeFigureOut">
              <a:rPr lang="en-US" smtClean="0"/>
              <a:t>4/7/2023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6DA879-B3C9-4D4A-80E2-197AEDD0CBB1}" type="slidenum">
              <a:rPr lang="en-US" smtClean="0"/>
              <a:t>‹#›</a:t>
            </a:fld>
            <a:endParaRPr lang="en-US"/>
          </a:p>
        </p:txBody>
      </p:sp>
    </p:spTree>
    <p:extLst>
      <p:ext uri="{BB962C8B-B14F-4D97-AF65-F5344CB8AC3E}">
        <p14:creationId xmlns:p14="http://schemas.microsoft.com/office/powerpoint/2010/main" val="73308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CF7784-5CC8-42BE-CECA-B880F6867EE6}"/>
              </a:ext>
            </a:extLst>
          </p:cNvPr>
          <p:cNvSpPr>
            <a:spLocks noGrp="1"/>
          </p:cNvSpPr>
          <p:nvPr>
            <p:ph type="title"/>
          </p:nvPr>
        </p:nvSpPr>
        <p:spPr>
          <a:xfrm>
            <a:off x="677334" y="1205948"/>
            <a:ext cx="3854528" cy="1232452"/>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JustDice GMBH</a:t>
            </a:r>
          </a:p>
        </p:txBody>
      </p:sp>
      <p:pic>
        <p:nvPicPr>
          <p:cNvPr id="8" name="Picture Placeholder 7">
            <a:extLst>
              <a:ext uri="{FF2B5EF4-FFF2-40B4-BE49-F238E27FC236}">
                <a16:creationId xmlns:a16="http://schemas.microsoft.com/office/drawing/2014/main" id="{B0F1F139-C799-E460-97C0-B86749688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2067339"/>
            <a:ext cx="2150269" cy="1829973"/>
          </a:xfrm>
        </p:spPr>
      </p:pic>
      <p:sp>
        <p:nvSpPr>
          <p:cNvPr id="9" name="Text Placeholder 8">
            <a:extLst>
              <a:ext uri="{FF2B5EF4-FFF2-40B4-BE49-F238E27FC236}">
                <a16:creationId xmlns:a16="http://schemas.microsoft.com/office/drawing/2014/main" id="{5212AB13-2461-4DBF-62F0-815C966F07E2}"/>
              </a:ext>
            </a:extLst>
          </p:cNvPr>
          <p:cNvSpPr>
            <a:spLocks noGrp="1"/>
          </p:cNvSpPr>
          <p:nvPr>
            <p:ph type="body" sz="half" idx="2"/>
          </p:nvPr>
        </p:nvSpPr>
        <p:spPr/>
        <p:txBody>
          <a:bodyPr>
            <a:norm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Detailed Financial Analysis for the year 2022</a:t>
            </a:r>
          </a:p>
        </p:txBody>
      </p:sp>
    </p:spTree>
    <p:extLst>
      <p:ext uri="{BB962C8B-B14F-4D97-AF65-F5344CB8AC3E}">
        <p14:creationId xmlns:p14="http://schemas.microsoft.com/office/powerpoint/2010/main" val="357883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1E35-558D-69CE-108D-3D0CC621778B}"/>
              </a:ext>
            </a:extLst>
          </p:cNvPr>
          <p:cNvSpPr>
            <a:spLocks noGrp="1"/>
          </p:cNvSpPr>
          <p:nvPr>
            <p:ph type="title"/>
          </p:nvPr>
        </p:nvSpPr>
        <p:spPr>
          <a:xfrm>
            <a:off x="677334" y="609600"/>
            <a:ext cx="8596668" cy="874643"/>
          </a:xfrm>
        </p:spPr>
        <p:txBody>
          <a:bodyPr>
            <a:normAutofit/>
          </a:bodyPr>
          <a:lstStyle/>
          <a:p>
            <a:pPr algn="ctr"/>
            <a:r>
              <a:rPr lang="en-US" sz="2800" dirty="0"/>
              <a:t>Top ten clients with the highest ad spend value in $</a:t>
            </a:r>
          </a:p>
        </p:txBody>
      </p:sp>
      <p:graphicFrame>
        <p:nvGraphicFramePr>
          <p:cNvPr id="4" name="Table 4">
            <a:extLst>
              <a:ext uri="{FF2B5EF4-FFF2-40B4-BE49-F238E27FC236}">
                <a16:creationId xmlns:a16="http://schemas.microsoft.com/office/drawing/2014/main" id="{0B309E4F-3FAB-ED76-C817-C0E63EC50890}"/>
              </a:ext>
            </a:extLst>
          </p:cNvPr>
          <p:cNvGraphicFramePr>
            <a:graphicFrameLocks noGrp="1"/>
          </p:cNvGraphicFramePr>
          <p:nvPr>
            <p:ph idx="1"/>
            <p:extLst>
              <p:ext uri="{D42A27DB-BD31-4B8C-83A1-F6EECF244321}">
                <p14:modId xmlns:p14="http://schemas.microsoft.com/office/powerpoint/2010/main" val="3312240782"/>
              </p:ext>
            </p:extLst>
          </p:nvPr>
        </p:nvGraphicFramePr>
        <p:xfrm>
          <a:off x="677863" y="1484243"/>
          <a:ext cx="8596312" cy="4755586"/>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328243601"/>
                    </a:ext>
                  </a:extLst>
                </a:gridCol>
                <a:gridCol w="4298156">
                  <a:extLst>
                    <a:ext uri="{9D8B030D-6E8A-4147-A177-3AD203B41FA5}">
                      <a16:colId xmlns:a16="http://schemas.microsoft.com/office/drawing/2014/main" val="2973095544"/>
                    </a:ext>
                  </a:extLst>
                </a:gridCol>
              </a:tblGrid>
              <a:tr h="432326">
                <a:tc>
                  <a:txBody>
                    <a:bodyPr/>
                    <a:lstStyle/>
                    <a:p>
                      <a:r>
                        <a:rPr lang="en-US" dirty="0"/>
                        <a:t>Client Id</a:t>
                      </a:r>
                    </a:p>
                  </a:txBody>
                  <a:tcPr/>
                </a:tc>
                <a:tc>
                  <a:txBody>
                    <a:bodyPr/>
                    <a:lstStyle/>
                    <a:p>
                      <a:r>
                        <a:rPr lang="en-US" dirty="0"/>
                        <a:t>Value in Dollars</a:t>
                      </a:r>
                    </a:p>
                  </a:txBody>
                  <a:tcPr/>
                </a:tc>
                <a:extLst>
                  <a:ext uri="{0D108BD9-81ED-4DB2-BD59-A6C34878D82A}">
                    <a16:rowId xmlns:a16="http://schemas.microsoft.com/office/drawing/2014/main" val="562747044"/>
                  </a:ext>
                </a:extLst>
              </a:tr>
              <a:tr h="432326">
                <a:tc>
                  <a:txBody>
                    <a:bodyPr/>
                    <a:lstStyle/>
                    <a:p>
                      <a:r>
                        <a:rPr lang="en-US" dirty="0"/>
                        <a:t>174</a:t>
                      </a:r>
                    </a:p>
                  </a:txBody>
                  <a:tcPr/>
                </a:tc>
                <a:tc>
                  <a:txBody>
                    <a:bodyPr/>
                    <a:lstStyle/>
                    <a:p>
                      <a:r>
                        <a:rPr lang="en-US" dirty="0"/>
                        <a:t>$ 104 607</a:t>
                      </a:r>
                    </a:p>
                  </a:txBody>
                  <a:tcPr/>
                </a:tc>
                <a:extLst>
                  <a:ext uri="{0D108BD9-81ED-4DB2-BD59-A6C34878D82A}">
                    <a16:rowId xmlns:a16="http://schemas.microsoft.com/office/drawing/2014/main" val="3226007933"/>
                  </a:ext>
                </a:extLst>
              </a:tr>
              <a:tr h="432326">
                <a:tc>
                  <a:txBody>
                    <a:bodyPr/>
                    <a:lstStyle/>
                    <a:p>
                      <a:r>
                        <a:rPr lang="en-US" dirty="0"/>
                        <a:t>94</a:t>
                      </a:r>
                    </a:p>
                  </a:txBody>
                  <a:tcPr/>
                </a:tc>
                <a:tc>
                  <a:txBody>
                    <a:bodyPr/>
                    <a:lstStyle/>
                    <a:p>
                      <a:r>
                        <a:rPr lang="en-US" dirty="0"/>
                        <a:t>$ 71 367</a:t>
                      </a:r>
                    </a:p>
                  </a:txBody>
                  <a:tcPr/>
                </a:tc>
                <a:extLst>
                  <a:ext uri="{0D108BD9-81ED-4DB2-BD59-A6C34878D82A}">
                    <a16:rowId xmlns:a16="http://schemas.microsoft.com/office/drawing/2014/main" val="1067578409"/>
                  </a:ext>
                </a:extLst>
              </a:tr>
              <a:tr h="432326">
                <a:tc>
                  <a:txBody>
                    <a:bodyPr/>
                    <a:lstStyle/>
                    <a:p>
                      <a:r>
                        <a:rPr lang="en-US" dirty="0"/>
                        <a:t>121</a:t>
                      </a:r>
                    </a:p>
                  </a:txBody>
                  <a:tcPr/>
                </a:tc>
                <a:tc>
                  <a:txBody>
                    <a:bodyPr/>
                    <a:lstStyle/>
                    <a:p>
                      <a:r>
                        <a:rPr lang="en-US" dirty="0"/>
                        <a:t>$ 42 158</a:t>
                      </a:r>
                    </a:p>
                  </a:txBody>
                  <a:tcPr/>
                </a:tc>
                <a:extLst>
                  <a:ext uri="{0D108BD9-81ED-4DB2-BD59-A6C34878D82A}">
                    <a16:rowId xmlns:a16="http://schemas.microsoft.com/office/drawing/2014/main" val="2639269229"/>
                  </a:ext>
                </a:extLst>
              </a:tr>
              <a:tr h="432326">
                <a:tc>
                  <a:txBody>
                    <a:bodyPr/>
                    <a:lstStyle/>
                    <a:p>
                      <a:r>
                        <a:rPr lang="en-US" dirty="0"/>
                        <a:t>71</a:t>
                      </a:r>
                    </a:p>
                  </a:txBody>
                  <a:tcPr/>
                </a:tc>
                <a:tc>
                  <a:txBody>
                    <a:bodyPr/>
                    <a:lstStyle/>
                    <a:p>
                      <a:r>
                        <a:rPr lang="en-US" dirty="0"/>
                        <a:t>$ 11 021</a:t>
                      </a:r>
                    </a:p>
                  </a:txBody>
                  <a:tcPr/>
                </a:tc>
                <a:extLst>
                  <a:ext uri="{0D108BD9-81ED-4DB2-BD59-A6C34878D82A}">
                    <a16:rowId xmlns:a16="http://schemas.microsoft.com/office/drawing/2014/main" val="1592270315"/>
                  </a:ext>
                </a:extLst>
              </a:tr>
              <a:tr h="432326">
                <a:tc>
                  <a:txBody>
                    <a:bodyPr/>
                    <a:lstStyle/>
                    <a:p>
                      <a:r>
                        <a:rPr lang="en-US" dirty="0"/>
                        <a:t>189</a:t>
                      </a:r>
                    </a:p>
                  </a:txBody>
                  <a:tcPr/>
                </a:tc>
                <a:tc>
                  <a:txBody>
                    <a:bodyPr/>
                    <a:lstStyle/>
                    <a:p>
                      <a:r>
                        <a:rPr lang="en-US" dirty="0"/>
                        <a:t>$ 4475</a:t>
                      </a:r>
                    </a:p>
                  </a:txBody>
                  <a:tcPr/>
                </a:tc>
                <a:extLst>
                  <a:ext uri="{0D108BD9-81ED-4DB2-BD59-A6C34878D82A}">
                    <a16:rowId xmlns:a16="http://schemas.microsoft.com/office/drawing/2014/main" val="605725906"/>
                  </a:ext>
                </a:extLst>
              </a:tr>
              <a:tr h="432326">
                <a:tc>
                  <a:txBody>
                    <a:bodyPr/>
                    <a:lstStyle/>
                    <a:p>
                      <a:r>
                        <a:rPr lang="en-US" dirty="0"/>
                        <a:t>104</a:t>
                      </a:r>
                    </a:p>
                  </a:txBody>
                  <a:tcPr/>
                </a:tc>
                <a:tc>
                  <a:txBody>
                    <a:bodyPr/>
                    <a:lstStyle/>
                    <a:p>
                      <a:r>
                        <a:rPr lang="en-US" dirty="0"/>
                        <a:t>$ 3188</a:t>
                      </a:r>
                    </a:p>
                  </a:txBody>
                  <a:tcPr/>
                </a:tc>
                <a:extLst>
                  <a:ext uri="{0D108BD9-81ED-4DB2-BD59-A6C34878D82A}">
                    <a16:rowId xmlns:a16="http://schemas.microsoft.com/office/drawing/2014/main" val="3949482959"/>
                  </a:ext>
                </a:extLst>
              </a:tr>
              <a:tr h="432326">
                <a:tc>
                  <a:txBody>
                    <a:bodyPr/>
                    <a:lstStyle/>
                    <a:p>
                      <a:r>
                        <a:rPr lang="en-US" dirty="0"/>
                        <a:t>256</a:t>
                      </a:r>
                    </a:p>
                  </a:txBody>
                  <a:tcPr/>
                </a:tc>
                <a:tc>
                  <a:txBody>
                    <a:bodyPr/>
                    <a:lstStyle/>
                    <a:p>
                      <a:r>
                        <a:rPr lang="en-US" dirty="0"/>
                        <a:t>$ 2969</a:t>
                      </a:r>
                    </a:p>
                  </a:txBody>
                  <a:tcPr/>
                </a:tc>
                <a:extLst>
                  <a:ext uri="{0D108BD9-81ED-4DB2-BD59-A6C34878D82A}">
                    <a16:rowId xmlns:a16="http://schemas.microsoft.com/office/drawing/2014/main" val="892096918"/>
                  </a:ext>
                </a:extLst>
              </a:tr>
              <a:tr h="432326">
                <a:tc>
                  <a:txBody>
                    <a:bodyPr/>
                    <a:lstStyle/>
                    <a:p>
                      <a:r>
                        <a:rPr lang="en-US" dirty="0"/>
                        <a:t>302</a:t>
                      </a:r>
                    </a:p>
                  </a:txBody>
                  <a:tcPr/>
                </a:tc>
                <a:tc>
                  <a:txBody>
                    <a:bodyPr/>
                    <a:lstStyle/>
                    <a:p>
                      <a:r>
                        <a:rPr lang="en-US" dirty="0"/>
                        <a:t>$ 2632</a:t>
                      </a:r>
                    </a:p>
                  </a:txBody>
                  <a:tcPr/>
                </a:tc>
                <a:extLst>
                  <a:ext uri="{0D108BD9-81ED-4DB2-BD59-A6C34878D82A}">
                    <a16:rowId xmlns:a16="http://schemas.microsoft.com/office/drawing/2014/main" val="1045647171"/>
                  </a:ext>
                </a:extLst>
              </a:tr>
              <a:tr h="432326">
                <a:tc>
                  <a:txBody>
                    <a:bodyPr/>
                    <a:lstStyle/>
                    <a:p>
                      <a:r>
                        <a:rPr lang="en-US" dirty="0"/>
                        <a:t>275</a:t>
                      </a:r>
                    </a:p>
                  </a:txBody>
                  <a:tcPr/>
                </a:tc>
                <a:tc>
                  <a:txBody>
                    <a:bodyPr/>
                    <a:lstStyle/>
                    <a:p>
                      <a:r>
                        <a:rPr lang="en-US" dirty="0"/>
                        <a:t>$ 1998</a:t>
                      </a:r>
                    </a:p>
                  </a:txBody>
                  <a:tcPr/>
                </a:tc>
                <a:extLst>
                  <a:ext uri="{0D108BD9-81ED-4DB2-BD59-A6C34878D82A}">
                    <a16:rowId xmlns:a16="http://schemas.microsoft.com/office/drawing/2014/main" val="2376596991"/>
                  </a:ext>
                </a:extLst>
              </a:tr>
              <a:tr h="432326">
                <a:tc>
                  <a:txBody>
                    <a:bodyPr/>
                    <a:lstStyle/>
                    <a:p>
                      <a:r>
                        <a:rPr lang="en-US" dirty="0"/>
                        <a:t>380</a:t>
                      </a:r>
                    </a:p>
                  </a:txBody>
                  <a:tcPr/>
                </a:tc>
                <a:tc>
                  <a:txBody>
                    <a:bodyPr/>
                    <a:lstStyle/>
                    <a:p>
                      <a:r>
                        <a:rPr lang="en-US" dirty="0"/>
                        <a:t>$1764</a:t>
                      </a:r>
                    </a:p>
                  </a:txBody>
                  <a:tcPr/>
                </a:tc>
                <a:extLst>
                  <a:ext uri="{0D108BD9-81ED-4DB2-BD59-A6C34878D82A}">
                    <a16:rowId xmlns:a16="http://schemas.microsoft.com/office/drawing/2014/main" val="2873162054"/>
                  </a:ext>
                </a:extLst>
              </a:tr>
            </a:tbl>
          </a:graphicData>
        </a:graphic>
      </p:graphicFrame>
    </p:spTree>
    <p:extLst>
      <p:ext uri="{BB962C8B-B14F-4D97-AF65-F5344CB8AC3E}">
        <p14:creationId xmlns:p14="http://schemas.microsoft.com/office/powerpoint/2010/main" val="329491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8DA9-3612-B624-951B-EDC49D867A63}"/>
              </a:ext>
            </a:extLst>
          </p:cNvPr>
          <p:cNvSpPr>
            <a:spLocks noGrp="1"/>
          </p:cNvSpPr>
          <p:nvPr>
            <p:ph type="title"/>
          </p:nvPr>
        </p:nvSpPr>
        <p:spPr>
          <a:xfrm>
            <a:off x="677334" y="609600"/>
            <a:ext cx="8596668" cy="1046922"/>
          </a:xfrm>
        </p:spPr>
        <p:txBody>
          <a:bodyPr>
            <a:normAutofit/>
          </a:bodyPr>
          <a:lstStyle/>
          <a:p>
            <a:r>
              <a:rPr lang="en-US" sz="2800" dirty="0"/>
              <a:t>Country id with the highest Ad Spend value in $</a:t>
            </a:r>
          </a:p>
        </p:txBody>
      </p:sp>
      <p:graphicFrame>
        <p:nvGraphicFramePr>
          <p:cNvPr id="4" name="Table 4">
            <a:extLst>
              <a:ext uri="{FF2B5EF4-FFF2-40B4-BE49-F238E27FC236}">
                <a16:creationId xmlns:a16="http://schemas.microsoft.com/office/drawing/2014/main" id="{AC53B580-0607-4463-F4B7-1AD29AF24941}"/>
              </a:ext>
            </a:extLst>
          </p:cNvPr>
          <p:cNvGraphicFramePr>
            <a:graphicFrameLocks noGrp="1"/>
          </p:cNvGraphicFramePr>
          <p:nvPr>
            <p:ph idx="1"/>
            <p:extLst>
              <p:ext uri="{D42A27DB-BD31-4B8C-83A1-F6EECF244321}">
                <p14:modId xmlns:p14="http://schemas.microsoft.com/office/powerpoint/2010/main" val="3054998584"/>
              </p:ext>
            </p:extLst>
          </p:nvPr>
        </p:nvGraphicFramePr>
        <p:xfrm>
          <a:off x="677863" y="1656522"/>
          <a:ext cx="8596312" cy="40286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958869996"/>
                    </a:ext>
                  </a:extLst>
                </a:gridCol>
                <a:gridCol w="4298156">
                  <a:extLst>
                    <a:ext uri="{9D8B030D-6E8A-4147-A177-3AD203B41FA5}">
                      <a16:colId xmlns:a16="http://schemas.microsoft.com/office/drawing/2014/main" val="3375792960"/>
                    </a:ext>
                  </a:extLst>
                </a:gridCol>
              </a:tblGrid>
              <a:tr h="805732">
                <a:tc>
                  <a:txBody>
                    <a:bodyPr/>
                    <a:lstStyle/>
                    <a:p>
                      <a:r>
                        <a:rPr lang="en-US" dirty="0"/>
                        <a:t>Country Id</a:t>
                      </a:r>
                    </a:p>
                  </a:txBody>
                  <a:tcPr/>
                </a:tc>
                <a:tc>
                  <a:txBody>
                    <a:bodyPr/>
                    <a:lstStyle/>
                    <a:p>
                      <a:r>
                        <a:rPr lang="en-US" dirty="0"/>
                        <a:t>Value in Dollars</a:t>
                      </a:r>
                    </a:p>
                  </a:txBody>
                  <a:tcPr/>
                </a:tc>
                <a:extLst>
                  <a:ext uri="{0D108BD9-81ED-4DB2-BD59-A6C34878D82A}">
                    <a16:rowId xmlns:a16="http://schemas.microsoft.com/office/drawing/2014/main" val="1535789922"/>
                  </a:ext>
                </a:extLst>
              </a:tr>
              <a:tr h="805732">
                <a:tc>
                  <a:txBody>
                    <a:bodyPr/>
                    <a:lstStyle/>
                    <a:p>
                      <a:r>
                        <a:rPr lang="en-US" dirty="0"/>
                        <a:t>1</a:t>
                      </a:r>
                    </a:p>
                  </a:txBody>
                  <a:tcPr/>
                </a:tc>
                <a:tc>
                  <a:txBody>
                    <a:bodyPr/>
                    <a:lstStyle/>
                    <a:p>
                      <a:r>
                        <a:rPr lang="en-US" dirty="0"/>
                        <a:t>$ 243 186</a:t>
                      </a:r>
                    </a:p>
                  </a:txBody>
                  <a:tcPr/>
                </a:tc>
                <a:extLst>
                  <a:ext uri="{0D108BD9-81ED-4DB2-BD59-A6C34878D82A}">
                    <a16:rowId xmlns:a16="http://schemas.microsoft.com/office/drawing/2014/main" val="3773512158"/>
                  </a:ext>
                </a:extLst>
              </a:tr>
              <a:tr h="805732">
                <a:tc>
                  <a:txBody>
                    <a:bodyPr/>
                    <a:lstStyle/>
                    <a:p>
                      <a:r>
                        <a:rPr lang="en-US" dirty="0"/>
                        <a:t>109</a:t>
                      </a:r>
                    </a:p>
                  </a:txBody>
                  <a:tcPr/>
                </a:tc>
                <a:tc>
                  <a:txBody>
                    <a:bodyPr/>
                    <a:lstStyle/>
                    <a:p>
                      <a:r>
                        <a:rPr lang="en-US" dirty="0"/>
                        <a:t>$ 10 053</a:t>
                      </a:r>
                    </a:p>
                  </a:txBody>
                  <a:tcPr/>
                </a:tc>
                <a:extLst>
                  <a:ext uri="{0D108BD9-81ED-4DB2-BD59-A6C34878D82A}">
                    <a16:rowId xmlns:a16="http://schemas.microsoft.com/office/drawing/2014/main" val="1637230431"/>
                  </a:ext>
                </a:extLst>
              </a:tr>
              <a:tr h="805732">
                <a:tc>
                  <a:txBody>
                    <a:bodyPr/>
                    <a:lstStyle/>
                    <a:p>
                      <a:r>
                        <a:rPr lang="en-US" dirty="0"/>
                        <a:t>213</a:t>
                      </a:r>
                    </a:p>
                  </a:txBody>
                  <a:tcPr/>
                </a:tc>
                <a:tc>
                  <a:txBody>
                    <a:bodyPr/>
                    <a:lstStyle/>
                    <a:p>
                      <a:r>
                        <a:rPr lang="en-US" dirty="0"/>
                        <a:t>$ 501</a:t>
                      </a:r>
                    </a:p>
                  </a:txBody>
                  <a:tcPr/>
                </a:tc>
                <a:extLst>
                  <a:ext uri="{0D108BD9-81ED-4DB2-BD59-A6C34878D82A}">
                    <a16:rowId xmlns:a16="http://schemas.microsoft.com/office/drawing/2014/main" val="3606709657"/>
                  </a:ext>
                </a:extLst>
              </a:tr>
              <a:tr h="805732">
                <a:tc>
                  <a:txBody>
                    <a:bodyPr/>
                    <a:lstStyle/>
                    <a:p>
                      <a:r>
                        <a:rPr lang="en-US" dirty="0"/>
                        <a:t>17</a:t>
                      </a:r>
                    </a:p>
                  </a:txBody>
                  <a:tcPr/>
                </a:tc>
                <a:tc>
                  <a:txBody>
                    <a:bodyPr/>
                    <a:lstStyle/>
                    <a:p>
                      <a:r>
                        <a:rPr lang="en-US" dirty="0"/>
                        <a:t>$ 334</a:t>
                      </a:r>
                    </a:p>
                  </a:txBody>
                  <a:tcPr/>
                </a:tc>
                <a:extLst>
                  <a:ext uri="{0D108BD9-81ED-4DB2-BD59-A6C34878D82A}">
                    <a16:rowId xmlns:a16="http://schemas.microsoft.com/office/drawing/2014/main" val="4052169319"/>
                  </a:ext>
                </a:extLst>
              </a:tr>
            </a:tbl>
          </a:graphicData>
        </a:graphic>
      </p:graphicFrame>
    </p:spTree>
    <p:extLst>
      <p:ext uri="{BB962C8B-B14F-4D97-AF65-F5344CB8AC3E}">
        <p14:creationId xmlns:p14="http://schemas.microsoft.com/office/powerpoint/2010/main" val="134138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11A590-7D70-E7FD-C98A-40F9C5906860}"/>
              </a:ext>
            </a:extLst>
          </p:cNvPr>
          <p:cNvSpPr>
            <a:spLocks noGrp="1"/>
          </p:cNvSpPr>
          <p:nvPr>
            <p:ph type="title"/>
          </p:nvPr>
        </p:nvSpPr>
        <p:spPr>
          <a:xfrm>
            <a:off x="690586" y="2768600"/>
            <a:ext cx="8596668" cy="1320800"/>
          </a:xfrm>
        </p:spPr>
        <p:txBody>
          <a:bodyPr/>
          <a:lstStyle/>
          <a:p>
            <a:r>
              <a:rPr lang="en-US" dirty="0"/>
              <a:t>Analysis on Installs.</a:t>
            </a:r>
          </a:p>
        </p:txBody>
      </p:sp>
    </p:spTree>
    <p:extLst>
      <p:ext uri="{BB962C8B-B14F-4D97-AF65-F5344CB8AC3E}">
        <p14:creationId xmlns:p14="http://schemas.microsoft.com/office/powerpoint/2010/main" val="427678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D8A93E-4F14-8E4B-6D4B-B8F94078E554}"/>
              </a:ext>
            </a:extLst>
          </p:cNvPr>
          <p:cNvSpPr>
            <a:spLocks noGrp="1"/>
          </p:cNvSpPr>
          <p:nvPr>
            <p:ph type="title"/>
          </p:nvPr>
        </p:nvSpPr>
        <p:spPr/>
        <p:txBody>
          <a:bodyPr>
            <a:normAutofit/>
          </a:bodyPr>
          <a:lstStyle/>
          <a:p>
            <a:pPr algn="ctr"/>
            <a:r>
              <a:rPr lang="en-US" dirty="0"/>
              <a:t>Total installs = 216 888</a:t>
            </a:r>
            <a:br>
              <a:rPr lang="en-US" dirty="0"/>
            </a:br>
            <a:r>
              <a:rPr lang="en-US" sz="2000" dirty="0">
                <a:solidFill>
                  <a:schemeClr val="tx1"/>
                </a:solidFill>
              </a:rPr>
              <a:t>The table below shows the top ten total installs per Operating System</a:t>
            </a:r>
          </a:p>
        </p:txBody>
      </p:sp>
      <p:graphicFrame>
        <p:nvGraphicFramePr>
          <p:cNvPr id="5" name="Table 5">
            <a:extLst>
              <a:ext uri="{FF2B5EF4-FFF2-40B4-BE49-F238E27FC236}">
                <a16:creationId xmlns:a16="http://schemas.microsoft.com/office/drawing/2014/main" id="{366D0C3F-83FE-B9C1-1190-DC4FC12D9922}"/>
              </a:ext>
            </a:extLst>
          </p:cNvPr>
          <p:cNvGraphicFramePr>
            <a:graphicFrameLocks noGrp="1"/>
          </p:cNvGraphicFramePr>
          <p:nvPr>
            <p:ph idx="1"/>
            <p:extLst>
              <p:ext uri="{D42A27DB-BD31-4B8C-83A1-F6EECF244321}">
                <p14:modId xmlns:p14="http://schemas.microsoft.com/office/powerpoint/2010/main" val="22843821"/>
              </p:ext>
            </p:extLst>
          </p:nvPr>
        </p:nvGraphicFramePr>
        <p:xfrm>
          <a:off x="677863" y="2160588"/>
          <a:ext cx="8596312" cy="40792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128443217"/>
                    </a:ext>
                  </a:extLst>
                </a:gridCol>
                <a:gridCol w="4298156">
                  <a:extLst>
                    <a:ext uri="{9D8B030D-6E8A-4147-A177-3AD203B41FA5}">
                      <a16:colId xmlns:a16="http://schemas.microsoft.com/office/drawing/2014/main" val="3643012626"/>
                    </a:ext>
                  </a:extLst>
                </a:gridCol>
              </a:tblGrid>
              <a:tr h="370840">
                <a:tc>
                  <a:txBody>
                    <a:bodyPr/>
                    <a:lstStyle/>
                    <a:p>
                      <a:r>
                        <a:rPr lang="en-US" dirty="0"/>
                        <a:t>Operating System</a:t>
                      </a:r>
                    </a:p>
                  </a:txBody>
                  <a:tcPr/>
                </a:tc>
                <a:tc>
                  <a:txBody>
                    <a:bodyPr/>
                    <a:lstStyle/>
                    <a:p>
                      <a:r>
                        <a:rPr lang="en-US" dirty="0"/>
                        <a:t>Number of Installs</a:t>
                      </a:r>
                    </a:p>
                  </a:txBody>
                  <a:tcPr/>
                </a:tc>
                <a:extLst>
                  <a:ext uri="{0D108BD9-81ED-4DB2-BD59-A6C34878D82A}">
                    <a16:rowId xmlns:a16="http://schemas.microsoft.com/office/drawing/2014/main" val="3002570052"/>
                  </a:ext>
                </a:extLst>
              </a:tr>
              <a:tr h="370840">
                <a:tc>
                  <a:txBody>
                    <a:bodyPr/>
                    <a:lstStyle/>
                    <a:p>
                      <a:r>
                        <a:rPr lang="en-US" dirty="0"/>
                        <a:t>11</a:t>
                      </a:r>
                    </a:p>
                  </a:txBody>
                  <a:tcPr/>
                </a:tc>
                <a:tc>
                  <a:txBody>
                    <a:bodyPr/>
                    <a:lstStyle/>
                    <a:p>
                      <a:r>
                        <a:rPr lang="en-US" dirty="0"/>
                        <a:t>79355</a:t>
                      </a:r>
                    </a:p>
                  </a:txBody>
                  <a:tcPr/>
                </a:tc>
                <a:extLst>
                  <a:ext uri="{0D108BD9-81ED-4DB2-BD59-A6C34878D82A}">
                    <a16:rowId xmlns:a16="http://schemas.microsoft.com/office/drawing/2014/main" val="3098279837"/>
                  </a:ext>
                </a:extLst>
              </a:tr>
              <a:tr h="370840">
                <a:tc>
                  <a:txBody>
                    <a:bodyPr/>
                    <a:lstStyle/>
                    <a:p>
                      <a:r>
                        <a:rPr lang="en-US" dirty="0"/>
                        <a:t>12</a:t>
                      </a:r>
                    </a:p>
                  </a:txBody>
                  <a:tcPr/>
                </a:tc>
                <a:tc>
                  <a:txBody>
                    <a:bodyPr/>
                    <a:lstStyle/>
                    <a:p>
                      <a:r>
                        <a:rPr lang="en-US" dirty="0"/>
                        <a:t>56679</a:t>
                      </a:r>
                    </a:p>
                  </a:txBody>
                  <a:tcPr/>
                </a:tc>
                <a:extLst>
                  <a:ext uri="{0D108BD9-81ED-4DB2-BD59-A6C34878D82A}">
                    <a16:rowId xmlns:a16="http://schemas.microsoft.com/office/drawing/2014/main" val="3527316976"/>
                  </a:ext>
                </a:extLst>
              </a:tr>
              <a:tr h="370840">
                <a:tc>
                  <a:txBody>
                    <a:bodyPr/>
                    <a:lstStyle/>
                    <a:p>
                      <a:r>
                        <a:rPr lang="en-US" dirty="0"/>
                        <a:t>10</a:t>
                      </a:r>
                    </a:p>
                  </a:txBody>
                  <a:tcPr/>
                </a:tc>
                <a:tc>
                  <a:txBody>
                    <a:bodyPr/>
                    <a:lstStyle/>
                    <a:p>
                      <a:r>
                        <a:rPr lang="en-US" dirty="0"/>
                        <a:t>45660</a:t>
                      </a:r>
                    </a:p>
                  </a:txBody>
                  <a:tcPr/>
                </a:tc>
                <a:extLst>
                  <a:ext uri="{0D108BD9-81ED-4DB2-BD59-A6C34878D82A}">
                    <a16:rowId xmlns:a16="http://schemas.microsoft.com/office/drawing/2014/main" val="1699102882"/>
                  </a:ext>
                </a:extLst>
              </a:tr>
              <a:tr h="370840">
                <a:tc>
                  <a:txBody>
                    <a:bodyPr/>
                    <a:lstStyle/>
                    <a:p>
                      <a:r>
                        <a:rPr lang="en-US" dirty="0"/>
                        <a:t>9</a:t>
                      </a:r>
                    </a:p>
                  </a:txBody>
                  <a:tcPr/>
                </a:tc>
                <a:tc>
                  <a:txBody>
                    <a:bodyPr/>
                    <a:lstStyle/>
                    <a:p>
                      <a:r>
                        <a:rPr lang="en-US" dirty="0"/>
                        <a:t>16285</a:t>
                      </a:r>
                    </a:p>
                  </a:txBody>
                  <a:tcPr/>
                </a:tc>
                <a:extLst>
                  <a:ext uri="{0D108BD9-81ED-4DB2-BD59-A6C34878D82A}">
                    <a16:rowId xmlns:a16="http://schemas.microsoft.com/office/drawing/2014/main" val="1106129118"/>
                  </a:ext>
                </a:extLst>
              </a:tr>
              <a:tr h="370840">
                <a:tc>
                  <a:txBody>
                    <a:bodyPr/>
                    <a:lstStyle/>
                    <a:p>
                      <a:r>
                        <a:rPr lang="en-US" dirty="0"/>
                        <a:t>8</a:t>
                      </a:r>
                    </a:p>
                  </a:txBody>
                  <a:tcPr/>
                </a:tc>
                <a:tc>
                  <a:txBody>
                    <a:bodyPr/>
                    <a:lstStyle/>
                    <a:p>
                      <a:r>
                        <a:rPr lang="en-US" dirty="0"/>
                        <a:t>5736</a:t>
                      </a:r>
                    </a:p>
                  </a:txBody>
                  <a:tcPr/>
                </a:tc>
                <a:extLst>
                  <a:ext uri="{0D108BD9-81ED-4DB2-BD59-A6C34878D82A}">
                    <a16:rowId xmlns:a16="http://schemas.microsoft.com/office/drawing/2014/main" val="429796121"/>
                  </a:ext>
                </a:extLst>
              </a:tr>
              <a:tr h="370840">
                <a:tc>
                  <a:txBody>
                    <a:bodyPr/>
                    <a:lstStyle/>
                    <a:p>
                      <a:r>
                        <a:rPr lang="en-US" dirty="0"/>
                        <a:t>8.1.0</a:t>
                      </a:r>
                    </a:p>
                  </a:txBody>
                  <a:tcPr/>
                </a:tc>
                <a:tc>
                  <a:txBody>
                    <a:bodyPr/>
                    <a:lstStyle/>
                    <a:p>
                      <a:r>
                        <a:rPr lang="en-US" dirty="0"/>
                        <a:t>3894</a:t>
                      </a:r>
                    </a:p>
                  </a:txBody>
                  <a:tcPr/>
                </a:tc>
                <a:extLst>
                  <a:ext uri="{0D108BD9-81ED-4DB2-BD59-A6C34878D82A}">
                    <a16:rowId xmlns:a16="http://schemas.microsoft.com/office/drawing/2014/main" val="2743156139"/>
                  </a:ext>
                </a:extLst>
              </a:tr>
              <a:tr h="370840">
                <a:tc>
                  <a:txBody>
                    <a:bodyPr/>
                    <a:lstStyle/>
                    <a:p>
                      <a:r>
                        <a:rPr lang="en-US" dirty="0"/>
                        <a:t>13</a:t>
                      </a:r>
                    </a:p>
                  </a:txBody>
                  <a:tcPr/>
                </a:tc>
                <a:tc>
                  <a:txBody>
                    <a:bodyPr/>
                    <a:lstStyle/>
                    <a:p>
                      <a:r>
                        <a:rPr lang="en-US" dirty="0"/>
                        <a:t>2634</a:t>
                      </a:r>
                    </a:p>
                  </a:txBody>
                  <a:tcPr/>
                </a:tc>
                <a:extLst>
                  <a:ext uri="{0D108BD9-81ED-4DB2-BD59-A6C34878D82A}">
                    <a16:rowId xmlns:a16="http://schemas.microsoft.com/office/drawing/2014/main" val="1026055726"/>
                  </a:ext>
                </a:extLst>
              </a:tr>
              <a:tr h="370840">
                <a:tc>
                  <a:txBody>
                    <a:bodyPr/>
                    <a:lstStyle/>
                    <a:p>
                      <a:r>
                        <a:rPr lang="en-US" dirty="0"/>
                        <a:t>7.0</a:t>
                      </a:r>
                    </a:p>
                  </a:txBody>
                  <a:tcPr/>
                </a:tc>
                <a:tc>
                  <a:txBody>
                    <a:bodyPr/>
                    <a:lstStyle/>
                    <a:p>
                      <a:r>
                        <a:rPr lang="en-US" dirty="0"/>
                        <a:t>898</a:t>
                      </a:r>
                    </a:p>
                  </a:txBody>
                  <a:tcPr/>
                </a:tc>
                <a:extLst>
                  <a:ext uri="{0D108BD9-81ED-4DB2-BD59-A6C34878D82A}">
                    <a16:rowId xmlns:a16="http://schemas.microsoft.com/office/drawing/2014/main" val="2241023851"/>
                  </a:ext>
                </a:extLst>
              </a:tr>
              <a:tr h="370840">
                <a:tc>
                  <a:txBody>
                    <a:bodyPr/>
                    <a:lstStyle/>
                    <a:p>
                      <a:r>
                        <a:rPr lang="en-US" dirty="0"/>
                        <a:t>7.1.2</a:t>
                      </a:r>
                    </a:p>
                  </a:txBody>
                  <a:tcPr/>
                </a:tc>
                <a:tc>
                  <a:txBody>
                    <a:bodyPr/>
                    <a:lstStyle/>
                    <a:p>
                      <a:r>
                        <a:rPr lang="en-US" dirty="0"/>
                        <a:t>775</a:t>
                      </a:r>
                    </a:p>
                  </a:txBody>
                  <a:tcPr/>
                </a:tc>
                <a:extLst>
                  <a:ext uri="{0D108BD9-81ED-4DB2-BD59-A6C34878D82A}">
                    <a16:rowId xmlns:a16="http://schemas.microsoft.com/office/drawing/2014/main" val="3717471652"/>
                  </a:ext>
                </a:extLst>
              </a:tr>
              <a:tr h="370840">
                <a:tc>
                  <a:txBody>
                    <a:bodyPr/>
                    <a:lstStyle/>
                    <a:p>
                      <a:r>
                        <a:rPr lang="en-US" dirty="0"/>
                        <a:t>7.1.1</a:t>
                      </a:r>
                    </a:p>
                  </a:txBody>
                  <a:tcPr/>
                </a:tc>
                <a:tc>
                  <a:txBody>
                    <a:bodyPr/>
                    <a:lstStyle/>
                    <a:p>
                      <a:r>
                        <a:rPr lang="en-US" dirty="0"/>
                        <a:t>748</a:t>
                      </a:r>
                    </a:p>
                  </a:txBody>
                  <a:tcPr/>
                </a:tc>
                <a:extLst>
                  <a:ext uri="{0D108BD9-81ED-4DB2-BD59-A6C34878D82A}">
                    <a16:rowId xmlns:a16="http://schemas.microsoft.com/office/drawing/2014/main" val="2602337120"/>
                  </a:ext>
                </a:extLst>
              </a:tr>
            </a:tbl>
          </a:graphicData>
        </a:graphic>
      </p:graphicFrame>
    </p:spTree>
    <p:extLst>
      <p:ext uri="{BB962C8B-B14F-4D97-AF65-F5344CB8AC3E}">
        <p14:creationId xmlns:p14="http://schemas.microsoft.com/office/powerpoint/2010/main" val="282709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FF84-0BDB-EA96-B749-54B05B6B52E9}"/>
              </a:ext>
            </a:extLst>
          </p:cNvPr>
          <p:cNvSpPr>
            <a:spLocks noGrp="1"/>
          </p:cNvSpPr>
          <p:nvPr>
            <p:ph type="title"/>
          </p:nvPr>
        </p:nvSpPr>
        <p:spPr>
          <a:xfrm>
            <a:off x="677335" y="110435"/>
            <a:ext cx="8596668" cy="830469"/>
          </a:xfrm>
        </p:spPr>
        <p:txBody>
          <a:bodyPr>
            <a:normAutofit/>
          </a:bodyPr>
          <a:lstStyle/>
          <a:p>
            <a:pPr algn="ctr"/>
            <a:r>
              <a:rPr lang="en-US" sz="2400" dirty="0"/>
              <a:t>Graphical representation of the total number of installs per Operating System.</a:t>
            </a:r>
          </a:p>
        </p:txBody>
      </p:sp>
      <p:pic>
        <p:nvPicPr>
          <p:cNvPr id="13" name="Content Placeholder 12">
            <a:extLst>
              <a:ext uri="{FF2B5EF4-FFF2-40B4-BE49-F238E27FC236}">
                <a16:creationId xmlns:a16="http://schemas.microsoft.com/office/drawing/2014/main" id="{8D837EC5-260C-930A-568C-C8B438672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78" y="940904"/>
            <a:ext cx="10853531" cy="5917096"/>
          </a:xfrm>
        </p:spPr>
      </p:pic>
    </p:spTree>
    <p:extLst>
      <p:ext uri="{BB962C8B-B14F-4D97-AF65-F5344CB8AC3E}">
        <p14:creationId xmlns:p14="http://schemas.microsoft.com/office/powerpoint/2010/main" val="3758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F6F-9221-CC11-5223-A084DECF9E99}"/>
              </a:ext>
            </a:extLst>
          </p:cNvPr>
          <p:cNvSpPr>
            <a:spLocks noGrp="1"/>
          </p:cNvSpPr>
          <p:nvPr>
            <p:ph type="title"/>
          </p:nvPr>
        </p:nvSpPr>
        <p:spPr/>
        <p:txBody>
          <a:bodyPr/>
          <a:lstStyle/>
          <a:p>
            <a:pPr algn="ctr"/>
            <a:r>
              <a:rPr lang="en-US" dirty="0"/>
              <a:t>The table below summarizes the number of installs per month.</a:t>
            </a:r>
          </a:p>
        </p:txBody>
      </p:sp>
      <p:graphicFrame>
        <p:nvGraphicFramePr>
          <p:cNvPr id="4" name="Table 4">
            <a:extLst>
              <a:ext uri="{FF2B5EF4-FFF2-40B4-BE49-F238E27FC236}">
                <a16:creationId xmlns:a16="http://schemas.microsoft.com/office/drawing/2014/main" id="{D82D8241-4306-A73F-E9B7-61035756BCD4}"/>
              </a:ext>
            </a:extLst>
          </p:cNvPr>
          <p:cNvGraphicFramePr>
            <a:graphicFrameLocks noGrp="1"/>
          </p:cNvGraphicFramePr>
          <p:nvPr>
            <p:ph idx="1"/>
            <p:extLst>
              <p:ext uri="{D42A27DB-BD31-4B8C-83A1-F6EECF244321}">
                <p14:modId xmlns:p14="http://schemas.microsoft.com/office/powerpoint/2010/main" val="1371866113"/>
              </p:ext>
            </p:extLst>
          </p:nvPr>
        </p:nvGraphicFramePr>
        <p:xfrm>
          <a:off x="677334" y="1816031"/>
          <a:ext cx="8596312" cy="48209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148053509"/>
                    </a:ext>
                  </a:extLst>
                </a:gridCol>
                <a:gridCol w="4298156">
                  <a:extLst>
                    <a:ext uri="{9D8B030D-6E8A-4147-A177-3AD203B41FA5}">
                      <a16:colId xmlns:a16="http://schemas.microsoft.com/office/drawing/2014/main" val="65841607"/>
                    </a:ext>
                  </a:extLst>
                </a:gridCol>
              </a:tblGrid>
              <a:tr h="370840">
                <a:tc>
                  <a:txBody>
                    <a:bodyPr/>
                    <a:lstStyle/>
                    <a:p>
                      <a:r>
                        <a:rPr lang="en-US" dirty="0"/>
                        <a:t>Month</a:t>
                      </a:r>
                    </a:p>
                  </a:txBody>
                  <a:tcPr/>
                </a:tc>
                <a:tc>
                  <a:txBody>
                    <a:bodyPr/>
                    <a:lstStyle/>
                    <a:p>
                      <a:r>
                        <a:rPr lang="en-US" dirty="0"/>
                        <a:t>Number of installs</a:t>
                      </a:r>
                    </a:p>
                  </a:txBody>
                  <a:tcPr/>
                </a:tc>
                <a:extLst>
                  <a:ext uri="{0D108BD9-81ED-4DB2-BD59-A6C34878D82A}">
                    <a16:rowId xmlns:a16="http://schemas.microsoft.com/office/drawing/2014/main" val="3019016257"/>
                  </a:ext>
                </a:extLst>
              </a:tr>
              <a:tr h="370840">
                <a:tc>
                  <a:txBody>
                    <a:bodyPr/>
                    <a:lstStyle/>
                    <a:p>
                      <a:r>
                        <a:rPr lang="en-US" dirty="0"/>
                        <a:t>August</a:t>
                      </a:r>
                    </a:p>
                  </a:txBody>
                  <a:tcPr/>
                </a:tc>
                <a:tc>
                  <a:txBody>
                    <a:bodyPr/>
                    <a:lstStyle/>
                    <a:p>
                      <a:r>
                        <a:rPr lang="en-US" dirty="0"/>
                        <a:t>30428</a:t>
                      </a:r>
                    </a:p>
                  </a:txBody>
                  <a:tcPr/>
                </a:tc>
                <a:extLst>
                  <a:ext uri="{0D108BD9-81ED-4DB2-BD59-A6C34878D82A}">
                    <a16:rowId xmlns:a16="http://schemas.microsoft.com/office/drawing/2014/main" val="2338807894"/>
                  </a:ext>
                </a:extLst>
              </a:tr>
              <a:tr h="370840">
                <a:tc>
                  <a:txBody>
                    <a:bodyPr/>
                    <a:lstStyle/>
                    <a:p>
                      <a:r>
                        <a:rPr lang="en-US" dirty="0"/>
                        <a:t>November </a:t>
                      </a:r>
                    </a:p>
                  </a:txBody>
                  <a:tcPr/>
                </a:tc>
                <a:tc>
                  <a:txBody>
                    <a:bodyPr/>
                    <a:lstStyle/>
                    <a:p>
                      <a:r>
                        <a:rPr lang="en-US" dirty="0"/>
                        <a:t>22732</a:t>
                      </a:r>
                    </a:p>
                  </a:txBody>
                  <a:tcPr/>
                </a:tc>
                <a:extLst>
                  <a:ext uri="{0D108BD9-81ED-4DB2-BD59-A6C34878D82A}">
                    <a16:rowId xmlns:a16="http://schemas.microsoft.com/office/drawing/2014/main" val="1317163759"/>
                  </a:ext>
                </a:extLst>
              </a:tr>
              <a:tr h="370840">
                <a:tc>
                  <a:txBody>
                    <a:bodyPr/>
                    <a:lstStyle/>
                    <a:p>
                      <a:r>
                        <a:rPr lang="en-US" dirty="0"/>
                        <a:t>January</a:t>
                      </a:r>
                    </a:p>
                  </a:txBody>
                  <a:tcPr/>
                </a:tc>
                <a:tc>
                  <a:txBody>
                    <a:bodyPr/>
                    <a:lstStyle/>
                    <a:p>
                      <a:r>
                        <a:rPr lang="en-US" dirty="0"/>
                        <a:t>21224</a:t>
                      </a:r>
                    </a:p>
                  </a:txBody>
                  <a:tcPr/>
                </a:tc>
                <a:extLst>
                  <a:ext uri="{0D108BD9-81ED-4DB2-BD59-A6C34878D82A}">
                    <a16:rowId xmlns:a16="http://schemas.microsoft.com/office/drawing/2014/main" val="4020101334"/>
                  </a:ext>
                </a:extLst>
              </a:tr>
              <a:tr h="370840">
                <a:tc>
                  <a:txBody>
                    <a:bodyPr/>
                    <a:lstStyle/>
                    <a:p>
                      <a:r>
                        <a:rPr lang="en-US" dirty="0"/>
                        <a:t>September</a:t>
                      </a:r>
                    </a:p>
                  </a:txBody>
                  <a:tcPr/>
                </a:tc>
                <a:tc>
                  <a:txBody>
                    <a:bodyPr/>
                    <a:lstStyle/>
                    <a:p>
                      <a:r>
                        <a:rPr lang="en-US" dirty="0"/>
                        <a:t>19945</a:t>
                      </a:r>
                    </a:p>
                  </a:txBody>
                  <a:tcPr/>
                </a:tc>
                <a:extLst>
                  <a:ext uri="{0D108BD9-81ED-4DB2-BD59-A6C34878D82A}">
                    <a16:rowId xmlns:a16="http://schemas.microsoft.com/office/drawing/2014/main" val="594981216"/>
                  </a:ext>
                </a:extLst>
              </a:tr>
              <a:tr h="370840">
                <a:tc>
                  <a:txBody>
                    <a:bodyPr/>
                    <a:lstStyle/>
                    <a:p>
                      <a:r>
                        <a:rPr lang="en-US" dirty="0"/>
                        <a:t>December</a:t>
                      </a:r>
                    </a:p>
                  </a:txBody>
                  <a:tcPr/>
                </a:tc>
                <a:tc>
                  <a:txBody>
                    <a:bodyPr/>
                    <a:lstStyle/>
                    <a:p>
                      <a:r>
                        <a:rPr lang="en-US" dirty="0"/>
                        <a:t>19332</a:t>
                      </a:r>
                    </a:p>
                  </a:txBody>
                  <a:tcPr/>
                </a:tc>
                <a:extLst>
                  <a:ext uri="{0D108BD9-81ED-4DB2-BD59-A6C34878D82A}">
                    <a16:rowId xmlns:a16="http://schemas.microsoft.com/office/drawing/2014/main" val="2426343434"/>
                  </a:ext>
                </a:extLst>
              </a:tr>
              <a:tr h="370840">
                <a:tc>
                  <a:txBody>
                    <a:bodyPr/>
                    <a:lstStyle/>
                    <a:p>
                      <a:r>
                        <a:rPr lang="en-US" dirty="0"/>
                        <a:t>July</a:t>
                      </a:r>
                    </a:p>
                  </a:txBody>
                  <a:tcPr/>
                </a:tc>
                <a:tc>
                  <a:txBody>
                    <a:bodyPr/>
                    <a:lstStyle/>
                    <a:p>
                      <a:r>
                        <a:rPr lang="en-US" dirty="0"/>
                        <a:t>17884</a:t>
                      </a:r>
                    </a:p>
                  </a:txBody>
                  <a:tcPr/>
                </a:tc>
                <a:extLst>
                  <a:ext uri="{0D108BD9-81ED-4DB2-BD59-A6C34878D82A}">
                    <a16:rowId xmlns:a16="http://schemas.microsoft.com/office/drawing/2014/main" val="852182883"/>
                  </a:ext>
                </a:extLst>
              </a:tr>
              <a:tr h="370840">
                <a:tc>
                  <a:txBody>
                    <a:bodyPr/>
                    <a:lstStyle/>
                    <a:p>
                      <a:r>
                        <a:rPr lang="en-US" dirty="0"/>
                        <a:t>October</a:t>
                      </a:r>
                    </a:p>
                  </a:txBody>
                  <a:tcPr/>
                </a:tc>
                <a:tc>
                  <a:txBody>
                    <a:bodyPr/>
                    <a:lstStyle/>
                    <a:p>
                      <a:r>
                        <a:rPr lang="en-US" dirty="0"/>
                        <a:t>17387</a:t>
                      </a:r>
                    </a:p>
                  </a:txBody>
                  <a:tcPr/>
                </a:tc>
                <a:extLst>
                  <a:ext uri="{0D108BD9-81ED-4DB2-BD59-A6C34878D82A}">
                    <a16:rowId xmlns:a16="http://schemas.microsoft.com/office/drawing/2014/main" val="2412630784"/>
                  </a:ext>
                </a:extLst>
              </a:tr>
              <a:tr h="370840">
                <a:tc>
                  <a:txBody>
                    <a:bodyPr/>
                    <a:lstStyle/>
                    <a:p>
                      <a:r>
                        <a:rPr lang="en-US" dirty="0"/>
                        <a:t>June</a:t>
                      </a:r>
                    </a:p>
                  </a:txBody>
                  <a:tcPr/>
                </a:tc>
                <a:tc>
                  <a:txBody>
                    <a:bodyPr/>
                    <a:lstStyle/>
                    <a:p>
                      <a:r>
                        <a:rPr lang="en-US" dirty="0"/>
                        <a:t>14906</a:t>
                      </a:r>
                    </a:p>
                  </a:txBody>
                  <a:tcPr/>
                </a:tc>
                <a:extLst>
                  <a:ext uri="{0D108BD9-81ED-4DB2-BD59-A6C34878D82A}">
                    <a16:rowId xmlns:a16="http://schemas.microsoft.com/office/drawing/2014/main" val="4185020251"/>
                  </a:ext>
                </a:extLst>
              </a:tr>
              <a:tr h="370840">
                <a:tc>
                  <a:txBody>
                    <a:bodyPr/>
                    <a:lstStyle/>
                    <a:p>
                      <a:r>
                        <a:rPr lang="en-US" dirty="0"/>
                        <a:t>February</a:t>
                      </a:r>
                    </a:p>
                  </a:txBody>
                  <a:tcPr/>
                </a:tc>
                <a:tc>
                  <a:txBody>
                    <a:bodyPr/>
                    <a:lstStyle/>
                    <a:p>
                      <a:r>
                        <a:rPr lang="en-US" dirty="0"/>
                        <a:t>14816</a:t>
                      </a:r>
                    </a:p>
                  </a:txBody>
                  <a:tcPr/>
                </a:tc>
                <a:extLst>
                  <a:ext uri="{0D108BD9-81ED-4DB2-BD59-A6C34878D82A}">
                    <a16:rowId xmlns:a16="http://schemas.microsoft.com/office/drawing/2014/main" val="715558344"/>
                  </a:ext>
                </a:extLst>
              </a:tr>
              <a:tr h="370840">
                <a:tc>
                  <a:txBody>
                    <a:bodyPr/>
                    <a:lstStyle/>
                    <a:p>
                      <a:r>
                        <a:rPr lang="en-US" dirty="0"/>
                        <a:t>March</a:t>
                      </a:r>
                    </a:p>
                  </a:txBody>
                  <a:tcPr/>
                </a:tc>
                <a:tc>
                  <a:txBody>
                    <a:bodyPr/>
                    <a:lstStyle/>
                    <a:p>
                      <a:r>
                        <a:rPr lang="en-US" dirty="0"/>
                        <a:t>13518</a:t>
                      </a:r>
                    </a:p>
                  </a:txBody>
                  <a:tcPr/>
                </a:tc>
                <a:extLst>
                  <a:ext uri="{0D108BD9-81ED-4DB2-BD59-A6C34878D82A}">
                    <a16:rowId xmlns:a16="http://schemas.microsoft.com/office/drawing/2014/main" val="40256822"/>
                  </a:ext>
                </a:extLst>
              </a:tr>
              <a:tr h="370840">
                <a:tc>
                  <a:txBody>
                    <a:bodyPr/>
                    <a:lstStyle/>
                    <a:p>
                      <a:r>
                        <a:rPr lang="en-US" dirty="0"/>
                        <a:t>May</a:t>
                      </a:r>
                    </a:p>
                  </a:txBody>
                  <a:tcPr/>
                </a:tc>
                <a:tc>
                  <a:txBody>
                    <a:bodyPr/>
                    <a:lstStyle/>
                    <a:p>
                      <a:r>
                        <a:rPr lang="en-US" dirty="0"/>
                        <a:t>13424</a:t>
                      </a:r>
                    </a:p>
                  </a:txBody>
                  <a:tcPr/>
                </a:tc>
                <a:extLst>
                  <a:ext uri="{0D108BD9-81ED-4DB2-BD59-A6C34878D82A}">
                    <a16:rowId xmlns:a16="http://schemas.microsoft.com/office/drawing/2014/main" val="1203918570"/>
                  </a:ext>
                </a:extLst>
              </a:tr>
              <a:tr h="370840">
                <a:tc>
                  <a:txBody>
                    <a:bodyPr/>
                    <a:lstStyle/>
                    <a:p>
                      <a:r>
                        <a:rPr lang="en-US" dirty="0"/>
                        <a:t>April</a:t>
                      </a:r>
                    </a:p>
                  </a:txBody>
                  <a:tcPr/>
                </a:tc>
                <a:tc>
                  <a:txBody>
                    <a:bodyPr/>
                    <a:lstStyle/>
                    <a:p>
                      <a:r>
                        <a:rPr lang="en-US" dirty="0"/>
                        <a:t>11342</a:t>
                      </a:r>
                    </a:p>
                  </a:txBody>
                  <a:tcPr/>
                </a:tc>
                <a:extLst>
                  <a:ext uri="{0D108BD9-81ED-4DB2-BD59-A6C34878D82A}">
                    <a16:rowId xmlns:a16="http://schemas.microsoft.com/office/drawing/2014/main" val="4195533499"/>
                  </a:ext>
                </a:extLst>
              </a:tr>
            </a:tbl>
          </a:graphicData>
        </a:graphic>
      </p:graphicFrame>
    </p:spTree>
    <p:extLst>
      <p:ext uri="{BB962C8B-B14F-4D97-AF65-F5344CB8AC3E}">
        <p14:creationId xmlns:p14="http://schemas.microsoft.com/office/powerpoint/2010/main" val="11665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ACA7-3D00-53B6-FA2B-2D8300A44210}"/>
              </a:ext>
            </a:extLst>
          </p:cNvPr>
          <p:cNvSpPr>
            <a:spLocks noGrp="1"/>
          </p:cNvSpPr>
          <p:nvPr>
            <p:ph type="title"/>
          </p:nvPr>
        </p:nvSpPr>
        <p:spPr/>
        <p:txBody>
          <a:bodyPr/>
          <a:lstStyle/>
          <a:p>
            <a:pPr algn="ctr"/>
            <a:r>
              <a:rPr lang="en-US" dirty="0"/>
              <a:t>A graphical Representation of the number of installs per month</a:t>
            </a:r>
          </a:p>
        </p:txBody>
      </p:sp>
      <p:graphicFrame>
        <p:nvGraphicFramePr>
          <p:cNvPr id="15" name="Content Placeholder 14">
            <a:extLst>
              <a:ext uri="{FF2B5EF4-FFF2-40B4-BE49-F238E27FC236}">
                <a16:creationId xmlns:a16="http://schemas.microsoft.com/office/drawing/2014/main" id="{23043B78-3952-E9A9-09D9-9DF6B6CBF25E}"/>
              </a:ext>
            </a:extLst>
          </p:cNvPr>
          <p:cNvGraphicFramePr>
            <a:graphicFrameLocks noGrp="1"/>
          </p:cNvGraphicFramePr>
          <p:nvPr>
            <p:ph idx="1"/>
            <p:extLst>
              <p:ext uri="{D42A27DB-BD31-4B8C-83A1-F6EECF244321}">
                <p14:modId xmlns:p14="http://schemas.microsoft.com/office/powerpoint/2010/main" val="703919041"/>
              </p:ext>
            </p:extLst>
          </p:nvPr>
        </p:nvGraphicFramePr>
        <p:xfrm>
          <a:off x="677863" y="1930401"/>
          <a:ext cx="8855260" cy="4937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752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E3E5-9BCD-29B1-C666-D1F32C62EDEA}"/>
              </a:ext>
            </a:extLst>
          </p:cNvPr>
          <p:cNvSpPr>
            <a:spLocks noGrp="1"/>
          </p:cNvSpPr>
          <p:nvPr>
            <p:ph type="title"/>
          </p:nvPr>
        </p:nvSpPr>
        <p:spPr/>
        <p:txBody>
          <a:bodyPr/>
          <a:lstStyle/>
          <a:p>
            <a:pPr algn="ctr"/>
            <a:r>
              <a:rPr lang="en-US" dirty="0"/>
              <a:t>Number of installs per Network Id</a:t>
            </a:r>
          </a:p>
        </p:txBody>
      </p:sp>
      <p:pic>
        <p:nvPicPr>
          <p:cNvPr id="5" name="Content Placeholder 4">
            <a:extLst>
              <a:ext uri="{FF2B5EF4-FFF2-40B4-BE49-F238E27FC236}">
                <a16:creationId xmlns:a16="http://schemas.microsoft.com/office/drawing/2014/main" id="{6EC06CB2-7C5A-0A08-1319-3F2A7F2E3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09822"/>
            <a:ext cx="10156873" cy="5486400"/>
          </a:xfrm>
        </p:spPr>
      </p:pic>
    </p:spTree>
    <p:extLst>
      <p:ext uri="{BB962C8B-B14F-4D97-AF65-F5344CB8AC3E}">
        <p14:creationId xmlns:p14="http://schemas.microsoft.com/office/powerpoint/2010/main" val="157147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7EA2-C8F1-0FBF-15F0-CAB5083D2277}"/>
              </a:ext>
            </a:extLst>
          </p:cNvPr>
          <p:cNvSpPr>
            <a:spLocks noGrp="1"/>
          </p:cNvSpPr>
          <p:nvPr>
            <p:ph type="title"/>
          </p:nvPr>
        </p:nvSpPr>
        <p:spPr>
          <a:xfrm>
            <a:off x="663266" y="131299"/>
            <a:ext cx="8596668" cy="712764"/>
          </a:xfrm>
        </p:spPr>
        <p:txBody>
          <a:bodyPr/>
          <a:lstStyle/>
          <a:p>
            <a:pPr algn="ctr"/>
            <a:r>
              <a:rPr lang="en-US" dirty="0"/>
              <a:t>Top ten Number of installs per App Id</a:t>
            </a:r>
          </a:p>
        </p:txBody>
      </p:sp>
      <p:pic>
        <p:nvPicPr>
          <p:cNvPr id="5" name="Content Placeholder 4">
            <a:extLst>
              <a:ext uri="{FF2B5EF4-FFF2-40B4-BE49-F238E27FC236}">
                <a16:creationId xmlns:a16="http://schemas.microsoft.com/office/drawing/2014/main" id="{3BB44947-1243-E196-9173-527E06BEB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24" y="844063"/>
            <a:ext cx="11191109" cy="6013937"/>
          </a:xfrm>
        </p:spPr>
      </p:pic>
    </p:spTree>
    <p:extLst>
      <p:ext uri="{BB962C8B-B14F-4D97-AF65-F5344CB8AC3E}">
        <p14:creationId xmlns:p14="http://schemas.microsoft.com/office/powerpoint/2010/main" val="264551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B159-5F59-7F02-D91E-10305B5398FC}"/>
              </a:ext>
            </a:extLst>
          </p:cNvPr>
          <p:cNvSpPr>
            <a:spLocks noGrp="1"/>
          </p:cNvSpPr>
          <p:nvPr>
            <p:ph type="title"/>
          </p:nvPr>
        </p:nvSpPr>
        <p:spPr>
          <a:xfrm>
            <a:off x="677334" y="133644"/>
            <a:ext cx="8596668" cy="628357"/>
          </a:xfrm>
        </p:spPr>
        <p:txBody>
          <a:bodyPr>
            <a:normAutofit/>
          </a:bodyPr>
          <a:lstStyle/>
          <a:p>
            <a:pPr algn="ctr"/>
            <a:r>
              <a:rPr lang="en-US" sz="3200" dirty="0"/>
              <a:t>The total number of installs per Country Id</a:t>
            </a:r>
          </a:p>
        </p:txBody>
      </p:sp>
      <p:pic>
        <p:nvPicPr>
          <p:cNvPr id="5" name="Content Placeholder 4">
            <a:extLst>
              <a:ext uri="{FF2B5EF4-FFF2-40B4-BE49-F238E27FC236}">
                <a16:creationId xmlns:a16="http://schemas.microsoft.com/office/drawing/2014/main" id="{2CAEEA3B-1DF9-8615-4AA2-8B8C53B2B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1" y="762001"/>
            <a:ext cx="9875520" cy="5962355"/>
          </a:xfrm>
        </p:spPr>
      </p:pic>
    </p:spTree>
    <p:extLst>
      <p:ext uri="{BB962C8B-B14F-4D97-AF65-F5344CB8AC3E}">
        <p14:creationId xmlns:p14="http://schemas.microsoft.com/office/powerpoint/2010/main" val="372802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CB33-6C95-4FED-9545-B26DCF5C83DB}"/>
              </a:ext>
            </a:extLst>
          </p:cNvPr>
          <p:cNvSpPr>
            <a:spLocks noGrp="1"/>
          </p:cNvSpPr>
          <p:nvPr>
            <p:ph type="title"/>
          </p:nvPr>
        </p:nvSpPr>
        <p:spPr>
          <a:xfrm>
            <a:off x="677334" y="212035"/>
            <a:ext cx="8596668" cy="702365"/>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6B20E664-68EB-CC61-1FE9-145ADBFD3AB3}"/>
              </a:ext>
            </a:extLst>
          </p:cNvPr>
          <p:cNvSpPr>
            <a:spLocks noGrp="1"/>
          </p:cNvSpPr>
          <p:nvPr>
            <p:ph idx="1"/>
          </p:nvPr>
        </p:nvSpPr>
        <p:spPr>
          <a:xfrm>
            <a:off x="677334" y="914401"/>
            <a:ext cx="8596668" cy="5126962"/>
          </a:xfrm>
        </p:spPr>
        <p:txBody>
          <a:bodyPr>
            <a:normAutofit lnSpcReduction="10000"/>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Whatever the size of the business, ensuring that it's successful or not is important to calculate the feasibility of its future, or just to give an insight into how effective it is and JustDice GmbH is no different.</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For example, some of the processes may need to be changed to make the business more profitable. Success can be measured in a number of different ways, and it's important to remember that what success means for one business, might not be the same for any other business. Success is often measured based on a number of realistic targets</a:t>
            </a:r>
            <a:r>
              <a:rPr lang="en-US" b="0" i="0" dirty="0">
                <a:solidFill>
                  <a:srgbClr val="000000"/>
                </a:solidFill>
                <a:effectLst/>
                <a:latin typeface="Helvetica Neue"/>
              </a:rPr>
              <a:t>.</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 company's success is often associated with its sales revenues and profits. Essentially for a company like JustDice GmbH to be profitable , the revenue must be more than the Expenses.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In the slides below we will be looking at JustDice financial report and analysis for the year 2022 starting with Revenue.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00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1483-7CFD-0313-130F-F5C3792CD9A1}"/>
              </a:ext>
            </a:extLst>
          </p:cNvPr>
          <p:cNvSpPr>
            <a:spLocks noGrp="1"/>
          </p:cNvSpPr>
          <p:nvPr>
            <p:ph type="title"/>
          </p:nvPr>
        </p:nvSpPr>
        <p:spPr>
          <a:xfrm>
            <a:off x="677334" y="609600"/>
            <a:ext cx="8596668" cy="861391"/>
          </a:xfrm>
        </p:spPr>
        <p:txBody>
          <a:bodyPr/>
          <a:lstStyle/>
          <a:p>
            <a:pPr algn="ctr"/>
            <a:r>
              <a:rPr lang="en-US" dirty="0"/>
              <a:t>Conclusion </a:t>
            </a:r>
          </a:p>
        </p:txBody>
      </p:sp>
      <p:sp>
        <p:nvSpPr>
          <p:cNvPr id="3" name="Content Placeholder 2">
            <a:extLst>
              <a:ext uri="{FF2B5EF4-FFF2-40B4-BE49-F238E27FC236}">
                <a16:creationId xmlns:a16="http://schemas.microsoft.com/office/drawing/2014/main" id="{74644739-7F68-5A73-D569-8EA306E6F776}"/>
              </a:ext>
            </a:extLst>
          </p:cNvPr>
          <p:cNvSpPr>
            <a:spLocks noGrp="1"/>
          </p:cNvSpPr>
          <p:nvPr>
            <p:ph idx="1"/>
          </p:nvPr>
        </p:nvSpPr>
        <p:spPr>
          <a:xfrm>
            <a:off x="849612" y="1338954"/>
            <a:ext cx="8596668" cy="5194368"/>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From the data we can draw the following conclusions.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November had the highest  amount of revenue at $ 60,209.</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November had the highest amount of ad spend at $ 35,577.</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April had the lowest ad spend amount at $ 13,239 and  also the lowest revenue at $ 21,078.</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August had the highest number of installs and also the highest amount of payouts.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Country Id 1 had the highest value in ad spend at $243,186 and the highest number of installs at 135242.</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Network id 60 had the highest amount of ad spend at $ 243,186 and also the highest amount of installs at 110463.</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 The operating system with the highest number of installations was 11 at 79,355 , followed by 12 at 56,679 and 10 at number three with 45,560 installs.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app Id with the highest number of installs was 174 at 47,416 followed by 121 at 39868 and at number three was 94 with 32,265.</a:t>
            </a:r>
          </a:p>
          <a:p>
            <a:endParaRPr lang="en-US" dirty="0"/>
          </a:p>
          <a:p>
            <a:endParaRPr lang="en-US" dirty="0"/>
          </a:p>
        </p:txBody>
      </p:sp>
    </p:spTree>
    <p:extLst>
      <p:ext uri="{BB962C8B-B14F-4D97-AF65-F5344CB8AC3E}">
        <p14:creationId xmlns:p14="http://schemas.microsoft.com/office/powerpoint/2010/main" val="103682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DC83-5B4B-C2A2-4829-86B71BC61C86}"/>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CC9386B4-DD4A-A950-735C-176ECC0A0F0D}"/>
              </a:ext>
            </a:extLst>
          </p:cNvPr>
          <p:cNvSpPr>
            <a:spLocks noGrp="1"/>
          </p:cNvSpPr>
          <p:nvPr>
            <p:ph idx="1"/>
          </p:nvPr>
        </p:nvSpPr>
        <p:spPr>
          <a:xfrm>
            <a:off x="677334" y="1311965"/>
            <a:ext cx="8596668" cy="4729398"/>
          </a:xfrm>
        </p:spPr>
        <p:txBody>
          <a:bodyPr>
            <a:normAutofit lnSpcReduction="10000"/>
          </a:bodyPr>
          <a:lstStyle/>
          <a:p>
            <a:pPr>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company should produce more apps or produce more apps in future for the top three operating systems that is 11,12 and 10 because they had the highest number of installations which shows a high preference by the users for the three.</a:t>
            </a:r>
          </a:p>
          <a:p>
            <a:pPr>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company should develop more apps in the app id 174,121 and 94 category because they were the top three most preferred apps by users in regards to the number of installations.</a:t>
            </a:r>
          </a:p>
          <a:p>
            <a:pPr>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company should focus more on ads because from the data the higher the ad spend the higher the revenue in relation to the November data as well as the country ad spend data.</a:t>
            </a:r>
          </a:p>
          <a:p>
            <a:endParaRPr lang="en-US" dirty="0"/>
          </a:p>
        </p:txBody>
      </p:sp>
    </p:spTree>
    <p:extLst>
      <p:ext uri="{BB962C8B-B14F-4D97-AF65-F5344CB8AC3E}">
        <p14:creationId xmlns:p14="http://schemas.microsoft.com/office/powerpoint/2010/main" val="154992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97BE-ED61-79D0-AC71-6D5AB62D917F}"/>
              </a:ext>
            </a:extLst>
          </p:cNvPr>
          <p:cNvSpPr>
            <a:spLocks noGrp="1"/>
          </p:cNvSpPr>
          <p:nvPr>
            <p:ph type="title"/>
          </p:nvPr>
        </p:nvSpPr>
        <p:spPr>
          <a:xfrm>
            <a:off x="1525473" y="2994991"/>
            <a:ext cx="8596668" cy="1320800"/>
          </a:xfrm>
        </p:spPr>
        <p:txBody>
          <a:bodyPr/>
          <a:lstStyle/>
          <a:p>
            <a:r>
              <a:rPr lang="en-US" dirty="0"/>
              <a:t>Revenue Analysis </a:t>
            </a:r>
          </a:p>
        </p:txBody>
      </p:sp>
      <p:sp>
        <p:nvSpPr>
          <p:cNvPr id="4" name="Arrow: Down 3">
            <a:extLst>
              <a:ext uri="{FF2B5EF4-FFF2-40B4-BE49-F238E27FC236}">
                <a16:creationId xmlns:a16="http://schemas.microsoft.com/office/drawing/2014/main" id="{42C3A80E-E255-CE79-424D-15E8F3B6B695}"/>
              </a:ext>
            </a:extLst>
          </p:cNvPr>
          <p:cNvSpPr/>
          <p:nvPr/>
        </p:nvSpPr>
        <p:spPr>
          <a:xfrm>
            <a:off x="5605670" y="3154017"/>
            <a:ext cx="45719" cy="2749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490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9C69-47E0-918F-2015-9A0CEA47F520}"/>
              </a:ext>
            </a:extLst>
          </p:cNvPr>
          <p:cNvSpPr>
            <a:spLocks noGrp="1"/>
          </p:cNvSpPr>
          <p:nvPr>
            <p:ph type="title"/>
          </p:nvPr>
        </p:nvSpPr>
        <p:spPr>
          <a:xfrm>
            <a:off x="677334" y="19877"/>
            <a:ext cx="8596668" cy="523462"/>
          </a:xfrm>
        </p:spPr>
        <p:txBody>
          <a:bodyPr>
            <a:normAutofit fontScale="90000"/>
          </a:bodyPr>
          <a:lstStyle/>
          <a:p>
            <a:pPr algn="ctr"/>
            <a:r>
              <a:rPr lang="en-US" dirty="0"/>
              <a:t>Total Revenue =$ 418 845</a:t>
            </a:r>
            <a:br>
              <a:rPr lang="en-US" dirty="0"/>
            </a:br>
            <a:br>
              <a:rPr lang="en-US" dirty="0"/>
            </a:br>
            <a:endParaRPr lang="en-US" dirty="0"/>
          </a:p>
        </p:txBody>
      </p:sp>
      <p:sp>
        <p:nvSpPr>
          <p:cNvPr id="3" name="Content Placeholder 2">
            <a:extLst>
              <a:ext uri="{FF2B5EF4-FFF2-40B4-BE49-F238E27FC236}">
                <a16:creationId xmlns:a16="http://schemas.microsoft.com/office/drawing/2014/main" id="{EE204150-A581-E9C5-330A-04610322F7E7}"/>
              </a:ext>
            </a:extLst>
          </p:cNvPr>
          <p:cNvSpPr>
            <a:spLocks noGrp="1"/>
          </p:cNvSpPr>
          <p:nvPr>
            <p:ph idx="1"/>
          </p:nvPr>
        </p:nvSpPr>
        <p:spPr>
          <a:xfrm>
            <a:off x="677334" y="435691"/>
            <a:ext cx="8596668" cy="5605671"/>
          </a:xfrm>
        </p:spPr>
        <p:txBody>
          <a:bodyPr/>
          <a:lstStyle/>
          <a:p>
            <a:pPr marL="0" indent="0" algn="ctr">
              <a:buNone/>
            </a:pPr>
            <a:r>
              <a:rPr lang="en-US" dirty="0"/>
              <a:t>Graphical representation of the Revenue by Month.</a:t>
            </a:r>
          </a:p>
          <a:p>
            <a:pPr marL="0" indent="0" algn="ctr">
              <a:buNone/>
            </a:pPr>
            <a:endParaRPr lang="en-US" dirty="0"/>
          </a:p>
        </p:txBody>
      </p:sp>
      <p:pic>
        <p:nvPicPr>
          <p:cNvPr id="7" name="Picture 6">
            <a:extLst>
              <a:ext uri="{FF2B5EF4-FFF2-40B4-BE49-F238E27FC236}">
                <a16:creationId xmlns:a16="http://schemas.microsoft.com/office/drawing/2014/main" id="{48A988CA-1DE1-420E-D63D-C3F74C6EA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9" y="816638"/>
            <a:ext cx="10151165" cy="6021485"/>
          </a:xfrm>
          <a:prstGeom prst="rect">
            <a:avLst/>
          </a:prstGeom>
        </p:spPr>
      </p:pic>
    </p:spTree>
    <p:extLst>
      <p:ext uri="{BB962C8B-B14F-4D97-AF65-F5344CB8AC3E}">
        <p14:creationId xmlns:p14="http://schemas.microsoft.com/office/powerpoint/2010/main" val="347111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51DE-C1E6-FD1F-D85A-E27B876A9F26}"/>
              </a:ext>
            </a:extLst>
          </p:cNvPr>
          <p:cNvSpPr>
            <a:spLocks noGrp="1"/>
          </p:cNvSpPr>
          <p:nvPr>
            <p:ph type="title"/>
          </p:nvPr>
        </p:nvSpPr>
        <p:spPr>
          <a:xfrm>
            <a:off x="995387" y="2915478"/>
            <a:ext cx="8596668" cy="1320800"/>
          </a:xfrm>
        </p:spPr>
        <p:txBody>
          <a:bodyPr/>
          <a:lstStyle/>
          <a:p>
            <a:r>
              <a:rPr lang="en-US" dirty="0"/>
              <a:t>Payout Analysis</a:t>
            </a:r>
          </a:p>
        </p:txBody>
      </p:sp>
    </p:spTree>
    <p:extLst>
      <p:ext uri="{BB962C8B-B14F-4D97-AF65-F5344CB8AC3E}">
        <p14:creationId xmlns:p14="http://schemas.microsoft.com/office/powerpoint/2010/main" val="52049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4EC3-601D-082D-7196-D225911DB6AA}"/>
              </a:ext>
            </a:extLst>
          </p:cNvPr>
          <p:cNvSpPr>
            <a:spLocks noGrp="1"/>
          </p:cNvSpPr>
          <p:nvPr>
            <p:ph type="title"/>
          </p:nvPr>
        </p:nvSpPr>
        <p:spPr>
          <a:xfrm>
            <a:off x="838880" y="0"/>
            <a:ext cx="8596668" cy="1086678"/>
          </a:xfrm>
        </p:spPr>
        <p:txBody>
          <a:bodyPr>
            <a:normAutofit/>
          </a:bodyPr>
          <a:lstStyle/>
          <a:p>
            <a:pPr algn="ctr"/>
            <a:r>
              <a:rPr lang="en-US" dirty="0"/>
              <a:t>Total Payouts=$ 62321</a:t>
            </a:r>
            <a:br>
              <a:rPr lang="en-US" dirty="0"/>
            </a:br>
            <a:r>
              <a:rPr lang="en-US" sz="2700" dirty="0">
                <a:solidFill>
                  <a:schemeClr val="tx1"/>
                </a:solidFill>
                <a:latin typeface="Times New Roman" panose="02020603050405020304" pitchFamily="18" charset="0"/>
                <a:cs typeface="Times New Roman" panose="02020603050405020304" pitchFamily="18" charset="0"/>
              </a:rPr>
              <a:t>Below is a graphical presentation of the Revenue by Month</a:t>
            </a:r>
          </a:p>
        </p:txBody>
      </p:sp>
      <p:pic>
        <p:nvPicPr>
          <p:cNvPr id="5" name="Content Placeholder 4">
            <a:extLst>
              <a:ext uri="{FF2B5EF4-FFF2-40B4-BE49-F238E27FC236}">
                <a16:creationId xmlns:a16="http://schemas.microsoft.com/office/drawing/2014/main" id="{4EA1BBBC-E816-726B-7930-A6E97D2C4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43" y="1086678"/>
            <a:ext cx="10429461" cy="5605670"/>
          </a:xfrm>
        </p:spPr>
      </p:pic>
    </p:spTree>
    <p:extLst>
      <p:ext uri="{BB962C8B-B14F-4D97-AF65-F5344CB8AC3E}">
        <p14:creationId xmlns:p14="http://schemas.microsoft.com/office/powerpoint/2010/main" val="37340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34CC-055D-03CD-71C9-9DF5AABECB3D}"/>
              </a:ext>
            </a:extLst>
          </p:cNvPr>
          <p:cNvSpPr>
            <a:spLocks noGrp="1"/>
          </p:cNvSpPr>
          <p:nvPr>
            <p:ph type="title"/>
          </p:nvPr>
        </p:nvSpPr>
        <p:spPr>
          <a:xfrm>
            <a:off x="584569" y="3154018"/>
            <a:ext cx="8596668" cy="1320800"/>
          </a:xfrm>
        </p:spPr>
        <p:txBody>
          <a:bodyPr/>
          <a:lstStyle/>
          <a:p>
            <a:r>
              <a:rPr lang="en-US" dirty="0"/>
              <a:t>Ad Spend Analysis</a:t>
            </a:r>
          </a:p>
        </p:txBody>
      </p:sp>
    </p:spTree>
    <p:extLst>
      <p:ext uri="{BB962C8B-B14F-4D97-AF65-F5344CB8AC3E}">
        <p14:creationId xmlns:p14="http://schemas.microsoft.com/office/powerpoint/2010/main" val="168254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E1B4-A262-0035-CBDC-99DEF43C6C36}"/>
              </a:ext>
            </a:extLst>
          </p:cNvPr>
          <p:cNvSpPr>
            <a:spLocks noGrp="1"/>
          </p:cNvSpPr>
          <p:nvPr>
            <p:ph type="title"/>
          </p:nvPr>
        </p:nvSpPr>
        <p:spPr>
          <a:xfrm>
            <a:off x="703838" y="0"/>
            <a:ext cx="8596668" cy="1320800"/>
          </a:xfrm>
        </p:spPr>
        <p:txBody>
          <a:bodyPr>
            <a:normAutofit/>
          </a:bodyPr>
          <a:lstStyle/>
          <a:p>
            <a:pPr algn="ctr"/>
            <a:r>
              <a:rPr lang="en-US" dirty="0"/>
              <a:t>Total Ad Spend=$ 254 071</a:t>
            </a:r>
            <a:br>
              <a:rPr lang="en-US" dirty="0"/>
            </a:br>
            <a:r>
              <a:rPr lang="en-US" sz="2700" dirty="0">
                <a:solidFill>
                  <a:schemeClr val="tx1"/>
                </a:solidFill>
                <a:latin typeface="Times New Roman" panose="02020603050405020304" pitchFamily="18" charset="0"/>
                <a:cs typeface="Times New Roman" panose="02020603050405020304" pitchFamily="18" charset="0"/>
              </a:rPr>
              <a:t>Below is a graphical presentation of the Ad spend by Month</a:t>
            </a:r>
            <a:endParaRPr lang="en-US" sz="2700" dirty="0"/>
          </a:p>
        </p:txBody>
      </p:sp>
      <p:pic>
        <p:nvPicPr>
          <p:cNvPr id="5" name="Content Placeholder 4">
            <a:extLst>
              <a:ext uri="{FF2B5EF4-FFF2-40B4-BE49-F238E27FC236}">
                <a16:creationId xmlns:a16="http://schemas.microsoft.com/office/drawing/2014/main" id="{89102672-E1C8-932F-4182-E794773E2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 y="1113183"/>
            <a:ext cx="11092070" cy="5744817"/>
          </a:xfrm>
        </p:spPr>
      </p:pic>
    </p:spTree>
    <p:extLst>
      <p:ext uri="{BB962C8B-B14F-4D97-AF65-F5344CB8AC3E}">
        <p14:creationId xmlns:p14="http://schemas.microsoft.com/office/powerpoint/2010/main" val="236230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E9FE-D36C-1915-3D94-62B7B795B51A}"/>
              </a:ext>
            </a:extLst>
          </p:cNvPr>
          <p:cNvSpPr>
            <a:spLocks noGrp="1"/>
          </p:cNvSpPr>
          <p:nvPr>
            <p:ph type="title"/>
          </p:nvPr>
        </p:nvSpPr>
        <p:spPr/>
        <p:txBody>
          <a:bodyPr/>
          <a:lstStyle/>
          <a:p>
            <a:pPr algn="ctr"/>
            <a:r>
              <a:rPr lang="en-US" dirty="0"/>
              <a:t>Ad Spend per Network</a:t>
            </a:r>
          </a:p>
        </p:txBody>
      </p:sp>
      <p:graphicFrame>
        <p:nvGraphicFramePr>
          <p:cNvPr id="4" name="Table 4">
            <a:extLst>
              <a:ext uri="{FF2B5EF4-FFF2-40B4-BE49-F238E27FC236}">
                <a16:creationId xmlns:a16="http://schemas.microsoft.com/office/drawing/2014/main" id="{90788E91-2D32-82D7-A259-8BB7CF2A56CE}"/>
              </a:ext>
            </a:extLst>
          </p:cNvPr>
          <p:cNvGraphicFramePr>
            <a:graphicFrameLocks noGrp="1"/>
          </p:cNvGraphicFramePr>
          <p:nvPr>
            <p:ph idx="1"/>
            <p:extLst>
              <p:ext uri="{D42A27DB-BD31-4B8C-83A1-F6EECF244321}">
                <p14:modId xmlns:p14="http://schemas.microsoft.com/office/powerpoint/2010/main" val="1813462463"/>
              </p:ext>
            </p:extLst>
          </p:nvPr>
        </p:nvGraphicFramePr>
        <p:xfrm>
          <a:off x="677863" y="1930398"/>
          <a:ext cx="8596312" cy="4152348"/>
        </p:xfrm>
        <a:graphic>
          <a:graphicData uri="http://schemas.openxmlformats.org/drawingml/2006/table">
            <a:tbl>
              <a:tblPr firstRow="1" bandRow="1">
                <a:tableStyleId>{21E4AEA4-8DFA-4A89-87EB-49C32662AFE0}</a:tableStyleId>
              </a:tblPr>
              <a:tblGrid>
                <a:gridCol w="4298156">
                  <a:extLst>
                    <a:ext uri="{9D8B030D-6E8A-4147-A177-3AD203B41FA5}">
                      <a16:colId xmlns:a16="http://schemas.microsoft.com/office/drawing/2014/main" val="1964994367"/>
                    </a:ext>
                  </a:extLst>
                </a:gridCol>
                <a:gridCol w="4298156">
                  <a:extLst>
                    <a:ext uri="{9D8B030D-6E8A-4147-A177-3AD203B41FA5}">
                      <a16:colId xmlns:a16="http://schemas.microsoft.com/office/drawing/2014/main" val="2163067020"/>
                    </a:ext>
                  </a:extLst>
                </a:gridCol>
              </a:tblGrid>
              <a:tr h="1038087">
                <a:tc>
                  <a:txBody>
                    <a:bodyPr/>
                    <a:lstStyle/>
                    <a:p>
                      <a:r>
                        <a:rPr lang="en-US" dirty="0"/>
                        <a:t>Network ID</a:t>
                      </a:r>
                    </a:p>
                  </a:txBody>
                  <a:tcPr/>
                </a:tc>
                <a:tc>
                  <a:txBody>
                    <a:bodyPr/>
                    <a:lstStyle/>
                    <a:p>
                      <a:r>
                        <a:rPr lang="en-US" dirty="0"/>
                        <a:t>Value in $</a:t>
                      </a:r>
                    </a:p>
                  </a:txBody>
                  <a:tcPr/>
                </a:tc>
                <a:extLst>
                  <a:ext uri="{0D108BD9-81ED-4DB2-BD59-A6C34878D82A}">
                    <a16:rowId xmlns:a16="http://schemas.microsoft.com/office/drawing/2014/main" val="2460498226"/>
                  </a:ext>
                </a:extLst>
              </a:tr>
              <a:tr h="1038087">
                <a:tc>
                  <a:txBody>
                    <a:bodyPr/>
                    <a:lstStyle/>
                    <a:p>
                      <a:r>
                        <a:rPr lang="en-US" sz="3600" dirty="0"/>
                        <a:t>60</a:t>
                      </a:r>
                    </a:p>
                  </a:txBody>
                  <a:tcPr/>
                </a:tc>
                <a:tc>
                  <a:txBody>
                    <a:bodyPr/>
                    <a:lstStyle/>
                    <a:p>
                      <a:r>
                        <a:rPr lang="en-US" sz="3600" dirty="0"/>
                        <a:t>214 834</a:t>
                      </a:r>
                    </a:p>
                  </a:txBody>
                  <a:tcPr/>
                </a:tc>
                <a:extLst>
                  <a:ext uri="{0D108BD9-81ED-4DB2-BD59-A6C34878D82A}">
                    <a16:rowId xmlns:a16="http://schemas.microsoft.com/office/drawing/2014/main" val="1430877651"/>
                  </a:ext>
                </a:extLst>
              </a:tr>
              <a:tr h="1038087">
                <a:tc>
                  <a:txBody>
                    <a:bodyPr/>
                    <a:lstStyle/>
                    <a:p>
                      <a:r>
                        <a:rPr lang="en-US" sz="3600" dirty="0"/>
                        <a:t>10</a:t>
                      </a:r>
                    </a:p>
                  </a:txBody>
                  <a:tcPr/>
                </a:tc>
                <a:tc>
                  <a:txBody>
                    <a:bodyPr/>
                    <a:lstStyle/>
                    <a:p>
                      <a:r>
                        <a:rPr lang="en-US" sz="3600" dirty="0"/>
                        <a:t>39 237</a:t>
                      </a:r>
                    </a:p>
                  </a:txBody>
                  <a:tcPr/>
                </a:tc>
                <a:extLst>
                  <a:ext uri="{0D108BD9-81ED-4DB2-BD59-A6C34878D82A}">
                    <a16:rowId xmlns:a16="http://schemas.microsoft.com/office/drawing/2014/main" val="3824717705"/>
                  </a:ext>
                </a:extLst>
              </a:tr>
              <a:tr h="1038087">
                <a:tc>
                  <a:txBody>
                    <a:bodyPr/>
                    <a:lstStyle/>
                    <a:p>
                      <a:r>
                        <a:rPr lang="en-US" sz="3600" dirty="0"/>
                        <a:t>TOTAL</a:t>
                      </a:r>
                    </a:p>
                  </a:txBody>
                  <a:tcPr/>
                </a:tc>
                <a:tc>
                  <a:txBody>
                    <a:bodyPr/>
                    <a:lstStyle/>
                    <a:p>
                      <a:r>
                        <a:rPr lang="en-US" sz="3600" dirty="0"/>
                        <a:t>254 071</a:t>
                      </a:r>
                    </a:p>
                  </a:txBody>
                  <a:tcPr/>
                </a:tc>
                <a:extLst>
                  <a:ext uri="{0D108BD9-81ED-4DB2-BD59-A6C34878D82A}">
                    <a16:rowId xmlns:a16="http://schemas.microsoft.com/office/drawing/2014/main" val="1018433241"/>
                  </a:ext>
                </a:extLst>
              </a:tr>
            </a:tbl>
          </a:graphicData>
        </a:graphic>
      </p:graphicFrame>
    </p:spTree>
    <p:extLst>
      <p:ext uri="{BB962C8B-B14F-4D97-AF65-F5344CB8AC3E}">
        <p14:creationId xmlns:p14="http://schemas.microsoft.com/office/powerpoint/2010/main" val="4241315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221</TotalTime>
  <Words>735</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 Neue</vt:lpstr>
      <vt:lpstr>Times New Roman</vt:lpstr>
      <vt:lpstr>Trebuchet MS</vt:lpstr>
      <vt:lpstr>Wingdings 3</vt:lpstr>
      <vt:lpstr>Facet</vt:lpstr>
      <vt:lpstr>JustDice GMBH</vt:lpstr>
      <vt:lpstr>Introduction</vt:lpstr>
      <vt:lpstr>Revenue Analysis </vt:lpstr>
      <vt:lpstr>Total Revenue =$ 418 845  </vt:lpstr>
      <vt:lpstr>Payout Analysis</vt:lpstr>
      <vt:lpstr>Total Payouts=$ 62321 Below is a graphical presentation of the Revenue by Month</vt:lpstr>
      <vt:lpstr>Ad Spend Analysis</vt:lpstr>
      <vt:lpstr>Total Ad Spend=$ 254 071 Below is a graphical presentation of the Ad spend by Month</vt:lpstr>
      <vt:lpstr>Ad Spend per Network</vt:lpstr>
      <vt:lpstr>Top ten clients with the highest ad spend value in $</vt:lpstr>
      <vt:lpstr>Country id with the highest Ad Spend value in $</vt:lpstr>
      <vt:lpstr>Analysis on Installs.</vt:lpstr>
      <vt:lpstr>Total installs = 216 888 The table below shows the top ten total installs per Operating System</vt:lpstr>
      <vt:lpstr>Graphical representation of the total number of installs per Operating System.</vt:lpstr>
      <vt:lpstr>The table below summarizes the number of installs per month.</vt:lpstr>
      <vt:lpstr>A graphical Representation of the number of installs per month</vt:lpstr>
      <vt:lpstr>Number of installs per Network Id</vt:lpstr>
      <vt:lpstr>Top ten Number of installs per App Id</vt:lpstr>
      <vt:lpstr>The total number of installs per Country Id</vt:lpstr>
      <vt:lpstr>Conclusion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JustDice GMBH</dc:title>
  <dc:creator>Benard kiprop</dc:creator>
  <cp:lastModifiedBy>Benard kiprop</cp:lastModifiedBy>
  <cp:revision>1</cp:revision>
  <dcterms:created xsi:type="dcterms:W3CDTF">2023-04-07T12:52:55Z</dcterms:created>
  <dcterms:modified xsi:type="dcterms:W3CDTF">2023-04-07T16:34:37Z</dcterms:modified>
</cp:coreProperties>
</file>