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5c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s/slide5a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xl/drawings/charts/chart.xml" ContentType="application/vnd.openxmlformats-officedocument.drawingml.chart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5b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5d.xml" ContentType="application/vnd.openxmlformats-officedocument.presentationml.slide+xml"/>
  <Override PartName="/ppt/slides/slide5e.xml" ContentType="application/vnd.openxmlformats-officedocument.presentationml.slide+xml"/>
  <Override PartName="/ppt/slides/slide5f.xml" ContentType="application/vnd.openxmlformats-officedocument.presentationml.slide+xml"/>
  <Override PartName="/ppt/slides/slide6a.xml" ContentType="application/vnd.openxmlformats-officedocument.presentationml.slide+xml"/>
  <Override PartName="/ppt/slides/slide6b.xml" ContentType="application/vnd.openxmlformats-officedocument.presentationml.slide+xml"/>
  <Override PartName="/ppt/slides/slide6c.xml" ContentType="application/vnd.openxmlformats-officedocument.presentationml.slide+xml"/>
  <Override PartName="/ppt/slides/slide6d.xml" ContentType="application/vnd.openxmlformats-officedocument.presentationml.slide+xml"/>
  <Override PartName="/xl/drawings/charts/chart2.xml" ContentType="application/vnd.openxmlformats-officedocument.drawingml.chart+xml"/>
  <Override PartName="/xl/drawings/charts/chart3.xml" ContentType="application/vnd.openxmlformats-officedocument.drawingml.chart+xml"/>
  <Override PartName="/xl/drawings/charts/chart4.xml" ContentType="application/vnd.openxmlformats-officedocument.drawingml.chart+xml"/>
  <Override PartName="/xl/drawings/charts/chart5.xml" ContentType="application/vnd.openxmlformats-officedocument.drawingml.chart+xml"/>
  <Override PartName="/xl/drawings/charts/chart6.xml" ContentType="application/vnd.openxmlformats-officedocument.drawingml.chart+xml"/>
  <Override PartName="/xl/drawings/charts/chart7.xml" ContentType="application/vnd.openxmlformats-officedocument.drawingml.chart+xml"/>
  <Override PartName="/xl/drawings/charts/chart8.xml" ContentType="application/vnd.openxmlformats-officedocument.drawingml.chart+xml"/>
  <Override PartName="/xl/drawings/charts/chart9.xml" ContentType="application/vnd.openxmlformats-officedocument.drawingml.chart+xml"/>
  <Override PartName="/xl/drawings/charts/charta.xml" ContentType="application/vnd.openxmlformats-officedocument.drawingml.chart+xml"/>
  <Override PartName="/xl/drawings/charts/chartb.xml" ContentType="application/vnd.openxmlformats-officedocument.drawingml.chart+xml"/>
  <Override PartName="/xl/drawings/charts/chartc.xml" ContentType="application/vnd.openxmlformats-officedocument.drawingml.chart+xml"/>
  <Override PartName="/xl/drawings/charts/chartd.xml" ContentType="application/vnd.openxmlformats-officedocument.drawingml.chart+xml"/>
  <Override PartName="/xl/drawings/charts/charte.xml" ContentType="application/vnd.openxmlformats-officedocument.drawingml.chart+xml"/>
  <Override PartName="/xl/drawings/charts/chartf.xml" ContentType="application/vnd.openxmlformats-officedocument.drawingml.chart+xml"/>
  <Override PartName="/xl/drawings/charts/chart10.xml" ContentType="application/vnd.openxmlformats-officedocument.drawingml.chart+xml"/>
  <Override PartName="/xl/drawings/charts/chart11.xml" ContentType="application/vnd.openxmlformats-officedocument.drawingml.chart+xml"/>
  <Override PartName="/xl/drawings/charts/chart12.xml" ContentType="application/vnd.openxmlformats-officedocument.drawingml.chart+xml"/>
  <Override PartName="/xl/drawings/charts/chart13.xml" ContentType="application/vnd.openxmlformats-officedocument.drawingml.chart+xml"/>
  <Override PartName="/xl/drawings/charts/chart14.xml" ContentType="application/vnd.openxmlformats-officedocument.drawingml.chart+xml"/>
  <Override PartName="/xl/drawings/charts/chart15.xml" ContentType="application/vnd.openxmlformats-officedocument.drawingml.chart+xml"/>
  <Override PartName="/xl/drawings/charts/chart16.xml" ContentType="application/vnd.openxmlformats-officedocument.drawingml.chart+xml"/>
  <Override PartName="/xl/drawings/charts/chart17.xml" ContentType="application/vnd.openxmlformats-officedocument.drawingml.chart+xml"/>
  <Override PartName="/xl/drawings/charts/chart18.xml" ContentType="application/vnd.openxmlformats-officedocument.drawingml.chart+xml"/>
  <Override PartName="/xl/drawings/charts/chart19.xml" ContentType="application/vnd.openxmlformats-officedocument.drawingml.chart+xml"/>
  <Override PartName="/xl/drawings/charts/chart1a.xml" ContentType="application/vnd.openxmlformats-officedocument.drawingml.chart+xml"/>
  <Override PartName="/xl/drawings/charts/chart1b.xml" ContentType="application/vnd.openxmlformats-officedocument.drawingml.chart+xml"/>
  <Override PartName="/xl/drawings/charts/chart1c.xml" ContentType="application/vnd.openxmlformats-officedocument.drawingml.chart+xml"/>
  <Override PartName="/xl/drawings/charts/chart1d.xml" ContentType="application/vnd.openxmlformats-officedocument.drawingml.chart+xml"/>
  <Override PartName="/xl/drawings/charts/chart1e.xml" ContentType="application/vnd.openxmlformats-officedocument.drawingml.chart+xml"/>
  <Override PartName="/xl/drawings/charts/chart1f.xml" ContentType="application/vnd.openxmlformats-officedocument.drawingml.chart+xml"/>
  <Override PartName="/xl/drawings/charts/chart20.xml" ContentType="application/vnd.openxmlformats-officedocument.drawingml.chart+xml"/>
  <Override PartName="/xl/drawings/charts/chart21.xml" ContentType="application/vnd.openxmlformats-officedocument.drawingml.chart+xml"/>
  <Override PartName="/xl/drawings/charts/chart22.xml" ContentType="application/vnd.openxmlformats-officedocument.drawingml.chart+xml"/>
  <Override PartName="/xl/drawings/charts/chart23.xml" ContentType="application/vnd.openxmlformats-officedocument.drawingml.chart+xml"/>
  <Override PartName="/xl/drawings/charts/chart24.xml" ContentType="application/vnd.openxmlformats-officedocument.drawingml.chart+xml"/>
  <Override PartName="/xl/drawings/charts/chart25.xml" ContentType="application/vnd.openxmlformats-officedocument.drawingml.chart+xml"/>
  <Override PartName="/ppt/slides/slide6e.xml" ContentType="application/vnd.openxmlformats-officedocument.presentationml.slide+xml"/>
  <Override PartName="/ppt/slides/slide6f.xml" ContentType="application/vnd.openxmlformats-officedocument.presentationml.slide+xml"/>
  <Override PartName="/ppt/slides/slide7a.xml" ContentType="application/vnd.openxmlformats-officedocument.presentationml.slide+xml"/>
  <Override PartName="/ppt/slides/slide7b.xml" ContentType="application/vnd.openxmlformats-officedocument.presentationml.slide+xml"/>
  <Override PartName="/ppt/slides/slide7c.xml" ContentType="application/vnd.openxmlformats-officedocument.presentationml.slide+xml"/>
  <Override PartName="/ppt/slides/slide7d.xml" ContentType="application/vnd.openxmlformats-officedocument.presentationml.slide+xml"/>
  <Override PartName="/ppt/slides/slide7e.xml" ContentType="application/vnd.openxmlformats-officedocument.presentationml.slide+xml"/>
  <Override PartName="/ppt/slides/slide7f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8a.xml" ContentType="application/vnd.openxmlformats-officedocument.presentationml.slide+xml"/>
  <Override PartName="/ppt/slides/slide8b.xml" ContentType="application/vnd.openxmlformats-officedocument.presentationml.slide+xml"/>
  <Override PartName="/ppt/slides/slide8c.xml" ContentType="application/vnd.openxmlformats-officedocument.presentationml.slide+xml"/>
  <Override PartName="/ppt/slides/slide8d.xml" ContentType="application/vnd.openxmlformats-officedocument.presentationml.slide+xml"/>
  <Override PartName="/ppt/slides/slide8e.xml" ContentType="application/vnd.openxmlformats-officedocument.presentationml.slide+xml"/>
  <Override PartName="/ppt/slides/slide8f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xl/drawings/charts/chart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Nombre de réclamations</c:v>
                </c:pt>
              </c:strCache>
            </c:strRef>
          </c:tx>
          <c:invertIfNegative val="0"/>
          <c:cat>
            <c:strRef>
              <c:f>Sheet1!$B$1:$B$1</c:f>
              <c:strCache>
                <c:ptCount val="1"/>
                <c:pt idx="0">
                  <c:v>Facturation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10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Consommation GAZ (THERMIE)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Consommation GAZ (THERMIE)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1000000</c:v>
                </c:pt>
                <c:pt idx="1">
                  <c:v>1000000</c:v>
                </c:pt>
                <c:pt idx="2">
                  <c:v>1000000</c:v>
                </c:pt>
                <c:pt idx="3">
                  <c:v>1000000</c:v>
                </c:pt>
                <c:pt idx="4">
                  <c:v>1000000</c:v>
                </c:pt>
                <c:pt idx="5">
                  <c:v>1000000</c:v>
                </c:pt>
                <c:pt idx="6">
                  <c:v>1000000</c:v>
                </c:pt>
                <c:pt idx="7">
                  <c:v>1000000</c:v>
                </c:pt>
                <c:pt idx="8">
                  <c:v>1000000</c:v>
                </c:pt>
                <c:pt idx="9">
                  <c:v>1000000</c:v>
                </c:pt>
                <c:pt idx="10">
                  <c:v>1000000</c:v>
                </c:pt>
                <c:pt idx="11">
                  <c:v>1000000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11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Consommation ELECTRICITE (KW)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Consommation ELECTRICITE (KW)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  <c:pt idx="5">
                  <c:v>100000</c:v>
                </c:pt>
                <c:pt idx="6">
                  <c:v>100000</c:v>
                </c:pt>
                <c:pt idx="7">
                  <c:v>100000</c:v>
                </c:pt>
                <c:pt idx="8">
                  <c:v>100000</c:v>
                </c:pt>
                <c:pt idx="9">
                  <c:v>100000</c:v>
                </c:pt>
                <c:pt idx="10">
                  <c:v>100000</c:v>
                </c:pt>
                <c:pt idx="11">
                  <c:v>100000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12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Consommation FUEL (TONNE)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Consommation FUEL (TONNE)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13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Quantité de déchets non dangereux (TONNE)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Quantité de déchets non dangereux (TONNE)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14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Teneur des gaz process rejetés en NOx-SOX-COx (%)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Teneur des gaz process rejetés en NOx-SOX-COx (%)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15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Quantité de déchets dangereux (TONNE)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Quantité de déchets dangereux (TONNE)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Sheet1!$B$1:$E$1</c:f>
              <c:strCache>
                <c:ptCount val="4"/>
                <c:pt idx="0">
                  <c:v>trim1</c:v>
                </c:pt>
                <c:pt idx="1">
                  <c:v>trim2</c:v>
                </c:pt>
                <c:pt idx="2">
                  <c:v>trim3</c:v>
                </c:pt>
                <c:pt idx="3">
                  <c:v>trim4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Sheet1!$B$1:$E$1</c:f>
              <c:strCache>
                <c:ptCount val="4"/>
                <c:pt idx="0">
                  <c:v>trim1</c:v>
                </c:pt>
                <c:pt idx="1">
                  <c:v>trim2</c:v>
                </c:pt>
                <c:pt idx="2">
                  <c:v>trim3</c:v>
                </c:pt>
                <c:pt idx="3">
                  <c:v>trim4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16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Nombre de presque accidents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Nombre de presque accidents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17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Nombre d'accidents de travail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Nombre d'accidents de travail</c:v>
                </c:pt>
              </c:strCache>
            </c:strRef>
          </c:tx>
          <c:invertIfNegative val="0"/>
          <c:cat>
            <c:strRef>
              <c:f>Sheet1!$B$1:$B$1</c:f>
              <c:strCache>
                <c:ptCount val="1"/>
                <c:pt idx="0">
                  <c:v>Année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invertIfNegative val="0"/>
          <c:cat>
            <c:strRef>
              <c:f>Sheet1!$B$1:$B$1</c:f>
              <c:strCache>
                <c:ptCount val="1"/>
                <c:pt idx="0">
                  <c:v>Année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18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Moyenne des jours perdus dus à des facteurs de travail/Employé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Moyenne des jours perdus dus à des facteurs de travail/Employé</c:v>
                </c:pt>
              </c:strCache>
            </c:strRef>
          </c:tx>
          <c:invertIfNegative val="0"/>
          <c:cat>
            <c:strRef>
              <c:f>Sheet1!$B$1:$B$1</c:f>
              <c:strCache>
                <c:ptCount val="1"/>
                <c:pt idx="0">
                  <c:v>Année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invertIfNegative val="0"/>
          <c:cat>
            <c:strRef>
              <c:f>Sheet1!$B$1:$B$1</c:f>
              <c:strCache>
                <c:ptCount val="1"/>
                <c:pt idx="0">
                  <c:v>Année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19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Maladies professionnelles recensées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Maladies professionnelles recensées</c:v>
                </c:pt>
              </c:strCache>
            </c:strRef>
          </c:tx>
          <c:invertIfNegative val="0"/>
          <c:cat>
            <c:strRef>
              <c:f>Sheet1!$B$1:$B$1</c:f>
              <c:strCache>
                <c:ptCount val="1"/>
                <c:pt idx="0">
                  <c:v>Année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invertIfNegative val="0"/>
          <c:cat>
            <c:strRef>
              <c:f>Sheet1!$B$1:$B$1</c:f>
              <c:strCache>
                <c:ptCount val="1"/>
                <c:pt idx="0">
                  <c:v>Année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1a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Taux des lots non conformes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Taux des lots non conformes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1b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taux des nc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taux des nc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1c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TAux d'actions réalisées dans les délais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TAux d'actions réalisées dans les délais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1d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TAUX DE FREQUENCE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TAUX DE FREQUENCE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1e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Perte de journée de travail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Perte de journée de travail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1f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Nombre de non conformités par source</c:v>
                </c:pt>
              </c:strCache>
            </c:strRef>
          </c:tx>
          <c:invertIfNegative val="0"/>
          <c:cat>
            <c:strRef>
              <c:f>Sheet1!$B$1:$D$1</c:f>
              <c:strCache>
                <c:ptCount val="3"/>
                <c:pt idx="0">
                  <c:v>Main d'oeuvre</c:v>
                </c:pt>
                <c:pt idx="1">
                  <c:v>Sans source</c:v>
                </c:pt>
                <c:pt idx="2">
                  <c:v>Machine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2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TAUX DE PRODUITS NON CONFORMES %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TAUX DE PRODUITS NON CONFORMES %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20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Coût des non conformités par type</c:v>
                </c:pt>
              </c:strCache>
            </c:strRef>
          </c:tx>
          <c:invertIfNegative val="0"/>
          <c:cat>
            <c:strRef>
              <c:f>Sheet1!$B$1:$D$1</c:f>
              <c:strCache>
                <c:ptCount val="3"/>
                <c:pt idx="0">
                  <c:v>BOITES VIDES </c:v>
                </c:pt>
                <c:pt idx="1">
                  <c:v>COULEUR</c:v>
                </c:pt>
                <c:pt idx="2">
                  <c:v>Prestation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21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Coût des Non conformités par source</c:v>
                </c:pt>
              </c:strCache>
            </c:strRef>
          </c:tx>
          <c:invertIfNegative val="0"/>
          <c:cat>
            <c:strRef>
              <c:f>Sheet1!$B$1:$D$1</c:f>
              <c:strCache>
                <c:ptCount val="3"/>
                <c:pt idx="0">
                  <c:v>Sans source</c:v>
                </c:pt>
                <c:pt idx="1">
                  <c:v>Machine</c:v>
                </c:pt>
                <c:pt idx="2">
                  <c:v>Main d'oeuvre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22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Nombre de non conformités par type</c:v>
                </c:pt>
              </c:strCache>
            </c:strRef>
          </c:tx>
          <c:invertIfNegative val="0"/>
          <c:cat>
            <c:strRef>
              <c:f>Sheet1!$B$1:$D$1</c:f>
              <c:strCache>
                <c:ptCount val="3"/>
                <c:pt idx="0">
                  <c:v>Prestation</c:v>
                </c:pt>
                <c:pt idx="1">
                  <c:v>BOITES VIDES </c:v>
                </c:pt>
                <c:pt idx="2">
                  <c:v>COULEUR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23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2200" baseline="0">
                <a:latin typeface="Calibri"/>
              </a:rPr>
              <a:t>Nombre d'actions par type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Type Action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ACTION CORRECTIVE</c:v>
                </c:pt>
                <c:pt idx="1">
                  <c:v>ACTION CURATIVE</c:v>
                </c:pt>
                <c:pt idx="2">
                  <c:v>CHANGE CONTROL</c:v>
                </c:pt>
                <c:pt idx="3">
                  <c:v>PROJET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80</c:v>
                </c:pt>
                <c:pt idx="1">
                  <c:v>27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24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2200" baseline="0">
                <a:latin typeface="Calibri"/>
              </a:rPr>
              <a:t>Nombre d'actions par source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Source d'action</c:v>
                </c:pt>
              </c:strCache>
            </c:strRef>
          </c:tx>
          <c:invertIfNegative val="0"/>
          <c:cat>
            <c:strRef>
              <c:f>Sheet1!$B$1:$N$1</c:f>
              <c:strCache>
                <c:ptCount val="13"/>
                <c:pt idx="0">
                  <c:v>CONTROLE TECHNIQUE </c:v>
                </c:pt>
                <c:pt idx="1">
                  <c:v>CONFORMITE REGLEMENTAIRE</c:v>
                </c:pt>
                <c:pt idx="2">
                  <c:v>AUDIT</c:v>
                </c:pt>
                <c:pt idx="3">
                  <c:v>SUGGESTION PERSONNEL</c:v>
                </c:pt>
                <c:pt idx="4">
                  <c:v>ENQUETE SATISFACTION CLIENT</c:v>
                </c:pt>
                <c:pt idx="5">
                  <c:v>INCIDENT</c:v>
                </c:pt>
                <c:pt idx="6">
                  <c:v>INDICATEUR</c:v>
                </c:pt>
                <c:pt idx="7">
                  <c:v>PROJET XX</c:v>
                </c:pt>
                <c:pt idx="8">
                  <c:v>REUNION</c:v>
                </c:pt>
                <c:pt idx="9">
                  <c:v>CONSTAT</c:v>
                </c:pt>
                <c:pt idx="10">
                  <c:v>ANALYSE ENVIRONNEMENTALE  </c:v>
                </c:pt>
                <c:pt idx="11">
                  <c:v>ANALYSE SANTE/SECURITE AU TRAVAIL</c:v>
                </c:pt>
                <c:pt idx="12">
                  <c:v>deviation</c:v>
                </c:pt>
              </c:strCache>
            </c:strRef>
          </c:cat>
          <c:val>
            <c:numRef>
              <c:f>Sheet1!$B$2:$N$2</c:f>
              <c:numCache>
                <c:formatCode>General</c:formatCode>
                <c:ptCount val="13"/>
                <c:pt idx="0">
                  <c:v>65</c:v>
                </c:pt>
                <c:pt idx="1">
                  <c:v>22</c:v>
                </c:pt>
                <c:pt idx="2">
                  <c:v>9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25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Taux réal.</c:v>
                </c:pt>
              </c:strCache>
            </c:strRef>
          </c:tx>
          <c:invertIfNegative val="0"/>
          <c:cat>
            <c:strRef>
              <c:f>Sheet1!$B$1:$C$1</c:f>
              <c:strCache>
                <c:ptCount val="2"/>
                <c:pt idx="0">
                  <c:v>PRODUCTION</c:v>
                </c:pt>
                <c:pt idx="1">
                  <c:v>ACHAT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Taux eff.</c:v>
                </c:pt>
              </c:strCache>
            </c:strRef>
          </c:tx>
          <c:invertIfNegative val="0"/>
          <c:cat>
            <c:strRef>
              <c:f>Sheet1!$B$1:$C$1</c:f>
              <c:strCache>
                <c:ptCount val="2"/>
                <c:pt idx="0">
                  <c:v>PRODUCTION</c:v>
                </c:pt>
                <c:pt idx="1">
                  <c:v>ACHAT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67</c:v>
                </c:pt>
                <c:pt idx="1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"/>
        <c:axId val="2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Nombre de constats</c:v>
                </c:pt>
              </c:strCache>
            </c:strRef>
          </c:tx>
          <c:marker>
            <c:symbol val="none"/>
          </c:marker>
          <c:cat>
            <c:strRef>
              <c:f>Sheet1!$B$1:$C$1</c:f>
              <c:strCache>
                <c:ptCount val="2"/>
                <c:pt idx="0">
                  <c:v>PRODUCTION</c:v>
                </c:pt>
                <c:pt idx="1">
                  <c:v>ACHAT</c:v>
                </c:pt>
              </c:strCache>
            </c:strRef>
          </c:cat>
          <c:val>
            <c:numRef>
              <c:f>Sheet1!$B$4:$C$4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"/>
        <c:axId val="5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valAx>
        <c:axId val="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"/>
        <c:crosses val="max"/>
        <c:crossBetween val="between"/>
      </c:valAx>
      <c:catAx>
        <c:axId val="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3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RENDEMENT DES MACHINES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RENDEMENT DES MACHINES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90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  <c:pt idx="4">
                  <c:v>90</c:v>
                </c:pt>
                <c:pt idx="5">
                  <c:v>90</c:v>
                </c:pt>
                <c:pt idx="6">
                  <c:v>90</c:v>
                </c:pt>
                <c:pt idx="7">
                  <c:v>90</c:v>
                </c:pt>
                <c:pt idx="8">
                  <c:v>90</c:v>
                </c:pt>
                <c:pt idx="9">
                  <c:v>90</c:v>
                </c:pt>
                <c:pt idx="10">
                  <c:v>90</c:v>
                </c:pt>
                <c:pt idx="11">
                  <c:v>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4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NOMBRE DE RÉCLAMATIONS CLIENTS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NOMBRE DE RÉCLAMATIONS CLIENTS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5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Taux de dormant Échafaudage 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Taux de dormant Échafaudage 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34</c:v>
                </c:pt>
                <c:pt idx="1">
                  <c:v>23</c:v>
                </c:pt>
                <c:pt idx="2">
                  <c:v>42</c:v>
                </c:pt>
                <c:pt idx="3">
                  <c:v>26</c:v>
                </c:pt>
                <c:pt idx="4">
                  <c:v>26</c:v>
                </c:pt>
                <c:pt idx="5">
                  <c:v>37</c:v>
                </c:pt>
                <c:pt idx="6">
                  <c:v>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6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CHIFFRE D'AFFAIRES en MEUROS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CHIFFRE D'AFFAIRES en MEUROS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7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NOMBRE DE NOUVEAUX CLIENTS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NOMBRE DE NOUVEAUX CLIENTS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8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NOMBRE DE NOUVEAUX COMPTES CRÉÉS  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NOMBRE DE NOUVEAUX COMPTES CRÉÉS  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9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NOMBRE DE COMPTES CLÔTURÉS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NOMBRE DE COMPTES CLÔTURÉS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a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INDICATEUR DE PERFORMANCE VENTE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INDICATEUR DE PERFORMANCE VENTE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b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Chiffre d'affaire mensuel (KEuros)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Chiffre d'affaire mensuel (KEuros)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260</c:v>
                </c:pt>
                <c:pt idx="1">
                  <c:v>290</c:v>
                </c:pt>
                <c:pt idx="2">
                  <c:v>210</c:v>
                </c:pt>
                <c:pt idx="3">
                  <c:v>180</c:v>
                </c:pt>
                <c:pt idx="4">
                  <c:v>245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250</c:v>
                </c:pt>
                <c:pt idx="1">
                  <c:v>250</c:v>
                </c:pt>
                <c:pt idx="2">
                  <c:v>250</c:v>
                </c:pt>
                <c:pt idx="3">
                  <c:v>250</c:v>
                </c:pt>
                <c:pt idx="4">
                  <c:v>250</c:v>
                </c:pt>
                <c:pt idx="5">
                  <c:v>250</c:v>
                </c:pt>
                <c:pt idx="6">
                  <c:v>250</c:v>
                </c:pt>
                <c:pt idx="7">
                  <c:v>250</c:v>
                </c:pt>
                <c:pt idx="8">
                  <c:v>250</c:v>
                </c:pt>
                <c:pt idx="9">
                  <c:v>250</c:v>
                </c:pt>
                <c:pt idx="10">
                  <c:v>250</c:v>
                </c:pt>
                <c:pt idx="11">
                  <c:v>250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c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TAUX D'ACTIONS REALISEES DANS LES DELAIS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TAUX D'ACTIONS REALISEES DANS LES DELAIS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Sheet1!$B$1:$E$1</c:f>
              <c:strCache>
                <c:ptCount val="4"/>
                <c:pt idx="0">
                  <c:v>trim1</c:v>
                </c:pt>
                <c:pt idx="1">
                  <c:v>trim2</c:v>
                </c:pt>
                <c:pt idx="2">
                  <c:v>trim3</c:v>
                </c:pt>
                <c:pt idx="3">
                  <c:v>trim4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Sheet1!$B$1:$E$1</c:f>
              <c:strCache>
                <c:ptCount val="4"/>
                <c:pt idx="0">
                  <c:v>trim1</c:v>
                </c:pt>
                <c:pt idx="1">
                  <c:v>trim2</c:v>
                </c:pt>
                <c:pt idx="2">
                  <c:v>trim3</c:v>
                </c:pt>
                <c:pt idx="3">
                  <c:v>trim4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d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NOMBRE D'ACTIONS D'AMELIORATION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NOMBRE D'ACTIONS D'AMELIORATION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e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COST SAVING %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COST SAVING %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xl/drawings/charts/chartf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800" baseline="0">
                <a:latin typeface="Calibri"/>
              </a:rPr>
              <a:t>Nombre de commandes conformes (2019)</a:t>
            </a:r>
          </a:p>
        </c:rich>
      </c:tx>
      <c:layout/>
      <c:overlay val="1"/>
      <c:spPr>
        <a:noFill/>
        <a:ln>
          <a:noFill/>
        </a:ln>
        <a:effectLst/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Nombre de commandes conformes</c:v>
                </c:pt>
              </c:strCache>
            </c:strRef>
          </c:tx>
          <c:marker>
            <c:symbol val="circle"/>
            <c:size val="5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Valeur Cible</c:v>
                </c:pt>
              </c:strCache>
            </c:strRef>
          </c:tx>
          <c:marker>
            <c:symbol val="circle"/>
            <c:size val="2"/>
          </c:marker>
          <c:cat>
            <c:strRef>
              <c:f>Sheet1!$B$1:$M$1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Avr</c:v>
                </c:pt>
                <c:pt idx="4">
                  <c:v>Mai</c:v>
                </c:pt>
                <c:pt idx="5">
                  <c:v>Juin</c:v>
                </c:pt>
                <c:pt idx="6">
                  <c:v>Jui</c:v>
                </c:pt>
                <c:pt idx="7">
                  <c:v>Aou</c:v>
                </c:pt>
                <c:pt idx="8">
                  <c:v>Sep</c:v>
                </c:pt>
                <c:pt idx="9">
                  <c:v>Oct</c:v>
                </c:pt>
                <c:pt idx="10">
                  <c:v>Nom</c:v>
                </c:pt>
                <c:pt idx="11">
                  <c:v>Dec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</c:chartSpac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2223</TotalTime>
  <Words>1057</Words>
  <Application>Microsoft Office PowerPoint</Application>
  <PresentationFormat>Affichage à l'écran (4:3)</PresentationFormat>
  <Paragraphs>403</Paragraphs>
  <Slides>84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84</vt:i4>
      </vt:variant>
    </vt:vector>
  </HeadingPairs>
  <TitlesOfParts>
    <vt:vector size="85" baseType="lpstr">
      <vt:lpstr>Capitaux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Diapositive 68</vt:lpstr>
      <vt:lpstr>Diapositive 69</vt:lpstr>
      <vt:lpstr>Diapositive 70</vt:lpstr>
      <vt:lpstr>Diapositive 71</vt:lpstr>
      <vt:lpstr>Diapositive 72</vt:lpstr>
      <vt:lpstr>Diapositive 73</vt:lpstr>
      <vt:lpstr>Diapositive 74</vt:lpstr>
      <vt:lpstr>Diapositive 75</vt:lpstr>
      <vt:lpstr>Diapositive 76</vt:lpstr>
      <vt:lpstr>Diapositive 77</vt:lpstr>
      <vt:lpstr>Diapositive 78</vt:lpstr>
      <vt:lpstr>Diapositive 79</vt:lpstr>
      <vt:lpstr>Diapositive 80</vt:lpstr>
      <vt:lpstr>Diapositive 81</vt:lpstr>
      <vt:lpstr>Diapositive 82</vt:lpstr>
      <vt:lpstr>Diapositive 83</vt:lpstr>
      <vt:lpstr>Diapositive 84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Geeks</dc:creator>
  <cp:lastModifiedBy>massoudi.ramzi</cp:lastModifiedBy>
  <cp:revision>865</cp:revision>
  <dcterms:created xsi:type="dcterms:W3CDTF">2012-08-03T08:58:06Z</dcterms:created>
  <dcterms:modified xsi:type="dcterms:W3CDTF">2019-04-10T17:18:18Z</dcterms:modified>
</cp:coreProperties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5.xml" Id="rId26" /><Relationship Type="http://schemas.openxmlformats.org/officeDocument/2006/relationships/slide" Target="slides/slide38.xml" Id="rId39" /><Relationship Type="http://schemas.openxmlformats.org/officeDocument/2006/relationships/slide" Target="slides/slide20.xml" Id="rId21" /><Relationship Type="http://schemas.openxmlformats.org/officeDocument/2006/relationships/slide" Target="slides/slide33.xml" Id="rId34" /><Relationship Type="http://schemas.openxmlformats.org/officeDocument/2006/relationships/slide" Target="slides/slide41.xml" Id="rId42" /><Relationship Type="http://schemas.openxmlformats.org/officeDocument/2006/relationships/slide" Target="slides/slide46.xml" Id="rId47" /><Relationship Type="http://schemas.openxmlformats.org/officeDocument/2006/relationships/slide" Target="slides/slide49.xml" Id="rId50" /><Relationship Type="http://schemas.openxmlformats.org/officeDocument/2006/relationships/slide" Target="slides/slide54.xml" Id="rId55" /><Relationship Type="http://schemas.openxmlformats.org/officeDocument/2006/relationships/slide" Target="slides/slide62.xml" Id="rId63" /><Relationship Type="http://schemas.openxmlformats.org/officeDocument/2006/relationships/slide" Target="slides/slide67.xml" Id="rId68" /><Relationship Type="http://schemas.openxmlformats.org/officeDocument/2006/relationships/slide" Target="slides/slide75.xml" Id="rId76" /><Relationship Type="http://schemas.openxmlformats.org/officeDocument/2006/relationships/slide" Target="slides/slide83.xml" Id="rId84" /><Relationship Type="http://schemas.openxmlformats.org/officeDocument/2006/relationships/theme" Target="theme/theme1.xml" Id="rId89" /><Relationship Type="http://schemas.openxmlformats.org/officeDocument/2006/relationships/slide" Target="slides/slide6.xml" Id="rId7" /><Relationship Type="http://schemas.openxmlformats.org/officeDocument/2006/relationships/slide" Target="slides/slide70.xml" Id="rId71" /><Relationship Type="http://schemas.openxmlformats.org/officeDocument/2006/relationships/slide" Target="slides/slide1.xml" Id="rId2" /><Relationship Type="http://schemas.openxmlformats.org/officeDocument/2006/relationships/slide" Target="slides/slide28.xml" Id="rId29" /><Relationship Type="http://schemas.openxmlformats.org/officeDocument/2006/relationships/slide" Target="slides/slide10.xml" Id="rId11" /><Relationship Type="http://schemas.openxmlformats.org/officeDocument/2006/relationships/slide" Target="slides/slide23.xml" Id="rId24" /><Relationship Type="http://schemas.openxmlformats.org/officeDocument/2006/relationships/slide" Target="slides/slide31.xml" Id="rId32" /><Relationship Type="http://schemas.openxmlformats.org/officeDocument/2006/relationships/slide" Target="slides/slide36.xml" Id="rId37" /><Relationship Type="http://schemas.openxmlformats.org/officeDocument/2006/relationships/slide" Target="slides/slide39.xml" Id="rId40" /><Relationship Type="http://schemas.openxmlformats.org/officeDocument/2006/relationships/slide" Target="slides/slide44.xml" Id="rId45" /><Relationship Type="http://schemas.openxmlformats.org/officeDocument/2006/relationships/slide" Target="slides/slide52.xml" Id="rId53" /><Relationship Type="http://schemas.openxmlformats.org/officeDocument/2006/relationships/slide" Target="slides/slide57.xml" Id="rId58" /><Relationship Type="http://schemas.openxmlformats.org/officeDocument/2006/relationships/slide" Target="slides/slide65.xml" Id="rId66" /><Relationship Type="http://schemas.openxmlformats.org/officeDocument/2006/relationships/slide" Target="slides/slide73.xml" Id="rId74" /><Relationship Type="http://schemas.openxmlformats.org/officeDocument/2006/relationships/slide" Target="slides/slide78.xml" Id="rId79" /><Relationship Type="http://schemas.openxmlformats.org/officeDocument/2006/relationships/presProps" Target="presProps.xml" Id="rId87" /><Relationship Type="http://schemas.openxmlformats.org/officeDocument/2006/relationships/slide" Target="slides/slide60.xml" Id="rId61" /><Relationship Type="http://schemas.openxmlformats.org/officeDocument/2006/relationships/slide" Target="slides/slide81.xml" Id="rId82" /><Relationship Type="http://schemas.openxmlformats.org/officeDocument/2006/relationships/tableStyles" Target="tableStyles.xml" Id="rId90" /><Relationship Type="http://schemas.openxmlformats.org/officeDocument/2006/relationships/slide" Target="slides/slide18.xml" Id="rId19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slide" Target="slides/slide26.xml" Id="rId27" /><Relationship Type="http://schemas.openxmlformats.org/officeDocument/2006/relationships/slide" Target="slides/slide29.xml" Id="rId30" /><Relationship Type="http://schemas.openxmlformats.org/officeDocument/2006/relationships/slide" Target="slides/slide34.xml" Id="rId35" /><Relationship Type="http://schemas.openxmlformats.org/officeDocument/2006/relationships/slide" Target="slides/slide42.xml" Id="rId43" /><Relationship Type="http://schemas.openxmlformats.org/officeDocument/2006/relationships/slide" Target="slides/slide47.xml" Id="rId48" /><Relationship Type="http://schemas.openxmlformats.org/officeDocument/2006/relationships/slide" Target="slides/slide55.xml" Id="rId56" /><Relationship Type="http://schemas.openxmlformats.org/officeDocument/2006/relationships/slide" Target="slides/slide63.xml" Id="rId64" /><Relationship Type="http://schemas.openxmlformats.org/officeDocument/2006/relationships/slide" Target="slides/slide68.xml" Id="rId69" /><Relationship Type="http://schemas.openxmlformats.org/officeDocument/2006/relationships/slide" Target="slides/slide76.xml" Id="rId77" /><Relationship Type="http://schemas.openxmlformats.org/officeDocument/2006/relationships/slide" Target="slides/slide7.xml" Id="rId8" /><Relationship Type="http://schemas.openxmlformats.org/officeDocument/2006/relationships/slide" Target="slides/slide50.xml" Id="rId51" /><Relationship Type="http://schemas.openxmlformats.org/officeDocument/2006/relationships/slide" Target="slides/slide71.xml" Id="rId72" /><Relationship Type="http://schemas.openxmlformats.org/officeDocument/2006/relationships/slide" Target="slides/slide79.xml" Id="rId80" /><Relationship Type="http://schemas.openxmlformats.org/officeDocument/2006/relationships/slide" Target="slides/slide84.xml" Id="rId85" /><Relationship Type="http://schemas.openxmlformats.org/officeDocument/2006/relationships/slide" Target="slides/slide2.xml" Id="rId3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24.xml" Id="rId25" /><Relationship Type="http://schemas.openxmlformats.org/officeDocument/2006/relationships/slide" Target="slides/slide32.xml" Id="rId33" /><Relationship Type="http://schemas.openxmlformats.org/officeDocument/2006/relationships/slide" Target="slides/slide37.xml" Id="rId38" /><Relationship Type="http://schemas.openxmlformats.org/officeDocument/2006/relationships/slide" Target="slides/slide45.xml" Id="rId46" /><Relationship Type="http://schemas.openxmlformats.org/officeDocument/2006/relationships/slide" Target="slides/slide58.xml" Id="rId59" /><Relationship Type="http://schemas.openxmlformats.org/officeDocument/2006/relationships/slide" Target="slides/slide66.xml" Id="rId67" /><Relationship Type="http://schemas.openxmlformats.org/officeDocument/2006/relationships/slide" Target="slides/slide19.xml" Id="rId20" /><Relationship Type="http://schemas.openxmlformats.org/officeDocument/2006/relationships/slide" Target="slides/slide40.xml" Id="rId41" /><Relationship Type="http://schemas.openxmlformats.org/officeDocument/2006/relationships/slide" Target="slides/slide53.xml" Id="rId54" /><Relationship Type="http://schemas.openxmlformats.org/officeDocument/2006/relationships/slide" Target="slides/slide61.xml" Id="rId62" /><Relationship Type="http://schemas.openxmlformats.org/officeDocument/2006/relationships/slide" Target="slides/slide69.xml" Id="rId70" /><Relationship Type="http://schemas.openxmlformats.org/officeDocument/2006/relationships/slide" Target="slides/slide74.xml" Id="rId75" /><Relationship Type="http://schemas.openxmlformats.org/officeDocument/2006/relationships/slide" Target="slides/slide82.xml" Id="rId83" /><Relationship Type="http://schemas.openxmlformats.org/officeDocument/2006/relationships/viewProps" Target="viewProps.xml" Id="rId88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22.xml" Id="rId23" /><Relationship Type="http://schemas.openxmlformats.org/officeDocument/2006/relationships/slide" Target="slides/slide27.xml" Id="rId28" /><Relationship Type="http://schemas.openxmlformats.org/officeDocument/2006/relationships/slide" Target="slides/slide35.xml" Id="rId36" /><Relationship Type="http://schemas.openxmlformats.org/officeDocument/2006/relationships/slide" Target="slides/slide48.xml" Id="rId49" /><Relationship Type="http://schemas.openxmlformats.org/officeDocument/2006/relationships/slide" Target="slides/slide56.xml" Id="rId57" /><Relationship Type="http://schemas.openxmlformats.org/officeDocument/2006/relationships/slide" Target="slides/slide9.xml" Id="rId10" /><Relationship Type="http://schemas.openxmlformats.org/officeDocument/2006/relationships/slide" Target="slides/slide30.xml" Id="rId31" /><Relationship Type="http://schemas.openxmlformats.org/officeDocument/2006/relationships/slide" Target="slides/slide43.xml" Id="rId44" /><Relationship Type="http://schemas.openxmlformats.org/officeDocument/2006/relationships/slide" Target="slides/slide51.xml" Id="rId52" /><Relationship Type="http://schemas.openxmlformats.org/officeDocument/2006/relationships/slide" Target="slides/slide59.xml" Id="rId60" /><Relationship Type="http://schemas.openxmlformats.org/officeDocument/2006/relationships/slide" Target="slides/slide64.xml" Id="rId65" /><Relationship Type="http://schemas.openxmlformats.org/officeDocument/2006/relationships/slide" Target="slides/slide72.xml" Id="rId73" /><Relationship Type="http://schemas.openxmlformats.org/officeDocument/2006/relationships/slide" Target="slides/slide77.xml" Id="rId78" /><Relationship Type="http://schemas.openxmlformats.org/officeDocument/2006/relationships/slide" Target="slides/slide80.xml" Id="rId81" /><Relationship Type="http://schemas.openxmlformats.org/officeDocument/2006/relationships/notesMaster" Target="notesMasters/notesMaster1.xml" Id="rId86" /><Relationship Type="http://schemas.openxmlformats.org/officeDocument/2006/relationships/slide" Target="/ppt/slides/slide5a.xml" Id="Rca3c98c54ce745d2" /><Relationship Type="http://schemas.openxmlformats.org/officeDocument/2006/relationships/slide" Target="/ppt/slides/slide5b.xml" Id="Rcdef048846dc4fcd" /><Relationship Type="http://schemas.openxmlformats.org/officeDocument/2006/relationships/slide" Target="/ppt/slides/slide5c.xml" Id="R968bfb6d82c94f63" /><Relationship Type="http://schemas.openxmlformats.org/officeDocument/2006/relationships/slide" Target="/ppt/slides/slide5d.xml" Id="R7d967bb4ae3b4c41" /><Relationship Type="http://schemas.openxmlformats.org/officeDocument/2006/relationships/slide" Target="/ppt/slides/slide5e.xml" Id="Rdc62b75e2ecc4a82" /><Relationship Type="http://schemas.openxmlformats.org/officeDocument/2006/relationships/slide" Target="/ppt/slides/slide5f.xml" Id="R3ce2dac56c8b4bf1" /><Relationship Type="http://schemas.openxmlformats.org/officeDocument/2006/relationships/slide" Target="/ppt/slides/slide6a.xml" Id="Rfde9c5c0a6f34d34" /><Relationship Type="http://schemas.openxmlformats.org/officeDocument/2006/relationships/slide" Target="/ppt/slides/slide6b.xml" Id="R99fcdc72df254dde" /><Relationship Type="http://schemas.openxmlformats.org/officeDocument/2006/relationships/slide" Target="/ppt/slides/slide6c.xml" Id="Rf41c880b799f4599" /><Relationship Type="http://schemas.openxmlformats.org/officeDocument/2006/relationships/slide" Target="/ppt/slides/slide6d.xml" Id="R95c88dd72c7e418d" /><Relationship Type="http://schemas.openxmlformats.org/officeDocument/2006/relationships/slide" Target="/ppt/slides/slide6e.xml" Id="R2b2ebc3bec9f481e" /><Relationship Type="http://schemas.openxmlformats.org/officeDocument/2006/relationships/slide" Target="/ppt/slides/slide6f.xml" Id="Reb75629274784a3b" /><Relationship Type="http://schemas.openxmlformats.org/officeDocument/2006/relationships/slide" Target="/ppt/slides/slide7a.xml" Id="Rbeec5bc4181a4812" /><Relationship Type="http://schemas.openxmlformats.org/officeDocument/2006/relationships/slide" Target="/ppt/slides/slide7b.xml" Id="Ra16eb50e72a0493f" /><Relationship Type="http://schemas.openxmlformats.org/officeDocument/2006/relationships/slide" Target="/ppt/slides/slide7c.xml" Id="R94dc197d6b934150" /><Relationship Type="http://schemas.openxmlformats.org/officeDocument/2006/relationships/slide" Target="/ppt/slides/slide7d.xml" Id="R9d1f69cafa5544e1" /><Relationship Type="http://schemas.openxmlformats.org/officeDocument/2006/relationships/slide" Target="/ppt/slides/slide7e.xml" Id="R310b7995bf674d6f" /><Relationship Type="http://schemas.openxmlformats.org/officeDocument/2006/relationships/slide" Target="/ppt/slides/slide7f.xml" Id="R6d21c0b49bca4537" /><Relationship Type="http://schemas.openxmlformats.org/officeDocument/2006/relationships/slide" Target="/ppt/slides/slide85.xml" Id="Rb9c02406b8614d7b" /><Relationship Type="http://schemas.openxmlformats.org/officeDocument/2006/relationships/slide" Target="/ppt/slides/slide86.xml" Id="R92119767dbff4003" /><Relationship Type="http://schemas.openxmlformats.org/officeDocument/2006/relationships/slide" Target="/ppt/slides/slide87.xml" Id="R91abb32e53f34f2e" /><Relationship Type="http://schemas.openxmlformats.org/officeDocument/2006/relationships/slide" Target="/ppt/slides/slide88.xml" Id="R95d2985893374ea1" /><Relationship Type="http://schemas.openxmlformats.org/officeDocument/2006/relationships/slide" Target="/ppt/slides/slide89.xml" Id="R0e086a8836f345e9" /><Relationship Type="http://schemas.openxmlformats.org/officeDocument/2006/relationships/slide" Target="/ppt/slides/slide8a.xml" Id="R0a09144798f64b6e" /><Relationship Type="http://schemas.openxmlformats.org/officeDocument/2006/relationships/slide" Target="/ppt/slides/slide8b.xml" Id="R522345dff3684167" /><Relationship Type="http://schemas.openxmlformats.org/officeDocument/2006/relationships/slide" Target="/ppt/slides/slide8c.xml" Id="R10f80fc045014b56" /><Relationship Type="http://schemas.openxmlformats.org/officeDocument/2006/relationships/slide" Target="/ppt/slides/slide8d.xml" Id="R9c3f9d78fc1445f9" /><Relationship Type="http://schemas.openxmlformats.org/officeDocument/2006/relationships/slide" Target="/ppt/slides/slide8e.xml" Id="R6033b213bb9a4544" /><Relationship Type="http://schemas.openxmlformats.org/officeDocument/2006/relationships/slide" Target="/ppt/slides/slide8f.xml" Id="R63bb9ac6e5794d70" /><Relationship Type="http://schemas.openxmlformats.org/officeDocument/2006/relationships/slide" Target="/ppt/slides/slide90.xml" Id="Rc495cad7ac204938" /><Relationship Type="http://schemas.openxmlformats.org/officeDocument/2006/relationships/slide" Target="/ppt/slides/slide91.xml" Id="R2eca09d6c92c4dea" /><Relationship Type="http://schemas.openxmlformats.org/officeDocument/2006/relationships/slide" Target="/ppt/slides/slide92.xml" Id="R18e11bdf9c7a4cd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2591A-077E-4C62-B1A1-2B34D35C8943}" type="datetimeFigureOut">
              <a:rPr lang="fr-FR" smtClean="0"/>
              <a:pPr/>
              <a:t>10/04/2019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572CC-70AB-4EC4-A6EE-CB4481DBA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9734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572CC-70AB-4EC4-A6EE-CB4481DBABB9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59901685"/>
      </p:ext>
    </p:extLst>
  </p:cSld>
  <p:clrMapOvr>
    <a:masterClrMapping/>
  </p:clrMapOvr>
</p:notes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7A8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7" r:id="rId1"/>
  </p:sldMasterIdLst>
  <p:notesMasterIdLst>
    <p:notesMasterId r:id="rId86"/>
  </p:notesMasterIdLst>
  <p:sldIdLst>
    <p:sldId id="256" r:id="rId2"/>
    <p:sldId id="259" r:id="rId3"/>
    <p:sldId id="304" r:id="rId6"/>
    <p:sldId id="367" r:id="rId7"/>
    <p:sldId id="363" r:id="rId8"/>
    <p:sldId id="369" r:id="rId9"/>
    <p:sldId id="307" r:id="rId10"/>
    <p:sldId id="308" r:id="rId11"/>
    <p:sldId id="309" r:id="rId12"/>
    <p:sldId id="355" r:id="rId13"/>
    <p:sldId id="334" r:id="rId14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25" r:id="rId24"/>
    <p:sldId id="327" r:id="rId25"/>
    <p:sldId id="392" r:id="R95c88dd72c7e418d"/>
    <p:sldId id="391" r:id="Rf41c880b799f4599"/>
    <p:sldId id="390" r:id="R99fcdc72df254dde"/>
    <p:sldId id="389" r:id="Rfde9c5c0a6f34d34"/>
    <p:sldId id="388" r:id="R3ce2dac56c8b4bf1"/>
    <p:sldId id="387" r:id="Rdc62b75e2ecc4a82"/>
    <p:sldId id="386" r:id="R7d967bb4ae3b4c41"/>
    <p:sldId id="385" r:id="R968bfb6d82c94f63"/>
    <p:sldId id="384" r:id="Rcdef048846dc4fcd"/>
    <p:sldId id="383" r:id="Rca3c98c54ce745d2"/>
    <p:sldId id="322" r:id="rId26"/>
    <p:sldId id="323" r:id="rId27"/>
    <p:sldId id="324" r:id="rId28"/>
    <p:sldId id="333" r:id="rId29"/>
    <p:sldId id="328" r:id="rId30"/>
    <p:sldId id="329" r:id="rId31"/>
    <p:sldId id="330" r:id="rId32"/>
    <p:sldId id="358" r:id="rId33"/>
    <p:sldId id="331" r:id="rId34"/>
    <p:sldId id="332" r:id="rId35"/>
    <p:sldId id="262" r:id="rId36"/>
    <p:sldId id="257" r:id="rId37"/>
    <p:sldId id="261" r:id="rId38"/>
    <p:sldId id="263" r:id="rId39"/>
    <p:sldId id="356" r:id="rId40"/>
    <p:sldId id="335" r:id="rId41"/>
    <p:sldId id="336" r:id="rId42"/>
    <p:sldId id="359" r:id="rId43"/>
    <p:sldId id="337" r:id="rId44"/>
    <p:sldId id="338" r:id="rId45"/>
    <p:sldId id="339" r:id="rId46"/>
    <p:sldId id="342" r:id="rId47"/>
    <p:sldId id="340" r:id="rId48"/>
    <p:sldId id="411" r:id="R63bb9ac6e5794d70"/>
    <p:sldId id="410" r:id="R6033b213bb9a4544"/>
    <p:sldId id="409" r:id="R9c3f9d78fc1445f9"/>
    <p:sldId id="408" r:id="R10f80fc045014b56"/>
    <p:sldId id="407" r:id="R522345dff3684167"/>
    <p:sldId id="406" r:id="R0a09144798f64b6e"/>
    <p:sldId id="405" r:id="R0e086a8836f345e9"/>
    <p:sldId id="404" r:id="R95d2985893374ea1"/>
    <p:sldId id="403" r:id="R91abb32e53f34f2e"/>
    <p:sldId id="402" r:id="R92119767dbff4003"/>
    <p:sldId id="401" r:id="Rb9c02406b8614d7b"/>
    <p:sldId id="400" r:id="R6d21c0b49bca4537"/>
    <p:sldId id="399" r:id="R310b7995bf674d6f"/>
    <p:sldId id="398" r:id="R9d1f69cafa5544e1"/>
    <p:sldId id="397" r:id="R94dc197d6b934150"/>
    <p:sldId id="396" r:id="Ra16eb50e72a0493f"/>
    <p:sldId id="395" r:id="Rbeec5bc4181a4812"/>
    <p:sldId id="394" r:id="Reb75629274784a3b"/>
    <p:sldId id="393" r:id="R2b2ebc3bec9f481e"/>
    <p:sldId id="341" r:id="rId49"/>
    <p:sldId id="345" r:id="rId50"/>
    <p:sldId id="346" r:id="rId51"/>
    <p:sldId id="347" r:id="rId52"/>
    <p:sldId id="371" r:id="rId53"/>
    <p:sldId id="372" r:id="rId54"/>
    <p:sldId id="370" r:id="rId55"/>
    <p:sldId id="348" r:id="rId56"/>
    <p:sldId id="373" r:id="rId57"/>
    <p:sldId id="374" r:id="rId58"/>
    <p:sldId id="375" r:id="rId59"/>
    <p:sldId id="378" r:id="rId60"/>
    <p:sldId id="379" r:id="rId61"/>
    <p:sldId id="381" r:id="rId62"/>
    <p:sldId id="380" r:id="rId63"/>
    <p:sldId id="352" r:id="rId64"/>
    <p:sldId id="353" r:id="rId65"/>
    <p:sldId id="299" r:id="rId66"/>
    <p:sldId id="300" r:id="rId67"/>
    <p:sldId id="285" r:id="rId68"/>
    <p:sldId id="301" r:id="rId69"/>
    <p:sldId id="286" r:id="rId70"/>
    <p:sldId id="287" r:id="rId71"/>
    <p:sldId id="288" r:id="rId72"/>
    <p:sldId id="291" r:id="rId73"/>
    <p:sldId id="292" r:id="rId74"/>
    <p:sldId id="357" r:id="rId75"/>
    <p:sldId id="412" r:id="Rc495cad7ac204938"/>
    <p:sldId id="293" r:id="rId76"/>
    <p:sldId id="294" r:id="rId77"/>
    <p:sldId id="360" r:id="rId78"/>
    <p:sldId id="295" r:id="rId79"/>
    <p:sldId id="296" r:id="rId80"/>
    <p:sldId id="361" r:id="rId81"/>
    <p:sldId id="414" r:id="R18e11bdf9c7a4cdf"/>
    <p:sldId id="413" r:id="R2eca09d6c92c4dea"/>
    <p:sldId id="297" r:id="rId82"/>
    <p:sldId id="298" r:id="rId83"/>
    <p:sldId id="362" r:id="rId84"/>
    <p:sldId id="382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DB8A-8A94-4359-B6F6-1F3C0197C971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EB27-D5EC-47BD-B631-518FC0DC7453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FDBB-CCA2-4737-9559-5681557B296D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D31-AF18-4D2D-83AA-F7CB0C7ECFBD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117-400F-42E7-9872-FB8A6350BACC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BDD8-312D-4609-950E-C439872F9393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E7A0-3730-4B20-B19E-4EB1091F81A9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D43-C74B-4E16-8487-FBB0F5486565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AE1B-7D4B-4C85-A254-778C98805226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C207-6223-409C-9B6D-29D4D927F5A6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1E0F-F49F-4359-842F-3455A1A9EE8F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BA4E7A-A4B0-4000-83B8-5DEA69FE07D3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C77DB37-193A-4A12-A011-1C7D0433A20F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639" r:id="rId2"/>
    <p:sldLayoutId id="2147484640" r:id="rId3"/>
    <p:sldLayoutId id="2147484641" r:id="rId4"/>
    <p:sldLayoutId id="2147484642" r:id="rId5"/>
    <p:sldLayoutId id="2147484643" r:id="rId6"/>
    <p:sldLayoutId id="2147484644" r:id="rId7"/>
    <p:sldLayoutId id="2147484645" r:id="rId8"/>
    <p:sldLayoutId id="2147484646" r:id="rId9"/>
    <p:sldLayoutId id="2147484647" r:id="rId10"/>
    <p:sldLayoutId id="214748464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2.jpeg" Id="rId3" /><Relationship Type="http://schemas.openxmlformats.org/officeDocument/2006/relationships/notesSlide" Target="../notesSlides/notesSlide1.xml" Id="rId2" /><Relationship Type="http://schemas.openxmlformats.org/officeDocument/2006/relationships/slideLayout" Target="../slideLayouts/slideLayout7.xml" Id="rId1" /><Relationship Type="http://schemas.openxmlformats.org/officeDocument/2006/relationships/image" Target="/ppt/media/image4.jpg" Id="Rd0af515a8c5f4142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../slideLayouts/slideLayout7.xml" Id="rId1" /><Relationship Type="http://schemas.openxmlformats.org/officeDocument/2006/relationships/chart" Target="/xl/drawings/charts/chart.xml" Id="R247593c87761442c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../slideLayouts/slideLayout7.xml" Id="rId1" /><Relationship Type="http://schemas.openxmlformats.org/officeDocument/2006/relationships/chart" Target="/xl/drawings/charts/chart2.xml" Id="Rca185f2bd3b14dfd" /><Relationship Type="http://schemas.openxmlformats.org/officeDocument/2006/relationships/chart" Target="/xl/drawings/charts/chart3.xml" Id="Rc71194bdeaad4cc9" /><Relationship Type="http://schemas.openxmlformats.org/officeDocument/2006/relationships/chart" Target="/xl/drawings/charts/chart4.xml" Id="R7fc1334a12d544df" /><Relationship Type="http://schemas.openxmlformats.org/officeDocument/2006/relationships/chart" Target="/xl/drawings/charts/chart5.xml" Id="R99e2ba5d15764459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../slideLayouts/slideLayout7.xml" Id="rId1" /><Relationship Type="http://schemas.openxmlformats.org/officeDocument/2006/relationships/chart" Target="/xl/drawings/charts/chart1f.xml" Id="R4c8f350790da4123" /><Relationship Type="http://schemas.openxmlformats.org/officeDocument/2006/relationships/chart" Target="/xl/drawings/charts/chart20.xml" Id="R0a1bc54e201a4dde" /><Relationship Type="http://schemas.openxmlformats.org/officeDocument/2006/relationships/chart" Target="/xl/drawings/charts/chart21.xml" Id="R03bbd019bd5b4f4f" /><Relationship Type="http://schemas.openxmlformats.org/officeDocument/2006/relationships/chart" Target="/xl/drawings/charts/chart22.xml" Id="R9336472d962e47f9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../slideLayouts/slideLayout7.xml" Id="rId1" /><Relationship Type="http://schemas.openxmlformats.org/officeDocument/2006/relationships/chart" Target="/xl/drawings/charts/chart23.xml" Id="Refa3643179064a9f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../slideLayouts/slideLayout7.xml" Id="rId1" /><Relationship Type="http://schemas.openxmlformats.org/officeDocument/2006/relationships/chart" Target="/xl/drawings/charts/chart24.xml" Id="Rd063a87c4e9f404a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&#65279;<?xml version="1.0" encoding="utf-8"?><Relationships xmlns="http://schemas.openxmlformats.org/package/2006/relationships"><Relationship Type="http://schemas.openxmlformats.org/officeDocument/2006/relationships/slideLayout" Target="../slideLayouts/slideLayout7.xml" Id="rId1" /><Relationship Type="http://schemas.openxmlformats.org/officeDocument/2006/relationships/chart" Target="/xl/drawings/charts/chart25.xml" Id="R125cf9a4537e45c0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a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d3e90740332c4893" /><Relationship Type="http://schemas.openxmlformats.org/officeDocument/2006/relationships/chart" Target="/xl/drawings/charts/chart1e.xml" Id="R1ccf5112f4b2457c" /></Relationships>
</file>

<file path=ppt/slides/_rels/slide5b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10f4dd98d34245fe" /><Relationship Type="http://schemas.openxmlformats.org/officeDocument/2006/relationships/chart" Target="/xl/drawings/charts/chart1d.xml" Id="R856513dc83c0429a" /></Relationships>
</file>

<file path=ppt/slides/_rels/slide5c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8165d0ec986e4385" /><Relationship Type="http://schemas.openxmlformats.org/officeDocument/2006/relationships/chart" Target="/xl/drawings/charts/chart1c.xml" Id="R06ad410337e04d12" /></Relationships>
</file>

<file path=ppt/slides/_rels/slide5d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89417778f5804c76" /><Relationship Type="http://schemas.openxmlformats.org/officeDocument/2006/relationships/chart" Target="/xl/drawings/charts/chart1a.xml" Id="Rfe8fe8b4824c45f6" /><Relationship Type="http://schemas.openxmlformats.org/officeDocument/2006/relationships/chart" Target="/xl/drawings/charts/chart1b.xml" Id="R52ebcabb1c744247" /></Relationships>
</file>

<file path=ppt/slides/_rels/slide5e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fbc7868aa1564bcc" /><Relationship Type="http://schemas.openxmlformats.org/officeDocument/2006/relationships/chart" Target="/xl/drawings/charts/chart16.xml" Id="R2d994df7d5f542ac" /><Relationship Type="http://schemas.openxmlformats.org/officeDocument/2006/relationships/chart" Target="/xl/drawings/charts/chart17.xml" Id="R695a55e06dbd4e38" /><Relationship Type="http://schemas.openxmlformats.org/officeDocument/2006/relationships/chart" Target="/xl/drawings/charts/chart18.xml" Id="R6ef2f4c6c2f6442d" /><Relationship Type="http://schemas.openxmlformats.org/officeDocument/2006/relationships/chart" Target="/xl/drawings/charts/chart19.xml" Id="R30428b755c5344ea" /></Relationships>
</file>

<file path=ppt/slides/_rels/slide5f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ee16323398f74ada" /><Relationship Type="http://schemas.openxmlformats.org/officeDocument/2006/relationships/chart" Target="/xl/drawings/charts/chart14.xml" Id="R3865370efd3f4f68" /><Relationship Type="http://schemas.openxmlformats.org/officeDocument/2006/relationships/chart" Target="/xl/drawings/charts/chart15.xml" Id="Rce4c4d6439db4173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a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e8f888fd05d14e5d" /><Relationship Type="http://schemas.openxmlformats.org/officeDocument/2006/relationships/chart" Target="/xl/drawings/charts/chart10.xml" Id="R127e6636211b44c6" /><Relationship Type="http://schemas.openxmlformats.org/officeDocument/2006/relationships/chart" Target="/xl/drawings/charts/chart11.xml" Id="Rc0db004b3b264b93" /><Relationship Type="http://schemas.openxmlformats.org/officeDocument/2006/relationships/chart" Target="/xl/drawings/charts/chart12.xml" Id="Rc4a4494d9cf64f3c" /><Relationship Type="http://schemas.openxmlformats.org/officeDocument/2006/relationships/chart" Target="/xl/drawings/charts/chart13.xml" Id="R3dcf0ffc96954bcb" /></Relationships>
</file>

<file path=ppt/slides/_rels/slide6b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936d4d9dcf2b4682" /><Relationship Type="http://schemas.openxmlformats.org/officeDocument/2006/relationships/chart" Target="/xl/drawings/charts/chartd.xml" Id="R9180acd0dfe14233" /><Relationship Type="http://schemas.openxmlformats.org/officeDocument/2006/relationships/chart" Target="/xl/drawings/charts/charte.xml" Id="Rc38886dc9f174d09" /><Relationship Type="http://schemas.openxmlformats.org/officeDocument/2006/relationships/chart" Target="/xl/drawings/charts/chartf.xml" Id="R13dba94bffc14dab" /></Relationships>
</file>

<file path=ppt/slides/_rels/slide6c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9339d75fb7ad4ed4" /><Relationship Type="http://schemas.openxmlformats.org/officeDocument/2006/relationships/chart" Target="/xl/drawings/charts/charta.xml" Id="R1794a59338dc4644" /><Relationship Type="http://schemas.openxmlformats.org/officeDocument/2006/relationships/chart" Target="/xl/drawings/charts/chartb.xml" Id="R4d70d61167b44331" /><Relationship Type="http://schemas.openxmlformats.org/officeDocument/2006/relationships/chart" Target="/xl/drawings/charts/chartc.xml" Id="Ra88d06a868104aad" /></Relationships>
</file>

<file path=ppt/slides/_rels/slide6d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c59e39ba98d24706" /><Relationship Type="http://schemas.openxmlformats.org/officeDocument/2006/relationships/chart" Target="/xl/drawings/charts/chart6.xml" Id="Rc627b8100a4f4b19" /><Relationship Type="http://schemas.openxmlformats.org/officeDocument/2006/relationships/chart" Target="/xl/drawings/charts/chart7.xml" Id="Rc1251a778a6240fb" /><Relationship Type="http://schemas.openxmlformats.org/officeDocument/2006/relationships/chart" Target="/xl/drawings/charts/chart8.xml" Id="Ra5c7c33765384c5b" /><Relationship Type="http://schemas.openxmlformats.org/officeDocument/2006/relationships/chart" Target="/xl/drawings/charts/chart9.xml" Id="Rb8dbd966e62e4144" /></Relationships>
</file>

<file path=ppt/slides/_rels/slide6e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d44f59186d7c472b" /></Relationships>
</file>

<file path=ppt/slides/_rels/slide6f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62102db2ca274d90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a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fb637d7caa1047f0" /></Relationships>
</file>

<file path=ppt/slides/_rels/slide7b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06188fbac394409b" /></Relationships>
</file>

<file path=ppt/slides/_rels/slide7c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574479bda1cc4acd" /></Relationships>
</file>

<file path=ppt/slides/_rels/slide7d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85f48107dba2438b" /></Relationships>
</file>

<file path=ppt/slides/_rels/slide7e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07911cf93c914fce" /></Relationships>
</file>

<file path=ppt/slides/_rels/slide7f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cd3790ee654e4224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36c63f402a064a3d" /></Relationships>
</file>

<file path=ppt/slides/_rels/slide8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4fa012b1f9fb4837" /></Relationships>
</file>

<file path=ppt/slides/_rels/slide8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3d0673d58f16451b" /></Relationships>
</file>

<file path=ppt/slides/_rels/slide8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594b104eaac24a86" /></Relationships>
</file>

<file path=ppt/slides/_rels/slide8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f69b0d8fabec4ee0" /></Relationships>
</file>

<file path=ppt/slides/_rels/slide8a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9fba0ccc42614e74" /></Relationships>
</file>

<file path=ppt/slides/_rels/slide8b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d6bc4088141a4226" /></Relationships>
</file>

<file path=ppt/slides/_rels/slide8c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6734b4d9fe164ee3" /></Relationships>
</file>

<file path=ppt/slides/_rels/slide8d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f5eb3897ccb84447" /></Relationships>
</file>

<file path=ppt/slides/_rels/slide8e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03146940a7ee4833" /></Relationships>
</file>

<file path=ppt/slides/_rels/slide8f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6ab103f3e7794718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d0447f6a4b384388" /></Relationships>
</file>

<file path=ppt/slides/_rels/slide9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4e5f2e722c134cd9" /></Relationships>
</file>

<file path=ppt/slides/_rels/slide9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b565b1f508e84e34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"/>
          <p:cNvPicPr>
            <a:picLocks noChangeAspect="1"/>
          </p:cNvPicPr>
          <p:nvPr/>
        </p:nvPicPr>
        <p:blipFill>
          <a:blip r:embed="Rd0af515a8c5f41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48680"/>
            <a:ext cx="7272808" cy="194421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771800" y="486916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JANVIER 2019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259632" y="486916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Période:  Du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644008" y="486044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AU: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220072" y="486916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NOVEMBRE 2019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 xmlns:a="http://schemas.openxmlformats.org/drawingml/2006/main">
            <a:fld id="{2C77DB37-193A-4A12-A011-1C7D0433A20F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51520" y="3356992"/>
            <a:ext cx="8712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Elements D'Entrée De La Revue Direction</a:t>
            </a:r>
          </a:p>
        </p:txBody>
      </p:sp>
    </p:spTree>
    <p:extLst>
      <p:ext uri="{BB962C8B-B14F-4D97-AF65-F5344CB8AC3E}">
        <p14:creationId xmlns:p14="http://schemas.microsoft.com/office/powerpoint/2010/main" val="37378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260648" y="116632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algn="ctr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Retours D'Information Des Clients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 xmlns:a="http://schemas.openxmlformats.org/drawingml/2006/main">
            <a:fld id="{2C77DB37-193A-4A12-A011-1C7D0433A20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863588" y="1124744"/>
            <a:ext cx="1764196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NOMBRE DE RECLAMATIONS CLIENTS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3588" y="1988840"/>
            <a:ext cx="176419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fr-FR" sz="3200" dirty="0" smtClean="0"/>
              <a:t>1</a:t>
            </a:r>
            <a:endParaRPr lang="fr-FR" sz="3200" dirty="0"/>
          </a:p>
        </p:txBody>
      </p:sp>
      <p:sp>
        <p:nvSpPr>
          <p:cNvPr id="18" name="Rectangle 17"/>
          <p:cNvSpPr/>
          <p:nvPr/>
        </p:nvSpPr>
        <p:spPr>
          <a:xfrm>
            <a:off x="6264188" y="1124744"/>
            <a:ext cx="1764196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NOMBRE DE RECLAMATIONS / GRAVITE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64188" y="1988840"/>
            <a:ext cx="176419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fr-FR" sz="1000" dirty="0" smtClean="0"/>
              <a:t>Tarif erroné(1) ;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63588" y="4232488"/>
            <a:ext cx="1764196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DELAI MOYEN DE TRAITEMENT DES RECLAMATIONS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3588" y="5096584"/>
            <a:ext cx="176419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smtClean="0"/>
              <a:t>1 Jours</a:t>
            </a:r>
            <a:endParaRPr lang="fr-FR" sz="32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264188" y="4221088"/>
            <a:ext cx="1764196" cy="8754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TAUX DE RECLAMATIONS TRAITEES DANS LES DELAIS PREVUS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4188" y="5096584"/>
            <a:ext cx="176419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fr-FR" sz="3200" dirty="0" smtClean="0"/>
              <a:t>100 %</a:t>
            </a:r>
          </a:p>
        </p:txBody>
      </p:sp>
    </p:spTree>
    <p:extLst>
      <p:ext uri="{BB962C8B-B14F-4D97-AF65-F5344CB8AC3E}">
        <p14:creationId xmlns:p14="http://schemas.microsoft.com/office/powerpoint/2010/main" val="15610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-1908720" y="87015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Retours D'Information Des Clients</a:t>
            </a:r>
            <a:r>
              <a:rPr lang="fr-FR" dirty="0" smtClean="0"/>
              <a:t/>
            </a:r>
          </a:p>
        </p:txBody>
      </p:sp>
      <p:sp>
        <p:nvSpPr>
          <p:cNvPr id="4" name="Chevron 3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 xmlns:a="http://schemas.openxmlformats.org/drawingml/2006/main">
            <a:fld id="{2C77DB37-193A-4A12-A011-1C7D0433A20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ZoneTexte 6"/>
          <p:cNvSpPr txBox="1"/>
          <p:nvPr/>
        </p:nvSpPr>
        <p:spPr>
          <a:xfrm>
            <a:off x="5436096" y="87015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31840" y="116632"/>
            <a:ext cx="673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Réclamations clients</a:t>
            </a:r>
            <a:r>
              <a:rPr lang="fr-FR" dirty="0" smtClean="0"/>
              <a:t/>
            </a: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800000" y="1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000"/>
                <a:gridCol w="1050000"/>
                <a:gridCol w="1050000"/>
                <a:gridCol w="105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Type de réclamationsXXX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Nombre de réclamations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Nombre de réclamations traitées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Délai de traitement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Facturation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4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-1908720" y="87015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Retours D'Information Des Clients</a:t>
            </a:r>
            <a:r>
              <a:rPr lang="fr-FR" dirty="0" smtClean="0"/>
              <a:t/>
            </a:r>
          </a:p>
        </p:txBody>
      </p:sp>
      <p:sp>
        <p:nvSpPr>
          <p:cNvPr id="4" name="Chevron 3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 xmlns:a="http://schemas.openxmlformats.org/drawingml/2006/main">
            <a:fld id="{2C77DB37-193A-4A12-A011-1C7D0433A20F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7" name="ZoneTexte 6"/>
          <p:cNvSpPr txBox="1"/>
          <p:nvPr/>
        </p:nvSpPr>
        <p:spPr>
          <a:xfrm>
            <a:off x="5436096" y="87015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31840" y="116632"/>
            <a:ext cx="673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Réclamations clients</a:t>
            </a:r>
            <a:r>
              <a:rPr lang="fr-FR" dirty="0" smtClean="0"/>
              <a:t/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800000" y="1000000"/>
          <a:ext cx="7512000" cy="3996237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247593c87761442c"/>
          </a:graphicData>
        </a:graphic>
      </p:graphicFrame>
    </p:spTree>
    <p:extLst>
      <p:ext uri="{BB962C8B-B14F-4D97-AF65-F5344CB8AC3E}">
        <p14:creationId xmlns:p14="http://schemas.microsoft.com/office/powerpoint/2010/main" val="17696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31840" y="116632"/>
            <a:ext cx="673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RESULTATS ENQUÊTE </a:t>
            </a:r>
            <a:r>
              <a:rPr lang="fr-FR" dirty="0" smtClean="0"/>
              <a:t/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-1764704" y="87015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Retours D'Information Des Clients</a:t>
            </a:r>
          </a:p>
        </p:txBody>
      </p:sp>
      <p:sp>
        <p:nvSpPr>
          <p:cNvPr id="5" name="Chevron 4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 xmlns:a="http://schemas.openxmlformats.org/drawingml/2006/main">
            <a:fld id="{2C77DB37-193A-4A12-A011-1C7D0433A20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" name="ZoneTexte 6"/>
          <p:cNvSpPr txBox="1"/>
          <p:nvPr/>
        </p:nvSpPr>
        <p:spPr>
          <a:xfrm>
            <a:off x="5652120" y="87015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 xmlns:a="http://schemas.openxmlformats.org/drawingml/2006/main">
            <a:fld id="{2C77DB37-193A-4A12-A011-1C7D0433A20F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 xmlns:a="http://schemas.openxmlformats.org/drawingml/2006/main">
            <a:pPr algn="ctr"/>
            <a:r>
              <a:rPr lang="fr-FR" dirty="0" smtClean="0"/>
              <a:t/>
            </a:r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Bilan des demandes d'actions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 xmlns:a="http://schemas.openxmlformats.org/drawingml/2006/main">
            <a:fld id="{2C77DB37-193A-4A12-A011-1C7D0433A20F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Chevron 3"/>
          <p:cNvSpPr/>
          <p:nvPr/>
        </p:nvSpPr>
        <p:spPr>
          <a:xfrm>
            <a:off x="251520" y="260648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611560" y="260648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764704" y="181253"/>
            <a:ext cx="10551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Bilan des demandes des actions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150000" y="1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000"/>
                <a:gridCol w="3580000"/>
                <a:gridCol w="950000"/>
                <a:gridCol w="178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N° Demande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Objet de la demande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Demande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Demandeur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Etat de la demande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11/02/2019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FRANCOIS DUPONT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DEMANDE VALIDEE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27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11/02/2019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FRANCOIS DUPONT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DEMANDE REFUSEE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 xmlns:a="http://schemas.openxmlformats.org/drawingml/2006/main">
            <a:fld id="{2C77DB37-193A-4A12-A011-1C7D0433A20F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 xmlns:a="http://schemas.openxmlformats.org/drawingml/2006/main">
            <a:pPr algn="ctr"/>
            <a:r>
              <a:rPr lang="fr-FR" dirty="0" smtClean="0"/>
              <a:t/>
            </a:r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Autres parties intéressées pertinentes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 xmlns:a="http://schemas.openxmlformats.org/drawingml/2006/main">
            <a:fld id="{2C77DB37-193A-4A12-A011-1C7D0433A20F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-1764704" y="87015"/>
            <a:ext cx="10551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Demandes parties intéressées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251520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611560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14299"/>
              </p:ext>
            </p:extLst>
          </p:nvPr>
        </p:nvGraphicFramePr>
        <p:xfrm>
          <a:off x="395536" y="1016340"/>
          <a:ext cx="8436118" cy="4535292"/>
        </p:xfrm>
        <a:graphic>
          <a:graphicData uri="http://schemas.openxmlformats.org/drawingml/2006/table">
            <a:tbl>
              <a:tblPr bandCol="1">
                <a:tableStyleId>{69CF1AB2-1976-4502-BF36-3FF5EA218861}</a:tableStyleId>
              </a:tblPr>
              <a:tblGrid>
                <a:gridCol w="432048"/>
                <a:gridCol w="3312368"/>
                <a:gridCol w="432048"/>
                <a:gridCol w="4259654"/>
              </a:tblGrid>
              <a:tr h="504761">
                <a:tc>
                  <a:txBody>
                    <a:bodyPr/>
                    <a:lstStyle/>
                    <a:p xmlns:a="http://schemas.openxmlformats.org/drawingml/2006/main">
                      <a:pPr marL="0" indent="0" algn="ctr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baseline="0" dirty="0" smtClean="0"/>
                        <a:t>Bilan des actions issues des revues de direction précédentes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 xmlns:a="http://schemas.openxmlformats.org/drawingml/2006/main"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/>
                        <a:t>la performance des prestataires externes</a:t>
                      </a:r>
                      <a:endParaRPr kumimoji="0" lang="fr-FR" sz="1400" b="1" kern="1200" baseline="0" dirty="0" smtClean="0">
                        <a:solidFill>
                          <a:srgbClr val="227A8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kern="1200" baseline="0" dirty="0" smtClean="0"/>
                    </a:p>
                  </a:txBody>
                  <a:tcPr/>
                </a:tc>
              </a:tr>
              <a:tr h="50476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400" kern="1200" baseline="0" dirty="0" smtClean="0"/>
                        <a:t>les modifications des enjeux externes et internes pertinents pour le système</a:t>
                      </a:r>
                      <a:endParaRPr kumimoji="0" lang="fr-FR" sz="1400" b="1" kern="1200" baseline="0" dirty="0" smtClean="0">
                        <a:solidFill>
                          <a:srgbClr val="227A8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 xmlns:a="http://schemas.openxmlformats.org/drawingml/2006/main"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/>
                        <a:t>Adéquation des ressources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b="1" kern="1200" baseline="0" dirty="0" smtClean="0">
                        <a:solidFill>
                          <a:srgbClr val="227A8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476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Retours D'Information Des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 xmlns:a="http://schemas.openxmlformats.org/drawingml/2006/main"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/>
                        <a:t>Efficacité des actions mises en place face aux risques et opportunités</a:t>
                      </a:r>
                    </a:p>
                  </a:txBody>
                  <a:tcPr/>
                </a:tc>
              </a:tr>
              <a:tr h="35630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Bilan des demandes d'actions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 xmlns:a="http://schemas.openxmlformats.org/drawingml/2006/main"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/>
                        <a:t>Les opportunités d'amélioration</a:t>
                      </a:r>
                      <a:endParaRPr kumimoji="0" lang="fr-FR" sz="1400" b="1" kern="1200" baseline="0" dirty="0" smtClean="0">
                        <a:solidFill>
                          <a:srgbClr val="227A8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630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/>
                        <a:t>Autres parties intéressées pertinentes</a:t>
                      </a:r>
                      <a:endParaRPr kumimoji="0" lang="fr-FR" sz="1400" b="1" kern="1200" baseline="0" dirty="0" smtClean="0">
                        <a:solidFill>
                          <a:srgbClr val="227A8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 xmlns:a="http://schemas.openxmlformats.org/drawingml/2006/main"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Changements Pouvant Affecter Le Système</a:t>
                      </a:r>
                    </a:p>
                  </a:txBody>
                  <a:tcPr/>
                </a:tc>
              </a:tr>
              <a:tr h="35630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400" kern="1200" baseline="0" dirty="0" smtClean="0"/>
                        <a:t>Atteintes des objectifs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 xmlns:a="http://schemas.openxmlformats.org/drawingml/2006/main"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Bilan de la conformité réglementaire et autres exigences</a:t>
                      </a:r>
                    </a:p>
                  </a:txBody>
                  <a:tcPr/>
                </a:tc>
              </a:tr>
              <a:tr h="35630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400" kern="1200" baseline="0" dirty="0" smtClean="0"/>
                        <a:t>Fonctionnement des processus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 xmlns:a="http://schemas.openxmlformats.org/drawingml/2006/main"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Nouvelles exigences réglementaires et autres exigences</a:t>
                      </a:r>
                    </a:p>
                  </a:txBody>
                  <a:tcPr/>
                </a:tc>
              </a:tr>
              <a:tr h="35630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400" kern="1200" baseline="0" dirty="0" smtClean="0"/>
                        <a:t>Bilan des non-conformités Produits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 xmlns:a="http://schemas.openxmlformats.org/drawingml/2006/main"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performance SST</a:t>
                      </a:r>
                    </a:p>
                  </a:txBody>
                  <a:tcPr/>
                </a:tc>
              </a:tr>
              <a:tr h="35630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Bilan des actions d'amélioration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Etats des incidents</a:t>
                      </a:r>
                    </a:p>
                  </a:txBody>
                  <a:tcPr/>
                </a:tc>
              </a:tr>
              <a:tr h="356302">
                <a:tc>
                  <a:txBody>
                    <a:bodyPr/>
                    <a:lstStyle/>
                    <a:p xmlns:a="http://schemas.openxmlformats.org/drawingml/2006/main"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 résultats de la surveillance et de la mesure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 xmlns:a="http://schemas.openxmlformats.org/drawingml/2006/main"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performance environnementale</a:t>
                      </a:r>
                    </a:p>
                  </a:txBody>
                  <a:tcPr/>
                </a:tc>
              </a:tr>
              <a:tr h="420492">
                <a:tc>
                  <a:txBody>
                    <a:bodyPr/>
                    <a:lstStyle/>
                    <a:p xmlns:a="http://schemas.openxmlformats.org/drawingml/2006/main">
                      <a:pPr marL="0" algn="ctr" rtl="0" eaLnBrk="1" latinLnBrk="0" hangingPunct="1"/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Résultats des audits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</a:t>
                      </a:r>
                      <a:endParaRPr kumimoji="0" lang="fr-FR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Etats des incidents environnementaux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hevron 4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27584" y="116632"/>
            <a:ext cx="2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Ordre du jour 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2C77DB37-193A-4A12-A011-1C7D0433A20F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 xmlns:a="http://schemas.openxmlformats.org/drawingml/2006/main">
            <a:pPr algn="ctr"/>
            <a:r>
              <a:rPr lang="fr-FR" dirty="0" smtClean="0"/>
              <a:t/>
            </a:r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Atteinte des objectifs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 xmlns:a="http://schemas.openxmlformats.org/drawingml/2006/main">
            <a:fld id="{2C77DB37-193A-4A12-A011-1C7D0433A20F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4" name="Chevron 3"/>
          <p:cNvSpPr/>
          <p:nvPr/>
        </p:nvSpPr>
        <p:spPr>
          <a:xfrm>
            <a:off x="251520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611560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836712" y="116632"/>
            <a:ext cx="106571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Indicateurs</a:t>
            </a:r>
            <a:r>
              <a:rPr lang="fr-FR" dirty="0" smtClean="0"/>
              <a:t/>
            </a:r>
          </a:p>
        </p:txBody>
      </p:sp>
      <p:sp>
        <p:nvSpPr>
          <p:cNvPr id="7" name="Rectangle 6"/>
          <p:cNvSpPr/>
          <p:nvPr/>
        </p:nvSpPr>
        <p:spPr>
          <a:xfrm>
            <a:off x="3643306" y="1124744"/>
            <a:ext cx="1764196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400" b="1" dirty="0" smtClean="0">
                <a:solidFill>
                  <a:schemeClr val="tx1"/>
                </a:solidFill>
              </a:rPr>
              <a:t>NOMBRE D’INDICATEURS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3306" y="1988840"/>
            <a:ext cx="176419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fr-FR" sz="3200" dirty="0" smtClean="0"/>
              <a:t>28</a:t>
            </a:r>
            <a:endParaRPr lang="fr-FR" sz="3200" dirty="0"/>
          </a:p>
        </p:txBody>
      </p:sp>
      <p:sp>
        <p:nvSpPr>
          <p:cNvPr id="11" name="Rectangle 10"/>
          <p:cNvSpPr/>
          <p:nvPr/>
        </p:nvSpPr>
        <p:spPr>
          <a:xfrm>
            <a:off x="928662" y="3083210"/>
            <a:ext cx="1764196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400" b="1" dirty="0" smtClean="0">
                <a:solidFill>
                  <a:schemeClr val="tx1"/>
                </a:solidFill>
              </a:rPr>
              <a:t>TAUX D’INDICATEURS NON SUIVI %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8662" y="3947306"/>
            <a:ext cx="176419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89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9262" y="3071810"/>
            <a:ext cx="1764196" cy="8754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400" b="1" dirty="0" smtClean="0">
                <a:solidFill>
                  <a:schemeClr val="tx1"/>
                </a:solidFill>
              </a:rPr>
              <a:t>TAUX D’OBJECTIFS ATTEINTS %</a:t>
            </a:r>
          </a:p>
          <a:p>
            <a:pPr algn="ctr" defTabSz="685800">
              <a:defRPr/>
            </a:pP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29262" y="3947306"/>
            <a:ext cx="176419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fr-FR" sz="3200" dirty="0" smtClean="0"/>
              <a:t>33</a:t>
            </a:r>
          </a:p>
        </p:txBody>
      </p:sp>
    </p:spTree>
  </p:cSld>
  <p:clrMapOvr>
    <a:masterClrMapping/>
  </p:clrMapOvr>
</p:sld>
</file>

<file path=ppt/slides/slide2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" name="Chevron 3"/>
          <p:cNvSpPr/>
          <p:nvPr/>
        </p:nvSpPr>
        <p:spPr>
          <a:xfrm>
            <a:off x="251520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611560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620688" y="112566"/>
            <a:ext cx="104411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Atteinte des objectifs par axe politique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700000" y="1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0000"/>
                <a:gridCol w="9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Axe politique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Taux d'atteinte des objectifs par axe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ASSURER LA QUALITE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OPTIMISER LES COUTS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Fonctionnement des processus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6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148570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 algn="ctr"/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Tableau de bord annuel</a:t>
            </a:r>
            <a:r>
              <a:rPr lang="fr-FR" dirty="0" smtClean="0"/>
              <a:t/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116632" y="1002214"/>
            <a:ext cx="921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PRODUCTION</a:t>
            </a:r>
            <a:r>
              <a:rPr lang="fr-FR" sz="1600" b="1" dirty="0" smtClean="0"/>
              <a:t/>
            </a:r>
          </a:p>
        </p:txBody>
      </p:sp>
      <p:sp>
        <p:nvSpPr>
          <p:cNvPr id="6" name="Chevron 5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692696" y="8701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Fonctionnement des processus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9" name="ZoneTexte 8"/>
          <p:cNvSpPr txBox="1"/>
          <p:nvPr/>
        </p:nvSpPr>
        <p:spPr>
          <a:xfrm>
            <a:off x="5089654" y="116632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ZoneTexte 2"/>
          <p:cNvSpPr txBox="1"/>
          <p:nvPr/>
        </p:nvSpPr>
        <p:spPr>
          <a:xfrm>
            <a:off x="467544" y="105273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Indicateur  :</a:t>
            </a:r>
            <a:endParaRPr lang="fr-F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00000" y="14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ca185f2bd3b14dfd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586000" y="14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c71194bdeaad4cc9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100000" y="37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7fc1334a12d544df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586000" y="37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99e2ba5d15764459"/>
          </a:graphicData>
        </a:graphic>
      </p:graphicFrame>
    </p:spTree>
    <p:extLst>
      <p:ext uri="{BB962C8B-B14F-4D97-AF65-F5344CB8AC3E}">
        <p14:creationId xmlns:p14="http://schemas.microsoft.com/office/powerpoint/2010/main" val="1220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Bilan des non-conformités produits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8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2" name="ZoneTexte 1"/>
          <p:cNvSpPr txBox="1"/>
          <p:nvPr/>
        </p:nvSpPr>
        <p:spPr>
          <a:xfrm>
            <a:off x="-1764704" y="87015"/>
            <a:ext cx="1044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7pPr lvl="6">
              <a:defRPr sz="2400" b="1">
                <a:solidFill>
                  <a:schemeClr val="accent1">
                    <a:lumMod val="75000"/>
                  </a:schemeClr>
                </a:solidFill>
              </a:defRPr>
            </a:lvl7pPr>
          </a:lstStyle>
          <a:p xmlns:a="http://schemas.openxmlformats.org/drawingml/2006/main">
            <a:pPr lvl="6"/>
            <a:r>
              <a:rPr lang="fr-FR" dirty="0" smtClean="0"/>
              <a:t>Bilan des non-conformités produits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63588" y="1124744"/>
            <a:ext cx="2124236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NOMBRE DE NON CONFORMITES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63588" y="1988840"/>
            <a:ext cx="212423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fr-FR" sz="3200" dirty="0" smtClean="0"/>
              <a:t>4</a:t>
            </a:r>
            <a:endParaRPr lang="fr-FR" sz="3200" dirty="0"/>
          </a:p>
        </p:txBody>
      </p:sp>
      <p:sp>
        <p:nvSpPr>
          <p:cNvPr id="10" name="Rectangle 9"/>
          <p:cNvSpPr/>
          <p:nvPr/>
        </p:nvSpPr>
        <p:spPr>
          <a:xfrm>
            <a:off x="6264188" y="1124744"/>
            <a:ext cx="2196244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NOMBRE DE NON CONFORMITES / GRAVITE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64188" y="1988840"/>
            <a:ext cx="2196244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fr-FR" sz="1000" dirty="0" smtClean="0"/>
              <a:t>Critique(2) ; Majeure(2) ;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3588" y="4857760"/>
            <a:ext cx="2124236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DELAI MOYEN DE TRAITEMENT DES NON CONFORMITES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3588" y="5733256"/>
            <a:ext cx="212423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38Jours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64188" y="4857760"/>
            <a:ext cx="2196244" cy="8754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fr-FR" sz="1400" b="1" dirty="0" smtClean="0">
              <a:solidFill>
                <a:schemeClr val="tx1"/>
              </a:solidFill>
            </a:endParaRPr>
          </a:p>
          <a:p>
            <a:pPr algn="ctr" defTabSz="685800">
              <a:defRPr/>
            </a:pPr>
            <a:r>
              <a:rPr lang="fr-FR" sz="1400" b="1" dirty="0" smtClean="0">
                <a:solidFill>
                  <a:schemeClr val="tx1"/>
                </a:solidFill>
              </a:rPr>
              <a:t>TAUX </a:t>
            </a:r>
            <a:r>
              <a:rPr lang="fr-FR" sz="1400" b="1" dirty="0">
                <a:solidFill>
                  <a:schemeClr val="tx1"/>
                </a:solidFill>
              </a:rPr>
              <a:t>DE NON CONFORMITES TRAITEES DANS LES DELAIS PREVUS</a:t>
            </a:r>
          </a:p>
          <a:p>
            <a:pPr algn="ctr" defTabSz="685800">
              <a:defRPr/>
            </a:pP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64188" y="5733256"/>
            <a:ext cx="2196244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fr-FR" sz="3200" dirty="0" smtClean="0"/>
              <a:t>0 %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87192" y="2966285"/>
            <a:ext cx="2136936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285750"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VALEUR DES NON CONFORMITES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71298" y="3861048"/>
            <a:ext cx="2152830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0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4060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836712" y="87015"/>
            <a:ext cx="986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Bilan des non-conformités produits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27</a:t>
            </a:fld>
            <a:endParaRPr lang="en-GB"/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500000" y="1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0000"/>
                <a:gridCol w="1200000"/>
                <a:gridCol w="1200000"/>
                <a:gridCol w="120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Type Non conformité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Nbr. de non-conformités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Nbr. de non-conformités traitées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Délai de traitement (Jours)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Prestation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BOITES VIDES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COULEUR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7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-1908720" y="87015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Bilan des non-conformités produits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28</a:t>
            </a:fld>
            <a:endParaRPr lang="en-GB"/>
          </a:p>
        </p:txBody>
      </p:sp>
      <p:graphicFrame>
        <p:nvGraphicFramePr>
          <p:cNvPr id="4" name="Chart 3"/>
          <p:cNvGraphicFramePr/>
          <p:nvPr/>
        </p:nvGraphicFramePr>
        <p:xfrm>
          <a:off x="250000" y="1057400"/>
          <a:ext cx="41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4c8f350790da4123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706000" y="3557400"/>
          <a:ext cx="41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0a1bc54e201a4dde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250000" y="3557400"/>
          <a:ext cx="41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03bbd019bd5b4f4f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706000" y="1057400"/>
          <a:ext cx="41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9336472d962e47f9"/>
          </a:graphicData>
        </a:graphic>
      </p:graphicFrame>
    </p:spTree>
    <p:extLst>
      <p:ext uri="{BB962C8B-B14F-4D97-AF65-F5344CB8AC3E}">
        <p14:creationId xmlns:p14="http://schemas.microsoft.com/office/powerpoint/2010/main" val="28974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Bilan des actions d'amélioration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908720" y="87015"/>
            <a:ext cx="99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Bilan des actions d'amélioration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63588" y="2841536"/>
            <a:ext cx="2268252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85750"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TAUX D'EFFICACITE MOYEN DES ACTIONS CLOTUREES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3588" y="3717032"/>
            <a:ext cx="2268252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0 %</a:t>
            </a:r>
          </a:p>
        </p:txBody>
      </p:sp>
      <p:sp>
        <p:nvSpPr>
          <p:cNvPr id="9" name="Rectangle 8"/>
          <p:cNvSpPr/>
          <p:nvPr/>
        </p:nvSpPr>
        <p:spPr>
          <a:xfrm>
            <a:off x="6264188" y="2841536"/>
            <a:ext cx="2268252" cy="8754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fr-FR" sz="1400" b="1" dirty="0" smtClean="0">
              <a:solidFill>
                <a:schemeClr val="tx1"/>
              </a:solidFill>
            </a:endParaRPr>
          </a:p>
          <a:p>
            <a:pPr marL="0" lvl="1" indent="-285750"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TAUX D'ACTIONS REALISEES DANS LES DELAIS</a:t>
            </a:r>
          </a:p>
          <a:p>
            <a:pPr algn="ctr" defTabSz="685800">
              <a:defRPr/>
            </a:pP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64188" y="3717032"/>
            <a:ext cx="2268252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fr-FR" sz="3200" dirty="0" smtClean="0"/>
              <a:t>42 %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3888" y="980728"/>
            <a:ext cx="2280952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85750"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NOMBRE D'ACTIONS DECLENCHEES/NOMBRE DE DECLENCHEURS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71298" y="1844824"/>
            <a:ext cx="229684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fr-FR" sz="3200" dirty="0" smtClean="0"/>
              <a:t>111 / 1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510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-1908720" y="87015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Bilan des actions d'amélioration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 xmlns:a="http://schemas.openxmlformats.org/drawingml/2006/main">
            <a:fld id="{2C77DB37-193A-4A12-A011-1C7D0433A20F}" type="slidenum">
              <a:rPr lang="en-GB" smtClean="0"/>
              <a:pPr/>
              <a:t>31</a:t>
            </a:fld>
            <a:endParaRPr lang="en-GB"/>
          </a:p>
        </p:txBody>
      </p:sp>
      <p:graphicFrame>
        <p:nvGraphicFramePr>
          <p:cNvPr id="4" name="Chart 3"/>
          <p:cNvGraphicFramePr/>
          <p:nvPr/>
        </p:nvGraphicFramePr>
        <p:xfrm>
          <a:off x="800000" y="1000000"/>
          <a:ext cx="7512000" cy="3996237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efa3643179064a9f"/>
          </a:graphicData>
        </a:graphic>
      </p:graphicFrame>
    </p:spTree>
    <p:extLst>
      <p:ext uri="{BB962C8B-B14F-4D97-AF65-F5344CB8AC3E}">
        <p14:creationId xmlns:p14="http://schemas.microsoft.com/office/powerpoint/2010/main" val="21972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-1908720" y="87015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Bilan des actions d'amélioration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32</a:t>
            </a:fld>
            <a:endParaRPr lang="en-GB"/>
          </a:p>
        </p:txBody>
      </p:sp>
      <p:graphicFrame>
        <p:nvGraphicFramePr>
          <p:cNvPr id="4" name="Chart 3"/>
          <p:cNvGraphicFramePr/>
          <p:nvPr/>
        </p:nvGraphicFramePr>
        <p:xfrm>
          <a:off x="800000" y="1000000"/>
          <a:ext cx="7512000" cy="3996237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d063a87c4e9f404a"/>
          </a:graphicData>
        </a:graphic>
      </p:graphicFrame>
    </p:spTree>
    <p:extLst>
      <p:ext uri="{BB962C8B-B14F-4D97-AF65-F5344CB8AC3E}">
        <p14:creationId xmlns:p14="http://schemas.microsoft.com/office/powerpoint/2010/main" val="6919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les résultats de la surveillance et de la mesure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-1908720" y="87015"/>
            <a:ext cx="107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les résultats de la surveillance et de la mesure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2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 xmlns:a="http://schemas.openxmlformats.org/drawingml/2006/main">
            <a:pPr algn="ctr"/>
            <a:r>
              <a:rPr lang="fr-FR" dirty="0" smtClean="0"/>
              <a:t/>
            </a:r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Résultats Des Audits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3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92088" y="116632"/>
            <a:ext cx="824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dirty="0" smtClean="0"/>
              <a:t/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Résultats Des Audits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39552" y="3786190"/>
            <a:ext cx="1746432" cy="145673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fr-FR" b="1" dirty="0" smtClean="0">
              <a:solidFill>
                <a:schemeClr val="tx1"/>
              </a:solidFill>
            </a:endParaRPr>
          </a:p>
          <a:p>
            <a:pPr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TAUX </a:t>
            </a:r>
            <a:r>
              <a:rPr lang="fr-FR" sz="1600" b="1" dirty="0">
                <a:solidFill>
                  <a:schemeClr val="tx1"/>
                </a:solidFill>
              </a:rPr>
              <a:t>MOYEN DE REALISATION DES ACTIONS ISSUES DES AUDITS </a:t>
            </a:r>
          </a:p>
          <a:p>
            <a:pPr algn="ctr" defTabSz="685800">
              <a:defRPr/>
            </a:pPr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5242928"/>
            <a:ext cx="1746432" cy="92237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100 %</a:t>
            </a:r>
            <a:endParaRPr lang="fr-FR" sz="3200" dirty="0"/>
          </a:p>
        </p:txBody>
      </p:sp>
      <p:sp>
        <p:nvSpPr>
          <p:cNvPr id="10" name="Rectangle 9"/>
          <p:cNvSpPr/>
          <p:nvPr/>
        </p:nvSpPr>
        <p:spPr>
          <a:xfrm>
            <a:off x="3779912" y="2000240"/>
            <a:ext cx="1656184" cy="135675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fr-FR" sz="1600" b="1" dirty="0">
                <a:solidFill>
                  <a:schemeClr val="tx1"/>
                </a:solidFill>
              </a:rPr>
              <a:t>TAUX DE REALISATION DU PROGRAMME D'AUDIT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79912" y="3356992"/>
            <a:ext cx="1656184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100 %</a:t>
            </a:r>
            <a:endParaRPr lang="fr-FR" sz="3200" dirty="0"/>
          </a:p>
        </p:txBody>
      </p:sp>
      <p:sp>
        <p:nvSpPr>
          <p:cNvPr id="12" name="Rectangle 11"/>
          <p:cNvSpPr/>
          <p:nvPr/>
        </p:nvSpPr>
        <p:spPr>
          <a:xfrm>
            <a:off x="6858016" y="3786190"/>
            <a:ext cx="1746432" cy="145673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fr-FR" b="1" dirty="0" smtClean="0">
              <a:solidFill>
                <a:schemeClr val="tx1"/>
              </a:solidFill>
            </a:endParaRPr>
          </a:p>
          <a:p>
            <a:pPr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TAUX </a:t>
            </a:r>
            <a:r>
              <a:rPr lang="fr-FR" sz="1600" b="1" dirty="0">
                <a:solidFill>
                  <a:schemeClr val="tx1"/>
                </a:solidFill>
              </a:rPr>
              <a:t>MOYEN  D’EFFICACITE   DES ACTIONS ISSUES DES AUDITS </a:t>
            </a:r>
          </a:p>
          <a:p>
            <a:pPr algn="ctr" defTabSz="685800">
              <a:defRPr/>
            </a:pPr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16" y="5242928"/>
            <a:ext cx="1746432" cy="92237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75 %</a:t>
            </a:r>
            <a:endParaRPr lang="fr-FR" sz="3200" dirty="0"/>
          </a:p>
        </p:txBody>
      </p:sp>
      <p:sp>
        <p:nvSpPr>
          <p:cNvPr id="14" name="Rectangle 13"/>
          <p:cNvSpPr/>
          <p:nvPr/>
        </p:nvSpPr>
        <p:spPr>
          <a:xfrm>
            <a:off x="500034" y="1071546"/>
            <a:ext cx="1764196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NOMBRE D'AUDITS PREVUS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034" y="1935642"/>
            <a:ext cx="176419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fr-FR" sz="3200" dirty="0" smtClean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08332" y="1071546"/>
            <a:ext cx="1764196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NOMBRE DE CONSTATS/ AUDIT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08332" y="1935642"/>
            <a:ext cx="1764196" cy="7926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9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1980728" y="87015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Résultats Des Audits</a:t>
            </a:r>
            <a:r>
              <a:rPr lang="fr-FR" dirty="0" smtClean="0"/>
              <a:t/>
            </a:r>
          </a:p>
        </p:txBody>
      </p:sp>
      <p:sp>
        <p:nvSpPr>
          <p:cNvPr id="5" name="Chevron 4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7" name="ZoneTexte 6"/>
          <p:cNvSpPr txBox="1"/>
          <p:nvPr/>
        </p:nvSpPr>
        <p:spPr>
          <a:xfrm>
            <a:off x="971600" y="116632"/>
            <a:ext cx="7676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Programme annuel d'audit</a:t>
            </a:r>
            <a:endParaRPr lang="fr-FR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491880" y="87015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25238" y="500042"/>
            <a:ext cx="81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Année: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ZoneTexte 3"/>
          <p:cNvSpPr txBox="1"/>
          <p:nvPr/>
        </p:nvSpPr>
        <p:spPr>
          <a:xfrm>
            <a:off x="1071538" y="518678"/>
            <a:ext cx="7020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2019</a:t>
            </a:r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150000" y="1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000"/>
                <a:gridCol w="632000"/>
                <a:gridCol w="632000"/>
                <a:gridCol w="632000"/>
                <a:gridCol w="632000"/>
                <a:gridCol w="632000"/>
                <a:gridCol w="632000"/>
                <a:gridCol w="632000"/>
                <a:gridCol w="632000"/>
                <a:gridCol w="632000"/>
                <a:gridCol w="632000"/>
                <a:gridCol w="632000"/>
                <a:gridCol w="632000"/>
              </a:tblGrid>
              <a:tr h="270840">
                <a:tc>
                  <a:txBody>
                    <a:bodyPr/>
                    <a:lstStyle/>
                    <a:p>
                      <a:r>
                        <a:rPr lang="en-US" sz="1000" dirty="0"/>
                        <a:t>Champ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fév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Mars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avr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Mai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Juin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Jui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Août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sep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nov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déc</a:t>
                      </a:r>
                      <a:endParaRPr dirty="0"/>
                    </a:p>
                  </a:txBody>
                  <a:tcPr/>
                </a:tc>
              </a:tr>
              <a:tr h="270840">
                <a:tc>
                  <a:txBody>
                    <a:bodyPr/>
                    <a:lstStyle/>
                    <a:p>
                      <a:r>
                        <a:rPr lang="en-US" sz="1000" dirty="0"/>
                        <a:t>ACHAT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498db"/>
                          </a:solidFill>
                        </a:rPr>
                        <a:t>14-1
REALISE
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</a:tr>
              <a:tr h="270840">
                <a:tc>
                  <a:txBody>
                    <a:bodyPr/>
                    <a:lstStyle/>
                    <a:p>
                      <a:r>
                        <a:rPr lang="en-US" sz="1000" dirty="0"/>
                        <a:t>COMMERCIAL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3498db"/>
                          </a:solidFill>
                        </a:rPr>
                        <a:t>14-1
REALISE
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4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28800" y="118953"/>
            <a:ext cx="7199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algn="ctr"/>
            <a:r>
              <a:rPr lang="fr-FR" sz="2000" dirty="0"/>
              <a:t/>
            </a:r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Etat d'avancement des actions issues des audits</a:t>
            </a:r>
            <a:endParaRPr lang="fr-FR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56592" y="8701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Résultats Des Audits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5" name="ZoneTexte 4"/>
          <p:cNvSpPr txBox="1"/>
          <p:nvPr/>
        </p:nvSpPr>
        <p:spPr>
          <a:xfrm>
            <a:off x="3491880" y="87015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8201" y="3244334"/>
            <a:ext cx="1287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LatoLatin"/>
              </a:rPr>
              <a:t>Townsend </a:t>
            </a:r>
            <a:endParaRPr lang="en-US" dirty="0"/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850000" y="1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850000"/>
                <a:gridCol w="540000"/>
                <a:gridCol w="4000000"/>
                <a:gridCol w="90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Réf.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Champ d'audit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Nombre de constats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Taux réal.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Taux eff.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0000031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ACHAT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0000032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28800" y="118953"/>
            <a:ext cx="7199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algn="ctr"/>
            <a:r>
              <a:rPr lang="fr-FR" sz="2000" dirty="0"/>
              <a:t/>
            </a:r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Etat d'avancement des actions issues des audits</a:t>
            </a:r>
            <a:endParaRPr lang="fr-FR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56592" y="8701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Résultats Des Audits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5" name="ZoneTexte 4"/>
          <p:cNvSpPr txBox="1"/>
          <p:nvPr/>
        </p:nvSpPr>
        <p:spPr>
          <a:xfrm>
            <a:off x="3491880" y="87015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8201" y="3244334"/>
            <a:ext cx="1287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LatoLatin"/>
              </a:rPr>
              <a:t>Townsend 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800000" y="1000000"/>
          <a:ext cx="7512000" cy="3996237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125cf9a4537e45c0"/>
          </a:graphicData>
        </a:graphic>
      </p:graphicFrame>
    </p:spTree>
    <p:extLst>
      <p:ext uri="{BB962C8B-B14F-4D97-AF65-F5344CB8AC3E}">
        <p14:creationId xmlns:p14="http://schemas.microsoft.com/office/powerpoint/2010/main" val="22241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Les performances des prestataires externes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Bilan des réclamations fournisseurs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 xmlns:a="http://schemas.openxmlformats.org/drawingml/2006/main">
            <a:fld id="{2C77DB37-193A-4A12-A011-1C7D0433A20F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63588" y="2402078"/>
            <a:ext cx="1764196" cy="109893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NOMBRE DE RECLAMATIONS</a:t>
            </a:r>
          </a:p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FOURNISSEURS</a:t>
            </a:r>
          </a:p>
        </p:txBody>
      </p:sp>
      <p:sp>
        <p:nvSpPr>
          <p:cNvPr id="7" name="Rectangle 6"/>
          <p:cNvSpPr/>
          <p:nvPr/>
        </p:nvSpPr>
        <p:spPr>
          <a:xfrm>
            <a:off x="863588" y="3501008"/>
            <a:ext cx="176419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fr-FR" sz="3200" dirty="0" smtClean="0"/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8204" y="2402078"/>
            <a:ext cx="1764196" cy="112484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>
                <a:solidFill>
                  <a:schemeClr val="tx1"/>
                </a:solidFill>
              </a:rPr>
              <a:t>NOMBRE DE RECLAMATIONS</a:t>
            </a:r>
          </a:p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FOURNISSEURS NON CLOTUREES</a:t>
            </a:r>
            <a:endParaRPr lang="fr-FR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8204" y="3501008"/>
            <a:ext cx="176419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dirty="0"/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Bilan des réclamations fournisseurs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3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7584" y="14857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Bilan des évaluations fournisseurs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-1548680" y="930206"/>
            <a:ext cx="921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[#Produit#]</a:t>
            </a:r>
            <a:r>
              <a:rPr lang="fr-FR" sz="1600" b="1" dirty="0" smtClean="0"/>
              <a:t/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79512" y="98072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Produit :</a:t>
            </a:r>
            <a:endParaRPr lang="fr-F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827584" y="132601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Moyenne des notes par type de produit</a:t>
            </a:r>
          </a:p>
        </p:txBody>
      </p:sp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Adéquation des ressources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56592" y="8701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Adéquation des ressources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63588" y="2841536"/>
            <a:ext cx="2268252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lvl="1" indent="-285750"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TAUX D’EMPLOYES  QUI REPENDENT A 100% AUX CONDITIONS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3588" y="3717032"/>
            <a:ext cx="2268252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fr-FR" sz="3200" dirty="0" smtClean="0"/>
              <a:t>11%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64188" y="2841536"/>
            <a:ext cx="2268252" cy="8754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fr-FR" sz="1400" b="1" dirty="0" smtClean="0">
              <a:solidFill>
                <a:schemeClr val="tx1"/>
              </a:solidFill>
            </a:endParaRPr>
          </a:p>
          <a:p>
            <a:pPr marL="0" lvl="1" indent="-285750"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NOMBRE DE PERSONNNES RECRUTEES</a:t>
            </a:r>
          </a:p>
          <a:p>
            <a:pPr algn="ctr" defTabSz="685800">
              <a:defRPr/>
            </a:pP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64188" y="3717032"/>
            <a:ext cx="2268252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fr-FR" sz="3200" dirty="0" smtClean="0"/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87192" y="986668"/>
            <a:ext cx="2280952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85750" algn="ctr" defTabSz="685800">
              <a:defRPr/>
            </a:pPr>
            <a:r>
              <a:rPr lang="fr-FR" sz="1400" b="1" dirty="0">
                <a:solidFill>
                  <a:schemeClr val="tx1"/>
                </a:solidFill>
              </a:rPr>
              <a:t>TAUX D’HABILITATION MOYEN DU PERSONNEL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71298" y="1844824"/>
            <a:ext cx="229684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15%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 technique ELISA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ALEX DUPONT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Excellent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Eliminatoire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Ancenis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 Adéquation des ressources matérielles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Efficacité des actions mises en place face aux risques et opportunités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 xmlns:a="http://schemas.openxmlformats.org/drawingml/2006/main">
            <a:pPr algn="ctr"/>
            <a:r>
              <a:rPr lang="fr-FR" dirty="0" smtClean="0"/>
              <a:t/>
            </a:r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Les modifications des enjeux externes et internes pertinents pour le système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56592" y="148570"/>
            <a:ext cx="80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Efficacité des actions mises en place face aux risques et opportunités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39552" y="3571876"/>
            <a:ext cx="1944216" cy="163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en-US" sz="1600" b="1" dirty="0">
                <a:solidFill>
                  <a:schemeClr val="tx1"/>
                </a:solidFill>
              </a:rPr>
              <a:t>NOMBRE </a:t>
            </a:r>
            <a:r>
              <a:rPr lang="en-US" sz="1600" b="1" dirty="0" smtClean="0">
                <a:solidFill>
                  <a:schemeClr val="tx1"/>
                </a:solidFill>
              </a:rPr>
              <a:t>D'OPPORTUNITES </a:t>
            </a:r>
            <a:r>
              <a:rPr lang="en-US" sz="1600" b="1" dirty="0">
                <a:solidFill>
                  <a:schemeClr val="tx1"/>
                </a:solidFill>
              </a:rPr>
              <a:t>IDENTIFIEES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9552" y="5208110"/>
            <a:ext cx="194421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fr-FR" sz="3200" dirty="0" smtClean="0"/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9552" y="908720"/>
            <a:ext cx="1914986" cy="163856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>
                <a:solidFill>
                  <a:schemeClr val="tx1"/>
                </a:solidFill>
              </a:rPr>
              <a:t>NOMBRE </a:t>
            </a:r>
          </a:p>
          <a:p>
            <a:pPr indent="-285750" algn="ctr" defTabSz="685800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DES RISQUES</a:t>
            </a:r>
            <a:endParaRPr lang="en-US" sz="1600" b="1" dirty="0">
              <a:solidFill>
                <a:schemeClr val="tx1"/>
              </a:solidFill>
            </a:endParaRPr>
          </a:p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IDENTIFIES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9552" y="2547282"/>
            <a:ext cx="1908212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fr-FR" sz="3200" dirty="0" smtClean="0"/>
              <a:t>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42734" y="908720"/>
            <a:ext cx="1872208" cy="163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>
                <a:solidFill>
                  <a:schemeClr val="tx1"/>
                </a:solidFill>
              </a:rPr>
              <a:t>NOMBRE </a:t>
            </a:r>
            <a:endParaRPr lang="fr-FR" sz="1600" b="1" dirty="0" smtClean="0">
              <a:solidFill>
                <a:schemeClr val="tx1"/>
              </a:solidFill>
            </a:endParaRPr>
          </a:p>
          <a:p>
            <a:pPr indent="-285750" algn="ctr" defTabSz="685800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DES RISQUES</a:t>
            </a:r>
          </a:p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SIGNIFICATIFS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44400" y="2548800"/>
            <a:ext cx="1872208" cy="864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0</a:t>
            </a:r>
            <a:endParaRPr lang="fr-FR" sz="3200" dirty="0"/>
          </a:p>
        </p:txBody>
      </p:sp>
      <p:sp>
        <p:nvSpPr>
          <p:cNvPr id="41" name="Rectangle 40"/>
          <p:cNvSpPr/>
          <p:nvPr/>
        </p:nvSpPr>
        <p:spPr>
          <a:xfrm>
            <a:off x="6128816" y="928670"/>
            <a:ext cx="1872208" cy="163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NOMBRE </a:t>
            </a:r>
          </a:p>
          <a:p>
            <a:pPr indent="-285750" algn="ctr" defTabSz="685800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DES RISQUES</a:t>
            </a:r>
          </a:p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NON SIGNIFICATIFS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27200" y="2548800"/>
            <a:ext cx="1872208" cy="864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0</a:t>
            </a:r>
            <a:endParaRPr lang="fr-FR" sz="3200" dirty="0"/>
          </a:p>
        </p:txBody>
      </p:sp>
      <p:sp>
        <p:nvSpPr>
          <p:cNvPr id="18" name="Rectangle 17"/>
          <p:cNvSpPr/>
          <p:nvPr/>
        </p:nvSpPr>
        <p:spPr>
          <a:xfrm>
            <a:off x="6127150" y="3568126"/>
            <a:ext cx="1872208" cy="163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NOMBRE D'OPPORTUNITES</a:t>
            </a:r>
          </a:p>
          <a:p>
            <a:pPr indent="-285750" algn="ctr" defTabSz="685800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NON SIGNIFICATIVES</a:t>
            </a:r>
            <a:endParaRPr lang="fr-FR" sz="1600" b="1" dirty="0" smtClean="0">
              <a:solidFill>
                <a:schemeClr val="tx1"/>
              </a:solidFill>
            </a:endParaRPr>
          </a:p>
          <a:p>
            <a:pPr indent="-285750" algn="ctr" defTabSz="685800">
              <a:defRPr/>
            </a:pP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28816" y="5208206"/>
            <a:ext cx="1872208" cy="864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0</a:t>
            </a:r>
            <a:endParaRPr lang="fr-FR" sz="3200" dirty="0"/>
          </a:p>
        </p:txBody>
      </p:sp>
      <p:sp>
        <p:nvSpPr>
          <p:cNvPr id="20" name="Rectangle 19"/>
          <p:cNvSpPr/>
          <p:nvPr/>
        </p:nvSpPr>
        <p:spPr>
          <a:xfrm>
            <a:off x="3359170" y="3588076"/>
            <a:ext cx="1872208" cy="163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NOMBRE D'OPPORTUNITES A SAISIR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57554" y="5208206"/>
            <a:ext cx="1872208" cy="864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0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56592" y="116632"/>
            <a:ext cx="80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Bilan des risques/ opportunités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 xmlns:a="http://schemas.openxmlformats.org/drawingml/2006/main">
            <a:fld id="{2C77DB37-193A-4A12-A011-1C7D0433A20F}" type="slidenum">
              <a:rPr lang="en-GB" smtClean="0"/>
              <a:pPr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56592" y="116632"/>
            <a:ext cx="80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Bilan des risques/ opportunités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56592" y="116632"/>
            <a:ext cx="80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Bilan des risques/ opportunités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56592" y="148570"/>
            <a:ext cx="80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Bilan des actions issues des risques/ opportunités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39552" y="3571876"/>
            <a:ext cx="1944216" cy="163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NOMBRE DES</a:t>
            </a:r>
          </a:p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ACTIONS ISSUES DES </a:t>
            </a:r>
            <a:r>
              <a:rPr lang="en-US" sz="1600" b="1" dirty="0" smtClean="0">
                <a:solidFill>
                  <a:schemeClr val="tx1"/>
                </a:solidFill>
              </a:rPr>
              <a:t>OPPORTUNITES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9552" y="5208110"/>
            <a:ext cx="194421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fr-FR" sz="3200" dirty="0" smtClean="0"/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9552" y="908720"/>
            <a:ext cx="1914986" cy="163856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>
                <a:solidFill>
                  <a:schemeClr val="tx1"/>
                </a:solidFill>
              </a:rPr>
              <a:t>NOMBRE </a:t>
            </a:r>
            <a:r>
              <a:rPr lang="fr-FR" sz="1600" b="1" dirty="0" smtClean="0">
                <a:solidFill>
                  <a:schemeClr val="tx1"/>
                </a:solidFill>
              </a:rPr>
              <a:t>DES</a:t>
            </a:r>
            <a:endParaRPr lang="fr-FR" sz="1600" b="1" dirty="0">
              <a:solidFill>
                <a:schemeClr val="tx1"/>
              </a:solidFill>
            </a:endParaRPr>
          </a:p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ACTIONS ISSUES DES RISQUES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9552" y="2547282"/>
            <a:ext cx="1908212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fr-FR" sz="3200" dirty="0" smtClean="0"/>
              <a:t>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42734" y="908720"/>
            <a:ext cx="1872208" cy="163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TAUX DE REALISATION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44400" y="2548800"/>
            <a:ext cx="1872208" cy="864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0%</a:t>
            </a:r>
            <a:endParaRPr lang="fr-FR" sz="3200" dirty="0"/>
          </a:p>
        </p:txBody>
      </p:sp>
      <p:sp>
        <p:nvSpPr>
          <p:cNvPr id="41" name="Rectangle 40"/>
          <p:cNvSpPr/>
          <p:nvPr/>
        </p:nvSpPr>
        <p:spPr>
          <a:xfrm>
            <a:off x="6128816" y="928670"/>
            <a:ext cx="1872208" cy="163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TAUX D’EFFICACITE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27200" y="2548800"/>
            <a:ext cx="1872208" cy="864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0%</a:t>
            </a:r>
            <a:endParaRPr lang="fr-FR" sz="3200" dirty="0"/>
          </a:p>
        </p:txBody>
      </p:sp>
      <p:sp>
        <p:nvSpPr>
          <p:cNvPr id="18" name="Rectangle 17"/>
          <p:cNvSpPr/>
          <p:nvPr/>
        </p:nvSpPr>
        <p:spPr>
          <a:xfrm>
            <a:off x="6127150" y="3568126"/>
            <a:ext cx="1872208" cy="163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endParaRPr lang="fr-FR" sz="1600" b="1" dirty="0" smtClean="0">
              <a:solidFill>
                <a:schemeClr val="tx1"/>
              </a:solidFill>
            </a:endParaRPr>
          </a:p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TAUX D’EFFICACITE</a:t>
            </a:r>
          </a:p>
          <a:p>
            <a:pPr indent="-285750" algn="ctr" defTabSz="685800">
              <a:defRPr/>
            </a:pP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28816" y="5208206"/>
            <a:ext cx="1872208" cy="864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0%</a:t>
            </a:r>
            <a:endParaRPr lang="fr-FR" sz="3200" dirty="0"/>
          </a:p>
        </p:txBody>
      </p:sp>
      <p:sp>
        <p:nvSpPr>
          <p:cNvPr id="20" name="Rectangle 19"/>
          <p:cNvSpPr/>
          <p:nvPr/>
        </p:nvSpPr>
        <p:spPr>
          <a:xfrm>
            <a:off x="3359170" y="3588076"/>
            <a:ext cx="1872208" cy="163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TAUX DE REALISATION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57554" y="5208206"/>
            <a:ext cx="1872208" cy="864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0%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827584" y="148570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Bilan des actions issues des risques/ opportunités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Bilan des actions issues des forces/ faiblesses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56592" y="148570"/>
            <a:ext cx="80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Bilan des forces/ faiblesses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57</a:t>
            </a:fld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056676" y="2143116"/>
            <a:ext cx="1944216" cy="163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en-US" sz="1600" b="1" dirty="0">
                <a:solidFill>
                  <a:schemeClr val="tx1"/>
                </a:solidFill>
              </a:rPr>
              <a:t>NOMBRE </a:t>
            </a:r>
            <a:r>
              <a:rPr lang="en-US" sz="1600" b="1" dirty="0" smtClean="0">
                <a:solidFill>
                  <a:schemeClr val="tx1"/>
                </a:solidFill>
              </a:rPr>
              <a:t>DE FAIBLESSES </a:t>
            </a:r>
            <a:r>
              <a:rPr lang="en-US" sz="1600" b="1" dirty="0">
                <a:solidFill>
                  <a:schemeClr val="tx1"/>
                </a:solidFill>
              </a:rPr>
              <a:t>IDENTIFIEES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56676" y="3779350"/>
            <a:ext cx="194421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fr-FR" sz="3200" dirty="0" smtClean="0"/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085510" y="2140788"/>
            <a:ext cx="1914986" cy="163856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>
                <a:solidFill>
                  <a:schemeClr val="tx1"/>
                </a:solidFill>
              </a:rPr>
              <a:t>NOMBRE </a:t>
            </a:r>
          </a:p>
          <a:p>
            <a:pPr indent="-285750" algn="ctr" defTabSz="685800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DES FORCES</a:t>
            </a:r>
            <a:endParaRPr lang="en-US" sz="1600" b="1" dirty="0">
              <a:solidFill>
                <a:schemeClr val="tx1"/>
              </a:solidFill>
            </a:endParaRPr>
          </a:p>
          <a:p>
            <a:pPr indent="-285750" algn="ctr" defTabSz="685800">
              <a:defRPr/>
            </a:pPr>
            <a:r>
              <a:rPr lang="fr-FR" sz="1600" b="1" dirty="0">
                <a:solidFill>
                  <a:schemeClr val="tx1"/>
                </a:solidFill>
              </a:rPr>
              <a:t>IDENTIFIEES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85510" y="3779350"/>
            <a:ext cx="1908212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fr-FR" sz="32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56592" y="116632"/>
            <a:ext cx="80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Bilan des forces/ faiblesses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58</a:t>
            </a:fld>
            <a:endParaRPr lang="en-GB" dirty="0"/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120000" y="1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00"/>
                <a:gridCol w="850000"/>
                <a:gridCol w="1900000"/>
                <a:gridCol w="950000"/>
                <a:gridCol w="850000"/>
                <a:gridCol w="850000"/>
                <a:gridCol w="850000"/>
                <a:gridCol w="85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Désignation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Création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Cloture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Causes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56592" y="148570"/>
            <a:ext cx="80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Bilan des actions issues des forces/ faiblesses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59</a:t>
            </a:fld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39552" y="3571876"/>
            <a:ext cx="1944216" cy="163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NOMBRE DES</a:t>
            </a:r>
          </a:p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ACTIONS ISSUES DES FAIBLESSES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9552" y="5208110"/>
            <a:ext cx="194421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fr-FR" sz="3200" dirty="0" smtClean="0"/>
              <a:t>[#AFB1#]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9552" y="908720"/>
            <a:ext cx="1914986" cy="163856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>
                <a:solidFill>
                  <a:schemeClr val="tx1"/>
                </a:solidFill>
              </a:rPr>
              <a:t>NOMBRE </a:t>
            </a:r>
            <a:r>
              <a:rPr lang="fr-FR" sz="1600" b="1" dirty="0" smtClean="0">
                <a:solidFill>
                  <a:schemeClr val="tx1"/>
                </a:solidFill>
              </a:rPr>
              <a:t>DES</a:t>
            </a:r>
            <a:endParaRPr lang="fr-FR" sz="1600" b="1" dirty="0">
              <a:solidFill>
                <a:schemeClr val="tx1"/>
              </a:solidFill>
            </a:endParaRPr>
          </a:p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ACTIONS ISSUES DES FORCES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9552" y="2547282"/>
            <a:ext cx="1908212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fr-FR" sz="3200" dirty="0" smtClean="0"/>
              <a:t>[#AF1#]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42734" y="908720"/>
            <a:ext cx="1872208" cy="163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TAUX DE REALISATION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44400" y="2548800"/>
            <a:ext cx="1872208" cy="864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[#AF2#]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28816" y="928670"/>
            <a:ext cx="1872208" cy="163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TAUX D’EFFICACITE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27200" y="2548800"/>
            <a:ext cx="1872208" cy="864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[#AF3#]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27150" y="3568126"/>
            <a:ext cx="1872208" cy="163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endParaRPr lang="fr-FR" sz="1600" b="1" dirty="0" smtClean="0">
              <a:solidFill>
                <a:schemeClr val="tx1"/>
              </a:solidFill>
            </a:endParaRPr>
          </a:p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TAUX D’EFFICACITE</a:t>
            </a:r>
          </a:p>
          <a:p>
            <a:pPr indent="-285750" algn="ctr" defTabSz="685800">
              <a:defRPr/>
            </a:pP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28816" y="5208206"/>
            <a:ext cx="1872208" cy="864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[#AFB3#]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59170" y="3588076"/>
            <a:ext cx="1872208" cy="163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TAUX DE REALISATION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57554" y="5208206"/>
            <a:ext cx="1872208" cy="864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[#AFB2#]</a:t>
            </a:r>
          </a:p>
        </p:txBody>
      </p:sp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a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148570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 algn="ctr"/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Tableau de bord annuel</a:t>
            </a:r>
            <a:r>
              <a:rPr lang="fr-FR" dirty="0" smtClean="0"/>
              <a:t/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116632" y="1002214"/>
            <a:ext cx="921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MAINTENANCE</a:t>
            </a:r>
            <a:r>
              <a:rPr lang="fr-FR" sz="1600" b="1" dirty="0" smtClean="0"/>
              <a:t/>
            </a:r>
          </a:p>
        </p:txBody>
      </p:sp>
      <p:sp>
        <p:nvSpPr>
          <p:cNvPr id="6" name="Chevron 5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692696" y="8701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Fonctionnement des processus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9" name="ZoneTexte 8"/>
          <p:cNvSpPr txBox="1"/>
          <p:nvPr/>
        </p:nvSpPr>
        <p:spPr>
          <a:xfrm>
            <a:off x="5089654" y="116632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ZoneTexte 2"/>
          <p:cNvSpPr txBox="1"/>
          <p:nvPr/>
        </p:nvSpPr>
        <p:spPr>
          <a:xfrm>
            <a:off x="467544" y="105273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Indicateur  :</a:t>
            </a:r>
            <a:endParaRPr lang="fr-F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2286000" y="1257400"/>
          <a:ext cx="4512000" cy="3996237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1ccf5112f4b2457c"/>
          </a:graphicData>
        </a:graphic>
      </p:graphicFrame>
    </p:spTree>
    <p:extLst>
      <p:ext uri="{BB962C8B-B14F-4D97-AF65-F5344CB8AC3E}">
        <p14:creationId xmlns:p14="http://schemas.microsoft.com/office/powerpoint/2010/main" val="1220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b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148570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 algn="ctr"/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Tableau de bord annuel</a:t>
            </a:r>
            <a:r>
              <a:rPr lang="fr-FR" dirty="0" smtClean="0"/>
              <a:t/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116632" y="1002214"/>
            <a:ext cx="921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MAITRISE DES RISQUES</a:t>
            </a:r>
            <a:r>
              <a:rPr lang="fr-FR" sz="1600" b="1" dirty="0" smtClean="0"/>
              <a:t/>
            </a:r>
          </a:p>
        </p:txBody>
      </p:sp>
      <p:sp>
        <p:nvSpPr>
          <p:cNvPr id="6" name="Chevron 5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692696" y="8701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Fonctionnement des processus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9" name="ZoneTexte 8"/>
          <p:cNvSpPr txBox="1"/>
          <p:nvPr/>
        </p:nvSpPr>
        <p:spPr>
          <a:xfrm>
            <a:off x="5089654" y="116632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ZoneTexte 2"/>
          <p:cNvSpPr txBox="1"/>
          <p:nvPr/>
        </p:nvSpPr>
        <p:spPr>
          <a:xfrm>
            <a:off x="467544" y="105273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Indicateur  :</a:t>
            </a:r>
            <a:endParaRPr lang="fr-F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2286000" y="1257400"/>
          <a:ext cx="4512000" cy="3996237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856513dc83c0429a"/>
          </a:graphicData>
        </a:graphic>
      </p:graphicFrame>
    </p:spTree>
    <p:extLst>
      <p:ext uri="{BB962C8B-B14F-4D97-AF65-F5344CB8AC3E}">
        <p14:creationId xmlns:p14="http://schemas.microsoft.com/office/powerpoint/2010/main" val="1220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c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148570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 algn="ctr"/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Tableau de bord annuel</a:t>
            </a:r>
            <a:r>
              <a:rPr lang="fr-FR" dirty="0" smtClean="0"/>
              <a:t/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116632" y="1002214"/>
            <a:ext cx="921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PILOTAGE</a:t>
            </a:r>
            <a:r>
              <a:rPr lang="fr-FR" sz="1600" b="1" dirty="0" smtClean="0"/>
              <a:t/>
            </a:r>
          </a:p>
        </p:txBody>
      </p:sp>
      <p:sp>
        <p:nvSpPr>
          <p:cNvPr id="6" name="Chevron 5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692696" y="8701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Fonctionnement des processus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9" name="ZoneTexte 8"/>
          <p:cNvSpPr txBox="1"/>
          <p:nvPr/>
        </p:nvSpPr>
        <p:spPr>
          <a:xfrm>
            <a:off x="5089654" y="116632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ZoneTexte 2"/>
          <p:cNvSpPr txBox="1"/>
          <p:nvPr/>
        </p:nvSpPr>
        <p:spPr>
          <a:xfrm>
            <a:off x="467544" y="105273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Indicateur  :</a:t>
            </a:r>
            <a:endParaRPr lang="fr-F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2286000" y="1257400"/>
          <a:ext cx="4512000" cy="3996237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06ad410337e04d12"/>
          </a:graphicData>
        </a:graphic>
      </p:graphicFrame>
    </p:spTree>
    <p:extLst>
      <p:ext uri="{BB962C8B-B14F-4D97-AF65-F5344CB8AC3E}">
        <p14:creationId xmlns:p14="http://schemas.microsoft.com/office/powerpoint/2010/main" val="1220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d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148570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 algn="ctr"/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Tableau de bord annuel</a:t>
            </a:r>
            <a:r>
              <a:rPr lang="fr-FR" dirty="0" smtClean="0"/>
              <a:t/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116632" y="1002214"/>
            <a:ext cx="921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Contrôle Qualité</a:t>
            </a:r>
            <a:r>
              <a:rPr lang="fr-FR" sz="1600" b="1" dirty="0" smtClean="0"/>
              <a:t/>
            </a:r>
          </a:p>
        </p:txBody>
      </p:sp>
      <p:sp>
        <p:nvSpPr>
          <p:cNvPr id="6" name="Chevron 5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692696" y="8701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Fonctionnement des processus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9" name="ZoneTexte 8"/>
          <p:cNvSpPr txBox="1"/>
          <p:nvPr/>
        </p:nvSpPr>
        <p:spPr>
          <a:xfrm>
            <a:off x="5089654" y="116632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ZoneTexte 2"/>
          <p:cNvSpPr txBox="1"/>
          <p:nvPr/>
        </p:nvSpPr>
        <p:spPr>
          <a:xfrm>
            <a:off x="467544" y="105273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Indicateur  :</a:t>
            </a:r>
            <a:endParaRPr lang="fr-F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00000" y="14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fe8fe8b4824c45f6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586000" y="14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52ebcabb1c744247"/>
          </a:graphicData>
        </a:graphic>
      </p:graphicFrame>
    </p:spTree>
    <p:extLst>
      <p:ext uri="{BB962C8B-B14F-4D97-AF65-F5344CB8AC3E}">
        <p14:creationId xmlns:p14="http://schemas.microsoft.com/office/powerpoint/2010/main" val="1220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e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148570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 algn="ctr"/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Tableau de bord annuel</a:t>
            </a:r>
            <a:r>
              <a:rPr lang="fr-FR" dirty="0" smtClean="0"/>
              <a:t/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116632" y="1002214"/>
            <a:ext cx="921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SANTE/SECURITE AU TRAVAIL</a:t>
            </a:r>
            <a:r>
              <a:rPr lang="fr-FR" sz="1600" b="1" dirty="0" smtClean="0"/>
              <a:t/>
            </a:r>
          </a:p>
        </p:txBody>
      </p:sp>
      <p:sp>
        <p:nvSpPr>
          <p:cNvPr id="6" name="Chevron 5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692696" y="8701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Fonctionnement des processus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9" name="ZoneTexte 8"/>
          <p:cNvSpPr txBox="1"/>
          <p:nvPr/>
        </p:nvSpPr>
        <p:spPr>
          <a:xfrm>
            <a:off x="5089654" y="116632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ZoneTexte 2"/>
          <p:cNvSpPr txBox="1"/>
          <p:nvPr/>
        </p:nvSpPr>
        <p:spPr>
          <a:xfrm>
            <a:off x="467544" y="105273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Indicateur  :</a:t>
            </a:r>
            <a:endParaRPr lang="fr-F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00000" y="14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2d994df7d5f542ac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586000" y="14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695a55e06dbd4e38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100000" y="37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6ef2f4c6c2f6442d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586000" y="37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30428b755c5344ea"/>
          </a:graphicData>
        </a:graphic>
      </p:graphicFrame>
    </p:spTree>
    <p:extLst>
      <p:ext uri="{BB962C8B-B14F-4D97-AF65-F5344CB8AC3E}">
        <p14:creationId xmlns:p14="http://schemas.microsoft.com/office/powerpoint/2010/main" val="1220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f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148570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 algn="ctr"/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Tableau de bord annuel</a:t>
            </a:r>
            <a:r>
              <a:rPr lang="fr-FR" dirty="0" smtClean="0"/>
              <a:t/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116632" y="1002214"/>
            <a:ext cx="921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ENVIRONNEMENT</a:t>
            </a:r>
            <a:r>
              <a:rPr lang="fr-FR" sz="1600" b="1" dirty="0" smtClean="0"/>
              <a:t/>
            </a:r>
          </a:p>
        </p:txBody>
      </p:sp>
      <p:sp>
        <p:nvSpPr>
          <p:cNvPr id="6" name="Chevron 5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692696" y="8701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Fonctionnement des processus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9" name="ZoneTexte 8"/>
          <p:cNvSpPr txBox="1"/>
          <p:nvPr/>
        </p:nvSpPr>
        <p:spPr>
          <a:xfrm>
            <a:off x="5089654" y="116632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ZoneTexte 2"/>
          <p:cNvSpPr txBox="1"/>
          <p:nvPr/>
        </p:nvSpPr>
        <p:spPr>
          <a:xfrm>
            <a:off x="467544" y="105273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Indicateur  :</a:t>
            </a:r>
            <a:endParaRPr lang="fr-F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00000" y="14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3865370efd3f4f68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586000" y="14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ce4c4d6439db4173"/>
          </a:graphicData>
        </a:graphic>
      </p:graphicFrame>
    </p:spTree>
    <p:extLst>
      <p:ext uri="{BB962C8B-B14F-4D97-AF65-F5344CB8AC3E}">
        <p14:creationId xmlns:p14="http://schemas.microsoft.com/office/powerpoint/2010/main" val="1220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Chevron 4"/>
          <p:cNvSpPr/>
          <p:nvPr/>
        </p:nvSpPr>
        <p:spPr>
          <a:xfrm>
            <a:off x="20915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tx1"/>
                </a:solidFill>
              </a:rPr>
              <a:t/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6919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tx1"/>
                </a:solidFill>
              </a:rPr>
              <a:t/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28662" y="116632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Les enjeux internes et externes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5918" y="2468386"/>
            <a:ext cx="1764196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fr-FR" sz="1400" b="1" dirty="0" smtClean="0">
                <a:solidFill>
                  <a:schemeClr val="tx1"/>
                </a:solidFill>
              </a:rPr>
              <a:t>NOMBRE DES ENJEUX CREES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5918" y="3332482"/>
            <a:ext cx="176419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fr-FR" sz="3200" dirty="0" smtClean="0"/>
              <a:t>0</a:t>
            </a:r>
            <a:endParaRPr lang="fr-FR" sz="3200" dirty="0"/>
          </a:p>
        </p:txBody>
      </p:sp>
      <p:sp>
        <p:nvSpPr>
          <p:cNvPr id="10" name="Rectangle 9"/>
          <p:cNvSpPr/>
          <p:nvPr/>
        </p:nvSpPr>
        <p:spPr>
          <a:xfrm>
            <a:off x="6208710" y="2486626"/>
            <a:ext cx="1764196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fr-FR" sz="1400" b="1" dirty="0" smtClean="0">
                <a:solidFill>
                  <a:schemeClr val="tx1"/>
                </a:solidFill>
              </a:rPr>
              <a:t>NOMBRE DES ENJEUX CLOTURES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08710" y="3350722"/>
            <a:ext cx="176419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0</a:t>
            </a:r>
            <a:endParaRPr lang="fr-FR" sz="3200" dirty="0"/>
          </a:p>
        </p:txBody>
      </p:sp>
    </p:spTree>
  </p:cSld>
  <p:clrMapOvr>
    <a:masterClrMapping/>
  </p:clrMapOvr>
</p:sld>
</file>

<file path=ppt/slides/slide6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827584" y="148570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Bilan des actions issues des forces/ faiblesses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smtClean="0">
                <a:solidFill>
                  <a:schemeClr val="accent1">
                    <a:lumMod val="75000"/>
                  </a:schemeClr>
                </a:solidFill>
              </a:rPr>
              <a:t>Bilan SWOT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 xmlns:a="http://schemas.openxmlformats.org/drawingml/2006/main">
            <a:fld id="{2C77DB37-193A-4A12-A011-1C7D0433A20F}" type="slidenum">
              <a:rPr lang="en-GB" smtClean="0"/>
              <a:pPr/>
              <a:t>61</a:t>
            </a:fld>
            <a:endParaRPr lang="en-GB"/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120000" y="1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000"/>
                <a:gridCol w="2100000"/>
                <a:gridCol w="2100000"/>
                <a:gridCol w="210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Risque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Opportunité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Force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Faiblesse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827584" y="148570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BILAN SWOT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Les opportunités d'amélioration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64</a:t>
            </a:fld>
            <a:endParaRPr lang="en-GB"/>
          </a:p>
        </p:txBody>
      </p:sp>
      <p:sp>
        <p:nvSpPr>
          <p:cNvPr id="3" name="Chevron 2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56592" y="159023"/>
            <a:ext cx="813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Les opportunités d'amélioration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65</a:t>
            </a:fld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Changements Pouvant Affecter Le Système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66</a:t>
            </a:fld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-1692696" y="87015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smtClean="0">
                <a:solidFill>
                  <a:schemeClr val="accent1">
                    <a:lumMod val="75000"/>
                  </a:schemeClr>
                </a:solidFill>
              </a:rPr>
              <a:t>Changements Pouvant Affecter Le Système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50000" y="1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000"/>
                <a:gridCol w="1164000"/>
                <a:gridCol w="1164000"/>
                <a:gridCol w="1164000"/>
                <a:gridCol w="1164000"/>
                <a:gridCol w="1164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Nombre Total de textes réglementaires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Nombre des évaluations conformes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Nombre des évaluations non conformes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Taux de conformité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Taux de non conformité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REGLEMENTATION NATIONALE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GROUPE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ENTREPRISE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REGLEMENTATION EUROPEENNE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DIRECTIVES NORMATIVES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CLIENT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1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Bilan de la conformité réglementaire et autres exigences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67</a:t>
            </a:fld>
            <a:endParaRPr lang="en-GB"/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15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000"/>
                <a:gridCol w="1500000"/>
                <a:gridCol w="1200000"/>
                <a:gridCol w="2500000"/>
                <a:gridCol w="1200000"/>
                <a:gridCol w="1000000"/>
                <a:gridCol w="70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Réf.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Libellé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Exigences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Commentaire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Conformité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Clôturé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LOI 94-28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SANTE ET SECURITE AU TRAVAIL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 Exigence 1
* Exigence 2
* Exigence 3
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 évalué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5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68</a:t>
            </a:fld>
            <a:endParaRPr lang="en-GB"/>
          </a:p>
        </p:txBody>
      </p:sp>
      <p:sp>
        <p:nvSpPr>
          <p:cNvPr id="3" name="Chevron 2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1944216" y="87015"/>
            <a:ext cx="78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Bilan de la conformité réglementaire et autres exigences (Non Conforme)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940152" y="116632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Etat Evaluation Conformité</a:t>
            </a:r>
            <a:endParaRPr lang="fr-FR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7504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Source C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onformité: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3"/>
          <p:cNvSpPr txBox="1"/>
          <p:nvPr/>
        </p:nvSpPr>
        <p:spPr>
          <a:xfrm>
            <a:off x="1800200" y="1074222"/>
            <a:ext cx="7020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REGLEMENTATION NATIONALE</a:t>
            </a:r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1944216" y="87015"/>
            <a:ext cx="78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Bilan de la conformité réglementaire et autres exigences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69</a:t>
            </a:fld>
            <a:endParaRPr lang="en-GB"/>
          </a:p>
        </p:txBody>
      </p:sp>
      <p:sp>
        <p:nvSpPr>
          <p:cNvPr id="10" name="ZoneTexte 9"/>
          <p:cNvSpPr txBox="1"/>
          <p:nvPr/>
        </p:nvSpPr>
        <p:spPr>
          <a:xfrm>
            <a:off x="5724128" y="87015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15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000"/>
                <a:gridCol w="1000000"/>
                <a:gridCol w="1750000"/>
                <a:gridCol w="2500000"/>
                <a:gridCol w="1200000"/>
                <a:gridCol w="800000"/>
                <a:gridCol w="80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600" dirty="0"/>
                        <a:t>Réf.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Code Doc.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Libellé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Source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Conformité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Actions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Taux réal.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600" dirty="0"/>
                        <a:t>9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LOI 94-28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REGLEMENTATION NATIONALE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Non évalué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Pas d'actions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3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a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148570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 algn="ctr"/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Tableau de bord annuel</a:t>
            </a:r>
            <a:r>
              <a:rPr lang="fr-FR" dirty="0" smtClean="0"/>
              <a:t/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116632" y="1002214"/>
            <a:ext cx="921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ENVIRONNEMENT</a:t>
            </a:r>
            <a:r>
              <a:rPr lang="fr-FR" sz="1600" b="1" dirty="0" smtClean="0"/>
              <a:t/>
            </a:r>
          </a:p>
        </p:txBody>
      </p:sp>
      <p:sp>
        <p:nvSpPr>
          <p:cNvPr id="6" name="Chevron 5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692696" y="8701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Fonctionnement des processus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9" name="ZoneTexte 8"/>
          <p:cNvSpPr txBox="1"/>
          <p:nvPr/>
        </p:nvSpPr>
        <p:spPr>
          <a:xfrm>
            <a:off x="5089654" y="116632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ZoneTexte 2"/>
          <p:cNvSpPr txBox="1"/>
          <p:nvPr/>
        </p:nvSpPr>
        <p:spPr>
          <a:xfrm>
            <a:off x="467544" y="105273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Indicateur  :</a:t>
            </a:r>
            <a:endParaRPr lang="fr-F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00000" y="14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127e6636211b44c6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586000" y="14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c0db004b3b264b93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100000" y="37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c4a4494d9cf64f3c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586000" y="37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3dcf0ffc96954bcb"/>
          </a:graphicData>
        </a:graphic>
      </p:graphicFrame>
    </p:spTree>
    <p:extLst>
      <p:ext uri="{BB962C8B-B14F-4D97-AF65-F5344CB8AC3E}">
        <p14:creationId xmlns:p14="http://schemas.microsoft.com/office/powerpoint/2010/main" val="1220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b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148570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 algn="ctr"/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Tableau de bord annuel</a:t>
            </a:r>
            <a:r>
              <a:rPr lang="fr-FR" dirty="0" smtClean="0"/>
              <a:t/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116632" y="1002214"/>
            <a:ext cx="921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ACHAT</a:t>
            </a:r>
            <a:r>
              <a:rPr lang="fr-FR" sz="1600" b="1" dirty="0" smtClean="0"/>
              <a:t/>
            </a:r>
          </a:p>
        </p:txBody>
      </p:sp>
      <p:sp>
        <p:nvSpPr>
          <p:cNvPr id="6" name="Chevron 5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692696" y="8701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Fonctionnement des processus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9" name="ZoneTexte 8"/>
          <p:cNvSpPr txBox="1"/>
          <p:nvPr/>
        </p:nvSpPr>
        <p:spPr>
          <a:xfrm>
            <a:off x="5089654" y="116632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ZoneTexte 2"/>
          <p:cNvSpPr txBox="1"/>
          <p:nvPr/>
        </p:nvSpPr>
        <p:spPr>
          <a:xfrm>
            <a:off x="467544" y="105273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Indicateur  :</a:t>
            </a:r>
            <a:endParaRPr lang="fr-F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00000" y="14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9180acd0dfe14233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586000" y="14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c38886dc9f174d09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100000" y="37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13dba94bffc14dab"/>
          </a:graphicData>
        </a:graphic>
      </p:graphicFrame>
    </p:spTree>
    <p:extLst>
      <p:ext uri="{BB962C8B-B14F-4D97-AF65-F5344CB8AC3E}">
        <p14:creationId xmlns:p14="http://schemas.microsoft.com/office/powerpoint/2010/main" val="1220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c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148570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 algn="ctr"/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Tableau de bord annuel</a:t>
            </a:r>
            <a:r>
              <a:rPr lang="fr-FR" dirty="0" smtClean="0"/>
              <a:t/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116632" y="1002214"/>
            <a:ext cx="921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COMMERCIAL</a:t>
            </a:r>
            <a:r>
              <a:rPr lang="fr-FR" sz="1600" b="1" dirty="0" smtClean="0"/>
              <a:t/>
            </a:r>
          </a:p>
        </p:txBody>
      </p:sp>
      <p:sp>
        <p:nvSpPr>
          <p:cNvPr id="6" name="Chevron 5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692696" y="8701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Fonctionnement des processus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9" name="ZoneTexte 8"/>
          <p:cNvSpPr txBox="1"/>
          <p:nvPr/>
        </p:nvSpPr>
        <p:spPr>
          <a:xfrm>
            <a:off x="5089654" y="116632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ZoneTexte 2"/>
          <p:cNvSpPr txBox="1"/>
          <p:nvPr/>
        </p:nvSpPr>
        <p:spPr>
          <a:xfrm>
            <a:off x="467544" y="105273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Indicateur  :</a:t>
            </a:r>
            <a:endParaRPr lang="fr-F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00000" y="14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1794a59338dc4644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586000" y="14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4d70d61167b44331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100000" y="37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a88d06a868104aad"/>
          </a:graphicData>
        </a:graphic>
      </p:graphicFrame>
    </p:spTree>
    <p:extLst>
      <p:ext uri="{BB962C8B-B14F-4D97-AF65-F5344CB8AC3E}">
        <p14:creationId xmlns:p14="http://schemas.microsoft.com/office/powerpoint/2010/main" val="1220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d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148570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 algn="ctr"/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Tableau de bord annuel</a:t>
            </a:r>
            <a:r>
              <a:rPr lang="fr-FR" dirty="0" smtClean="0"/>
              <a:t/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116632" y="1002214"/>
            <a:ext cx="921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COMMERCIAL</a:t>
            </a:r>
            <a:r>
              <a:rPr lang="fr-FR" sz="1600" b="1" dirty="0" smtClean="0"/>
              <a:t/>
            </a:r>
          </a:p>
        </p:txBody>
      </p:sp>
      <p:sp>
        <p:nvSpPr>
          <p:cNvPr id="6" name="Chevron 5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1692696" y="8701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Fonctionnement des processus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9" name="ZoneTexte 8"/>
          <p:cNvSpPr txBox="1"/>
          <p:nvPr/>
        </p:nvSpPr>
        <p:spPr>
          <a:xfrm>
            <a:off x="5089654" y="116632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ZoneTexte 2"/>
          <p:cNvSpPr txBox="1"/>
          <p:nvPr/>
        </p:nvSpPr>
        <p:spPr>
          <a:xfrm>
            <a:off x="467544" y="105273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Indicateur  :</a:t>
            </a:r>
            <a:endParaRPr lang="fr-FR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00000" y="14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c627b8100a4f4b19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586000" y="14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c1251a778a6240fb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100000" y="37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a5c7c33765384c5b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586000" y="3757400"/>
          <a:ext cx="4092000" cy="2354455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b8dbd966e62e4144"/>
          </a:graphicData>
        </a:graphic>
      </p:graphicFrame>
    </p:spTree>
    <p:extLst>
      <p:ext uri="{BB962C8B-B14F-4D97-AF65-F5344CB8AC3E}">
        <p14:creationId xmlns:p14="http://schemas.microsoft.com/office/powerpoint/2010/main" val="1220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GLOBAL BANKING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KARIM BEN GORGBEL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f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RISQUE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KARIM BEN GORGBEL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Chevron 4"/>
          <p:cNvSpPr/>
          <p:nvPr/>
        </p:nvSpPr>
        <p:spPr>
          <a:xfrm>
            <a:off x="20915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tx1"/>
                </a:solidFill>
              </a:rPr>
              <a:t/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6919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tx1"/>
                </a:solidFill>
              </a:rPr>
              <a:t/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28662" y="116632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Les enjeux internes et externes</a:t>
            </a: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150000" y="1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00"/>
                <a:gridCol w="700000"/>
                <a:gridCol w="1900000"/>
                <a:gridCol w="950000"/>
                <a:gridCol w="1900000"/>
                <a:gridCol w="1900000"/>
                <a:gridCol w="70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Nature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Désignation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Création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Orientation Strat.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Risques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Externe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Prévenir l'augmentation constante du pouvoir d'achat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09/10/2010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OPTIMISER LES COUTS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Paris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Externe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Garantir la santé et la sécurité des employés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09/10/2010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ASSURER DES CONDITIONS DE TRAVAIL ADEQUATES ET LA SECURITE DES EMPLOYES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Paris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Interne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Améliorer la qualité du produit en cours de fabrication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09/10/2010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ASSURER LA QUALITE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Paris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Interne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Maitriser les délais de livraison client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09/10/2010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ASSURER LA QUALITE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Paris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Interne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Garder une stabilité du personnel: de point de vue durée de travail et compétence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09/10/2010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DEVELOPPER LES COMPETENCES DU PERSONNEL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Paris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Nouvelles exigences réglementaires et autres exigences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2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64096" y="116632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NOUVELLES EXIGENCES REGLEMENTAIRES ET AUTRES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83568" y="1052736"/>
            <a:ext cx="140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 </a:t>
            </a:r>
            <a:r>
              <a:rPr lang="fr-F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exigence:</a:t>
            </a: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835696" y="1074222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SANTE ET SECURITE AU TRAVAIL</a:t>
            </a:r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 xmlns:a="http://schemas.openxmlformats.org/drawingml/2006/main">
            <a:fld id="{2C77DB37-193A-4A12-A011-1C7D0433A20F}" type="slidenum">
              <a:rPr lang="en-GB" smtClean="0"/>
              <a:pPr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La performance SST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72</a:t>
            </a:fld>
            <a:endParaRPr lang="en-GB"/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150000" y="1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/>
                <a:gridCol w="1790000"/>
                <a:gridCol w="1000000"/>
                <a:gridCol w="1200000"/>
                <a:gridCol w="620000"/>
                <a:gridCol w="620000"/>
                <a:gridCol w="820000"/>
                <a:gridCol w="820000"/>
                <a:gridCol w="770000"/>
                <a:gridCol w="77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Réf.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Désignation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danger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Conséquences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Taux réal.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Budget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Dépenses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Score en début de période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Score en fin de période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PMS 2010 PARIS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Bruit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Assourdissement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N°3,4,5,24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8802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11775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PMS 2010 PARIS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Chimique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Brûlure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N°19,20,21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15000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12700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PMS 2010 PARIS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Mécanique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Blessure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N°20,21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13750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9125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PMS 2010 PARIS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Circulation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Fracture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N°21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6600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PMS 2010 PARIS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Manutention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Maladie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N°20,21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13750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9125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pms saphir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Bruit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Assourdissement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N°3,4,5,24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8802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11775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pms saphir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Thermique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Maladie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N°21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6600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pms saphir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Chimique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Brûlure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N°19,20,21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15000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12700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pms saphir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Circulation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Fracture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N°21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6600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pms saphir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Manutention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Maladie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N°20,21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13750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9125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2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7584" y="148570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dirty="0" smtClean="0"/>
              <a:t/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</a:rPr>
              <a:t>PERFORMANCE SST</a:t>
            </a:r>
            <a:endParaRPr lang="fr-F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hevron 2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73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444410" y="3933056"/>
            <a:ext cx="2207710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>
                <a:solidFill>
                  <a:schemeClr val="tx1"/>
                </a:solidFill>
              </a:rPr>
              <a:t>TAUX MOYEN DE REALISATION DES ACTIONS %</a:t>
            </a:r>
          </a:p>
        </p:txBody>
      </p:sp>
      <p:sp>
        <p:nvSpPr>
          <p:cNvPr id="8" name="Rectangle 7"/>
          <p:cNvSpPr/>
          <p:nvPr/>
        </p:nvSpPr>
        <p:spPr>
          <a:xfrm>
            <a:off x="3444410" y="4797152"/>
            <a:ext cx="2207710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[#Valpsst5#]</a:t>
            </a:r>
            <a:endParaRPr lang="fr-FR" sz="3200" dirty="0"/>
          </a:p>
        </p:txBody>
      </p:sp>
      <p:sp>
        <p:nvSpPr>
          <p:cNvPr id="9" name="Rectangle 8"/>
          <p:cNvSpPr/>
          <p:nvPr/>
        </p:nvSpPr>
        <p:spPr>
          <a:xfrm>
            <a:off x="259904" y="1315348"/>
            <a:ext cx="3592016" cy="94880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fr-FR" sz="1600" b="1" dirty="0">
                <a:solidFill>
                  <a:schemeClr val="tx1"/>
                </a:solidFill>
              </a:rPr>
              <a:t>BUDGET  </a:t>
            </a:r>
            <a:r>
              <a:rPr lang="fr-FR" sz="1600" b="1" dirty="0" smtClean="0">
                <a:solidFill>
                  <a:schemeClr val="tx1"/>
                </a:solidFill>
              </a:rPr>
              <a:t>TOTAL/DEPENSES  TOTALES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904" y="2264156"/>
            <a:ext cx="359201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[#Valpsst2#]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08848" y="1328052"/>
            <a:ext cx="3583632" cy="94882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fr-FR" sz="1600" b="1" dirty="0">
                <a:solidFill>
                  <a:schemeClr val="tx1"/>
                </a:solidFill>
              </a:rPr>
              <a:t>SCORE  TOTAL DEBUT/ </a:t>
            </a:r>
            <a:r>
              <a:rPr lang="fr-FR" sz="1600" b="1" dirty="0" smtClean="0">
                <a:solidFill>
                  <a:schemeClr val="tx1"/>
                </a:solidFill>
              </a:rPr>
              <a:t>FIN</a:t>
            </a:r>
          </a:p>
          <a:p>
            <a:pPr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/>
            </a:r>
            <a:r>
              <a:rPr lang="fr-FR" sz="1600" b="1" dirty="0">
                <a:solidFill>
                  <a:schemeClr val="tx1"/>
                </a:solidFill>
              </a:rPr>
              <a:t>DE PERIODE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00464" y="2276872"/>
            <a:ext cx="359199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[#Valpsst3#]</a:t>
            </a:r>
            <a:endParaRPr lang="fr-FR" sz="3200" dirty="0"/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150000" y="1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/>
                <a:gridCol w="1790000"/>
                <a:gridCol w="1000000"/>
                <a:gridCol w="1200000"/>
                <a:gridCol w="620000"/>
                <a:gridCol w="620000"/>
                <a:gridCol w="820000"/>
                <a:gridCol w="820000"/>
                <a:gridCol w="770000"/>
                <a:gridCol w="77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Réf.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Désignation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danger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Conséquences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Taux réal.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Budget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Dépenses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Score en début de période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Score en fin de période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Bruit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Assourdissement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N°1,2,3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7924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10617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Bruit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Assourdissement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N°1,2,3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7924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10617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Bruit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Assourdissement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N°1,2,3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7924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10617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Bruit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Assourdissement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N°1,2,3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7924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10617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4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7584" y="148570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dirty="0" smtClean="0"/>
              <a:t/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</a:rPr>
              <a:t>PERFORMANCE SST</a:t>
            </a:r>
            <a:endParaRPr lang="fr-F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hevron 2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8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Etats des incidents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3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-1692696" y="87015"/>
            <a:ext cx="943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Etats des incidents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76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976156" y="2402078"/>
            <a:ext cx="1764196" cy="109893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NOMBRE  TOTAL DE JOURS</a:t>
            </a:r>
          </a:p>
          <a:p>
            <a:pPr indent="-285750" algn="ctr" defTabSz="685800">
              <a:defRPr/>
            </a:pPr>
            <a:r>
              <a:rPr lang="fr-FR" sz="1600" b="1" dirty="0">
                <a:solidFill>
                  <a:schemeClr val="tx1"/>
                </a:solidFill>
              </a:rPr>
              <a:t>D'ARRÊT</a:t>
            </a:r>
            <a:endParaRPr lang="fr-FR" sz="1600" b="1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76156" y="3501008"/>
            <a:ext cx="176419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fr-FR" sz="3200" dirty="0" smtClean="0"/>
              <a:t>[#Inci1#]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31640" y="2402078"/>
            <a:ext cx="1764196" cy="109893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NOMBRE DES </a:t>
            </a:r>
          </a:p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INCIDENTS</a:t>
            </a:r>
            <a:endParaRPr lang="fr-FR" sz="16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31640" y="3501008"/>
            <a:ext cx="1764196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[#Inci2#]</a:t>
            </a:r>
          </a:p>
        </p:txBody>
      </p:sp>
    </p:spTree>
    <p:extLst>
      <p:ext uri="{BB962C8B-B14F-4D97-AF65-F5344CB8AC3E}">
        <p14:creationId xmlns:p14="http://schemas.microsoft.com/office/powerpoint/2010/main" val="3197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75656" y="148570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algn="ctr"/>
            <a:r>
              <a:rPr lang="fr-FR" dirty="0" smtClean="0"/>
              <a:t/>
            </a:r>
            <a:r>
              <a:rPr lang="fr-F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ETAT DES INCIDENTS SECURITE</a:t>
            </a:r>
            <a:endParaRPr lang="fr-FR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-1692696" y="87015"/>
            <a:ext cx="943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Etats des incidents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77</a:t>
            </a:fld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3515096" y="87015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6"/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La performance environnementale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78</a:t>
            </a:fld>
            <a:endParaRPr lang="en-GB"/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15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/>
                <a:gridCol w="1600000"/>
                <a:gridCol w="1600000"/>
                <a:gridCol w="800000"/>
                <a:gridCol w="800000"/>
                <a:gridCol w="800000"/>
                <a:gridCol w="700000"/>
                <a:gridCol w="800000"/>
                <a:gridCol w="80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Référence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Aspect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Score aspect en début de période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Score aspect en fin de période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Taux réal.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Budget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Dépenses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Pas d'actions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Bruit des surpresseurs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Contamination de la nappe phréatique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N°24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6950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Bruit des surpresseurs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Nuisances sonores/Agression des riverains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N°24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6950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Rejet de gaz à effet de serre (COx, NOx, SOx, etc)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Intoxication des riverains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N°22,23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13200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3900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Rejet de gaz à effet de serre (COx, NOx, SOx, etc)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Réchauffement de la planète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N°22,23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13200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3900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2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7584" y="159023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dirty="0" smtClean="0"/>
              <a:t/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Performance environnementale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79512" y="260648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39552" y="260648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79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491880" y="3933056"/>
            <a:ext cx="2160240" cy="8640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>
                <a:solidFill>
                  <a:schemeClr val="tx1"/>
                </a:solidFill>
              </a:rPr>
              <a:t>TAUX MOYEN DE REALISATION DES ACTIONS %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1880" y="4797152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[#Valenv5#]</a:t>
            </a:r>
            <a:endParaRPr lang="fr-FR" sz="3200" dirty="0"/>
          </a:p>
        </p:txBody>
      </p:sp>
      <p:sp>
        <p:nvSpPr>
          <p:cNvPr id="10" name="Rectangle 9"/>
          <p:cNvSpPr/>
          <p:nvPr/>
        </p:nvSpPr>
        <p:spPr>
          <a:xfrm>
            <a:off x="251520" y="1328064"/>
            <a:ext cx="3520008" cy="94880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fr-FR" sz="1600" b="1" dirty="0">
                <a:solidFill>
                  <a:schemeClr val="tx1"/>
                </a:solidFill>
              </a:rPr>
              <a:t>BUDGET  </a:t>
            </a:r>
            <a:r>
              <a:rPr lang="fr-FR" sz="1600" b="1" dirty="0" smtClean="0">
                <a:solidFill>
                  <a:schemeClr val="tx1"/>
                </a:solidFill>
              </a:rPr>
              <a:t>TOTAL/DEPENSES  TOTALES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520" y="2276872"/>
            <a:ext cx="3520008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[#Valenv2#]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4088" y="1340768"/>
            <a:ext cx="3528392" cy="94880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fr-FR" sz="1600" b="1" dirty="0">
                <a:solidFill>
                  <a:schemeClr val="tx1"/>
                </a:solidFill>
              </a:rPr>
              <a:t>SCORE  TOTAL </a:t>
            </a:r>
            <a:r>
              <a:rPr lang="fr-FR" sz="1600" b="1" dirty="0" smtClean="0">
                <a:solidFill>
                  <a:schemeClr val="tx1"/>
                </a:solidFill>
              </a:rPr>
              <a:t>DEBUT/FIN </a:t>
            </a:r>
            <a:r>
              <a:rPr lang="fr-FR" sz="1600" b="1" dirty="0">
                <a:solidFill>
                  <a:schemeClr val="tx1"/>
                </a:solidFill>
              </a:rPr>
              <a:t>DE PERIODE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64088" y="2289576"/>
            <a:ext cx="3528392" cy="85139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[#Valenv3#]</a:t>
            </a: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15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/>
                <a:gridCol w="1600000"/>
                <a:gridCol w="1600000"/>
                <a:gridCol w="800000"/>
                <a:gridCol w="800000"/>
                <a:gridCol w="800000"/>
                <a:gridCol w="700000"/>
                <a:gridCol w="800000"/>
                <a:gridCol w="80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Référence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Aspect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Score aspect en début de période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Score aspect en fin de période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Taux réal.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Budget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Dépenses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Pas d'actions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Consommation électrique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Epuisement des ressources naturelles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960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N°18,21,23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13333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10800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1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a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Communication avec le client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FRANCOIS DUPONT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Eliminatoire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Dijon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Ibtissem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Eliminatoire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Patrick Legrand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Eliminatoire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b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ANALYSE MICRO BIOLOGIQUES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CATHERINE LAFONT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AGENCE CENTRALE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FRANCOIS DUPONT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Dijon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MOUHAMED ZIED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Vincent Muret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c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ANALYSES CHIMIQUES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CATHERINE LAFONT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AGENCE CENTRALE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FRANCOIS DUPONT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Dijon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HELENE DUBOIS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MOUHAMED ZIED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Vincent Muret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d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BONNES PRATIQUES D'HYGIENE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CATHERINE LAFONT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AGENCE CENTRALE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FRANCOIS DUPONT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Dijon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HELENE DUBOIS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MOUHAMED ZIED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Vincent Muret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ISO 17025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CATHERINE LAFONT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AGENCE CENTRALE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MOUHAMED ZIED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Vincent Muret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f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CREATION COMPTE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ANNIE ACARDO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KARIM BEN GORGBEL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64096" y="116632"/>
            <a:ext cx="752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Les nouveaux enjeux internes et externes</a:t>
            </a:r>
          </a:p>
        </p:txBody>
      </p:sp>
      <p:sp>
        <p:nvSpPr>
          <p:cNvPr id="3" name="Chevron 2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7584" y="159023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dirty="0" smtClean="0"/>
              <a:t/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Performance environnementale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67544" y="980728"/>
            <a:ext cx="13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Désignation: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619672" y="1002214"/>
            <a:ext cx="72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PME 2010 PARIS</a:t>
            </a:r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79512" y="260648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39552" y="260648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80</a:t>
            </a:fld>
            <a:endParaRPr lang="en-GB"/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15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/>
                <a:gridCol w="1600000"/>
                <a:gridCol w="1600000"/>
                <a:gridCol w="800000"/>
                <a:gridCol w="800000"/>
                <a:gridCol w="800000"/>
                <a:gridCol w="700000"/>
                <a:gridCol w="800000"/>
                <a:gridCol w="80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Référence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Aspect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Score aspect en début de période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Score aspect en fin de période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Taux réal.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Budget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Dépenses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PME1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Consommation électrique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Epuisement des ressources naturelles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960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Action(s) N°18,21,23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13333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10800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4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85293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Etats des incidents environnementaux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 xmlns:a="http://schemas.openxmlformats.org/drawingml/2006/main">
            <a:fld id="{2C77DB37-193A-4A12-A011-1C7D0433A20F}" type="slidenum">
              <a:rPr lang="en-GB" smtClean="0"/>
              <a:pPr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64096" y="116632"/>
            <a:ext cx="752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dirty="0" smtClean="0"/>
              <a:t/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Etat des incidents environnementaux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hevron 2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82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779912" y="2402078"/>
            <a:ext cx="2016224" cy="109893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NOMBRE DES </a:t>
            </a:r>
          </a:p>
          <a:p>
            <a:pPr indent="-285750" algn="ctr" defTabSz="685800">
              <a:defRPr/>
            </a:pPr>
            <a:r>
              <a:rPr lang="fr-FR" sz="1600" b="1" dirty="0" smtClean="0">
                <a:solidFill>
                  <a:schemeClr val="tx1"/>
                </a:solidFill>
              </a:rPr>
              <a:t>INCIDENTS</a:t>
            </a:r>
            <a:endParaRPr lang="fr-FR" sz="16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79912" y="3501008"/>
            <a:ext cx="2016224" cy="864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fr-FR" sz="3200" dirty="0" smtClean="0"/>
              <a:t>[#incid1#]</a:t>
            </a:r>
          </a:p>
        </p:txBody>
      </p:sp>
    </p:spTree>
    <p:extLst>
      <p:ext uri="{BB962C8B-B14F-4D97-AF65-F5344CB8AC3E}">
        <p14:creationId xmlns:p14="http://schemas.microsoft.com/office/powerpoint/2010/main" val="381806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64096" y="116632"/>
            <a:ext cx="752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fr-FR" dirty="0" smtClean="0"/>
              <a:t/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Etat des incidents environnementaux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hevron 2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08382" y="147990"/>
            <a:ext cx="752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/>
            </a:r>
            <a:r>
              <a:rPr lang="fr-FR" b="1" dirty="0">
                <a:latin typeface="Century Schoolbook" pitchFamily="18" charset="0"/>
              </a:rPr>
              <a:t>Les changements de circonstances</a:t>
            </a:r>
            <a:endParaRPr lang="fr-FR" sz="2400" b="1" dirty="0">
              <a:solidFill>
                <a:schemeClr val="accent1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3" name="Chevron 2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CREDIT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ANNIE ACARDO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KARIM BEN GORGBEL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DOSSIER AVA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ANNIE ACARDO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KARIM BEN GORGBEL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QUALIPRO XL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ANNIE ACARDO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CATHERINE LAFONT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AGENCE CENTRALE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FRANCOIS DUPONT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MOYENNEMENT 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DEBUTANT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Optionnel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Complémentaire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Dijon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Ibtissem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MOYENNEMENT 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Optionnel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Complémentaire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KARIM BEN GORGBEL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Patrick Legrand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MOYENNEMENT 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Optionnel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Complémentaire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ANGLAIS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Amira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MOYENNEMENT 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Eliminatoire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CATHERINE LAFONT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AGENCE CENTRALE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FRANCOIS DUPONT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MOYENNEMENT 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Eliminatoire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Dijon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Ibtissem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Eliminatoire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IVES MARCHAND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Dijon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Patrick Legrand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Eliminatoire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AUDIT INTERNE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Amira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DEBUTANT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Optionnel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Complémentaire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Ibtissem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Optionnel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Complémentaire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Patrick Legrand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Optionnel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Complémentaire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a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Base de données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Amira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MOYENNEMENT 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Optionnel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b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Développement mobile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Amira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Excellent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c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FRANCAIS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Amira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MOYENNEMENT 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Eliminatoire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Ibtissem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Eliminatoire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Patrick Legrand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Eliminatoire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d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ISO 9001:2008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Amira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MOYENNEMENT 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Eliminatoire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Complémentaire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Ibtissem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Eliminatoire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Complémentaire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IVES MARCHAND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Dijon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Patrick Legrand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Eliminatoire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Complémentaire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LANGUAGE .NET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Amira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QUALIFIE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DEBUTANT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f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1485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Adéquation des ressources humaines</a:t>
            </a:r>
          </a:p>
        </p:txBody>
      </p:sp>
      <p:sp>
        <p:nvSpPr>
          <p:cNvPr id="8" name="Chevron 7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251520" y="10527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Qualification: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 fixation du complément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94563"/>
              </p:ext>
            </p:extLst>
          </p:nvPr>
        </p:nvGraphicFramePr>
        <p:xfrm>
          <a:off x="220000" y="1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000"/>
                <a:gridCol w="1200000"/>
                <a:gridCol w="1200000"/>
                <a:gridCol w="1150000"/>
                <a:gridCol w="1050000"/>
                <a:gridCol w="950000"/>
                <a:gridCol w="1580000"/>
              </a:tblGrid>
              <a:tr h="400840">
                <a:tc>
                  <a:txBody>
                    <a:bodyPr/>
                    <a:lstStyle/>
                    <a:p>
                      <a:r>
                        <a:rPr lang="en-US" sz="1200" dirty="0"/>
                        <a:t>nom et prénom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Exigé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Niveau Acquis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maitrise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coefficient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  <a:endParaRPr dirty="0"/>
                    </a:p>
                  </a:txBody>
                  <a:tcPr/>
                </a:tc>
              </a:tr>
              <a:tr h="200840">
                <a:tc>
                  <a:txBody>
                    <a:bodyPr/>
                    <a:lstStyle/>
                    <a:p>
                      <a:r>
                        <a:rPr lang="en-US" sz="1200" dirty="0"/>
                        <a:t>ALEX DUPONT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Excellent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Optionnel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Complémentaire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Ancenis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2782669"/>
            <a:ext cx="882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algn="ctr"/>
            <a:r>
              <a:rPr lang="fr-FR" dirty="0"/>
              <a:t/>
            </a:r>
            <a:r>
              <a:rPr lang="fr-FR" dirty="0" smtClean="0"/>
              <a:t/>
            </a:r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</a:rPr>
              <a:t>Retours D'Information Des Clients</a:t>
            </a:r>
            <a:endParaRPr lang="fr-F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7584" y="148570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/>
            </a:r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</a:rPr>
              <a:t>PERFORMANCE SST</a:t>
            </a:r>
            <a:endParaRPr lang="fr-F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hevron 2"/>
          <p:cNvSpPr/>
          <p:nvPr/>
        </p:nvSpPr>
        <p:spPr>
          <a:xfrm>
            <a:off x="179512" y="188640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539552" y="188640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8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7584" y="159023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/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Performance environnementale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67544" y="980728"/>
            <a:ext cx="13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Désignation: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619672" y="1002214"/>
            <a:ext cx="72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[#ENV#]</a:t>
            </a:r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79512" y="260648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39552" y="260648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4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7584" y="159023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/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Performance environnementale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67544" y="980728"/>
            <a:ext cx="13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Désignation: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619672" y="1002214"/>
            <a:ext cx="72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[#ENV#]</a:t>
            </a:r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79512" y="260648"/>
            <a:ext cx="432048" cy="288032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39552" y="260648"/>
            <a:ext cx="288032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DB37-193A-4A12-A011-1C7D0433A20F}" type="slidenum">
              <a:rPr lang="en-GB" smtClean="0"/>
              <a:pPr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4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Personnalisé 1">
      <a:dk1>
        <a:srgbClr val="0F273C"/>
      </a:dk1>
      <a:lt1>
        <a:srgbClr val="FFFFFF"/>
      </a:lt1>
      <a:dk2>
        <a:srgbClr val="5B9BD5"/>
      </a:dk2>
      <a:lt2>
        <a:srgbClr val="FFFFFF"/>
      </a:lt2>
      <a:accent1>
        <a:srgbClr val="1E4E79"/>
      </a:accent1>
      <a:accent2>
        <a:srgbClr val="BF0000"/>
      </a:accent2>
      <a:accent3>
        <a:srgbClr val="7030A0"/>
      </a:accent3>
      <a:accent4>
        <a:srgbClr val="5B9BD5"/>
      </a:accent4>
      <a:accent5>
        <a:srgbClr val="7F7F7F"/>
      </a:accent5>
      <a:accent6>
        <a:srgbClr val="5B9BD5"/>
      </a:accent6>
      <a:hlink>
        <a:srgbClr val="5B9BD5"/>
      </a:hlink>
      <a:folHlink>
        <a:srgbClr val="5B9BD5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6" autoAdjust="0"/>
    <p:restoredTop sz="94660"/>
  </p:normalViewPr>
  <p:slideViewPr>
    <p:cSldViewPr>
      <p:cViewPr varScale="1">
        <p:scale>
          <a:sx n="86" d="100"/>
          <a:sy n="86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