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2" r:id="rId16"/>
    <p:sldId id="268" r:id="rId17"/>
    <p:sldId id="269" r:id="rId18"/>
    <p:sldId id="271" r:id="rId19"/>
    <p:sldId id="288" r:id="rId20"/>
    <p:sldId id="285" r:id="rId21"/>
    <p:sldId id="286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9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 algn="r" eaLnBrk="1" hangingPunct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pt-BR" altLang="pt-BR" dirty="0">
                <a:latin typeface="Garamond" pitchFamily="18" charset="0"/>
                <a:ea typeface="Microsoft YaHei" pitchFamily="34" charset="-122"/>
              </a:rPr>
            </a:fld>
            <a:endParaRPr lang="pt-BR" altLang="pt-BR" dirty="0">
              <a:latin typeface="Garamond" pitchFamily="18" charset="0"/>
              <a:ea typeface="Microsoft YaHei" pitchFamily="34" charset="-122"/>
            </a:endParaRPr>
          </a:p>
        </p:txBody>
      </p:sp>
      <p:sp>
        <p:nvSpPr>
          <p:cNvPr id="51203" name="Rectangle 1"/>
          <p:cNvSpPr>
            <a:spLocks noTextEdit="1"/>
          </p:cNvSpPr>
          <p:nvPr>
            <p:ph type="sldImg"/>
          </p:nvPr>
        </p:nvSpPr>
        <p:spPr>
          <a:xfrm>
            <a:off x="917575" y="742950"/>
            <a:ext cx="4965700" cy="3724275"/>
          </a:xfrm>
        </p:spPr>
      </p:sp>
      <p:sp>
        <p:nvSpPr>
          <p:cNvPr id="51204" name="Rectangle 2"/>
          <p:cNvSpPr/>
          <p:nvPr>
            <p:ph type="body" idx="1"/>
          </p:nvPr>
        </p:nvSpPr>
        <p:spPr>
          <a:xfrm>
            <a:off x="906463" y="4716463"/>
            <a:ext cx="4984750" cy="4467225"/>
          </a:xfrm>
        </p:spPr>
        <p:txBody>
          <a:bodyPr wrap="none" lIns="90000" tIns="46800" rIns="90000" bIns="46800" anchor="ctr" anchorCtr="0"/>
          <a:p>
            <a:pPr lvl="0"/>
            <a:endParaRPr lang="pt-BR" alt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9" name="Group 68"/>
          <p:cNvGrpSpPr/>
          <p:nvPr/>
        </p:nvGrpSpPr>
        <p:grpSpPr>
          <a:xfrm>
            <a:off x="4070350" y="2038985"/>
            <a:ext cx="4051300" cy="2780030"/>
            <a:chOff x="6588" y="2252"/>
            <a:chExt cx="6380" cy="4378"/>
          </a:xfrm>
        </p:grpSpPr>
        <p:sp>
          <p:nvSpPr>
            <p:cNvPr id="5146" name="Text Box 30"/>
            <p:cNvSpPr txBox="1"/>
            <p:nvPr/>
          </p:nvSpPr>
          <p:spPr>
            <a:xfrm>
              <a:off x="6732" y="4140"/>
              <a:ext cx="159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800" b="1" dirty="0"/>
                <a:t>itens</a:t>
              </a:r>
              <a:endParaRPr lang="pt-BR" altLang="pt-BR" sz="2800" b="1" dirty="0"/>
            </a:p>
          </p:txBody>
        </p:sp>
        <p:sp>
          <p:nvSpPr>
            <p:cNvPr id="5156" name="Line 40"/>
            <p:cNvSpPr/>
            <p:nvPr/>
          </p:nvSpPr>
          <p:spPr>
            <a:xfrm rot="5400000" flipH="1">
              <a:off x="8397" y="5766"/>
              <a:ext cx="109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57" name="Line 41"/>
            <p:cNvSpPr/>
            <p:nvPr/>
          </p:nvSpPr>
          <p:spPr>
            <a:xfrm rot="5400000">
              <a:off x="8473" y="5843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8" name="Text Box 42"/>
            <p:cNvSpPr txBox="1"/>
            <p:nvPr/>
          </p:nvSpPr>
          <p:spPr>
            <a:xfrm>
              <a:off x="6588" y="5999"/>
              <a:ext cx="1237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Início</a:t>
              </a:r>
              <a:endParaRPr lang="pt-PT" altLang="pt-BR" sz="2000" dirty="0"/>
            </a:p>
          </p:txBody>
        </p:sp>
        <p:sp>
          <p:nvSpPr>
            <p:cNvPr id="5141" name="Text Box 25"/>
            <p:cNvSpPr txBox="1"/>
            <p:nvPr/>
          </p:nvSpPr>
          <p:spPr>
            <a:xfrm>
              <a:off x="8713" y="4140"/>
              <a:ext cx="1905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i : j : k</a:t>
              </a:r>
              <a:endParaRPr lang="pt-PT" altLang="pt-BR" sz="2800" dirty="0">
                <a:cs typeface="+mn-lt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 rot="0">
              <a:off x="8425" y="4081"/>
              <a:ext cx="482" cy="965"/>
              <a:chOff x="5343" y="4843"/>
              <a:chExt cx="482" cy="965"/>
            </a:xfrm>
          </p:grpSpPr>
          <p:sp>
            <p:nvSpPr>
              <p:cNvPr id="5124" name="Line 8"/>
              <p:cNvSpPr/>
              <p:nvPr/>
            </p:nvSpPr>
            <p:spPr>
              <a:xfrm>
                <a:off x="5343" y="4848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56" name="Straight Connector 55"/>
              <p:cNvCxnSpPr>
                <a:stCxn id="5124" idx="0"/>
              </p:cNvCxnSpPr>
              <p:nvPr/>
            </p:nvCxnSpPr>
            <p:spPr>
              <a:xfrm flipV="1">
                <a:off x="5343" y="4843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5347" y="5803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 rot="0">
              <a:off x="10422" y="4081"/>
              <a:ext cx="485" cy="960"/>
              <a:chOff x="6208" y="4848"/>
              <a:chExt cx="485" cy="960"/>
            </a:xfrm>
          </p:grpSpPr>
          <p:sp>
            <p:nvSpPr>
              <p:cNvPr id="18" name="Line 8"/>
              <p:cNvSpPr/>
              <p:nvPr/>
            </p:nvSpPr>
            <p:spPr>
              <a:xfrm>
                <a:off x="6691" y="4848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57" name="Straight Connector 56"/>
              <p:cNvCxnSpPr/>
              <p:nvPr/>
            </p:nvCxnSpPr>
            <p:spPr>
              <a:xfrm flipV="1">
                <a:off x="6208" y="4848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6208" y="5798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Line 41"/>
            <p:cNvSpPr/>
            <p:nvPr/>
          </p:nvSpPr>
          <p:spPr>
            <a:xfrm rot="10800000">
              <a:off x="9600" y="3000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4" name="Text Box 42"/>
            <p:cNvSpPr txBox="1"/>
            <p:nvPr/>
          </p:nvSpPr>
          <p:spPr>
            <a:xfrm>
              <a:off x="8811" y="2252"/>
              <a:ext cx="1579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Parada</a:t>
              </a:r>
              <a:endParaRPr lang="pt-PT" altLang="pt-BR" sz="2000" dirty="0"/>
            </a:p>
          </p:txBody>
        </p:sp>
        <p:sp>
          <p:nvSpPr>
            <p:cNvPr id="65" name="Line 40"/>
            <p:cNvSpPr/>
            <p:nvPr/>
          </p:nvSpPr>
          <p:spPr>
            <a:xfrm rot="5400000" flipH="1">
              <a:off x="9749" y="5766"/>
              <a:ext cx="109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6" name="Line 41"/>
            <p:cNvSpPr/>
            <p:nvPr/>
          </p:nvSpPr>
          <p:spPr>
            <a:xfrm rot="16200000">
              <a:off x="10762" y="5844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7" name="Text Box 42"/>
            <p:cNvSpPr txBox="1"/>
            <p:nvPr/>
          </p:nvSpPr>
          <p:spPr>
            <a:xfrm>
              <a:off x="11375" y="6000"/>
              <a:ext cx="1593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Passos</a:t>
              </a:r>
              <a:endParaRPr lang="pt-PT" altLang="pt-BR" sz="20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>
          <a:xfrm>
            <a:off x="738505" y="2449195"/>
            <a:ext cx="4812030" cy="2571750"/>
            <a:chOff x="1755" y="3864"/>
            <a:chExt cx="7578" cy="4050"/>
          </a:xfrm>
        </p:grpSpPr>
        <p:grpSp>
          <p:nvGrpSpPr>
            <p:cNvPr id="2" name="Group 1"/>
            <p:cNvGrpSpPr/>
            <p:nvPr/>
          </p:nvGrpSpPr>
          <p:grpSpPr>
            <a:xfrm>
              <a:off x="1851" y="3864"/>
              <a:ext cx="7482" cy="1309"/>
              <a:chOff x="4048" y="2352"/>
              <a:chExt cx="7482" cy="1309"/>
            </a:xfrm>
          </p:grpSpPr>
          <p:sp>
            <p:nvSpPr>
              <p:cNvPr id="48132" name="Text Box 8"/>
              <p:cNvSpPr txBox="1"/>
              <p:nvPr/>
            </p:nvSpPr>
            <p:spPr>
              <a:xfrm>
                <a:off x="4048" y="2353"/>
                <a:ext cx="7482" cy="13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4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for </a:t>
                </a:r>
                <a:r>
                  <a:rPr lang="pt-BR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&lt;var&gt; </a:t>
                </a:r>
                <a:r>
                  <a:rPr lang="pt-BR" altLang="pt-BR" sz="24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in</a:t>
                </a:r>
                <a:r>
                  <a:rPr lang="pt-BR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&lt;</a:t>
                </a:r>
                <a:r>
                  <a:rPr lang="pt-PT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sequencia</a:t>
                </a:r>
                <a:r>
                  <a:rPr lang="pt-BR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&gt;</a:t>
                </a:r>
                <a:r>
                  <a:rPr lang="pt-BR" altLang="pt-BR" sz="24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  <a:endParaRPr lang="pt-BR" altLang="pt-BR" sz="2400" b="1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  &lt;suite&gt;</a:t>
                </a:r>
                <a:endParaRPr lang="pt-BR" altLang="pt-BR" sz="24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48133" name="Rectangle 9"/>
              <p:cNvSpPr/>
              <p:nvPr/>
            </p:nvSpPr>
            <p:spPr>
              <a:xfrm>
                <a:off x="4048" y="2352"/>
                <a:ext cx="7482" cy="1301"/>
              </a:xfrm>
              <a:prstGeom prst="rect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8149" name="Text Box 25"/>
            <p:cNvSpPr txBox="1"/>
            <p:nvPr/>
          </p:nvSpPr>
          <p:spPr>
            <a:xfrm>
              <a:off x="1755" y="5588"/>
              <a:ext cx="7578" cy="2327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000" tIns="46800" rIns="90000" bIns="46800" anchor="t" anchorCtr="0">
              <a:spAutoFit/>
            </a:bodyPr>
            <a:p>
              <a:pPr algn="just" defTabSz="449580">
                <a:spcBef>
                  <a:spcPts val="1125"/>
                </a:spcBef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800" dirty="0">
                  <a:solidFill>
                    <a:srgbClr val="000000"/>
                  </a:solidFill>
                  <a:cs typeface="+mn-lt"/>
                </a:rPr>
                <a:t>A cada ciclo da repetição, &lt;var&gt; assume o valor referenciado pela posição do elemento na </a:t>
              </a:r>
              <a:r>
                <a:rPr lang="pt-PT" altLang="pt-BR" sz="1800" dirty="0">
                  <a:solidFill>
                    <a:srgbClr val="000000"/>
                  </a:solidFill>
                  <a:cs typeface="+mn-lt"/>
                </a:rPr>
                <a:t>sequencia</a:t>
              </a:r>
              <a:r>
                <a:rPr lang="pt-BR" altLang="pt-BR" sz="1800" dirty="0">
                  <a:solidFill>
                    <a:srgbClr val="000000"/>
                  </a:solidFill>
                  <a:cs typeface="+mn-lt"/>
                </a:rPr>
                <a:t>. Isto é,  o valor referenciado progressivamente do primeiro até o último elemento.</a:t>
              </a:r>
              <a:endParaRPr lang="pt-BR" altLang="pt-BR" sz="1800" dirty="0">
                <a:solidFill>
                  <a:srgbClr val="000000"/>
                </a:solidFill>
                <a:cs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96280" y="1438275"/>
            <a:ext cx="5541010" cy="3981450"/>
            <a:chOff x="8278" y="3688"/>
            <a:chExt cx="8726" cy="6270"/>
          </a:xfrm>
        </p:grpSpPr>
        <p:sp>
          <p:nvSpPr>
            <p:cNvPr id="48134" name="AutoShape 10"/>
            <p:cNvSpPr/>
            <p:nvPr/>
          </p:nvSpPr>
          <p:spPr>
            <a:xfrm>
              <a:off x="12241" y="5397"/>
              <a:ext cx="2160" cy="1440"/>
            </a:xfrm>
            <a:prstGeom prst="flowChartDecision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48135" name="Line 11"/>
            <p:cNvSpPr/>
            <p:nvPr/>
          </p:nvSpPr>
          <p:spPr>
            <a:xfrm>
              <a:off x="13320" y="4797"/>
              <a:ext cx="3" cy="60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48137" name="Line 13"/>
            <p:cNvSpPr/>
            <p:nvPr/>
          </p:nvSpPr>
          <p:spPr>
            <a:xfrm>
              <a:off x="13324" y="6837"/>
              <a:ext cx="2" cy="937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48138" name="Line 14"/>
            <p:cNvSpPr/>
            <p:nvPr/>
          </p:nvSpPr>
          <p:spPr>
            <a:xfrm>
              <a:off x="14256" y="5997"/>
              <a:ext cx="60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39" name="Line 15"/>
            <p:cNvSpPr/>
            <p:nvPr/>
          </p:nvSpPr>
          <p:spPr>
            <a:xfrm>
              <a:off x="14856" y="5997"/>
              <a:ext cx="3" cy="34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41" name="Text Box 17"/>
            <p:cNvSpPr txBox="1"/>
            <p:nvPr/>
          </p:nvSpPr>
          <p:spPr>
            <a:xfrm>
              <a:off x="12356" y="5851"/>
              <a:ext cx="1933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repetir </a:t>
              </a:r>
              <a:r>
                <a:rPr lang="pt-BR" altLang="pt-BR" sz="1600" dirty="0">
                  <a:solidFill>
                    <a:srgbClr val="000000"/>
                  </a:solidFill>
                  <a:latin typeface="Symbol" panose="05050102010706020507" pitchFamily="18" charset="2"/>
                </a:rPr>
                <a:t></a:t>
              </a:r>
              <a:r>
                <a:rPr lang="pt-PT" altLang="pt-BR" sz="1600" dirty="0">
                  <a:solidFill>
                    <a:srgbClr val="000000"/>
                  </a:solidFill>
                  <a:latin typeface="Symbol" panose="05050102010706020507" pitchFamily="18" charset="2"/>
                </a:rPr>
                <a:t>0</a:t>
              </a:r>
              <a:endParaRPr lang="pt-PT" altLang="pt-BR" sz="1600" dirty="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2422" y="7774"/>
              <a:ext cx="1806" cy="600"/>
              <a:chOff x="12481" y="7736"/>
              <a:chExt cx="1806" cy="600"/>
            </a:xfrm>
          </p:grpSpPr>
          <p:sp>
            <p:nvSpPr>
              <p:cNvPr id="48136" name="AutoShape 12"/>
              <p:cNvSpPr/>
              <p:nvPr/>
            </p:nvSpPr>
            <p:spPr>
              <a:xfrm>
                <a:off x="12481" y="7736"/>
                <a:ext cx="1807" cy="600"/>
              </a:xfrm>
              <a:prstGeom prst="flowChartProcess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142" name="Text Box 18"/>
              <p:cNvSpPr txBox="1"/>
              <p:nvPr/>
            </p:nvSpPr>
            <p:spPr>
              <a:xfrm>
                <a:off x="12884" y="7770"/>
                <a:ext cx="1001" cy="5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endParaRPr lang="pt-BR" altLang="pt-BR" sz="1600" dirty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</p:grpSp>
        <p:sp>
          <p:nvSpPr>
            <p:cNvPr id="48143" name="Text Box 19"/>
            <p:cNvSpPr txBox="1"/>
            <p:nvPr/>
          </p:nvSpPr>
          <p:spPr>
            <a:xfrm>
              <a:off x="12241" y="7040"/>
              <a:ext cx="887" cy="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0">
              <a:spAutoFit/>
            </a:bodyPr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True</a:t>
              </a:r>
              <a:endParaRPr lang="pt-BR" altLang="pt-BR" sz="1600" dirty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48144" name="Text Box 20"/>
            <p:cNvSpPr txBox="1"/>
            <p:nvPr/>
          </p:nvSpPr>
          <p:spPr>
            <a:xfrm>
              <a:off x="15162" y="7040"/>
              <a:ext cx="1080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False</a:t>
              </a:r>
              <a:endParaRPr lang="pt-BR" altLang="pt-BR" sz="1600" dirty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48145" name="Line 21"/>
            <p:cNvSpPr/>
            <p:nvPr/>
          </p:nvSpPr>
          <p:spPr>
            <a:xfrm flipH="1">
              <a:off x="11739" y="5037"/>
              <a:ext cx="1575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48146" name="Line 22"/>
            <p:cNvSpPr/>
            <p:nvPr/>
          </p:nvSpPr>
          <p:spPr>
            <a:xfrm>
              <a:off x="11736" y="5037"/>
              <a:ext cx="3" cy="420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47" name="Line 23"/>
            <p:cNvSpPr/>
            <p:nvPr/>
          </p:nvSpPr>
          <p:spPr>
            <a:xfrm flipH="1">
              <a:off x="11729" y="9237"/>
              <a:ext cx="1589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pSp>
          <p:nvGrpSpPr>
            <p:cNvPr id="7" name="Group 6"/>
            <p:cNvGrpSpPr/>
            <p:nvPr/>
          </p:nvGrpSpPr>
          <p:grpSpPr>
            <a:xfrm>
              <a:off x="9654" y="4264"/>
              <a:ext cx="7351" cy="534"/>
              <a:chOff x="10122" y="4208"/>
              <a:chExt cx="7351" cy="53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131" name="Text Box 1"/>
                  <p:cNvSpPr txBox="1"/>
                  <p:nvPr/>
                </p:nvSpPr>
                <p:spPr>
                  <a:xfrm>
                    <a:off x="10122" y="4208"/>
                    <a:ext cx="7351" cy="53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 anchor="t" anchorCtr="0">
                    <a:spAutoFit/>
                  </a:bodyPr>
                  <a:p>
                    <a:pPr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repetir </a:t>
                    </a:r>
                    <a14:m>
                      <m:oMath xmlns:m="http://schemas.openxmlformats.org/officeDocument/2006/math">
                        <m:r>
                          <a:rPr lang="en-US" altLang="pt-BR" sz="16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→</m:t>
                        </m:r>
                      </m:oMath>
                    </a14:m>
                    <a:r>
                      <a:rPr lang="pt-BR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 quantidade de elementos na </a:t>
                    </a:r>
                    <a:r>
                      <a:rPr lang="pt-PT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sequencia</a:t>
                    </a:r>
                    <a:endParaRPr lang="pt-PT" altLang="pt-BR" sz="1600" dirty="0">
                      <a:solidFill>
                        <a:srgbClr val="000000"/>
                      </a:solidFill>
                      <a:latin typeface="Garamond" pitchFamily="18" charset="0"/>
                    </a:endParaRPr>
                  </a:p>
                </p:txBody>
              </p:sp>
            </mc:Choice>
            <mc:Fallback>
              <p:sp>
                <p:nvSpPr>
                  <p:cNvPr id="48131" name="Text Box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2" y="4208"/>
                    <a:ext cx="7351" cy="533"/>
                  </a:xfrm>
                  <a:prstGeom prst="rect">
                    <a:avLst/>
                  </a:prstGeom>
                  <a:blipFill rotWithShape="1">
                    <a:blip r:embed="rId1"/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148" name="Rectangle 24"/>
              <p:cNvSpPr/>
              <p:nvPr/>
            </p:nvSpPr>
            <p:spPr>
              <a:xfrm>
                <a:off x="10122" y="4209"/>
                <a:ext cx="7351" cy="533"/>
              </a:xfrm>
              <a:prstGeom prst="rect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8151" name="Line 27"/>
            <p:cNvSpPr/>
            <p:nvPr/>
          </p:nvSpPr>
          <p:spPr>
            <a:xfrm>
              <a:off x="13328" y="3688"/>
              <a:ext cx="3" cy="576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5" name="Group 4"/>
            <p:cNvGrpSpPr/>
            <p:nvPr/>
          </p:nvGrpSpPr>
          <p:grpSpPr>
            <a:xfrm>
              <a:off x="8278" y="7040"/>
              <a:ext cx="2961" cy="534"/>
              <a:chOff x="11817" y="8224"/>
              <a:chExt cx="2961" cy="534"/>
            </a:xfrm>
          </p:grpSpPr>
          <p:sp>
            <p:nvSpPr>
              <p:cNvPr id="48152" name="AutoShape 28"/>
              <p:cNvSpPr/>
              <p:nvPr/>
            </p:nvSpPr>
            <p:spPr>
              <a:xfrm>
                <a:off x="11818" y="8224"/>
                <a:ext cx="2960" cy="534"/>
              </a:xfrm>
              <a:prstGeom prst="flowChartProcess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153" name="Text Box 29"/>
                  <p:cNvSpPr txBox="1"/>
                  <p:nvPr/>
                </p:nvSpPr>
                <p:spPr>
                  <a:xfrm>
                    <a:off x="11817" y="8224"/>
                    <a:ext cx="2960" cy="53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 anchor="t" anchorCtr="0">
                    <a:spAutoFit/>
                  </a:bodyPr>
                  <a:p>
                    <a:pPr algn="ctr"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repetir </a:t>
                    </a:r>
                    <a14:m>
                      <m:oMath xmlns:m="http://schemas.openxmlformats.org/officeDocument/2006/math">
                        <m:r>
                          <a:rPr lang="en-US" altLang="pt-BR" sz="16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→</m:t>
                        </m:r>
                      </m:oMath>
                    </a14:m>
                    <a:r>
                      <a:rPr lang="pt-BR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 repetir-1</a:t>
                    </a:r>
                    <a:endPara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endParaRPr>
                  </a:p>
                </p:txBody>
              </p:sp>
            </mc:Choice>
            <mc:Fallback>
              <p:sp>
                <p:nvSpPr>
                  <p:cNvPr id="48153" name="Text 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17" y="8224"/>
                    <a:ext cx="2960" cy="533"/>
                  </a:xfrm>
                  <a:prstGeom prst="rect">
                    <a:avLst/>
                  </a:prstGeom>
                  <a:blipFill rotWithShape="1">
                    <a:blip r:embed="rId2"/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155" name="Line 31"/>
            <p:cNvSpPr/>
            <p:nvPr/>
          </p:nvSpPr>
          <p:spPr>
            <a:xfrm>
              <a:off x="13314" y="9478"/>
              <a:ext cx="3" cy="4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" name="Line 15"/>
            <p:cNvSpPr/>
            <p:nvPr/>
          </p:nvSpPr>
          <p:spPr>
            <a:xfrm flipH="1">
              <a:off x="13326" y="8374"/>
              <a:ext cx="1" cy="86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" name="Line 15"/>
            <p:cNvSpPr/>
            <p:nvPr/>
          </p:nvSpPr>
          <p:spPr>
            <a:xfrm rot="5400000" flipH="1">
              <a:off x="14093" y="8711"/>
              <a:ext cx="1" cy="1532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" name="Group 25"/>
          <p:cNvGrpSpPr/>
          <p:nvPr/>
        </p:nvGrpSpPr>
        <p:grpSpPr>
          <a:xfrm>
            <a:off x="922020" y="227330"/>
            <a:ext cx="10347960" cy="6403340"/>
            <a:chOff x="1136" y="376"/>
            <a:chExt cx="16296" cy="10084"/>
          </a:xfrm>
        </p:grpSpPr>
        <p:sp>
          <p:nvSpPr>
            <p:cNvPr id="4" name="Text Box 13"/>
            <p:cNvSpPr txBox="1"/>
            <p:nvPr/>
          </p:nvSpPr>
          <p:spPr>
            <a:xfrm>
              <a:off x="6323" y="376"/>
              <a:ext cx="6051" cy="100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</a:rPr>
                <a:t># Programa Completo</a:t>
              </a:r>
              <a:endParaRPr lang="pt-BR" altLang="pt-BR" sz="1800" b="1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800" b="1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sym typeface="+mn-ea"/>
                </a:rPr>
                <a:t># Subprogramas</a:t>
              </a:r>
              <a:endParaRPr lang="pt-BR" altLang="pt-BR" sz="1800" b="1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nomeFun1(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arg1,arg2,... agrN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):</a:t>
              </a:r>
              <a:endParaRPr lang="pt-BR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	      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&lt;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nomeFun1&gt;</a:t>
              </a:r>
              <a:endParaRPr lang="pt-BR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	        return </a:t>
              </a:r>
              <a:r>
                <a:rPr lang="pt-PT" altLang="pt-BR" sz="1800" b="1" i="1" dirty="0">
                  <a:solidFill>
                    <a:srgbClr val="333399"/>
                  </a:solidFill>
                  <a:sym typeface="+mn-ea"/>
                </a:rPr>
                <a:t>None</a:t>
              </a:r>
              <a:endParaRPr lang="pt-PT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PT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arg1,arg2,... agrN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):</a:t>
              </a:r>
              <a:endParaRPr lang="pt-BR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	      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&lt;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&gt;</a:t>
              </a:r>
              <a:endParaRPr lang="pt-BR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	        return </a:t>
              </a:r>
              <a:r>
                <a:rPr lang="pt-PT" altLang="pt-BR" sz="1800" b="1" i="1" dirty="0">
                  <a:solidFill>
                    <a:srgbClr val="333399"/>
                  </a:solidFill>
                  <a:sym typeface="+mn-ea"/>
                </a:rPr>
                <a:t>Value</a:t>
              </a:r>
              <a:endParaRPr lang="pt-PT" altLang="pt-BR" sz="1800" b="1" i="1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	</a:t>
              </a:r>
              <a:r>
                <a:rPr lang="pt-PT" altLang="pt-BR" sz="1800" b="1" dirty="0">
                  <a:solidFill>
                    <a:srgbClr val="333399"/>
                  </a:solidFill>
                  <a:sym typeface="+mn-ea"/>
                </a:rPr>
                <a:t>...</a:t>
              </a:r>
              <a:endParaRPr lang="pt-PT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arg1,arg2,... agrN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):</a:t>
              </a:r>
              <a:endParaRPr lang="pt-BR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	      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&lt;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&gt;</a:t>
              </a:r>
              <a:endParaRPr lang="pt-BR" altLang="pt-BR" sz="1800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800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sym typeface="+mn-ea"/>
                </a:rPr>
                <a:t># Programa Principal</a:t>
              </a:r>
              <a:endParaRPr lang="pt-BR" altLang="pt-BR" sz="1800" b="1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nomeFun1(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arg1,arg2,...agrN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) </a:t>
              </a:r>
              <a:endParaRPr lang="pt-BR" altLang="pt-BR" sz="1800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arg1,arg2,...agrN)</a:t>
              </a:r>
              <a:endParaRPr lang="pt-PT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b="1" dirty="0">
                  <a:solidFill>
                    <a:srgbClr val="333399"/>
                  </a:solidFill>
                </a:rPr>
                <a:t>...</a:t>
              </a:r>
              <a:endParaRPr lang="pt-PT" altLang="pt-BR" sz="1800" b="1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arg1,arg2,...agrN)</a:t>
              </a:r>
              <a:endParaRPr lang="pt-PT" altLang="pt-BR" sz="1800" b="1" dirty="0">
                <a:solidFill>
                  <a:srgbClr val="333399"/>
                </a:solidFill>
              </a:endParaRPr>
            </a:p>
          </p:txBody>
        </p:sp>
        <p:sp>
          <p:nvSpPr>
            <p:cNvPr id="3" name="Rectangle 9"/>
            <p:cNvSpPr/>
            <p:nvPr/>
          </p:nvSpPr>
          <p:spPr>
            <a:xfrm>
              <a:off x="6195" y="376"/>
              <a:ext cx="6179" cy="10084"/>
            </a:xfrm>
            <a:prstGeom prst="rect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136" y="1571"/>
              <a:ext cx="4669" cy="14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just"/>
              <a:r>
                <a:rPr lang="en-US"/>
                <a:t>A </a:t>
              </a:r>
              <a:r>
                <a:rPr lang="pt-PT" altLang="en-US"/>
                <a:t>declaração </a:t>
              </a:r>
              <a:r>
                <a:rPr lang="en-US" b="1"/>
                <a:t>def</a:t>
              </a:r>
              <a:r>
                <a:rPr lang="en-US"/>
                <a:t> cria um objeto de função e o atribui a um nome.</a:t>
              </a:r>
              <a:endParaRPr lang="en-US"/>
            </a:p>
          </p:txBody>
        </p:sp>
        <p:sp>
          <p:nvSpPr>
            <p:cNvPr id="48145" name="Line 21"/>
            <p:cNvSpPr/>
            <p:nvPr/>
          </p:nvSpPr>
          <p:spPr>
            <a:xfrm flipH="1" flipV="1">
              <a:off x="5805" y="2307"/>
              <a:ext cx="608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9" name="Rectangle 8"/>
            <p:cNvSpPr/>
            <p:nvPr/>
          </p:nvSpPr>
          <p:spPr>
            <a:xfrm>
              <a:off x="6412" y="2087"/>
              <a:ext cx="669" cy="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37" y="4476"/>
              <a:ext cx="4668" cy="18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just"/>
              <a:r>
                <a:rPr lang="en-US">
                  <a:sym typeface="+mn-ea"/>
                </a:rPr>
                <a:t>A </a:t>
              </a:r>
              <a:r>
                <a:rPr lang="pt-PT" altLang="en-US">
                  <a:sym typeface="+mn-ea"/>
                </a:rPr>
                <a:t>declaração </a:t>
              </a:r>
              <a:r>
                <a:rPr lang="pt-PT" altLang="en-US" b="1">
                  <a:sym typeface="+mn-ea"/>
                </a:rPr>
                <a:t>return</a:t>
              </a:r>
              <a:r>
                <a:t> envia um objeto de resultado de volta ao chamador </a:t>
              </a:r>
              <a:r>
                <a:rPr lang="pt-PT"/>
                <a:t>e finaliza a função.</a:t>
              </a:r>
              <a:endParaRPr lang="pt-PT"/>
            </a:p>
          </p:txBody>
        </p:sp>
        <p:sp>
          <p:nvSpPr>
            <p:cNvPr id="11" name="Line 21"/>
            <p:cNvSpPr/>
            <p:nvPr/>
          </p:nvSpPr>
          <p:spPr>
            <a:xfrm flipH="1" flipV="1">
              <a:off x="5805" y="5419"/>
              <a:ext cx="1403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" name="Rectangle 11"/>
            <p:cNvSpPr/>
            <p:nvPr/>
          </p:nvSpPr>
          <p:spPr>
            <a:xfrm>
              <a:off x="7208" y="5208"/>
              <a:ext cx="1047" cy="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12" y="8247"/>
              <a:ext cx="4853" cy="20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Line 21"/>
            <p:cNvSpPr/>
            <p:nvPr/>
          </p:nvSpPr>
          <p:spPr>
            <a:xfrm flipH="1">
              <a:off x="5805" y="9294"/>
              <a:ext cx="608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9" name="Text Box 18"/>
            <p:cNvSpPr txBox="1"/>
            <p:nvPr/>
          </p:nvSpPr>
          <p:spPr>
            <a:xfrm>
              <a:off x="3326" y="9004"/>
              <a:ext cx="2479" cy="5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ctr"/>
              <a:r>
                <a:rPr lang="pt-PT" b="1">
                  <a:sym typeface="+mn-ea"/>
                </a:rPr>
                <a:t>Chamadores</a:t>
              </a:r>
              <a:endParaRPr lang="pt-PT" b="1">
                <a:sym typeface="+mn-ea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06" y="5208"/>
              <a:ext cx="996" cy="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Line 21"/>
            <p:cNvSpPr/>
            <p:nvPr/>
          </p:nvSpPr>
          <p:spPr>
            <a:xfrm rot="10800000" flipH="1" flipV="1">
              <a:off x="9302" y="5418"/>
              <a:ext cx="3462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2" name="Text Box 21"/>
            <p:cNvSpPr txBox="1"/>
            <p:nvPr/>
          </p:nvSpPr>
          <p:spPr>
            <a:xfrm>
              <a:off x="12764" y="4255"/>
              <a:ext cx="4668" cy="23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just"/>
              <a:r>
                <a:rPr lang="pt-PT" b="1" i="1">
                  <a:sym typeface="+mn-ea"/>
                </a:rPr>
                <a:t>Value </a:t>
              </a:r>
              <a:r>
                <a:rPr lang="pt-PT">
                  <a:sym typeface="+mn-ea"/>
                </a:rPr>
                <a:t>pode ser qualquer objeto (string, list, number, etc.), vale ressaltar que funções também são objetos.</a:t>
              </a:r>
              <a:endParaRPr lang="pt-PT">
                <a:sym typeface="+mn-ea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909" y="2089"/>
              <a:ext cx="2894" cy="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Line 21"/>
            <p:cNvSpPr/>
            <p:nvPr/>
          </p:nvSpPr>
          <p:spPr>
            <a:xfrm rot="10800000" flipH="1" flipV="1">
              <a:off x="11803" y="2299"/>
              <a:ext cx="961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5" name="Text Box 24"/>
            <p:cNvSpPr txBox="1"/>
            <p:nvPr/>
          </p:nvSpPr>
          <p:spPr>
            <a:xfrm>
              <a:off x="12764" y="698"/>
              <a:ext cx="4668" cy="31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just"/>
              <a:r>
                <a:rPr lang="pt-PT" b="1" i="1">
                  <a:sym typeface="+mn-ea"/>
                </a:rPr>
                <a:t>argN </a:t>
              </a:r>
              <a:r>
                <a:rPr lang="pt-PT">
                  <a:sym typeface="+mn-ea"/>
                </a:rPr>
                <a:t>pode ser qualquer objeto (string, list, number, etc.), vale ressaltar que funções também são objetos. São os mesmo argumentos passados nos chamadores. </a:t>
              </a:r>
              <a:endParaRPr lang="pt-PT"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17" name="Line 17"/>
          <p:cNvSpPr/>
          <p:nvPr/>
        </p:nvSpPr>
        <p:spPr>
          <a:xfrm flipH="1">
            <a:off x="3686175" y="3913505"/>
            <a:ext cx="255905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4052" name="Text Box 24"/>
          <p:cNvSpPr txBox="1"/>
          <p:nvPr/>
        </p:nvSpPr>
        <p:spPr>
          <a:xfrm>
            <a:off x="2089785" y="1721485"/>
            <a:ext cx="259778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b="1" dirty="0">
                <a:solidFill>
                  <a:srgbClr val="333399"/>
                </a:solidFill>
              </a:rPr>
              <a:t># Programa Completo</a:t>
            </a: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b="1" dirty="0">
                <a:solidFill>
                  <a:srgbClr val="333399"/>
                </a:solidFill>
              </a:rPr>
              <a:t># Subprograma</a:t>
            </a: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b="1" dirty="0">
                <a:solidFill>
                  <a:srgbClr val="333399"/>
                </a:solidFill>
              </a:rPr>
              <a:t>def</a:t>
            </a:r>
            <a:r>
              <a:rPr lang="pt-BR" altLang="pt-BR" sz="1800" dirty="0">
                <a:solidFill>
                  <a:srgbClr val="333399"/>
                </a:solidFill>
              </a:rPr>
              <a:t> soma(a,b)</a:t>
            </a:r>
            <a:r>
              <a:rPr lang="pt-BR" altLang="pt-BR" sz="1800" b="1" dirty="0">
                <a:solidFill>
                  <a:srgbClr val="333399"/>
                </a:solidFill>
              </a:rPr>
              <a:t>:	</a:t>
            </a: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b="1" dirty="0">
                <a:solidFill>
                  <a:srgbClr val="333399"/>
                </a:solidFill>
              </a:rPr>
              <a:t>      return</a:t>
            </a:r>
            <a:r>
              <a:rPr lang="pt-BR" altLang="pt-BR" sz="1800" dirty="0">
                <a:solidFill>
                  <a:srgbClr val="333399"/>
                </a:solidFill>
              </a:rPr>
              <a:t> a + b</a:t>
            </a:r>
            <a:endParaRPr lang="pt-BR" altLang="pt-BR" sz="1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b="1" dirty="0">
                <a:solidFill>
                  <a:srgbClr val="333399"/>
                </a:solidFill>
              </a:rPr>
              <a:t># Programa Principal</a:t>
            </a: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dirty="0">
                <a:solidFill>
                  <a:srgbClr val="333399"/>
                </a:solidFill>
              </a:rPr>
              <a:t>x = 2</a:t>
            </a:r>
            <a:endParaRPr lang="pt-BR" altLang="pt-BR" sz="1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dirty="0">
                <a:solidFill>
                  <a:srgbClr val="333399"/>
                </a:solidFill>
              </a:rPr>
              <a:t>y = 3</a:t>
            </a:r>
            <a:endParaRPr lang="pt-BR" altLang="pt-BR" sz="1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dirty="0">
                <a:solidFill>
                  <a:srgbClr val="333399"/>
                </a:solidFill>
              </a:rPr>
              <a:t>z = soma(x,y)</a:t>
            </a:r>
            <a:endParaRPr lang="pt-BR" altLang="pt-BR" sz="1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dirty="0">
                <a:solidFill>
                  <a:srgbClr val="333399"/>
                </a:solidFill>
              </a:rPr>
              <a:t>print(z)</a:t>
            </a:r>
            <a:endParaRPr lang="pt-BR" altLang="pt-BR" sz="1800" dirty="0">
              <a:solidFill>
                <a:srgbClr val="333399"/>
              </a:solidFill>
            </a:endParaRPr>
          </a:p>
        </p:txBody>
      </p:sp>
      <p:sp>
        <p:nvSpPr>
          <p:cNvPr id="25631" name="Line 31"/>
          <p:cNvSpPr/>
          <p:nvPr/>
        </p:nvSpPr>
        <p:spPr>
          <a:xfrm flipH="1">
            <a:off x="3686175" y="4231005"/>
            <a:ext cx="255905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5634" name="Line 34"/>
          <p:cNvSpPr/>
          <p:nvPr/>
        </p:nvSpPr>
        <p:spPr>
          <a:xfrm flipH="1">
            <a:off x="3686175" y="4563110"/>
            <a:ext cx="2595245" cy="127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3" name="Group 2"/>
          <p:cNvGrpSpPr/>
          <p:nvPr/>
        </p:nvGrpSpPr>
        <p:grpSpPr>
          <a:xfrm rot="0">
            <a:off x="6908165" y="3693795"/>
            <a:ext cx="3194050" cy="1076325"/>
            <a:chOff x="10740" y="5760"/>
            <a:chExt cx="5030" cy="1695"/>
          </a:xfrm>
        </p:grpSpPr>
        <p:sp>
          <p:nvSpPr>
            <p:cNvPr id="25607" name="Line 7"/>
            <p:cNvSpPr/>
            <p:nvPr/>
          </p:nvSpPr>
          <p:spPr>
            <a:xfrm>
              <a:off x="10772" y="5775"/>
              <a:ext cx="3" cy="1665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08" name="Line 8"/>
            <p:cNvSpPr/>
            <p:nvPr/>
          </p:nvSpPr>
          <p:spPr>
            <a:xfrm>
              <a:off x="13651" y="5761"/>
              <a:ext cx="4" cy="1679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10" name="Line 10"/>
            <p:cNvSpPr/>
            <p:nvPr/>
          </p:nvSpPr>
          <p:spPr>
            <a:xfrm>
              <a:off x="11712" y="5765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11" name="Line 11"/>
            <p:cNvSpPr/>
            <p:nvPr/>
          </p:nvSpPr>
          <p:spPr>
            <a:xfrm>
              <a:off x="10772" y="5760"/>
              <a:ext cx="288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12" name="Line 12"/>
            <p:cNvSpPr/>
            <p:nvPr/>
          </p:nvSpPr>
          <p:spPr>
            <a:xfrm>
              <a:off x="10772" y="7440"/>
              <a:ext cx="288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13" name="Line 13"/>
            <p:cNvSpPr/>
            <p:nvPr/>
          </p:nvSpPr>
          <p:spPr>
            <a:xfrm>
              <a:off x="10772" y="6635"/>
              <a:ext cx="963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14" name="Text Box 14"/>
            <p:cNvSpPr txBox="1"/>
            <p:nvPr/>
          </p:nvSpPr>
          <p:spPr>
            <a:xfrm>
              <a:off x="10740" y="6518"/>
              <a:ext cx="782" cy="9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dirty="0"/>
                <a:t> x</a:t>
              </a:r>
              <a:endParaRPr lang="pt-BR" altLang="pt-BR" dirty="0"/>
            </a:p>
          </p:txBody>
        </p:sp>
        <p:sp>
          <p:nvSpPr>
            <p:cNvPr id="25615" name="Text Box 15"/>
            <p:cNvSpPr txBox="1"/>
            <p:nvPr/>
          </p:nvSpPr>
          <p:spPr>
            <a:xfrm>
              <a:off x="11797" y="5903"/>
              <a:ext cx="40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>
                  <a:latin typeface="Garamond" pitchFamily="18" charset="0"/>
                </a:rPr>
                <a:t> </a:t>
              </a:r>
              <a:endParaRPr lang="pt-BR" altLang="pt-BR" sz="2400" dirty="0">
                <a:latin typeface="Garamond" pitchFamily="18" charset="0"/>
              </a:endParaRPr>
            </a:p>
          </p:txBody>
        </p:sp>
        <p:sp>
          <p:nvSpPr>
            <p:cNvPr id="25616" name="Text Box 16"/>
            <p:cNvSpPr txBox="1"/>
            <p:nvPr/>
          </p:nvSpPr>
          <p:spPr>
            <a:xfrm>
              <a:off x="10907" y="5898"/>
              <a:ext cx="68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>
                  <a:latin typeface="Garamond" pitchFamily="18" charset="0"/>
                </a:rPr>
                <a:t> </a:t>
              </a:r>
              <a:endParaRPr lang="pt-BR" altLang="pt-BR" sz="2400" dirty="0">
                <a:latin typeface="Garamond" pitchFamily="18" charset="0"/>
              </a:endParaRPr>
            </a:p>
          </p:txBody>
        </p:sp>
        <p:sp>
          <p:nvSpPr>
            <p:cNvPr id="25618" name="Text Box 18"/>
            <p:cNvSpPr txBox="1"/>
            <p:nvPr/>
          </p:nvSpPr>
          <p:spPr>
            <a:xfrm>
              <a:off x="14030" y="5843"/>
              <a:ext cx="1740" cy="12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600" dirty="0"/>
                <a:t>Área do </a:t>
              </a: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600" dirty="0"/>
                <a:t>programa </a:t>
              </a: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600" dirty="0"/>
                <a:t>principal</a:t>
              </a:r>
              <a:endParaRPr lang="pt-BR" altLang="pt-BR" sz="1600" dirty="0"/>
            </a:p>
          </p:txBody>
        </p:sp>
        <p:sp>
          <p:nvSpPr>
            <p:cNvPr id="25619" name="Line 19"/>
            <p:cNvSpPr/>
            <p:nvPr/>
          </p:nvSpPr>
          <p:spPr>
            <a:xfrm>
              <a:off x="13892" y="576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20" name="Line 20"/>
            <p:cNvSpPr/>
            <p:nvPr/>
          </p:nvSpPr>
          <p:spPr>
            <a:xfrm>
              <a:off x="13772" y="576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21" name="Line 21"/>
            <p:cNvSpPr/>
            <p:nvPr/>
          </p:nvSpPr>
          <p:spPr>
            <a:xfrm>
              <a:off x="13772" y="7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25" name="Text Box 25"/>
            <p:cNvSpPr txBox="1"/>
            <p:nvPr/>
          </p:nvSpPr>
          <p:spPr>
            <a:xfrm>
              <a:off x="10850" y="5843"/>
              <a:ext cx="68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  <a:endParaRPr lang="pt-BR" altLang="pt-BR" sz="2400" dirty="0"/>
            </a:p>
          </p:txBody>
        </p:sp>
        <p:sp>
          <p:nvSpPr>
            <p:cNvPr id="25626" name="Line 26"/>
            <p:cNvSpPr/>
            <p:nvPr/>
          </p:nvSpPr>
          <p:spPr>
            <a:xfrm>
              <a:off x="12700" y="5775"/>
              <a:ext cx="2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27" name="Line 27"/>
            <p:cNvSpPr/>
            <p:nvPr/>
          </p:nvSpPr>
          <p:spPr>
            <a:xfrm>
              <a:off x="11740" y="6638"/>
              <a:ext cx="962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28" name="Text Box 28"/>
            <p:cNvSpPr txBox="1"/>
            <p:nvPr/>
          </p:nvSpPr>
          <p:spPr>
            <a:xfrm>
              <a:off x="11702" y="6523"/>
              <a:ext cx="783" cy="9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dirty="0"/>
                <a:t> y</a:t>
              </a:r>
              <a:endParaRPr lang="pt-BR" altLang="pt-BR" dirty="0"/>
            </a:p>
          </p:txBody>
        </p:sp>
        <p:sp>
          <p:nvSpPr>
            <p:cNvPr id="25629" name="Text Box 29"/>
            <p:cNvSpPr txBox="1"/>
            <p:nvPr/>
          </p:nvSpPr>
          <p:spPr>
            <a:xfrm>
              <a:off x="11875" y="5893"/>
              <a:ext cx="68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>
                  <a:latin typeface="Garamond" pitchFamily="18" charset="0"/>
                </a:rPr>
                <a:t> </a:t>
              </a:r>
              <a:endParaRPr lang="pt-BR" altLang="pt-BR" sz="2400" dirty="0">
                <a:latin typeface="Garamond" pitchFamily="18" charset="0"/>
              </a:endParaRPr>
            </a:p>
          </p:txBody>
        </p:sp>
        <p:sp>
          <p:nvSpPr>
            <p:cNvPr id="25630" name="Text Box 30"/>
            <p:cNvSpPr txBox="1"/>
            <p:nvPr/>
          </p:nvSpPr>
          <p:spPr>
            <a:xfrm>
              <a:off x="11817" y="5838"/>
              <a:ext cx="68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  <a:endParaRPr lang="pt-BR" altLang="pt-BR" sz="2400" dirty="0"/>
            </a:p>
          </p:txBody>
        </p:sp>
        <p:sp>
          <p:nvSpPr>
            <p:cNvPr id="25632" name="Line 32"/>
            <p:cNvSpPr/>
            <p:nvPr/>
          </p:nvSpPr>
          <p:spPr>
            <a:xfrm>
              <a:off x="12697" y="6635"/>
              <a:ext cx="963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33" name="Text Box 33"/>
            <p:cNvSpPr txBox="1"/>
            <p:nvPr/>
          </p:nvSpPr>
          <p:spPr>
            <a:xfrm>
              <a:off x="12667" y="6523"/>
              <a:ext cx="783" cy="9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dirty="0"/>
                <a:t> z</a:t>
              </a:r>
              <a:endParaRPr lang="pt-BR" altLang="pt-BR" dirty="0"/>
            </a:p>
          </p:txBody>
        </p:sp>
        <p:sp>
          <p:nvSpPr>
            <p:cNvPr id="25635" name="Text Box 35"/>
            <p:cNvSpPr txBox="1"/>
            <p:nvPr/>
          </p:nvSpPr>
          <p:spPr>
            <a:xfrm>
              <a:off x="12815" y="5855"/>
              <a:ext cx="42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endParaRPr lang="pt-BR" altLang="pt-BR" sz="2400" dirty="0"/>
            </a:p>
          </p:txBody>
        </p:sp>
        <p:sp>
          <p:nvSpPr>
            <p:cNvPr id="25650" name="Line 50"/>
            <p:cNvSpPr/>
            <p:nvPr/>
          </p:nvSpPr>
          <p:spPr>
            <a:xfrm>
              <a:off x="12812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8" name="Group 57"/>
          <p:cNvGrpSpPr/>
          <p:nvPr/>
        </p:nvGrpSpPr>
        <p:grpSpPr>
          <a:xfrm>
            <a:off x="173990" y="1571625"/>
            <a:ext cx="11844020" cy="3715385"/>
            <a:chOff x="390" y="1804"/>
            <a:chExt cx="18652" cy="5851"/>
          </a:xfrm>
        </p:grpSpPr>
        <p:grpSp>
          <p:nvGrpSpPr>
            <p:cNvPr id="57" name="Group 56"/>
            <p:cNvGrpSpPr/>
            <p:nvPr/>
          </p:nvGrpSpPr>
          <p:grpSpPr>
            <a:xfrm>
              <a:off x="390" y="1804"/>
              <a:ext cx="18652" cy="5399"/>
              <a:chOff x="118" y="1787"/>
              <a:chExt cx="18652" cy="5399"/>
            </a:xfrm>
          </p:grpSpPr>
          <p:grpSp>
            <p:nvGrpSpPr>
              <p:cNvPr id="3" name="Group 2"/>
              <p:cNvGrpSpPr/>
              <p:nvPr/>
            </p:nvGrpSpPr>
            <p:grpSpPr>
              <a:xfrm rot="0">
                <a:off x="3722" y="5461"/>
                <a:ext cx="5030" cy="1695"/>
                <a:chOff x="10740" y="5760"/>
                <a:chExt cx="5030" cy="1695"/>
              </a:xfrm>
            </p:grpSpPr>
            <p:sp>
              <p:nvSpPr>
                <p:cNvPr id="25607" name="Line 7"/>
                <p:cNvSpPr/>
                <p:nvPr/>
              </p:nvSpPr>
              <p:spPr>
                <a:xfrm>
                  <a:off x="10772" y="5775"/>
                  <a:ext cx="3" cy="1665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08" name="Line 8"/>
                <p:cNvSpPr/>
                <p:nvPr/>
              </p:nvSpPr>
              <p:spPr>
                <a:xfrm>
                  <a:off x="13651" y="5761"/>
                  <a:ext cx="4" cy="1679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0" name="Line 10"/>
                <p:cNvSpPr/>
                <p:nvPr/>
              </p:nvSpPr>
              <p:spPr>
                <a:xfrm>
                  <a:off x="11712" y="5765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1" name="Line 11"/>
                <p:cNvSpPr/>
                <p:nvPr/>
              </p:nvSpPr>
              <p:spPr>
                <a:xfrm>
                  <a:off x="10772" y="576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2" name="Line 12"/>
                <p:cNvSpPr/>
                <p:nvPr/>
              </p:nvSpPr>
              <p:spPr>
                <a:xfrm>
                  <a:off x="10772" y="744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3" name="Line 13"/>
                <p:cNvSpPr/>
                <p:nvPr/>
              </p:nvSpPr>
              <p:spPr>
                <a:xfrm>
                  <a:off x="10772" y="663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4" name="Text Box 14"/>
                <p:cNvSpPr txBox="1"/>
                <p:nvPr/>
              </p:nvSpPr>
              <p:spPr>
                <a:xfrm>
                  <a:off x="10740" y="6518"/>
                  <a:ext cx="782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x</a:t>
                  </a:r>
                  <a:endParaRPr lang="pt-BR" altLang="pt-BR" dirty="0"/>
                </a:p>
              </p:txBody>
            </p:sp>
            <p:sp>
              <p:nvSpPr>
                <p:cNvPr id="25615" name="Text Box 15"/>
                <p:cNvSpPr txBox="1"/>
                <p:nvPr/>
              </p:nvSpPr>
              <p:spPr>
                <a:xfrm>
                  <a:off x="11797" y="5903"/>
                  <a:ext cx="405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  <a:endParaRPr lang="pt-BR" altLang="pt-BR" sz="2400" dirty="0">
                    <a:latin typeface="Garamond" pitchFamily="18" charset="0"/>
                  </a:endParaRPr>
                </a:p>
              </p:txBody>
            </p:sp>
            <p:sp>
              <p:nvSpPr>
                <p:cNvPr id="25616" name="Text Box 16"/>
                <p:cNvSpPr txBox="1"/>
                <p:nvPr/>
              </p:nvSpPr>
              <p:spPr>
                <a:xfrm>
                  <a:off x="10907" y="589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  <a:endParaRPr lang="pt-BR" altLang="pt-BR" sz="2400" dirty="0">
                    <a:latin typeface="Garamond" pitchFamily="18" charset="0"/>
                  </a:endParaRPr>
                </a:p>
              </p:txBody>
            </p:sp>
            <p:sp>
              <p:nvSpPr>
                <p:cNvPr id="25618" name="Text Box 18"/>
                <p:cNvSpPr txBox="1"/>
                <p:nvPr/>
              </p:nvSpPr>
              <p:spPr>
                <a:xfrm>
                  <a:off x="14030" y="5843"/>
                  <a:ext cx="1740" cy="129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Área do </a:t>
                  </a:r>
                  <a:endParaRPr lang="pt-BR" altLang="pt-BR" sz="1600" dirty="0"/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programa </a:t>
                  </a:r>
                  <a:endParaRPr lang="pt-BR" altLang="pt-BR" sz="1600" dirty="0"/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principal</a:t>
                  </a:r>
                  <a:endParaRPr lang="pt-BR" altLang="pt-BR" sz="1600" dirty="0"/>
                </a:p>
              </p:txBody>
            </p:sp>
            <p:sp>
              <p:nvSpPr>
                <p:cNvPr id="25619" name="Line 19"/>
                <p:cNvSpPr/>
                <p:nvPr/>
              </p:nvSpPr>
              <p:spPr>
                <a:xfrm>
                  <a:off x="13892" y="5760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0" name="Line 20"/>
                <p:cNvSpPr/>
                <p:nvPr/>
              </p:nvSpPr>
              <p:spPr>
                <a:xfrm>
                  <a:off x="13772" y="576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1" name="Line 21"/>
                <p:cNvSpPr/>
                <p:nvPr/>
              </p:nvSpPr>
              <p:spPr>
                <a:xfrm>
                  <a:off x="13772" y="74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5" name="Text Box 25"/>
                <p:cNvSpPr txBox="1"/>
                <p:nvPr/>
              </p:nvSpPr>
              <p:spPr>
                <a:xfrm>
                  <a:off x="10850" y="584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2</a:t>
                  </a:r>
                  <a:endParaRPr lang="pt-BR" altLang="pt-BR" sz="2400" dirty="0"/>
                </a:p>
              </p:txBody>
            </p:sp>
            <p:sp>
              <p:nvSpPr>
                <p:cNvPr id="25626" name="Line 26"/>
                <p:cNvSpPr/>
                <p:nvPr/>
              </p:nvSpPr>
              <p:spPr>
                <a:xfrm>
                  <a:off x="12700" y="5775"/>
                  <a:ext cx="2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7" name="Line 27"/>
                <p:cNvSpPr/>
                <p:nvPr/>
              </p:nvSpPr>
              <p:spPr>
                <a:xfrm>
                  <a:off x="11740" y="6638"/>
                  <a:ext cx="962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8" name="Text Box 28"/>
                <p:cNvSpPr txBox="1"/>
                <p:nvPr/>
              </p:nvSpPr>
              <p:spPr>
                <a:xfrm>
                  <a:off x="11702" y="652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y</a:t>
                  </a:r>
                  <a:endParaRPr lang="pt-BR" altLang="pt-BR" dirty="0"/>
                </a:p>
              </p:txBody>
            </p:sp>
            <p:sp>
              <p:nvSpPr>
                <p:cNvPr id="25629" name="Text Box 29"/>
                <p:cNvSpPr txBox="1"/>
                <p:nvPr/>
              </p:nvSpPr>
              <p:spPr>
                <a:xfrm>
                  <a:off x="11875" y="589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  <a:endParaRPr lang="pt-BR" altLang="pt-BR" sz="2400" dirty="0">
                    <a:latin typeface="Garamond" pitchFamily="18" charset="0"/>
                  </a:endParaRPr>
                </a:p>
              </p:txBody>
            </p:sp>
            <p:sp>
              <p:nvSpPr>
                <p:cNvPr id="25630" name="Text Box 30"/>
                <p:cNvSpPr txBox="1"/>
                <p:nvPr/>
              </p:nvSpPr>
              <p:spPr>
                <a:xfrm>
                  <a:off x="11817" y="583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3</a:t>
                  </a:r>
                  <a:endParaRPr lang="pt-BR" altLang="pt-BR" sz="2400" dirty="0"/>
                </a:p>
              </p:txBody>
            </p:sp>
            <p:sp>
              <p:nvSpPr>
                <p:cNvPr id="25632" name="Line 32"/>
                <p:cNvSpPr/>
                <p:nvPr/>
              </p:nvSpPr>
              <p:spPr>
                <a:xfrm>
                  <a:off x="12697" y="663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33" name="Text Box 33"/>
                <p:cNvSpPr txBox="1"/>
                <p:nvPr/>
              </p:nvSpPr>
              <p:spPr>
                <a:xfrm>
                  <a:off x="12667" y="652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z</a:t>
                  </a:r>
                  <a:endParaRPr lang="pt-BR" altLang="pt-BR" dirty="0"/>
                </a:p>
              </p:txBody>
            </p:sp>
            <p:sp>
              <p:nvSpPr>
                <p:cNvPr id="25635" name="Text Box 35"/>
                <p:cNvSpPr txBox="1"/>
                <p:nvPr/>
              </p:nvSpPr>
              <p:spPr>
                <a:xfrm>
                  <a:off x="12815" y="5855"/>
                  <a:ext cx="42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 </a:t>
                  </a:r>
                  <a:endParaRPr lang="pt-BR" altLang="pt-BR" sz="2400" dirty="0"/>
                </a:p>
              </p:txBody>
            </p:sp>
            <p:sp>
              <p:nvSpPr>
                <p:cNvPr id="25650" name="Line 50"/>
                <p:cNvSpPr/>
                <p:nvPr/>
              </p:nvSpPr>
              <p:spPr>
                <a:xfrm>
                  <a:off x="12812" y="62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4" name="Group 3"/>
              <p:cNvGrpSpPr/>
              <p:nvPr/>
            </p:nvGrpSpPr>
            <p:grpSpPr>
              <a:xfrm rot="0">
                <a:off x="8752" y="2230"/>
                <a:ext cx="4988" cy="4957"/>
                <a:chOff x="10632" y="3152"/>
                <a:chExt cx="4988" cy="4957"/>
              </a:xfrm>
            </p:grpSpPr>
            <p:sp>
              <p:nvSpPr>
                <p:cNvPr id="25623" name="Text Box 23"/>
                <p:cNvSpPr txBox="1"/>
                <p:nvPr/>
              </p:nvSpPr>
              <p:spPr>
                <a:xfrm>
                  <a:off x="13922" y="3837"/>
                  <a:ext cx="1698" cy="92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Pilha de</a:t>
                  </a:r>
                  <a:endParaRPr lang="pt-BR" altLang="pt-BR" sz="1600" dirty="0"/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Ativação</a:t>
                  </a:r>
                  <a:endParaRPr lang="pt-BR" altLang="pt-BR" sz="1600" dirty="0"/>
                </a:p>
              </p:txBody>
            </p:sp>
            <p:grpSp>
              <p:nvGrpSpPr>
                <p:cNvPr id="2" name="Group 1"/>
                <p:cNvGrpSpPr/>
                <p:nvPr/>
              </p:nvGrpSpPr>
              <p:grpSpPr>
                <a:xfrm rot="0">
                  <a:off x="10632" y="3152"/>
                  <a:ext cx="4987" cy="4957"/>
                  <a:chOff x="8848" y="4778"/>
                  <a:chExt cx="4987" cy="4957"/>
                </a:xfrm>
              </p:grpSpPr>
              <p:sp>
                <p:nvSpPr>
                  <p:cNvPr id="5" name="Line 7"/>
                  <p:cNvSpPr/>
                  <p:nvPr/>
                </p:nvSpPr>
                <p:spPr>
                  <a:xfrm>
                    <a:off x="8880" y="4800"/>
                    <a:ext cx="3" cy="492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" name="Line 8"/>
                  <p:cNvSpPr/>
                  <p:nvPr/>
                </p:nvSpPr>
                <p:spPr>
                  <a:xfrm>
                    <a:off x="11760" y="4800"/>
                    <a:ext cx="3" cy="492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09" name="Line 9"/>
                  <p:cNvSpPr/>
                  <p:nvPr/>
                </p:nvSpPr>
                <p:spPr>
                  <a:xfrm>
                    <a:off x="8880" y="79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" name="Line 10"/>
                  <p:cNvSpPr/>
                  <p:nvPr/>
                </p:nvSpPr>
                <p:spPr>
                  <a:xfrm>
                    <a:off x="9820" y="8045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" name="Line 11"/>
                  <p:cNvSpPr/>
                  <p:nvPr/>
                </p:nvSpPr>
                <p:spPr>
                  <a:xfrm>
                    <a:off x="8880" y="804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9" name="Line 12"/>
                  <p:cNvSpPr/>
                  <p:nvPr/>
                </p:nvSpPr>
                <p:spPr>
                  <a:xfrm>
                    <a:off x="8880" y="97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" name="Line 13"/>
                  <p:cNvSpPr/>
                  <p:nvPr/>
                </p:nvSpPr>
                <p:spPr>
                  <a:xfrm>
                    <a:off x="8880" y="8915"/>
                    <a:ext cx="963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" name="Text Box 14"/>
                  <p:cNvSpPr txBox="1"/>
                  <p:nvPr/>
                </p:nvSpPr>
                <p:spPr>
                  <a:xfrm>
                    <a:off x="8848" y="8798"/>
                    <a:ext cx="782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x</a:t>
                    </a:r>
                    <a:endParaRPr lang="pt-BR" altLang="pt-BR" dirty="0"/>
                  </a:p>
                </p:txBody>
              </p:sp>
              <p:sp>
                <p:nvSpPr>
                  <p:cNvPr id="12" name="Text Box 15"/>
                  <p:cNvSpPr txBox="1"/>
                  <p:nvPr/>
                </p:nvSpPr>
                <p:spPr>
                  <a:xfrm>
                    <a:off x="9905" y="8183"/>
                    <a:ext cx="40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  <a:endParaRPr lang="pt-BR" altLang="pt-BR" sz="2400" dirty="0">
                      <a:latin typeface="Garamond" pitchFamily="18" charset="0"/>
                    </a:endParaRPr>
                  </a:p>
                </p:txBody>
              </p:sp>
              <p:sp>
                <p:nvSpPr>
                  <p:cNvPr id="13" name="Text Box 16"/>
                  <p:cNvSpPr txBox="1"/>
                  <p:nvPr/>
                </p:nvSpPr>
                <p:spPr>
                  <a:xfrm>
                    <a:off x="9015" y="8178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  <a:endParaRPr lang="pt-BR" altLang="pt-BR" sz="2400" dirty="0">
                      <a:latin typeface="Garamond" pitchFamily="18" charset="0"/>
                    </a:endParaRPr>
                  </a:p>
                </p:txBody>
              </p:sp>
              <p:sp>
                <p:nvSpPr>
                  <p:cNvPr id="14" name="Text Box 18"/>
                  <p:cNvSpPr txBox="1"/>
                  <p:nvPr/>
                </p:nvSpPr>
                <p:spPr>
                  <a:xfrm>
                    <a:off x="12138" y="8123"/>
                    <a:ext cx="1697" cy="130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Área do </a:t>
                    </a:r>
                    <a:endParaRPr lang="pt-BR" altLang="pt-BR" sz="1600" dirty="0"/>
                  </a:p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programa </a:t>
                    </a:r>
                    <a:endParaRPr lang="pt-BR" altLang="pt-BR" sz="1600" dirty="0"/>
                  </a:p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principal</a:t>
                    </a:r>
                    <a:endParaRPr lang="pt-BR" altLang="pt-BR" sz="1600" dirty="0"/>
                  </a:p>
                </p:txBody>
              </p:sp>
              <p:sp>
                <p:nvSpPr>
                  <p:cNvPr id="15" name="Line 19"/>
                  <p:cNvSpPr/>
                  <p:nvPr/>
                </p:nvSpPr>
                <p:spPr>
                  <a:xfrm>
                    <a:off x="12000" y="80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6" name="Line 20"/>
                  <p:cNvSpPr/>
                  <p:nvPr/>
                </p:nvSpPr>
                <p:spPr>
                  <a:xfrm>
                    <a:off x="11880" y="804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7" name="Line 21"/>
                  <p:cNvSpPr/>
                  <p:nvPr/>
                </p:nvSpPr>
                <p:spPr>
                  <a:xfrm>
                    <a:off x="11880" y="972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22" name="Line 22"/>
                  <p:cNvSpPr/>
                  <p:nvPr/>
                </p:nvSpPr>
                <p:spPr>
                  <a:xfrm flipV="1">
                    <a:off x="12004" y="4778"/>
                    <a:ext cx="2" cy="2945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8" name="Text Box 25"/>
                  <p:cNvSpPr txBox="1"/>
                  <p:nvPr/>
                </p:nvSpPr>
                <p:spPr>
                  <a:xfrm>
                    <a:off x="8958" y="8123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2</a:t>
                    </a:r>
                    <a:endParaRPr lang="pt-BR" altLang="pt-BR" sz="2400" dirty="0"/>
                  </a:p>
                </p:txBody>
              </p:sp>
              <p:sp>
                <p:nvSpPr>
                  <p:cNvPr id="19" name="Line 26"/>
                  <p:cNvSpPr/>
                  <p:nvPr/>
                </p:nvSpPr>
                <p:spPr>
                  <a:xfrm>
                    <a:off x="10808" y="8055"/>
                    <a:ext cx="2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0" name="Line 27"/>
                  <p:cNvSpPr/>
                  <p:nvPr/>
                </p:nvSpPr>
                <p:spPr>
                  <a:xfrm>
                    <a:off x="9848" y="8910"/>
                    <a:ext cx="962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1" name="Text Box 28"/>
                  <p:cNvSpPr txBox="1"/>
                  <p:nvPr/>
                </p:nvSpPr>
                <p:spPr>
                  <a:xfrm>
                    <a:off x="9810" y="8803"/>
                    <a:ext cx="783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y</a:t>
                    </a:r>
                    <a:endParaRPr lang="pt-BR" altLang="pt-BR" dirty="0"/>
                  </a:p>
                </p:txBody>
              </p:sp>
              <p:sp>
                <p:nvSpPr>
                  <p:cNvPr id="22" name="Text Box 29"/>
                  <p:cNvSpPr txBox="1"/>
                  <p:nvPr/>
                </p:nvSpPr>
                <p:spPr>
                  <a:xfrm>
                    <a:off x="9983" y="8173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  <a:endParaRPr lang="pt-BR" altLang="pt-BR" sz="2400" dirty="0">
                      <a:latin typeface="Garamond" pitchFamily="18" charset="0"/>
                    </a:endParaRPr>
                  </a:p>
                </p:txBody>
              </p:sp>
              <p:sp>
                <p:nvSpPr>
                  <p:cNvPr id="23" name="Text Box 30"/>
                  <p:cNvSpPr txBox="1"/>
                  <p:nvPr/>
                </p:nvSpPr>
                <p:spPr>
                  <a:xfrm>
                    <a:off x="9925" y="8118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3</a:t>
                    </a:r>
                    <a:endParaRPr lang="pt-BR" altLang="pt-BR" sz="2400" dirty="0"/>
                  </a:p>
                </p:txBody>
              </p:sp>
              <p:sp>
                <p:nvSpPr>
                  <p:cNvPr id="24" name="Line 32"/>
                  <p:cNvSpPr/>
                  <p:nvPr/>
                </p:nvSpPr>
                <p:spPr>
                  <a:xfrm>
                    <a:off x="10805" y="8915"/>
                    <a:ext cx="963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" name="Text Box 33"/>
                  <p:cNvSpPr txBox="1"/>
                  <p:nvPr/>
                </p:nvSpPr>
                <p:spPr>
                  <a:xfrm>
                    <a:off x="10775" y="8803"/>
                    <a:ext cx="783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z</a:t>
                    </a:r>
                    <a:endParaRPr lang="pt-BR" altLang="pt-BR" dirty="0"/>
                  </a:p>
                </p:txBody>
              </p:sp>
              <p:sp>
                <p:nvSpPr>
                  <p:cNvPr id="26" name="Text Box 35"/>
                  <p:cNvSpPr txBox="1"/>
                  <p:nvPr/>
                </p:nvSpPr>
                <p:spPr>
                  <a:xfrm>
                    <a:off x="10923" y="8135"/>
                    <a:ext cx="4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</a:t>
                    </a:r>
                    <a:endParaRPr lang="pt-BR" altLang="pt-BR" sz="2400" dirty="0"/>
                  </a:p>
                </p:txBody>
              </p:sp>
              <p:sp>
                <p:nvSpPr>
                  <p:cNvPr id="25636" name="Line 36"/>
                  <p:cNvSpPr/>
                  <p:nvPr/>
                </p:nvSpPr>
                <p:spPr>
                  <a:xfrm>
                    <a:off x="8880" y="61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7" name="Line 37"/>
                  <p:cNvSpPr/>
                  <p:nvPr/>
                </p:nvSpPr>
                <p:spPr>
                  <a:xfrm>
                    <a:off x="9840" y="62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8" name="Line 38"/>
                  <p:cNvSpPr/>
                  <p:nvPr/>
                </p:nvSpPr>
                <p:spPr>
                  <a:xfrm>
                    <a:off x="10800" y="62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9" name="Line 39"/>
                  <p:cNvSpPr/>
                  <p:nvPr/>
                </p:nvSpPr>
                <p:spPr>
                  <a:xfrm>
                    <a:off x="8880" y="624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0" name="Line 40"/>
                  <p:cNvSpPr/>
                  <p:nvPr/>
                </p:nvSpPr>
                <p:spPr>
                  <a:xfrm>
                    <a:off x="8880" y="708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1" name="Text Box 41"/>
                  <p:cNvSpPr txBox="1"/>
                  <p:nvPr/>
                </p:nvSpPr>
                <p:spPr>
                  <a:xfrm>
                    <a:off x="9003" y="717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a</a:t>
                    </a:r>
                    <a:endParaRPr lang="pt-BR" altLang="pt-BR" sz="2400" dirty="0"/>
                  </a:p>
                </p:txBody>
              </p:sp>
              <p:sp>
                <p:nvSpPr>
                  <p:cNvPr id="25642" name="Text Box 42"/>
                  <p:cNvSpPr txBox="1"/>
                  <p:nvPr/>
                </p:nvSpPr>
                <p:spPr>
                  <a:xfrm>
                    <a:off x="9948" y="717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b</a:t>
                    </a:r>
                    <a:endParaRPr lang="pt-BR" altLang="pt-BR" sz="2400" dirty="0"/>
                  </a:p>
                </p:txBody>
              </p:sp>
              <p:sp>
                <p:nvSpPr>
                  <p:cNvPr id="25643" name="Text Box 43"/>
                  <p:cNvSpPr txBox="1"/>
                  <p:nvPr/>
                </p:nvSpPr>
                <p:spPr>
                  <a:xfrm>
                    <a:off x="10813" y="7288"/>
                    <a:ext cx="977" cy="4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200" b="1" dirty="0"/>
                      <a:t>return</a:t>
                    </a:r>
                    <a:endParaRPr lang="pt-BR" altLang="pt-BR" sz="1200" b="1" dirty="0"/>
                  </a:p>
                </p:txBody>
              </p:sp>
              <p:sp>
                <p:nvSpPr>
                  <p:cNvPr id="25644" name="Text Box 44"/>
                  <p:cNvSpPr txBox="1"/>
                  <p:nvPr/>
                </p:nvSpPr>
                <p:spPr>
                  <a:xfrm>
                    <a:off x="10923" y="6335"/>
                    <a:ext cx="4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</a:t>
                    </a:r>
                    <a:endParaRPr lang="pt-BR" altLang="pt-BR" sz="2400" dirty="0"/>
                  </a:p>
                </p:txBody>
              </p:sp>
              <p:sp>
                <p:nvSpPr>
                  <p:cNvPr id="25645" name="Text Box 45"/>
                  <p:cNvSpPr txBox="1"/>
                  <p:nvPr/>
                </p:nvSpPr>
                <p:spPr>
                  <a:xfrm>
                    <a:off x="9945" y="6335"/>
                    <a:ext cx="8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3 </a:t>
                    </a:r>
                    <a:endParaRPr lang="pt-BR" altLang="pt-BR" sz="2400" dirty="0"/>
                  </a:p>
                </p:txBody>
              </p:sp>
              <p:sp>
                <p:nvSpPr>
                  <p:cNvPr id="25646" name="Text Box 46"/>
                  <p:cNvSpPr txBox="1"/>
                  <p:nvPr/>
                </p:nvSpPr>
                <p:spPr>
                  <a:xfrm>
                    <a:off x="9003" y="633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2</a:t>
                    </a:r>
                    <a:endParaRPr lang="pt-BR" altLang="pt-BR" sz="2400" dirty="0"/>
                  </a:p>
                </p:txBody>
              </p:sp>
              <p:sp>
                <p:nvSpPr>
                  <p:cNvPr id="25647" name="Rectangle 47"/>
                  <p:cNvSpPr/>
                  <p:nvPr/>
                </p:nvSpPr>
                <p:spPr>
                  <a:xfrm>
                    <a:off x="11160" y="6600"/>
                    <a:ext cx="240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1" hangingPunct="1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</a:pPr>
                    <a:endParaRPr lang="pt-BR" altLang="pt-BR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5648" name="Line 48"/>
                  <p:cNvSpPr/>
                  <p:nvPr/>
                </p:nvSpPr>
                <p:spPr>
                  <a:xfrm flipH="1">
                    <a:off x="10918" y="6720"/>
                    <a:ext cx="245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9" name="Line 49"/>
                  <p:cNvSpPr/>
                  <p:nvPr/>
                </p:nvSpPr>
                <p:spPr>
                  <a:xfrm>
                    <a:off x="10920" y="6720"/>
                    <a:ext cx="3" cy="180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7" name="Line 50"/>
                  <p:cNvSpPr/>
                  <p:nvPr/>
                </p:nvSpPr>
                <p:spPr>
                  <a:xfrm>
                    <a:off x="10920" y="852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</p:grpSp>
          </p:grpSp>
          <p:grpSp>
            <p:nvGrpSpPr>
              <p:cNvPr id="29" name="Group 28"/>
              <p:cNvGrpSpPr/>
              <p:nvPr/>
            </p:nvGrpSpPr>
            <p:grpSpPr>
              <a:xfrm rot="0">
                <a:off x="13740" y="2199"/>
                <a:ext cx="5030" cy="4935"/>
                <a:chOff x="8848" y="4800"/>
                <a:chExt cx="5030" cy="4935"/>
              </a:xfrm>
            </p:grpSpPr>
            <p:sp>
              <p:nvSpPr>
                <p:cNvPr id="30" name="Line 7"/>
                <p:cNvSpPr/>
                <p:nvPr/>
              </p:nvSpPr>
              <p:spPr>
                <a:xfrm>
                  <a:off x="8880" y="4800"/>
                  <a:ext cx="3" cy="492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1" name="Line 8"/>
                <p:cNvSpPr/>
                <p:nvPr/>
              </p:nvSpPr>
              <p:spPr>
                <a:xfrm>
                  <a:off x="11760" y="4800"/>
                  <a:ext cx="3" cy="492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2" name="Line 10"/>
                <p:cNvSpPr/>
                <p:nvPr/>
              </p:nvSpPr>
              <p:spPr>
                <a:xfrm>
                  <a:off x="9820" y="8045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3" name="Line 11"/>
                <p:cNvSpPr/>
                <p:nvPr/>
              </p:nvSpPr>
              <p:spPr>
                <a:xfrm>
                  <a:off x="8880" y="804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4" name="Line 12"/>
                <p:cNvSpPr/>
                <p:nvPr/>
              </p:nvSpPr>
              <p:spPr>
                <a:xfrm>
                  <a:off x="8880" y="972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5" name="Line 13"/>
                <p:cNvSpPr/>
                <p:nvPr/>
              </p:nvSpPr>
              <p:spPr>
                <a:xfrm>
                  <a:off x="8880" y="891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6" name="Text Box 14"/>
                <p:cNvSpPr txBox="1"/>
                <p:nvPr/>
              </p:nvSpPr>
              <p:spPr>
                <a:xfrm>
                  <a:off x="8848" y="8798"/>
                  <a:ext cx="782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x</a:t>
                  </a:r>
                  <a:endParaRPr lang="pt-BR" altLang="pt-BR" dirty="0"/>
                </a:p>
              </p:txBody>
            </p:sp>
            <p:sp>
              <p:nvSpPr>
                <p:cNvPr id="37" name="Text Box 15"/>
                <p:cNvSpPr txBox="1"/>
                <p:nvPr/>
              </p:nvSpPr>
              <p:spPr>
                <a:xfrm>
                  <a:off x="9905" y="8183"/>
                  <a:ext cx="405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  <a:endParaRPr lang="pt-BR" altLang="pt-BR" sz="2400" dirty="0">
                    <a:latin typeface="Garamond" pitchFamily="18" charset="0"/>
                  </a:endParaRPr>
                </a:p>
              </p:txBody>
            </p:sp>
            <p:sp>
              <p:nvSpPr>
                <p:cNvPr id="38" name="Text Box 16"/>
                <p:cNvSpPr txBox="1"/>
                <p:nvPr/>
              </p:nvSpPr>
              <p:spPr>
                <a:xfrm>
                  <a:off x="9015" y="817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  <a:endParaRPr lang="pt-BR" altLang="pt-BR" sz="2400" dirty="0">
                    <a:latin typeface="Garamond" pitchFamily="18" charset="0"/>
                  </a:endParaRPr>
                </a:p>
              </p:txBody>
            </p:sp>
            <p:sp>
              <p:nvSpPr>
                <p:cNvPr id="39" name="Text Box 18"/>
                <p:cNvSpPr txBox="1"/>
                <p:nvPr/>
              </p:nvSpPr>
              <p:spPr>
                <a:xfrm>
                  <a:off x="12138" y="8123"/>
                  <a:ext cx="1740" cy="129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Área do </a:t>
                  </a:r>
                  <a:endParaRPr lang="pt-BR" altLang="pt-BR" sz="1600" dirty="0"/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programa </a:t>
                  </a:r>
                  <a:endParaRPr lang="pt-BR" altLang="pt-BR" sz="1600" dirty="0"/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principal</a:t>
                  </a:r>
                  <a:endParaRPr lang="pt-BR" altLang="pt-BR" sz="1600" dirty="0"/>
                </a:p>
              </p:txBody>
            </p:sp>
            <p:sp>
              <p:nvSpPr>
                <p:cNvPr id="40" name="Line 19"/>
                <p:cNvSpPr/>
                <p:nvPr/>
              </p:nvSpPr>
              <p:spPr>
                <a:xfrm>
                  <a:off x="12000" y="8040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1" name="Line 20"/>
                <p:cNvSpPr/>
                <p:nvPr/>
              </p:nvSpPr>
              <p:spPr>
                <a:xfrm>
                  <a:off x="11880" y="80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2" name="Line 21"/>
                <p:cNvSpPr/>
                <p:nvPr/>
              </p:nvSpPr>
              <p:spPr>
                <a:xfrm>
                  <a:off x="11880" y="972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3" name="Line 22"/>
                <p:cNvSpPr/>
                <p:nvPr/>
              </p:nvSpPr>
              <p:spPr>
                <a:xfrm flipV="1">
                  <a:off x="12003" y="4800"/>
                  <a:ext cx="3" cy="3146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44" name="Text Box 23"/>
                <p:cNvSpPr txBox="1"/>
                <p:nvPr/>
              </p:nvSpPr>
              <p:spPr>
                <a:xfrm>
                  <a:off x="12251" y="5485"/>
                  <a:ext cx="151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Pilha de</a:t>
                  </a:r>
                  <a:endParaRPr lang="pt-BR" altLang="pt-BR" sz="1600" dirty="0"/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Ativação</a:t>
                  </a:r>
                  <a:endParaRPr lang="pt-BR" altLang="pt-BR" sz="1600" dirty="0"/>
                </a:p>
              </p:txBody>
            </p:sp>
            <p:sp>
              <p:nvSpPr>
                <p:cNvPr id="45" name="Text Box 25"/>
                <p:cNvSpPr txBox="1"/>
                <p:nvPr/>
              </p:nvSpPr>
              <p:spPr>
                <a:xfrm>
                  <a:off x="8958" y="812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2</a:t>
                  </a:r>
                  <a:endParaRPr lang="pt-BR" altLang="pt-BR" sz="2400" dirty="0"/>
                </a:p>
              </p:txBody>
            </p:sp>
            <p:sp>
              <p:nvSpPr>
                <p:cNvPr id="46" name="Line 26"/>
                <p:cNvSpPr/>
                <p:nvPr/>
              </p:nvSpPr>
              <p:spPr>
                <a:xfrm>
                  <a:off x="10808" y="8055"/>
                  <a:ext cx="2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7" name="Line 27"/>
                <p:cNvSpPr/>
                <p:nvPr/>
              </p:nvSpPr>
              <p:spPr>
                <a:xfrm>
                  <a:off x="9848" y="8910"/>
                  <a:ext cx="962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8" name="Text Box 28"/>
                <p:cNvSpPr txBox="1"/>
                <p:nvPr/>
              </p:nvSpPr>
              <p:spPr>
                <a:xfrm>
                  <a:off x="9810" y="880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y</a:t>
                  </a:r>
                  <a:endParaRPr lang="pt-BR" altLang="pt-BR" dirty="0"/>
                </a:p>
              </p:txBody>
            </p:sp>
            <p:sp>
              <p:nvSpPr>
                <p:cNvPr id="49" name="Text Box 29"/>
                <p:cNvSpPr txBox="1"/>
                <p:nvPr/>
              </p:nvSpPr>
              <p:spPr>
                <a:xfrm>
                  <a:off x="9983" y="817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  <a:endParaRPr lang="pt-BR" altLang="pt-BR" sz="2400" dirty="0">
                    <a:latin typeface="Garamond" pitchFamily="18" charset="0"/>
                  </a:endParaRPr>
                </a:p>
              </p:txBody>
            </p:sp>
            <p:sp>
              <p:nvSpPr>
                <p:cNvPr id="50" name="Text Box 30"/>
                <p:cNvSpPr txBox="1"/>
                <p:nvPr/>
              </p:nvSpPr>
              <p:spPr>
                <a:xfrm>
                  <a:off x="9925" y="811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3</a:t>
                  </a:r>
                  <a:endParaRPr lang="pt-BR" altLang="pt-BR" sz="2400" dirty="0"/>
                </a:p>
              </p:txBody>
            </p:sp>
            <p:sp>
              <p:nvSpPr>
                <p:cNvPr id="51" name="Line 32"/>
                <p:cNvSpPr/>
                <p:nvPr/>
              </p:nvSpPr>
              <p:spPr>
                <a:xfrm>
                  <a:off x="10805" y="891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2" name="Text Box 33"/>
                <p:cNvSpPr txBox="1"/>
                <p:nvPr/>
              </p:nvSpPr>
              <p:spPr>
                <a:xfrm>
                  <a:off x="10775" y="880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z</a:t>
                  </a:r>
                  <a:endParaRPr lang="pt-BR" altLang="pt-BR" dirty="0"/>
                </a:p>
              </p:txBody>
            </p:sp>
            <p:sp>
              <p:nvSpPr>
                <p:cNvPr id="53" name="Text Box 35"/>
                <p:cNvSpPr txBox="1"/>
                <p:nvPr/>
              </p:nvSpPr>
              <p:spPr>
                <a:xfrm>
                  <a:off x="10923" y="8135"/>
                  <a:ext cx="42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 </a:t>
                  </a:r>
                  <a:endParaRPr lang="pt-BR" altLang="pt-BR" sz="2400" dirty="0"/>
                </a:p>
              </p:txBody>
            </p:sp>
            <p:sp>
              <p:nvSpPr>
                <p:cNvPr id="54" name="Text Box 30"/>
                <p:cNvSpPr txBox="1"/>
                <p:nvPr/>
              </p:nvSpPr>
              <p:spPr>
                <a:xfrm>
                  <a:off x="10863" y="812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5</a:t>
                  </a:r>
                  <a:endParaRPr lang="pt-BR" altLang="pt-BR" sz="2400" dirty="0"/>
                </a:p>
              </p:txBody>
            </p:sp>
            <p:sp>
              <p:nvSpPr>
                <p:cNvPr id="55" name="Line 9"/>
                <p:cNvSpPr/>
                <p:nvPr/>
              </p:nvSpPr>
              <p:spPr>
                <a:xfrm>
                  <a:off x="8880" y="792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4052" name="Text Box 24"/>
              <p:cNvSpPr txBox="1"/>
              <p:nvPr/>
            </p:nvSpPr>
            <p:spPr>
              <a:xfrm>
                <a:off x="118" y="1787"/>
                <a:ext cx="4091" cy="53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Programa Completo</a:t>
                </a: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Subprograma</a:t>
                </a: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def</a:t>
                </a:r>
                <a:r>
                  <a:rPr lang="pt-BR" altLang="pt-BR" sz="1800" dirty="0">
                    <a:solidFill>
                      <a:srgbClr val="333399"/>
                    </a:solidFill>
                  </a:rPr>
                  <a:t> soma(a,b)</a:t>
                </a:r>
                <a:r>
                  <a:rPr lang="pt-BR" altLang="pt-BR" sz="1800" b="1" dirty="0">
                    <a:solidFill>
                      <a:srgbClr val="333399"/>
                    </a:solidFill>
                  </a:rPr>
                  <a:t>:	</a:t>
                </a: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      return</a:t>
                </a:r>
                <a:r>
                  <a:rPr lang="pt-BR" altLang="pt-BR" sz="1800" dirty="0">
                    <a:solidFill>
                      <a:srgbClr val="333399"/>
                    </a:solidFill>
                  </a:rPr>
                  <a:t> a + b</a:t>
                </a:r>
                <a:endParaRPr lang="pt-BR" altLang="pt-BR" sz="1800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Programa Principal</a:t>
                </a: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x = 2</a:t>
                </a:r>
                <a:endParaRPr lang="pt-BR" altLang="pt-BR" sz="1800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y = 3</a:t>
                </a:r>
                <a:endParaRPr lang="pt-BR" altLang="pt-BR" sz="1800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z = soma(x,y)</a:t>
                </a:r>
                <a:endParaRPr lang="pt-BR" altLang="pt-BR" sz="1800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print(z)</a:t>
                </a:r>
                <a:endParaRPr lang="pt-BR" altLang="pt-BR" sz="1800" dirty="0">
                  <a:solidFill>
                    <a:srgbClr val="333399"/>
                  </a:solidFill>
                </a:endParaRPr>
              </a:p>
            </p:txBody>
          </p:sp>
        </p:grpSp>
        <p:sp>
          <p:nvSpPr>
            <p:cNvPr id="312" name="Line 29"/>
            <p:cNvSpPr/>
            <p:nvPr/>
          </p:nvSpPr>
          <p:spPr>
            <a:xfrm rot="10800000" flipH="1">
              <a:off x="4029" y="7649"/>
              <a:ext cx="14899" cy="6"/>
            </a:xfrm>
            <a:prstGeom prst="line">
              <a:avLst/>
            </a:prstGeom>
            <a:ln w="635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17" name="Line 17"/>
          <p:cNvSpPr/>
          <p:nvPr/>
        </p:nvSpPr>
        <p:spPr>
          <a:xfrm flipH="1">
            <a:off x="3490595" y="3901440"/>
            <a:ext cx="255905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4052" name="Text Box 24"/>
          <p:cNvSpPr txBox="1"/>
          <p:nvPr/>
        </p:nvSpPr>
        <p:spPr>
          <a:xfrm>
            <a:off x="1894205" y="1709420"/>
            <a:ext cx="438912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b="1" dirty="0">
                <a:solidFill>
                  <a:srgbClr val="333399"/>
                </a:solidFill>
              </a:rPr>
              <a:t># Programa Completo</a:t>
            </a: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b="1" dirty="0">
                <a:solidFill>
                  <a:srgbClr val="333399"/>
                </a:solidFill>
              </a:rPr>
              <a:t># Subprograma</a:t>
            </a: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b="1" dirty="0">
                <a:solidFill>
                  <a:srgbClr val="333399"/>
                </a:solidFill>
              </a:rPr>
              <a:t>def</a:t>
            </a:r>
            <a:r>
              <a:rPr lang="pt-BR" altLang="pt-BR" sz="1800" dirty="0">
                <a:solidFill>
                  <a:srgbClr val="333399"/>
                </a:solidFill>
              </a:rPr>
              <a:t> soma(a,b)</a:t>
            </a:r>
            <a:r>
              <a:rPr lang="pt-BR" altLang="pt-BR" sz="1800" b="1" dirty="0">
                <a:solidFill>
                  <a:srgbClr val="333399"/>
                </a:solidFill>
              </a:rPr>
              <a:t>:	</a:t>
            </a: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b="1" dirty="0">
                <a:solidFill>
                  <a:srgbClr val="333399"/>
                </a:solidFill>
              </a:rPr>
              <a:t>      return</a:t>
            </a:r>
            <a:r>
              <a:rPr lang="pt-BR" altLang="pt-BR" sz="1800" dirty="0">
                <a:solidFill>
                  <a:srgbClr val="333399"/>
                </a:solidFill>
              </a:rPr>
              <a:t> a + b</a:t>
            </a:r>
            <a:endParaRPr lang="pt-BR" altLang="pt-BR" sz="1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b="1" dirty="0">
                <a:solidFill>
                  <a:srgbClr val="333399"/>
                </a:solidFill>
              </a:rPr>
              <a:t># Programa Principal</a:t>
            </a: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dirty="0">
                <a:solidFill>
                  <a:srgbClr val="333399"/>
                </a:solidFill>
              </a:rPr>
              <a:t>x = 2</a:t>
            </a:r>
            <a:endParaRPr lang="pt-BR" altLang="pt-BR" sz="1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dirty="0">
                <a:solidFill>
                  <a:srgbClr val="333399"/>
                </a:solidFill>
              </a:rPr>
              <a:t>y = 3</a:t>
            </a:r>
            <a:endParaRPr lang="pt-BR" altLang="pt-BR" sz="1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dirty="0">
                <a:solidFill>
                  <a:srgbClr val="333399"/>
                </a:solidFill>
              </a:rPr>
              <a:t>z = soma(x,y)</a:t>
            </a:r>
            <a:endParaRPr lang="pt-BR" altLang="pt-BR" sz="1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dirty="0">
                <a:solidFill>
                  <a:srgbClr val="333399"/>
                </a:solidFill>
              </a:rPr>
              <a:t>print(z)</a:t>
            </a:r>
            <a:endParaRPr lang="pt-BR" altLang="pt-BR" sz="1800" dirty="0">
              <a:solidFill>
                <a:srgbClr val="333399"/>
              </a:solidFill>
            </a:endParaRPr>
          </a:p>
        </p:txBody>
      </p:sp>
      <p:sp>
        <p:nvSpPr>
          <p:cNvPr id="25631" name="Line 31"/>
          <p:cNvSpPr/>
          <p:nvPr/>
        </p:nvSpPr>
        <p:spPr>
          <a:xfrm flipH="1">
            <a:off x="3490595" y="4218940"/>
            <a:ext cx="255905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5634" name="Line 34"/>
          <p:cNvSpPr/>
          <p:nvPr/>
        </p:nvSpPr>
        <p:spPr>
          <a:xfrm flipH="1">
            <a:off x="3490595" y="4551045"/>
            <a:ext cx="2595245" cy="127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4" name="Group 3"/>
          <p:cNvGrpSpPr/>
          <p:nvPr/>
        </p:nvGrpSpPr>
        <p:grpSpPr>
          <a:xfrm>
            <a:off x="6751320" y="1709420"/>
            <a:ext cx="3545840" cy="3439160"/>
            <a:chOff x="10632" y="2692"/>
            <a:chExt cx="5584" cy="5416"/>
          </a:xfrm>
        </p:grpSpPr>
        <p:sp>
          <p:nvSpPr>
            <p:cNvPr id="25623" name="Text Box 23"/>
            <p:cNvSpPr txBox="1"/>
            <p:nvPr/>
          </p:nvSpPr>
          <p:spPr>
            <a:xfrm>
              <a:off x="14704" y="5362"/>
              <a:ext cx="1513" cy="9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600" dirty="0"/>
                <a:t>Pilha de</a:t>
              </a: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600" dirty="0"/>
                <a:t>Ativação</a:t>
              </a:r>
              <a:endParaRPr lang="pt-BR" altLang="pt-BR" sz="1600" dirty="0"/>
            </a:p>
          </p:txBody>
        </p:sp>
        <p:grpSp>
          <p:nvGrpSpPr>
            <p:cNvPr id="2" name="Group 1"/>
            <p:cNvGrpSpPr/>
            <p:nvPr/>
          </p:nvGrpSpPr>
          <p:grpSpPr>
            <a:xfrm rot="0">
              <a:off x="10632" y="2692"/>
              <a:ext cx="5030" cy="5417"/>
              <a:chOff x="8848" y="4318"/>
              <a:chExt cx="5030" cy="5417"/>
            </a:xfrm>
          </p:grpSpPr>
          <p:sp>
            <p:nvSpPr>
              <p:cNvPr id="25607" name="Line 7"/>
              <p:cNvSpPr/>
              <p:nvPr/>
            </p:nvSpPr>
            <p:spPr>
              <a:xfrm>
                <a:off x="8880" y="4800"/>
                <a:ext cx="3" cy="492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08" name="Line 8"/>
              <p:cNvSpPr/>
              <p:nvPr/>
            </p:nvSpPr>
            <p:spPr>
              <a:xfrm>
                <a:off x="11760" y="4800"/>
                <a:ext cx="3" cy="492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09" name="Line 9"/>
              <p:cNvSpPr/>
              <p:nvPr/>
            </p:nvSpPr>
            <p:spPr>
              <a:xfrm>
                <a:off x="8880" y="7920"/>
                <a:ext cx="2880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10" name="Line 10"/>
              <p:cNvSpPr/>
              <p:nvPr/>
            </p:nvSpPr>
            <p:spPr>
              <a:xfrm>
                <a:off x="9820" y="8045"/>
                <a:ext cx="3" cy="168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11" name="Line 11"/>
              <p:cNvSpPr/>
              <p:nvPr/>
            </p:nvSpPr>
            <p:spPr>
              <a:xfrm>
                <a:off x="8880" y="8040"/>
                <a:ext cx="2880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12" name="Line 12"/>
              <p:cNvSpPr/>
              <p:nvPr/>
            </p:nvSpPr>
            <p:spPr>
              <a:xfrm>
                <a:off x="8880" y="9720"/>
                <a:ext cx="2880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13" name="Line 13"/>
              <p:cNvSpPr/>
              <p:nvPr/>
            </p:nvSpPr>
            <p:spPr>
              <a:xfrm>
                <a:off x="8880" y="8915"/>
                <a:ext cx="963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14" name="Text Box 14"/>
              <p:cNvSpPr txBox="1"/>
              <p:nvPr/>
            </p:nvSpPr>
            <p:spPr>
              <a:xfrm>
                <a:off x="8848" y="8798"/>
                <a:ext cx="782" cy="9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dirty="0"/>
                  <a:t> x</a:t>
                </a:r>
                <a:endParaRPr lang="pt-BR" altLang="pt-BR" dirty="0"/>
              </a:p>
            </p:txBody>
          </p:sp>
          <p:sp>
            <p:nvSpPr>
              <p:cNvPr id="25615" name="Text Box 15"/>
              <p:cNvSpPr txBox="1"/>
              <p:nvPr/>
            </p:nvSpPr>
            <p:spPr>
              <a:xfrm>
                <a:off x="9905" y="8183"/>
                <a:ext cx="405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2400" dirty="0">
                    <a:latin typeface="Garamond" pitchFamily="18" charset="0"/>
                  </a:rPr>
                  <a:t> </a:t>
                </a:r>
                <a:endParaRPr lang="pt-BR" altLang="pt-BR" sz="2400" dirty="0">
                  <a:latin typeface="Garamond" pitchFamily="18" charset="0"/>
                </a:endParaRPr>
              </a:p>
            </p:txBody>
          </p:sp>
          <p:sp>
            <p:nvSpPr>
              <p:cNvPr id="25616" name="Text Box 16"/>
              <p:cNvSpPr txBox="1"/>
              <p:nvPr/>
            </p:nvSpPr>
            <p:spPr>
              <a:xfrm>
                <a:off x="9015" y="8178"/>
                <a:ext cx="680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2400" dirty="0">
                    <a:latin typeface="Garamond" pitchFamily="18" charset="0"/>
                  </a:rPr>
                  <a:t> </a:t>
                </a:r>
                <a:endParaRPr lang="pt-BR" altLang="pt-BR" sz="2400" dirty="0">
                  <a:latin typeface="Garamond" pitchFamily="18" charset="0"/>
                </a:endParaRPr>
              </a:p>
            </p:txBody>
          </p:sp>
          <p:sp>
            <p:nvSpPr>
              <p:cNvPr id="25618" name="Text Box 18"/>
              <p:cNvSpPr txBox="1"/>
              <p:nvPr/>
            </p:nvSpPr>
            <p:spPr>
              <a:xfrm>
                <a:off x="12138" y="8123"/>
                <a:ext cx="1740" cy="12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600" dirty="0"/>
                  <a:t>Área do </a:t>
                </a:r>
                <a:endParaRPr lang="pt-BR" altLang="pt-BR" sz="1600" dirty="0"/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600" dirty="0"/>
                  <a:t>programa </a:t>
                </a:r>
                <a:endParaRPr lang="pt-BR" altLang="pt-BR" sz="1600" dirty="0"/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600" dirty="0"/>
                  <a:t>principal</a:t>
                </a:r>
                <a:endParaRPr lang="pt-BR" altLang="pt-BR" sz="1600" dirty="0"/>
              </a:p>
            </p:txBody>
          </p:sp>
          <p:sp>
            <p:nvSpPr>
              <p:cNvPr id="25619" name="Line 19"/>
              <p:cNvSpPr/>
              <p:nvPr/>
            </p:nvSpPr>
            <p:spPr>
              <a:xfrm>
                <a:off x="12000" y="8040"/>
                <a:ext cx="3" cy="168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20" name="Line 20"/>
              <p:cNvSpPr/>
              <p:nvPr/>
            </p:nvSpPr>
            <p:spPr>
              <a:xfrm>
                <a:off x="11880" y="8040"/>
                <a:ext cx="240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21" name="Line 21"/>
              <p:cNvSpPr/>
              <p:nvPr/>
            </p:nvSpPr>
            <p:spPr>
              <a:xfrm>
                <a:off x="11880" y="9720"/>
                <a:ext cx="240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22" name="Line 22"/>
              <p:cNvSpPr/>
              <p:nvPr/>
            </p:nvSpPr>
            <p:spPr>
              <a:xfrm flipV="1">
                <a:off x="12480" y="4318"/>
                <a:ext cx="3" cy="3605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5625" name="Text Box 25"/>
              <p:cNvSpPr txBox="1"/>
              <p:nvPr/>
            </p:nvSpPr>
            <p:spPr>
              <a:xfrm>
                <a:off x="8958" y="8123"/>
                <a:ext cx="680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2400" dirty="0"/>
                  <a:t>2</a:t>
                </a:r>
                <a:endParaRPr lang="pt-BR" altLang="pt-BR" sz="2400" dirty="0"/>
              </a:p>
            </p:txBody>
          </p:sp>
          <p:sp>
            <p:nvSpPr>
              <p:cNvPr id="25626" name="Line 26"/>
              <p:cNvSpPr/>
              <p:nvPr/>
            </p:nvSpPr>
            <p:spPr>
              <a:xfrm>
                <a:off x="10808" y="8055"/>
                <a:ext cx="2" cy="168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27" name="Line 27"/>
              <p:cNvSpPr/>
              <p:nvPr/>
            </p:nvSpPr>
            <p:spPr>
              <a:xfrm>
                <a:off x="9848" y="8910"/>
                <a:ext cx="962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28" name="Text Box 28"/>
              <p:cNvSpPr txBox="1"/>
              <p:nvPr/>
            </p:nvSpPr>
            <p:spPr>
              <a:xfrm>
                <a:off x="9810" y="8803"/>
                <a:ext cx="783" cy="9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dirty="0"/>
                  <a:t> y</a:t>
                </a:r>
                <a:endParaRPr lang="pt-BR" altLang="pt-BR" dirty="0"/>
              </a:p>
            </p:txBody>
          </p:sp>
          <p:sp>
            <p:nvSpPr>
              <p:cNvPr id="25629" name="Text Box 29"/>
              <p:cNvSpPr txBox="1"/>
              <p:nvPr/>
            </p:nvSpPr>
            <p:spPr>
              <a:xfrm>
                <a:off x="9983" y="8173"/>
                <a:ext cx="680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2400" dirty="0">
                    <a:latin typeface="Garamond" pitchFamily="18" charset="0"/>
                  </a:rPr>
                  <a:t> </a:t>
                </a:r>
                <a:endParaRPr lang="pt-BR" altLang="pt-BR" sz="2400" dirty="0">
                  <a:latin typeface="Garamond" pitchFamily="18" charset="0"/>
                </a:endParaRPr>
              </a:p>
            </p:txBody>
          </p:sp>
          <p:sp>
            <p:nvSpPr>
              <p:cNvPr id="25630" name="Text Box 30"/>
              <p:cNvSpPr txBox="1"/>
              <p:nvPr/>
            </p:nvSpPr>
            <p:spPr>
              <a:xfrm>
                <a:off x="9925" y="8118"/>
                <a:ext cx="680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2400" dirty="0"/>
                  <a:t>3</a:t>
                </a:r>
                <a:endParaRPr lang="pt-BR" altLang="pt-BR" sz="2400" dirty="0"/>
              </a:p>
            </p:txBody>
          </p:sp>
          <p:sp>
            <p:nvSpPr>
              <p:cNvPr id="25632" name="Line 32"/>
              <p:cNvSpPr/>
              <p:nvPr/>
            </p:nvSpPr>
            <p:spPr>
              <a:xfrm>
                <a:off x="10805" y="8915"/>
                <a:ext cx="963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33" name="Text Box 33"/>
              <p:cNvSpPr txBox="1"/>
              <p:nvPr/>
            </p:nvSpPr>
            <p:spPr>
              <a:xfrm>
                <a:off x="10775" y="8803"/>
                <a:ext cx="783" cy="9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dirty="0"/>
                  <a:t> z</a:t>
                </a:r>
                <a:endParaRPr lang="pt-BR" altLang="pt-BR" dirty="0"/>
              </a:p>
            </p:txBody>
          </p:sp>
          <p:sp>
            <p:nvSpPr>
              <p:cNvPr id="25635" name="Text Box 35"/>
              <p:cNvSpPr txBox="1"/>
              <p:nvPr/>
            </p:nvSpPr>
            <p:spPr>
              <a:xfrm>
                <a:off x="10923" y="8135"/>
                <a:ext cx="420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2400" dirty="0"/>
                  <a:t> </a:t>
                </a:r>
                <a:endParaRPr lang="pt-BR" altLang="pt-BR" sz="2400" dirty="0"/>
              </a:p>
            </p:txBody>
          </p:sp>
          <p:sp>
            <p:nvSpPr>
              <p:cNvPr id="25636" name="Line 36"/>
              <p:cNvSpPr/>
              <p:nvPr/>
            </p:nvSpPr>
            <p:spPr>
              <a:xfrm>
                <a:off x="8880" y="6120"/>
                <a:ext cx="2880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37" name="Line 37"/>
              <p:cNvSpPr/>
              <p:nvPr/>
            </p:nvSpPr>
            <p:spPr>
              <a:xfrm>
                <a:off x="9840" y="6240"/>
                <a:ext cx="3" cy="168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38" name="Line 38"/>
              <p:cNvSpPr/>
              <p:nvPr/>
            </p:nvSpPr>
            <p:spPr>
              <a:xfrm>
                <a:off x="10800" y="6240"/>
                <a:ext cx="3" cy="168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39" name="Line 39"/>
              <p:cNvSpPr/>
              <p:nvPr/>
            </p:nvSpPr>
            <p:spPr>
              <a:xfrm>
                <a:off x="8880" y="6240"/>
                <a:ext cx="2880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40" name="Line 40"/>
              <p:cNvSpPr/>
              <p:nvPr/>
            </p:nvSpPr>
            <p:spPr>
              <a:xfrm>
                <a:off x="8880" y="7080"/>
                <a:ext cx="2880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41" name="Text Box 41"/>
              <p:cNvSpPr txBox="1"/>
              <p:nvPr/>
            </p:nvSpPr>
            <p:spPr>
              <a:xfrm>
                <a:off x="9003" y="7175"/>
                <a:ext cx="685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2400" dirty="0"/>
                  <a:t> a</a:t>
                </a:r>
                <a:endParaRPr lang="pt-BR" altLang="pt-BR" sz="2400" dirty="0"/>
              </a:p>
            </p:txBody>
          </p:sp>
          <p:sp>
            <p:nvSpPr>
              <p:cNvPr id="25642" name="Text Box 42"/>
              <p:cNvSpPr txBox="1"/>
              <p:nvPr/>
            </p:nvSpPr>
            <p:spPr>
              <a:xfrm>
                <a:off x="9948" y="7175"/>
                <a:ext cx="685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2400" dirty="0"/>
                  <a:t> b</a:t>
                </a:r>
                <a:endParaRPr lang="pt-BR" altLang="pt-BR" sz="2400" dirty="0"/>
              </a:p>
            </p:txBody>
          </p:sp>
          <p:sp>
            <p:nvSpPr>
              <p:cNvPr id="25643" name="Text Box 43"/>
              <p:cNvSpPr txBox="1"/>
              <p:nvPr/>
            </p:nvSpPr>
            <p:spPr>
              <a:xfrm>
                <a:off x="10813" y="7288"/>
                <a:ext cx="977" cy="4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200" b="1" dirty="0"/>
                  <a:t>return</a:t>
                </a:r>
                <a:endParaRPr lang="pt-BR" altLang="pt-BR" sz="1200" b="1" dirty="0"/>
              </a:p>
            </p:txBody>
          </p:sp>
          <p:sp>
            <p:nvSpPr>
              <p:cNvPr id="25644" name="Text Box 44"/>
              <p:cNvSpPr txBox="1"/>
              <p:nvPr/>
            </p:nvSpPr>
            <p:spPr>
              <a:xfrm>
                <a:off x="10923" y="6335"/>
                <a:ext cx="420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2400" dirty="0"/>
                  <a:t> </a:t>
                </a:r>
                <a:endParaRPr lang="pt-BR" altLang="pt-BR" sz="2400" dirty="0"/>
              </a:p>
            </p:txBody>
          </p:sp>
          <p:sp>
            <p:nvSpPr>
              <p:cNvPr id="25645" name="Text Box 45"/>
              <p:cNvSpPr txBox="1"/>
              <p:nvPr/>
            </p:nvSpPr>
            <p:spPr>
              <a:xfrm>
                <a:off x="9945" y="6335"/>
                <a:ext cx="820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2400" dirty="0"/>
                  <a:t> 3 </a:t>
                </a:r>
                <a:endParaRPr lang="pt-BR" altLang="pt-BR" sz="2400" dirty="0"/>
              </a:p>
            </p:txBody>
          </p:sp>
          <p:sp>
            <p:nvSpPr>
              <p:cNvPr id="25646" name="Text Box 46"/>
              <p:cNvSpPr txBox="1"/>
              <p:nvPr/>
            </p:nvSpPr>
            <p:spPr>
              <a:xfrm>
                <a:off x="9003" y="6335"/>
                <a:ext cx="685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2400" dirty="0"/>
                  <a:t> 2</a:t>
                </a:r>
                <a:endParaRPr lang="pt-BR" altLang="pt-BR" sz="2400" dirty="0"/>
              </a:p>
            </p:txBody>
          </p:sp>
          <p:sp>
            <p:nvSpPr>
              <p:cNvPr id="25647" name="Rectangle 47"/>
              <p:cNvSpPr/>
              <p:nvPr/>
            </p:nvSpPr>
            <p:spPr>
              <a:xfrm>
                <a:off x="11160" y="6600"/>
                <a:ext cx="240" cy="240"/>
              </a:xfrm>
              <a:prstGeom prst="rect">
                <a:avLst/>
              </a:prstGeom>
              <a:solidFill>
                <a:srgbClr val="BBE0E3"/>
              </a:solidFill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648" name="Line 48"/>
              <p:cNvSpPr/>
              <p:nvPr/>
            </p:nvSpPr>
            <p:spPr>
              <a:xfrm flipH="1">
                <a:off x="10918" y="6720"/>
                <a:ext cx="245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49" name="Line 49"/>
              <p:cNvSpPr/>
              <p:nvPr/>
            </p:nvSpPr>
            <p:spPr>
              <a:xfrm>
                <a:off x="10920" y="6720"/>
                <a:ext cx="3" cy="180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50" name="Line 50"/>
              <p:cNvSpPr/>
              <p:nvPr/>
            </p:nvSpPr>
            <p:spPr>
              <a:xfrm>
                <a:off x="10920" y="8520"/>
                <a:ext cx="240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</p:grpSp>
      <p:sp>
        <p:nvSpPr>
          <p:cNvPr id="25651" name="Line 51"/>
          <p:cNvSpPr/>
          <p:nvPr/>
        </p:nvSpPr>
        <p:spPr>
          <a:xfrm flipH="1">
            <a:off x="3598545" y="2750820"/>
            <a:ext cx="2343150" cy="127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Espaço Reservado para Número de Slide 3"/>
          <p:cNvSpPr txBox="1">
            <a:spLocks noGrp="1"/>
          </p:cNvSpPr>
          <p:nvPr>
            <p:ph type="sldNum" idx="12"/>
          </p:nvPr>
        </p:nvSpPr>
        <p:spPr/>
        <p:txBody>
          <a:bodyPr lIns="90000" tIns="46800" rIns="90000" bIns="46800">
            <a:normAutofit lnSpcReduction="10000"/>
          </a:bodyPr>
          <a:p>
            <a:pPr marL="0" indent="0" algn="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pt-BR" altLang="pt-BR" sz="1800" dirty="0">
                <a:cs typeface="Segoe UI" pitchFamily="34" charset="0"/>
              </a:rPr>
            </a:fld>
            <a:endParaRPr lang="pt-BR" altLang="pt-BR" sz="1800" dirty="0"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83" name="Line 20"/>
          <p:cNvSpPr/>
          <p:nvPr/>
        </p:nvSpPr>
        <p:spPr>
          <a:xfrm flipH="1">
            <a:off x="3803650" y="4887595"/>
            <a:ext cx="2668905" cy="127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6084" name="Text Box 27"/>
          <p:cNvSpPr txBox="1"/>
          <p:nvPr/>
        </p:nvSpPr>
        <p:spPr>
          <a:xfrm>
            <a:off x="1933575" y="1645920"/>
            <a:ext cx="471805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b="1" dirty="0">
                <a:solidFill>
                  <a:srgbClr val="333399"/>
                </a:solidFill>
              </a:rPr>
              <a:t># Programa Completo</a:t>
            </a: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b="1" dirty="0">
                <a:solidFill>
                  <a:srgbClr val="333399"/>
                </a:solidFill>
              </a:rPr>
              <a:t># Subprograma</a:t>
            </a: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b="1" dirty="0">
                <a:solidFill>
                  <a:srgbClr val="333399"/>
                </a:solidFill>
              </a:rPr>
              <a:t>def</a:t>
            </a:r>
            <a:r>
              <a:rPr lang="pt-BR" altLang="pt-BR" sz="1800" dirty="0">
                <a:solidFill>
                  <a:srgbClr val="333399"/>
                </a:solidFill>
              </a:rPr>
              <a:t> soma(a,b)</a:t>
            </a:r>
            <a:r>
              <a:rPr lang="pt-BR" altLang="pt-BR" sz="1800" b="1" dirty="0">
                <a:solidFill>
                  <a:srgbClr val="333399"/>
                </a:solidFill>
              </a:rPr>
              <a:t>:	</a:t>
            </a: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b="1" dirty="0">
                <a:solidFill>
                  <a:srgbClr val="333399"/>
                </a:solidFill>
              </a:rPr>
              <a:t>      return</a:t>
            </a:r>
            <a:r>
              <a:rPr lang="pt-BR" altLang="pt-BR" sz="1800" dirty="0">
                <a:solidFill>
                  <a:srgbClr val="333399"/>
                </a:solidFill>
              </a:rPr>
              <a:t> a + b</a:t>
            </a:r>
            <a:endParaRPr lang="pt-BR" altLang="pt-BR" sz="1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b="1" dirty="0">
                <a:solidFill>
                  <a:srgbClr val="333399"/>
                </a:solidFill>
              </a:rPr>
              <a:t># Programa Principal</a:t>
            </a: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dirty="0">
                <a:solidFill>
                  <a:srgbClr val="333399"/>
                </a:solidFill>
              </a:rPr>
              <a:t>x = 2</a:t>
            </a:r>
            <a:endParaRPr lang="pt-BR" altLang="pt-BR" sz="1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dirty="0">
                <a:solidFill>
                  <a:srgbClr val="333399"/>
                </a:solidFill>
              </a:rPr>
              <a:t>y = 3</a:t>
            </a:r>
            <a:endParaRPr lang="pt-BR" altLang="pt-BR" sz="1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dirty="0">
                <a:solidFill>
                  <a:srgbClr val="333399"/>
                </a:solidFill>
              </a:rPr>
              <a:t>z = soma(x,y)</a:t>
            </a:r>
            <a:endParaRPr lang="pt-BR" altLang="pt-BR" sz="1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dirty="0">
                <a:solidFill>
                  <a:srgbClr val="333399"/>
                </a:solidFill>
              </a:rPr>
              <a:t>print(z)</a:t>
            </a:r>
            <a:endParaRPr lang="pt-BR" altLang="pt-BR" sz="1800" dirty="0">
              <a:solidFill>
                <a:srgbClr val="333399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 rot="0">
            <a:off x="6839585" y="1773555"/>
            <a:ext cx="3418840" cy="3439795"/>
            <a:chOff x="8848" y="4318"/>
            <a:chExt cx="5384" cy="5417"/>
          </a:xfrm>
        </p:grpSpPr>
        <p:sp>
          <p:nvSpPr>
            <p:cNvPr id="46086" name="Line 7"/>
            <p:cNvSpPr/>
            <p:nvPr/>
          </p:nvSpPr>
          <p:spPr>
            <a:xfrm>
              <a:off x="8880" y="4800"/>
              <a:ext cx="3" cy="492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87" name="Line 8"/>
            <p:cNvSpPr/>
            <p:nvPr/>
          </p:nvSpPr>
          <p:spPr>
            <a:xfrm>
              <a:off x="11760" y="4800"/>
              <a:ext cx="3" cy="492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88" name="Line 10"/>
            <p:cNvSpPr/>
            <p:nvPr/>
          </p:nvSpPr>
          <p:spPr>
            <a:xfrm>
              <a:off x="9820" y="8045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89" name="Line 11"/>
            <p:cNvSpPr/>
            <p:nvPr/>
          </p:nvSpPr>
          <p:spPr>
            <a:xfrm>
              <a:off x="8880" y="8040"/>
              <a:ext cx="288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90" name="Line 12"/>
            <p:cNvSpPr/>
            <p:nvPr/>
          </p:nvSpPr>
          <p:spPr>
            <a:xfrm>
              <a:off x="8880" y="9720"/>
              <a:ext cx="288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91" name="Line 13"/>
            <p:cNvSpPr/>
            <p:nvPr/>
          </p:nvSpPr>
          <p:spPr>
            <a:xfrm>
              <a:off x="8880" y="8915"/>
              <a:ext cx="963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92" name="Text Box 14"/>
            <p:cNvSpPr txBox="1"/>
            <p:nvPr/>
          </p:nvSpPr>
          <p:spPr>
            <a:xfrm>
              <a:off x="8848" y="8798"/>
              <a:ext cx="782" cy="9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dirty="0"/>
                <a:t> x</a:t>
              </a:r>
              <a:endParaRPr lang="pt-BR" altLang="pt-BR" dirty="0"/>
            </a:p>
          </p:txBody>
        </p:sp>
        <p:sp>
          <p:nvSpPr>
            <p:cNvPr id="46093" name="Text Box 15"/>
            <p:cNvSpPr txBox="1"/>
            <p:nvPr/>
          </p:nvSpPr>
          <p:spPr>
            <a:xfrm>
              <a:off x="9905" y="8183"/>
              <a:ext cx="40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>
                  <a:latin typeface="Garamond" pitchFamily="18" charset="0"/>
                </a:rPr>
                <a:t> </a:t>
              </a:r>
              <a:endParaRPr lang="pt-BR" altLang="pt-BR" sz="2400" dirty="0">
                <a:latin typeface="Garamond" pitchFamily="18" charset="0"/>
              </a:endParaRPr>
            </a:p>
          </p:txBody>
        </p:sp>
        <p:sp>
          <p:nvSpPr>
            <p:cNvPr id="46094" name="Text Box 16"/>
            <p:cNvSpPr txBox="1"/>
            <p:nvPr/>
          </p:nvSpPr>
          <p:spPr>
            <a:xfrm>
              <a:off x="9015" y="8178"/>
              <a:ext cx="68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>
                  <a:latin typeface="Garamond" pitchFamily="18" charset="0"/>
                </a:rPr>
                <a:t> </a:t>
              </a:r>
              <a:endParaRPr lang="pt-BR" altLang="pt-BR" sz="2400" dirty="0">
                <a:latin typeface="Garamond" pitchFamily="18" charset="0"/>
              </a:endParaRPr>
            </a:p>
          </p:txBody>
        </p:sp>
        <p:sp>
          <p:nvSpPr>
            <p:cNvPr id="46095" name="Text Box 18"/>
            <p:cNvSpPr txBox="1"/>
            <p:nvPr/>
          </p:nvSpPr>
          <p:spPr>
            <a:xfrm>
              <a:off x="12138" y="8123"/>
              <a:ext cx="1740" cy="12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600" dirty="0"/>
                <a:t>Área do </a:t>
              </a: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600" dirty="0"/>
                <a:t>programa </a:t>
              </a: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600" dirty="0"/>
                <a:t>principal</a:t>
              </a:r>
              <a:endParaRPr lang="pt-BR" altLang="pt-BR" sz="1600" dirty="0"/>
            </a:p>
          </p:txBody>
        </p:sp>
        <p:sp>
          <p:nvSpPr>
            <p:cNvPr id="46096" name="Line 19"/>
            <p:cNvSpPr/>
            <p:nvPr/>
          </p:nvSpPr>
          <p:spPr>
            <a:xfrm>
              <a:off x="1200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97" name="Line 20"/>
            <p:cNvSpPr/>
            <p:nvPr/>
          </p:nvSpPr>
          <p:spPr>
            <a:xfrm>
              <a:off x="1188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98" name="Line 21"/>
            <p:cNvSpPr/>
            <p:nvPr/>
          </p:nvSpPr>
          <p:spPr>
            <a:xfrm>
              <a:off x="1188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99" name="Line 22"/>
            <p:cNvSpPr/>
            <p:nvPr/>
          </p:nvSpPr>
          <p:spPr>
            <a:xfrm flipV="1">
              <a:off x="12480" y="4318"/>
              <a:ext cx="3" cy="3605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46100" name="Text Box 23"/>
            <p:cNvSpPr txBox="1"/>
            <p:nvPr/>
          </p:nvSpPr>
          <p:spPr>
            <a:xfrm>
              <a:off x="12720" y="5863"/>
              <a:ext cx="1513" cy="9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600" dirty="0"/>
                <a:t>Pilha de</a:t>
              </a: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600" dirty="0"/>
                <a:t>Ativação</a:t>
              </a:r>
              <a:endParaRPr lang="pt-BR" altLang="pt-BR" sz="1600" dirty="0"/>
            </a:p>
          </p:txBody>
        </p:sp>
        <p:sp>
          <p:nvSpPr>
            <p:cNvPr id="46101" name="Text Box 25"/>
            <p:cNvSpPr txBox="1"/>
            <p:nvPr/>
          </p:nvSpPr>
          <p:spPr>
            <a:xfrm>
              <a:off x="8958" y="8123"/>
              <a:ext cx="68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  <a:endParaRPr lang="pt-BR" altLang="pt-BR" sz="2400" dirty="0"/>
            </a:p>
          </p:txBody>
        </p:sp>
        <p:sp>
          <p:nvSpPr>
            <p:cNvPr id="46102" name="Line 26"/>
            <p:cNvSpPr/>
            <p:nvPr/>
          </p:nvSpPr>
          <p:spPr>
            <a:xfrm>
              <a:off x="10808" y="8055"/>
              <a:ext cx="2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103" name="Line 27"/>
            <p:cNvSpPr/>
            <p:nvPr/>
          </p:nvSpPr>
          <p:spPr>
            <a:xfrm>
              <a:off x="9848" y="8910"/>
              <a:ext cx="962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104" name="Text Box 28"/>
            <p:cNvSpPr txBox="1"/>
            <p:nvPr/>
          </p:nvSpPr>
          <p:spPr>
            <a:xfrm>
              <a:off x="9810" y="8803"/>
              <a:ext cx="783" cy="9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dirty="0"/>
                <a:t> y</a:t>
              </a:r>
              <a:endParaRPr lang="pt-BR" altLang="pt-BR" dirty="0"/>
            </a:p>
          </p:txBody>
        </p:sp>
        <p:sp>
          <p:nvSpPr>
            <p:cNvPr id="46105" name="Text Box 29"/>
            <p:cNvSpPr txBox="1"/>
            <p:nvPr/>
          </p:nvSpPr>
          <p:spPr>
            <a:xfrm>
              <a:off x="9983" y="8173"/>
              <a:ext cx="68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>
                  <a:latin typeface="Garamond" pitchFamily="18" charset="0"/>
                </a:rPr>
                <a:t> </a:t>
              </a:r>
              <a:endParaRPr lang="pt-BR" altLang="pt-BR" sz="2400" dirty="0">
                <a:latin typeface="Garamond" pitchFamily="18" charset="0"/>
              </a:endParaRPr>
            </a:p>
          </p:txBody>
        </p:sp>
        <p:sp>
          <p:nvSpPr>
            <p:cNvPr id="46106" name="Text Box 30"/>
            <p:cNvSpPr txBox="1"/>
            <p:nvPr/>
          </p:nvSpPr>
          <p:spPr>
            <a:xfrm>
              <a:off x="9925" y="8118"/>
              <a:ext cx="68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  <a:endParaRPr lang="pt-BR" altLang="pt-BR" sz="2400" dirty="0"/>
            </a:p>
          </p:txBody>
        </p:sp>
        <p:sp>
          <p:nvSpPr>
            <p:cNvPr id="46107" name="Line 32"/>
            <p:cNvSpPr/>
            <p:nvPr/>
          </p:nvSpPr>
          <p:spPr>
            <a:xfrm>
              <a:off x="10805" y="8915"/>
              <a:ext cx="963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108" name="Text Box 33"/>
            <p:cNvSpPr txBox="1"/>
            <p:nvPr/>
          </p:nvSpPr>
          <p:spPr>
            <a:xfrm>
              <a:off x="10775" y="8803"/>
              <a:ext cx="783" cy="9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dirty="0"/>
                <a:t> z</a:t>
              </a:r>
              <a:endParaRPr lang="pt-BR" altLang="pt-BR" dirty="0"/>
            </a:p>
          </p:txBody>
        </p:sp>
        <p:sp>
          <p:nvSpPr>
            <p:cNvPr id="46109" name="Text Box 35"/>
            <p:cNvSpPr txBox="1"/>
            <p:nvPr/>
          </p:nvSpPr>
          <p:spPr>
            <a:xfrm>
              <a:off x="10923" y="8135"/>
              <a:ext cx="42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endParaRPr lang="pt-BR" altLang="pt-BR" sz="2400" dirty="0"/>
            </a:p>
          </p:txBody>
        </p:sp>
        <p:sp>
          <p:nvSpPr>
            <p:cNvPr id="46110" name="Text Box 30"/>
            <p:cNvSpPr txBox="1"/>
            <p:nvPr/>
          </p:nvSpPr>
          <p:spPr>
            <a:xfrm>
              <a:off x="10863" y="8123"/>
              <a:ext cx="68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5</a:t>
              </a:r>
              <a:endParaRPr lang="pt-BR" altLang="pt-BR" sz="2400" dirty="0"/>
            </a:p>
          </p:txBody>
        </p:sp>
        <p:sp>
          <p:nvSpPr>
            <p:cNvPr id="46111" name="Line 9"/>
            <p:cNvSpPr/>
            <p:nvPr/>
          </p:nvSpPr>
          <p:spPr>
            <a:xfrm>
              <a:off x="8880" y="7920"/>
              <a:ext cx="288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Espaço Reservado para Número de Slide 3"/>
          <p:cNvSpPr txBox="1">
            <a:spLocks noGrp="1"/>
          </p:cNvSpPr>
          <p:nvPr>
            <p:ph type="sldNum" idx="12"/>
          </p:nvPr>
        </p:nvSpPr>
        <p:spPr/>
        <p:txBody>
          <a:bodyPr lIns="90000" tIns="46800" rIns="90000" bIns="46800">
            <a:normAutofit lnSpcReduction="10000"/>
          </a:bodyPr>
          <a:p>
            <a:pPr marL="0" indent="0" algn="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pt-BR" altLang="pt-BR" sz="1800" dirty="0">
                <a:cs typeface="Segoe UI" pitchFamily="34" charset="0"/>
              </a:rPr>
            </a:fld>
            <a:endParaRPr lang="pt-BR" altLang="pt-BR" sz="1800" dirty="0"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14295" y="1412875"/>
            <a:ext cx="6963410" cy="4032885"/>
            <a:chOff x="3480" y="2760"/>
            <a:chExt cx="10966" cy="6351"/>
          </a:xfrm>
        </p:grpSpPr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3480" y="2760"/>
              <a:ext cx="10967" cy="2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F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5pPr>
              <a:lvl6pPr marL="25146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6pPr>
              <a:lvl7pPr marL="29718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7pPr>
              <a:lvl8pPr marL="34290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8pPr>
              <a:lvl9pPr marL="38862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9pPr>
            </a:lstStyle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	1 	        , se n = 0;   </a:t>
              </a:r>
              <a:r>
                <a:rPr kumimoji="0" lang="pt-BR" alt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{caso base}</a:t>
              </a:r>
              <a:r>
                <a:rPr kumimoji="0" lang="pt-BR" altLang="pt-B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 </a:t>
              </a:r>
              <a:endParaRPr kumimoji="0" lang="pt-BR" alt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Microsoft YaHei" pitchFamily="34" charset="-122"/>
                <a:cs typeface="+mn-cs"/>
              </a:endParaRP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n! = </a:t>
              </a:r>
              <a:endParaRPr kumimoji="0" lang="pt-BR" alt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itchFamily="34" charset="-122"/>
                <a:cs typeface="+mn-cs"/>
              </a:endParaRP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	n * (n-1)!      , se n &gt; 0.   </a:t>
              </a:r>
              <a:r>
                <a:rPr kumimoji="0" lang="pt-BR" alt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{expressão de recorrência}</a:t>
              </a:r>
              <a:r>
                <a:rPr kumimoji="0" lang="pt-BR" altLang="pt-B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 </a:t>
              </a:r>
              <a:endParaRPr kumimoji="0" lang="pt-BR" alt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Microsoft YaHei" pitchFamily="34" charset="-122"/>
                <a:cs typeface="+mn-cs"/>
              </a:endParaRP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kumimoji="0" lang="pt-BR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Microsoft YaHei" pitchFamily="34" charset="-122"/>
                <a:cs typeface="+mn-cs"/>
              </a:endParaRPr>
            </a:p>
          </p:txBody>
        </p:sp>
        <p:sp>
          <p:nvSpPr>
            <p:cNvPr id="50180" name="AutoShape 8"/>
            <p:cNvSpPr/>
            <p:nvPr/>
          </p:nvSpPr>
          <p:spPr>
            <a:xfrm>
              <a:off x="4605" y="2880"/>
              <a:ext cx="120" cy="180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50181" name="Text Box 9"/>
            <p:cNvSpPr txBox="1"/>
            <p:nvPr/>
          </p:nvSpPr>
          <p:spPr>
            <a:xfrm>
              <a:off x="3840" y="5823"/>
              <a:ext cx="10468" cy="29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def</a:t>
              </a:r>
              <a:r>
                <a:rPr lang="pt-BR" altLang="pt-BR" sz="2000" dirty="0">
                  <a:solidFill>
                    <a:srgbClr val="333399"/>
                  </a:solidFill>
                </a:rPr>
                <a:t> fat(n)</a:t>
              </a:r>
              <a:r>
                <a:rPr lang="pt-BR" altLang="pt-BR" sz="2000" b="1" dirty="0">
                  <a:solidFill>
                    <a:srgbClr val="333399"/>
                  </a:solidFill>
                </a:rPr>
                <a:t>:</a:t>
              </a:r>
              <a:endParaRPr lang="pt-BR" altLang="pt-BR" sz="2000" b="1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if </a:t>
              </a:r>
              <a:r>
                <a:rPr lang="pt-BR" altLang="pt-BR" sz="2000" dirty="0">
                  <a:solidFill>
                    <a:srgbClr val="333399"/>
                  </a:solidFill>
                </a:rPr>
                <a:t>n == 0: 			</a:t>
              </a:r>
              <a:r>
                <a:rPr lang="pt-BR" altLang="pt-BR" sz="1800" dirty="0">
                  <a:solidFill>
                    <a:srgbClr val="A50021"/>
                  </a:solidFill>
                </a:rPr>
                <a:t># condição de parada</a:t>
              </a:r>
              <a:endParaRPr lang="pt-BR" altLang="pt-BR" sz="1800" dirty="0">
                <a:solidFill>
                  <a:srgbClr val="A50021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>
                  <a:solidFill>
                    <a:srgbClr val="333399"/>
                  </a:solidFill>
                </a:rPr>
                <a:t>            </a:t>
              </a:r>
              <a:r>
                <a:rPr lang="pt-BR" altLang="pt-BR" sz="2000" b="1" dirty="0">
                  <a:solidFill>
                    <a:srgbClr val="333399"/>
                  </a:solidFill>
                </a:rPr>
                <a:t>return</a:t>
              </a:r>
              <a:r>
                <a:rPr lang="pt-BR" altLang="pt-BR" sz="2000" dirty="0">
                  <a:solidFill>
                    <a:srgbClr val="333399"/>
                  </a:solidFill>
                </a:rPr>
                <a:t> 1         	</a:t>
              </a:r>
              <a:endParaRPr lang="pt-BR" altLang="pt-BR" sz="2000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else:</a:t>
              </a:r>
              <a:endParaRPr lang="pt-BR" altLang="pt-BR" sz="2000" b="1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      return</a:t>
              </a:r>
              <a:r>
                <a:rPr lang="pt-BR" altLang="pt-BR" sz="2000" dirty="0">
                  <a:solidFill>
                    <a:srgbClr val="333399"/>
                  </a:solidFill>
                </a:rPr>
                <a:t> n*fat(n-1) 	</a:t>
              </a:r>
              <a:r>
                <a:rPr lang="pt-BR" altLang="pt-BR" sz="1800" dirty="0">
                  <a:solidFill>
                    <a:srgbClr val="A50021"/>
                  </a:solidFill>
                </a:rPr>
                <a:t># chamada recursiva</a:t>
              </a:r>
              <a:r>
                <a:rPr lang="pt-BR" altLang="pt-BR" sz="2000" dirty="0">
                  <a:solidFill>
                    <a:srgbClr val="333399"/>
                  </a:solidFill>
                </a:rPr>
                <a:t>	</a:t>
              </a:r>
              <a:endParaRPr lang="pt-BR" altLang="pt-BR" sz="2000" dirty="0">
                <a:solidFill>
                  <a:srgbClr val="333399"/>
                </a:solidFill>
              </a:endParaRPr>
            </a:p>
          </p:txBody>
        </p:sp>
        <p:sp>
          <p:nvSpPr>
            <p:cNvPr id="50182" name="Rectangle 10"/>
            <p:cNvSpPr/>
            <p:nvPr/>
          </p:nvSpPr>
          <p:spPr>
            <a:xfrm>
              <a:off x="3480" y="5491"/>
              <a:ext cx="10967" cy="3621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5" name="Text Box 28"/>
          <p:cNvSpPr txBox="1"/>
          <p:nvPr/>
        </p:nvSpPr>
        <p:spPr>
          <a:xfrm>
            <a:off x="703580" y="298450"/>
            <a:ext cx="5086985" cy="595185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Programa Completo</a:t>
            </a:r>
            <a:endParaRPr lang="pt-BR" altLang="pt-BR" sz="2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Subprograma</a:t>
            </a:r>
            <a:endParaRPr lang="pt-BR" altLang="pt-BR" sz="2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def</a:t>
            </a:r>
            <a:r>
              <a:rPr lang="pt-BR" altLang="pt-BR" sz="2800" dirty="0">
                <a:solidFill>
                  <a:srgbClr val="333399"/>
                </a:solidFill>
              </a:rPr>
              <a:t> fat(n)</a:t>
            </a:r>
            <a:r>
              <a:rPr lang="pt-BR" altLang="pt-BR" sz="2800" b="1" dirty="0">
                <a:solidFill>
                  <a:srgbClr val="333399"/>
                </a:solidFill>
              </a:rPr>
              <a:t>:</a:t>
            </a:r>
            <a:endParaRPr lang="pt-BR" altLang="pt-BR" sz="2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if </a:t>
            </a:r>
            <a:r>
              <a:rPr lang="pt-BR" altLang="pt-BR" sz="2800" dirty="0">
                <a:solidFill>
                  <a:srgbClr val="333399"/>
                </a:solidFill>
              </a:rPr>
              <a:t>n == 0: </a:t>
            </a: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      return</a:t>
            </a:r>
            <a:r>
              <a:rPr lang="pt-BR" altLang="pt-BR" sz="2800" dirty="0">
                <a:solidFill>
                  <a:srgbClr val="333399"/>
                </a:solidFill>
              </a:rPr>
              <a:t> 1</a:t>
            </a: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      </a:t>
            </a:r>
            <a:r>
              <a:rPr lang="pt-BR" altLang="pt-BR" sz="2800" b="1" dirty="0">
                <a:solidFill>
                  <a:srgbClr val="333399"/>
                </a:solidFill>
              </a:rPr>
              <a:t>else:</a:t>
            </a:r>
            <a:endParaRPr lang="pt-BR" altLang="pt-BR" sz="2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      return</a:t>
            </a:r>
            <a:r>
              <a:rPr lang="pt-BR" altLang="pt-BR" sz="2800" dirty="0">
                <a:solidFill>
                  <a:srgbClr val="333399"/>
                </a:solidFill>
              </a:rPr>
              <a:t> n*fat(n-1)</a:t>
            </a:r>
            <a:r>
              <a:rPr lang="pt-BR" altLang="pt-BR" sz="2800" dirty="0">
                <a:latin typeface="Garamond" pitchFamily="18" charset="0"/>
              </a:rPr>
              <a:t> </a:t>
            </a:r>
            <a:r>
              <a:rPr lang="pt-BR" altLang="pt-BR" sz="2800" dirty="0">
                <a:solidFill>
                  <a:srgbClr val="333399"/>
                </a:solidFill>
              </a:rPr>
              <a:t> </a:t>
            </a: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Programa Principal</a:t>
            </a:r>
            <a:endParaRPr lang="pt-BR" altLang="pt-BR" sz="2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x = fat(3)</a:t>
            </a:r>
            <a:r>
              <a:rPr lang="pt-BR" altLang="pt-BR" sz="2800" b="1" dirty="0">
                <a:solidFill>
                  <a:srgbClr val="333399"/>
                </a:solidFill>
              </a:rPr>
              <a:t> </a:t>
            </a:r>
            <a:endParaRPr lang="pt-BR" altLang="pt-BR" sz="2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print(x)</a:t>
            </a:r>
            <a:endParaRPr lang="pt-BR" altLang="pt-BR" sz="1800" dirty="0">
              <a:solidFill>
                <a:srgbClr val="333399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 rot="0">
            <a:off x="9208135" y="297815"/>
            <a:ext cx="2357120" cy="5878830"/>
            <a:chOff x="12948" y="480"/>
            <a:chExt cx="3712" cy="9258"/>
          </a:xfrm>
        </p:grpSpPr>
        <p:sp>
          <p:nvSpPr>
            <p:cNvPr id="54279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0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  <a:endParaRPr lang="pt-BR" altLang="pt-BR" dirty="0"/>
            </a:p>
          </p:txBody>
        </p:sp>
        <p:sp>
          <p:nvSpPr>
            <p:cNvPr id="54281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54282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  <a:endParaRPr lang="pt-BR" altLang="pt-BR" sz="1400" dirty="0"/>
            </a:p>
          </p:txBody>
        </p:sp>
        <p:sp>
          <p:nvSpPr>
            <p:cNvPr id="54283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4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5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6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7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8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9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0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1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2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  <a:endParaRPr lang="pt-BR" altLang="pt-BR" sz="2400" dirty="0"/>
            </a:p>
          </p:txBody>
        </p:sp>
        <p:sp>
          <p:nvSpPr>
            <p:cNvPr id="54293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  <a:endParaRPr lang="pt-BR" altLang="pt-BR" sz="2000" dirty="0"/>
            </a:p>
          </p:txBody>
        </p:sp>
        <p:sp>
          <p:nvSpPr>
            <p:cNvPr id="54294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5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6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7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8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9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</p:grpSp>
      <p:sp>
        <p:nvSpPr>
          <p:cNvPr id="30749" name="Line 29"/>
          <p:cNvSpPr/>
          <p:nvPr/>
        </p:nvSpPr>
        <p:spPr>
          <a:xfrm rot="10800000" flipH="1">
            <a:off x="6401435" y="6557645"/>
            <a:ext cx="51003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297" name="Group 296"/>
          <p:cNvGrpSpPr/>
          <p:nvPr/>
        </p:nvGrpSpPr>
        <p:grpSpPr>
          <a:xfrm rot="0">
            <a:off x="6400800" y="297180"/>
            <a:ext cx="2349500" cy="5878830"/>
            <a:chOff x="11303" y="-480"/>
            <a:chExt cx="3700" cy="9258"/>
          </a:xfrm>
        </p:grpSpPr>
        <p:sp>
          <p:nvSpPr>
            <p:cNvPr id="298" name="Line 6"/>
            <p:cNvSpPr/>
            <p:nvPr/>
          </p:nvSpPr>
          <p:spPr>
            <a:xfrm>
              <a:off x="11303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99" name="Text Box 7"/>
            <p:cNvSpPr txBox="1"/>
            <p:nvPr/>
          </p:nvSpPr>
          <p:spPr>
            <a:xfrm>
              <a:off x="11878" y="785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  <a:endParaRPr lang="pt-BR" altLang="pt-BR" dirty="0"/>
            </a:p>
          </p:txBody>
        </p:sp>
        <p:sp>
          <p:nvSpPr>
            <p:cNvPr id="300" name="Text Box 9"/>
            <p:cNvSpPr txBox="1"/>
            <p:nvPr/>
          </p:nvSpPr>
          <p:spPr>
            <a:xfrm>
              <a:off x="13443" y="720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  <a:endParaRPr lang="pt-BR" altLang="pt-BR" sz="1400" dirty="0"/>
            </a:p>
          </p:txBody>
        </p:sp>
        <p:sp>
          <p:nvSpPr>
            <p:cNvPr id="301" name="Line 10"/>
            <p:cNvSpPr/>
            <p:nvPr/>
          </p:nvSpPr>
          <p:spPr>
            <a:xfrm>
              <a:off x="13463" y="708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2" name="Line 11"/>
            <p:cNvSpPr/>
            <p:nvPr/>
          </p:nvSpPr>
          <p:spPr>
            <a:xfrm>
              <a:off x="13343" y="708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3" name="Line 12"/>
            <p:cNvSpPr/>
            <p:nvPr/>
          </p:nvSpPr>
          <p:spPr>
            <a:xfrm>
              <a:off x="13343" y="876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4" name="Line 14"/>
            <p:cNvSpPr/>
            <p:nvPr/>
          </p:nvSpPr>
          <p:spPr>
            <a:xfrm>
              <a:off x="11303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5" name="Line 15"/>
            <p:cNvSpPr/>
            <p:nvPr/>
          </p:nvSpPr>
          <p:spPr>
            <a:xfrm>
              <a:off x="11303" y="876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6" name="Line 25"/>
            <p:cNvSpPr/>
            <p:nvPr/>
          </p:nvSpPr>
          <p:spPr>
            <a:xfrm>
              <a:off x="13223" y="-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" name="Line 25"/>
            <p:cNvSpPr/>
            <p:nvPr/>
          </p:nvSpPr>
          <p:spPr>
            <a:xfrm>
              <a:off x="11303" y="-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 rot="0">
            <a:off x="6309995" y="307975"/>
            <a:ext cx="2357120" cy="5878830"/>
            <a:chOff x="12948" y="480"/>
            <a:chExt cx="3712" cy="9258"/>
          </a:xfrm>
        </p:grpSpPr>
        <p:sp>
          <p:nvSpPr>
            <p:cNvPr id="60422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3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  <a:endParaRPr lang="pt-BR" altLang="pt-BR" dirty="0"/>
            </a:p>
          </p:txBody>
        </p:sp>
        <p:sp>
          <p:nvSpPr>
            <p:cNvPr id="60424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60425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  <a:endParaRPr lang="pt-BR" altLang="pt-BR" sz="1400" dirty="0"/>
            </a:p>
          </p:txBody>
        </p:sp>
        <p:sp>
          <p:nvSpPr>
            <p:cNvPr id="60426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7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8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9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0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1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2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3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4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5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  <a:endParaRPr lang="pt-BR" altLang="pt-BR" sz="2400" dirty="0"/>
            </a:p>
          </p:txBody>
        </p:sp>
        <p:sp>
          <p:nvSpPr>
            <p:cNvPr id="60436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  <a:endParaRPr lang="pt-BR" altLang="pt-BR" sz="2000" dirty="0"/>
            </a:p>
          </p:txBody>
        </p:sp>
        <p:sp>
          <p:nvSpPr>
            <p:cNvPr id="60437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8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9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0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1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2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60443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4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5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6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7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  <a:endParaRPr lang="pt-BR" altLang="pt-BR" sz="2400" dirty="0"/>
            </a:p>
          </p:txBody>
        </p:sp>
        <p:sp>
          <p:nvSpPr>
            <p:cNvPr id="60448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  <a:endParaRPr lang="pt-BR" altLang="pt-BR" sz="2000" dirty="0"/>
            </a:p>
          </p:txBody>
        </p:sp>
        <p:sp>
          <p:nvSpPr>
            <p:cNvPr id="60449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0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1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2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60453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4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5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6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7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  <a:endParaRPr lang="pt-BR" altLang="pt-BR" sz="2400" dirty="0"/>
            </a:p>
          </p:txBody>
        </p:sp>
        <p:sp>
          <p:nvSpPr>
            <p:cNvPr id="60458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  <a:endParaRPr lang="pt-BR" altLang="pt-BR" sz="2000" dirty="0"/>
            </a:p>
          </p:txBody>
        </p:sp>
        <p:sp>
          <p:nvSpPr>
            <p:cNvPr id="60459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0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1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2" name="Text Box 46"/>
            <p:cNvSpPr txBox="1"/>
            <p:nvPr/>
          </p:nvSpPr>
          <p:spPr>
            <a:xfrm>
              <a:off x="14028" y="17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60463" name="Line 47"/>
            <p:cNvSpPr/>
            <p:nvPr/>
          </p:nvSpPr>
          <p:spPr>
            <a:xfrm>
              <a:off x="12960" y="25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4" name="Line 48"/>
            <p:cNvSpPr/>
            <p:nvPr/>
          </p:nvSpPr>
          <p:spPr>
            <a:xfrm>
              <a:off x="12960" y="16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5" name="Line 49"/>
            <p:cNvSpPr/>
            <p:nvPr/>
          </p:nvSpPr>
          <p:spPr>
            <a:xfrm>
              <a:off x="12960" y="8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6" name="Line 50"/>
            <p:cNvSpPr/>
            <p:nvPr/>
          </p:nvSpPr>
          <p:spPr>
            <a:xfrm>
              <a:off x="139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7" name="Text Box 51"/>
            <p:cNvSpPr txBox="1"/>
            <p:nvPr/>
          </p:nvSpPr>
          <p:spPr>
            <a:xfrm>
              <a:off x="14128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0</a:t>
              </a:r>
              <a:endParaRPr lang="pt-BR" altLang="pt-BR" sz="2400" dirty="0"/>
            </a:p>
          </p:txBody>
        </p:sp>
        <p:sp>
          <p:nvSpPr>
            <p:cNvPr id="60468" name="Text Box 52"/>
            <p:cNvSpPr txBox="1"/>
            <p:nvPr/>
          </p:nvSpPr>
          <p:spPr>
            <a:xfrm>
              <a:off x="15240" y="9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fat(0)</a:t>
              </a:r>
              <a:endParaRPr lang="pt-BR" altLang="pt-BR" sz="2000" dirty="0"/>
            </a:p>
          </p:txBody>
        </p:sp>
        <p:sp>
          <p:nvSpPr>
            <p:cNvPr id="60469" name="Line 53"/>
            <p:cNvSpPr/>
            <p:nvPr/>
          </p:nvSpPr>
          <p:spPr>
            <a:xfrm>
              <a:off x="151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0" name="Line 54"/>
            <p:cNvSpPr/>
            <p:nvPr/>
          </p:nvSpPr>
          <p:spPr>
            <a:xfrm>
              <a:off x="15000" y="8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1" name="Line 55"/>
            <p:cNvSpPr/>
            <p:nvPr/>
          </p:nvSpPr>
          <p:spPr>
            <a:xfrm>
              <a:off x="15000" y="25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2" name="Text Box 59"/>
            <p:cNvSpPr txBox="1"/>
            <p:nvPr/>
          </p:nvSpPr>
          <p:spPr>
            <a:xfrm>
              <a:off x="12948" y="188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60473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60474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60475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 rot="0">
            <a:off x="9124950" y="298450"/>
            <a:ext cx="2357120" cy="5878830"/>
            <a:chOff x="12948" y="480"/>
            <a:chExt cx="3712" cy="9258"/>
          </a:xfrm>
        </p:grpSpPr>
        <p:sp>
          <p:nvSpPr>
            <p:cNvPr id="62467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68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  <a:endParaRPr lang="pt-BR" altLang="pt-BR" dirty="0"/>
            </a:p>
          </p:txBody>
        </p:sp>
        <p:sp>
          <p:nvSpPr>
            <p:cNvPr id="62469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62470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  <a:endParaRPr lang="pt-BR" altLang="pt-BR" sz="1400" dirty="0"/>
            </a:p>
          </p:txBody>
        </p:sp>
        <p:sp>
          <p:nvSpPr>
            <p:cNvPr id="62471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2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3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4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5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6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7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8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9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0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  <a:endParaRPr lang="pt-BR" altLang="pt-BR" sz="2400" dirty="0"/>
            </a:p>
          </p:txBody>
        </p:sp>
        <p:sp>
          <p:nvSpPr>
            <p:cNvPr id="62481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  <a:endParaRPr lang="pt-BR" altLang="pt-BR" sz="2000" dirty="0"/>
            </a:p>
          </p:txBody>
        </p:sp>
        <p:sp>
          <p:nvSpPr>
            <p:cNvPr id="62482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3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4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5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6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7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62488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9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0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1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2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  <a:endParaRPr lang="pt-BR" altLang="pt-BR" sz="2400" dirty="0"/>
            </a:p>
          </p:txBody>
        </p:sp>
        <p:sp>
          <p:nvSpPr>
            <p:cNvPr id="62493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  <a:endParaRPr lang="pt-BR" altLang="pt-BR" sz="2000" dirty="0"/>
            </a:p>
          </p:txBody>
        </p:sp>
        <p:sp>
          <p:nvSpPr>
            <p:cNvPr id="62494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5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6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7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62498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9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0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1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2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  <a:endParaRPr lang="pt-BR" altLang="pt-BR" sz="2400" dirty="0"/>
            </a:p>
          </p:txBody>
        </p:sp>
        <p:sp>
          <p:nvSpPr>
            <p:cNvPr id="62503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  <a:endParaRPr lang="pt-BR" altLang="pt-BR" sz="2000" dirty="0"/>
            </a:p>
          </p:txBody>
        </p:sp>
        <p:sp>
          <p:nvSpPr>
            <p:cNvPr id="62504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5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6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7" name="Text Box 46"/>
            <p:cNvSpPr txBox="1"/>
            <p:nvPr/>
          </p:nvSpPr>
          <p:spPr>
            <a:xfrm>
              <a:off x="14028" y="17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62508" name="Line 47"/>
            <p:cNvSpPr/>
            <p:nvPr/>
          </p:nvSpPr>
          <p:spPr>
            <a:xfrm>
              <a:off x="12960" y="25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9" name="Line 48"/>
            <p:cNvSpPr/>
            <p:nvPr/>
          </p:nvSpPr>
          <p:spPr>
            <a:xfrm>
              <a:off x="12960" y="16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0" name="Line 49"/>
            <p:cNvSpPr/>
            <p:nvPr/>
          </p:nvSpPr>
          <p:spPr>
            <a:xfrm>
              <a:off x="12960" y="8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1" name="Line 50"/>
            <p:cNvSpPr/>
            <p:nvPr/>
          </p:nvSpPr>
          <p:spPr>
            <a:xfrm>
              <a:off x="139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2" name="Text Box 51"/>
            <p:cNvSpPr txBox="1"/>
            <p:nvPr/>
          </p:nvSpPr>
          <p:spPr>
            <a:xfrm>
              <a:off x="14128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0</a:t>
              </a:r>
              <a:endParaRPr lang="pt-BR" altLang="pt-BR" sz="2400" dirty="0"/>
            </a:p>
          </p:txBody>
        </p:sp>
        <p:sp>
          <p:nvSpPr>
            <p:cNvPr id="62513" name="Text Box 52"/>
            <p:cNvSpPr txBox="1"/>
            <p:nvPr/>
          </p:nvSpPr>
          <p:spPr>
            <a:xfrm>
              <a:off x="15240" y="9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fat(0)</a:t>
              </a:r>
              <a:endParaRPr lang="pt-BR" altLang="pt-BR" sz="2000" dirty="0"/>
            </a:p>
          </p:txBody>
        </p:sp>
        <p:sp>
          <p:nvSpPr>
            <p:cNvPr id="62514" name="Line 53"/>
            <p:cNvSpPr/>
            <p:nvPr/>
          </p:nvSpPr>
          <p:spPr>
            <a:xfrm>
              <a:off x="151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5" name="Line 54"/>
            <p:cNvSpPr/>
            <p:nvPr/>
          </p:nvSpPr>
          <p:spPr>
            <a:xfrm>
              <a:off x="15000" y="8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6" name="Line 55"/>
            <p:cNvSpPr/>
            <p:nvPr/>
          </p:nvSpPr>
          <p:spPr>
            <a:xfrm>
              <a:off x="15000" y="25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7" name="Text Box 56"/>
            <p:cNvSpPr txBox="1"/>
            <p:nvPr/>
          </p:nvSpPr>
          <p:spPr>
            <a:xfrm>
              <a:off x="13203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  <a:endParaRPr lang="pt-BR" altLang="pt-BR" sz="2400" dirty="0"/>
            </a:p>
          </p:txBody>
        </p:sp>
        <p:sp>
          <p:nvSpPr>
            <p:cNvPr id="62519" name="Text Box 59"/>
            <p:cNvSpPr txBox="1"/>
            <p:nvPr/>
          </p:nvSpPr>
          <p:spPr>
            <a:xfrm>
              <a:off x="12948" y="188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62520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62521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62522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</p:grpSp>
      <p:sp>
        <p:nvSpPr>
          <p:cNvPr id="312" name="Line 29"/>
          <p:cNvSpPr/>
          <p:nvPr/>
        </p:nvSpPr>
        <p:spPr>
          <a:xfrm rot="10800000" flipH="1">
            <a:off x="694690" y="6544945"/>
            <a:ext cx="107391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372" name="Group 371"/>
          <p:cNvGrpSpPr/>
          <p:nvPr/>
        </p:nvGrpSpPr>
        <p:grpSpPr>
          <a:xfrm rot="0">
            <a:off x="685165" y="287655"/>
            <a:ext cx="2357120" cy="5878830"/>
            <a:chOff x="12948" y="480"/>
            <a:chExt cx="3712" cy="9258"/>
          </a:xfrm>
        </p:grpSpPr>
        <p:sp>
          <p:nvSpPr>
            <p:cNvPr id="373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4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  <a:endParaRPr lang="pt-BR" altLang="pt-BR" dirty="0"/>
            </a:p>
          </p:txBody>
        </p:sp>
        <p:sp>
          <p:nvSpPr>
            <p:cNvPr id="375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376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  <a:endParaRPr lang="pt-BR" altLang="pt-BR" sz="1400" dirty="0"/>
            </a:p>
          </p:txBody>
        </p:sp>
        <p:sp>
          <p:nvSpPr>
            <p:cNvPr id="377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8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0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1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2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3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4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5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6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  <a:endParaRPr lang="pt-BR" altLang="pt-BR" sz="2400" dirty="0"/>
            </a:p>
          </p:txBody>
        </p:sp>
        <p:sp>
          <p:nvSpPr>
            <p:cNvPr id="387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  <a:endParaRPr lang="pt-BR" altLang="pt-BR" sz="2000" dirty="0"/>
            </a:p>
          </p:txBody>
        </p:sp>
        <p:sp>
          <p:nvSpPr>
            <p:cNvPr id="388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9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0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1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2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3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394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5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6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7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8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  <a:endParaRPr lang="pt-BR" altLang="pt-BR" sz="2400" dirty="0"/>
            </a:p>
          </p:txBody>
        </p:sp>
        <p:sp>
          <p:nvSpPr>
            <p:cNvPr id="399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  <a:endParaRPr lang="pt-BR" altLang="pt-BR" sz="2000" dirty="0"/>
            </a:p>
          </p:txBody>
        </p:sp>
        <p:sp>
          <p:nvSpPr>
            <p:cNvPr id="400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1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2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3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404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</p:grpSp>
      <p:grpSp>
        <p:nvGrpSpPr>
          <p:cNvPr id="405" name="Group 404"/>
          <p:cNvGrpSpPr/>
          <p:nvPr/>
        </p:nvGrpSpPr>
        <p:grpSpPr>
          <a:xfrm rot="0">
            <a:off x="3503930" y="299720"/>
            <a:ext cx="2357120" cy="5878830"/>
            <a:chOff x="12948" y="480"/>
            <a:chExt cx="3712" cy="9258"/>
          </a:xfrm>
        </p:grpSpPr>
        <p:sp>
          <p:nvSpPr>
            <p:cNvPr id="406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7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  <a:endParaRPr lang="pt-BR" altLang="pt-BR" dirty="0"/>
            </a:p>
          </p:txBody>
        </p:sp>
        <p:sp>
          <p:nvSpPr>
            <p:cNvPr id="408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409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  <a:endParaRPr lang="pt-BR" altLang="pt-BR" sz="1400" dirty="0"/>
            </a:p>
          </p:txBody>
        </p:sp>
        <p:sp>
          <p:nvSpPr>
            <p:cNvPr id="410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1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2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3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4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5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6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7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8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9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  <a:endParaRPr lang="pt-BR" altLang="pt-BR" sz="2400" dirty="0"/>
            </a:p>
          </p:txBody>
        </p:sp>
        <p:sp>
          <p:nvSpPr>
            <p:cNvPr id="420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  <a:endParaRPr lang="pt-BR" altLang="pt-BR" sz="2000" dirty="0"/>
            </a:p>
          </p:txBody>
        </p:sp>
        <p:sp>
          <p:nvSpPr>
            <p:cNvPr id="421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2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3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4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5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6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427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8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9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0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1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  <a:endParaRPr lang="pt-BR" altLang="pt-BR" sz="2400" dirty="0"/>
            </a:p>
          </p:txBody>
        </p:sp>
        <p:sp>
          <p:nvSpPr>
            <p:cNvPr id="432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  <a:endParaRPr lang="pt-BR" altLang="pt-BR" sz="2000" dirty="0"/>
            </a:p>
          </p:txBody>
        </p:sp>
        <p:sp>
          <p:nvSpPr>
            <p:cNvPr id="433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4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5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6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437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8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9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  <a:endParaRPr lang="pt-BR" altLang="pt-BR" sz="2400" dirty="0"/>
            </a:p>
          </p:txBody>
        </p:sp>
        <p:sp>
          <p:nvSpPr>
            <p:cNvPr id="442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  <a:endParaRPr lang="pt-BR" altLang="pt-BR" sz="2000" dirty="0"/>
            </a:p>
          </p:txBody>
        </p:sp>
        <p:sp>
          <p:nvSpPr>
            <p:cNvPr id="443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4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5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6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447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448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0" name="Group 429"/>
          <p:cNvGrpSpPr/>
          <p:nvPr/>
        </p:nvGrpSpPr>
        <p:grpSpPr>
          <a:xfrm rot="0">
            <a:off x="3496310" y="292100"/>
            <a:ext cx="2357120" cy="5878830"/>
            <a:chOff x="12948" y="480"/>
            <a:chExt cx="3712" cy="9258"/>
          </a:xfrm>
        </p:grpSpPr>
        <p:sp>
          <p:nvSpPr>
            <p:cNvPr id="431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2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  <a:endParaRPr lang="pt-BR" altLang="pt-BR" dirty="0"/>
            </a:p>
          </p:txBody>
        </p:sp>
        <p:sp>
          <p:nvSpPr>
            <p:cNvPr id="433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434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  <a:endParaRPr lang="pt-BR" altLang="pt-BR" sz="1400" dirty="0"/>
            </a:p>
          </p:txBody>
        </p:sp>
        <p:sp>
          <p:nvSpPr>
            <p:cNvPr id="435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6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7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8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9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2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3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4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  <a:endParaRPr lang="pt-BR" altLang="pt-BR" sz="2400" dirty="0"/>
            </a:p>
          </p:txBody>
        </p:sp>
        <p:sp>
          <p:nvSpPr>
            <p:cNvPr id="445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  <a:endParaRPr lang="pt-BR" altLang="pt-BR" sz="2000" dirty="0"/>
            </a:p>
          </p:txBody>
        </p:sp>
        <p:sp>
          <p:nvSpPr>
            <p:cNvPr id="446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7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8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9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452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3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4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5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6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  <a:endParaRPr lang="pt-BR" altLang="pt-BR" sz="2400" dirty="0"/>
            </a:p>
          </p:txBody>
        </p:sp>
        <p:sp>
          <p:nvSpPr>
            <p:cNvPr id="457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  <a:endParaRPr lang="pt-BR" altLang="pt-BR" sz="2000" dirty="0"/>
            </a:p>
          </p:txBody>
        </p:sp>
        <p:sp>
          <p:nvSpPr>
            <p:cNvPr id="458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9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1" name="Text Box 56"/>
            <p:cNvSpPr txBox="1"/>
            <p:nvPr/>
          </p:nvSpPr>
          <p:spPr>
            <a:xfrm>
              <a:off x="13203" y="4530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  <a:endParaRPr lang="pt-BR" altLang="pt-BR" sz="2400" dirty="0"/>
            </a:p>
          </p:txBody>
        </p:sp>
        <p:sp>
          <p:nvSpPr>
            <p:cNvPr id="462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463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</p:grpSp>
      <p:grpSp>
        <p:nvGrpSpPr>
          <p:cNvPr id="519" name="Group 518"/>
          <p:cNvGrpSpPr/>
          <p:nvPr/>
        </p:nvGrpSpPr>
        <p:grpSpPr>
          <a:xfrm rot="0">
            <a:off x="677545" y="297815"/>
            <a:ext cx="2357120" cy="5878830"/>
            <a:chOff x="12948" y="480"/>
            <a:chExt cx="3712" cy="9258"/>
          </a:xfrm>
        </p:grpSpPr>
        <p:sp>
          <p:nvSpPr>
            <p:cNvPr id="520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1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  <a:endParaRPr lang="pt-BR" altLang="pt-BR" dirty="0"/>
            </a:p>
          </p:txBody>
        </p:sp>
        <p:sp>
          <p:nvSpPr>
            <p:cNvPr id="522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523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  <a:endParaRPr lang="pt-BR" altLang="pt-BR" sz="1400" dirty="0"/>
            </a:p>
          </p:txBody>
        </p:sp>
        <p:sp>
          <p:nvSpPr>
            <p:cNvPr id="524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5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6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7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8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9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0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1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2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3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  <a:endParaRPr lang="pt-BR" altLang="pt-BR" sz="2400" dirty="0"/>
            </a:p>
          </p:txBody>
        </p:sp>
        <p:sp>
          <p:nvSpPr>
            <p:cNvPr id="534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  <a:endParaRPr lang="pt-BR" altLang="pt-BR" sz="2000" dirty="0"/>
            </a:p>
          </p:txBody>
        </p:sp>
        <p:sp>
          <p:nvSpPr>
            <p:cNvPr id="535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6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7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8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9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0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541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3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4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5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  <a:endParaRPr lang="pt-BR" altLang="pt-BR" sz="2400" dirty="0"/>
            </a:p>
          </p:txBody>
        </p:sp>
        <p:sp>
          <p:nvSpPr>
            <p:cNvPr id="546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  <a:endParaRPr lang="pt-BR" altLang="pt-BR" sz="2000" dirty="0"/>
            </a:p>
          </p:txBody>
        </p:sp>
        <p:sp>
          <p:nvSpPr>
            <p:cNvPr id="547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8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9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0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551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2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3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4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5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  <a:endParaRPr lang="pt-BR" altLang="pt-BR" sz="2400" dirty="0"/>
            </a:p>
          </p:txBody>
        </p:sp>
        <p:sp>
          <p:nvSpPr>
            <p:cNvPr id="556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  <a:endParaRPr lang="pt-BR" altLang="pt-BR" sz="2000" dirty="0"/>
            </a:p>
          </p:txBody>
        </p:sp>
        <p:sp>
          <p:nvSpPr>
            <p:cNvPr id="557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8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9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60" name="Text Box 56"/>
            <p:cNvSpPr txBox="1"/>
            <p:nvPr/>
          </p:nvSpPr>
          <p:spPr>
            <a:xfrm>
              <a:off x="13203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  <a:endParaRPr lang="pt-BR" altLang="pt-BR" sz="2400" dirty="0"/>
            </a:p>
          </p:txBody>
        </p:sp>
        <p:sp>
          <p:nvSpPr>
            <p:cNvPr id="561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562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563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</p:grpSp>
      <p:grpSp>
        <p:nvGrpSpPr>
          <p:cNvPr id="3" name="Group 2"/>
          <p:cNvGrpSpPr/>
          <p:nvPr/>
        </p:nvGrpSpPr>
        <p:grpSpPr>
          <a:xfrm rot="0">
            <a:off x="6335395" y="292100"/>
            <a:ext cx="2357120" cy="5878830"/>
            <a:chOff x="12948" y="480"/>
            <a:chExt cx="3712" cy="9258"/>
          </a:xfrm>
        </p:grpSpPr>
        <p:sp>
          <p:nvSpPr>
            <p:cNvPr id="68613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4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  <a:endParaRPr lang="pt-BR" altLang="pt-BR" dirty="0"/>
            </a:p>
          </p:txBody>
        </p:sp>
        <p:sp>
          <p:nvSpPr>
            <p:cNvPr id="68615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68616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  <a:endParaRPr lang="pt-BR" altLang="pt-BR" sz="1400" dirty="0"/>
            </a:p>
          </p:txBody>
        </p:sp>
        <p:sp>
          <p:nvSpPr>
            <p:cNvPr id="68617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8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9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0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1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2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3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4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5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6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  <a:endParaRPr lang="pt-BR" altLang="pt-BR" sz="2400" dirty="0"/>
            </a:p>
          </p:txBody>
        </p:sp>
        <p:sp>
          <p:nvSpPr>
            <p:cNvPr id="68627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  <a:endParaRPr lang="pt-BR" altLang="pt-BR" sz="2000" dirty="0"/>
            </a:p>
          </p:txBody>
        </p:sp>
        <p:sp>
          <p:nvSpPr>
            <p:cNvPr id="68628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9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0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1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2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3" name="Text Box 56"/>
            <p:cNvSpPr txBox="1"/>
            <p:nvPr/>
          </p:nvSpPr>
          <p:spPr>
            <a:xfrm>
              <a:off x="13203" y="6330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6</a:t>
              </a:r>
              <a:endParaRPr lang="pt-BR" altLang="pt-BR" sz="2400" dirty="0"/>
            </a:p>
          </p:txBody>
        </p:sp>
        <p:sp>
          <p:nvSpPr>
            <p:cNvPr id="68634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</p:grpSp>
      <p:grpSp>
        <p:nvGrpSpPr>
          <p:cNvPr id="4" name="Group 3"/>
          <p:cNvGrpSpPr/>
          <p:nvPr/>
        </p:nvGrpSpPr>
        <p:grpSpPr>
          <a:xfrm rot="0">
            <a:off x="9150350" y="292735"/>
            <a:ext cx="2349500" cy="5878830"/>
            <a:chOff x="12960" y="480"/>
            <a:chExt cx="3700" cy="9258"/>
          </a:xfrm>
        </p:grpSpPr>
        <p:sp>
          <p:nvSpPr>
            <p:cNvPr id="70661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2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  <a:endParaRPr lang="pt-BR" altLang="pt-BR" dirty="0"/>
            </a:p>
          </p:txBody>
        </p:sp>
        <p:sp>
          <p:nvSpPr>
            <p:cNvPr id="70663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  <a:endParaRPr lang="pt-BR" altLang="pt-BR" sz="1400" dirty="0"/>
            </a:p>
          </p:txBody>
        </p:sp>
        <p:sp>
          <p:nvSpPr>
            <p:cNvPr id="70664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5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6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7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8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9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70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71" name="Text Box 7"/>
            <p:cNvSpPr txBox="1"/>
            <p:nvPr/>
          </p:nvSpPr>
          <p:spPr>
            <a:xfrm>
              <a:off x="13599" y="8073"/>
              <a:ext cx="682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6</a:t>
              </a:r>
              <a:endParaRPr lang="pt-BR" altLang="pt-BR" sz="2400" dirty="0"/>
            </a:p>
          </p:txBody>
        </p:sp>
      </p:grpSp>
      <p:sp>
        <p:nvSpPr>
          <p:cNvPr id="7" name="Line 29"/>
          <p:cNvSpPr/>
          <p:nvPr/>
        </p:nvSpPr>
        <p:spPr>
          <a:xfrm rot="10800000" flipH="1">
            <a:off x="677545" y="6555740"/>
            <a:ext cx="107391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54" name="Line 38"/>
          <p:cNvSpPr/>
          <p:nvPr/>
        </p:nvSpPr>
        <p:spPr>
          <a:xfrm rot="10800000">
            <a:off x="2631440" y="1639570"/>
            <a:ext cx="68580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55" name="Text Box 39"/>
          <p:cNvSpPr txBox="1"/>
          <p:nvPr/>
        </p:nvSpPr>
        <p:spPr>
          <a:xfrm>
            <a:off x="717550" y="1437640"/>
            <a:ext cx="1806575" cy="39814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dirty="0"/>
              <a:t>nome do vetor</a:t>
            </a:r>
            <a:endParaRPr lang="pt-BR" altLang="pt-BR" sz="2000" dirty="0"/>
          </a:p>
        </p:txBody>
      </p:sp>
      <p:sp>
        <p:nvSpPr>
          <p:cNvPr id="5158" name="Text Box 42"/>
          <p:cNvSpPr txBox="1"/>
          <p:nvPr/>
        </p:nvSpPr>
        <p:spPr>
          <a:xfrm>
            <a:off x="1924685" y="4130040"/>
            <a:ext cx="2786380" cy="39814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dirty="0"/>
              <a:t>posição dos elementos</a:t>
            </a:r>
            <a:endParaRPr lang="pt-BR" altLang="pt-BR" sz="2000" dirty="0"/>
          </a:p>
        </p:txBody>
      </p:sp>
      <p:grpSp>
        <p:nvGrpSpPr>
          <p:cNvPr id="50" name="Group 49"/>
          <p:cNvGrpSpPr/>
          <p:nvPr/>
        </p:nvGrpSpPr>
        <p:grpSpPr>
          <a:xfrm rot="0">
            <a:off x="6410960" y="2472690"/>
            <a:ext cx="2290445" cy="1169670"/>
            <a:chOff x="3513" y="4849"/>
            <a:chExt cx="3607" cy="1842"/>
          </a:xfrm>
        </p:grpSpPr>
        <p:grpSp>
          <p:nvGrpSpPr>
            <p:cNvPr id="51" name="Group 50"/>
            <p:cNvGrpSpPr/>
            <p:nvPr/>
          </p:nvGrpSpPr>
          <p:grpSpPr>
            <a:xfrm>
              <a:off x="3513" y="4849"/>
              <a:ext cx="1203" cy="1840"/>
              <a:chOff x="3513" y="4849"/>
              <a:chExt cx="1203" cy="1840"/>
            </a:xfrm>
          </p:grpSpPr>
          <p:sp>
            <p:nvSpPr>
              <p:cNvPr id="52" name="Line 8"/>
              <p:cNvSpPr/>
              <p:nvPr/>
            </p:nvSpPr>
            <p:spPr>
              <a:xfrm>
                <a:off x="3513" y="4849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3" name="Line 11"/>
              <p:cNvSpPr/>
              <p:nvPr/>
            </p:nvSpPr>
            <p:spPr>
              <a:xfrm>
                <a:off x="4713" y="4849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54" name="Text Box 32"/>
              <p:cNvSpPr txBox="1"/>
              <p:nvPr/>
            </p:nvSpPr>
            <p:spPr>
              <a:xfrm>
                <a:off x="3841" y="5962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400" dirty="0">
                    <a:cs typeface="+mn-lt"/>
                  </a:rPr>
                  <a:t>3</a:t>
                </a:r>
                <a:endParaRPr lang="pt-PT" altLang="pt-BR" sz="2400" dirty="0">
                  <a:cs typeface="+mn-lt"/>
                </a:endParaRPr>
              </a:p>
            </p:txBody>
          </p:sp>
          <p:cxnSp>
            <p:nvCxnSpPr>
              <p:cNvPr id="56" name="Straight Connector 55"/>
              <p:cNvCxnSpPr>
                <a:stCxn id="52" idx="0"/>
                <a:endCxn id="53" idx="0"/>
              </p:cNvCxnSpPr>
              <p:nvPr/>
            </p:nvCxnSpPr>
            <p:spPr>
              <a:xfrm>
                <a:off x="3513" y="4849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 Box 24"/>
              <p:cNvSpPr txBox="1"/>
              <p:nvPr/>
            </p:nvSpPr>
            <p:spPr>
              <a:xfrm>
                <a:off x="3660" y="4916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cs typeface="+mn-lt"/>
                  </a:rPr>
                  <a:t>19</a:t>
                </a:r>
                <a:endParaRPr lang="pt-BR" altLang="pt-BR" sz="2800" dirty="0">
                  <a:cs typeface="+mn-lt"/>
                </a:endParaRP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3515" y="5809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Line 8"/>
              <p:cNvSpPr/>
              <p:nvPr/>
            </p:nvSpPr>
            <p:spPr>
              <a:xfrm>
                <a:off x="4714" y="4849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59" name="Group 58"/>
            <p:cNvGrpSpPr/>
            <p:nvPr/>
          </p:nvGrpSpPr>
          <p:grpSpPr>
            <a:xfrm>
              <a:off x="4714" y="4850"/>
              <a:ext cx="1203" cy="1840"/>
              <a:chOff x="3513" y="4849"/>
              <a:chExt cx="1203" cy="1840"/>
            </a:xfrm>
          </p:grpSpPr>
          <p:sp>
            <p:nvSpPr>
              <p:cNvPr id="60" name="Line 8"/>
              <p:cNvSpPr/>
              <p:nvPr/>
            </p:nvSpPr>
            <p:spPr>
              <a:xfrm>
                <a:off x="3513" y="4849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" name="Line 11"/>
              <p:cNvSpPr/>
              <p:nvPr/>
            </p:nvSpPr>
            <p:spPr>
              <a:xfrm>
                <a:off x="4713" y="4849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62" name="Text Box 32"/>
              <p:cNvSpPr txBox="1"/>
              <p:nvPr/>
            </p:nvSpPr>
            <p:spPr>
              <a:xfrm>
                <a:off x="3841" y="5962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400" dirty="0">
                    <a:cs typeface="+mn-lt"/>
                  </a:rPr>
                  <a:t>4</a:t>
                </a:r>
                <a:endParaRPr lang="pt-PT" altLang="pt-BR" sz="2400" dirty="0">
                  <a:cs typeface="+mn-lt"/>
                </a:endParaRPr>
              </a:p>
            </p:txBody>
          </p:sp>
          <p:sp>
            <p:nvSpPr>
              <p:cNvPr id="63" name="Text Box 24"/>
              <p:cNvSpPr txBox="1"/>
              <p:nvPr/>
            </p:nvSpPr>
            <p:spPr>
              <a:xfrm>
                <a:off x="3660" y="4917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cs typeface="+mn-lt"/>
                  </a:rPr>
                  <a:t>19</a:t>
                </a:r>
                <a:endParaRPr lang="pt-BR" altLang="pt-BR" sz="2800" dirty="0">
                  <a:cs typeface="+mn-lt"/>
                </a:endParaRPr>
              </a:p>
            </p:txBody>
          </p:sp>
          <p:cxnSp>
            <p:nvCxnSpPr>
              <p:cNvPr id="64" name="Straight Connector 63"/>
              <p:cNvCxnSpPr>
                <a:stCxn id="60" idx="0"/>
                <a:endCxn id="61" idx="0"/>
              </p:cNvCxnSpPr>
              <p:nvPr/>
            </p:nvCxnSpPr>
            <p:spPr>
              <a:xfrm>
                <a:off x="3513" y="4849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515" y="5809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Line 8"/>
              <p:cNvSpPr/>
              <p:nvPr/>
            </p:nvSpPr>
            <p:spPr>
              <a:xfrm>
                <a:off x="4714" y="4849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67" name="Group 66"/>
            <p:cNvGrpSpPr/>
            <p:nvPr/>
          </p:nvGrpSpPr>
          <p:grpSpPr>
            <a:xfrm>
              <a:off x="5917" y="4851"/>
              <a:ext cx="1203" cy="1840"/>
              <a:chOff x="3513" y="4849"/>
              <a:chExt cx="1203" cy="1840"/>
            </a:xfrm>
          </p:grpSpPr>
          <p:sp>
            <p:nvSpPr>
              <p:cNvPr id="68" name="Line 8"/>
              <p:cNvSpPr/>
              <p:nvPr/>
            </p:nvSpPr>
            <p:spPr>
              <a:xfrm>
                <a:off x="3513" y="4849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9" name="Line 11"/>
              <p:cNvSpPr/>
              <p:nvPr/>
            </p:nvSpPr>
            <p:spPr>
              <a:xfrm>
                <a:off x="4713" y="4849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70" name="Text Box 32"/>
              <p:cNvSpPr txBox="1"/>
              <p:nvPr/>
            </p:nvSpPr>
            <p:spPr>
              <a:xfrm>
                <a:off x="3841" y="5962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400" dirty="0">
                    <a:cs typeface="+mn-lt"/>
                  </a:rPr>
                  <a:t>5</a:t>
                </a:r>
                <a:endParaRPr lang="pt-PT" altLang="pt-BR" sz="2400" dirty="0">
                  <a:cs typeface="+mn-lt"/>
                </a:endParaRPr>
              </a:p>
            </p:txBody>
          </p:sp>
          <p:sp>
            <p:nvSpPr>
              <p:cNvPr id="71" name="Text Box 24"/>
              <p:cNvSpPr txBox="1"/>
              <p:nvPr/>
            </p:nvSpPr>
            <p:spPr>
              <a:xfrm>
                <a:off x="3663" y="4917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cs typeface="+mn-lt"/>
                  </a:rPr>
                  <a:t>19</a:t>
                </a:r>
                <a:endParaRPr lang="pt-BR" altLang="pt-BR" sz="2800" dirty="0">
                  <a:cs typeface="+mn-lt"/>
                </a:endParaRPr>
              </a:p>
            </p:txBody>
          </p:sp>
          <p:cxnSp>
            <p:nvCxnSpPr>
              <p:cNvPr id="72" name="Straight Connector 71"/>
              <p:cNvCxnSpPr>
                <a:stCxn id="68" idx="0"/>
                <a:endCxn id="69" idx="0"/>
              </p:cNvCxnSpPr>
              <p:nvPr/>
            </p:nvCxnSpPr>
            <p:spPr>
              <a:xfrm>
                <a:off x="3513" y="4849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515" y="5809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Line 8"/>
              <p:cNvSpPr/>
              <p:nvPr/>
            </p:nvSpPr>
            <p:spPr>
              <a:xfrm>
                <a:off x="4714" y="4849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sp>
        <p:nvSpPr>
          <p:cNvPr id="5165" name="Text Box 49"/>
          <p:cNvSpPr txBox="1"/>
          <p:nvPr/>
        </p:nvSpPr>
        <p:spPr>
          <a:xfrm>
            <a:off x="6396355" y="4130040"/>
            <a:ext cx="3844290" cy="400050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b="1" dirty="0"/>
              <a:t>itens</a:t>
            </a:r>
            <a:r>
              <a:rPr lang="pt-BR" altLang="pt-BR" sz="2000" dirty="0"/>
              <a:t> é um vetor de </a:t>
            </a:r>
            <a:r>
              <a:rPr lang="pt-PT" altLang="pt-BR" sz="2000" dirty="0"/>
              <a:t>6 </a:t>
            </a:r>
            <a:r>
              <a:rPr lang="pt-BR" altLang="pt-BR" sz="2000" dirty="0"/>
              <a:t>elementos</a:t>
            </a:r>
            <a:endParaRPr lang="pt-BR" altLang="pt-BR" sz="2000" dirty="0"/>
          </a:p>
        </p:txBody>
      </p:sp>
      <p:sp>
        <p:nvSpPr>
          <p:cNvPr id="5146" name="Text Box 30"/>
          <p:cNvSpPr txBox="1"/>
          <p:nvPr/>
        </p:nvSpPr>
        <p:spPr>
          <a:xfrm>
            <a:off x="2922270" y="2517140"/>
            <a:ext cx="101155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800" b="1" dirty="0"/>
              <a:t>itens</a:t>
            </a:r>
            <a:endParaRPr lang="pt-BR" altLang="pt-BR" sz="2800" b="1" dirty="0"/>
          </a:p>
        </p:txBody>
      </p:sp>
      <p:sp>
        <p:nvSpPr>
          <p:cNvPr id="5156" name="Line 40"/>
          <p:cNvSpPr/>
          <p:nvPr/>
        </p:nvSpPr>
        <p:spPr>
          <a:xfrm flipH="1">
            <a:off x="3317240" y="3410585"/>
            <a:ext cx="69215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57" name="Line 41"/>
          <p:cNvSpPr/>
          <p:nvPr/>
        </p:nvSpPr>
        <p:spPr>
          <a:xfrm>
            <a:off x="3317240" y="3412490"/>
            <a:ext cx="1270" cy="5334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59" name="AutoShape 43"/>
          <p:cNvSpPr/>
          <p:nvPr/>
        </p:nvSpPr>
        <p:spPr>
          <a:xfrm rot="10800000" flipH="1" flipV="1">
            <a:off x="6524625" y="2548255"/>
            <a:ext cx="533400" cy="457200"/>
          </a:xfrm>
          <a:prstGeom prst="octagon">
            <a:avLst>
              <a:gd name="adj" fmla="val 25000"/>
            </a:avLst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5160" name="Line 44"/>
          <p:cNvSpPr/>
          <p:nvPr/>
        </p:nvSpPr>
        <p:spPr>
          <a:xfrm flipV="1">
            <a:off x="6793230" y="1637665"/>
            <a:ext cx="1270" cy="91059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61" name="Line 45"/>
          <p:cNvSpPr/>
          <p:nvPr/>
        </p:nvSpPr>
        <p:spPr>
          <a:xfrm>
            <a:off x="6793230" y="1637665"/>
            <a:ext cx="144780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62" name="Text Box 46"/>
          <p:cNvSpPr txBox="1"/>
          <p:nvPr/>
        </p:nvSpPr>
        <p:spPr>
          <a:xfrm>
            <a:off x="8329295" y="1439545"/>
            <a:ext cx="1522095" cy="39814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dirty="0"/>
              <a:t>4</a:t>
            </a:r>
            <a:r>
              <a:rPr lang="pt-BR" altLang="pt-BR" sz="2000" u="sng" baseline="30000" dirty="0"/>
              <a:t>o</a:t>
            </a:r>
            <a:r>
              <a:rPr lang="pt-BR" altLang="pt-BR" sz="2000" dirty="0"/>
              <a:t> elemento</a:t>
            </a:r>
            <a:endParaRPr lang="pt-BR" altLang="pt-BR" sz="2000" dirty="0"/>
          </a:p>
        </p:txBody>
      </p:sp>
      <p:sp>
        <p:nvSpPr>
          <p:cNvPr id="5163" name="Line 47"/>
          <p:cNvSpPr/>
          <p:nvPr/>
        </p:nvSpPr>
        <p:spPr>
          <a:xfrm>
            <a:off x="9915525" y="1635760"/>
            <a:ext cx="38100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64" name="Text Box 48"/>
          <p:cNvSpPr txBox="1"/>
          <p:nvPr/>
        </p:nvSpPr>
        <p:spPr>
          <a:xfrm>
            <a:off x="10361930" y="1377315"/>
            <a:ext cx="1325245" cy="52324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800" dirty="0"/>
              <a:t>itens[3]</a:t>
            </a:r>
            <a:endParaRPr lang="pt-BR" altLang="pt-BR" sz="2800" dirty="0"/>
          </a:p>
        </p:txBody>
      </p:sp>
      <p:sp>
        <p:nvSpPr>
          <p:cNvPr id="5166" name="Line 50"/>
          <p:cNvSpPr/>
          <p:nvPr/>
        </p:nvSpPr>
        <p:spPr>
          <a:xfrm>
            <a:off x="8328025" y="3677285"/>
            <a:ext cx="1270" cy="3810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41" name="Group 40"/>
          <p:cNvGrpSpPr/>
          <p:nvPr/>
        </p:nvGrpSpPr>
        <p:grpSpPr>
          <a:xfrm rot="0">
            <a:off x="4124325" y="2472055"/>
            <a:ext cx="2290445" cy="1169670"/>
            <a:chOff x="3513" y="4849"/>
            <a:chExt cx="3607" cy="1842"/>
          </a:xfrm>
        </p:grpSpPr>
        <p:grpSp>
          <p:nvGrpSpPr>
            <p:cNvPr id="16" name="Group 15"/>
            <p:cNvGrpSpPr/>
            <p:nvPr/>
          </p:nvGrpSpPr>
          <p:grpSpPr>
            <a:xfrm>
              <a:off x="3513" y="4849"/>
              <a:ext cx="1203" cy="1839"/>
              <a:chOff x="3513" y="4849"/>
              <a:chExt cx="1203" cy="1839"/>
            </a:xfrm>
          </p:grpSpPr>
          <p:sp>
            <p:nvSpPr>
              <p:cNvPr id="5124" name="Line 8"/>
              <p:cNvSpPr/>
              <p:nvPr/>
            </p:nvSpPr>
            <p:spPr>
              <a:xfrm>
                <a:off x="3513" y="4849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127" name="Line 11"/>
              <p:cNvSpPr/>
              <p:nvPr/>
            </p:nvSpPr>
            <p:spPr>
              <a:xfrm>
                <a:off x="4713" y="4849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5148" name="Text Box 32"/>
              <p:cNvSpPr txBox="1"/>
              <p:nvPr/>
            </p:nvSpPr>
            <p:spPr>
              <a:xfrm>
                <a:off x="3841" y="5962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400" dirty="0">
                    <a:cs typeface="+mn-lt"/>
                  </a:rPr>
                  <a:t>0</a:t>
                </a:r>
                <a:endParaRPr lang="pt-BR" altLang="pt-BR" sz="2400" dirty="0">
                  <a:cs typeface="+mn-lt"/>
                </a:endParaRPr>
              </a:p>
            </p:txBody>
          </p:sp>
          <p:sp>
            <p:nvSpPr>
              <p:cNvPr id="3" name="Text Box 24"/>
              <p:cNvSpPr txBox="1"/>
              <p:nvPr/>
            </p:nvSpPr>
            <p:spPr>
              <a:xfrm>
                <a:off x="3660" y="4917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cs typeface="+mn-lt"/>
                  </a:rPr>
                  <a:t>19</a:t>
                </a:r>
                <a:endParaRPr lang="pt-BR" altLang="pt-BR" sz="2800" dirty="0">
                  <a:cs typeface="+mn-lt"/>
                </a:endParaRPr>
              </a:p>
            </p:txBody>
          </p:sp>
          <p:cxnSp>
            <p:nvCxnSpPr>
              <p:cNvPr id="4" name="Straight Connector 3"/>
              <p:cNvCxnSpPr>
                <a:stCxn id="5124" idx="0"/>
                <a:endCxn id="5127" idx="0"/>
              </p:cNvCxnSpPr>
              <p:nvPr/>
            </p:nvCxnSpPr>
            <p:spPr>
              <a:xfrm>
                <a:off x="3513" y="4849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3515" y="5809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Line 8"/>
              <p:cNvSpPr/>
              <p:nvPr/>
            </p:nvSpPr>
            <p:spPr>
              <a:xfrm>
                <a:off x="4714" y="4849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17" name="Group 16"/>
            <p:cNvGrpSpPr/>
            <p:nvPr/>
          </p:nvGrpSpPr>
          <p:grpSpPr>
            <a:xfrm>
              <a:off x="4714" y="4850"/>
              <a:ext cx="1203" cy="1840"/>
              <a:chOff x="3513" y="4849"/>
              <a:chExt cx="1203" cy="1840"/>
            </a:xfrm>
          </p:grpSpPr>
          <p:sp>
            <p:nvSpPr>
              <p:cNvPr id="18" name="Line 8"/>
              <p:cNvSpPr/>
              <p:nvPr/>
            </p:nvSpPr>
            <p:spPr>
              <a:xfrm>
                <a:off x="3513" y="4849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9" name="Line 11"/>
              <p:cNvSpPr/>
              <p:nvPr/>
            </p:nvSpPr>
            <p:spPr>
              <a:xfrm>
                <a:off x="4713" y="4849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20" name="Text Box 32"/>
              <p:cNvSpPr txBox="1"/>
              <p:nvPr/>
            </p:nvSpPr>
            <p:spPr>
              <a:xfrm>
                <a:off x="3841" y="5962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400" dirty="0">
                    <a:cs typeface="+mn-lt"/>
                  </a:rPr>
                  <a:t>1</a:t>
                </a:r>
                <a:endParaRPr lang="pt-PT" altLang="pt-BR" sz="2400" dirty="0">
                  <a:cs typeface="+mn-lt"/>
                </a:endParaRPr>
              </a:p>
            </p:txBody>
          </p:sp>
          <p:sp>
            <p:nvSpPr>
              <p:cNvPr id="21" name="Text Box 24"/>
              <p:cNvSpPr txBox="1"/>
              <p:nvPr/>
            </p:nvSpPr>
            <p:spPr>
              <a:xfrm>
                <a:off x="3660" y="4917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cs typeface="+mn-lt"/>
                  </a:rPr>
                  <a:t>19</a:t>
                </a:r>
                <a:endParaRPr lang="pt-BR" altLang="pt-BR" sz="2800" dirty="0">
                  <a:cs typeface="+mn-lt"/>
                </a:endParaRPr>
              </a:p>
            </p:txBody>
          </p:sp>
          <p:cxnSp>
            <p:nvCxnSpPr>
              <p:cNvPr id="22" name="Straight Connector 21"/>
              <p:cNvCxnSpPr>
                <a:stCxn id="18" idx="0"/>
                <a:endCxn id="19" idx="0"/>
              </p:cNvCxnSpPr>
              <p:nvPr/>
            </p:nvCxnSpPr>
            <p:spPr>
              <a:xfrm>
                <a:off x="3513" y="4849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515" y="5809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Line 8"/>
              <p:cNvSpPr/>
              <p:nvPr/>
            </p:nvSpPr>
            <p:spPr>
              <a:xfrm>
                <a:off x="4714" y="4849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5" name="Group 24"/>
            <p:cNvGrpSpPr/>
            <p:nvPr/>
          </p:nvGrpSpPr>
          <p:grpSpPr>
            <a:xfrm>
              <a:off x="5917" y="4851"/>
              <a:ext cx="1203" cy="1840"/>
              <a:chOff x="3513" y="4849"/>
              <a:chExt cx="1203" cy="1840"/>
            </a:xfrm>
          </p:grpSpPr>
          <p:sp>
            <p:nvSpPr>
              <p:cNvPr id="26" name="Line 8"/>
              <p:cNvSpPr/>
              <p:nvPr/>
            </p:nvSpPr>
            <p:spPr>
              <a:xfrm>
                <a:off x="3513" y="4849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" name="Line 11"/>
              <p:cNvSpPr/>
              <p:nvPr/>
            </p:nvSpPr>
            <p:spPr>
              <a:xfrm>
                <a:off x="4713" y="4849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28" name="Text Box 32"/>
              <p:cNvSpPr txBox="1"/>
              <p:nvPr/>
            </p:nvSpPr>
            <p:spPr>
              <a:xfrm>
                <a:off x="3841" y="5962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400" dirty="0">
                    <a:cs typeface="+mn-lt"/>
                  </a:rPr>
                  <a:t>2</a:t>
                </a:r>
                <a:endParaRPr lang="pt-PT" altLang="pt-BR" sz="2400" dirty="0">
                  <a:cs typeface="+mn-lt"/>
                </a:endParaRPr>
              </a:p>
            </p:txBody>
          </p:sp>
          <p:sp>
            <p:nvSpPr>
              <p:cNvPr id="29" name="Text Box 24"/>
              <p:cNvSpPr txBox="1"/>
              <p:nvPr/>
            </p:nvSpPr>
            <p:spPr>
              <a:xfrm>
                <a:off x="3663" y="4917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cs typeface="+mn-lt"/>
                  </a:rPr>
                  <a:t>19</a:t>
                </a:r>
                <a:endParaRPr lang="pt-BR" altLang="pt-BR" sz="2800" dirty="0">
                  <a:cs typeface="+mn-lt"/>
                </a:endParaRPr>
              </a:p>
            </p:txBody>
          </p:sp>
          <p:cxnSp>
            <p:nvCxnSpPr>
              <p:cNvPr id="30" name="Straight Connector 29"/>
              <p:cNvCxnSpPr>
                <a:stCxn id="26" idx="0"/>
                <a:endCxn id="27" idx="0"/>
              </p:cNvCxnSpPr>
              <p:nvPr/>
            </p:nvCxnSpPr>
            <p:spPr>
              <a:xfrm>
                <a:off x="3513" y="4849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515" y="5809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Line 8"/>
              <p:cNvSpPr/>
              <p:nvPr/>
            </p:nvSpPr>
            <p:spPr>
              <a:xfrm>
                <a:off x="4714" y="4849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sp>
        <p:nvSpPr>
          <p:cNvPr id="77" name="Text Box 32"/>
          <p:cNvSpPr txBox="1"/>
          <p:nvPr/>
        </p:nvSpPr>
        <p:spPr>
          <a:xfrm>
            <a:off x="4281805" y="193230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-6</a:t>
            </a:r>
            <a:endParaRPr lang="pt-PT" altLang="pt-BR" sz="2400" dirty="0">
              <a:cs typeface="+mn-lt"/>
            </a:endParaRPr>
          </a:p>
        </p:txBody>
      </p:sp>
      <p:sp>
        <p:nvSpPr>
          <p:cNvPr id="78" name="Text Box 32"/>
          <p:cNvSpPr txBox="1"/>
          <p:nvPr/>
        </p:nvSpPr>
        <p:spPr>
          <a:xfrm>
            <a:off x="5039360" y="1932305"/>
            <a:ext cx="460375" cy="46164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-5</a:t>
            </a:r>
            <a:endParaRPr lang="pt-PT" altLang="pt-BR" sz="2400" dirty="0">
              <a:cs typeface="+mn-lt"/>
            </a:endParaRPr>
          </a:p>
        </p:txBody>
      </p:sp>
      <p:sp>
        <p:nvSpPr>
          <p:cNvPr id="79" name="Text Box 32"/>
          <p:cNvSpPr txBox="1"/>
          <p:nvPr/>
        </p:nvSpPr>
        <p:spPr>
          <a:xfrm>
            <a:off x="5808345" y="193230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-4</a:t>
            </a:r>
            <a:endParaRPr lang="pt-PT" altLang="pt-BR" sz="2400" dirty="0">
              <a:cs typeface="+mn-lt"/>
            </a:endParaRPr>
          </a:p>
        </p:txBody>
      </p:sp>
      <p:sp>
        <p:nvSpPr>
          <p:cNvPr id="81" name="Text Box 32"/>
          <p:cNvSpPr txBox="1"/>
          <p:nvPr/>
        </p:nvSpPr>
        <p:spPr>
          <a:xfrm>
            <a:off x="7331075" y="193230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-2</a:t>
            </a:r>
            <a:endParaRPr lang="pt-PT" altLang="pt-BR" sz="2400" dirty="0">
              <a:cs typeface="+mn-lt"/>
            </a:endParaRPr>
          </a:p>
        </p:txBody>
      </p:sp>
      <p:sp>
        <p:nvSpPr>
          <p:cNvPr id="82" name="Text Box 32"/>
          <p:cNvSpPr txBox="1"/>
          <p:nvPr/>
        </p:nvSpPr>
        <p:spPr>
          <a:xfrm>
            <a:off x="8103870" y="193230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-1</a:t>
            </a:r>
            <a:endParaRPr lang="pt-PT" altLang="pt-BR" sz="2400" dirty="0">
              <a:cs typeface="+mn-lt"/>
            </a:endParaRPr>
          </a:p>
        </p:txBody>
      </p:sp>
      <p:sp>
        <p:nvSpPr>
          <p:cNvPr id="83" name="Line 40"/>
          <p:cNvSpPr/>
          <p:nvPr/>
        </p:nvSpPr>
        <p:spPr>
          <a:xfrm rot="5400000" flipH="1" flipV="1">
            <a:off x="2902585" y="2052320"/>
            <a:ext cx="831850" cy="63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Group 6"/>
          <p:cNvGrpSpPr/>
          <p:nvPr/>
        </p:nvGrpSpPr>
        <p:grpSpPr>
          <a:xfrm>
            <a:off x="3708400" y="2009775"/>
            <a:ext cx="4775200" cy="2830830"/>
            <a:chOff x="5840" y="3165"/>
            <a:chExt cx="7520" cy="4458"/>
          </a:xfrm>
        </p:grpSpPr>
        <p:sp>
          <p:nvSpPr>
            <p:cNvPr id="2" name="Text Box 4"/>
            <p:cNvSpPr txBox="1">
              <a:spLocks noChangeArrowheads="1"/>
            </p:cNvSpPr>
            <p:nvPr/>
          </p:nvSpPr>
          <p:spPr bwMode="auto">
            <a:xfrm>
              <a:off x="5840" y="4753"/>
              <a:ext cx="7520" cy="10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pt-BR" altLang="pt-BR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Arial" panose="020B0604020202020204" pitchFamily="34" charset="0"/>
                </a:rPr>
                <a:t>saldo =  deposito - saque</a:t>
              </a:r>
              <a:endParaRPr kumimoji="0" lang="pt-BR" alt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199" name="Line 5"/>
            <p:cNvSpPr/>
            <p:nvPr/>
          </p:nvSpPr>
          <p:spPr>
            <a:xfrm flipV="1">
              <a:off x="6764" y="6035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00" name="Line 6"/>
            <p:cNvSpPr/>
            <p:nvPr/>
          </p:nvSpPr>
          <p:spPr>
            <a:xfrm>
              <a:off x="5924" y="5888"/>
              <a:ext cx="16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01" name="Text Box 7"/>
            <p:cNvSpPr txBox="1"/>
            <p:nvPr/>
          </p:nvSpPr>
          <p:spPr>
            <a:xfrm>
              <a:off x="5931" y="6995"/>
              <a:ext cx="1665" cy="62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pt-BR" altLang="pt-BR" sz="2000" dirty="0"/>
                <a:t>variável</a:t>
              </a:r>
              <a:endParaRPr lang="pt-BR" altLang="pt-BR" sz="2000" dirty="0"/>
            </a:p>
          </p:txBody>
        </p:sp>
        <p:sp>
          <p:nvSpPr>
            <p:cNvPr id="8202" name="Text Box 8"/>
            <p:cNvSpPr txBox="1"/>
            <p:nvPr/>
          </p:nvSpPr>
          <p:spPr>
            <a:xfrm>
              <a:off x="9816" y="6995"/>
              <a:ext cx="2131" cy="62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pt-BR" altLang="pt-BR" sz="2000" dirty="0"/>
                <a:t>expressão</a:t>
              </a:r>
              <a:endParaRPr lang="pt-BR" altLang="pt-BR" sz="2000" dirty="0"/>
            </a:p>
          </p:txBody>
        </p:sp>
        <p:sp>
          <p:nvSpPr>
            <p:cNvPr id="8203" name="Line 9"/>
            <p:cNvSpPr/>
            <p:nvPr/>
          </p:nvSpPr>
          <p:spPr>
            <a:xfrm>
              <a:off x="8535" y="5888"/>
              <a:ext cx="469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04" name="Line 10"/>
            <p:cNvSpPr/>
            <p:nvPr/>
          </p:nvSpPr>
          <p:spPr>
            <a:xfrm flipV="1">
              <a:off x="10882" y="6035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" name="Line 5"/>
            <p:cNvSpPr/>
            <p:nvPr/>
          </p:nvSpPr>
          <p:spPr>
            <a:xfrm rot="10800000" flipV="1">
              <a:off x="7888" y="3793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" name="Text Box 7"/>
            <p:cNvSpPr txBox="1"/>
            <p:nvPr/>
          </p:nvSpPr>
          <p:spPr>
            <a:xfrm>
              <a:off x="7133" y="3165"/>
              <a:ext cx="1509" cy="62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pt-PT" altLang="pt-BR" sz="2000" dirty="0"/>
                <a:t>atribuir</a:t>
              </a:r>
              <a:endParaRPr lang="pt-PT" altLang="pt-BR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Group 30"/>
          <p:cNvGrpSpPr/>
          <p:nvPr/>
        </p:nvGrpSpPr>
        <p:grpSpPr>
          <a:xfrm>
            <a:off x="3961765" y="2393950"/>
            <a:ext cx="4267835" cy="2070100"/>
            <a:chOff x="7429" y="3770"/>
            <a:chExt cx="6721" cy="3260"/>
          </a:xfrm>
        </p:grpSpPr>
        <p:grpSp>
          <p:nvGrpSpPr>
            <p:cNvPr id="4" name="Group 3"/>
            <p:cNvGrpSpPr/>
            <p:nvPr/>
          </p:nvGrpSpPr>
          <p:grpSpPr>
            <a:xfrm rot="0">
              <a:off x="7429" y="3770"/>
              <a:ext cx="1231" cy="1231"/>
              <a:chOff x="4597" y="3277"/>
              <a:chExt cx="1231" cy="1231"/>
            </a:xfrm>
          </p:grpSpPr>
          <p:sp>
            <p:nvSpPr>
              <p:cNvPr id="2" name="Oval 1"/>
              <p:cNvSpPr>
                <a:spLocks noChangeAspect="1"/>
              </p:cNvSpPr>
              <p:nvPr/>
            </p:nvSpPr>
            <p:spPr>
              <a:xfrm>
                <a:off x="4597" y="3277"/>
                <a:ext cx="1231" cy="1231"/>
              </a:xfrm>
              <a:prstGeom prst="ellipse">
                <a:avLst/>
              </a:prstGeom>
              <a:noFill/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" name="Text Box 2"/>
              <p:cNvSpPr txBox="1"/>
              <p:nvPr/>
            </p:nvSpPr>
            <p:spPr>
              <a:xfrm>
                <a:off x="4658" y="3433"/>
                <a:ext cx="1113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PT" altLang="en-US" sz="3200"/>
                  <a:t>L1</a:t>
                </a:r>
                <a:endParaRPr lang="pt-PT" altLang="en-US" sz="3200"/>
              </a:p>
            </p:txBody>
          </p:sp>
        </p:grpSp>
        <p:sp>
          <p:nvSpPr>
            <p:cNvPr id="8199" name="Line 5"/>
            <p:cNvSpPr/>
            <p:nvPr/>
          </p:nvSpPr>
          <p:spPr>
            <a:xfrm rot="5400000" flipV="1">
              <a:off x="9612" y="390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7430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539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Line 5"/>
            <p:cNvSpPr/>
            <p:nvPr/>
          </p:nvSpPr>
          <p:spPr>
            <a:xfrm rot="5400000" flipV="1">
              <a:off x="9612" y="593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10546" y="3777"/>
              <a:ext cx="3605" cy="1224"/>
            </a:xfrm>
            <a:prstGeom prst="rect">
              <a:avLst/>
            </a:prstGeom>
            <a:noFill/>
            <a:ln w="19050"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0574" y="3922"/>
              <a:ext cx="354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3200"/>
                <a:t>[33, 86, 97]</a:t>
              </a:r>
              <a:endParaRPr lang="pt-PT" altLang="en-US" sz="3200"/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7488" y="5957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3200"/>
                <a:t>L2</a:t>
              </a:r>
              <a:endParaRPr lang="pt-PT" altLang="en-US" sz="3200"/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10602" y="5956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3200"/>
                <a:t>L1</a:t>
              </a:r>
              <a:endParaRPr lang="pt-PT" altLang="en-US" sz="32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Group 9"/>
          <p:cNvGrpSpPr/>
          <p:nvPr/>
        </p:nvGrpSpPr>
        <p:grpSpPr>
          <a:xfrm>
            <a:off x="3961765" y="2393950"/>
            <a:ext cx="4267835" cy="2070100"/>
            <a:chOff x="6239" y="3770"/>
            <a:chExt cx="6721" cy="3260"/>
          </a:xfrm>
        </p:grpSpPr>
        <p:sp>
          <p:nvSpPr>
            <p:cNvPr id="26" name="Line 5"/>
            <p:cNvSpPr/>
            <p:nvPr/>
          </p:nvSpPr>
          <p:spPr>
            <a:xfrm flipV="1">
              <a:off x="11265" y="5437"/>
              <a:ext cx="0" cy="99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cxnSp>
          <p:nvCxnSpPr>
            <p:cNvPr id="2" name="Straight Connector 1"/>
            <p:cNvCxnSpPr/>
            <p:nvPr/>
          </p:nvCxnSpPr>
          <p:spPr>
            <a:xfrm>
              <a:off x="7943" y="6416"/>
              <a:ext cx="3308" cy="15"/>
            </a:xfrm>
            <a:prstGeom prst="line">
              <a:avLst/>
            </a:prstGeom>
            <a:ln w="2540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 rot="0">
              <a:off x="6239" y="3770"/>
              <a:ext cx="1231" cy="1231"/>
              <a:chOff x="4597" y="3277"/>
              <a:chExt cx="1231" cy="1231"/>
            </a:xfrm>
          </p:grpSpPr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4597" y="3277"/>
                <a:ext cx="1231" cy="1231"/>
              </a:xfrm>
              <a:prstGeom prst="ellipse">
                <a:avLst/>
              </a:prstGeom>
              <a:noFill/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" name="Text Box 5"/>
              <p:cNvSpPr txBox="1"/>
              <p:nvPr/>
            </p:nvSpPr>
            <p:spPr>
              <a:xfrm>
                <a:off x="4658" y="3433"/>
                <a:ext cx="1113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PT" altLang="en-US" sz="3200"/>
                  <a:t>L1</a:t>
                </a:r>
                <a:endParaRPr lang="pt-PT" altLang="en-US" sz="3200"/>
              </a:p>
            </p:txBody>
          </p:sp>
        </p:grpSp>
        <p:sp>
          <p:nvSpPr>
            <p:cNvPr id="8199" name="Line 5"/>
            <p:cNvSpPr/>
            <p:nvPr/>
          </p:nvSpPr>
          <p:spPr>
            <a:xfrm rot="5400000" flipV="1">
              <a:off x="8422" y="390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6240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9356" y="3777"/>
              <a:ext cx="3605" cy="1224"/>
            </a:xfrm>
            <a:prstGeom prst="rect">
              <a:avLst/>
            </a:prstGeom>
            <a:noFill/>
            <a:ln w="19050"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9384" y="3926"/>
              <a:ext cx="354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3200"/>
                <a:t>[33, 86, 97]</a:t>
              </a:r>
              <a:endParaRPr lang="pt-PT" altLang="en-US" sz="3200"/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6298" y="5957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3200"/>
                <a:t>L2</a:t>
              </a:r>
              <a:endParaRPr lang="pt-PT" altLang="en-US" sz="32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Group 30"/>
          <p:cNvGrpSpPr/>
          <p:nvPr/>
        </p:nvGrpSpPr>
        <p:grpSpPr>
          <a:xfrm>
            <a:off x="2952750" y="1783080"/>
            <a:ext cx="6286500" cy="3291840"/>
            <a:chOff x="6524" y="2808"/>
            <a:chExt cx="9900" cy="5184"/>
          </a:xfrm>
        </p:grpSpPr>
        <p:grpSp>
          <p:nvGrpSpPr>
            <p:cNvPr id="7" name="Group 6"/>
            <p:cNvGrpSpPr/>
            <p:nvPr/>
          </p:nvGrpSpPr>
          <p:grpSpPr>
            <a:xfrm rot="0">
              <a:off x="12412" y="2808"/>
              <a:ext cx="4013" cy="5185"/>
              <a:chOff x="14144" y="2728"/>
              <a:chExt cx="3634" cy="466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4144" y="2728"/>
                <a:ext cx="2528" cy="4667"/>
                <a:chOff x="14144" y="2728"/>
                <a:chExt cx="2528" cy="4667"/>
              </a:xfrm>
            </p:grpSpPr>
            <p:sp>
              <p:nvSpPr>
                <p:cNvPr id="13318" name="AutoShape 10"/>
                <p:cNvSpPr/>
                <p:nvPr/>
              </p:nvSpPr>
              <p:spPr>
                <a:xfrm>
                  <a:off x="14269" y="3555"/>
                  <a:ext cx="1800" cy="1200"/>
                </a:xfrm>
                <a:prstGeom prst="flowChartDecision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19" name="Line 11"/>
                <p:cNvSpPr/>
                <p:nvPr/>
              </p:nvSpPr>
              <p:spPr>
                <a:xfrm>
                  <a:off x="15168" y="2728"/>
                  <a:ext cx="2" cy="840"/>
                </a:xfrm>
                <a:prstGeom prst="line">
                  <a:avLst/>
                </a:prstGeom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13320" name="AutoShape 12"/>
                <p:cNvSpPr/>
                <p:nvPr/>
              </p:nvSpPr>
              <p:spPr>
                <a:xfrm>
                  <a:off x="14254" y="5595"/>
                  <a:ext cx="1798" cy="960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21" name="Line 13"/>
                <p:cNvSpPr/>
                <p:nvPr/>
              </p:nvSpPr>
              <p:spPr>
                <a:xfrm>
                  <a:off x="15166" y="4755"/>
                  <a:ext cx="2" cy="840"/>
                </a:xfrm>
                <a:prstGeom prst="line">
                  <a:avLst/>
                </a:prstGeom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13322" name="Line 14"/>
                <p:cNvSpPr/>
                <p:nvPr/>
              </p:nvSpPr>
              <p:spPr>
                <a:xfrm>
                  <a:off x="15151" y="6555"/>
                  <a:ext cx="3" cy="840"/>
                </a:xfrm>
                <a:prstGeom prst="line">
                  <a:avLst/>
                </a:prstGeom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13323" name="Line 15"/>
                <p:cNvSpPr/>
                <p:nvPr/>
              </p:nvSpPr>
              <p:spPr>
                <a:xfrm>
                  <a:off x="16069" y="4155"/>
                  <a:ext cx="600" cy="3"/>
                </a:xfrm>
                <a:prstGeom prst="line">
                  <a:avLst/>
                </a:prstGeom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3324" name="Line 16"/>
                <p:cNvSpPr/>
                <p:nvPr/>
              </p:nvSpPr>
              <p:spPr>
                <a:xfrm>
                  <a:off x="16669" y="4155"/>
                  <a:ext cx="3" cy="2760"/>
                </a:xfrm>
                <a:prstGeom prst="line">
                  <a:avLst/>
                </a:prstGeom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3325" name="Line 17"/>
                <p:cNvSpPr/>
                <p:nvPr/>
              </p:nvSpPr>
              <p:spPr>
                <a:xfrm flipH="1">
                  <a:off x="15162" y="6915"/>
                  <a:ext cx="1507" cy="3"/>
                </a:xfrm>
                <a:prstGeom prst="line">
                  <a:avLst/>
                </a:prstGeom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13326" name="Text Box 18"/>
                <p:cNvSpPr txBox="1"/>
                <p:nvPr/>
              </p:nvSpPr>
              <p:spPr>
                <a:xfrm>
                  <a:off x="14382" y="3888"/>
                  <a:ext cx="1575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condição</a:t>
                  </a:r>
                  <a:endParaRPr lang="pt-BR" altLang="pt-BR" sz="1600" dirty="0">
                    <a:solidFill>
                      <a:srgbClr val="000000"/>
                    </a:solidFill>
                    <a:latin typeface="Garamond" pitchFamily="18" charset="0"/>
                  </a:endParaRPr>
                </a:p>
              </p:txBody>
            </p:sp>
            <p:sp>
              <p:nvSpPr>
                <p:cNvPr id="13327" name="Text Box 19"/>
                <p:cNvSpPr txBox="1"/>
                <p:nvPr/>
              </p:nvSpPr>
              <p:spPr>
                <a:xfrm>
                  <a:off x="14692" y="5835"/>
                  <a:ext cx="954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suite</a:t>
                  </a:r>
                  <a:endParaRPr lang="pt-PT" altLang="pt-BR" sz="1600" dirty="0">
                    <a:solidFill>
                      <a:srgbClr val="000000"/>
                    </a:solidFill>
                    <a:latin typeface="Garamond" pitchFamily="18" charset="0"/>
                  </a:endParaRPr>
                </a:p>
              </p:txBody>
            </p:sp>
            <p:sp>
              <p:nvSpPr>
                <p:cNvPr id="13328" name="Text Box 20"/>
                <p:cNvSpPr txBox="1"/>
                <p:nvPr/>
              </p:nvSpPr>
              <p:spPr>
                <a:xfrm>
                  <a:off x="14144" y="4825"/>
                  <a:ext cx="888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True</a:t>
                  </a:r>
                  <a:endParaRPr lang="pt-BR" altLang="pt-BR" sz="1600" dirty="0">
                    <a:solidFill>
                      <a:srgbClr val="000000"/>
                    </a:solidFill>
                    <a:latin typeface="Garamond" pitchFamily="18" charset="0"/>
                  </a:endParaRPr>
                </a:p>
              </p:txBody>
            </p:sp>
          </p:grpSp>
          <p:sp>
            <p:nvSpPr>
              <p:cNvPr id="13329" name="Text Box 21"/>
              <p:cNvSpPr txBox="1"/>
              <p:nvPr/>
            </p:nvSpPr>
            <p:spPr>
              <a:xfrm>
                <a:off x="16803" y="4826"/>
                <a:ext cx="975" cy="4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  <a:endParaRPr lang="pt-BR" altLang="pt-BR" sz="1600" dirty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 rot="0">
              <a:off x="6524" y="2999"/>
              <a:ext cx="4987" cy="4801"/>
              <a:chOff x="4758" y="3518"/>
              <a:chExt cx="4987" cy="480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758" y="3518"/>
                <a:ext cx="4987" cy="2040"/>
                <a:chOff x="4758" y="3518"/>
                <a:chExt cx="4987" cy="2040"/>
              </a:xfrm>
            </p:grpSpPr>
            <p:sp>
              <p:nvSpPr>
                <p:cNvPr id="13316" name="Text Box 8"/>
                <p:cNvSpPr txBox="1"/>
                <p:nvPr/>
              </p:nvSpPr>
              <p:spPr>
                <a:xfrm>
                  <a:off x="4759" y="3787"/>
                  <a:ext cx="4986" cy="15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 anchorCtr="0">
                  <a:spAutoFit/>
                </a:bodyPr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if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</a:t>
                  </a:r>
                  <a:r>
                    <a:rPr lang="pt-PT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&lt;condição&gt;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:</a:t>
                  </a:r>
                  <a:endPara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endParaRPr>
                </a:p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  </a:t>
                  </a:r>
                  <a:r>
                    <a:rPr lang="pt-PT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&lt;suite&gt;</a:t>
                  </a:r>
                  <a:endPara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13317" name="Rectangle 9"/>
                <p:cNvSpPr/>
                <p:nvPr/>
              </p:nvSpPr>
              <p:spPr>
                <a:xfrm>
                  <a:off x="4758" y="3518"/>
                  <a:ext cx="4987" cy="2040"/>
                </a:xfrm>
                <a:prstGeom prst="rect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330" name="Text Box 22"/>
              <p:cNvSpPr txBox="1"/>
              <p:nvPr/>
            </p:nvSpPr>
            <p:spPr>
              <a:xfrm>
                <a:off x="4759" y="5992"/>
                <a:ext cx="4986" cy="2327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000" tIns="46800" rIns="90000" bIns="46800" anchor="t" anchorCtr="0">
                <a:spAutoFit/>
              </a:bodyPr>
              <a:p>
                <a:pPr defTabSz="449580">
                  <a:spcBef>
                    <a:spcPts val="1125"/>
                  </a:spcBef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&lt;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condição</a:t>
                </a: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&gt;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 representa uma expressão booleana, ou seja, expressão cujo resultado é verdadeiro (True) ou falso (False).</a:t>
                </a:r>
                <a:endParaRPr lang="pt-BR" altLang="pt-BR" sz="1800" dirty="0">
                  <a:solidFill>
                    <a:srgbClr val="000000"/>
                  </a:solidFill>
                  <a:cs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Group 14"/>
          <p:cNvGrpSpPr/>
          <p:nvPr/>
        </p:nvGrpSpPr>
        <p:grpSpPr>
          <a:xfrm>
            <a:off x="2682875" y="1699260"/>
            <a:ext cx="6825615" cy="3460115"/>
            <a:chOff x="6000" y="2676"/>
            <a:chExt cx="10749" cy="5449"/>
          </a:xfrm>
        </p:grpSpPr>
        <p:sp>
          <p:nvSpPr>
            <p:cNvPr id="23558" name="AutoShape 9"/>
            <p:cNvSpPr/>
            <p:nvPr/>
          </p:nvSpPr>
          <p:spPr>
            <a:xfrm>
              <a:off x="13509" y="3606"/>
              <a:ext cx="1800" cy="1328"/>
            </a:xfrm>
            <a:prstGeom prst="flowChartDecision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23559" name="Line 10"/>
            <p:cNvSpPr/>
            <p:nvPr/>
          </p:nvSpPr>
          <p:spPr>
            <a:xfrm>
              <a:off x="14408" y="2676"/>
              <a:ext cx="3" cy="93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60" name="AutoShape 11"/>
            <p:cNvSpPr/>
            <p:nvPr/>
          </p:nvSpPr>
          <p:spPr>
            <a:xfrm>
              <a:off x="12069" y="5465"/>
              <a:ext cx="1680" cy="1062"/>
            </a:xfrm>
            <a:prstGeom prst="flowChartProcess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23561" name="Line 12"/>
            <p:cNvSpPr/>
            <p:nvPr/>
          </p:nvSpPr>
          <p:spPr>
            <a:xfrm>
              <a:off x="15909" y="4270"/>
              <a:ext cx="3" cy="1195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62" name="Line 13"/>
            <p:cNvSpPr/>
            <p:nvPr/>
          </p:nvSpPr>
          <p:spPr>
            <a:xfrm>
              <a:off x="14411" y="7195"/>
              <a:ext cx="3" cy="93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63" name="Line 14"/>
            <p:cNvSpPr/>
            <p:nvPr/>
          </p:nvSpPr>
          <p:spPr>
            <a:xfrm>
              <a:off x="15309" y="4270"/>
              <a:ext cx="600" cy="3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64" name="Line 15"/>
            <p:cNvSpPr/>
            <p:nvPr/>
          </p:nvSpPr>
          <p:spPr>
            <a:xfrm flipH="1" flipV="1">
              <a:off x="14411" y="7191"/>
              <a:ext cx="1497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65" name="Text Box 16"/>
            <p:cNvSpPr txBox="1"/>
            <p:nvPr/>
          </p:nvSpPr>
          <p:spPr>
            <a:xfrm>
              <a:off x="13631" y="3976"/>
              <a:ext cx="1563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condição</a:t>
              </a:r>
              <a:endParaRPr lang="pt-BR" altLang="pt-BR" sz="1600" dirty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23566" name="Text Box 17"/>
            <p:cNvSpPr txBox="1"/>
            <p:nvPr/>
          </p:nvSpPr>
          <p:spPr>
            <a:xfrm>
              <a:off x="12283" y="5728"/>
              <a:ext cx="1252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suite 1</a:t>
              </a:r>
              <a:endParaRPr lang="pt-BR" altLang="pt-BR" sz="1600" dirty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23567" name="Text Box 18"/>
            <p:cNvSpPr txBox="1"/>
            <p:nvPr/>
          </p:nvSpPr>
          <p:spPr>
            <a:xfrm>
              <a:off x="12285" y="3606"/>
              <a:ext cx="1047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800" dirty="0">
                  <a:solidFill>
                    <a:srgbClr val="000000"/>
                  </a:solidFill>
                  <a:latin typeface="Garamond" pitchFamily="18" charset="0"/>
                </a:rPr>
                <a:t>True</a:t>
              </a:r>
              <a:endParaRPr lang="pt-BR" altLang="pt-BR" sz="1800" dirty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23568" name="Text Box 19"/>
            <p:cNvSpPr txBox="1"/>
            <p:nvPr/>
          </p:nvSpPr>
          <p:spPr>
            <a:xfrm>
              <a:off x="15500" y="3603"/>
              <a:ext cx="1064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False</a:t>
              </a:r>
              <a:endParaRPr lang="pt-BR" altLang="pt-BR" sz="1600" dirty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23569" name="Line 20"/>
            <p:cNvSpPr/>
            <p:nvPr/>
          </p:nvSpPr>
          <p:spPr>
            <a:xfrm>
              <a:off x="12909" y="4270"/>
              <a:ext cx="600" cy="3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70" name="Line 21"/>
            <p:cNvSpPr/>
            <p:nvPr/>
          </p:nvSpPr>
          <p:spPr>
            <a:xfrm>
              <a:off x="12909" y="4270"/>
              <a:ext cx="3" cy="1195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71" name="AutoShape 22"/>
            <p:cNvSpPr/>
            <p:nvPr/>
          </p:nvSpPr>
          <p:spPr>
            <a:xfrm>
              <a:off x="15069" y="5465"/>
              <a:ext cx="1680" cy="1062"/>
            </a:xfrm>
            <a:prstGeom prst="flowChartProcess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23572" name="Text Box 23"/>
            <p:cNvSpPr txBox="1"/>
            <p:nvPr/>
          </p:nvSpPr>
          <p:spPr>
            <a:xfrm>
              <a:off x="15255" y="5730"/>
              <a:ext cx="1311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suite 2</a:t>
              </a:r>
              <a:endParaRPr lang="pt-BR" altLang="pt-BR" sz="1600" dirty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23573" name="Line 24"/>
            <p:cNvSpPr/>
            <p:nvPr/>
          </p:nvSpPr>
          <p:spPr>
            <a:xfrm>
              <a:off x="15909" y="6527"/>
              <a:ext cx="3" cy="664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74" name="Line 25"/>
            <p:cNvSpPr/>
            <p:nvPr/>
          </p:nvSpPr>
          <p:spPr>
            <a:xfrm>
              <a:off x="12909" y="6527"/>
              <a:ext cx="3" cy="664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75" name="Line 26"/>
            <p:cNvSpPr/>
            <p:nvPr/>
          </p:nvSpPr>
          <p:spPr>
            <a:xfrm flipV="1">
              <a:off x="12909" y="7194"/>
              <a:ext cx="1496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14" name="Group 13"/>
            <p:cNvGrpSpPr/>
            <p:nvPr/>
          </p:nvGrpSpPr>
          <p:grpSpPr>
            <a:xfrm>
              <a:off x="6000" y="3976"/>
              <a:ext cx="5032" cy="2868"/>
              <a:chOff x="2545" y="3977"/>
              <a:chExt cx="5032" cy="2868"/>
            </a:xfrm>
          </p:grpSpPr>
          <p:sp>
            <p:nvSpPr>
              <p:cNvPr id="23556" name="Text Box 7"/>
              <p:cNvSpPr txBox="1"/>
              <p:nvPr/>
            </p:nvSpPr>
            <p:spPr>
              <a:xfrm>
                <a:off x="2545" y="3984"/>
                <a:ext cx="5033" cy="28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&lt;condição&gt;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  <a:endParaRPr lang="pt-BR" altLang="pt-BR" sz="2800" b="1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 </a:t>
                </a: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1&gt;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else:</a:t>
                </a:r>
                <a:endParaRPr lang="pt-BR" altLang="pt-BR" sz="2800" b="1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2&gt;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23557" name="Rectangle 8"/>
              <p:cNvSpPr/>
              <p:nvPr/>
            </p:nvSpPr>
            <p:spPr>
              <a:xfrm>
                <a:off x="2545" y="3977"/>
                <a:ext cx="5032" cy="2868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Group 61"/>
          <p:cNvGrpSpPr/>
          <p:nvPr/>
        </p:nvGrpSpPr>
        <p:grpSpPr>
          <a:xfrm>
            <a:off x="1844040" y="1253490"/>
            <a:ext cx="8505190" cy="4351655"/>
            <a:chOff x="5023" y="1973"/>
            <a:chExt cx="13394" cy="6853"/>
          </a:xfrm>
        </p:grpSpPr>
        <p:grpSp>
          <p:nvGrpSpPr>
            <p:cNvPr id="61" name="Group 60"/>
            <p:cNvGrpSpPr/>
            <p:nvPr/>
          </p:nvGrpSpPr>
          <p:grpSpPr>
            <a:xfrm>
              <a:off x="12131" y="1973"/>
              <a:ext cx="6286" cy="6853"/>
              <a:chOff x="12131" y="1973"/>
              <a:chExt cx="6286" cy="6853"/>
            </a:xfrm>
          </p:grpSpPr>
          <p:sp>
            <p:nvSpPr>
              <p:cNvPr id="23559" name="Line 10"/>
              <p:cNvSpPr/>
              <p:nvPr/>
            </p:nvSpPr>
            <p:spPr>
              <a:xfrm>
                <a:off x="13697" y="1973"/>
                <a:ext cx="3" cy="83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1" name="Line 12"/>
              <p:cNvSpPr/>
              <p:nvPr/>
            </p:nvSpPr>
            <p:spPr>
              <a:xfrm rot="16200000" flipH="1">
                <a:off x="15225" y="3021"/>
                <a:ext cx="0" cy="100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3" name="Line 14"/>
              <p:cNvSpPr/>
              <p:nvPr/>
            </p:nvSpPr>
            <p:spPr>
              <a:xfrm flipH="1">
                <a:off x="18274" y="3526"/>
                <a:ext cx="1" cy="3006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64" name="Line 15"/>
              <p:cNvSpPr/>
              <p:nvPr/>
            </p:nvSpPr>
            <p:spPr>
              <a:xfrm flipH="1" flipV="1">
                <a:off x="14544" y="7566"/>
                <a:ext cx="3732" cy="6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2" name="Group 1"/>
              <p:cNvGrpSpPr/>
              <p:nvPr/>
            </p:nvGrpSpPr>
            <p:grpSpPr>
              <a:xfrm rot="0">
                <a:off x="12675" y="2811"/>
                <a:ext cx="2046" cy="1428"/>
                <a:chOff x="13494" y="3030"/>
                <a:chExt cx="1800" cy="1328"/>
              </a:xfrm>
            </p:grpSpPr>
            <p:sp>
              <p:nvSpPr>
                <p:cNvPr id="23558" name="AutoShape 9"/>
                <p:cNvSpPr/>
                <p:nvPr/>
              </p:nvSpPr>
              <p:spPr>
                <a:xfrm>
                  <a:off x="13494" y="3030"/>
                  <a:ext cx="1800" cy="1328"/>
                </a:xfrm>
                <a:prstGeom prst="flowChartDecision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65" name="Text Box 16"/>
                <p:cNvSpPr txBox="1"/>
                <p:nvPr/>
              </p:nvSpPr>
              <p:spPr>
                <a:xfrm>
                  <a:off x="13569" y="3446"/>
                  <a:ext cx="1639" cy="4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condição </a:t>
                  </a:r>
                  <a:r>
                    <a:rPr lang="pt-PT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1</a:t>
                  </a:r>
                  <a:endParaRPr lang="pt-PT" altLang="pt-BR" sz="1600" dirty="0">
                    <a:solidFill>
                      <a:srgbClr val="000000"/>
                    </a:solidFill>
                    <a:latin typeface="Garamond" pitchFamily="18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 rot="0">
                <a:off x="15731" y="3048"/>
                <a:ext cx="1680" cy="957"/>
                <a:chOff x="8672" y="2769"/>
                <a:chExt cx="1680" cy="1062"/>
              </a:xfrm>
            </p:grpSpPr>
            <p:sp>
              <p:nvSpPr>
                <p:cNvPr id="23560" name="AutoShape 11"/>
                <p:cNvSpPr/>
                <p:nvPr/>
              </p:nvSpPr>
              <p:spPr>
                <a:xfrm>
                  <a:off x="8672" y="2769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66" name="Text Box 17"/>
                <p:cNvSpPr txBox="1"/>
                <p:nvPr/>
              </p:nvSpPr>
              <p:spPr>
                <a:xfrm>
                  <a:off x="8886" y="3027"/>
                  <a:ext cx="1252" cy="5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1</a:t>
                  </a:r>
                  <a:endParaRPr lang="pt-BR" altLang="pt-BR" sz="1600" dirty="0">
                    <a:solidFill>
                      <a:srgbClr val="000000"/>
                    </a:solidFill>
                    <a:latin typeface="Garamond" pitchFamily="18" charset="0"/>
                  </a:endParaRPr>
                </a:p>
              </p:txBody>
            </p:sp>
          </p:grpSp>
          <p:sp>
            <p:nvSpPr>
              <p:cNvPr id="23567" name="Text Box 18"/>
              <p:cNvSpPr txBox="1"/>
              <p:nvPr/>
            </p:nvSpPr>
            <p:spPr>
              <a:xfrm>
                <a:off x="14701" y="2755"/>
                <a:ext cx="1047" cy="58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8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  <a:endParaRPr lang="pt-BR" altLang="pt-BR" sz="1800" dirty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  <p:sp>
            <p:nvSpPr>
              <p:cNvPr id="23568" name="Text Box 19"/>
              <p:cNvSpPr txBox="1"/>
              <p:nvPr/>
            </p:nvSpPr>
            <p:spPr>
              <a:xfrm>
                <a:off x="12224" y="4239"/>
                <a:ext cx="1064" cy="5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  <a:endParaRPr lang="pt-BR" altLang="pt-BR" sz="1600" dirty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  <p:sp>
            <p:nvSpPr>
              <p:cNvPr id="23570" name="Line 21"/>
              <p:cNvSpPr/>
              <p:nvPr/>
            </p:nvSpPr>
            <p:spPr>
              <a:xfrm flipH="1">
                <a:off x="13697" y="4239"/>
                <a:ext cx="3" cy="602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20" name="Group 19"/>
              <p:cNvGrpSpPr/>
              <p:nvPr/>
            </p:nvGrpSpPr>
            <p:grpSpPr>
              <a:xfrm rot="0">
                <a:off x="15730" y="5078"/>
                <a:ext cx="1680" cy="957"/>
                <a:chOff x="8639" y="4721"/>
                <a:chExt cx="1680" cy="1062"/>
              </a:xfrm>
            </p:grpSpPr>
            <p:sp>
              <p:nvSpPr>
                <p:cNvPr id="23571" name="AutoShape 22"/>
                <p:cNvSpPr/>
                <p:nvPr/>
              </p:nvSpPr>
              <p:spPr>
                <a:xfrm>
                  <a:off x="8639" y="4721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72" name="Text Box 23"/>
                <p:cNvSpPr txBox="1"/>
                <p:nvPr/>
              </p:nvSpPr>
              <p:spPr>
                <a:xfrm>
                  <a:off x="8824" y="4985"/>
                  <a:ext cx="1311" cy="5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2</a:t>
                  </a:r>
                  <a:endParaRPr lang="pt-BR" altLang="pt-BR" sz="1600" dirty="0">
                    <a:solidFill>
                      <a:srgbClr val="000000"/>
                    </a:solidFill>
                    <a:latin typeface="Garamond" pitchFamily="18" charset="0"/>
                  </a:endParaRPr>
                </a:p>
              </p:txBody>
            </p:sp>
          </p:grpSp>
          <p:sp>
            <p:nvSpPr>
              <p:cNvPr id="23573" name="Line 24"/>
              <p:cNvSpPr/>
              <p:nvPr/>
            </p:nvSpPr>
            <p:spPr>
              <a:xfrm rot="16200000">
                <a:off x="13696" y="6535"/>
                <a:ext cx="3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4" name="Line 25"/>
              <p:cNvSpPr/>
              <p:nvPr/>
            </p:nvSpPr>
            <p:spPr>
              <a:xfrm flipH="1">
                <a:off x="13697" y="6270"/>
                <a:ext cx="3" cy="26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5" name="Line 26"/>
              <p:cNvSpPr/>
              <p:nvPr/>
            </p:nvSpPr>
            <p:spPr>
              <a:xfrm rot="5400000" flipV="1">
                <a:off x="13304" y="8436"/>
                <a:ext cx="779" cy="1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15" name="Group 14"/>
              <p:cNvGrpSpPr/>
              <p:nvPr/>
            </p:nvGrpSpPr>
            <p:grpSpPr>
              <a:xfrm rot="0">
                <a:off x="12619" y="4842"/>
                <a:ext cx="2160" cy="1428"/>
                <a:chOff x="13444" y="3030"/>
                <a:chExt cx="1900" cy="1328"/>
              </a:xfrm>
            </p:grpSpPr>
            <p:sp>
              <p:nvSpPr>
                <p:cNvPr id="16" name="AutoShape 9"/>
                <p:cNvSpPr/>
                <p:nvPr/>
              </p:nvSpPr>
              <p:spPr>
                <a:xfrm>
                  <a:off x="13494" y="3030"/>
                  <a:ext cx="1800" cy="1328"/>
                </a:xfrm>
                <a:prstGeom prst="flowChartDecision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" name="Text Box 16"/>
                <p:cNvSpPr txBox="1"/>
                <p:nvPr/>
              </p:nvSpPr>
              <p:spPr>
                <a:xfrm>
                  <a:off x="13444" y="3446"/>
                  <a:ext cx="1900" cy="4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condição </a:t>
                  </a:r>
                  <a:r>
                    <a:rPr lang="pt-PT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2</a:t>
                  </a:r>
                  <a:endParaRPr lang="pt-PT" altLang="pt-BR" sz="1600" dirty="0">
                    <a:solidFill>
                      <a:srgbClr val="000000"/>
                    </a:solidFill>
                    <a:latin typeface="Garamond" pitchFamily="18" charset="0"/>
                  </a:endParaRPr>
                </a:p>
              </p:txBody>
            </p:sp>
          </p:grpSp>
          <p:sp>
            <p:nvSpPr>
              <p:cNvPr id="21" name="Line 12"/>
              <p:cNvSpPr/>
              <p:nvPr/>
            </p:nvSpPr>
            <p:spPr>
              <a:xfrm rot="16200000" flipH="1">
                <a:off x="15226" y="5051"/>
                <a:ext cx="0" cy="100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2" name="Line 25"/>
              <p:cNvSpPr/>
              <p:nvPr/>
            </p:nvSpPr>
            <p:spPr>
              <a:xfrm rot="5400000">
                <a:off x="17841" y="3093"/>
                <a:ext cx="1" cy="86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" name="Line 25"/>
              <p:cNvSpPr/>
              <p:nvPr/>
            </p:nvSpPr>
            <p:spPr>
              <a:xfrm rot="5400000">
                <a:off x="17841" y="5130"/>
                <a:ext cx="1" cy="86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" name="Line 24"/>
              <p:cNvSpPr/>
              <p:nvPr/>
            </p:nvSpPr>
            <p:spPr>
              <a:xfrm rot="16200000">
                <a:off x="13702" y="6387"/>
                <a:ext cx="3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1" name="Line 24"/>
              <p:cNvSpPr/>
              <p:nvPr/>
            </p:nvSpPr>
            <p:spPr>
              <a:xfrm rot="16200000">
                <a:off x="18271" y="6390"/>
                <a:ext cx="3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2" name="Line 24"/>
              <p:cNvSpPr/>
              <p:nvPr/>
            </p:nvSpPr>
            <p:spPr>
              <a:xfrm rot="16200000">
                <a:off x="18271" y="6537"/>
                <a:ext cx="3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3" name="Line 14"/>
              <p:cNvSpPr/>
              <p:nvPr/>
            </p:nvSpPr>
            <p:spPr>
              <a:xfrm flipV="1">
                <a:off x="18276" y="6683"/>
                <a:ext cx="1" cy="883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" name="Text Box 18"/>
              <p:cNvSpPr txBox="1"/>
              <p:nvPr/>
            </p:nvSpPr>
            <p:spPr>
              <a:xfrm>
                <a:off x="14703" y="4957"/>
                <a:ext cx="1047" cy="58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8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  <a:endParaRPr lang="pt-BR" altLang="pt-BR" sz="1800" dirty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  <p:sp>
            <p:nvSpPr>
              <p:cNvPr id="35" name="Text Box 19"/>
              <p:cNvSpPr txBox="1"/>
              <p:nvPr/>
            </p:nvSpPr>
            <p:spPr>
              <a:xfrm>
                <a:off x="12131" y="6294"/>
                <a:ext cx="1064" cy="5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  <a:endParaRPr lang="pt-BR" altLang="pt-BR" sz="1600" dirty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  <p:sp>
            <p:nvSpPr>
              <p:cNvPr id="50" name="Line 21"/>
              <p:cNvSpPr/>
              <p:nvPr/>
            </p:nvSpPr>
            <p:spPr>
              <a:xfrm flipH="1">
                <a:off x="13691" y="6684"/>
                <a:ext cx="2" cy="406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51" name="Group 50"/>
              <p:cNvGrpSpPr/>
              <p:nvPr/>
            </p:nvGrpSpPr>
            <p:grpSpPr>
              <a:xfrm rot="0">
                <a:off x="12864" y="7090"/>
                <a:ext cx="1680" cy="957"/>
                <a:chOff x="8639" y="4721"/>
                <a:chExt cx="1680" cy="1062"/>
              </a:xfrm>
            </p:grpSpPr>
            <p:sp>
              <p:nvSpPr>
                <p:cNvPr id="52" name="AutoShape 22"/>
                <p:cNvSpPr/>
                <p:nvPr/>
              </p:nvSpPr>
              <p:spPr>
                <a:xfrm>
                  <a:off x="8639" y="4721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" name="Text Box 23"/>
                <p:cNvSpPr txBox="1"/>
                <p:nvPr/>
              </p:nvSpPr>
              <p:spPr>
                <a:xfrm>
                  <a:off x="8824" y="4985"/>
                  <a:ext cx="1311" cy="5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</a:t>
                  </a:r>
                  <a:r>
                    <a:rPr lang="pt-PT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n</a:t>
                  </a:r>
                  <a:endParaRPr lang="pt-PT" altLang="pt-BR" sz="1600" dirty="0">
                    <a:solidFill>
                      <a:srgbClr val="000000"/>
                    </a:solidFill>
                    <a:latin typeface="Garamond" pitchFamily="18" charset="0"/>
                  </a:endParaRPr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5023" y="2806"/>
              <a:ext cx="6548" cy="5188"/>
              <a:chOff x="793" y="452"/>
              <a:chExt cx="6548" cy="5188"/>
            </a:xfrm>
          </p:grpSpPr>
          <p:sp>
            <p:nvSpPr>
              <p:cNvPr id="39" name="Text Box 7"/>
              <p:cNvSpPr txBox="1"/>
              <p:nvPr/>
            </p:nvSpPr>
            <p:spPr>
              <a:xfrm>
                <a:off x="896" y="598"/>
                <a:ext cx="6342" cy="48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&lt;condição 1&gt;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  <a:endParaRPr lang="pt-BR" altLang="pt-BR" sz="2800" b="1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 </a:t>
                </a: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1&gt;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el</a:t>
                </a:r>
                <a:r>
                  <a:rPr lang="pt-PT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condição 2&gt;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  <a:endParaRPr lang="pt-BR" altLang="pt-BR" sz="2800" b="1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2&gt;</a:t>
                </a:r>
                <a:endParaRPr lang="pt-PT" altLang="pt-BR" sz="2800" dirty="0">
                  <a:solidFill>
                    <a:srgbClr val="333399"/>
                  </a:solidFill>
                  <a:latin typeface="Courier New" panose="02070309020205020404" pitchFamily="49" charset="0"/>
                  <a:sym typeface="+mn-ea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Arial" panose="020B0604020202020204" pitchFamily="34" charset="0"/>
                    <a:sym typeface="+mn-ea"/>
                  </a:rPr>
                  <a:t>...</a:t>
                </a:r>
                <a:endParaRPr lang="pt-PT" altLang="pt-BR" sz="2800" dirty="0">
                  <a:solidFill>
                    <a:srgbClr val="333399"/>
                  </a:solidFill>
                  <a:latin typeface="Courier New" panose="02070309020205020404" pitchFamily="49" charset="0"/>
                  <a:sym typeface="+mn-ea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sz="2800" b="1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else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:</a:t>
                </a:r>
                <a:endParaRPr lang="pt-BR" altLang="pt-BR" sz="2800" b="1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  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n&gt;</a:t>
                </a:r>
                <a:endParaRPr lang="pt-PT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40" name="Rectangle 8"/>
              <p:cNvSpPr/>
              <p:nvPr/>
            </p:nvSpPr>
            <p:spPr>
              <a:xfrm>
                <a:off x="793" y="452"/>
                <a:ext cx="6548" cy="5189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569845" y="1853565"/>
            <a:ext cx="7052310" cy="3150870"/>
            <a:chOff x="4039" y="2918"/>
            <a:chExt cx="11106" cy="4962"/>
          </a:xfrm>
        </p:grpSpPr>
        <p:grpSp>
          <p:nvGrpSpPr>
            <p:cNvPr id="2" name="Group 1"/>
            <p:cNvGrpSpPr/>
            <p:nvPr/>
          </p:nvGrpSpPr>
          <p:grpSpPr>
            <a:xfrm rot="0">
              <a:off x="10939" y="2918"/>
              <a:ext cx="4207" cy="4963"/>
              <a:chOff x="11584" y="1925"/>
              <a:chExt cx="4207" cy="4963"/>
            </a:xfrm>
          </p:grpSpPr>
          <p:sp>
            <p:nvSpPr>
              <p:cNvPr id="37894" name="AutoShape 10"/>
              <p:cNvSpPr/>
              <p:nvPr/>
            </p:nvSpPr>
            <p:spPr>
              <a:xfrm>
                <a:off x="12304" y="2765"/>
                <a:ext cx="1800" cy="1200"/>
              </a:xfrm>
              <a:prstGeom prst="flowChartDecision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895" name="Line 11"/>
              <p:cNvSpPr/>
              <p:nvPr/>
            </p:nvSpPr>
            <p:spPr>
              <a:xfrm>
                <a:off x="13211" y="1925"/>
                <a:ext cx="2" cy="8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7896" name="AutoShape 12"/>
              <p:cNvSpPr/>
              <p:nvPr/>
            </p:nvSpPr>
            <p:spPr>
              <a:xfrm>
                <a:off x="12364" y="4805"/>
                <a:ext cx="1680" cy="960"/>
              </a:xfrm>
              <a:prstGeom prst="flowChartProcess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897" name="Line 13"/>
              <p:cNvSpPr/>
              <p:nvPr/>
            </p:nvSpPr>
            <p:spPr>
              <a:xfrm flipH="1">
                <a:off x="13205" y="3980"/>
                <a:ext cx="8" cy="8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7898" name="Line 14"/>
              <p:cNvSpPr/>
              <p:nvPr/>
            </p:nvSpPr>
            <p:spPr>
              <a:xfrm>
                <a:off x="13213" y="6488"/>
                <a:ext cx="1" cy="40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7899" name="Line 15"/>
              <p:cNvSpPr/>
              <p:nvPr/>
            </p:nvSpPr>
            <p:spPr>
              <a:xfrm>
                <a:off x="14104" y="3365"/>
                <a:ext cx="600" cy="3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0" name="Line 16"/>
              <p:cNvSpPr/>
              <p:nvPr/>
            </p:nvSpPr>
            <p:spPr>
              <a:xfrm>
                <a:off x="14704" y="3365"/>
                <a:ext cx="3" cy="312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1" name="Text Box 17"/>
              <p:cNvSpPr txBox="1"/>
              <p:nvPr/>
            </p:nvSpPr>
            <p:spPr>
              <a:xfrm>
                <a:off x="12473" y="3102"/>
                <a:ext cx="1440" cy="5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condição</a:t>
                </a:r>
                <a:endParaRPr lang="pt-BR" altLang="pt-BR" sz="1600" dirty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  <p:sp>
            <p:nvSpPr>
              <p:cNvPr id="37902" name="Text Box 18"/>
              <p:cNvSpPr txBox="1"/>
              <p:nvPr/>
            </p:nvSpPr>
            <p:spPr>
              <a:xfrm>
                <a:off x="12764" y="4996"/>
                <a:ext cx="890" cy="5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endParaRPr lang="pt-BR" altLang="pt-BR" sz="1600" dirty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  <p:sp>
            <p:nvSpPr>
              <p:cNvPr id="37903" name="Text Box 19"/>
              <p:cNvSpPr txBox="1"/>
              <p:nvPr/>
            </p:nvSpPr>
            <p:spPr>
              <a:xfrm>
                <a:off x="12249" y="3980"/>
                <a:ext cx="888" cy="5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  <a:endParaRPr lang="pt-BR" altLang="pt-BR" sz="1600" dirty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  <p:sp>
            <p:nvSpPr>
              <p:cNvPr id="37904" name="Text Box 20"/>
              <p:cNvSpPr txBox="1"/>
              <p:nvPr/>
            </p:nvSpPr>
            <p:spPr>
              <a:xfrm>
                <a:off x="14831" y="4660"/>
                <a:ext cx="960" cy="5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  <a:endParaRPr lang="pt-BR" altLang="pt-BR" sz="1600" dirty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  <p:sp>
            <p:nvSpPr>
              <p:cNvPr id="37905" name="Line 21"/>
              <p:cNvSpPr/>
              <p:nvPr/>
            </p:nvSpPr>
            <p:spPr>
              <a:xfrm flipH="1">
                <a:off x="11587" y="2282"/>
                <a:ext cx="1606" cy="6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triangle" w="med" len="med"/>
                <a:tailEnd type="none" w="med" len="med"/>
              </a:ln>
            </p:spPr>
          </p:sp>
          <p:sp>
            <p:nvSpPr>
              <p:cNvPr id="37906" name="Line 22"/>
              <p:cNvSpPr/>
              <p:nvPr/>
            </p:nvSpPr>
            <p:spPr>
              <a:xfrm>
                <a:off x="11584" y="2285"/>
                <a:ext cx="3" cy="38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7" name="Line 23"/>
              <p:cNvSpPr/>
              <p:nvPr/>
            </p:nvSpPr>
            <p:spPr>
              <a:xfrm flipH="1">
                <a:off x="11584" y="6125"/>
                <a:ext cx="1630" cy="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8" name="Line 24"/>
              <p:cNvSpPr/>
              <p:nvPr/>
            </p:nvSpPr>
            <p:spPr>
              <a:xfrm flipV="1">
                <a:off x="13213" y="5765"/>
                <a:ext cx="0" cy="36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9" name="Line 25"/>
              <p:cNvSpPr/>
              <p:nvPr/>
            </p:nvSpPr>
            <p:spPr>
              <a:xfrm flipV="1">
                <a:off x="13212" y="6485"/>
                <a:ext cx="1497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5" name="Group 4"/>
            <p:cNvGrpSpPr/>
            <p:nvPr/>
          </p:nvGrpSpPr>
          <p:grpSpPr>
            <a:xfrm>
              <a:off x="4039" y="3489"/>
              <a:ext cx="5998" cy="3808"/>
              <a:chOff x="4145" y="3300"/>
              <a:chExt cx="5998" cy="3808"/>
            </a:xfrm>
          </p:grpSpPr>
          <p:grpSp>
            <p:nvGrpSpPr>
              <p:cNvPr id="3" name="Group 2"/>
              <p:cNvGrpSpPr/>
              <p:nvPr/>
            </p:nvGrpSpPr>
            <p:grpSpPr>
              <a:xfrm rot="0">
                <a:off x="4145" y="3300"/>
                <a:ext cx="5998" cy="1494"/>
                <a:chOff x="3169" y="3244"/>
                <a:chExt cx="5998" cy="1494"/>
              </a:xfrm>
            </p:grpSpPr>
            <p:sp>
              <p:nvSpPr>
                <p:cNvPr id="37892" name="Text Box 8"/>
                <p:cNvSpPr txBox="1"/>
                <p:nvPr/>
              </p:nvSpPr>
              <p:spPr>
                <a:xfrm>
                  <a:off x="3169" y="3245"/>
                  <a:ext cx="5998" cy="149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 anchorCtr="0">
                  <a:spAutoFit/>
                </a:bodyPr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while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&lt;condição&gt;</a:t>
                  </a: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:</a:t>
                  </a:r>
                  <a:endPara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endParaRPr>
                </a:p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  &lt;suite&gt;</a:t>
                  </a:r>
                  <a:endPara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37893" name="Rectangle 9"/>
                <p:cNvSpPr/>
                <p:nvPr/>
              </p:nvSpPr>
              <p:spPr>
                <a:xfrm>
                  <a:off x="3169" y="3244"/>
                  <a:ext cx="5997" cy="1494"/>
                </a:xfrm>
                <a:prstGeom prst="rect">
                  <a:avLst/>
                </a:prstGeom>
                <a:noFill/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330" name="Text Box 22"/>
              <p:cNvSpPr txBox="1"/>
              <p:nvPr/>
            </p:nvSpPr>
            <p:spPr>
              <a:xfrm>
                <a:off x="4145" y="5218"/>
                <a:ext cx="5998" cy="1890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000" tIns="46800" rIns="90000" bIns="46800" anchor="t" anchorCtr="0">
                <a:spAutoFit/>
              </a:bodyPr>
              <a:p>
                <a:pPr algn="just" defTabSz="449580">
                  <a:spcBef>
                    <a:spcPts val="1125"/>
                  </a:spcBef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&lt;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condição</a:t>
                </a: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&gt;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 representa uma expressão booleana, ou seja, expressão cujo resultado é verdadeiro (True) ou falso (False).</a:t>
                </a:r>
                <a:endParaRPr lang="pt-BR" altLang="pt-BR" sz="1800" dirty="0">
                  <a:solidFill>
                    <a:srgbClr val="000000"/>
                  </a:solidFill>
                  <a:cs typeface="+mn-lt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3645</Words>
  <Application>WPS Presentation</Application>
  <PresentationFormat>宽屏</PresentationFormat>
  <Paragraphs>671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SimSun</vt:lpstr>
      <vt:lpstr>Wingdings</vt:lpstr>
      <vt:lpstr>Times New Roman</vt:lpstr>
      <vt:lpstr>Garamond</vt:lpstr>
      <vt:lpstr>Gubbi</vt:lpstr>
      <vt:lpstr>Courier New</vt:lpstr>
      <vt:lpstr>Symbol</vt:lpstr>
      <vt:lpstr>DejaVu Math TeX Gyre</vt:lpstr>
      <vt:lpstr>Segoe UI</vt:lpstr>
      <vt:lpstr>Microsoft YaHei</vt:lpstr>
      <vt:lpstr>Droid Sans Fallback</vt:lpstr>
      <vt:lpstr>微软雅黑</vt:lpstr>
      <vt:lpstr>Arial Unicode MS</vt:lpstr>
      <vt:lpstr>Arial Black</vt:lpstr>
      <vt:lpstr>SimSun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paulinho</dc:creator>
  <cp:lastModifiedBy>paulinho</cp:lastModifiedBy>
  <cp:revision>22</cp:revision>
  <dcterms:created xsi:type="dcterms:W3CDTF">2020-06-27T18:49:13Z</dcterms:created>
  <dcterms:modified xsi:type="dcterms:W3CDTF">2020-06-27T18:49:13Z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