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5" r:id="rId4"/>
    <p:sldId id="258" r:id="rId5"/>
    <p:sldId id="266" r:id="rId6"/>
    <p:sldId id="259" r:id="rId7"/>
    <p:sldId id="260" r:id="rId8"/>
    <p:sldId id="261" r:id="rId9"/>
    <p:sldId id="262"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8" d="100"/>
          <a:sy n="78" d="100"/>
        </p:scale>
        <p:origin x="11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FBD7F-0918-47EC-A41D-D831FBD698FA}"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428272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FBD7F-0918-47EC-A41D-D831FBD698FA}"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206512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FBD7F-0918-47EC-A41D-D831FBD698FA}"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17527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FBD7F-0918-47EC-A41D-D831FBD698FA}"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3134723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FBD7F-0918-47EC-A41D-D831FBD698FA}"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2726334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FBD7F-0918-47EC-A41D-D831FBD698FA}" type="datetimeFigureOut">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290152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FBD7F-0918-47EC-A41D-D831FBD698FA}" type="datetimeFigureOut">
              <a:rPr lang="en-GB" smtClean="0"/>
              <a:t>18/05/2020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351373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FBD7F-0918-47EC-A41D-D831FBD698FA}" type="datetimeFigureOut">
              <a:rPr lang="en-GB" smtClean="0"/>
              <a:t>18/05/2020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8029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FBD7F-0918-47EC-A41D-D831FBD698FA}" type="datetimeFigureOut">
              <a:rPr lang="en-GB" smtClean="0"/>
              <a:t>18/05/2020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398888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8FBD7F-0918-47EC-A41D-D831FBD698FA}" type="datetimeFigureOut">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56405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8FBD7F-0918-47EC-A41D-D831FBD698FA}" type="datetimeFigureOut">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69FDA5-47F2-46E2-A8AE-327D401BF96C}" type="slidenum">
              <a:rPr lang="en-GB" smtClean="0"/>
              <a:t>‹#›</a:t>
            </a:fld>
            <a:endParaRPr lang="en-GB"/>
          </a:p>
        </p:txBody>
      </p:sp>
    </p:spTree>
    <p:extLst>
      <p:ext uri="{BB962C8B-B14F-4D97-AF65-F5344CB8AC3E}">
        <p14:creationId xmlns:p14="http://schemas.microsoft.com/office/powerpoint/2010/main" val="10818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FBD7F-0918-47EC-A41D-D831FBD698FA}" type="datetimeFigureOut">
              <a:rPr lang="en-GB" smtClean="0"/>
              <a:t>18/05/2020</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9FDA5-47F2-46E2-A8AE-327D401BF96C}" type="slidenum">
              <a:rPr lang="en-GB" smtClean="0"/>
              <a:t>‹#›</a:t>
            </a:fld>
            <a:endParaRPr lang="en-GB"/>
          </a:p>
        </p:txBody>
      </p:sp>
    </p:spTree>
    <p:extLst>
      <p:ext uri="{BB962C8B-B14F-4D97-AF65-F5344CB8AC3E}">
        <p14:creationId xmlns:p14="http://schemas.microsoft.com/office/powerpoint/2010/main" val="17753895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770C-C791-4B17-9660-B8BE058816E8}"/>
              </a:ext>
            </a:extLst>
          </p:cNvPr>
          <p:cNvSpPr>
            <a:spLocks noGrp="1"/>
          </p:cNvSpPr>
          <p:nvPr>
            <p:ph type="ctrTitle"/>
          </p:nvPr>
        </p:nvSpPr>
        <p:spPr/>
        <p:txBody>
          <a:bodyPr/>
          <a:lstStyle/>
          <a:p>
            <a:r>
              <a:rPr lang="en-GB" dirty="0"/>
              <a:t>Project Report</a:t>
            </a:r>
          </a:p>
        </p:txBody>
      </p:sp>
      <p:sp>
        <p:nvSpPr>
          <p:cNvPr id="3" name="Subtitle 2">
            <a:extLst>
              <a:ext uri="{FF2B5EF4-FFF2-40B4-BE49-F238E27FC236}">
                <a16:creationId xmlns:a16="http://schemas.microsoft.com/office/drawing/2014/main" id="{A8A0BFEE-41FE-4465-A0D6-E833E8C1B2A7}"/>
              </a:ext>
            </a:extLst>
          </p:cNvPr>
          <p:cNvSpPr>
            <a:spLocks noGrp="1"/>
          </p:cNvSpPr>
          <p:nvPr>
            <p:ph type="subTitle" idx="1"/>
          </p:nvPr>
        </p:nvSpPr>
        <p:spPr/>
        <p:txBody>
          <a:bodyPr/>
          <a:lstStyle/>
          <a:p>
            <a:r>
              <a:rPr lang="en-GB" dirty="0"/>
              <a:t>Employee Attrition Problem</a:t>
            </a:r>
            <a:br>
              <a:rPr lang="en-GB" dirty="0"/>
            </a:br>
            <a:br>
              <a:rPr lang="en-GB" dirty="0"/>
            </a:br>
            <a:endParaRPr lang="en-GB" dirty="0"/>
          </a:p>
        </p:txBody>
      </p:sp>
    </p:spTree>
    <p:extLst>
      <p:ext uri="{BB962C8B-B14F-4D97-AF65-F5344CB8AC3E}">
        <p14:creationId xmlns:p14="http://schemas.microsoft.com/office/powerpoint/2010/main" val="470130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CCA0-2043-49BC-A9F5-732C27A4AB7A}"/>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98C28C3A-7154-4E37-A9D1-5342E16B56DC}"/>
              </a:ext>
            </a:extLst>
          </p:cNvPr>
          <p:cNvSpPr>
            <a:spLocks noGrp="1"/>
          </p:cNvSpPr>
          <p:nvPr>
            <p:ph idx="1"/>
          </p:nvPr>
        </p:nvSpPr>
        <p:spPr>
          <a:xfrm>
            <a:off x="628650" y="1364541"/>
            <a:ext cx="7886700" cy="5239543"/>
          </a:xfrm>
        </p:spPr>
        <p:txBody>
          <a:bodyPr>
            <a:noAutofit/>
          </a:bodyPr>
          <a:lstStyle/>
          <a:p>
            <a:pPr marL="0" indent="0">
              <a:buNone/>
            </a:pPr>
            <a:r>
              <a:rPr lang="en-US" sz="2200" dirty="0"/>
              <a:t>From the analysis performed, I can conclude that:</a:t>
            </a:r>
          </a:p>
          <a:p>
            <a:r>
              <a:rPr lang="en-US" sz="2200" dirty="0"/>
              <a:t>some employees left the company with no specific traits or factors that influenced them to leave</a:t>
            </a:r>
          </a:p>
          <a:p>
            <a:r>
              <a:rPr lang="en-US" sz="2200" dirty="0"/>
              <a:t>some employees left the company in search for better positions in other companies since they didn't seem to have any underlying factors for leaving</a:t>
            </a:r>
          </a:p>
          <a:p>
            <a:r>
              <a:rPr lang="en-US" sz="2200" dirty="0"/>
              <a:t>some employees left the company because they are being overworked</a:t>
            </a:r>
          </a:p>
          <a:p>
            <a:r>
              <a:rPr lang="en-US" sz="2200" dirty="0"/>
              <a:t>Officials should make sure not to give employees more that 6 projects per month</a:t>
            </a:r>
          </a:p>
          <a:p>
            <a:r>
              <a:rPr lang="en-US" sz="2200" dirty="0"/>
              <a:t>Officials should look out for employees with satisfaction scores of below 0.5. Personal engagement is advised for such employees</a:t>
            </a:r>
          </a:p>
          <a:p>
            <a:r>
              <a:rPr lang="en-US" sz="2200" dirty="0"/>
              <a:t>Officials should make sure not to work employees for more than 250 hours averagely per month as this may cause employees to leave the company as a result of being overworked.</a:t>
            </a:r>
          </a:p>
        </p:txBody>
      </p:sp>
    </p:spTree>
    <p:extLst>
      <p:ext uri="{BB962C8B-B14F-4D97-AF65-F5344CB8AC3E}">
        <p14:creationId xmlns:p14="http://schemas.microsoft.com/office/powerpoint/2010/main" val="264103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743B-109B-47B6-9A98-0D796949DF4F}"/>
              </a:ext>
            </a:extLst>
          </p:cNvPr>
          <p:cNvSpPr>
            <a:spLocks noGrp="1"/>
          </p:cNvSpPr>
          <p:nvPr>
            <p:ph type="title"/>
          </p:nvPr>
        </p:nvSpPr>
        <p:spPr/>
        <p:txBody>
          <a:bodyPr/>
          <a:lstStyle/>
          <a:p>
            <a:r>
              <a:rPr lang="en-GB" dirty="0"/>
              <a:t>Understanding the Data</a:t>
            </a:r>
          </a:p>
        </p:txBody>
      </p:sp>
      <p:sp>
        <p:nvSpPr>
          <p:cNvPr id="3" name="Content Placeholder 2">
            <a:extLst>
              <a:ext uri="{FF2B5EF4-FFF2-40B4-BE49-F238E27FC236}">
                <a16:creationId xmlns:a16="http://schemas.microsoft.com/office/drawing/2014/main" id="{9486F4F0-0F13-41DE-ACD0-1065B4377EDF}"/>
              </a:ext>
            </a:extLst>
          </p:cNvPr>
          <p:cNvSpPr>
            <a:spLocks noGrp="1"/>
          </p:cNvSpPr>
          <p:nvPr>
            <p:ph idx="1"/>
          </p:nvPr>
        </p:nvSpPr>
        <p:spPr/>
        <p:txBody>
          <a:bodyPr/>
          <a:lstStyle/>
          <a:p>
            <a:r>
              <a:rPr lang="en-GB" dirty="0"/>
              <a:t>The first step at solving this problem is to understand the data. This is done by performing exploratory data analysis on the given data. Here, I use quite a few methods and functions from the numpy and pandas python libraries to explore the rows and columns of the data in order to gain an in-depth understanding of the data given. </a:t>
            </a:r>
          </a:p>
        </p:txBody>
      </p:sp>
    </p:spTree>
    <p:extLst>
      <p:ext uri="{BB962C8B-B14F-4D97-AF65-F5344CB8AC3E}">
        <p14:creationId xmlns:p14="http://schemas.microsoft.com/office/powerpoint/2010/main" val="323338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CC3F-BAF6-44C9-92C2-67EB8345D540}"/>
              </a:ext>
            </a:extLst>
          </p:cNvPr>
          <p:cNvSpPr>
            <a:spLocks noGrp="1"/>
          </p:cNvSpPr>
          <p:nvPr>
            <p:ph type="title"/>
          </p:nvPr>
        </p:nvSpPr>
        <p:spPr/>
        <p:txBody>
          <a:bodyPr/>
          <a:lstStyle/>
          <a:p>
            <a:r>
              <a:rPr lang="en-GB" dirty="0"/>
              <a:t>Visualizing the Data</a:t>
            </a:r>
          </a:p>
        </p:txBody>
      </p:sp>
      <p:sp>
        <p:nvSpPr>
          <p:cNvPr id="3" name="Content Placeholder 2">
            <a:extLst>
              <a:ext uri="{FF2B5EF4-FFF2-40B4-BE49-F238E27FC236}">
                <a16:creationId xmlns:a16="http://schemas.microsoft.com/office/drawing/2014/main" id="{3BC71FD0-9A5B-4756-92EC-72CB1D30BC6A}"/>
              </a:ext>
            </a:extLst>
          </p:cNvPr>
          <p:cNvSpPr>
            <a:spLocks noGrp="1"/>
          </p:cNvSpPr>
          <p:nvPr>
            <p:ph idx="1"/>
          </p:nvPr>
        </p:nvSpPr>
        <p:spPr/>
        <p:txBody>
          <a:bodyPr/>
          <a:lstStyle/>
          <a:p>
            <a:r>
              <a:rPr lang="en-GB" dirty="0"/>
              <a:t>Graphical or visualised data is very important in the data understanding process since it presents data in a form that is comprehensive and easily understood by the human mind. </a:t>
            </a:r>
          </a:p>
          <a:p>
            <a:r>
              <a:rPr lang="en-GB" dirty="0"/>
              <a:t>I visualized many aspects of the dataset so as to gain a better understanding of the trends that cut across in both current and ex employees. This was done using the matplotlib and seaborn python libraries. </a:t>
            </a:r>
          </a:p>
        </p:txBody>
      </p:sp>
    </p:spTree>
    <p:extLst>
      <p:ext uri="{BB962C8B-B14F-4D97-AF65-F5344CB8AC3E}">
        <p14:creationId xmlns:p14="http://schemas.microsoft.com/office/powerpoint/2010/main" val="226506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A107-F0CA-4C06-93E5-6C8C93F4E101}"/>
              </a:ext>
            </a:extLst>
          </p:cNvPr>
          <p:cNvSpPr>
            <a:spLocks noGrp="1"/>
          </p:cNvSpPr>
          <p:nvPr>
            <p:ph type="title"/>
          </p:nvPr>
        </p:nvSpPr>
        <p:spPr/>
        <p:txBody>
          <a:bodyPr/>
          <a:lstStyle/>
          <a:p>
            <a:r>
              <a:rPr lang="en-GB" dirty="0"/>
              <a:t>Identifying trends and correlations</a:t>
            </a:r>
          </a:p>
        </p:txBody>
      </p:sp>
      <p:sp>
        <p:nvSpPr>
          <p:cNvPr id="3" name="Content Placeholder 2">
            <a:extLst>
              <a:ext uri="{FF2B5EF4-FFF2-40B4-BE49-F238E27FC236}">
                <a16:creationId xmlns:a16="http://schemas.microsoft.com/office/drawing/2014/main" id="{804BE682-FB1F-4129-AA37-17F8EC9D5D5A}"/>
              </a:ext>
            </a:extLst>
          </p:cNvPr>
          <p:cNvSpPr>
            <a:spLocks noGrp="1"/>
          </p:cNvSpPr>
          <p:nvPr>
            <p:ph idx="1"/>
          </p:nvPr>
        </p:nvSpPr>
        <p:spPr/>
        <p:txBody>
          <a:bodyPr/>
          <a:lstStyle/>
          <a:p>
            <a:r>
              <a:rPr lang="en-GB" dirty="0"/>
              <a:t>This is the most important step in solving the problem at hand. Here, I keenly study the data and visualizations in order to notice trends in specific data columns, correlations between the data of both current and ex employees and identify factors the most likely led to employees leaving the company and checking to see if those factors are present with current employees. With this being done, an inference or hypothesis can be made from the data that is subject to further testing. </a:t>
            </a:r>
          </a:p>
        </p:txBody>
      </p:sp>
    </p:spTree>
    <p:extLst>
      <p:ext uri="{BB962C8B-B14F-4D97-AF65-F5344CB8AC3E}">
        <p14:creationId xmlns:p14="http://schemas.microsoft.com/office/powerpoint/2010/main" val="239269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96973-F1CA-4892-B898-CF5893CF681E}"/>
              </a:ext>
            </a:extLst>
          </p:cNvPr>
          <p:cNvSpPr>
            <a:spLocks noGrp="1"/>
          </p:cNvSpPr>
          <p:nvPr>
            <p:ph type="title"/>
          </p:nvPr>
        </p:nvSpPr>
        <p:spPr/>
        <p:txBody>
          <a:bodyPr>
            <a:normAutofit fontScale="90000"/>
          </a:bodyPr>
          <a:lstStyle/>
          <a:p>
            <a:r>
              <a:rPr lang="en-GB" dirty="0"/>
              <a:t>Correlation Heatmap to understand the correlation between the datasets</a:t>
            </a:r>
          </a:p>
        </p:txBody>
      </p:sp>
      <p:pic>
        <p:nvPicPr>
          <p:cNvPr id="5" name="Content Placeholder 4">
            <a:extLst>
              <a:ext uri="{FF2B5EF4-FFF2-40B4-BE49-F238E27FC236}">
                <a16:creationId xmlns:a16="http://schemas.microsoft.com/office/drawing/2014/main" id="{3669BDC4-ADFF-4DA7-96E9-894B06D7B6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49" r="10582"/>
          <a:stretch/>
        </p:blipFill>
        <p:spPr>
          <a:xfrm>
            <a:off x="986997" y="2014152"/>
            <a:ext cx="6995468" cy="47326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734046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03F3-D9D1-4560-9D79-797E6B429896}"/>
              </a:ext>
            </a:extLst>
          </p:cNvPr>
          <p:cNvSpPr>
            <a:spLocks noGrp="1"/>
          </p:cNvSpPr>
          <p:nvPr>
            <p:ph type="title"/>
          </p:nvPr>
        </p:nvSpPr>
        <p:spPr/>
        <p:txBody>
          <a:bodyPr/>
          <a:lstStyle/>
          <a:p>
            <a:r>
              <a:rPr lang="en-GB" dirty="0"/>
              <a:t>Construction of Predictive Models. </a:t>
            </a:r>
          </a:p>
        </p:txBody>
      </p:sp>
      <p:sp>
        <p:nvSpPr>
          <p:cNvPr id="3" name="Content Placeholder 2">
            <a:extLst>
              <a:ext uri="{FF2B5EF4-FFF2-40B4-BE49-F238E27FC236}">
                <a16:creationId xmlns:a16="http://schemas.microsoft.com/office/drawing/2014/main" id="{317BA2DA-1E5F-4EF3-81B6-9308F895D1B3}"/>
              </a:ext>
            </a:extLst>
          </p:cNvPr>
          <p:cNvSpPr>
            <a:spLocks noGrp="1"/>
          </p:cNvSpPr>
          <p:nvPr>
            <p:ph idx="1"/>
          </p:nvPr>
        </p:nvSpPr>
        <p:spPr/>
        <p:txBody>
          <a:bodyPr>
            <a:normAutofit/>
          </a:bodyPr>
          <a:lstStyle/>
          <a:p>
            <a:r>
              <a:rPr lang="en-GB" dirty="0"/>
              <a:t> Using the data science and machine learning approach, I constructed various predictive models such as the decision tree classifier, K-Nearest neighbors, random forest classifier, support vector machine and the logistic regression model.</a:t>
            </a:r>
          </a:p>
          <a:p>
            <a:r>
              <a:rPr lang="en-GB" dirty="0"/>
              <a:t>The aim of constructing these models is to predict which employees are likely to leave the company and use that to back up the inferences or conclusions I drew from the analysis of the data.</a:t>
            </a:r>
          </a:p>
        </p:txBody>
      </p:sp>
    </p:spTree>
    <p:extLst>
      <p:ext uri="{BB962C8B-B14F-4D97-AF65-F5344CB8AC3E}">
        <p14:creationId xmlns:p14="http://schemas.microsoft.com/office/powerpoint/2010/main" val="130566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238A-35EE-470D-8C24-637537C33B94}"/>
              </a:ext>
            </a:extLst>
          </p:cNvPr>
          <p:cNvSpPr>
            <a:spLocks noGrp="1"/>
          </p:cNvSpPr>
          <p:nvPr>
            <p:ph type="title"/>
          </p:nvPr>
        </p:nvSpPr>
        <p:spPr/>
        <p:txBody>
          <a:bodyPr/>
          <a:lstStyle/>
          <a:p>
            <a:r>
              <a:rPr lang="en-GB" dirty="0"/>
              <a:t>Evaluation of Models</a:t>
            </a:r>
          </a:p>
        </p:txBody>
      </p:sp>
      <p:sp>
        <p:nvSpPr>
          <p:cNvPr id="3" name="Content Placeholder 2">
            <a:extLst>
              <a:ext uri="{FF2B5EF4-FFF2-40B4-BE49-F238E27FC236}">
                <a16:creationId xmlns:a16="http://schemas.microsoft.com/office/drawing/2014/main" id="{A6F73FD1-5D51-494E-A232-9595E6663045}"/>
              </a:ext>
            </a:extLst>
          </p:cNvPr>
          <p:cNvSpPr>
            <a:spLocks noGrp="1"/>
          </p:cNvSpPr>
          <p:nvPr>
            <p:ph idx="1"/>
          </p:nvPr>
        </p:nvSpPr>
        <p:spPr/>
        <p:txBody>
          <a:bodyPr/>
          <a:lstStyle/>
          <a:p>
            <a:r>
              <a:rPr lang="en-GB" dirty="0"/>
              <a:t>The predictive models I constructed were able to predict which employees that are going to stay or leave the company with quite impressive accuracy scores. </a:t>
            </a:r>
          </a:p>
          <a:p>
            <a:r>
              <a:rPr lang="en-GB" dirty="0"/>
              <a:t>I trained the model with 65% of the data I have and tested it with 35% of the data. </a:t>
            </a:r>
          </a:p>
          <a:p>
            <a:r>
              <a:rPr lang="en-GB" dirty="0"/>
              <a:t>The model with the highest accuracy score was the random forest classifier and this model predicted the outcome of employee attrition with over 98% accuracy.</a:t>
            </a:r>
          </a:p>
        </p:txBody>
      </p:sp>
    </p:spTree>
    <p:extLst>
      <p:ext uri="{BB962C8B-B14F-4D97-AF65-F5344CB8AC3E}">
        <p14:creationId xmlns:p14="http://schemas.microsoft.com/office/powerpoint/2010/main" val="184244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48B7-869C-4C07-BAB5-FD1CCF4BB4BA}"/>
              </a:ext>
            </a:extLst>
          </p:cNvPr>
          <p:cNvSpPr>
            <a:spLocks noGrp="1"/>
          </p:cNvSpPr>
          <p:nvPr>
            <p:ph type="title"/>
          </p:nvPr>
        </p:nvSpPr>
        <p:spPr/>
        <p:txBody>
          <a:bodyPr/>
          <a:lstStyle/>
          <a:p>
            <a:r>
              <a:rPr lang="en-GB" dirty="0"/>
              <a:t>Comparison of Accuracy scores of predictive models</a:t>
            </a:r>
          </a:p>
        </p:txBody>
      </p:sp>
      <p:pic>
        <p:nvPicPr>
          <p:cNvPr id="7" name="Content Placeholder 6">
            <a:extLst>
              <a:ext uri="{FF2B5EF4-FFF2-40B4-BE49-F238E27FC236}">
                <a16:creationId xmlns:a16="http://schemas.microsoft.com/office/drawing/2014/main" id="{3BBC41CF-E512-475D-AC52-C99066667F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690690"/>
            <a:ext cx="7886700" cy="5167310"/>
          </a:xfrm>
        </p:spPr>
      </p:pic>
    </p:spTree>
    <p:extLst>
      <p:ext uri="{BB962C8B-B14F-4D97-AF65-F5344CB8AC3E}">
        <p14:creationId xmlns:p14="http://schemas.microsoft.com/office/powerpoint/2010/main" val="1442739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4010-A094-4309-97FB-B38435004B88}"/>
              </a:ext>
            </a:extLst>
          </p:cNvPr>
          <p:cNvSpPr>
            <a:spLocks noGrp="1"/>
          </p:cNvSpPr>
          <p:nvPr>
            <p:ph type="title"/>
          </p:nvPr>
        </p:nvSpPr>
        <p:spPr/>
        <p:txBody>
          <a:bodyPr/>
          <a:lstStyle/>
          <a:p>
            <a:r>
              <a:rPr lang="en-GB" dirty="0"/>
              <a:t>Inferences from Data Analysis</a:t>
            </a:r>
          </a:p>
        </p:txBody>
      </p:sp>
      <p:sp>
        <p:nvSpPr>
          <p:cNvPr id="3" name="Content Placeholder 2">
            <a:extLst>
              <a:ext uri="{FF2B5EF4-FFF2-40B4-BE49-F238E27FC236}">
                <a16:creationId xmlns:a16="http://schemas.microsoft.com/office/drawing/2014/main" id="{560F6085-A744-42E0-A7C1-2206D27AADF5}"/>
              </a:ext>
            </a:extLst>
          </p:cNvPr>
          <p:cNvSpPr>
            <a:spLocks noGrp="1"/>
          </p:cNvSpPr>
          <p:nvPr>
            <p:ph idx="1"/>
          </p:nvPr>
        </p:nvSpPr>
        <p:spPr>
          <a:xfrm>
            <a:off x="628650" y="1618950"/>
            <a:ext cx="7886700" cy="4847024"/>
          </a:xfrm>
        </p:spPr>
        <p:txBody>
          <a:bodyPr>
            <a:normAutofit/>
          </a:bodyPr>
          <a:lstStyle/>
          <a:p>
            <a:r>
              <a:rPr lang="en-US" sz="2200" dirty="0"/>
              <a:t>Slight positive correlation between number of projects and average monthly hours worked</a:t>
            </a:r>
          </a:p>
          <a:p>
            <a:r>
              <a:rPr lang="en-US" sz="2200" dirty="0"/>
              <a:t>Employees that left the company tend to have low satisfaction levels</a:t>
            </a:r>
          </a:p>
          <a:p>
            <a:r>
              <a:rPr lang="en-GB" sz="2200" dirty="0"/>
              <a:t>Some employees have </a:t>
            </a:r>
            <a:r>
              <a:rPr lang="en-US" sz="2200" dirty="0"/>
              <a:t> low evaluation score, low satisfaction level, low hours worked. based on their hours worked, would probably consists mostly of unmotivated workers or part-time workers. May be subjected to other variables.</a:t>
            </a:r>
          </a:p>
          <a:p>
            <a:r>
              <a:rPr lang="en-US" sz="2200" dirty="0"/>
              <a:t>Others have high evaluation score, high satisfaction level, high hours worked. Due to their high contribution, they are likely to leave the company to pursue a better opportunity. </a:t>
            </a:r>
          </a:p>
          <a:p>
            <a:r>
              <a:rPr lang="en-US" sz="2200" dirty="0"/>
              <a:t>And the rest have very high evaluation score, very low satisfaction level, very high hours worked. They are likely to leave the company due to being overworked.</a:t>
            </a:r>
            <a:endParaRPr lang="en-GB" sz="2200" dirty="0"/>
          </a:p>
        </p:txBody>
      </p:sp>
    </p:spTree>
    <p:extLst>
      <p:ext uri="{BB962C8B-B14F-4D97-AF65-F5344CB8AC3E}">
        <p14:creationId xmlns:p14="http://schemas.microsoft.com/office/powerpoint/2010/main" val="30819064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367</TotalTime>
  <Words>668</Words>
  <Application>Microsoft Office PowerPoint</Application>
  <PresentationFormat>On-screen Show (4:3)</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vt:lpstr>
      <vt:lpstr>Office Theme</vt:lpstr>
      <vt:lpstr>Project Report</vt:lpstr>
      <vt:lpstr>Understanding the Data</vt:lpstr>
      <vt:lpstr>Visualizing the Data</vt:lpstr>
      <vt:lpstr>Identifying trends and correlations</vt:lpstr>
      <vt:lpstr>Correlation Heatmap to understand the correlation between the datasets</vt:lpstr>
      <vt:lpstr>Construction of Predictive Models. </vt:lpstr>
      <vt:lpstr>Evaluation of Models</vt:lpstr>
      <vt:lpstr>Comparison of Accuracy scores of predictive models</vt:lpstr>
      <vt:lpstr>Inferences from Data Analysis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Proof Of Concept</dc:title>
  <dc:creator>Jerry Buaba</dc:creator>
  <cp:lastModifiedBy>Jerry Buaba</cp:lastModifiedBy>
  <cp:revision>24</cp:revision>
  <dcterms:created xsi:type="dcterms:W3CDTF">2020-05-16T11:39:03Z</dcterms:created>
  <dcterms:modified xsi:type="dcterms:W3CDTF">2020-05-18T05:10:31Z</dcterms:modified>
</cp:coreProperties>
</file>