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1" roundtripDataSignature="AMtx7mhKYDKmsgAwxroq+4103uahHiRdi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6E3E84E-836E-41E3-91D0-E8A42F04F622}">
  <a:tblStyle styleId="{06E3E84E-836E-41E3-91D0-E8A42F04F622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11" Type="http://customschemas.google.com/relationships/presentationmetadata" Target="metadata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afd9353170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gafd935317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Tried Floating Point (32-bit) Adder and Multiplier, FPU - met gate count but designs failed </a:t>
            </a:r>
            <a:r>
              <a:rPr lang="en-US"/>
              <a:t>simulations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DSP Core - Hilbert Tranform, Avalon Core, Ultimate CRC all did not have testbenches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Settled on FPU Double (Double Precision) ALU - Adder, Sub, Multiplier Units, removed Division unit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add - 20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sub - 21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mul - 24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afd9353170_0_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gafd935317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Choose frequency just before elbow point; past here synthesizer sacrifices area and power to meet timing constraints. As frequency continues to increase, the optimizations taken to meet the timing constraint is likely to result in a design failure when tested on a chip or FPGA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afd9353170_0_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gafd935317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We also attempted synthesis and post-synthesis simulation at 50, 55, and 60 MHz to test how far we can take the design while allowing enough slack to complete calculations on time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55MHz provided a reasonable amount of slack while remaining before the ‘elbow’ point as to not drastically increase area and leakage power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afd9353170_0_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gafd935317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Talk about how/why these values are different than the synthesis values? Compared to this back-annotation power analysis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We modified the script to print the power consumption of each subunit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VCD back-annotation is a more accurate representation of the power usage because it is based on the testbench results which is a more accurate reflection of real world usage.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Synthesis total power : 1878.69uW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VCD back-annotation : 1910uW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jpg"/><Relationship Id="rId4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7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0000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pic>
        <p:nvPicPr>
          <p:cNvPr id="86" name="Google Shape;8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" y="-1"/>
            <a:ext cx="12191998" cy="4514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650071" y="-1"/>
            <a:ext cx="1281870" cy="640935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"/>
          <p:cNvSpPr txBox="1"/>
          <p:nvPr/>
        </p:nvSpPr>
        <p:spPr>
          <a:xfrm>
            <a:off x="1" y="4514849"/>
            <a:ext cx="12192000" cy="23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Impact"/>
              <a:buNone/>
            </a:pPr>
            <a:r>
              <a:rPr b="0" i="0" lang="en-US" sz="6000" u="none" cap="none" strike="noStrike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ENSC 450: Lab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Impact"/>
              <a:buNone/>
            </a:pPr>
            <a:r>
              <a:rPr b="0" i="0" lang="en-US" sz="3200" u="none" cap="none" strike="noStrike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Group: “What is a CMOS”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Impact"/>
              <a:buNone/>
            </a:pPr>
            <a:r>
              <a:rPr b="0" i="0" lang="en-US" sz="3200" u="none" cap="none" strike="noStrike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Member Names: Ben A, Michael L, Soroush SL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afd9353170_0_0"/>
          <p:cNvSpPr txBox="1"/>
          <p:nvPr>
            <p:ph type="title"/>
          </p:nvPr>
        </p:nvSpPr>
        <p:spPr>
          <a:xfrm>
            <a:off x="0" y="0"/>
            <a:ext cx="12192000" cy="769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rgbClr val="CC0732"/>
                </a:solidFill>
                <a:latin typeface="Impact"/>
                <a:ea typeface="Impact"/>
                <a:cs typeface="Impact"/>
                <a:sym typeface="Impact"/>
              </a:rPr>
              <a:t>Part 1-2: Core @ 10MHz on CMOS 45nm</a:t>
            </a:r>
            <a:endParaRPr>
              <a:solidFill>
                <a:srgbClr val="CC0732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94" name="Google Shape;94;gafd9353170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00325" y="669175"/>
            <a:ext cx="6608526" cy="3858199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gafd9353170_0_0"/>
          <p:cNvSpPr txBox="1"/>
          <p:nvPr/>
        </p:nvSpPr>
        <p:spPr>
          <a:xfrm>
            <a:off x="0" y="1059975"/>
            <a:ext cx="2630400" cy="3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54585A"/>
                </a:solidFill>
                <a:latin typeface="Trebuchet MS"/>
                <a:ea typeface="Trebuchet MS"/>
                <a:cs typeface="Trebuchet MS"/>
                <a:sym typeface="Trebuchet MS"/>
              </a:rPr>
              <a:t>Core Description:</a:t>
            </a:r>
            <a:endParaRPr b="0" i="0" sz="2400" u="none" cap="none" strike="noStrike">
              <a:solidFill>
                <a:srgbClr val="54585A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-"/>
            </a:pPr>
            <a:r>
              <a:rPr b="0" i="0" lang="en-US" sz="2000" u="none" cap="none" strike="noStrike">
                <a:solidFill>
                  <a:srgbClr val="54585A"/>
                </a:solidFill>
                <a:latin typeface="Times"/>
                <a:ea typeface="Times"/>
                <a:cs typeface="Times"/>
                <a:sym typeface="Times"/>
              </a:rPr>
              <a:t>7 input Signals, 7 output Signals</a:t>
            </a:r>
            <a:endParaRPr b="0" i="0" sz="2000" u="none" cap="none" strike="noStrike">
              <a:solidFill>
                <a:srgbClr val="54585A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-"/>
            </a:pPr>
            <a:r>
              <a:rPr lang="en-US" sz="2000">
                <a:solidFill>
                  <a:srgbClr val="54585A"/>
                </a:solidFill>
                <a:latin typeface="Times"/>
                <a:ea typeface="Times"/>
                <a:cs typeface="Times"/>
                <a:sym typeface="Times"/>
              </a:rPr>
              <a:t>float64</a:t>
            </a:r>
            <a:r>
              <a:rPr b="0" i="0" lang="en-US" sz="2000" u="none" cap="none" strike="noStrike">
                <a:solidFill>
                  <a:srgbClr val="54585A"/>
                </a:solidFill>
                <a:latin typeface="Times"/>
                <a:ea typeface="Times"/>
                <a:cs typeface="Times"/>
                <a:sym typeface="Times"/>
              </a:rPr>
              <a:t> arithmetic operations (IEEE 754 Standard)</a:t>
            </a:r>
            <a:endParaRPr b="0" i="0" sz="2000" u="none" cap="none" strike="noStrike">
              <a:solidFill>
                <a:srgbClr val="54585A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-"/>
            </a:pPr>
            <a:r>
              <a:rPr b="0" i="0" lang="en-US" sz="2000" u="none" cap="none" strike="noStrike">
                <a:solidFill>
                  <a:srgbClr val="54585A"/>
                </a:solidFill>
                <a:latin typeface="Times"/>
                <a:ea typeface="Times"/>
                <a:cs typeface="Times"/>
                <a:sym typeface="Times"/>
              </a:rPr>
              <a:t>Add (000), Sub(001), Mul(010)</a:t>
            </a:r>
            <a:endParaRPr b="0" i="0" sz="2000" u="none" cap="none" strike="noStrike">
              <a:solidFill>
                <a:srgbClr val="54585A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gafd9353170_0_0"/>
          <p:cNvSpPr txBox="1"/>
          <p:nvPr/>
        </p:nvSpPr>
        <p:spPr>
          <a:xfrm>
            <a:off x="9208850" y="1059975"/>
            <a:ext cx="2983200" cy="24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54585A"/>
                </a:solidFill>
                <a:latin typeface="Trebuchet MS"/>
                <a:ea typeface="Trebuchet MS"/>
                <a:cs typeface="Trebuchet MS"/>
                <a:sym typeface="Trebuchet MS"/>
              </a:rPr>
              <a:t>10 Mhz with 45nm stdcell library:</a:t>
            </a:r>
            <a:endParaRPr b="0" i="0" sz="2400" u="none" cap="none" strike="noStrike">
              <a:solidFill>
                <a:srgbClr val="54585A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-"/>
            </a:pPr>
            <a:r>
              <a:rPr b="0" i="0" lang="en-US" sz="2000" u="none" cap="none" strike="noStrike">
                <a:solidFill>
                  <a:srgbClr val="54585A"/>
                </a:solidFill>
                <a:latin typeface="Times"/>
                <a:ea typeface="Times"/>
                <a:cs typeface="Times"/>
                <a:sym typeface="Times"/>
              </a:rPr>
              <a:t>Area: </a:t>
            </a:r>
            <a:endParaRPr b="0" i="0" sz="2000" u="none" cap="none" strike="noStrike">
              <a:solidFill>
                <a:srgbClr val="54585A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54585A"/>
                </a:solidFill>
                <a:latin typeface="Times"/>
                <a:ea typeface="Times"/>
                <a:cs typeface="Times"/>
                <a:sym typeface="Times"/>
              </a:rPr>
              <a:t>48949.053505 um^2</a:t>
            </a:r>
            <a:endParaRPr b="0" i="0" sz="2000" u="none" cap="none" strike="noStrike">
              <a:solidFill>
                <a:srgbClr val="54585A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-"/>
            </a:pPr>
            <a:r>
              <a:rPr b="0" i="0" lang="en-US" sz="2000" u="none" cap="none" strike="noStrike">
                <a:solidFill>
                  <a:srgbClr val="54585A"/>
                </a:solidFill>
                <a:latin typeface="Times"/>
                <a:ea typeface="Times"/>
                <a:cs typeface="Times"/>
                <a:sym typeface="Times"/>
              </a:rPr>
              <a:t>Gate Count: 48949.053505/(1000*0.8) = 61.186 ~ 61 kG</a:t>
            </a:r>
            <a:endParaRPr b="0" i="0" sz="2000" u="none" cap="none" strike="noStrike">
              <a:solidFill>
                <a:srgbClr val="54585A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97" name="Google Shape;97;gafd9353170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4527376"/>
            <a:ext cx="12191998" cy="233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gafd9353170_0_0"/>
          <p:cNvPicPr preferRelativeResize="0"/>
          <p:nvPr/>
        </p:nvPicPr>
        <p:blipFill rotWithShape="1">
          <a:blip r:embed="rId5">
            <a:alphaModFix/>
          </a:blip>
          <a:srcRect b="8517" l="1764" r="1279" t="5365"/>
          <a:stretch/>
        </p:blipFill>
        <p:spPr>
          <a:xfrm>
            <a:off x="3763650" y="1557875"/>
            <a:ext cx="3859741" cy="2186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afd9353170_0_5"/>
          <p:cNvSpPr txBox="1"/>
          <p:nvPr>
            <p:ph type="title"/>
          </p:nvPr>
        </p:nvSpPr>
        <p:spPr>
          <a:xfrm>
            <a:off x="0" y="0"/>
            <a:ext cx="11961300" cy="783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rgbClr val="CC0732"/>
                </a:solidFill>
                <a:latin typeface="Impact"/>
                <a:ea typeface="Impact"/>
                <a:cs typeface="Impact"/>
                <a:sym typeface="Impact"/>
              </a:rPr>
              <a:t>Part 3: Timing, Area, Power Analysis</a:t>
            </a:r>
            <a:endParaRPr>
              <a:solidFill>
                <a:srgbClr val="CC0732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04" name="Google Shape;104;gafd9353170_0_5"/>
          <p:cNvSpPr txBox="1"/>
          <p:nvPr>
            <p:ph idx="1" type="body"/>
          </p:nvPr>
        </p:nvSpPr>
        <p:spPr>
          <a:xfrm>
            <a:off x="1787675" y="4020800"/>
            <a:ext cx="3835800" cy="25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2400">
                <a:solidFill>
                  <a:srgbClr val="54585A"/>
                </a:solidFill>
                <a:latin typeface="Trebuchet MS"/>
                <a:ea typeface="Trebuchet MS"/>
                <a:cs typeface="Trebuchet MS"/>
                <a:sym typeface="Trebuchet MS"/>
              </a:rPr>
              <a:t>‘Elbow’ point of plots is ~55MHz</a:t>
            </a:r>
            <a:endParaRPr sz="2400">
              <a:solidFill>
                <a:srgbClr val="54585A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55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Char char="-"/>
            </a:pPr>
            <a:r>
              <a:rPr lang="en-US" sz="2000">
                <a:solidFill>
                  <a:srgbClr val="54585A"/>
                </a:solidFill>
                <a:latin typeface="Times"/>
                <a:ea typeface="Times"/>
                <a:cs typeface="Times"/>
                <a:sym typeface="Times"/>
              </a:rPr>
              <a:t>Synthesizer begins to sacrifice area and power to meet timing constraints</a:t>
            </a:r>
            <a:endParaRPr sz="2000">
              <a:solidFill>
                <a:srgbClr val="54585A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05" name="Google Shape;105;gafd9353170_0_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39188" y="785788"/>
            <a:ext cx="3914400" cy="293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gafd9353170_0_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78400" y="783900"/>
            <a:ext cx="3913632" cy="2935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gafd9353170_0_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783900"/>
            <a:ext cx="3914398" cy="2935224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gafd9353170_0_5"/>
          <p:cNvSpPr txBox="1"/>
          <p:nvPr>
            <p:ph idx="1" type="body"/>
          </p:nvPr>
        </p:nvSpPr>
        <p:spPr>
          <a:xfrm>
            <a:off x="6436500" y="4020800"/>
            <a:ext cx="4806000" cy="24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2400">
                <a:solidFill>
                  <a:srgbClr val="54585A"/>
                </a:solidFill>
                <a:latin typeface="Trebuchet MS"/>
                <a:ea typeface="Trebuchet MS"/>
                <a:cs typeface="Trebuchet MS"/>
                <a:sym typeface="Trebuchet MS"/>
              </a:rPr>
              <a:t>Alternate option: Use fastest clock speed (125 MHz)</a:t>
            </a:r>
            <a:endParaRPr sz="2400">
              <a:solidFill>
                <a:srgbClr val="54585A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2000">
                <a:solidFill>
                  <a:srgbClr val="54585A"/>
                </a:solidFill>
                <a:latin typeface="Times"/>
                <a:ea typeface="Times"/>
                <a:cs typeface="Times"/>
                <a:sym typeface="Times"/>
              </a:rPr>
              <a:t>Metrics vs 55MHz:</a:t>
            </a:r>
            <a:endParaRPr sz="2000">
              <a:solidFill>
                <a:srgbClr val="54585A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55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Char char="-"/>
            </a:pPr>
            <a:r>
              <a:rPr lang="en-US" sz="2000">
                <a:solidFill>
                  <a:srgbClr val="54585A"/>
                </a:solidFill>
                <a:latin typeface="Times"/>
                <a:ea typeface="Times"/>
                <a:cs typeface="Times"/>
                <a:sym typeface="Times"/>
              </a:rPr>
              <a:t>performance: 125/55 = 2.27x</a:t>
            </a:r>
            <a:endParaRPr sz="2000">
              <a:solidFill>
                <a:srgbClr val="54585A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US" sz="2000">
                <a:solidFill>
                  <a:srgbClr val="54585A"/>
                </a:solidFill>
                <a:latin typeface="Times"/>
                <a:ea typeface="Times"/>
                <a:cs typeface="Times"/>
                <a:sym typeface="Times"/>
              </a:rPr>
              <a:t>area: 1.41x</a:t>
            </a:r>
            <a:endParaRPr sz="2000">
              <a:solidFill>
                <a:srgbClr val="54585A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US" sz="2000">
                <a:solidFill>
                  <a:srgbClr val="54585A"/>
                </a:solidFill>
                <a:latin typeface="Times"/>
                <a:ea typeface="Times"/>
                <a:cs typeface="Times"/>
                <a:sym typeface="Times"/>
              </a:rPr>
              <a:t>power: 2.28x</a:t>
            </a:r>
            <a:endParaRPr sz="2000">
              <a:solidFill>
                <a:srgbClr val="54585A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4585A"/>
              </a:buClr>
              <a:buSzPts val="2000"/>
              <a:buFont typeface="Times"/>
              <a:buChar char="-"/>
            </a:pPr>
            <a:r>
              <a:rPr lang="en-US" sz="2000">
                <a:solidFill>
                  <a:srgbClr val="54585A"/>
                </a:solidFill>
                <a:latin typeface="Times"/>
                <a:ea typeface="Times"/>
                <a:cs typeface="Times"/>
                <a:sym typeface="Times"/>
              </a:rPr>
              <a:t>lower dynamic power per freq</a:t>
            </a:r>
            <a:endParaRPr sz="2000">
              <a:solidFill>
                <a:srgbClr val="54585A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09" name="Google Shape;109;gafd9353170_0_5"/>
          <p:cNvSpPr/>
          <p:nvPr/>
        </p:nvSpPr>
        <p:spPr>
          <a:xfrm>
            <a:off x="1557825" y="1754775"/>
            <a:ext cx="626700" cy="447600"/>
          </a:xfrm>
          <a:prstGeom prst="flowChartAlternateProcess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gafd9353170_0_5"/>
          <p:cNvSpPr/>
          <p:nvPr/>
        </p:nvSpPr>
        <p:spPr>
          <a:xfrm>
            <a:off x="5783050" y="2027725"/>
            <a:ext cx="626700" cy="447600"/>
          </a:xfrm>
          <a:prstGeom prst="flowChartAlternateProcess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gafd9353170_0_5"/>
          <p:cNvSpPr/>
          <p:nvPr/>
        </p:nvSpPr>
        <p:spPr>
          <a:xfrm>
            <a:off x="9921863" y="2027725"/>
            <a:ext cx="626700" cy="447600"/>
          </a:xfrm>
          <a:prstGeom prst="flowChartAlternateProcess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afd9353170_0_10"/>
          <p:cNvSpPr txBox="1"/>
          <p:nvPr>
            <p:ph type="title"/>
          </p:nvPr>
        </p:nvSpPr>
        <p:spPr>
          <a:xfrm>
            <a:off x="0" y="0"/>
            <a:ext cx="12192000" cy="748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rgbClr val="CC0732"/>
                </a:solidFill>
                <a:latin typeface="Impact"/>
                <a:ea typeface="Impact"/>
                <a:cs typeface="Impact"/>
                <a:sym typeface="Impact"/>
              </a:rPr>
              <a:t>Part 3: Selecting Target Frequency</a:t>
            </a:r>
            <a:endParaRPr>
              <a:solidFill>
                <a:srgbClr val="CC0732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17" name="Google Shape;117;gafd9353170_0_10"/>
          <p:cNvSpPr txBox="1"/>
          <p:nvPr/>
        </p:nvSpPr>
        <p:spPr>
          <a:xfrm>
            <a:off x="501375" y="1034700"/>
            <a:ext cx="6900300" cy="20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54585A"/>
                </a:solidFill>
                <a:latin typeface="Times"/>
                <a:ea typeface="Times"/>
                <a:cs typeface="Times"/>
                <a:sym typeface="Times"/>
              </a:rPr>
              <a:t>Target Frequency set at </a:t>
            </a:r>
            <a:r>
              <a:rPr b="1" i="0" lang="en-US" sz="2000" u="sng" cap="none" strike="noStrike">
                <a:solidFill>
                  <a:srgbClr val="54585A"/>
                </a:solidFill>
                <a:latin typeface="Times"/>
                <a:ea typeface="Times"/>
                <a:cs typeface="Times"/>
                <a:sym typeface="Times"/>
              </a:rPr>
              <a:t>55MHz</a:t>
            </a:r>
            <a:endParaRPr b="0" i="0" sz="2000" u="none" cap="none" strike="noStrike">
              <a:solidFill>
                <a:srgbClr val="54585A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55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-"/>
            </a:pPr>
            <a:r>
              <a:rPr b="0" i="0" lang="en-US" sz="2000" u="none" cap="none" strike="noStrike">
                <a:solidFill>
                  <a:srgbClr val="54585A"/>
                </a:solidFill>
                <a:latin typeface="Times"/>
                <a:ea typeface="Times"/>
                <a:cs typeface="Times"/>
                <a:sym typeface="Times"/>
              </a:rPr>
              <a:t>Area occupation:  ~= 48949.054 um^2, or 61.186 KGates</a:t>
            </a:r>
            <a:endParaRPr b="0" i="0" sz="2000" u="none" cap="none" strike="noStrike">
              <a:solidFill>
                <a:srgbClr val="54585A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55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-"/>
            </a:pPr>
            <a:r>
              <a:rPr b="0" i="0" lang="en-US" sz="2000" u="none" cap="none" strike="noStrike">
                <a:solidFill>
                  <a:srgbClr val="54585A"/>
                </a:solidFill>
                <a:latin typeface="Times"/>
                <a:ea typeface="Times"/>
                <a:cs typeface="Times"/>
                <a:sym typeface="Times"/>
              </a:rPr>
              <a:t>Power consumption: Leakage = 613.49 uW, Dynamic = 1265.2 uW</a:t>
            </a:r>
            <a:endParaRPr b="0" i="0" sz="2000" u="none" cap="none" strike="noStrike">
              <a:solidFill>
                <a:srgbClr val="54585A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8" name="Google Shape;118;gafd9353170_0_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13150" y="748438"/>
            <a:ext cx="4778851" cy="376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gafd9353170_0_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72709" y="4726347"/>
            <a:ext cx="4859725" cy="188095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gafd9353170_0_10"/>
          <p:cNvSpPr/>
          <p:nvPr/>
        </p:nvSpPr>
        <p:spPr>
          <a:xfrm>
            <a:off x="7592150" y="3455850"/>
            <a:ext cx="2112900" cy="1181700"/>
          </a:xfrm>
          <a:prstGeom prst="flowChartAlternateProcess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gafd9353170_0_10"/>
          <p:cNvSpPr/>
          <p:nvPr/>
        </p:nvSpPr>
        <p:spPr>
          <a:xfrm>
            <a:off x="7672925" y="5858800"/>
            <a:ext cx="4395600" cy="748500"/>
          </a:xfrm>
          <a:prstGeom prst="flowChartAlternateProcess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gafd9353170_0_10"/>
          <p:cNvSpPr txBox="1"/>
          <p:nvPr/>
        </p:nvSpPr>
        <p:spPr>
          <a:xfrm>
            <a:off x="603075" y="4088125"/>
            <a:ext cx="6696900" cy="16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000">
                <a:solidFill>
                  <a:srgbClr val="54585A"/>
                </a:solidFill>
                <a:latin typeface="Trebuchet MS"/>
                <a:ea typeface="Trebuchet MS"/>
                <a:cs typeface="Trebuchet MS"/>
                <a:sym typeface="Trebuchet MS"/>
              </a:rPr>
              <a:t>Critical Path Description:</a:t>
            </a:r>
            <a:endParaRPr sz="2000">
              <a:solidFill>
                <a:srgbClr val="54585A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55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-"/>
            </a:pPr>
            <a:r>
              <a:rPr lang="en-US" sz="2000">
                <a:solidFill>
                  <a:srgbClr val="54585A"/>
                </a:solidFill>
                <a:latin typeface="Times"/>
                <a:ea typeface="Times"/>
                <a:cs typeface="Times"/>
                <a:sym typeface="Times"/>
              </a:rPr>
              <a:t>Subtraction Unit; at 55MHz have 1.38ns of slack</a:t>
            </a:r>
            <a:endParaRPr sz="2000">
              <a:solidFill>
                <a:srgbClr val="54585A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-"/>
            </a:pPr>
            <a:r>
              <a:rPr lang="en-US" sz="2000">
                <a:solidFill>
                  <a:srgbClr val="54585A"/>
                </a:solidFill>
                <a:latin typeface="Times"/>
                <a:ea typeface="Times"/>
                <a:cs typeface="Times"/>
                <a:sym typeface="Times"/>
              </a:rPr>
              <a:t>Full Adders used in Subtraction Unit contribute to long delay</a:t>
            </a:r>
            <a:endParaRPr sz="2000">
              <a:solidFill>
                <a:srgbClr val="54585A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afd9353170_0_15"/>
          <p:cNvSpPr txBox="1"/>
          <p:nvPr>
            <p:ph type="title"/>
          </p:nvPr>
        </p:nvSpPr>
        <p:spPr>
          <a:xfrm>
            <a:off x="0" y="0"/>
            <a:ext cx="12192000" cy="734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rgbClr val="CC0732"/>
                </a:solidFill>
                <a:latin typeface="Impact"/>
                <a:ea typeface="Impact"/>
                <a:cs typeface="Impact"/>
                <a:sym typeface="Impact"/>
              </a:rPr>
              <a:t>Part 4: Post-synthesis analysis</a:t>
            </a:r>
            <a:endParaRPr>
              <a:solidFill>
                <a:srgbClr val="CC0732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28" name="Google Shape;128;gafd9353170_0_15"/>
          <p:cNvSpPr txBox="1"/>
          <p:nvPr>
            <p:ph idx="1" type="body"/>
          </p:nvPr>
        </p:nvSpPr>
        <p:spPr>
          <a:xfrm>
            <a:off x="838200" y="3601000"/>
            <a:ext cx="10515600" cy="29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2400">
                <a:solidFill>
                  <a:srgbClr val="54585A"/>
                </a:solidFill>
                <a:latin typeface="Trebuchet MS"/>
                <a:ea typeface="Trebuchet MS"/>
                <a:cs typeface="Trebuchet MS"/>
                <a:sym typeface="Trebuchet MS"/>
              </a:rPr>
              <a:t>Post-synthesis power results:</a:t>
            </a:r>
            <a:endParaRPr sz="2400">
              <a:solidFill>
                <a:srgbClr val="54585A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2400">
                <a:solidFill>
                  <a:srgbClr val="54585A"/>
                </a:solidFill>
                <a:latin typeface="Trebuchet MS"/>
                <a:ea typeface="Trebuchet MS"/>
                <a:cs typeface="Trebuchet MS"/>
                <a:sym typeface="Trebuchet MS"/>
              </a:rPr>
              <a:t>Critical Path: subtraction unit</a:t>
            </a:r>
            <a:endParaRPr sz="2400">
              <a:solidFill>
                <a:srgbClr val="54585A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55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Char char="-"/>
            </a:pPr>
            <a:r>
              <a:rPr lang="en-US" sz="2000">
                <a:solidFill>
                  <a:srgbClr val="54585A"/>
                </a:solidFill>
                <a:latin typeface="Times"/>
                <a:ea typeface="Times"/>
                <a:cs typeface="Times"/>
                <a:sym typeface="Times"/>
              </a:rPr>
              <a:t>rpt file lists many FA_X1 (full adder) units in a row in critical path</a:t>
            </a:r>
            <a:endParaRPr sz="2000">
              <a:solidFill>
                <a:srgbClr val="54585A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556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US" sz="2000">
                <a:solidFill>
                  <a:srgbClr val="54585A"/>
                </a:solidFill>
                <a:latin typeface="Times"/>
                <a:ea typeface="Times"/>
                <a:cs typeface="Times"/>
                <a:sym typeface="Times"/>
              </a:rPr>
              <a:t>Likely a ripple adder within subtraction unit</a:t>
            </a:r>
            <a:endParaRPr sz="2000">
              <a:solidFill>
                <a:srgbClr val="54585A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graphicFrame>
        <p:nvGraphicFramePr>
          <p:cNvPr id="129" name="Google Shape;129;gafd9353170_0_15"/>
          <p:cNvGraphicFramePr/>
          <p:nvPr/>
        </p:nvGraphicFramePr>
        <p:xfrm>
          <a:off x="1286625" y="4209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{06E3E84E-836E-41E3-91D0-E8A42F04F622}</a:tableStyleId>
              </a:tblPr>
              <a:tblGrid>
                <a:gridCol w="1590475"/>
                <a:gridCol w="1126750"/>
                <a:gridCol w="733225"/>
                <a:gridCol w="929975"/>
                <a:gridCol w="929975"/>
                <a:gridCol w="929975"/>
                <a:gridCol w="929975"/>
                <a:gridCol w="1362850"/>
              </a:tblGrid>
              <a:tr h="350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29:0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Times"/>
                          <a:ea typeface="Times"/>
                          <a:cs typeface="Times"/>
                          <a:sym typeface="Times"/>
                        </a:rPr>
                        <a:t>fpu_double</a:t>
                      </a:r>
                      <a:endParaRPr sz="1400" u="none" cap="none" strike="noStrike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29:0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Times"/>
                          <a:ea typeface="Times"/>
                          <a:cs typeface="Times"/>
                          <a:sym typeface="Times"/>
                        </a:rPr>
                        <a:t>top level</a:t>
                      </a:r>
                      <a:endParaRPr sz="1400" u="none" cap="none" strike="noStrike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29:0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Times"/>
                          <a:ea typeface="Times"/>
                          <a:cs typeface="Times"/>
                          <a:sym typeface="Times"/>
                        </a:rPr>
                        <a:t>fpu_add</a:t>
                      </a:r>
                      <a:endParaRPr sz="1400" u="none" cap="none" strike="noStrike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29:0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Times"/>
                          <a:ea typeface="Times"/>
                          <a:cs typeface="Times"/>
                          <a:sym typeface="Times"/>
                        </a:rPr>
                        <a:t>fpu_sub</a:t>
                      </a:r>
                      <a:endParaRPr sz="1400" u="none" cap="none" strike="noStrike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29:0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Times"/>
                          <a:ea typeface="Times"/>
                          <a:cs typeface="Times"/>
                          <a:sym typeface="Times"/>
                        </a:rPr>
                        <a:t>fpu_mul</a:t>
                      </a:r>
                      <a:endParaRPr sz="1400" u="none" cap="none" strike="noStrike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29:0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Times"/>
                          <a:ea typeface="Times"/>
                          <a:cs typeface="Times"/>
                          <a:sym typeface="Times"/>
                        </a:rPr>
                        <a:t>fpu_round</a:t>
                      </a:r>
                      <a:endParaRPr sz="1400" u="none" cap="none" strike="noStrike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29:0:6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Times"/>
                          <a:ea typeface="Times"/>
                          <a:cs typeface="Times"/>
                          <a:sym typeface="Times"/>
                        </a:rPr>
                        <a:t>fpu_exceptions</a:t>
                      </a:r>
                      <a:endParaRPr sz="1400" u="none" cap="none" strike="noStrike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29:0:7"/>
                      </a:ext>
                    </a:extLst>
                  </a:tcPr>
                </a:tc>
              </a:tr>
              <a:tr h="338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Times"/>
                          <a:ea typeface="Times"/>
                          <a:cs typeface="Times"/>
                          <a:sym typeface="Times"/>
                        </a:rPr>
                        <a:t>Total power (uW)</a:t>
                      </a:r>
                      <a:endParaRPr sz="1400" u="none" cap="none" strike="noStrike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29:1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Times"/>
                          <a:ea typeface="Times"/>
                          <a:cs typeface="Times"/>
                          <a:sym typeface="Times"/>
                        </a:rPr>
                        <a:t>1,910.00</a:t>
                      </a:r>
                      <a:endParaRPr sz="1400" u="none" cap="none" strike="noStrike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29:1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Times"/>
                          <a:ea typeface="Times"/>
                          <a:cs typeface="Times"/>
                          <a:sym typeface="Times"/>
                        </a:rPr>
                        <a:t>151.27</a:t>
                      </a:r>
                      <a:endParaRPr sz="1400" u="none" cap="none" strike="noStrike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29:1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Times"/>
                          <a:ea typeface="Times"/>
                          <a:cs typeface="Times"/>
                          <a:sym typeface="Times"/>
                        </a:rPr>
                        <a:t>267.82</a:t>
                      </a:r>
                      <a:endParaRPr sz="1400" u="none" cap="none" strike="noStrike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29:1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Times"/>
                          <a:ea typeface="Times"/>
                          <a:cs typeface="Times"/>
                          <a:sym typeface="Times"/>
                        </a:rPr>
                        <a:t>295.202</a:t>
                      </a:r>
                      <a:endParaRPr sz="1400" u="none" cap="none" strike="noStrike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29:1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Times"/>
                          <a:ea typeface="Times"/>
                          <a:cs typeface="Times"/>
                          <a:sym typeface="Times"/>
                        </a:rPr>
                        <a:t>864.106</a:t>
                      </a:r>
                      <a:endParaRPr sz="1400" u="none" cap="none" strike="noStrike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29:1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Times"/>
                          <a:ea typeface="Times"/>
                          <a:cs typeface="Times"/>
                          <a:sym typeface="Times"/>
                        </a:rPr>
                        <a:t>117.632</a:t>
                      </a:r>
                      <a:endParaRPr sz="1400" u="none" cap="none" strike="noStrike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29:1:6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Times"/>
                          <a:ea typeface="Times"/>
                          <a:cs typeface="Times"/>
                          <a:sym typeface="Times"/>
                        </a:rPr>
                        <a:t>213.969</a:t>
                      </a:r>
                      <a:endParaRPr sz="1400" u="none" cap="none" strike="noStrike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29:1:7"/>
                      </a:ext>
                    </a:extLst>
                  </a:tcPr>
                </a:tc>
              </a:tr>
              <a:tr h="227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Times"/>
                          <a:ea typeface="Times"/>
                          <a:cs typeface="Times"/>
                          <a:sym typeface="Times"/>
                        </a:rPr>
                        <a:t>Total power %</a:t>
                      </a:r>
                      <a:endParaRPr sz="1400" u="none" cap="none" strike="noStrike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29:2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Times"/>
                          <a:ea typeface="Times"/>
                          <a:cs typeface="Times"/>
                          <a:sym typeface="Times"/>
                        </a:rPr>
                        <a:t>100.00</a:t>
                      </a:r>
                      <a:endParaRPr sz="1400" u="none" cap="none" strike="noStrike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29:2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Times"/>
                          <a:ea typeface="Times"/>
                          <a:cs typeface="Times"/>
                          <a:sym typeface="Times"/>
                        </a:rPr>
                        <a:t>7.92</a:t>
                      </a:r>
                      <a:endParaRPr sz="1400" u="none" cap="none" strike="noStrike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29:2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Times"/>
                          <a:ea typeface="Times"/>
                          <a:cs typeface="Times"/>
                          <a:sym typeface="Times"/>
                        </a:rPr>
                        <a:t>14.02</a:t>
                      </a:r>
                      <a:endParaRPr sz="1400" u="none" cap="none" strike="noStrike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29:2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Times"/>
                          <a:ea typeface="Times"/>
                          <a:cs typeface="Times"/>
                          <a:sym typeface="Times"/>
                        </a:rPr>
                        <a:t>15.46</a:t>
                      </a:r>
                      <a:endParaRPr sz="1400" u="none" cap="none" strike="noStrike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29:2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Times"/>
                          <a:ea typeface="Times"/>
                          <a:cs typeface="Times"/>
                          <a:sym typeface="Times"/>
                        </a:rPr>
                        <a:t>45.24</a:t>
                      </a:r>
                      <a:endParaRPr sz="1400" u="none" cap="none" strike="noStrike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29:2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Times"/>
                          <a:ea typeface="Times"/>
                          <a:cs typeface="Times"/>
                          <a:sym typeface="Times"/>
                        </a:rPr>
                        <a:t>6.16</a:t>
                      </a:r>
                      <a:endParaRPr sz="1400" u="none" cap="none" strike="noStrike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29:2:6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Times"/>
                          <a:ea typeface="Times"/>
                          <a:cs typeface="Times"/>
                          <a:sym typeface="Times"/>
                        </a:rPr>
                        <a:t>11.20</a:t>
                      </a:r>
                      <a:endParaRPr sz="1400" u="none" cap="none" strike="noStrike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29:2:7"/>
                      </a:ext>
                    </a:extLst>
                  </a:tcPr>
                </a:tc>
              </a:tr>
            </a:tbl>
          </a:graphicData>
        </a:graphic>
      </p:graphicFrame>
      <p:pic>
        <p:nvPicPr>
          <p:cNvPr id="130" name="Google Shape;130;gafd9353170_0_15"/>
          <p:cNvPicPr preferRelativeResize="0"/>
          <p:nvPr/>
        </p:nvPicPr>
        <p:blipFill rotWithShape="1">
          <a:blip r:embed="rId3">
            <a:alphaModFix/>
          </a:blip>
          <a:srcRect b="42392" l="1671" r="3334" t="8159"/>
          <a:stretch/>
        </p:blipFill>
        <p:spPr>
          <a:xfrm>
            <a:off x="305025" y="2260996"/>
            <a:ext cx="11581951" cy="1192475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gafd9353170_0_15"/>
          <p:cNvSpPr txBox="1"/>
          <p:nvPr>
            <p:ph idx="1" type="body"/>
          </p:nvPr>
        </p:nvSpPr>
        <p:spPr>
          <a:xfrm>
            <a:off x="663600" y="652900"/>
            <a:ext cx="10515600" cy="23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2400">
                <a:solidFill>
                  <a:srgbClr val="54585A"/>
                </a:solidFill>
                <a:latin typeface="Trebuchet MS"/>
                <a:ea typeface="Trebuchet MS"/>
                <a:cs typeface="Trebuchet MS"/>
                <a:sym typeface="Trebuchet MS"/>
              </a:rPr>
              <a:t>Synthesized netlist confirmed working after modifications:</a:t>
            </a:r>
            <a:endParaRPr sz="2400">
              <a:solidFill>
                <a:srgbClr val="54585A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556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4585A"/>
              </a:buClr>
              <a:buSzPts val="2000"/>
              <a:buFont typeface="Trebuchet MS"/>
              <a:buChar char="-"/>
            </a:pPr>
            <a:r>
              <a:rPr lang="en-US" sz="2000">
                <a:solidFill>
                  <a:srgbClr val="54585A"/>
                </a:solidFill>
                <a:latin typeface="Trebuchet MS"/>
                <a:ea typeface="Trebuchet MS"/>
                <a:cs typeface="Trebuchet MS"/>
                <a:sym typeface="Trebuchet MS"/>
              </a:rPr>
              <a:t>Corrected if statements to keep signals if enable is '0'</a:t>
            </a:r>
            <a:endParaRPr sz="2000">
              <a:solidFill>
                <a:srgbClr val="54585A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556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4585A"/>
              </a:buClr>
              <a:buSzPts val="2000"/>
              <a:buFont typeface="Trebuchet MS"/>
              <a:buChar char="-"/>
            </a:pPr>
            <a:r>
              <a:rPr lang="en-US" sz="2000">
                <a:solidFill>
                  <a:srgbClr val="54585A"/>
                </a:solidFill>
                <a:latin typeface="Trebuchet MS"/>
                <a:ea typeface="Trebuchet MS"/>
                <a:cs typeface="Trebuchet MS"/>
                <a:sym typeface="Trebuchet MS"/>
              </a:rPr>
              <a:t>Fixed enable and ready signal sequencing</a:t>
            </a:r>
            <a:endParaRPr sz="2000">
              <a:solidFill>
                <a:srgbClr val="54585A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556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4585A"/>
              </a:buClr>
              <a:buSzPts val="2000"/>
              <a:buFont typeface="Trebuchet MS"/>
              <a:buChar char="-"/>
            </a:pPr>
            <a:r>
              <a:rPr lang="en-US" sz="2000">
                <a:solidFill>
                  <a:srgbClr val="54585A"/>
                </a:solidFill>
                <a:latin typeface="Trebuchet MS"/>
                <a:ea typeface="Trebuchet MS"/>
                <a:cs typeface="Trebuchet MS"/>
                <a:sym typeface="Trebuchet MS"/>
              </a:rPr>
              <a:t>Replaced package functions with faster ones for higher max freq.</a:t>
            </a:r>
            <a:endParaRPr sz="2000">
              <a:solidFill>
                <a:srgbClr val="54585A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2021-01-23T01:44:09Z</dcterms:created>
  <dc:creator>Soroush Lighvan</dc:creator>
</cp:coreProperties>
</file>