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9687e31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9687e31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9687e31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9687e31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9687e3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9687e3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9687e31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9687e31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9687e31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9687e31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9687e3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9687e3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9687e31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9687e31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9687e31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9687e31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49687e31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9687e31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9687e31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9687e31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008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CS470: Restaurant Database</a:t>
            </a:r>
            <a:endParaRPr/>
          </a:p>
        </p:txBody>
      </p:sp>
      <p:pic>
        <p:nvPicPr>
          <p:cNvPr id="87" name="Google Shape;87;p13"/>
          <p:cNvPicPr preferRelativeResize="0"/>
          <p:nvPr/>
        </p:nvPicPr>
        <p:blipFill>
          <a:blip r:embed="rId3">
            <a:alphaModFix/>
          </a:blip>
          <a:stretch>
            <a:fillRect/>
          </a:stretch>
        </p:blipFill>
        <p:spPr>
          <a:xfrm>
            <a:off x="7922325" y="1383375"/>
            <a:ext cx="696425" cy="69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Deficiencies</a:t>
            </a:r>
            <a:endParaRPr/>
          </a:p>
        </p:txBody>
      </p:sp>
      <p:sp>
        <p:nvSpPr>
          <p:cNvPr id="152" name="Google Shape;15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Room to improve security &amp; implementation</a:t>
            </a:r>
            <a:endParaRPr/>
          </a:p>
          <a:p>
            <a:pPr indent="-298450" lvl="1" marL="914400" rtl="0" algn="l">
              <a:spcBef>
                <a:spcPts val="0"/>
              </a:spcBef>
              <a:spcAft>
                <a:spcPts val="0"/>
              </a:spcAft>
              <a:buSzPts val="1100"/>
              <a:buChar char="○"/>
            </a:pPr>
            <a:r>
              <a:rPr b="1" lang="en"/>
              <a:t>Encrypt app.config</a:t>
            </a:r>
            <a:endParaRPr b="1"/>
          </a:p>
          <a:p>
            <a:pPr indent="-298450" lvl="1" marL="914400" rtl="0" algn="l">
              <a:spcBef>
                <a:spcPts val="0"/>
              </a:spcBef>
              <a:spcAft>
                <a:spcPts val="0"/>
              </a:spcAft>
              <a:buSzPts val="1100"/>
              <a:buChar char="○"/>
            </a:pPr>
            <a:r>
              <a:rPr lang="en"/>
              <a:t>By restricting characters to prevent SQL injection, we also </a:t>
            </a:r>
            <a:r>
              <a:rPr b="1" lang="en"/>
              <a:t>limit the user’s ability to search the database </a:t>
            </a:r>
            <a:r>
              <a:rPr lang="en"/>
              <a:t>(even though we don’t expect entries to have those characters in them)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3"/>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current solution for our model allows for users to </a:t>
            </a:r>
            <a:r>
              <a:rPr b="1" lang="en"/>
              <a:t>access </a:t>
            </a:r>
            <a:r>
              <a:rPr lang="en"/>
              <a:t>and </a:t>
            </a:r>
            <a:r>
              <a:rPr b="1" lang="en"/>
              <a:t>search for information</a:t>
            </a:r>
            <a:r>
              <a:rPr lang="en"/>
              <a:t> within </a:t>
            </a:r>
            <a:r>
              <a:rPr lang="en"/>
              <a:t>our database in a secure way, so long as a connection is available.</a:t>
            </a:r>
            <a:endParaRPr/>
          </a:p>
          <a:p>
            <a:pPr indent="-311150" lvl="0" marL="457200" rtl="0" algn="l">
              <a:spcBef>
                <a:spcPts val="0"/>
              </a:spcBef>
              <a:spcAft>
                <a:spcPts val="0"/>
              </a:spcAft>
              <a:buSzPts val="1300"/>
              <a:buChar char="●"/>
            </a:pPr>
            <a:r>
              <a:rPr lang="en"/>
              <a:t>In the future, we would </a:t>
            </a:r>
            <a:r>
              <a:rPr b="1" lang="en"/>
              <a:t>add more item types</a:t>
            </a:r>
            <a:r>
              <a:rPr lang="en"/>
              <a:t>, </a:t>
            </a:r>
            <a:r>
              <a:rPr b="1" lang="en"/>
              <a:t>model functionality</a:t>
            </a:r>
            <a:r>
              <a:rPr lang="en"/>
              <a:t>, and improve the way we implement our </a:t>
            </a:r>
            <a:r>
              <a:rPr b="1" lang="en"/>
              <a:t>security</a:t>
            </a:r>
            <a:endParaRPr b="1"/>
          </a:p>
        </p:txBody>
      </p:sp>
      <p:pic>
        <p:nvPicPr>
          <p:cNvPr id="159" name="Google Shape;159;p23"/>
          <p:cNvPicPr preferRelativeResize="0"/>
          <p:nvPr/>
        </p:nvPicPr>
        <p:blipFill>
          <a:blip r:embed="rId3">
            <a:alphaModFix/>
          </a:blip>
          <a:stretch>
            <a:fillRect/>
          </a:stretch>
        </p:blipFill>
        <p:spPr>
          <a:xfrm>
            <a:off x="4709850" y="1787775"/>
            <a:ext cx="4267049" cy="284331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6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422925"/>
            <a:ext cx="7688700" cy="28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Fast food is a way of life for most of the population within United States, with good prices and fast service it’s no wonder it is so ingrained within our society. From a customer perspective there’s no worry about ever having to go hungry, however the inner working of a fast food location are much more complex with a lot of information to keep track of. Our group looks to try to understand what makes fast food restaurant tick and running smoothly to the naked eye. We decided to look at these key points: </a:t>
            </a:r>
            <a:endParaRPr sz="1400"/>
          </a:p>
          <a:p>
            <a:pPr indent="-317500" lvl="0" marL="457200" rtl="0" algn="l">
              <a:spcBef>
                <a:spcPts val="1600"/>
              </a:spcBef>
              <a:spcAft>
                <a:spcPts val="0"/>
              </a:spcAft>
              <a:buSzPts val="1400"/>
              <a:buChar char="●"/>
            </a:pPr>
            <a:r>
              <a:rPr b="1" lang="en" sz="1400"/>
              <a:t>Employees </a:t>
            </a:r>
            <a:r>
              <a:rPr lang="en" sz="1400"/>
              <a:t>(Position Titles, Pay, Name, ID, Address, Restaurant Location)</a:t>
            </a:r>
            <a:endParaRPr sz="1400"/>
          </a:p>
          <a:p>
            <a:pPr indent="-317500" lvl="0" marL="457200" rtl="0" algn="l">
              <a:spcBef>
                <a:spcPts val="0"/>
              </a:spcBef>
              <a:spcAft>
                <a:spcPts val="0"/>
              </a:spcAft>
              <a:buSzPts val="1400"/>
              <a:buChar char="●"/>
            </a:pPr>
            <a:r>
              <a:rPr b="1" lang="en" sz="1400"/>
              <a:t>Restaurant </a:t>
            </a:r>
            <a:r>
              <a:rPr lang="en" sz="1400"/>
              <a:t>(Name, Location, # of Employees,ID)</a:t>
            </a:r>
            <a:endParaRPr sz="1400"/>
          </a:p>
          <a:p>
            <a:pPr indent="-317500" lvl="0" marL="457200" rtl="0" algn="l">
              <a:spcBef>
                <a:spcPts val="0"/>
              </a:spcBef>
              <a:spcAft>
                <a:spcPts val="0"/>
              </a:spcAft>
              <a:buSzPts val="1400"/>
              <a:buChar char="●"/>
            </a:pPr>
            <a:r>
              <a:rPr b="1" lang="en" sz="1400"/>
              <a:t>Menu Items </a:t>
            </a:r>
            <a:r>
              <a:rPr lang="en" sz="1400"/>
              <a:t>(Name, Price, Quantity, Availability Status, Restaurants served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 Requirements	</a:t>
            </a:r>
            <a:endParaRPr/>
          </a:p>
        </p:txBody>
      </p:sp>
      <p:sp>
        <p:nvSpPr>
          <p:cNvPr id="99" name="Google Shape;99;p15"/>
          <p:cNvSpPr txBox="1"/>
          <p:nvPr>
            <p:ph idx="1" type="body"/>
          </p:nvPr>
        </p:nvSpPr>
        <p:spPr>
          <a:xfrm>
            <a:off x="676450" y="22975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Restaurants </a:t>
            </a:r>
            <a:r>
              <a:rPr lang="en" sz="1400"/>
              <a:t>contain (ID #,Name,Location,# of employees) </a:t>
            </a:r>
            <a:endParaRPr sz="1400"/>
          </a:p>
          <a:p>
            <a:pPr indent="-317500" lvl="0" marL="457200" rtl="0" algn="l">
              <a:spcBef>
                <a:spcPts val="0"/>
              </a:spcBef>
              <a:spcAft>
                <a:spcPts val="0"/>
              </a:spcAft>
              <a:buSzPts val="1400"/>
              <a:buChar char="●"/>
            </a:pPr>
            <a:r>
              <a:rPr b="1" lang="en" sz="1400"/>
              <a:t>Employees </a:t>
            </a:r>
            <a:r>
              <a:rPr lang="en" sz="1400"/>
              <a:t>contain (ID #, Name, Address, ID# of the position they hold) </a:t>
            </a:r>
            <a:endParaRPr sz="1400"/>
          </a:p>
          <a:p>
            <a:pPr indent="-317500" lvl="0" marL="457200" rtl="0" algn="l">
              <a:spcBef>
                <a:spcPts val="0"/>
              </a:spcBef>
              <a:spcAft>
                <a:spcPts val="0"/>
              </a:spcAft>
              <a:buSzPts val="1400"/>
              <a:buChar char="●"/>
            </a:pPr>
            <a:r>
              <a:rPr lang="en" sz="1400"/>
              <a:t>Each </a:t>
            </a:r>
            <a:r>
              <a:rPr b="1" lang="en" sz="1400"/>
              <a:t>Position </a:t>
            </a:r>
            <a:r>
              <a:rPr lang="en" sz="1400"/>
              <a:t>has (ID#, Position Title, Pay)</a:t>
            </a:r>
            <a:endParaRPr sz="1400"/>
          </a:p>
          <a:p>
            <a:pPr indent="-317500" lvl="0" marL="457200" rtl="0" algn="l">
              <a:spcBef>
                <a:spcPts val="0"/>
              </a:spcBef>
              <a:spcAft>
                <a:spcPts val="0"/>
              </a:spcAft>
              <a:buSzPts val="1400"/>
              <a:buChar char="●"/>
            </a:pPr>
            <a:r>
              <a:rPr lang="en" sz="1400"/>
              <a:t>Each </a:t>
            </a:r>
            <a:r>
              <a:rPr b="1" lang="en" sz="1400"/>
              <a:t>Menu Item </a:t>
            </a:r>
            <a:r>
              <a:rPr lang="en" sz="1400"/>
              <a:t>should have ( Restaurant ID# of where it’s served, Type of food i.e. Food or drink, Price, Count of the items on hand, Status of the item i.e. In stock, out of stock)</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75850" y="7885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Schema diagrams</a:t>
            </a:r>
            <a:endParaRPr/>
          </a:p>
        </p:txBody>
      </p:sp>
      <p:pic>
        <p:nvPicPr>
          <p:cNvPr id="105" name="Google Shape;105;p16"/>
          <p:cNvPicPr preferRelativeResize="0"/>
          <p:nvPr/>
        </p:nvPicPr>
        <p:blipFill>
          <a:blip r:embed="rId3">
            <a:alphaModFix/>
          </a:blip>
          <a:stretch>
            <a:fillRect/>
          </a:stretch>
        </p:blipFill>
        <p:spPr>
          <a:xfrm>
            <a:off x="152400" y="2006250"/>
            <a:ext cx="4499125" cy="2751276"/>
          </a:xfrm>
          <a:prstGeom prst="rect">
            <a:avLst/>
          </a:prstGeom>
          <a:noFill/>
          <a:ln>
            <a:noFill/>
          </a:ln>
          <a:effectLst>
            <a:outerShdw blurRad="57150" rotWithShape="0" algn="bl" dir="5400000" dist="19050">
              <a:srgbClr val="000000">
                <a:alpha val="50000"/>
              </a:srgbClr>
            </a:outerShdw>
          </a:effectLst>
        </p:spPr>
      </p:pic>
      <p:pic>
        <p:nvPicPr>
          <p:cNvPr id="106" name="Google Shape;106;p16"/>
          <p:cNvPicPr preferRelativeResize="0"/>
          <p:nvPr/>
        </p:nvPicPr>
        <p:blipFill>
          <a:blip r:embed="rId4">
            <a:alphaModFix/>
          </a:blip>
          <a:stretch>
            <a:fillRect/>
          </a:stretch>
        </p:blipFill>
        <p:spPr>
          <a:xfrm>
            <a:off x="4744250" y="2006250"/>
            <a:ext cx="4306999" cy="2751275"/>
          </a:xfrm>
          <a:prstGeom prst="rect">
            <a:avLst/>
          </a:prstGeom>
          <a:noFill/>
          <a:ln>
            <a:noFill/>
          </a:ln>
          <a:effectLst>
            <a:outerShdw blurRad="57150" rotWithShape="0" algn="bl" dir="5400000" dist="19050">
              <a:srgbClr val="000000">
                <a:alpha val="50000"/>
              </a:srgbClr>
            </a:outerShdw>
          </a:effectLst>
        </p:spPr>
      </p:pic>
      <p:sp>
        <p:nvSpPr>
          <p:cNvPr id="107" name="Google Shape;107;p16"/>
          <p:cNvSpPr txBox="1"/>
          <p:nvPr/>
        </p:nvSpPr>
        <p:spPr>
          <a:xfrm>
            <a:off x="1335163" y="1323750"/>
            <a:ext cx="2133600" cy="2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ER Diagram</a:t>
            </a:r>
            <a:endParaRPr sz="2200">
              <a:latin typeface="Lato"/>
              <a:ea typeface="Lato"/>
              <a:cs typeface="Lato"/>
              <a:sym typeface="Lato"/>
            </a:endParaRPr>
          </a:p>
        </p:txBody>
      </p:sp>
      <p:sp>
        <p:nvSpPr>
          <p:cNvPr id="108" name="Google Shape;108;p16"/>
          <p:cNvSpPr txBox="1"/>
          <p:nvPr/>
        </p:nvSpPr>
        <p:spPr>
          <a:xfrm>
            <a:off x="5512950" y="1323750"/>
            <a:ext cx="27696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Schema Diagram</a:t>
            </a:r>
            <a:endParaRPr sz="2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Summary</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Database hosted &amp; connected to using </a:t>
            </a:r>
            <a:r>
              <a:rPr b="1" lang="en"/>
              <a:t>XAMPP</a:t>
            </a:r>
            <a:endParaRPr b="1"/>
          </a:p>
          <a:p>
            <a:pPr indent="-311150" lvl="0" marL="457200" rtl="0" algn="l">
              <a:spcBef>
                <a:spcPts val="0"/>
              </a:spcBef>
              <a:spcAft>
                <a:spcPts val="0"/>
              </a:spcAft>
              <a:buSzPts val="1300"/>
              <a:buChar char="●"/>
            </a:pPr>
            <a:r>
              <a:rPr lang="en"/>
              <a:t>Schema, Procedures, and Entries made using </a:t>
            </a:r>
            <a:r>
              <a:rPr b="1" lang="en"/>
              <a:t>PHP </a:t>
            </a:r>
            <a:r>
              <a:rPr lang="en"/>
              <a:t>and </a:t>
            </a:r>
            <a:r>
              <a:rPr b="1" lang="en"/>
              <a:t>MySQL</a:t>
            </a:r>
            <a:endParaRPr b="1"/>
          </a:p>
          <a:p>
            <a:pPr indent="-311150" lvl="0" marL="457200" rtl="0" algn="l">
              <a:spcBef>
                <a:spcPts val="0"/>
              </a:spcBef>
              <a:spcAft>
                <a:spcPts val="0"/>
              </a:spcAft>
              <a:buSzPts val="1300"/>
              <a:buChar char="●"/>
            </a:pPr>
            <a:r>
              <a:rPr lang="en"/>
              <a:t>Model made using </a:t>
            </a:r>
            <a:r>
              <a:rPr b="1" lang="en"/>
              <a:t>Visual Studio </a:t>
            </a:r>
            <a:r>
              <a:rPr lang="en"/>
              <a:t>&amp; </a:t>
            </a:r>
            <a:r>
              <a:rPr b="1" lang="en"/>
              <a:t>C++/CLI</a:t>
            </a:r>
            <a:endParaRPr b="1"/>
          </a:p>
        </p:txBody>
      </p:sp>
      <p:pic>
        <p:nvPicPr>
          <p:cNvPr id="115" name="Google Shape;115;p17"/>
          <p:cNvPicPr preferRelativeResize="0"/>
          <p:nvPr/>
        </p:nvPicPr>
        <p:blipFill>
          <a:blip r:embed="rId3">
            <a:alphaModFix/>
          </a:blip>
          <a:stretch>
            <a:fillRect/>
          </a:stretch>
        </p:blipFill>
        <p:spPr>
          <a:xfrm>
            <a:off x="6320675" y="2078872"/>
            <a:ext cx="2567900" cy="669575"/>
          </a:xfrm>
          <a:prstGeom prst="rect">
            <a:avLst/>
          </a:prstGeom>
          <a:noFill/>
          <a:ln>
            <a:noFill/>
          </a:ln>
        </p:spPr>
      </p:pic>
      <p:pic>
        <p:nvPicPr>
          <p:cNvPr id="116" name="Google Shape;116;p17"/>
          <p:cNvPicPr preferRelativeResize="0"/>
          <p:nvPr/>
        </p:nvPicPr>
        <p:blipFill>
          <a:blip r:embed="rId4">
            <a:alphaModFix/>
          </a:blip>
          <a:stretch>
            <a:fillRect/>
          </a:stretch>
        </p:blipFill>
        <p:spPr>
          <a:xfrm>
            <a:off x="6401600" y="3146350"/>
            <a:ext cx="1177549" cy="635699"/>
          </a:xfrm>
          <a:prstGeom prst="rect">
            <a:avLst/>
          </a:prstGeom>
          <a:noFill/>
          <a:ln>
            <a:noFill/>
          </a:ln>
        </p:spPr>
      </p:pic>
      <p:pic>
        <p:nvPicPr>
          <p:cNvPr id="117" name="Google Shape;117;p17"/>
          <p:cNvPicPr preferRelativeResize="0"/>
          <p:nvPr/>
        </p:nvPicPr>
        <p:blipFill>
          <a:blip r:embed="rId5">
            <a:alphaModFix/>
          </a:blip>
          <a:stretch>
            <a:fillRect/>
          </a:stretch>
        </p:blipFill>
        <p:spPr>
          <a:xfrm>
            <a:off x="6254451" y="3011286"/>
            <a:ext cx="2634125" cy="1735264"/>
          </a:xfrm>
          <a:prstGeom prst="rect">
            <a:avLst/>
          </a:prstGeom>
          <a:noFill/>
          <a:ln>
            <a:noFill/>
          </a:ln>
        </p:spPr>
      </p:pic>
      <p:pic>
        <p:nvPicPr>
          <p:cNvPr id="118" name="Google Shape;118;p17"/>
          <p:cNvPicPr preferRelativeResize="0"/>
          <p:nvPr/>
        </p:nvPicPr>
        <p:blipFill>
          <a:blip r:embed="rId6">
            <a:alphaModFix/>
          </a:blip>
          <a:stretch>
            <a:fillRect/>
          </a:stretch>
        </p:blipFill>
        <p:spPr>
          <a:xfrm>
            <a:off x="6480275" y="831500"/>
            <a:ext cx="2248699" cy="11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77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Process </a:t>
            </a:r>
            <a:endParaRPr/>
          </a:p>
        </p:txBody>
      </p:sp>
      <p:sp>
        <p:nvSpPr>
          <p:cNvPr id="124" name="Google Shape;124;p18"/>
          <p:cNvSpPr txBox="1"/>
          <p:nvPr>
            <p:ph idx="1" type="body"/>
          </p:nvPr>
        </p:nvSpPr>
        <p:spPr>
          <a:xfrm>
            <a:off x="727650" y="1441200"/>
            <a:ext cx="7688700" cy="48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Tables in </a:t>
            </a:r>
            <a:r>
              <a:rPr lang="en"/>
              <a:t>MySQL</a:t>
            </a:r>
            <a:r>
              <a:rPr lang="en"/>
              <a:t>: </a:t>
            </a:r>
            <a:r>
              <a:rPr b="1" lang="en"/>
              <a:t>restaurant</a:t>
            </a:r>
            <a:r>
              <a:rPr lang="en"/>
              <a:t>, </a:t>
            </a:r>
            <a:r>
              <a:rPr b="1" lang="en"/>
              <a:t>position</a:t>
            </a:r>
            <a:r>
              <a:rPr lang="en"/>
              <a:t>, </a:t>
            </a:r>
            <a:r>
              <a:rPr b="1" lang="en"/>
              <a:t>employee</a:t>
            </a:r>
            <a:r>
              <a:rPr lang="en"/>
              <a:t>, </a:t>
            </a:r>
            <a:r>
              <a:rPr b="1" lang="en"/>
              <a:t>menu_items</a:t>
            </a:r>
            <a:r>
              <a:rPr lang="en"/>
              <a:t>, </a:t>
            </a:r>
            <a:r>
              <a:rPr b="1" lang="en"/>
              <a:t>restaurant_menu</a:t>
            </a:r>
            <a:r>
              <a:rPr lang="en"/>
              <a:t>,  </a:t>
            </a:r>
            <a:r>
              <a:rPr b="1" lang="en"/>
              <a:t>employee_restaurant</a:t>
            </a:r>
            <a:endParaRPr b="1"/>
          </a:p>
        </p:txBody>
      </p:sp>
      <p:pic>
        <p:nvPicPr>
          <p:cNvPr id="125" name="Google Shape;125;p18"/>
          <p:cNvPicPr preferRelativeResize="0"/>
          <p:nvPr/>
        </p:nvPicPr>
        <p:blipFill>
          <a:blip r:embed="rId3">
            <a:alphaModFix/>
          </a:blip>
          <a:stretch>
            <a:fillRect/>
          </a:stretch>
        </p:blipFill>
        <p:spPr>
          <a:xfrm>
            <a:off x="915875" y="1907913"/>
            <a:ext cx="2471972" cy="3214800"/>
          </a:xfrm>
          <a:prstGeom prst="rect">
            <a:avLst/>
          </a:prstGeom>
          <a:noFill/>
          <a:ln>
            <a:noFill/>
          </a:ln>
        </p:spPr>
      </p:pic>
      <p:pic>
        <p:nvPicPr>
          <p:cNvPr id="126" name="Google Shape;126;p18"/>
          <p:cNvPicPr preferRelativeResize="0"/>
          <p:nvPr/>
        </p:nvPicPr>
        <p:blipFill>
          <a:blip r:embed="rId4">
            <a:alphaModFix/>
          </a:blip>
          <a:stretch>
            <a:fillRect/>
          </a:stretch>
        </p:blipFill>
        <p:spPr>
          <a:xfrm>
            <a:off x="4323825" y="1928700"/>
            <a:ext cx="3110125" cy="317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649100" y="655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Insertion</a:t>
            </a:r>
            <a:endParaRPr/>
          </a:p>
        </p:txBody>
      </p:sp>
      <p:pic>
        <p:nvPicPr>
          <p:cNvPr id="132" name="Google Shape;132;p19"/>
          <p:cNvPicPr preferRelativeResize="0"/>
          <p:nvPr/>
        </p:nvPicPr>
        <p:blipFill>
          <a:blip r:embed="rId3">
            <a:alphaModFix/>
          </a:blip>
          <a:stretch>
            <a:fillRect/>
          </a:stretch>
        </p:blipFill>
        <p:spPr>
          <a:xfrm>
            <a:off x="449825" y="1516925"/>
            <a:ext cx="3284075" cy="3154425"/>
          </a:xfrm>
          <a:prstGeom prst="rect">
            <a:avLst/>
          </a:prstGeom>
          <a:noFill/>
          <a:ln>
            <a:noFill/>
          </a:ln>
        </p:spPr>
      </p:pic>
      <p:pic>
        <p:nvPicPr>
          <p:cNvPr id="133" name="Google Shape;133;p19"/>
          <p:cNvPicPr preferRelativeResize="0"/>
          <p:nvPr/>
        </p:nvPicPr>
        <p:blipFill>
          <a:blip r:embed="rId4">
            <a:alphaModFix/>
          </a:blip>
          <a:stretch>
            <a:fillRect/>
          </a:stretch>
        </p:blipFill>
        <p:spPr>
          <a:xfrm>
            <a:off x="3876250" y="1584300"/>
            <a:ext cx="5105300" cy="315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Process</a:t>
            </a:r>
            <a:endParaRPr/>
          </a:p>
        </p:txBody>
      </p:sp>
      <p:sp>
        <p:nvSpPr>
          <p:cNvPr id="139" name="Google Shape;139;p20"/>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functions are organized into the </a:t>
            </a:r>
            <a:r>
              <a:rPr b="1" lang="en"/>
              <a:t>Restaurant</a:t>
            </a:r>
            <a:r>
              <a:rPr lang="en"/>
              <a:t>, </a:t>
            </a:r>
            <a:r>
              <a:rPr b="1" lang="en"/>
              <a:t>Employee, </a:t>
            </a:r>
            <a:r>
              <a:rPr lang="en"/>
              <a:t>and </a:t>
            </a:r>
            <a:r>
              <a:rPr b="1" lang="en"/>
              <a:t>Menu </a:t>
            </a:r>
            <a:r>
              <a:rPr lang="en"/>
              <a:t>tabs</a:t>
            </a:r>
            <a:endParaRPr/>
          </a:p>
          <a:p>
            <a:pPr indent="-311150" lvl="0" marL="457200" rtl="0" algn="l">
              <a:spcBef>
                <a:spcPts val="0"/>
              </a:spcBef>
              <a:spcAft>
                <a:spcPts val="0"/>
              </a:spcAft>
              <a:buSzPts val="1300"/>
              <a:buChar char="●"/>
            </a:pPr>
            <a:r>
              <a:rPr lang="en"/>
              <a:t>Connection string stored in </a:t>
            </a:r>
            <a:r>
              <a:rPr b="1" lang="en"/>
              <a:t>app.config</a:t>
            </a:r>
            <a:endParaRPr b="1"/>
          </a:p>
          <a:p>
            <a:pPr indent="-311150" lvl="0" marL="457200" rtl="0" algn="l">
              <a:spcBef>
                <a:spcPts val="0"/>
              </a:spcBef>
              <a:spcAft>
                <a:spcPts val="0"/>
              </a:spcAft>
              <a:buSzPts val="1300"/>
              <a:buChar char="●"/>
            </a:pPr>
            <a:r>
              <a:rPr b="1" lang="en"/>
              <a:t>Individual </a:t>
            </a:r>
            <a:r>
              <a:rPr lang="en"/>
              <a:t>and </a:t>
            </a:r>
            <a:r>
              <a:rPr b="1" lang="en"/>
              <a:t>Global </a:t>
            </a:r>
            <a:r>
              <a:rPr lang="en"/>
              <a:t>search</a:t>
            </a:r>
            <a:endParaRPr/>
          </a:p>
          <a:p>
            <a:pPr indent="-311150" lvl="0" marL="457200" rtl="0" algn="l">
              <a:spcBef>
                <a:spcPts val="0"/>
              </a:spcBef>
              <a:spcAft>
                <a:spcPts val="0"/>
              </a:spcAft>
              <a:buSzPts val="1300"/>
              <a:buChar char="●"/>
            </a:pPr>
            <a:r>
              <a:rPr lang="en"/>
              <a:t>All functionality is based in </a:t>
            </a:r>
            <a:r>
              <a:rPr b="1" lang="en"/>
              <a:t>procedure calls</a:t>
            </a:r>
            <a:endParaRPr b="1"/>
          </a:p>
          <a:p>
            <a:pPr indent="-311150" lvl="0" marL="457200" rtl="0" algn="l">
              <a:spcBef>
                <a:spcPts val="0"/>
              </a:spcBef>
              <a:spcAft>
                <a:spcPts val="0"/>
              </a:spcAft>
              <a:buSzPts val="1300"/>
              <a:buChar char="●"/>
            </a:pPr>
            <a:r>
              <a:rPr lang="en"/>
              <a:t>SQL Injection prevented because user is not allowed to input strings with </a:t>
            </a:r>
            <a:r>
              <a:rPr b="1" lang="en"/>
              <a:t>();’</a:t>
            </a:r>
            <a:r>
              <a:rPr lang="en"/>
              <a:t> characters.</a:t>
            </a:r>
            <a:endParaRPr/>
          </a:p>
        </p:txBody>
      </p:sp>
      <p:pic>
        <p:nvPicPr>
          <p:cNvPr id="140" name="Google Shape;140;p20"/>
          <p:cNvPicPr preferRelativeResize="0"/>
          <p:nvPr/>
        </p:nvPicPr>
        <p:blipFill>
          <a:blip r:embed="rId3">
            <a:alphaModFix/>
          </a:blip>
          <a:stretch>
            <a:fillRect/>
          </a:stretch>
        </p:blipFill>
        <p:spPr>
          <a:xfrm>
            <a:off x="4952650" y="1940275"/>
            <a:ext cx="3781726" cy="2538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Additional </a:t>
            </a:r>
            <a:r>
              <a:rPr b="1" lang="en"/>
              <a:t>functionality</a:t>
            </a:r>
            <a:endParaRPr b="1"/>
          </a:p>
          <a:p>
            <a:pPr indent="-298450" lvl="1" marL="914400" rtl="0" algn="l">
              <a:spcBef>
                <a:spcPts val="0"/>
              </a:spcBef>
              <a:spcAft>
                <a:spcPts val="0"/>
              </a:spcAft>
              <a:buSzPts val="1100"/>
              <a:buChar char="○"/>
            </a:pPr>
            <a:r>
              <a:rPr lang="en"/>
              <a:t>Insert</a:t>
            </a:r>
            <a:r>
              <a:rPr lang="en"/>
              <a:t>, </a:t>
            </a:r>
            <a:r>
              <a:rPr lang="en"/>
              <a:t>Delete</a:t>
            </a:r>
            <a:r>
              <a:rPr lang="en"/>
              <a:t>, </a:t>
            </a:r>
            <a:r>
              <a:rPr lang="en"/>
              <a:t>Update</a:t>
            </a:r>
            <a:endParaRPr/>
          </a:p>
          <a:p>
            <a:pPr indent="-298450" lvl="1" marL="914400" rtl="0" algn="l">
              <a:spcBef>
                <a:spcPts val="0"/>
              </a:spcBef>
              <a:spcAft>
                <a:spcPts val="0"/>
              </a:spcAft>
              <a:buSzPts val="1100"/>
              <a:buChar char="○"/>
            </a:pPr>
            <a:r>
              <a:rPr lang="en"/>
              <a:t>Global search </a:t>
            </a:r>
            <a:r>
              <a:rPr lang="en"/>
              <a:t>supports empty </a:t>
            </a:r>
            <a:r>
              <a:rPr b="1" lang="en"/>
              <a:t>fields </a:t>
            </a:r>
            <a:r>
              <a:rPr lang="en"/>
              <a:t>(LIKE ‘%’)</a:t>
            </a:r>
            <a:endParaRPr/>
          </a:p>
          <a:p>
            <a:pPr indent="-311150" lvl="0" marL="457200" rtl="0" algn="l">
              <a:spcBef>
                <a:spcPts val="0"/>
              </a:spcBef>
              <a:spcAft>
                <a:spcPts val="0"/>
              </a:spcAft>
              <a:buSzPts val="1300"/>
              <a:buChar char="●"/>
            </a:pPr>
            <a:r>
              <a:rPr b="1" lang="en"/>
              <a:t>Login </a:t>
            </a:r>
            <a:r>
              <a:rPr lang="en"/>
              <a:t>&amp; </a:t>
            </a:r>
            <a:r>
              <a:rPr b="1" lang="en"/>
              <a:t>Role </a:t>
            </a:r>
            <a:r>
              <a:rPr lang="en"/>
              <a:t>system</a:t>
            </a:r>
            <a:endParaRPr/>
          </a:p>
          <a:p>
            <a:pPr indent="-298450" lvl="1" marL="914400" rtl="0" algn="l">
              <a:spcBef>
                <a:spcPts val="0"/>
              </a:spcBef>
              <a:spcAft>
                <a:spcPts val="0"/>
              </a:spcAft>
              <a:buSzPts val="1100"/>
              <a:buChar char="○"/>
            </a:pPr>
            <a:r>
              <a:rPr lang="en"/>
              <a:t>Secure, encrypted login</a:t>
            </a:r>
            <a:endParaRPr/>
          </a:p>
          <a:p>
            <a:pPr indent="-298450" lvl="1" marL="914400" rtl="0" algn="l">
              <a:spcBef>
                <a:spcPts val="0"/>
              </a:spcBef>
              <a:spcAft>
                <a:spcPts val="0"/>
              </a:spcAft>
              <a:buSzPts val="1100"/>
              <a:buChar char="○"/>
            </a:pPr>
            <a:r>
              <a:rPr lang="en"/>
              <a:t>Limit </a:t>
            </a:r>
            <a:r>
              <a:rPr lang="en"/>
              <a:t>functionality</a:t>
            </a:r>
            <a:r>
              <a:rPr lang="en"/>
              <a:t> according to one’s role</a:t>
            </a:r>
            <a:endParaRPr/>
          </a:p>
          <a:p>
            <a:pPr indent="-311150" lvl="0" marL="457200" rtl="0" algn="l">
              <a:spcBef>
                <a:spcPts val="0"/>
              </a:spcBef>
              <a:spcAft>
                <a:spcPts val="0"/>
              </a:spcAft>
              <a:buSzPts val="1300"/>
              <a:buChar char="●"/>
            </a:pPr>
            <a:r>
              <a:rPr lang="en"/>
              <a:t>Support more </a:t>
            </a:r>
            <a:r>
              <a:rPr b="1" lang="en"/>
              <a:t>item categories</a:t>
            </a:r>
            <a:endParaRPr b="1"/>
          </a:p>
          <a:p>
            <a:pPr indent="-298450" lvl="1" marL="914400" rtl="0" algn="l">
              <a:spcBef>
                <a:spcPts val="0"/>
              </a:spcBef>
              <a:spcAft>
                <a:spcPts val="0"/>
              </a:spcAft>
              <a:buSzPts val="1100"/>
              <a:buChar char="○"/>
            </a:pPr>
            <a:r>
              <a:rPr lang="en"/>
              <a:t>Categories for various utility items &amp; supplies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