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FB4CD5-6DA0-4D5A-9EDF-C4F25FAD9FA9}">
  <a:tblStyle styleId="{82FB4CD5-6DA0-4D5A-9EDF-C4F25FAD9FA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ebmail.cruk.cam.ac.uk/owa/redir.aspx?C=nx_ePkBKxbjsjWqgeeSWzG13Muh0vRNiDfQccj3UmO1dxUXI6QbUCA..&amp;URL=http%3a%2f%2funitsofmeasure.org%2fucum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avoid Data Disaster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Valeria Bo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Sergio Martinez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3rd Rule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Missing values = 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Blank spaces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Careful!!!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Blank cell </a:t>
            </a:r>
            <a:r>
              <a:rPr lang="en">
                <a:solidFill>
                  <a:srgbClr val="000000"/>
                </a:solidFill>
              </a:rPr>
              <a:t>≠</a:t>
            </a:r>
            <a:r>
              <a:rPr lang="en">
                <a:solidFill>
                  <a:srgbClr val="000000"/>
                </a:solidFill>
              </a:rPr>
              <a:t> space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“Male” </a:t>
            </a:r>
            <a:r>
              <a:rPr lang="en">
                <a:solidFill>
                  <a:schemeClr val="dk1"/>
                </a:solidFill>
              </a:rPr>
              <a:t>≠ “ Male “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Char char="-"/>
            </a:pPr>
            <a:r>
              <a:rPr lang="en">
                <a:solidFill>
                  <a:srgbClr val="FF0000"/>
                </a:solidFill>
              </a:rPr>
              <a:t>Last line: “ “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can be a headache later 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PatientID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2015-06-14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76.5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2016-06-18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120.3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2015-06-20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2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32675"/>
            <a:ext cx="8520600" cy="37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Fill in all cells!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Problems when sorting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Empty cell: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Missing value?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Value meant to be repeated multiple times?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Make sure it’s clear that the data is </a:t>
            </a:r>
            <a:r>
              <a:rPr b="1" lang="en">
                <a:solidFill>
                  <a:srgbClr val="000000"/>
                </a:solidFill>
              </a:rPr>
              <a:t>missing</a:t>
            </a:r>
            <a:r>
              <a:rPr lang="en">
                <a:solidFill>
                  <a:srgbClr val="000000"/>
                </a:solidFill>
              </a:rPr>
              <a:t> and not </a:t>
            </a:r>
            <a:r>
              <a:rPr b="1" lang="en">
                <a:solidFill>
                  <a:srgbClr val="000000"/>
                </a:solidFill>
              </a:rPr>
              <a:t>unintentionally left blank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2 corrected</a:t>
            </a:r>
          </a:p>
        </p:txBody>
      </p:sp>
      <p:graphicFrame>
        <p:nvGraphicFramePr>
          <p:cNvPr id="133" name="Shape 133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PatientID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2015-06-14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2015-06-14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76.5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2016-06-18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2016-06-18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120.3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2016-06-18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2015-06-20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2015-06-20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4th Rule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Make it RECTANGLE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3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952475" y="164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382850"/>
                <a:gridCol w="761800"/>
                <a:gridCol w="761800"/>
                <a:gridCol w="761800"/>
                <a:gridCol w="761800"/>
                <a:gridCol w="761800"/>
                <a:gridCol w="761800"/>
                <a:gridCol w="761800"/>
                <a:gridCol w="761800"/>
                <a:gridCol w="761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 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strain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normal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mutant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normal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mutant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172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3 corrected</a:t>
            </a:r>
          </a:p>
        </p:txBody>
      </p:sp>
      <p:pic>
        <p:nvPicPr>
          <p:cNvPr descr="ex3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24" y="702300"/>
            <a:ext cx="4891225" cy="44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More...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Don’t put too much information in one cell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1 cell = 1 information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Don’t include units such as “30 g” → “g” in the column name</a:t>
            </a:r>
          </a:p>
          <a:p>
            <a:pPr indent="-228600" lvl="1" marL="914400" rtl="0">
              <a:spcBef>
                <a:spcPts val="0"/>
              </a:spcBef>
              <a:spcAft>
                <a:spcPts val="2000"/>
              </a:spcAft>
              <a:buClr>
                <a:srgbClr val="0000FF"/>
              </a:buClr>
              <a:buChar char="-"/>
            </a:pPr>
            <a:r>
              <a:rPr lang="en" u="sng">
                <a:solidFill>
                  <a:srgbClr val="0000FF"/>
                </a:solidFill>
                <a:hlinkClick r:id="rId3"/>
              </a:rPr>
              <a:t>http://unitsofmeasure.org/ucum.html</a:t>
            </a:r>
            <a:r>
              <a:rPr lang="en">
                <a:solidFill>
                  <a:srgbClr val="0000FF"/>
                </a:solidFill>
              </a:rPr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Write notes in a separate column or data dictionary or metadata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“0 (below threshold)”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Avoid using “,” or “;” or tab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Do not manually modify or copy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More...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NO calculations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NO </a:t>
            </a:r>
            <a:r>
              <a:rPr lang="en">
                <a:solidFill>
                  <a:srgbClr val="FF00FF"/>
                </a:solidFill>
              </a:rPr>
              <a:t>font colours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NO </a:t>
            </a: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highlighting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Computer doesn’t recognize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Numbers, names, dates, …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Graphs, images, …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Organised in tables,  list,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Popular file formats:  txt, csv, xls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vs Bad names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Good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God alternative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Bad 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MaxTemp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max_temp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Maximum Temperature (C)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Quantity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Quantity_mg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Quamg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M/F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Weight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Weight_kg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protect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Right click on the file in Finder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Select “Get Info”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Sharing and permission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Priviledge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Read only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protect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Windows: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Right click on the file in windows explorer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Properties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General tab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Attributes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Select the box for “read only”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Validation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Excel data validation feature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Select a column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In the menu bar, choose “Data”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Validation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Integer or decimal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List of possible values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Limited length text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 careful!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000075"/>
            <a:ext cx="8520600" cy="388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When identifiers are long integers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1000000 = 1e06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Do not fill blank cells with 0s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0s are data!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</a:t>
            </a:r>
            <a:r>
              <a:rPr b="1" i="1" lang="en">
                <a:solidFill>
                  <a:srgbClr val="000000"/>
                </a:solidFill>
              </a:rPr>
              <a:t>SEPT2</a:t>
            </a:r>
            <a:r>
              <a:rPr lang="en">
                <a:solidFill>
                  <a:srgbClr val="000000"/>
                </a:solidFill>
              </a:rPr>
              <a:t> (Septin 2) → ‘2-Sep’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*</a:t>
            </a:r>
            <a:r>
              <a:rPr b="1" i="1" lang="en">
                <a:solidFill>
                  <a:srgbClr val="000000"/>
                </a:solidFill>
              </a:rPr>
              <a:t>MARCH1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(Membrane-Associated Ring Finger (C3HC4) 1, E3 Ubiquitin Protein Ligase) → ‘1-Mar’</a:t>
            </a:r>
          </a:p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*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Ziemann, Mark, Yotam Eren, and Assam El-Osta. "Gene name errors are widespread in the scientific literature." </a:t>
            </a:r>
            <a:r>
              <a:rPr i="1" lang="en" sz="1000">
                <a:solidFill>
                  <a:srgbClr val="222222"/>
                </a:solidFill>
              </a:rPr>
              <a:t>Genome Biology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17.1 (2016): 177.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Save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Always keep a copy of your data file in a </a:t>
            </a:r>
            <a:r>
              <a:rPr b="1" lang="en">
                <a:solidFill>
                  <a:srgbClr val="FF0000"/>
                </a:solidFill>
              </a:rPr>
              <a:t>Plain TEXT Format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Tab delimited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, or ; separated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Such as </a:t>
            </a:r>
            <a:r>
              <a:rPr lang="en">
                <a:solidFill>
                  <a:srgbClr val="FF0000"/>
                </a:solidFill>
              </a:rPr>
              <a:t>.csv </a:t>
            </a:r>
            <a:r>
              <a:rPr lang="en">
                <a:solidFill>
                  <a:srgbClr val="000000"/>
                </a:solidFill>
              </a:rPr>
              <a:t>or </a:t>
            </a:r>
            <a:r>
              <a:rPr lang="en">
                <a:solidFill>
                  <a:srgbClr val="FF0000"/>
                </a:solidFill>
              </a:rPr>
              <a:t>.txt</a:t>
            </a:r>
          </a:p>
        </p:txBody>
      </p:sp>
      <p:pic>
        <p:nvPicPr>
          <p:cNvPr descr="Mac-Keyboard_thumb800.jpg" id="200" name="Shape 200"/>
          <p:cNvPicPr preferRelativeResize="0"/>
          <p:nvPr/>
        </p:nvPicPr>
        <p:blipFill rotWithShape="1">
          <a:blip r:embed="rId3">
            <a:alphaModFix/>
          </a:blip>
          <a:srcRect b="12967" l="4212" r="58969" t="18421"/>
          <a:stretch/>
        </p:blipFill>
        <p:spPr>
          <a:xfrm>
            <a:off x="4798975" y="1627975"/>
            <a:ext cx="2805550" cy="2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4515950" y="2540725"/>
            <a:ext cx="1292100" cy="639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>
            <a:endCxn id="201" idx="1"/>
          </p:cNvCxnSpPr>
          <p:nvPr/>
        </p:nvCxnSpPr>
        <p:spPr>
          <a:xfrm>
            <a:off x="2288673" y="1931836"/>
            <a:ext cx="2416500" cy="70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553900"/>
            <a:ext cx="8520600" cy="348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BACKUP!!!!!!!!!!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2121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1st Rule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Always, always </a:t>
            </a:r>
            <a:r>
              <a:rPr b="1" lang="en">
                <a:solidFill>
                  <a:srgbClr val="FF0000"/>
                </a:solidFill>
              </a:rPr>
              <a:t>RAW</a:t>
            </a:r>
            <a:r>
              <a:rPr lang="en">
                <a:solidFill>
                  <a:srgbClr val="000000"/>
                </a:solidFill>
              </a:rPr>
              <a:t>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NOT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processed,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filtered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manipulated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either electronically or manually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1st Rule - Why?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Maintain consistency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Data format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Codes (M/F)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Separator , ; \t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Reduce human errors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Copy / Paste / Cut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Deletion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Addition unwanted characters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Reduce machine errors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Cell formats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Save file with a different extension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Rule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Maintain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PatientID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of birth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01-01-2013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04-18-1998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1st of April 2004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Female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2010/03/12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10012012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Consistency: F, female, f, fem, 2, …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Single common format for all dates: YYYYMMDD, </a:t>
            </a:r>
            <a:r>
              <a:rPr lang="en">
                <a:solidFill>
                  <a:srgbClr val="0000FF"/>
                </a:solidFill>
              </a:rPr>
              <a:t>YYYY-MM-DD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FF"/>
              </a:buClr>
              <a:buChar char="-"/>
            </a:pPr>
            <a:r>
              <a:rPr lang="en">
                <a:solidFill>
                  <a:srgbClr val="0000FF"/>
                </a:solidFill>
              </a:rPr>
              <a:t>http://www.iso.org/iso/home/standards/iso8601.htm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Consistency about missing values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NA (not available), NULL,     ,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 corrected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{82FB4CD5-6DA0-4D5A-9EDF-C4F25FAD9FA9}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PatientID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Date of birth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2013-01-01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1998-04-18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2004-04-01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2010-03-12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2012-01-10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bit more about consistency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Realistic and easy to understand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Variable names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File names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Unique and consistent variable names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Multiple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