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62" r:id="rId4"/>
    <p:sldId id="258" r:id="rId5"/>
    <p:sldId id="263" r:id="rId6"/>
    <p:sldId id="257" r:id="rId7"/>
    <p:sldId id="259" r:id="rId8"/>
    <p:sldId id="266" r:id="rId9"/>
    <p:sldId id="265" r:id="rId10"/>
    <p:sldId id="267" r:id="rId11"/>
    <p:sldId id="268" r:id="rId12"/>
    <p:sldId id="269" r:id="rId13"/>
    <p:sldId id="271"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1377931C-4E1B-4D5F-8E0A-6DC27FE4445E}" type="datetimeFigureOut">
              <a:rPr lang="fr-FR" smtClean="0"/>
              <a:t>29/04/2024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50D8C9-C76B-4EE9-AA3A-F74FD7F66DA9}" type="slidenum">
              <a:rPr lang="fr-FR" smtClean="0"/>
              <a:t>‹N°›</a:t>
            </a:fld>
            <a:endParaRPr lang="fr-FR"/>
          </a:p>
        </p:txBody>
      </p:sp>
    </p:spTree>
    <p:extLst>
      <p:ext uri="{BB962C8B-B14F-4D97-AF65-F5344CB8AC3E}">
        <p14:creationId xmlns:p14="http://schemas.microsoft.com/office/powerpoint/2010/main" val="218147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377931C-4E1B-4D5F-8E0A-6DC27FE4445E}" type="datetimeFigureOut">
              <a:rPr lang="fr-FR" smtClean="0"/>
              <a:t>29/04/2024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50D8C9-C76B-4EE9-AA3A-F74FD7F66DA9}" type="slidenum">
              <a:rPr lang="fr-FR" smtClean="0"/>
              <a:t>‹N°›</a:t>
            </a:fld>
            <a:endParaRPr lang="fr-FR"/>
          </a:p>
        </p:txBody>
      </p:sp>
    </p:spTree>
    <p:extLst>
      <p:ext uri="{BB962C8B-B14F-4D97-AF65-F5344CB8AC3E}">
        <p14:creationId xmlns:p14="http://schemas.microsoft.com/office/powerpoint/2010/main" val="342868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377931C-4E1B-4D5F-8E0A-6DC27FE4445E}" type="datetimeFigureOut">
              <a:rPr lang="fr-FR" smtClean="0"/>
              <a:t>29/04/2024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50D8C9-C76B-4EE9-AA3A-F74FD7F66DA9}" type="slidenum">
              <a:rPr lang="fr-FR" smtClean="0"/>
              <a:t>‹N°›</a:t>
            </a:fld>
            <a:endParaRPr lang="fr-FR"/>
          </a:p>
        </p:txBody>
      </p:sp>
    </p:spTree>
    <p:extLst>
      <p:ext uri="{BB962C8B-B14F-4D97-AF65-F5344CB8AC3E}">
        <p14:creationId xmlns:p14="http://schemas.microsoft.com/office/powerpoint/2010/main" val="37543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377931C-4E1B-4D5F-8E0A-6DC27FE4445E}" type="datetimeFigureOut">
              <a:rPr lang="fr-FR" smtClean="0"/>
              <a:t>29/04/2024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50D8C9-C76B-4EE9-AA3A-F74FD7F66DA9}" type="slidenum">
              <a:rPr lang="fr-FR" smtClean="0"/>
              <a:t>‹N°›</a:t>
            </a:fld>
            <a:endParaRPr lang="fr-FR"/>
          </a:p>
        </p:txBody>
      </p:sp>
    </p:spTree>
    <p:extLst>
      <p:ext uri="{BB962C8B-B14F-4D97-AF65-F5344CB8AC3E}">
        <p14:creationId xmlns:p14="http://schemas.microsoft.com/office/powerpoint/2010/main" val="2814229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1377931C-4E1B-4D5F-8E0A-6DC27FE4445E}" type="datetimeFigureOut">
              <a:rPr lang="fr-FR" smtClean="0"/>
              <a:t>29/04/2024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50D8C9-C76B-4EE9-AA3A-F74FD7F66DA9}" type="slidenum">
              <a:rPr lang="fr-FR" smtClean="0"/>
              <a:t>‹N°›</a:t>
            </a:fld>
            <a:endParaRPr lang="fr-FR"/>
          </a:p>
        </p:txBody>
      </p:sp>
    </p:spTree>
    <p:extLst>
      <p:ext uri="{BB962C8B-B14F-4D97-AF65-F5344CB8AC3E}">
        <p14:creationId xmlns:p14="http://schemas.microsoft.com/office/powerpoint/2010/main" val="1223043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1377931C-4E1B-4D5F-8E0A-6DC27FE4445E}" type="datetimeFigureOut">
              <a:rPr lang="fr-FR" smtClean="0"/>
              <a:t>29/04/2024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50D8C9-C76B-4EE9-AA3A-F74FD7F66DA9}" type="slidenum">
              <a:rPr lang="fr-FR" smtClean="0"/>
              <a:t>‹N°›</a:t>
            </a:fld>
            <a:endParaRPr lang="fr-FR"/>
          </a:p>
        </p:txBody>
      </p:sp>
    </p:spTree>
    <p:extLst>
      <p:ext uri="{BB962C8B-B14F-4D97-AF65-F5344CB8AC3E}">
        <p14:creationId xmlns:p14="http://schemas.microsoft.com/office/powerpoint/2010/main" val="2665702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1377931C-4E1B-4D5F-8E0A-6DC27FE4445E}" type="datetimeFigureOut">
              <a:rPr lang="fr-FR" smtClean="0"/>
              <a:t>29/04/2024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050D8C9-C76B-4EE9-AA3A-F74FD7F66DA9}" type="slidenum">
              <a:rPr lang="fr-FR" smtClean="0"/>
              <a:t>‹N°›</a:t>
            </a:fld>
            <a:endParaRPr lang="fr-FR"/>
          </a:p>
        </p:txBody>
      </p:sp>
    </p:spTree>
    <p:extLst>
      <p:ext uri="{BB962C8B-B14F-4D97-AF65-F5344CB8AC3E}">
        <p14:creationId xmlns:p14="http://schemas.microsoft.com/office/powerpoint/2010/main" val="163122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1377931C-4E1B-4D5F-8E0A-6DC27FE4445E}" type="datetimeFigureOut">
              <a:rPr lang="fr-FR" smtClean="0"/>
              <a:t>29/04/2024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050D8C9-C76B-4EE9-AA3A-F74FD7F66DA9}" type="slidenum">
              <a:rPr lang="fr-FR" smtClean="0"/>
              <a:t>‹N°›</a:t>
            </a:fld>
            <a:endParaRPr lang="fr-FR"/>
          </a:p>
        </p:txBody>
      </p:sp>
    </p:spTree>
    <p:extLst>
      <p:ext uri="{BB962C8B-B14F-4D97-AF65-F5344CB8AC3E}">
        <p14:creationId xmlns:p14="http://schemas.microsoft.com/office/powerpoint/2010/main" val="897295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377931C-4E1B-4D5F-8E0A-6DC27FE4445E}" type="datetimeFigureOut">
              <a:rPr lang="fr-FR" smtClean="0"/>
              <a:t>29/04/2024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050D8C9-C76B-4EE9-AA3A-F74FD7F66DA9}" type="slidenum">
              <a:rPr lang="fr-FR" smtClean="0"/>
              <a:t>‹N°›</a:t>
            </a:fld>
            <a:endParaRPr lang="fr-FR"/>
          </a:p>
        </p:txBody>
      </p:sp>
    </p:spTree>
    <p:extLst>
      <p:ext uri="{BB962C8B-B14F-4D97-AF65-F5344CB8AC3E}">
        <p14:creationId xmlns:p14="http://schemas.microsoft.com/office/powerpoint/2010/main" val="3523095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377931C-4E1B-4D5F-8E0A-6DC27FE4445E}" type="datetimeFigureOut">
              <a:rPr lang="fr-FR" smtClean="0"/>
              <a:t>29/04/2024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50D8C9-C76B-4EE9-AA3A-F74FD7F66DA9}" type="slidenum">
              <a:rPr lang="fr-FR" smtClean="0"/>
              <a:t>‹N°›</a:t>
            </a:fld>
            <a:endParaRPr lang="fr-FR"/>
          </a:p>
        </p:txBody>
      </p:sp>
    </p:spTree>
    <p:extLst>
      <p:ext uri="{BB962C8B-B14F-4D97-AF65-F5344CB8AC3E}">
        <p14:creationId xmlns:p14="http://schemas.microsoft.com/office/powerpoint/2010/main" val="158738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377931C-4E1B-4D5F-8E0A-6DC27FE4445E}" type="datetimeFigureOut">
              <a:rPr lang="fr-FR" smtClean="0"/>
              <a:t>29/04/2024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50D8C9-C76B-4EE9-AA3A-F74FD7F66DA9}" type="slidenum">
              <a:rPr lang="fr-FR" smtClean="0"/>
              <a:t>‹N°›</a:t>
            </a:fld>
            <a:endParaRPr lang="fr-FR"/>
          </a:p>
        </p:txBody>
      </p:sp>
    </p:spTree>
    <p:extLst>
      <p:ext uri="{BB962C8B-B14F-4D97-AF65-F5344CB8AC3E}">
        <p14:creationId xmlns:p14="http://schemas.microsoft.com/office/powerpoint/2010/main" val="3306068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7931C-4E1B-4D5F-8E0A-6DC27FE4445E}" type="datetimeFigureOut">
              <a:rPr lang="fr-FR" smtClean="0"/>
              <a:t>29/04/2024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50D8C9-C76B-4EE9-AA3A-F74FD7F66DA9}" type="slidenum">
              <a:rPr lang="fr-FR" smtClean="0"/>
              <a:t>‹N°›</a:t>
            </a:fld>
            <a:endParaRPr lang="fr-FR"/>
          </a:p>
        </p:txBody>
      </p:sp>
    </p:spTree>
    <p:extLst>
      <p:ext uri="{BB962C8B-B14F-4D97-AF65-F5344CB8AC3E}">
        <p14:creationId xmlns:p14="http://schemas.microsoft.com/office/powerpoint/2010/main" val="2746677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a:t>THE PHISHING INCIDENT RESPONSE PLAYBOOK</a:t>
            </a:r>
            <a:br>
              <a:rPr lang="en-US" b="1" dirty="0"/>
            </a:br>
            <a:endParaRPr lang="fr-FR" dirty="0"/>
          </a:p>
        </p:txBody>
      </p:sp>
      <p:sp>
        <p:nvSpPr>
          <p:cNvPr id="3" name="Espace réservé du contenu 2"/>
          <p:cNvSpPr>
            <a:spLocks noGrp="1"/>
          </p:cNvSpPr>
          <p:nvPr>
            <p:ph idx="1"/>
          </p:nvPr>
        </p:nvSpPr>
        <p:spPr/>
        <p:txBody>
          <a:bodyPr>
            <a:normAutofit lnSpcReduction="10000"/>
          </a:bodyPr>
          <a:lstStyle/>
          <a:p>
            <a:pPr marL="0" indent="0">
              <a:buNone/>
            </a:pPr>
            <a:r>
              <a:rPr lang="fr-FR" b="1" dirty="0"/>
              <a:t>Phase 1 : </a:t>
            </a:r>
            <a:r>
              <a:rPr lang="fr-FR" b="1" dirty="0" err="1"/>
              <a:t>Preparation</a:t>
            </a:r>
            <a:r>
              <a:rPr lang="fr-FR" b="1" dirty="0"/>
              <a:t> :</a:t>
            </a:r>
          </a:p>
          <a:p>
            <a:pPr marL="0" indent="0">
              <a:buNone/>
            </a:pPr>
            <a:r>
              <a:rPr lang="en-US" dirty="0"/>
              <a:t>Firstly, it's vital to determine the teams and roles involved in the incident response </a:t>
            </a:r>
            <a:r>
              <a:rPr lang="en-US" dirty="0" err="1"/>
              <a:t>process.Clearly</a:t>
            </a:r>
            <a:r>
              <a:rPr lang="en-US" dirty="0"/>
              <a:t> defined roles and </a:t>
            </a:r>
            <a:r>
              <a:rPr lang="en-US" dirty="0" err="1"/>
              <a:t>responsabilities</a:t>
            </a:r>
            <a:r>
              <a:rPr lang="en-US" dirty="0"/>
              <a:t> provide </a:t>
            </a:r>
            <a:r>
              <a:rPr lang="en-US" dirty="0" err="1"/>
              <a:t>structure,reduce</a:t>
            </a:r>
            <a:r>
              <a:rPr lang="en-US" dirty="0"/>
              <a:t> confusion, and ensure a swift and effective response. Three critical teams are generally involved : the Incident Response Team (IRT) who coordinate the entire process, the IT Team, who ensure technical aspects are covered, and SOC Team, who monitor and </a:t>
            </a:r>
            <a:r>
              <a:rPr lang="en-US" dirty="0" err="1"/>
              <a:t>analyse</a:t>
            </a:r>
            <a:r>
              <a:rPr lang="en-US" dirty="0"/>
              <a:t> activity on </a:t>
            </a:r>
            <a:r>
              <a:rPr lang="en-US" dirty="0" err="1"/>
              <a:t>networks,servers,endpoints,databases,applications,websites</a:t>
            </a:r>
            <a:r>
              <a:rPr lang="en-US" dirty="0"/>
              <a:t>, and other systems, looking for anomalous activity that could be indicative of a security incident or compromise. Now that our teams are in place and fully </a:t>
            </a:r>
            <a:r>
              <a:rPr lang="en-US" dirty="0" err="1"/>
              <a:t>prapared</a:t>
            </a:r>
            <a:r>
              <a:rPr lang="en-US" dirty="0"/>
              <a:t>, we are ready to pass to the next step.</a:t>
            </a:r>
            <a:endParaRPr lang="fr-FR" dirty="0"/>
          </a:p>
        </p:txBody>
      </p:sp>
    </p:spTree>
    <p:extLst>
      <p:ext uri="{BB962C8B-B14F-4D97-AF65-F5344CB8AC3E}">
        <p14:creationId xmlns:p14="http://schemas.microsoft.com/office/powerpoint/2010/main" val="184027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576197"/>
            <a:ext cx="10515600" cy="5600766"/>
          </a:xfrm>
        </p:spPr>
        <p:txBody>
          <a:bodyPr>
            <a:normAutofit/>
          </a:bodyPr>
          <a:lstStyle/>
          <a:p>
            <a:pPr marL="0" indent="0">
              <a:buNone/>
            </a:pPr>
            <a:r>
              <a:rPr lang="fr-FR" b="1" dirty="0"/>
              <a:t>Phase 5 : </a:t>
            </a:r>
            <a:r>
              <a:rPr lang="fr-FR" b="1" dirty="0" err="1"/>
              <a:t>Recovery</a:t>
            </a:r>
            <a:endParaRPr lang="fr-FR" b="1" dirty="0"/>
          </a:p>
          <a:p>
            <a:pPr marL="0" indent="0">
              <a:buNone/>
            </a:pPr>
            <a:r>
              <a:rPr lang="en-US" dirty="0"/>
              <a:t>Recovery is all about restoring systems to their normal function and monitoring the network to ensure its security. System restoration is the process of bringing affected systems and </a:t>
            </a:r>
            <a:r>
              <a:rPr lang="en-US" dirty="0" err="1"/>
              <a:t>netwoks</a:t>
            </a:r>
            <a:r>
              <a:rPr lang="en-US" dirty="0"/>
              <a:t> back to their fully operational state. This could involve reinstalling system </a:t>
            </a:r>
            <a:r>
              <a:rPr lang="en-US" dirty="0" err="1"/>
              <a:t>components,updating</a:t>
            </a:r>
            <a:r>
              <a:rPr lang="en-US" dirty="0"/>
              <a:t> </a:t>
            </a:r>
            <a:r>
              <a:rPr lang="en-US" dirty="0" err="1"/>
              <a:t>softwars</a:t>
            </a:r>
            <a:r>
              <a:rPr lang="en-US" dirty="0"/>
              <a:t>, or even replacing entire systems if necessary. The goal is to restore everything to its pre-incident state, ensuring your operations can continue </a:t>
            </a:r>
            <a:r>
              <a:rPr lang="en-US" dirty="0" err="1"/>
              <a:t>smothly</a:t>
            </a:r>
            <a:r>
              <a:rPr lang="en-US" dirty="0"/>
              <a:t>. Post restoration, it's </a:t>
            </a:r>
            <a:r>
              <a:rPr lang="en-US" dirty="0" err="1"/>
              <a:t>crusial</a:t>
            </a:r>
            <a:r>
              <a:rPr lang="en-US" dirty="0"/>
              <a:t> to closely monitor your </a:t>
            </a:r>
            <a:r>
              <a:rPr lang="en-US" dirty="0" err="1"/>
              <a:t>netwok</a:t>
            </a:r>
            <a:r>
              <a:rPr lang="en-US" dirty="0"/>
              <a:t>. Look for signs of abnormal activity that might suggest the threat is still present. Implement advanced threat detection tools and stay vigilant and monitoring. Once you have </a:t>
            </a:r>
            <a:r>
              <a:rPr lang="en-US" dirty="0" err="1"/>
              <a:t>successfuly</a:t>
            </a:r>
            <a:r>
              <a:rPr lang="en-US" dirty="0"/>
              <a:t> restored and secured your systems, it's time to move on the final and perhaps most important phase of the incident response process.</a:t>
            </a:r>
            <a:endParaRPr lang="fr-FR" dirty="0"/>
          </a:p>
        </p:txBody>
      </p:sp>
    </p:spTree>
    <p:extLst>
      <p:ext uri="{BB962C8B-B14F-4D97-AF65-F5344CB8AC3E}">
        <p14:creationId xmlns:p14="http://schemas.microsoft.com/office/powerpoint/2010/main" val="95793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5318341" y="0"/>
            <a:ext cx="1703539" cy="400110"/>
          </a:xfrm>
          <a:prstGeom prst="rect">
            <a:avLst/>
          </a:prstGeom>
          <a:noFill/>
        </p:spPr>
        <p:txBody>
          <a:bodyPr wrap="square" rtlCol="0">
            <a:spAutoFit/>
          </a:bodyPr>
          <a:lstStyle/>
          <a:p>
            <a:r>
              <a:rPr lang="fr-FR" sz="2000" b="1" dirty="0" smtClean="0"/>
              <a:t>RECOVERY</a:t>
            </a:r>
            <a:endParaRPr lang="fr-FR" sz="2000" b="1" dirty="0"/>
          </a:p>
        </p:txBody>
      </p:sp>
      <p:sp>
        <p:nvSpPr>
          <p:cNvPr id="11" name="Rectangle 10"/>
          <p:cNvSpPr/>
          <p:nvPr/>
        </p:nvSpPr>
        <p:spPr>
          <a:xfrm>
            <a:off x="4422731" y="1872216"/>
            <a:ext cx="3068876" cy="808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System </a:t>
            </a:r>
            <a:r>
              <a:rPr lang="fr-FR" dirty="0" err="1" smtClean="0"/>
              <a:t>Restoration</a:t>
            </a:r>
            <a:endParaRPr lang="fr-FR" dirty="0"/>
          </a:p>
        </p:txBody>
      </p:sp>
      <p:sp>
        <p:nvSpPr>
          <p:cNvPr id="19" name="Rectangle 18"/>
          <p:cNvSpPr/>
          <p:nvPr/>
        </p:nvSpPr>
        <p:spPr>
          <a:xfrm>
            <a:off x="4422731" y="3790170"/>
            <a:ext cx="3068876" cy="808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Network Monitoring</a:t>
            </a:r>
            <a:endParaRPr lang="fr-FR" dirty="0"/>
          </a:p>
        </p:txBody>
      </p:sp>
      <p:sp>
        <p:nvSpPr>
          <p:cNvPr id="18" name="Flèche vers le bas 17"/>
          <p:cNvSpPr/>
          <p:nvPr/>
        </p:nvSpPr>
        <p:spPr>
          <a:xfrm>
            <a:off x="5174291" y="619815"/>
            <a:ext cx="1565753"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PREV</a:t>
            </a:r>
          </a:p>
          <a:p>
            <a:pPr algn="ctr"/>
            <a:r>
              <a:rPr lang="fr-FR" dirty="0" smtClean="0"/>
              <a:t>STEP</a:t>
            </a:r>
            <a:endParaRPr lang="fr-FR" dirty="0"/>
          </a:p>
        </p:txBody>
      </p:sp>
      <p:sp>
        <p:nvSpPr>
          <p:cNvPr id="27" name="Flèche vers le bas 26"/>
          <p:cNvSpPr/>
          <p:nvPr/>
        </p:nvSpPr>
        <p:spPr>
          <a:xfrm>
            <a:off x="5174291" y="5879592"/>
            <a:ext cx="1565753"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NEXT</a:t>
            </a:r>
          </a:p>
          <a:p>
            <a:pPr algn="ctr"/>
            <a:r>
              <a:rPr lang="fr-FR" dirty="0" smtClean="0"/>
              <a:t>STEP</a:t>
            </a:r>
            <a:endParaRPr lang="fr-FR" dirty="0"/>
          </a:p>
        </p:txBody>
      </p:sp>
      <p:cxnSp>
        <p:nvCxnSpPr>
          <p:cNvPr id="29" name="Connecteur droit avec flèche 28"/>
          <p:cNvCxnSpPr>
            <a:stCxn id="11" idx="2"/>
            <a:endCxn id="19" idx="0"/>
          </p:cNvCxnSpPr>
          <p:nvPr/>
        </p:nvCxnSpPr>
        <p:spPr>
          <a:xfrm>
            <a:off x="5957169" y="2680708"/>
            <a:ext cx="0" cy="1109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a:stCxn id="19" idx="2"/>
            <a:endCxn id="27" idx="0"/>
          </p:cNvCxnSpPr>
          <p:nvPr/>
        </p:nvCxnSpPr>
        <p:spPr>
          <a:xfrm flipH="1">
            <a:off x="5957168" y="4598662"/>
            <a:ext cx="1" cy="1280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p:nvPr/>
        </p:nvCxnSpPr>
        <p:spPr>
          <a:xfrm flipH="1" flipV="1">
            <a:off x="7491608" y="4152815"/>
            <a:ext cx="2266166" cy="41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a:stCxn id="22" idx="3"/>
            <a:endCxn id="11" idx="1"/>
          </p:cNvCxnSpPr>
          <p:nvPr/>
        </p:nvCxnSpPr>
        <p:spPr>
          <a:xfrm flipV="1">
            <a:off x="2535268" y="2276462"/>
            <a:ext cx="18874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rganigramme : Opération manuelle 19"/>
          <p:cNvSpPr/>
          <p:nvPr/>
        </p:nvSpPr>
        <p:spPr>
          <a:xfrm>
            <a:off x="9486378" y="3790170"/>
            <a:ext cx="2705622" cy="808492"/>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SOC Team</a:t>
            </a:r>
            <a:endParaRPr lang="fr-FR" dirty="0"/>
          </a:p>
        </p:txBody>
      </p:sp>
      <p:sp>
        <p:nvSpPr>
          <p:cNvPr id="22" name="Organigramme : Opération manuelle 21"/>
          <p:cNvSpPr/>
          <p:nvPr/>
        </p:nvSpPr>
        <p:spPr>
          <a:xfrm>
            <a:off x="100208" y="1872216"/>
            <a:ext cx="2705622" cy="808493"/>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IT Team</a:t>
            </a:r>
            <a:endParaRPr lang="fr-FR" dirty="0"/>
          </a:p>
        </p:txBody>
      </p:sp>
    </p:spTree>
    <p:extLst>
      <p:ext uri="{BB962C8B-B14F-4D97-AF65-F5344CB8AC3E}">
        <p14:creationId xmlns:p14="http://schemas.microsoft.com/office/powerpoint/2010/main" val="3943927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663879"/>
            <a:ext cx="10515600" cy="5513084"/>
          </a:xfrm>
        </p:spPr>
        <p:txBody>
          <a:bodyPr>
            <a:normAutofit/>
          </a:bodyPr>
          <a:lstStyle/>
          <a:p>
            <a:pPr marL="0" indent="0">
              <a:buNone/>
            </a:pPr>
            <a:r>
              <a:rPr lang="fr-FR" b="1" dirty="0"/>
              <a:t>Phase 6 : </a:t>
            </a:r>
            <a:r>
              <a:rPr lang="fr-FR" b="1" dirty="0" err="1"/>
              <a:t>Lessons</a:t>
            </a:r>
            <a:r>
              <a:rPr lang="fr-FR" b="1" dirty="0"/>
              <a:t> </a:t>
            </a:r>
            <a:r>
              <a:rPr lang="fr-FR" b="1" dirty="0" err="1"/>
              <a:t>Learned</a:t>
            </a:r>
            <a:endParaRPr lang="fr-FR" b="1" dirty="0"/>
          </a:p>
          <a:p>
            <a:pPr marL="0" indent="0">
              <a:buNone/>
            </a:pPr>
            <a:r>
              <a:rPr lang="en-US" dirty="0"/>
              <a:t>In this phase, we focus on reflection and learning from the incident. Firstly, we conduct an Incident Debrief, here, all involved teams come together to </a:t>
            </a:r>
            <a:r>
              <a:rPr lang="en-US" dirty="0" err="1"/>
              <a:t>descuss</a:t>
            </a:r>
            <a:r>
              <a:rPr lang="en-US" dirty="0"/>
              <a:t> the incident in detail. We analyze what well, what did not, and areas for improvement. Next comes Reporting, a comprehensive report is prepared detailing everything about the incident, what </a:t>
            </a:r>
            <a:r>
              <a:rPr lang="en-US" dirty="0" err="1"/>
              <a:t>happend</a:t>
            </a:r>
            <a:r>
              <a:rPr lang="en-US" dirty="0"/>
              <a:t>, how it </a:t>
            </a:r>
            <a:r>
              <a:rPr lang="en-US" dirty="0" err="1"/>
              <a:t>happend</a:t>
            </a:r>
            <a:r>
              <a:rPr lang="en-US" dirty="0"/>
              <a:t>, the response step taken, the impact, the cost, and corrective measures implemented. Finally, we move on the awareness and training, the learning from the incident are used to enhance the awareness of the entire organization. We conduct training sessions to boost the ability of the staff to identify and respond to similar threats in </a:t>
            </a:r>
            <a:r>
              <a:rPr lang="en-US" dirty="0" err="1"/>
              <a:t>thye</a:t>
            </a:r>
            <a:r>
              <a:rPr lang="en-US" dirty="0"/>
              <a:t> future. With these lessons under our belt, we are better prepared to face future threats.</a:t>
            </a:r>
            <a:endParaRPr lang="fr-FR" dirty="0"/>
          </a:p>
        </p:txBody>
      </p:sp>
    </p:spTree>
    <p:extLst>
      <p:ext uri="{BB962C8B-B14F-4D97-AF65-F5344CB8AC3E}">
        <p14:creationId xmlns:p14="http://schemas.microsoft.com/office/powerpoint/2010/main" val="2561203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4870535" y="0"/>
            <a:ext cx="2173264" cy="400110"/>
          </a:xfrm>
          <a:prstGeom prst="rect">
            <a:avLst/>
          </a:prstGeom>
          <a:noFill/>
        </p:spPr>
        <p:txBody>
          <a:bodyPr wrap="square" rtlCol="0">
            <a:spAutoFit/>
          </a:bodyPr>
          <a:lstStyle/>
          <a:p>
            <a:r>
              <a:rPr lang="fr-FR" sz="2000" b="1" dirty="0" smtClean="0"/>
              <a:t>LESSONS LEARNED</a:t>
            </a:r>
            <a:endParaRPr lang="fr-FR" sz="2000" b="1" dirty="0"/>
          </a:p>
        </p:txBody>
      </p:sp>
      <p:sp>
        <p:nvSpPr>
          <p:cNvPr id="11" name="Rectangle 10"/>
          <p:cNvSpPr/>
          <p:nvPr/>
        </p:nvSpPr>
        <p:spPr>
          <a:xfrm>
            <a:off x="4422729" y="1695133"/>
            <a:ext cx="3068876" cy="808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Incident </a:t>
            </a:r>
            <a:r>
              <a:rPr lang="fr-FR" dirty="0" err="1" smtClean="0"/>
              <a:t>Debrief</a:t>
            </a:r>
            <a:endParaRPr lang="fr-FR" dirty="0"/>
          </a:p>
        </p:txBody>
      </p:sp>
      <p:sp>
        <p:nvSpPr>
          <p:cNvPr id="19" name="Rectangle 18"/>
          <p:cNvSpPr/>
          <p:nvPr/>
        </p:nvSpPr>
        <p:spPr>
          <a:xfrm>
            <a:off x="4422729" y="3161246"/>
            <a:ext cx="3068876" cy="808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Reporting</a:t>
            </a:r>
            <a:endParaRPr lang="fr-FR" dirty="0"/>
          </a:p>
        </p:txBody>
      </p:sp>
      <p:sp>
        <p:nvSpPr>
          <p:cNvPr id="21" name="Rectangle 20"/>
          <p:cNvSpPr/>
          <p:nvPr/>
        </p:nvSpPr>
        <p:spPr>
          <a:xfrm>
            <a:off x="4422729" y="4532481"/>
            <a:ext cx="3068876" cy="808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Training / </a:t>
            </a:r>
            <a:r>
              <a:rPr lang="fr-FR" dirty="0" err="1" smtClean="0"/>
              <a:t>Awareness</a:t>
            </a:r>
            <a:endParaRPr lang="fr-FR" dirty="0"/>
          </a:p>
        </p:txBody>
      </p:sp>
      <p:sp>
        <p:nvSpPr>
          <p:cNvPr id="18" name="Flèche vers le bas 17"/>
          <p:cNvSpPr/>
          <p:nvPr/>
        </p:nvSpPr>
        <p:spPr>
          <a:xfrm>
            <a:off x="5174291" y="619815"/>
            <a:ext cx="1565753"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PREV</a:t>
            </a:r>
          </a:p>
          <a:p>
            <a:pPr algn="ctr"/>
            <a:r>
              <a:rPr lang="fr-FR" dirty="0" smtClean="0"/>
              <a:t>STEP</a:t>
            </a:r>
            <a:endParaRPr lang="fr-FR" dirty="0"/>
          </a:p>
        </p:txBody>
      </p:sp>
      <p:cxnSp>
        <p:nvCxnSpPr>
          <p:cNvPr id="29" name="Connecteur droit avec flèche 28"/>
          <p:cNvCxnSpPr>
            <a:stCxn id="11" idx="2"/>
            <a:endCxn id="19" idx="0"/>
          </p:cNvCxnSpPr>
          <p:nvPr/>
        </p:nvCxnSpPr>
        <p:spPr>
          <a:xfrm>
            <a:off x="5957167" y="2503625"/>
            <a:ext cx="0" cy="657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a:stCxn id="19" idx="2"/>
            <a:endCxn id="21" idx="0"/>
          </p:cNvCxnSpPr>
          <p:nvPr/>
        </p:nvCxnSpPr>
        <p:spPr>
          <a:xfrm>
            <a:off x="5957167" y="3969738"/>
            <a:ext cx="0" cy="562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rganigramme : Alternative 19"/>
          <p:cNvSpPr/>
          <p:nvPr/>
        </p:nvSpPr>
        <p:spPr>
          <a:xfrm>
            <a:off x="4823561" y="5903716"/>
            <a:ext cx="2267211" cy="612648"/>
          </a:xfrm>
          <a:prstGeom prst="flowChartAlternateProcess">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END</a:t>
            </a:r>
            <a:endParaRPr lang="fr-FR" dirty="0"/>
          </a:p>
        </p:txBody>
      </p:sp>
      <p:sp>
        <p:nvSpPr>
          <p:cNvPr id="22" name="Organigramme : Document 21"/>
          <p:cNvSpPr/>
          <p:nvPr/>
        </p:nvSpPr>
        <p:spPr>
          <a:xfrm>
            <a:off x="935270" y="3161246"/>
            <a:ext cx="1340285" cy="818609"/>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Final Report</a:t>
            </a:r>
            <a:endParaRPr lang="fr-FR" dirty="0"/>
          </a:p>
        </p:txBody>
      </p:sp>
      <p:cxnSp>
        <p:nvCxnSpPr>
          <p:cNvPr id="8" name="Connecteur droit avec flèche 7"/>
          <p:cNvCxnSpPr>
            <a:stCxn id="19" idx="1"/>
            <a:endCxn id="22" idx="3"/>
          </p:cNvCxnSpPr>
          <p:nvPr/>
        </p:nvCxnSpPr>
        <p:spPr>
          <a:xfrm flipH="1">
            <a:off x="2275555" y="3565492"/>
            <a:ext cx="2147174" cy="5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a:stCxn id="21" idx="2"/>
            <a:endCxn id="20" idx="0"/>
          </p:cNvCxnSpPr>
          <p:nvPr/>
        </p:nvCxnSpPr>
        <p:spPr>
          <a:xfrm>
            <a:off x="5957167" y="5340973"/>
            <a:ext cx="0" cy="562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968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5047989" y="179031"/>
            <a:ext cx="1703539" cy="400110"/>
          </a:xfrm>
          <a:prstGeom prst="rect">
            <a:avLst/>
          </a:prstGeom>
          <a:noFill/>
        </p:spPr>
        <p:txBody>
          <a:bodyPr wrap="square" rtlCol="0">
            <a:spAutoFit/>
          </a:bodyPr>
          <a:lstStyle/>
          <a:p>
            <a:r>
              <a:rPr lang="fr-FR" sz="2000" b="1" dirty="0" smtClean="0"/>
              <a:t>PREPARATION</a:t>
            </a:r>
            <a:endParaRPr lang="fr-FR" sz="2000" b="1" dirty="0"/>
          </a:p>
        </p:txBody>
      </p:sp>
      <p:sp>
        <p:nvSpPr>
          <p:cNvPr id="5" name="Organigramme : Alternative 4"/>
          <p:cNvSpPr/>
          <p:nvPr/>
        </p:nvSpPr>
        <p:spPr>
          <a:xfrm>
            <a:off x="4678470" y="1320118"/>
            <a:ext cx="2267211" cy="612648"/>
          </a:xfrm>
          <a:prstGeom prst="flowChartAlternateProcess">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START</a:t>
            </a:r>
            <a:endParaRPr lang="fr-FR" dirty="0"/>
          </a:p>
        </p:txBody>
      </p:sp>
      <p:sp>
        <p:nvSpPr>
          <p:cNvPr id="6" name="Rectangle 5"/>
          <p:cNvSpPr/>
          <p:nvPr/>
        </p:nvSpPr>
        <p:spPr>
          <a:xfrm>
            <a:off x="4096009" y="2610299"/>
            <a:ext cx="34321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Determine</a:t>
            </a:r>
            <a:r>
              <a:rPr lang="fr-FR" dirty="0" smtClean="0"/>
              <a:t> Teams and </a:t>
            </a:r>
            <a:r>
              <a:rPr lang="fr-FR" dirty="0" err="1" smtClean="0"/>
              <a:t>Roles</a:t>
            </a:r>
            <a:r>
              <a:rPr lang="fr-FR" dirty="0" smtClean="0"/>
              <a:t> </a:t>
            </a:r>
            <a:r>
              <a:rPr lang="fr-FR" dirty="0" err="1" smtClean="0"/>
              <a:t>Involved</a:t>
            </a:r>
            <a:endParaRPr lang="fr-FR" dirty="0"/>
          </a:p>
        </p:txBody>
      </p:sp>
      <p:sp>
        <p:nvSpPr>
          <p:cNvPr id="7" name="Organigramme : Opération manuelle 6"/>
          <p:cNvSpPr/>
          <p:nvPr/>
        </p:nvSpPr>
        <p:spPr>
          <a:xfrm>
            <a:off x="4459267" y="4113421"/>
            <a:ext cx="2705622" cy="988429"/>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Incident </a:t>
            </a:r>
            <a:r>
              <a:rPr lang="fr-FR" dirty="0" err="1" smtClean="0"/>
              <a:t>Response</a:t>
            </a:r>
            <a:r>
              <a:rPr lang="fr-FR" dirty="0" smtClean="0"/>
              <a:t> Team</a:t>
            </a:r>
            <a:endParaRPr lang="fr-FR" dirty="0"/>
          </a:p>
        </p:txBody>
      </p:sp>
      <p:sp>
        <p:nvSpPr>
          <p:cNvPr id="8" name="Organigramme : Opération manuelle 7"/>
          <p:cNvSpPr/>
          <p:nvPr/>
        </p:nvSpPr>
        <p:spPr>
          <a:xfrm>
            <a:off x="653442" y="4113421"/>
            <a:ext cx="2705622" cy="988429"/>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IT Team</a:t>
            </a:r>
            <a:endParaRPr lang="fr-FR" dirty="0"/>
          </a:p>
        </p:txBody>
      </p:sp>
      <p:sp>
        <p:nvSpPr>
          <p:cNvPr id="9" name="Organigramme : Opération manuelle 8"/>
          <p:cNvSpPr/>
          <p:nvPr/>
        </p:nvSpPr>
        <p:spPr>
          <a:xfrm>
            <a:off x="8517697" y="4113421"/>
            <a:ext cx="2705622" cy="988429"/>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SOC Team</a:t>
            </a:r>
            <a:endParaRPr lang="fr-FR" dirty="0"/>
          </a:p>
        </p:txBody>
      </p:sp>
      <p:cxnSp>
        <p:nvCxnSpPr>
          <p:cNvPr id="12" name="Connecteur droit avec flèche 11"/>
          <p:cNvCxnSpPr>
            <a:stCxn id="5" idx="2"/>
            <a:endCxn id="6" idx="0"/>
          </p:cNvCxnSpPr>
          <p:nvPr/>
        </p:nvCxnSpPr>
        <p:spPr>
          <a:xfrm flipH="1">
            <a:off x="5812075" y="1932766"/>
            <a:ext cx="1" cy="677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a:stCxn id="6" idx="2"/>
            <a:endCxn id="7" idx="0"/>
          </p:cNvCxnSpPr>
          <p:nvPr/>
        </p:nvCxnSpPr>
        <p:spPr>
          <a:xfrm>
            <a:off x="5812075" y="3524699"/>
            <a:ext cx="3" cy="588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stCxn id="7" idx="2"/>
          </p:cNvCxnSpPr>
          <p:nvPr/>
        </p:nvCxnSpPr>
        <p:spPr>
          <a:xfrm flipH="1">
            <a:off x="5812076" y="5101850"/>
            <a:ext cx="2" cy="777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stCxn id="8" idx="3"/>
            <a:endCxn id="7" idx="1"/>
          </p:cNvCxnSpPr>
          <p:nvPr/>
        </p:nvCxnSpPr>
        <p:spPr>
          <a:xfrm>
            <a:off x="3088502" y="4607636"/>
            <a:ext cx="16413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stCxn id="9" idx="1"/>
            <a:endCxn id="7" idx="3"/>
          </p:cNvCxnSpPr>
          <p:nvPr/>
        </p:nvCxnSpPr>
        <p:spPr>
          <a:xfrm flipH="1">
            <a:off x="6894327" y="4607636"/>
            <a:ext cx="18939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Flèche vers le bas 28"/>
          <p:cNvSpPr/>
          <p:nvPr/>
        </p:nvSpPr>
        <p:spPr>
          <a:xfrm>
            <a:off x="5047989" y="5879592"/>
            <a:ext cx="1565753"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NEXT</a:t>
            </a:r>
          </a:p>
          <a:p>
            <a:pPr algn="ctr"/>
            <a:r>
              <a:rPr lang="fr-FR" dirty="0" smtClean="0"/>
              <a:t>STEP</a:t>
            </a:r>
            <a:endParaRPr lang="fr-FR" dirty="0"/>
          </a:p>
        </p:txBody>
      </p:sp>
    </p:spTree>
    <p:extLst>
      <p:ext uri="{BB962C8B-B14F-4D97-AF65-F5344CB8AC3E}">
        <p14:creationId xmlns:p14="http://schemas.microsoft.com/office/powerpoint/2010/main" val="2616644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75779" y="435236"/>
            <a:ext cx="10515600" cy="4351338"/>
          </a:xfrm>
        </p:spPr>
        <p:txBody>
          <a:bodyPr/>
          <a:lstStyle/>
          <a:p>
            <a:pPr marL="0" indent="0">
              <a:buNone/>
            </a:pPr>
            <a:r>
              <a:rPr lang="fr-FR" b="1" dirty="0"/>
              <a:t>Phase 2 : </a:t>
            </a:r>
            <a:r>
              <a:rPr lang="fr-FR" b="1" dirty="0" err="1"/>
              <a:t>Detection</a:t>
            </a:r>
            <a:r>
              <a:rPr lang="fr-FR" b="1" dirty="0"/>
              <a:t>:</a:t>
            </a:r>
          </a:p>
          <a:p>
            <a:pPr marL="0" indent="0">
              <a:buNone/>
            </a:pPr>
            <a:r>
              <a:rPr lang="en-US" dirty="0"/>
              <a:t>this step is where we actively look for any signs of phishing attempts, the first step in the detection is to configure our SIEM by creating phishing alerts will notify us of potential phishing activities, once an alert is trigged, it's time four our SOC Team to step </a:t>
            </a:r>
            <a:r>
              <a:rPr lang="en-US" dirty="0" err="1"/>
              <a:t>up.They</a:t>
            </a:r>
            <a:r>
              <a:rPr lang="en-US" dirty="0"/>
              <a:t> perform the initial triage, determining the </a:t>
            </a:r>
            <a:r>
              <a:rPr lang="en-US" dirty="0" err="1"/>
              <a:t>saverity</a:t>
            </a:r>
            <a:r>
              <a:rPr lang="en-US" dirty="0"/>
              <a:t> and credibility of the alert, if the alert is credible, our SOC team escalates to Incident Response Team, they take the lead from here, managing the potential phishing incident, with the detection phase Completed, it's time to delve deeper and uncover the facts, we transition to the next phase</a:t>
            </a:r>
            <a:endParaRPr lang="fr-FR" dirty="0"/>
          </a:p>
        </p:txBody>
      </p:sp>
    </p:spTree>
    <p:extLst>
      <p:ext uri="{BB962C8B-B14F-4D97-AF65-F5344CB8AC3E}">
        <p14:creationId xmlns:p14="http://schemas.microsoft.com/office/powerpoint/2010/main" val="1693962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5318341" y="0"/>
            <a:ext cx="1703539" cy="400110"/>
          </a:xfrm>
          <a:prstGeom prst="rect">
            <a:avLst/>
          </a:prstGeom>
          <a:noFill/>
        </p:spPr>
        <p:txBody>
          <a:bodyPr wrap="square" rtlCol="0">
            <a:spAutoFit/>
          </a:bodyPr>
          <a:lstStyle/>
          <a:p>
            <a:r>
              <a:rPr lang="fr-FR" sz="2000" b="1" dirty="0" smtClean="0"/>
              <a:t>DETECTION</a:t>
            </a:r>
            <a:endParaRPr lang="fr-FR" sz="2000" b="1" dirty="0"/>
          </a:p>
        </p:txBody>
      </p:sp>
      <p:sp>
        <p:nvSpPr>
          <p:cNvPr id="11" name="Rectangle 10"/>
          <p:cNvSpPr/>
          <p:nvPr/>
        </p:nvSpPr>
        <p:spPr>
          <a:xfrm>
            <a:off x="4422731" y="1872216"/>
            <a:ext cx="3068876" cy="808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Configure SIEM by </a:t>
            </a:r>
            <a:r>
              <a:rPr lang="fr-FR" dirty="0" err="1" smtClean="0"/>
              <a:t>creating</a:t>
            </a:r>
            <a:r>
              <a:rPr lang="fr-FR" dirty="0" smtClean="0"/>
              <a:t> </a:t>
            </a:r>
            <a:r>
              <a:rPr lang="fr-FR" dirty="0" err="1" smtClean="0"/>
              <a:t>Phishing</a:t>
            </a:r>
            <a:r>
              <a:rPr lang="fr-FR" dirty="0" smtClean="0"/>
              <a:t> </a:t>
            </a:r>
            <a:r>
              <a:rPr lang="fr-FR" dirty="0" err="1" smtClean="0"/>
              <a:t>Alerts</a:t>
            </a:r>
            <a:endParaRPr lang="fr-FR" dirty="0"/>
          </a:p>
        </p:txBody>
      </p:sp>
      <p:sp>
        <p:nvSpPr>
          <p:cNvPr id="19" name="Rectangle 18"/>
          <p:cNvSpPr/>
          <p:nvPr/>
        </p:nvSpPr>
        <p:spPr>
          <a:xfrm>
            <a:off x="4422729" y="3409028"/>
            <a:ext cx="3068876" cy="808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Initial Triage by SOC Team</a:t>
            </a:r>
            <a:endParaRPr lang="fr-FR" dirty="0"/>
          </a:p>
        </p:txBody>
      </p:sp>
      <p:sp>
        <p:nvSpPr>
          <p:cNvPr id="21" name="Rectangle 20"/>
          <p:cNvSpPr/>
          <p:nvPr/>
        </p:nvSpPr>
        <p:spPr>
          <a:xfrm>
            <a:off x="4422729" y="4945840"/>
            <a:ext cx="3068876" cy="808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Escalate</a:t>
            </a:r>
            <a:r>
              <a:rPr lang="fr-FR" dirty="0" smtClean="0"/>
              <a:t> to IRT</a:t>
            </a:r>
            <a:endParaRPr lang="fr-FR" dirty="0"/>
          </a:p>
        </p:txBody>
      </p:sp>
      <p:sp>
        <p:nvSpPr>
          <p:cNvPr id="13" name="Parallélogramme 12"/>
          <p:cNvSpPr/>
          <p:nvPr/>
        </p:nvSpPr>
        <p:spPr>
          <a:xfrm>
            <a:off x="9757774" y="1872216"/>
            <a:ext cx="1903957" cy="80835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Detection</a:t>
            </a:r>
            <a:r>
              <a:rPr lang="fr-FR" dirty="0" smtClean="0"/>
              <a:t> </a:t>
            </a:r>
            <a:r>
              <a:rPr lang="fr-FR" dirty="0" err="1" smtClean="0"/>
              <a:t>Rules</a:t>
            </a:r>
            <a:endParaRPr lang="fr-FR" dirty="0"/>
          </a:p>
        </p:txBody>
      </p:sp>
      <p:sp>
        <p:nvSpPr>
          <p:cNvPr id="23" name="Parallélogramme 22"/>
          <p:cNvSpPr/>
          <p:nvPr/>
        </p:nvSpPr>
        <p:spPr>
          <a:xfrm>
            <a:off x="252607" y="1872216"/>
            <a:ext cx="1903957" cy="80835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Threat</a:t>
            </a:r>
            <a:r>
              <a:rPr lang="fr-FR" dirty="0" smtClean="0"/>
              <a:t> Intel</a:t>
            </a:r>
            <a:endParaRPr lang="fr-FR" dirty="0"/>
          </a:p>
        </p:txBody>
      </p:sp>
      <p:sp>
        <p:nvSpPr>
          <p:cNvPr id="18" name="Flèche vers le bas 17"/>
          <p:cNvSpPr/>
          <p:nvPr/>
        </p:nvSpPr>
        <p:spPr>
          <a:xfrm>
            <a:off x="5174291" y="619815"/>
            <a:ext cx="1565753"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PREV</a:t>
            </a:r>
          </a:p>
          <a:p>
            <a:pPr algn="ctr"/>
            <a:r>
              <a:rPr lang="fr-FR" dirty="0" smtClean="0"/>
              <a:t>STEP</a:t>
            </a:r>
            <a:endParaRPr lang="fr-FR" dirty="0"/>
          </a:p>
        </p:txBody>
      </p:sp>
      <p:sp>
        <p:nvSpPr>
          <p:cNvPr id="27" name="Flèche vers le bas 26"/>
          <p:cNvSpPr/>
          <p:nvPr/>
        </p:nvSpPr>
        <p:spPr>
          <a:xfrm>
            <a:off x="5174291" y="5879592"/>
            <a:ext cx="1565753"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NEXT</a:t>
            </a:r>
          </a:p>
          <a:p>
            <a:pPr algn="ctr"/>
            <a:r>
              <a:rPr lang="fr-FR" dirty="0" smtClean="0"/>
              <a:t>STEP</a:t>
            </a:r>
            <a:endParaRPr lang="fr-FR" dirty="0"/>
          </a:p>
        </p:txBody>
      </p:sp>
      <p:cxnSp>
        <p:nvCxnSpPr>
          <p:cNvPr id="29" name="Connecteur droit avec flèche 28"/>
          <p:cNvCxnSpPr>
            <a:stCxn id="11" idx="2"/>
            <a:endCxn id="19" idx="0"/>
          </p:cNvCxnSpPr>
          <p:nvPr/>
        </p:nvCxnSpPr>
        <p:spPr>
          <a:xfrm flipH="1">
            <a:off x="5957167" y="2680708"/>
            <a:ext cx="2" cy="728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a:stCxn id="19" idx="2"/>
            <a:endCxn id="21" idx="0"/>
          </p:cNvCxnSpPr>
          <p:nvPr/>
        </p:nvCxnSpPr>
        <p:spPr>
          <a:xfrm>
            <a:off x="5957167" y="4217520"/>
            <a:ext cx="0" cy="728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a:stCxn id="13" idx="5"/>
            <a:endCxn id="11" idx="3"/>
          </p:cNvCxnSpPr>
          <p:nvPr/>
        </p:nvCxnSpPr>
        <p:spPr>
          <a:xfrm flipH="1">
            <a:off x="7491607" y="2276393"/>
            <a:ext cx="2367211" cy="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a:stCxn id="23" idx="2"/>
            <a:endCxn id="11" idx="1"/>
          </p:cNvCxnSpPr>
          <p:nvPr/>
        </p:nvCxnSpPr>
        <p:spPr>
          <a:xfrm>
            <a:off x="2055520" y="2276393"/>
            <a:ext cx="2367211" cy="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2103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200416"/>
            <a:ext cx="10515600" cy="6657584"/>
          </a:xfrm>
        </p:spPr>
        <p:txBody>
          <a:bodyPr>
            <a:normAutofit fontScale="70000" lnSpcReduction="20000"/>
          </a:bodyPr>
          <a:lstStyle/>
          <a:p>
            <a:pPr marL="0" indent="0">
              <a:buNone/>
            </a:pPr>
            <a:r>
              <a:rPr lang="fr-FR" sz="4500" b="1" dirty="0"/>
              <a:t>Phase 3 : Investigation &amp; </a:t>
            </a:r>
            <a:r>
              <a:rPr lang="fr-FR" sz="4500" b="1" dirty="0" err="1"/>
              <a:t>Analysis</a:t>
            </a:r>
            <a:endParaRPr lang="fr-FR" sz="4500" b="1" dirty="0"/>
          </a:p>
          <a:p>
            <a:pPr marL="0" indent="0">
              <a:buNone/>
            </a:pPr>
            <a:endParaRPr lang="en-US" dirty="0" smtClean="0"/>
          </a:p>
          <a:p>
            <a:pPr marL="0" indent="0">
              <a:buNone/>
            </a:pPr>
            <a:r>
              <a:rPr lang="en-US" dirty="0" smtClean="0"/>
              <a:t>The </a:t>
            </a:r>
            <a:r>
              <a:rPr lang="en-US" dirty="0"/>
              <a:t>IRT analyzes the suspected phishing email, including sender information, content, and any </a:t>
            </a:r>
            <a:r>
              <a:rPr lang="en-US" dirty="0" err="1"/>
              <a:t>attachements</a:t>
            </a:r>
            <a:r>
              <a:rPr lang="en-US" dirty="0"/>
              <a:t> or embedded links. step1: Examine the email header: analyze the email header to gather information about the sender, </a:t>
            </a:r>
            <a:r>
              <a:rPr lang="en-US" dirty="0" err="1"/>
              <a:t>recipient,and</a:t>
            </a:r>
            <a:r>
              <a:rPr lang="en-US" dirty="0"/>
              <a:t> email path, look for </a:t>
            </a:r>
            <a:r>
              <a:rPr lang="en-US" dirty="0" err="1"/>
              <a:t>discreapancies</a:t>
            </a:r>
            <a:r>
              <a:rPr lang="en-US" dirty="0"/>
              <a:t> in the sender's address and domain, as well as any usual routing information step2: Inspected the mail content : scrutinize the email body for indicators of phishing, such as sense of urgency, grammatical errors, or requests for sensitive data. Pay attention to the tone and language used, and compare it to the sender's usual communication style . step3: Investigate the URL and </a:t>
            </a:r>
            <a:r>
              <a:rPr lang="en-US" dirty="0" err="1"/>
              <a:t>attachement</a:t>
            </a:r>
            <a:r>
              <a:rPr lang="en-US" dirty="0"/>
              <a:t>: If the email contains links or </a:t>
            </a:r>
            <a:r>
              <a:rPr lang="en-US" dirty="0" err="1"/>
              <a:t>attachements</a:t>
            </a:r>
            <a:r>
              <a:rPr lang="en-US" dirty="0"/>
              <a:t>, analyze them for potential malicious content, check the URL for inconsistencies or redirections, and scan </a:t>
            </a:r>
            <a:r>
              <a:rPr lang="en-US" dirty="0" err="1"/>
              <a:t>attachements</a:t>
            </a:r>
            <a:r>
              <a:rPr lang="en-US" dirty="0"/>
              <a:t> for malicious payloads using antivirus software. step4: Identify the attack type and primary indicators : Determine the phishing attack type, for example spear-phishing or whaling, based on the target and content, Identify primary indicators, such as email address, </a:t>
            </a:r>
            <a:r>
              <a:rPr lang="en-US" dirty="0" err="1"/>
              <a:t>attachements</a:t>
            </a:r>
            <a:r>
              <a:rPr lang="en-US" dirty="0"/>
              <a:t>, or URLs that can help in tracing the source of the attack. step5: Assess the </a:t>
            </a:r>
            <a:r>
              <a:rPr lang="en-US" dirty="0" err="1"/>
              <a:t>destribution</a:t>
            </a:r>
            <a:r>
              <a:rPr lang="en-US" dirty="0"/>
              <a:t> </a:t>
            </a:r>
            <a:r>
              <a:rPr lang="en-US" dirty="0" err="1"/>
              <a:t>methode</a:t>
            </a:r>
            <a:r>
              <a:rPr lang="en-US" dirty="0"/>
              <a:t> and timeline : Determine how the phishing email was distributed, for </a:t>
            </a:r>
            <a:r>
              <a:rPr lang="en-US" dirty="0" err="1"/>
              <a:t>example,mass</a:t>
            </a:r>
            <a:r>
              <a:rPr lang="en-US" dirty="0"/>
              <a:t> email or targeted </a:t>
            </a:r>
            <a:r>
              <a:rPr lang="en-US" dirty="0" err="1"/>
              <a:t>compaign</a:t>
            </a:r>
            <a:r>
              <a:rPr lang="en-US" dirty="0"/>
              <a:t>, and establish a timeline of the attack, including when the email was sent, opened, and any subsequent actions taken by the recipient step6: Check for indicators Of Compromise(IOC): Search for IOCs, such as </a:t>
            </a:r>
            <a:r>
              <a:rPr lang="en-US" dirty="0" err="1"/>
              <a:t>unautorized</a:t>
            </a:r>
            <a:r>
              <a:rPr lang="en-US" dirty="0"/>
              <a:t> access or data exfiltration, in the affected systems. Review logs and alerts generated by security tools, like SIEM, to identify any suspicious activity related to the phishing email. step7: Correlate the findings with threat </a:t>
            </a:r>
            <a:r>
              <a:rPr lang="en-US" dirty="0" err="1"/>
              <a:t>intelligence:Copare</a:t>
            </a:r>
            <a:r>
              <a:rPr lang="en-US" dirty="0"/>
              <a:t> the information gathered during the investigation with available threat intelligence to identify any known threat actors or </a:t>
            </a:r>
            <a:r>
              <a:rPr lang="en-US" dirty="0" err="1"/>
              <a:t>compaigns</a:t>
            </a:r>
            <a:r>
              <a:rPr lang="en-US" dirty="0"/>
              <a:t>, </a:t>
            </a:r>
            <a:r>
              <a:rPr lang="en-US" dirty="0" err="1"/>
              <a:t>thhis</a:t>
            </a:r>
            <a:r>
              <a:rPr lang="en-US" dirty="0"/>
              <a:t> help in understanding the attacker's motives, </a:t>
            </a:r>
            <a:r>
              <a:rPr lang="en-US" dirty="0" err="1"/>
              <a:t>thecniques</a:t>
            </a:r>
            <a:r>
              <a:rPr lang="en-US" dirty="0"/>
              <a:t> and potential next steps. step8: Document the findings : Create a detailed report of the investigation, including the step taken, evidence collected, and conclusions drawn. This report will be used in the subsequent phases of the incident response process and can serve as a valuable reference for future incidents. Now that we have completed our investigation and analysis, its time to move on the next phase.</a:t>
            </a:r>
            <a:endParaRPr lang="fr-FR" dirty="0"/>
          </a:p>
        </p:txBody>
      </p:sp>
    </p:spTree>
    <p:extLst>
      <p:ext uri="{BB962C8B-B14F-4D97-AF65-F5344CB8AC3E}">
        <p14:creationId xmlns:p14="http://schemas.microsoft.com/office/powerpoint/2010/main" val="588384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èche vers le bas 12"/>
          <p:cNvSpPr/>
          <p:nvPr/>
        </p:nvSpPr>
        <p:spPr>
          <a:xfrm>
            <a:off x="5244230" y="449208"/>
            <a:ext cx="1565753"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PREV</a:t>
            </a:r>
          </a:p>
          <a:p>
            <a:pPr algn="ctr"/>
            <a:r>
              <a:rPr lang="fr-FR" dirty="0" smtClean="0"/>
              <a:t>STEP</a:t>
            </a:r>
            <a:endParaRPr lang="fr-FR" dirty="0"/>
          </a:p>
        </p:txBody>
      </p:sp>
      <p:sp>
        <p:nvSpPr>
          <p:cNvPr id="14" name="ZoneTexte 13"/>
          <p:cNvSpPr txBox="1"/>
          <p:nvPr/>
        </p:nvSpPr>
        <p:spPr>
          <a:xfrm>
            <a:off x="4313642" y="-25052"/>
            <a:ext cx="3552180" cy="400110"/>
          </a:xfrm>
          <a:prstGeom prst="rect">
            <a:avLst/>
          </a:prstGeom>
          <a:noFill/>
        </p:spPr>
        <p:txBody>
          <a:bodyPr wrap="square" rtlCol="0">
            <a:spAutoFit/>
          </a:bodyPr>
          <a:lstStyle/>
          <a:p>
            <a:r>
              <a:rPr lang="fr-FR" sz="2000" b="1" dirty="0" smtClean="0"/>
              <a:t>INVESTIGATION AND ANALYSIS</a:t>
            </a:r>
            <a:endParaRPr lang="fr-FR" sz="2000" b="1" dirty="0"/>
          </a:p>
        </p:txBody>
      </p:sp>
      <p:sp>
        <p:nvSpPr>
          <p:cNvPr id="20" name="Rectangle 19"/>
          <p:cNvSpPr/>
          <p:nvPr/>
        </p:nvSpPr>
        <p:spPr>
          <a:xfrm>
            <a:off x="4492669" y="1501766"/>
            <a:ext cx="3068876" cy="808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Examine Email Header</a:t>
            </a:r>
            <a:endParaRPr lang="fr-FR" dirty="0"/>
          </a:p>
        </p:txBody>
      </p:sp>
      <p:sp>
        <p:nvSpPr>
          <p:cNvPr id="28" name="Parallélogramme 27"/>
          <p:cNvSpPr/>
          <p:nvPr/>
        </p:nvSpPr>
        <p:spPr>
          <a:xfrm>
            <a:off x="9954017" y="1501766"/>
            <a:ext cx="1903957" cy="80849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Email Gateway</a:t>
            </a:r>
            <a:endParaRPr lang="fr-FR" dirty="0"/>
          </a:p>
        </p:txBody>
      </p:sp>
      <p:sp>
        <p:nvSpPr>
          <p:cNvPr id="29" name="Rectangle 28"/>
          <p:cNvSpPr/>
          <p:nvPr/>
        </p:nvSpPr>
        <p:spPr>
          <a:xfrm>
            <a:off x="4492669" y="2971858"/>
            <a:ext cx="3068876" cy="808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Scrutinize</a:t>
            </a:r>
            <a:r>
              <a:rPr lang="fr-FR" dirty="0" smtClean="0"/>
              <a:t> Email Body</a:t>
            </a:r>
            <a:endParaRPr lang="fr-FR" dirty="0"/>
          </a:p>
        </p:txBody>
      </p:sp>
      <p:sp>
        <p:nvSpPr>
          <p:cNvPr id="30" name="Rectangle 29"/>
          <p:cNvSpPr/>
          <p:nvPr/>
        </p:nvSpPr>
        <p:spPr>
          <a:xfrm>
            <a:off x="4492668" y="4441950"/>
            <a:ext cx="3068876" cy="808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Investigate</a:t>
            </a:r>
            <a:r>
              <a:rPr lang="fr-FR" dirty="0" smtClean="0"/>
              <a:t> URL/ </a:t>
            </a:r>
            <a:r>
              <a:rPr lang="fr-FR" dirty="0" err="1" smtClean="0"/>
              <a:t>Attachments</a:t>
            </a:r>
            <a:endParaRPr lang="fr-FR" dirty="0"/>
          </a:p>
        </p:txBody>
      </p:sp>
      <p:sp>
        <p:nvSpPr>
          <p:cNvPr id="31" name="Rectangle 30"/>
          <p:cNvSpPr/>
          <p:nvPr/>
        </p:nvSpPr>
        <p:spPr>
          <a:xfrm>
            <a:off x="4492668" y="5912042"/>
            <a:ext cx="3068876" cy="808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Identify</a:t>
            </a:r>
            <a:r>
              <a:rPr lang="fr-FR" dirty="0" smtClean="0"/>
              <a:t> </a:t>
            </a:r>
            <a:r>
              <a:rPr lang="fr-FR" dirty="0" err="1" smtClean="0"/>
              <a:t>Attack</a:t>
            </a:r>
            <a:r>
              <a:rPr lang="fr-FR" dirty="0" smtClean="0"/>
              <a:t> Type</a:t>
            </a:r>
            <a:endParaRPr lang="fr-FR" dirty="0"/>
          </a:p>
        </p:txBody>
      </p:sp>
      <p:sp>
        <p:nvSpPr>
          <p:cNvPr id="32" name="Parallélogramme 31"/>
          <p:cNvSpPr/>
          <p:nvPr/>
        </p:nvSpPr>
        <p:spPr>
          <a:xfrm>
            <a:off x="9954016" y="4441950"/>
            <a:ext cx="1903957" cy="80849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Sandboxing</a:t>
            </a:r>
            <a:r>
              <a:rPr lang="fr-FR" dirty="0" smtClean="0"/>
              <a:t> Tools</a:t>
            </a:r>
            <a:endParaRPr lang="fr-FR" dirty="0"/>
          </a:p>
        </p:txBody>
      </p:sp>
      <p:sp>
        <p:nvSpPr>
          <p:cNvPr id="33" name="Parallélogramme 32"/>
          <p:cNvSpPr/>
          <p:nvPr/>
        </p:nvSpPr>
        <p:spPr>
          <a:xfrm>
            <a:off x="196240" y="2971858"/>
            <a:ext cx="1903957" cy="80849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Email Content</a:t>
            </a:r>
            <a:endParaRPr lang="fr-FR" dirty="0"/>
          </a:p>
        </p:txBody>
      </p:sp>
      <p:sp>
        <p:nvSpPr>
          <p:cNvPr id="34" name="Parallélogramme 33"/>
          <p:cNvSpPr/>
          <p:nvPr/>
        </p:nvSpPr>
        <p:spPr>
          <a:xfrm>
            <a:off x="196240" y="1501766"/>
            <a:ext cx="1903957" cy="80849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Log Data</a:t>
            </a:r>
            <a:endParaRPr lang="fr-FR" dirty="0"/>
          </a:p>
        </p:txBody>
      </p:sp>
      <p:cxnSp>
        <p:nvCxnSpPr>
          <p:cNvPr id="36" name="Connecteur droit avec flèche 35"/>
          <p:cNvCxnSpPr>
            <a:stCxn id="20" idx="2"/>
            <a:endCxn id="29" idx="0"/>
          </p:cNvCxnSpPr>
          <p:nvPr/>
        </p:nvCxnSpPr>
        <p:spPr>
          <a:xfrm>
            <a:off x="6027107" y="2310258"/>
            <a:ext cx="0" cy="66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a:stCxn id="29" idx="2"/>
            <a:endCxn id="30" idx="0"/>
          </p:cNvCxnSpPr>
          <p:nvPr/>
        </p:nvCxnSpPr>
        <p:spPr>
          <a:xfrm flipH="1">
            <a:off x="6027106" y="3780350"/>
            <a:ext cx="1" cy="66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a:stCxn id="30" idx="2"/>
            <a:endCxn id="31" idx="0"/>
          </p:cNvCxnSpPr>
          <p:nvPr/>
        </p:nvCxnSpPr>
        <p:spPr>
          <a:xfrm>
            <a:off x="6027106" y="5250442"/>
            <a:ext cx="0" cy="66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a:stCxn id="28" idx="5"/>
            <a:endCxn id="20" idx="3"/>
          </p:cNvCxnSpPr>
          <p:nvPr/>
        </p:nvCxnSpPr>
        <p:spPr>
          <a:xfrm flipH="1">
            <a:off x="7561545" y="1906012"/>
            <a:ext cx="24935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a:stCxn id="34" idx="2"/>
            <a:endCxn id="20" idx="1"/>
          </p:cNvCxnSpPr>
          <p:nvPr/>
        </p:nvCxnSpPr>
        <p:spPr>
          <a:xfrm>
            <a:off x="1999136" y="1906012"/>
            <a:ext cx="24935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p:cNvCxnSpPr>
            <a:stCxn id="33" idx="2"/>
            <a:endCxn id="29" idx="1"/>
          </p:cNvCxnSpPr>
          <p:nvPr/>
        </p:nvCxnSpPr>
        <p:spPr>
          <a:xfrm>
            <a:off x="1999136" y="3376104"/>
            <a:ext cx="24935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p:cNvCxnSpPr>
            <a:stCxn id="32" idx="5"/>
            <a:endCxn id="30" idx="3"/>
          </p:cNvCxnSpPr>
          <p:nvPr/>
        </p:nvCxnSpPr>
        <p:spPr>
          <a:xfrm flipH="1">
            <a:off x="7561544" y="4846196"/>
            <a:ext cx="24935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a:stCxn id="31" idx="2"/>
          </p:cNvCxnSpPr>
          <p:nvPr/>
        </p:nvCxnSpPr>
        <p:spPr>
          <a:xfrm>
            <a:off x="6027106" y="6720534"/>
            <a:ext cx="0" cy="137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719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55294" y="1790979"/>
            <a:ext cx="3068876" cy="808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Check for </a:t>
            </a:r>
            <a:r>
              <a:rPr lang="fr-FR" dirty="0" err="1" smtClean="0"/>
              <a:t>IOCs</a:t>
            </a:r>
            <a:r>
              <a:rPr lang="fr-FR" dirty="0" smtClean="0"/>
              <a:t> and </a:t>
            </a:r>
            <a:r>
              <a:rPr lang="fr-FR" dirty="0" err="1" smtClean="0"/>
              <a:t>Correlate</a:t>
            </a:r>
            <a:r>
              <a:rPr lang="fr-FR" dirty="0" smtClean="0"/>
              <a:t> </a:t>
            </a:r>
            <a:endParaRPr lang="fr-FR" dirty="0"/>
          </a:p>
        </p:txBody>
      </p:sp>
      <p:sp>
        <p:nvSpPr>
          <p:cNvPr id="5" name="Rectangle 4"/>
          <p:cNvSpPr/>
          <p:nvPr/>
        </p:nvSpPr>
        <p:spPr>
          <a:xfrm>
            <a:off x="4555294" y="314995"/>
            <a:ext cx="3068876" cy="808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Assess</a:t>
            </a:r>
            <a:r>
              <a:rPr lang="fr-FR" dirty="0" smtClean="0"/>
              <a:t> Distribution </a:t>
            </a:r>
            <a:r>
              <a:rPr lang="fr-FR" dirty="0" err="1" smtClean="0"/>
              <a:t>Method</a:t>
            </a:r>
            <a:r>
              <a:rPr lang="fr-FR" dirty="0" smtClean="0"/>
              <a:t> and </a:t>
            </a:r>
            <a:r>
              <a:rPr lang="fr-FR" dirty="0" err="1" smtClean="0"/>
              <a:t>Timeline</a:t>
            </a:r>
            <a:endParaRPr lang="fr-FR" dirty="0"/>
          </a:p>
        </p:txBody>
      </p:sp>
      <p:sp>
        <p:nvSpPr>
          <p:cNvPr id="6" name="Rectangle 5"/>
          <p:cNvSpPr/>
          <p:nvPr/>
        </p:nvSpPr>
        <p:spPr>
          <a:xfrm>
            <a:off x="4555294" y="3266963"/>
            <a:ext cx="3068876" cy="808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Document the </a:t>
            </a:r>
            <a:r>
              <a:rPr lang="fr-FR" dirty="0" err="1" smtClean="0"/>
              <a:t>Findings</a:t>
            </a:r>
            <a:endParaRPr lang="fr-FR" dirty="0"/>
          </a:p>
        </p:txBody>
      </p:sp>
      <p:sp>
        <p:nvSpPr>
          <p:cNvPr id="7" name="Parallélogramme 6"/>
          <p:cNvSpPr/>
          <p:nvPr/>
        </p:nvSpPr>
        <p:spPr>
          <a:xfrm>
            <a:off x="296448" y="314995"/>
            <a:ext cx="1903957" cy="80849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Email Logs</a:t>
            </a:r>
            <a:endParaRPr lang="fr-FR" dirty="0"/>
          </a:p>
        </p:txBody>
      </p:sp>
      <p:sp>
        <p:nvSpPr>
          <p:cNvPr id="8" name="Parallélogramme 7"/>
          <p:cNvSpPr/>
          <p:nvPr/>
        </p:nvSpPr>
        <p:spPr>
          <a:xfrm>
            <a:off x="10004119" y="1790979"/>
            <a:ext cx="1903957" cy="80849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Threat</a:t>
            </a:r>
            <a:r>
              <a:rPr lang="fr-FR" dirty="0" smtClean="0"/>
              <a:t> Intel</a:t>
            </a:r>
            <a:endParaRPr lang="fr-FR" dirty="0"/>
          </a:p>
        </p:txBody>
      </p:sp>
      <p:sp>
        <p:nvSpPr>
          <p:cNvPr id="9" name="Organigramme : Document 8"/>
          <p:cNvSpPr/>
          <p:nvPr/>
        </p:nvSpPr>
        <p:spPr>
          <a:xfrm>
            <a:off x="5419588" y="4742947"/>
            <a:ext cx="1340285" cy="818609"/>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IRT Report</a:t>
            </a:r>
            <a:endParaRPr lang="fr-FR" dirty="0"/>
          </a:p>
        </p:txBody>
      </p:sp>
      <p:sp>
        <p:nvSpPr>
          <p:cNvPr id="10" name="Flèche vers le bas 9"/>
          <p:cNvSpPr/>
          <p:nvPr/>
        </p:nvSpPr>
        <p:spPr>
          <a:xfrm>
            <a:off x="5306855" y="5879592"/>
            <a:ext cx="1565753"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NEXT</a:t>
            </a:r>
          </a:p>
          <a:p>
            <a:pPr algn="ctr"/>
            <a:r>
              <a:rPr lang="fr-FR" dirty="0" smtClean="0"/>
              <a:t>STEP</a:t>
            </a:r>
            <a:endParaRPr lang="fr-FR" dirty="0"/>
          </a:p>
        </p:txBody>
      </p:sp>
      <p:cxnSp>
        <p:nvCxnSpPr>
          <p:cNvPr id="12" name="Connecteur droit avec flèche 11"/>
          <p:cNvCxnSpPr>
            <a:stCxn id="5" idx="2"/>
            <a:endCxn id="4" idx="0"/>
          </p:cNvCxnSpPr>
          <p:nvPr/>
        </p:nvCxnSpPr>
        <p:spPr>
          <a:xfrm>
            <a:off x="6089732" y="1123487"/>
            <a:ext cx="0" cy="667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a:stCxn id="4" idx="2"/>
            <a:endCxn id="6" idx="0"/>
          </p:cNvCxnSpPr>
          <p:nvPr/>
        </p:nvCxnSpPr>
        <p:spPr>
          <a:xfrm>
            <a:off x="6089732" y="2599471"/>
            <a:ext cx="0" cy="667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a:stCxn id="6" idx="2"/>
            <a:endCxn id="9" idx="0"/>
          </p:cNvCxnSpPr>
          <p:nvPr/>
        </p:nvCxnSpPr>
        <p:spPr>
          <a:xfrm flipH="1">
            <a:off x="6089731" y="4075455"/>
            <a:ext cx="1" cy="667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9" idx="2"/>
            <a:endCxn id="10" idx="0"/>
          </p:cNvCxnSpPr>
          <p:nvPr/>
        </p:nvCxnSpPr>
        <p:spPr>
          <a:xfrm>
            <a:off x="6089731" y="5507437"/>
            <a:ext cx="1" cy="372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stCxn id="8" idx="5"/>
            <a:endCxn id="4" idx="3"/>
          </p:cNvCxnSpPr>
          <p:nvPr/>
        </p:nvCxnSpPr>
        <p:spPr>
          <a:xfrm flipH="1">
            <a:off x="7624170" y="2195225"/>
            <a:ext cx="24810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stCxn id="7" idx="2"/>
            <a:endCxn id="5" idx="1"/>
          </p:cNvCxnSpPr>
          <p:nvPr/>
        </p:nvCxnSpPr>
        <p:spPr>
          <a:xfrm>
            <a:off x="2099344" y="719241"/>
            <a:ext cx="2455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745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85000" lnSpcReduction="10000"/>
          </a:bodyPr>
          <a:lstStyle/>
          <a:p>
            <a:pPr marL="0" indent="0">
              <a:buNone/>
            </a:pPr>
            <a:r>
              <a:rPr lang="fr-FR" b="1" dirty="0"/>
              <a:t>Phase 4 : </a:t>
            </a:r>
            <a:r>
              <a:rPr lang="fr-FR" b="1" dirty="0" err="1"/>
              <a:t>Containment</a:t>
            </a:r>
            <a:r>
              <a:rPr lang="fr-FR" b="1" dirty="0"/>
              <a:t> &amp; Eradication</a:t>
            </a:r>
          </a:p>
          <a:p>
            <a:pPr marL="0" indent="0">
              <a:buNone/>
            </a:pPr>
            <a:r>
              <a:rPr lang="en-US" dirty="0"/>
              <a:t>This phase is all about taking decisive action to minimize the impact of the phishing attack. The first step is to delete the phishing emails, we do this using the email </a:t>
            </a:r>
            <a:r>
              <a:rPr lang="en-US" dirty="0" err="1"/>
              <a:t>Gateway,by</a:t>
            </a:r>
            <a:r>
              <a:rPr lang="en-US" dirty="0"/>
              <a:t> doing so, we are preventing these malicious emails from reaching more </a:t>
            </a:r>
            <a:r>
              <a:rPr lang="en-US" dirty="0" err="1"/>
              <a:t>unsespecting</a:t>
            </a:r>
            <a:r>
              <a:rPr lang="en-US" dirty="0"/>
              <a:t> </a:t>
            </a:r>
            <a:r>
              <a:rPr lang="en-US" dirty="0" err="1"/>
              <a:t>vectims</a:t>
            </a:r>
            <a:r>
              <a:rPr lang="en-US" dirty="0"/>
              <a:t> within our organization. Next, we will need to isolate the affected systems if necessary. We can do this using Endpoint Detection &amp; Response (EDR). This will help us prevent the spread of the phishing attack to other systems in our network. Once we have isolated the affected systems, we will need to block Indicators Of Compromise (IOC), on firewall and web </a:t>
            </a:r>
            <a:r>
              <a:rPr lang="en-US" dirty="0" err="1"/>
              <a:t>proxy.This</a:t>
            </a:r>
            <a:r>
              <a:rPr lang="en-US" dirty="0"/>
              <a:t> is essential step in stopping the attacker from gaining further access to our </a:t>
            </a:r>
            <a:r>
              <a:rPr lang="en-US" dirty="0" err="1"/>
              <a:t>netwok</a:t>
            </a:r>
            <a:r>
              <a:rPr lang="en-US" dirty="0"/>
              <a:t>. Now that we have contained the attack, it's time to eradicate any remaining traces, to this, we perform password resets. This step ensures that can no longer be used by the attackers. With the </a:t>
            </a:r>
            <a:r>
              <a:rPr lang="en-US" dirty="0" err="1"/>
              <a:t>containement</a:t>
            </a:r>
            <a:r>
              <a:rPr lang="en-US" dirty="0"/>
              <a:t> and eradication phase </a:t>
            </a:r>
            <a:r>
              <a:rPr lang="en-US" dirty="0" err="1"/>
              <a:t>complete,we</a:t>
            </a:r>
            <a:r>
              <a:rPr lang="en-US" dirty="0"/>
              <a:t> can now transition to the next </a:t>
            </a:r>
            <a:r>
              <a:rPr lang="en-US" dirty="0" err="1"/>
              <a:t>phase,which</a:t>
            </a:r>
            <a:r>
              <a:rPr lang="en-US" dirty="0"/>
              <a:t> is Recovery.</a:t>
            </a:r>
            <a:endParaRPr lang="fr-FR" dirty="0"/>
          </a:p>
        </p:txBody>
      </p:sp>
    </p:spTree>
    <p:extLst>
      <p:ext uri="{BB962C8B-B14F-4D97-AF65-F5344CB8AC3E}">
        <p14:creationId xmlns:p14="http://schemas.microsoft.com/office/powerpoint/2010/main" val="2221450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èche vers le bas 12"/>
          <p:cNvSpPr/>
          <p:nvPr/>
        </p:nvSpPr>
        <p:spPr>
          <a:xfrm>
            <a:off x="5244230" y="449208"/>
            <a:ext cx="1565753"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PREV</a:t>
            </a:r>
          </a:p>
          <a:p>
            <a:pPr algn="ctr"/>
            <a:r>
              <a:rPr lang="fr-FR" dirty="0" smtClean="0"/>
              <a:t>STEP</a:t>
            </a:r>
            <a:endParaRPr lang="fr-FR" dirty="0"/>
          </a:p>
        </p:txBody>
      </p:sp>
      <p:sp>
        <p:nvSpPr>
          <p:cNvPr id="14" name="ZoneTexte 13"/>
          <p:cNvSpPr txBox="1"/>
          <p:nvPr/>
        </p:nvSpPr>
        <p:spPr>
          <a:xfrm>
            <a:off x="4313642" y="-25052"/>
            <a:ext cx="3915958" cy="400110"/>
          </a:xfrm>
          <a:prstGeom prst="rect">
            <a:avLst/>
          </a:prstGeom>
          <a:noFill/>
        </p:spPr>
        <p:txBody>
          <a:bodyPr wrap="square" rtlCol="0">
            <a:spAutoFit/>
          </a:bodyPr>
          <a:lstStyle/>
          <a:p>
            <a:r>
              <a:rPr lang="fr-FR" sz="2000" b="1" dirty="0" smtClean="0"/>
              <a:t>CONTAINMENT AND ERADICATION</a:t>
            </a:r>
            <a:endParaRPr lang="fr-FR" sz="2000" b="1" dirty="0"/>
          </a:p>
        </p:txBody>
      </p:sp>
      <p:sp>
        <p:nvSpPr>
          <p:cNvPr id="20" name="Rectangle 19"/>
          <p:cNvSpPr/>
          <p:nvPr/>
        </p:nvSpPr>
        <p:spPr>
          <a:xfrm>
            <a:off x="4492669" y="1501766"/>
            <a:ext cx="3068876" cy="808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Delete</a:t>
            </a:r>
            <a:r>
              <a:rPr lang="fr-FR" dirty="0" smtClean="0"/>
              <a:t> Emails</a:t>
            </a:r>
            <a:endParaRPr lang="fr-FR" dirty="0"/>
          </a:p>
        </p:txBody>
      </p:sp>
      <p:sp>
        <p:nvSpPr>
          <p:cNvPr id="28" name="Parallélogramme 27"/>
          <p:cNvSpPr/>
          <p:nvPr/>
        </p:nvSpPr>
        <p:spPr>
          <a:xfrm>
            <a:off x="9954017" y="1501766"/>
            <a:ext cx="1903957" cy="80849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Email Gateway</a:t>
            </a:r>
            <a:endParaRPr lang="fr-FR" dirty="0"/>
          </a:p>
        </p:txBody>
      </p:sp>
      <p:sp>
        <p:nvSpPr>
          <p:cNvPr id="29" name="Rectangle 28"/>
          <p:cNvSpPr/>
          <p:nvPr/>
        </p:nvSpPr>
        <p:spPr>
          <a:xfrm>
            <a:off x="4492669" y="2971858"/>
            <a:ext cx="3068876" cy="808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Isolate</a:t>
            </a:r>
            <a:r>
              <a:rPr lang="fr-FR" dirty="0" smtClean="0"/>
              <a:t> if </a:t>
            </a:r>
            <a:r>
              <a:rPr lang="fr-FR" dirty="0" err="1" smtClean="0"/>
              <a:t>Required</a:t>
            </a:r>
            <a:endParaRPr lang="fr-FR" dirty="0"/>
          </a:p>
        </p:txBody>
      </p:sp>
      <p:sp>
        <p:nvSpPr>
          <p:cNvPr id="30" name="Rectangle 29"/>
          <p:cNvSpPr/>
          <p:nvPr/>
        </p:nvSpPr>
        <p:spPr>
          <a:xfrm>
            <a:off x="4492668" y="4441950"/>
            <a:ext cx="3068876" cy="808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Block </a:t>
            </a:r>
            <a:r>
              <a:rPr lang="fr-FR" dirty="0" err="1" smtClean="0"/>
              <a:t>IOCs</a:t>
            </a:r>
            <a:endParaRPr lang="fr-FR" dirty="0"/>
          </a:p>
        </p:txBody>
      </p:sp>
      <p:sp>
        <p:nvSpPr>
          <p:cNvPr id="31" name="Rectangle 30"/>
          <p:cNvSpPr/>
          <p:nvPr/>
        </p:nvSpPr>
        <p:spPr>
          <a:xfrm>
            <a:off x="4492668" y="5912042"/>
            <a:ext cx="3068876" cy="808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Perform</a:t>
            </a:r>
            <a:r>
              <a:rPr lang="fr-FR" dirty="0" smtClean="0"/>
              <a:t> </a:t>
            </a:r>
            <a:r>
              <a:rPr lang="fr-FR" dirty="0" err="1" smtClean="0"/>
              <a:t>Password</a:t>
            </a:r>
            <a:r>
              <a:rPr lang="fr-FR" dirty="0" smtClean="0"/>
              <a:t> </a:t>
            </a:r>
            <a:r>
              <a:rPr lang="fr-FR" dirty="0" err="1" smtClean="0"/>
              <a:t>Ressets</a:t>
            </a:r>
            <a:endParaRPr lang="fr-FR" dirty="0"/>
          </a:p>
        </p:txBody>
      </p:sp>
      <p:sp>
        <p:nvSpPr>
          <p:cNvPr id="32" name="Parallélogramme 31"/>
          <p:cNvSpPr/>
          <p:nvPr/>
        </p:nvSpPr>
        <p:spPr>
          <a:xfrm>
            <a:off x="9954016" y="4441950"/>
            <a:ext cx="1903957" cy="80849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Firwall</a:t>
            </a:r>
            <a:endParaRPr lang="fr-FR" dirty="0"/>
          </a:p>
        </p:txBody>
      </p:sp>
      <p:sp>
        <p:nvSpPr>
          <p:cNvPr id="33" name="Parallélogramme 32"/>
          <p:cNvSpPr/>
          <p:nvPr/>
        </p:nvSpPr>
        <p:spPr>
          <a:xfrm>
            <a:off x="380999" y="2971858"/>
            <a:ext cx="1903957" cy="80849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EDR</a:t>
            </a:r>
            <a:endParaRPr lang="fr-FR" dirty="0"/>
          </a:p>
        </p:txBody>
      </p:sp>
      <p:sp>
        <p:nvSpPr>
          <p:cNvPr id="34" name="Parallélogramme 33"/>
          <p:cNvSpPr/>
          <p:nvPr/>
        </p:nvSpPr>
        <p:spPr>
          <a:xfrm>
            <a:off x="381000" y="5912041"/>
            <a:ext cx="1903957" cy="80849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Active Directory</a:t>
            </a:r>
            <a:endParaRPr lang="fr-FR" dirty="0"/>
          </a:p>
        </p:txBody>
      </p:sp>
      <p:cxnSp>
        <p:nvCxnSpPr>
          <p:cNvPr id="36" name="Connecteur droit avec flèche 35"/>
          <p:cNvCxnSpPr>
            <a:stCxn id="20" idx="2"/>
            <a:endCxn id="29" idx="0"/>
          </p:cNvCxnSpPr>
          <p:nvPr/>
        </p:nvCxnSpPr>
        <p:spPr>
          <a:xfrm>
            <a:off x="6027107" y="2310258"/>
            <a:ext cx="0" cy="66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a:stCxn id="29" idx="2"/>
            <a:endCxn id="30" idx="0"/>
          </p:cNvCxnSpPr>
          <p:nvPr/>
        </p:nvCxnSpPr>
        <p:spPr>
          <a:xfrm flipH="1">
            <a:off x="6027106" y="3780350"/>
            <a:ext cx="1" cy="66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a:stCxn id="30" idx="2"/>
            <a:endCxn id="31" idx="0"/>
          </p:cNvCxnSpPr>
          <p:nvPr/>
        </p:nvCxnSpPr>
        <p:spPr>
          <a:xfrm>
            <a:off x="6027106" y="5250442"/>
            <a:ext cx="0" cy="66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a:stCxn id="28" idx="5"/>
            <a:endCxn id="20" idx="3"/>
          </p:cNvCxnSpPr>
          <p:nvPr/>
        </p:nvCxnSpPr>
        <p:spPr>
          <a:xfrm flipH="1">
            <a:off x="7561545" y="1906012"/>
            <a:ext cx="24935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p:cNvCxnSpPr>
            <a:stCxn id="33" idx="2"/>
            <a:endCxn id="29" idx="1"/>
          </p:cNvCxnSpPr>
          <p:nvPr/>
        </p:nvCxnSpPr>
        <p:spPr>
          <a:xfrm>
            <a:off x="2183895" y="3376104"/>
            <a:ext cx="23087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p:cNvCxnSpPr>
            <a:stCxn id="32" idx="5"/>
            <a:endCxn id="30" idx="3"/>
          </p:cNvCxnSpPr>
          <p:nvPr/>
        </p:nvCxnSpPr>
        <p:spPr>
          <a:xfrm flipH="1">
            <a:off x="7561544" y="4846196"/>
            <a:ext cx="24935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a:stCxn id="31" idx="2"/>
          </p:cNvCxnSpPr>
          <p:nvPr/>
        </p:nvCxnSpPr>
        <p:spPr>
          <a:xfrm>
            <a:off x="6027106" y="6720534"/>
            <a:ext cx="0" cy="137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a:off x="1999136" y="6312451"/>
            <a:ext cx="24935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577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1288</Words>
  <Application>Microsoft Office PowerPoint</Application>
  <PresentationFormat>Grand écran</PresentationFormat>
  <Paragraphs>79</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Calibri</vt:lpstr>
      <vt:lpstr>Calibri Light</vt:lpstr>
      <vt:lpstr>Thème Office</vt:lpstr>
      <vt:lpstr>THE PHISHING INCIDENT RESPONSE PLAYBOOK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Mohamed BENAMI ( Stagiaire )</dc:creator>
  <cp:lastModifiedBy>Mohamed BENAMI ( Stagiaire )</cp:lastModifiedBy>
  <cp:revision>12</cp:revision>
  <dcterms:created xsi:type="dcterms:W3CDTF">2024-04-29T10:25:52Z</dcterms:created>
  <dcterms:modified xsi:type="dcterms:W3CDTF">2024-04-29T13:52:54Z</dcterms:modified>
</cp:coreProperties>
</file>