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4"/>
  </p:sldMasterIdLst>
  <p:notesMasterIdLst>
    <p:notesMasterId r:id="rId11"/>
  </p:notesMasterIdLst>
  <p:handoutMasterIdLst>
    <p:handoutMasterId r:id="rId12"/>
  </p:handoutMasterIdLst>
  <p:sldIdLst>
    <p:sldId id="381" r:id="rId5"/>
    <p:sldId id="443" r:id="rId6"/>
    <p:sldId id="468" r:id="rId7"/>
    <p:sldId id="438" r:id="rId8"/>
    <p:sldId id="469" r:id="rId9"/>
    <p:sldId id="4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7">
          <p15:clr>
            <a:srgbClr val="A4A3A4"/>
          </p15:clr>
        </p15:guide>
        <p15:guide id="2" pos="5661">
          <p15:clr>
            <a:srgbClr val="A4A3A4"/>
          </p15:clr>
        </p15:guide>
        <p15:guide id="3" orient="horz" pos="3872">
          <p15:clr>
            <a:srgbClr val="A4A3A4"/>
          </p15:clr>
        </p15:guide>
        <p15:guide id="4" orient="horz" pos="2896">
          <p15:clr>
            <a:srgbClr val="A4A3A4"/>
          </p15:clr>
        </p15:guide>
        <p15:guide id="5" pos="661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orient="horz" pos="3908">
          <p15:clr>
            <a:srgbClr val="A4A3A4"/>
          </p15:clr>
        </p15:guide>
        <p15:guide id="8" orient="horz" pos="3745">
          <p15:clr>
            <a:srgbClr val="A4A3A4"/>
          </p15:clr>
        </p15:guide>
        <p15:guide id="9" pos="2880">
          <p15:clr>
            <a:srgbClr val="A4A3A4"/>
          </p15:clr>
        </p15:guide>
        <p15:guide id="10" pos="2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F50"/>
    <a:srgbClr val="33CC33"/>
    <a:srgbClr val="66FF33"/>
    <a:srgbClr val="F8F8F8"/>
    <a:srgbClr val="72BF44"/>
    <a:srgbClr val="C3000E"/>
    <a:srgbClr val="73309A"/>
    <a:srgbClr val="FEBE32"/>
    <a:srgbClr val="72603A"/>
    <a:srgbClr val="0D71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77016" autoAdjust="0"/>
  </p:normalViewPr>
  <p:slideViewPr>
    <p:cSldViewPr snapToGrid="0" snapToObjects="1">
      <p:cViewPr varScale="1">
        <p:scale>
          <a:sx n="115" d="100"/>
          <a:sy n="115" d="100"/>
        </p:scale>
        <p:origin x="352" y="200"/>
      </p:cViewPr>
      <p:guideLst>
        <p:guide orient="horz" pos="477"/>
        <p:guide pos="5661"/>
        <p:guide orient="horz" pos="3872"/>
        <p:guide orient="horz" pos="2896"/>
        <p:guide pos="661"/>
        <p:guide orient="horz" pos="782"/>
        <p:guide orient="horz" pos="3908"/>
        <p:guide orient="horz" pos="3745"/>
        <p:guide pos="2880"/>
        <p:guide pos="2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FB595-1973-E04C-B253-E7D56C8C4B70}" type="datetimeFigureOut">
              <a:rPr lang="en-US" smtClean="0"/>
              <a:pPr/>
              <a:t>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FD322-837C-3B45-BA97-DC1FBDD910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28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C5F61-D0B6-4A42-8231-D2C7230F1260}" type="datetimeFigureOut">
              <a:rPr lang="en-US" smtClean="0"/>
              <a:pPr/>
              <a:t>3/10/17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E15A-71A7-CC4D-9EC6-9CE9FF0EB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236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Logo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61"/>
          <a:stretch/>
        </p:blipFill>
        <p:spPr>
          <a:xfrm>
            <a:off x="-10638" y="-9362"/>
            <a:ext cx="9169200" cy="32400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42195" y="4307627"/>
            <a:ext cx="6259512" cy="469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72BF44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00581" y="5879506"/>
            <a:ext cx="9029700" cy="9784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42127" y="3601670"/>
            <a:ext cx="6259857" cy="652903"/>
          </a:xfrm>
        </p:spPr>
        <p:txBody>
          <a:bodyPr>
            <a:normAutofit/>
          </a:bodyPr>
          <a:lstStyle>
            <a:lvl1pPr algn="ctr">
              <a:defRPr sz="2800" baseline="0">
                <a:solidFill>
                  <a:srgbClr val="152F50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71" y="1053993"/>
            <a:ext cx="5040560" cy="204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4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88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0168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7731"/>
            <a:ext cx="5040560" cy="204308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371912" y="4584806"/>
            <a:ext cx="7039440" cy="45460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Tx/>
              <a:buNone/>
              <a:defRPr sz="2800">
                <a:solidFill>
                  <a:srgbClr val="152F50"/>
                </a:solidFill>
              </a:defRPr>
            </a:lvl1pPr>
            <a:lvl2pPr>
              <a:buFontTx/>
              <a:buNone/>
              <a:defRPr sz="2800">
                <a:solidFill>
                  <a:srgbClr val="152F50"/>
                </a:solidFill>
              </a:defRPr>
            </a:lvl2pPr>
            <a:lvl3pPr>
              <a:buFontTx/>
              <a:buNone/>
              <a:defRPr sz="2800">
                <a:solidFill>
                  <a:srgbClr val="152F50"/>
                </a:solidFill>
              </a:defRPr>
            </a:lvl3pPr>
            <a:lvl4pPr>
              <a:buFontTx/>
              <a:buNone/>
              <a:defRPr sz="2800">
                <a:solidFill>
                  <a:srgbClr val="152F50"/>
                </a:solidFill>
              </a:defRPr>
            </a:lvl4pPr>
            <a:lvl5pPr>
              <a:buFontTx/>
              <a:buNone/>
              <a:defRPr sz="2800">
                <a:solidFill>
                  <a:srgbClr val="152F5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371911" y="5299189"/>
            <a:ext cx="7039485" cy="454603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Tx/>
              <a:buNone/>
              <a:defRPr sz="2000">
                <a:solidFill>
                  <a:srgbClr val="152F50"/>
                </a:solidFill>
              </a:defRPr>
            </a:lvl1pPr>
            <a:lvl2pPr>
              <a:buFontTx/>
              <a:buNone/>
              <a:defRPr sz="1800">
                <a:solidFill>
                  <a:srgbClr val="152F50"/>
                </a:solidFill>
              </a:defRPr>
            </a:lvl2pPr>
            <a:lvl3pPr>
              <a:buFontTx/>
              <a:buNone/>
              <a:defRPr sz="1800">
                <a:solidFill>
                  <a:srgbClr val="152F50"/>
                </a:solidFill>
              </a:defRPr>
            </a:lvl3pPr>
            <a:lvl4pPr>
              <a:buFontTx/>
              <a:buNone/>
              <a:defRPr sz="1800">
                <a:solidFill>
                  <a:srgbClr val="152F50"/>
                </a:solidFill>
              </a:defRPr>
            </a:lvl4pPr>
            <a:lvl5pPr>
              <a:buFontTx/>
              <a:buNone/>
              <a:defRPr sz="1800">
                <a:solidFill>
                  <a:srgbClr val="152F5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545051" y="709733"/>
            <a:ext cx="1857374" cy="1857388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2864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Logo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61"/>
          <a:stretch/>
        </p:blipFill>
        <p:spPr>
          <a:xfrm>
            <a:off x="-10638" y="-9362"/>
            <a:ext cx="9169200" cy="32400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21683" y="5114339"/>
            <a:ext cx="6259512" cy="469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72BF44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00581" y="5879506"/>
            <a:ext cx="9029700" cy="9784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21615" y="4408382"/>
            <a:ext cx="6259857" cy="652903"/>
          </a:xfrm>
        </p:spPr>
        <p:txBody>
          <a:bodyPr>
            <a:normAutofit/>
          </a:bodyPr>
          <a:lstStyle>
            <a:lvl1pPr algn="ctr">
              <a:defRPr sz="2800" baseline="0">
                <a:solidFill>
                  <a:srgbClr val="152F50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026" name="Picture 2" descr="D:\Documents\Box\Box Sync\Corp ID\GOLD\SymEYC_GOLD_Logo_v4\SymEYC_GOLD_landscape_RGB_v4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8" y="2460413"/>
            <a:ext cx="4866768" cy="197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68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15913" y="1128713"/>
            <a:ext cx="8545512" cy="5092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973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8644"/>
            <a:ext cx="4038600" cy="49191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8644"/>
            <a:ext cx="4038600" cy="49191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674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529" y="1111780"/>
            <a:ext cx="4040188" cy="639762"/>
          </a:xfrm>
          <a:prstGeom prst="rect">
            <a:avLst/>
          </a:prstGeom>
          <a:solidFill>
            <a:srgbClr val="11213D"/>
          </a:solidFill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529" y="1751541"/>
            <a:ext cx="4040188" cy="4429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11780"/>
            <a:ext cx="4041775" cy="639762"/>
          </a:xfrm>
          <a:prstGeom prst="rect">
            <a:avLst/>
          </a:prstGeom>
          <a:solidFill>
            <a:srgbClr val="11213D"/>
          </a:solidFill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1541"/>
            <a:ext cx="4041775" cy="4429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730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_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obile-product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09"/>
          <a:stretch/>
        </p:blipFill>
        <p:spPr>
          <a:xfrm>
            <a:off x="7557" y="973666"/>
            <a:ext cx="9171432" cy="531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1780"/>
            <a:ext cx="4040188" cy="639762"/>
          </a:xfrm>
          <a:prstGeom prst="rect">
            <a:avLst/>
          </a:prstGeom>
          <a:solidFill>
            <a:srgbClr val="11213D"/>
          </a:solidFill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1541"/>
            <a:ext cx="4040188" cy="4429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752478" y="1446213"/>
            <a:ext cx="2101850" cy="37258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61"/>
          <a:stretch/>
        </p:blipFill>
        <p:spPr>
          <a:xfrm>
            <a:off x="-10638" y="-9362"/>
            <a:ext cx="9169200" cy="3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0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857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GOL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72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14533"/>
            <a:ext cx="9144000" cy="643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0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088" y="320764"/>
            <a:ext cx="8545690" cy="652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004" y="6525668"/>
            <a:ext cx="7512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©Copyright SymphonyEYC. The contents of this document are confidential and not for reproduction without permission  |   Page </a:t>
            </a:r>
            <a:fld id="{3C914971-E955-4F02-A12D-5C73A83EA722}" type="slidenum">
              <a:rPr lang="en-GB" sz="9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r>
              <a:rPr lang="en-GB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9004" y="6525668"/>
            <a:ext cx="7512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©Copyright SymphonyEYC. The contents of this document are confidential and not for reproduction without permission  |   Page </a:t>
            </a:r>
            <a:fld id="{3C914971-E955-4F02-A12D-5C73A83EA722}" type="slidenum">
              <a:rPr lang="en-GB" sz="9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r>
              <a:rPr lang="en-GB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61"/>
          <a:stretch/>
        </p:blipFill>
        <p:spPr>
          <a:xfrm>
            <a:off x="-10638" y="-9362"/>
            <a:ext cx="9169200" cy="324006"/>
          </a:xfrm>
          <a:prstGeom prst="rect">
            <a:avLst/>
          </a:prstGeom>
        </p:spPr>
      </p:pic>
      <p:pic>
        <p:nvPicPr>
          <p:cNvPr id="14" name="Picture 2" descr="D:\Documents\Box\Box Sync\Corp ID\GOLD\SymEYC_GOLD_Logo_v4\SymEYC_GOLD_landscape_RGB_v4b.png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1" t="12901" r="5268" b="11834"/>
          <a:stretch/>
        </p:blipFill>
        <p:spPr bwMode="auto">
          <a:xfrm>
            <a:off x="8572049" y="6295248"/>
            <a:ext cx="548640" cy="5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352441" y="-8562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HEINEN’S FINE FOOD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27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69" r:id="rId2"/>
    <p:sldLayoutId id="2147483753" r:id="rId3"/>
    <p:sldLayoutId id="2147483755" r:id="rId4"/>
    <p:sldLayoutId id="2147483756" r:id="rId5"/>
    <p:sldLayoutId id="2147483761" r:id="rId6"/>
    <p:sldLayoutId id="2147483757" r:id="rId7"/>
    <p:sldLayoutId id="2147483758" r:id="rId8"/>
    <p:sldLayoutId id="2147483770" r:id="rId9"/>
    <p:sldLayoutId id="2147483759" r:id="rId10"/>
    <p:sldLayoutId id="2147483760" r:id="rId11"/>
    <p:sldLayoutId id="2147483773" r:id="rId1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600" b="1" kern="1200">
          <a:solidFill>
            <a:sysClr val="windowText" lastClr="0000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152F50"/>
        </a:buClr>
        <a:buFont typeface="Wingdings 2" panose="05020102010507070707" pitchFamily="18" charset="2"/>
        <a:buChar char="¢"/>
        <a:defRPr sz="2000" kern="1200">
          <a:solidFill>
            <a:sysClr val="windowText" lastClr="00000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72BF44"/>
        </a:buClr>
        <a:buFont typeface="Wingdings" charset="2"/>
        <a:buChar char="§"/>
        <a:defRPr sz="1800" kern="1200">
          <a:solidFill>
            <a:schemeClr val="tx1">
              <a:lumMod val="7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64B53A"/>
        </a:buClr>
        <a:buFont typeface="Wingdings" charset="2"/>
        <a:buChar char="§"/>
        <a:defRPr sz="1400" kern="1200">
          <a:solidFill>
            <a:schemeClr val="tx1">
              <a:lumMod val="7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64B53A"/>
        </a:buClr>
        <a:buFont typeface="Arial"/>
        <a:buChar char="–"/>
        <a:defRPr sz="1200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64B53A"/>
        </a:buClr>
        <a:buFont typeface="Arial"/>
        <a:buChar char="»"/>
        <a:defRPr sz="1000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imgres?imgurl=http://media2.newsnet5.com//photo/2012/08/20/heinens_20120820130619_320_240.JPG&amp;imgrefurl=http://www.newsnet5.com/news/local-news/oh-cuyahoga/heinens-to-build-new-downtown-cleveland-grocery-store-inside-former-ameritrust-rotunda&amp;h=240&amp;w=320&amp;tbnid=ngNV0AOV7UEkBM:&amp;docid=jhPlnV9BmaGsbM&amp;ei=B3JTVr2dKMmw-wHB-5vQCQ&amp;tbm=isch&amp;ved=0ahUKEwj9vNW1rKfJAhVJ2D4KHcH9BpoQMwg_KBgwGA" TargetMode="External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png"/><Relationship Id="rId5" Type="http://schemas.openxmlformats.org/officeDocument/2006/relationships/image" Target="../media/image9.tif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13/14/15-MAR-2017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Third Party </a:t>
            </a:r>
            <a:br>
              <a:rPr lang="en-GB" dirty="0" smtClean="0"/>
            </a:br>
            <a:r>
              <a:rPr lang="en-GB" dirty="0" smtClean="0"/>
              <a:t>Counting file deployment</a:t>
            </a:r>
            <a:endParaRPr lang="en-US" dirty="0"/>
          </a:p>
        </p:txBody>
      </p:sp>
      <p:pic>
        <p:nvPicPr>
          <p:cNvPr id="4" name="Picture 3" descr="Image result for heinen's logo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339" y="1715781"/>
            <a:ext cx="2520308" cy="1432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2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/>
          <p:cNvSpPr txBox="1"/>
          <p:nvPr/>
        </p:nvSpPr>
        <p:spPr>
          <a:xfrm>
            <a:off x="771788" y="5306999"/>
            <a:ext cx="7600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dirty="0">
                <a:solidFill>
                  <a:srgbClr val="FFFFFF"/>
                </a:solidFill>
                <a:cs typeface="Arial"/>
              </a:rPr>
              <a:t>Heinen’s GOLD 5.10/6.0x Migration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6088" y="320764"/>
            <a:ext cx="8545690" cy="652903"/>
          </a:xfrm>
        </p:spPr>
        <p:txBody>
          <a:bodyPr/>
          <a:lstStyle/>
          <a:p>
            <a:r>
              <a:rPr lang="en-US" dirty="0"/>
              <a:t>Agenda</a:t>
            </a:r>
            <a:endParaRPr lang="en-US" sz="2000" b="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18"/>
          <p:cNvSpPr txBox="1">
            <a:spLocks/>
          </p:cNvSpPr>
          <p:nvPr/>
        </p:nvSpPr>
        <p:spPr>
          <a:xfrm>
            <a:off x="315913" y="1128711"/>
            <a:ext cx="8545512" cy="50838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152F50"/>
              </a:buClr>
              <a:buFont typeface="Wingdings 2" panose="05020102010507070707" pitchFamily="18" charset="2"/>
              <a:buChar char="¢"/>
              <a:defRPr sz="2000" kern="1200">
                <a:solidFill>
                  <a:sysClr val="windowText" lastClr="000000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2BF44"/>
              </a:buClr>
              <a:buFont typeface="Wingdings" charset="2"/>
              <a:buChar char="§"/>
              <a:defRPr sz="1800" kern="1200">
                <a:solidFill>
                  <a:schemeClr val="tx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B53A"/>
              </a:buClr>
              <a:buFont typeface="Wingdings" charset="2"/>
              <a:buChar char="§"/>
              <a:defRPr sz="1400" kern="1200">
                <a:solidFill>
                  <a:schemeClr val="tx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B53A"/>
              </a:buClr>
              <a:buFont typeface="Arial"/>
              <a:buChar char="–"/>
              <a:defRPr sz="12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B53A"/>
              </a:buClr>
              <a:buFont typeface="Arial"/>
              <a:buChar char="»"/>
              <a:defRPr sz="10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US" b="1" dirty="0"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/>
                <a:ea typeface="Calibri"/>
                <a:cs typeface="Calibri"/>
              </a:rPr>
              <a:t>Perpetual inventory file deployment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/>
              <a:ea typeface="Calibri"/>
              <a:cs typeface="Times New Roman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/>
                <a:ea typeface="Calibri"/>
                <a:cs typeface="Calibri"/>
              </a:rPr>
              <a:t>Interfacing and Configuration rules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050" dirty="0">
              <a:solidFill>
                <a:schemeClr val="tx2"/>
              </a:solidFill>
            </a:endParaRPr>
          </a:p>
          <a:p>
            <a:pPr lvl="1">
              <a:spcAft>
                <a:spcPts val="600"/>
              </a:spcAft>
              <a:buFont typeface="Calibri" pitchFamily="34" charset="0"/>
              <a:buChar char="‒"/>
            </a:pP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2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7479867" y="1922690"/>
            <a:ext cx="1075660" cy="223533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 : PICS File deployment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3" y="949631"/>
            <a:ext cx="2973388" cy="1820709"/>
          </a:xfrm>
          <a:prstGeom prst="rect">
            <a:avLst/>
          </a:prstGeom>
        </p:spPr>
      </p:pic>
      <p:sp>
        <p:nvSpPr>
          <p:cNvPr id="9" name="Content Placeholder 18"/>
          <p:cNvSpPr txBox="1">
            <a:spLocks/>
          </p:cNvSpPr>
          <p:nvPr/>
        </p:nvSpPr>
        <p:spPr>
          <a:xfrm>
            <a:off x="316266" y="5514867"/>
            <a:ext cx="8545512" cy="100479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152F50"/>
              </a:buClr>
              <a:buFont typeface="Wingdings 2" panose="05020102010507070707" pitchFamily="18" charset="2"/>
              <a:buChar char="¢"/>
              <a:defRPr sz="2000" kern="1200">
                <a:solidFill>
                  <a:sysClr val="windowText" lastClr="000000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2BF44"/>
              </a:buClr>
              <a:buFont typeface="Wingdings" charset="2"/>
              <a:buChar char="§"/>
              <a:defRPr sz="1800" kern="1200">
                <a:solidFill>
                  <a:schemeClr val="tx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B53A"/>
              </a:buClr>
              <a:buFont typeface="Wingdings" charset="2"/>
              <a:buChar char="§"/>
              <a:defRPr sz="1400" kern="1200">
                <a:solidFill>
                  <a:schemeClr val="tx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B53A"/>
              </a:buClr>
              <a:buFont typeface="Arial"/>
              <a:buChar char="–"/>
              <a:defRPr sz="12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B53A"/>
              </a:buClr>
              <a:buFont typeface="Arial"/>
              <a:buChar char="»"/>
              <a:defRPr sz="10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US" b="1" dirty="0"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/>
                <a:ea typeface="Calibri"/>
                <a:cs typeface="Calibri"/>
              </a:rPr>
              <a:t>File upload from GOLD using File transfer functionality</a:t>
            </a:r>
            <a:endParaRPr lang="en-US" sz="2800" dirty="0">
              <a:latin typeface="Calibri"/>
              <a:ea typeface="Calibri"/>
              <a:cs typeface="Times New Roman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/>
                </a:solidFill>
              </a:rPr>
              <a:t>The file is downloaded ion $GAIA/RECEIVED folder (folder name and destination are fixed)</a:t>
            </a:r>
            <a:endParaRPr lang="en-US" sz="1200" dirty="0">
              <a:solidFill>
                <a:schemeClr val="tx2"/>
              </a:solidFill>
            </a:endParaRPr>
          </a:p>
          <a:p>
            <a:pPr lvl="1">
              <a:spcAft>
                <a:spcPts val="600"/>
              </a:spcAft>
              <a:buFont typeface="Calibri" pitchFamily="34" charset="0"/>
              <a:buChar char="‒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7608953" y="2770340"/>
            <a:ext cx="814039" cy="947854"/>
          </a:xfrm>
          <a:prstGeom prst="can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75925" y="1291660"/>
            <a:ext cx="733323" cy="113665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3"/>
            <a:endCxn id="6" idx="3"/>
          </p:cNvCxnSpPr>
          <p:nvPr/>
        </p:nvCxnSpPr>
        <p:spPr>
          <a:xfrm flipV="1">
            <a:off x="3289301" y="1859985"/>
            <a:ext cx="13866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89146" y="2483377"/>
            <a:ext cx="170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File downloaded in $GAIA/RECEIVED </a:t>
            </a:r>
            <a:r>
              <a:rPr lang="en-US" sz="1000" dirty="0" smtClean="0"/>
              <a:t>folder</a:t>
            </a:r>
            <a:endParaRPr lang="en-US" sz="1000" dirty="0"/>
          </a:p>
        </p:txBody>
      </p:sp>
      <p:sp>
        <p:nvSpPr>
          <p:cNvPr id="13" name="Rounded Rectangle 12"/>
          <p:cNvSpPr/>
          <p:nvPr/>
        </p:nvSpPr>
        <p:spPr>
          <a:xfrm>
            <a:off x="5730240" y="2920293"/>
            <a:ext cx="1188720" cy="3408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bg2">
                    <a:lumMod val="50000"/>
                  </a:schemeClr>
                </a:solidFill>
              </a:rPr>
              <a:t>Batch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processing</a:t>
            </a:r>
          </a:p>
        </p:txBody>
      </p:sp>
      <p:cxnSp>
        <p:nvCxnSpPr>
          <p:cNvPr id="19" name="Curved Connector 18"/>
          <p:cNvCxnSpPr>
            <a:stCxn id="6" idx="1"/>
            <a:endCxn id="13" idx="0"/>
          </p:cNvCxnSpPr>
          <p:nvPr/>
        </p:nvCxnSpPr>
        <p:spPr>
          <a:xfrm>
            <a:off x="5409248" y="1859985"/>
            <a:ext cx="915352" cy="10603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71160" y="3311644"/>
            <a:ext cx="1929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 smtClean="0"/>
              <a:t>Integrate file data in staging table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Process the data to GOLD interface table INTINV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Execute the batch integration for cycle count</a:t>
            </a:r>
            <a:endParaRPr lang="en-US" sz="1000" dirty="0"/>
          </a:p>
        </p:txBody>
      </p:sp>
      <p:cxnSp>
        <p:nvCxnSpPr>
          <p:cNvPr id="22" name="Straight Arrow Connector 21"/>
          <p:cNvCxnSpPr>
            <a:stCxn id="13" idx="3"/>
            <a:endCxn id="3" idx="1"/>
          </p:cNvCxnSpPr>
          <p:nvPr/>
        </p:nvCxnSpPr>
        <p:spPr>
          <a:xfrm flipV="1">
            <a:off x="6918960" y="1511602"/>
            <a:ext cx="689993" cy="1579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19" y="3101452"/>
            <a:ext cx="4156732" cy="2556230"/>
          </a:xfrm>
          <a:prstGeom prst="rect">
            <a:avLst/>
          </a:prstGeom>
        </p:spPr>
      </p:pic>
      <p:cxnSp>
        <p:nvCxnSpPr>
          <p:cNvPr id="24" name="Curved Connector 23"/>
          <p:cNvCxnSpPr>
            <a:endCxn id="23" idx="3"/>
          </p:cNvCxnSpPr>
          <p:nvPr/>
        </p:nvCxnSpPr>
        <p:spPr>
          <a:xfrm rot="10800000" flipV="1">
            <a:off x="4976451" y="4321433"/>
            <a:ext cx="1348150" cy="58134"/>
          </a:xfrm>
          <a:prstGeom prst="curvedConnector3">
            <a:avLst>
              <a:gd name="adj1" fmla="val 18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79934"/>
              </p:ext>
            </p:extLst>
          </p:nvPr>
        </p:nvGraphicFramePr>
        <p:xfrm>
          <a:off x="7608953" y="1200452"/>
          <a:ext cx="824128" cy="622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4128"/>
              </a:tblGrid>
              <a:tr h="2310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PICSINV</a:t>
                      </a:r>
                      <a:endParaRPr 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895729"/>
              </p:ext>
            </p:extLst>
          </p:nvPr>
        </p:nvGraphicFramePr>
        <p:xfrm>
          <a:off x="7620419" y="1985396"/>
          <a:ext cx="824128" cy="622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4128"/>
              </a:tblGrid>
              <a:tr h="2310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INTINV</a:t>
                      </a:r>
                      <a:endParaRPr 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endCxn id="16" idx="0"/>
          </p:cNvCxnSpPr>
          <p:nvPr/>
        </p:nvCxnSpPr>
        <p:spPr>
          <a:xfrm>
            <a:off x="8032483" y="1859985"/>
            <a:ext cx="0" cy="125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103" y="2047496"/>
            <a:ext cx="312971" cy="31297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580" y="2034612"/>
            <a:ext cx="312971" cy="31297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20419" y="3819475"/>
            <a:ext cx="802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GOLD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2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 : Implementation proposal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90" y="973667"/>
            <a:ext cx="6274726" cy="38422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32" y="2005792"/>
            <a:ext cx="1746281" cy="2810108"/>
          </a:xfrm>
          <a:prstGeom prst="rect">
            <a:avLst/>
          </a:prstGeom>
        </p:spPr>
      </p:pic>
      <p:sp>
        <p:nvSpPr>
          <p:cNvPr id="9" name="Content Placeholder 18"/>
          <p:cNvSpPr txBox="1">
            <a:spLocks/>
          </p:cNvSpPr>
          <p:nvPr/>
        </p:nvSpPr>
        <p:spPr>
          <a:xfrm>
            <a:off x="315913" y="4716966"/>
            <a:ext cx="8545512" cy="149557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152F50"/>
              </a:buClr>
              <a:buFont typeface="Wingdings 2" panose="05020102010507070707" pitchFamily="18" charset="2"/>
              <a:buChar char="¢"/>
              <a:defRPr sz="2000" kern="1200">
                <a:solidFill>
                  <a:sysClr val="windowText" lastClr="000000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2BF44"/>
              </a:buClr>
              <a:buFont typeface="Wingdings" charset="2"/>
              <a:buChar char="§"/>
              <a:defRPr sz="1800" kern="1200">
                <a:solidFill>
                  <a:schemeClr val="tx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B53A"/>
              </a:buClr>
              <a:buFont typeface="Wingdings" charset="2"/>
              <a:buChar char="§"/>
              <a:defRPr sz="1400" kern="1200">
                <a:solidFill>
                  <a:schemeClr val="tx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B53A"/>
              </a:buClr>
              <a:buFont typeface="Arial"/>
              <a:buChar char="–"/>
              <a:defRPr sz="12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B53A"/>
              </a:buClr>
              <a:buFont typeface="Arial"/>
              <a:buChar char="»"/>
              <a:defRPr sz="10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US" b="1" dirty="0"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/>
                <a:ea typeface="Calibri"/>
                <a:cs typeface="Calibri"/>
              </a:rPr>
              <a:t>File upload from GOLD using File transfer functionality</a:t>
            </a:r>
            <a:endParaRPr lang="en-US" sz="2800" dirty="0">
              <a:latin typeface="Calibri"/>
              <a:ea typeface="Calibri"/>
              <a:cs typeface="Times New Roman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/>
                </a:solidFill>
              </a:rPr>
              <a:t>The file is downloaded ion $GAIA/RECEIVED folder (folder name and destination are fixed)</a:t>
            </a:r>
            <a:endParaRPr lang="en-US" sz="1200" dirty="0">
              <a:solidFill>
                <a:schemeClr val="tx2"/>
              </a:solidFill>
            </a:endParaRPr>
          </a:p>
          <a:p>
            <a:pPr lvl="1">
              <a:spcAft>
                <a:spcPts val="600"/>
              </a:spcAft>
              <a:buFont typeface="Calibri" pitchFamily="34" charset="0"/>
              <a:buChar char="‒"/>
            </a:pP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16088" y="320764"/>
            <a:ext cx="8545690" cy="652903"/>
          </a:xfrm>
        </p:spPr>
        <p:txBody>
          <a:bodyPr>
            <a:normAutofit/>
          </a:bodyPr>
          <a:lstStyle/>
          <a:p>
            <a:r>
              <a:rPr lang="en-US" dirty="0" smtClean="0"/>
              <a:t>PI : PICS file data</a:t>
            </a:r>
            <a:endParaRPr lang="en-US" dirty="0"/>
          </a:p>
        </p:txBody>
      </p:sp>
      <p:sp>
        <p:nvSpPr>
          <p:cNvPr id="4" name="Content Placeholder 18"/>
          <p:cNvSpPr txBox="1">
            <a:spLocks/>
          </p:cNvSpPr>
          <p:nvPr/>
        </p:nvSpPr>
        <p:spPr>
          <a:xfrm>
            <a:off x="315913" y="1798389"/>
            <a:ext cx="8545512" cy="34647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152F50"/>
              </a:buClr>
              <a:buFont typeface="Wingdings 2" panose="05020102010507070707" pitchFamily="18" charset="2"/>
              <a:buChar char="¢"/>
              <a:defRPr sz="2000" kern="1200">
                <a:solidFill>
                  <a:sysClr val="windowText" lastClr="000000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2BF44"/>
              </a:buClr>
              <a:buFont typeface="Wingdings" charset="2"/>
              <a:buChar char="§"/>
              <a:defRPr sz="1800" kern="1200">
                <a:solidFill>
                  <a:schemeClr val="tx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B53A"/>
              </a:buClr>
              <a:buFont typeface="Wingdings" charset="2"/>
              <a:buChar char="§"/>
              <a:defRPr sz="1400" kern="1200">
                <a:solidFill>
                  <a:schemeClr val="tx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B53A"/>
              </a:buClr>
              <a:buFont typeface="Arial"/>
              <a:buChar char="–"/>
              <a:defRPr sz="12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B53A"/>
              </a:buClr>
              <a:buFont typeface="Arial"/>
              <a:buChar char="»"/>
              <a:defRPr sz="10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US" b="1" dirty="0"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/>
                <a:ea typeface="Calibri"/>
                <a:cs typeface="Calibri"/>
              </a:rPr>
              <a:t>UPC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/>
                <a:ea typeface="Calibri"/>
                <a:cs typeface="Calibri"/>
              </a:rPr>
              <a:t>Item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/>
                <a:ea typeface="Calibri"/>
                <a:cs typeface="Calibri"/>
              </a:rPr>
              <a:t>Category/Department/Sub-Department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/>
                <a:ea typeface="Calibri"/>
                <a:cs typeface="Calibri"/>
              </a:rPr>
              <a:t>Item extended cost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/>
                <a:ea typeface="Calibri"/>
                <a:cs typeface="Calibri"/>
              </a:rPr>
              <a:t>Retail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/>
                <a:ea typeface="Calibri"/>
                <a:cs typeface="Calibri"/>
              </a:rPr>
              <a:t>Vendor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/>
                <a:ea typeface="Calibri"/>
                <a:cs typeface="Calibri"/>
              </a:rPr>
              <a:t>Location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/>
                <a:ea typeface="Calibri"/>
                <a:cs typeface="Calibri"/>
              </a:rPr>
              <a:t>Inventory date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Quantity in Inventory</a:t>
            </a:r>
            <a:endParaRPr lang="en-US" sz="1050" dirty="0">
              <a:solidFill>
                <a:schemeClr val="tx2"/>
              </a:solidFill>
            </a:endParaRPr>
          </a:p>
          <a:p>
            <a:pPr lvl="1">
              <a:spcAft>
                <a:spcPts val="600"/>
              </a:spcAft>
              <a:buFont typeface="Calibri" pitchFamily="34" charset="0"/>
              <a:buChar char="‒"/>
            </a:pP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" y="1128711"/>
            <a:ext cx="9144000" cy="66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16088" y="320764"/>
            <a:ext cx="8545690" cy="652903"/>
          </a:xfrm>
        </p:spPr>
        <p:txBody>
          <a:bodyPr>
            <a:normAutofit/>
          </a:bodyPr>
          <a:lstStyle/>
          <a:p>
            <a:r>
              <a:rPr lang="en-US" dirty="0" smtClean="0"/>
              <a:t>PI : GOLD interfacing requirement</a:t>
            </a:r>
            <a:endParaRPr lang="en-US" dirty="0"/>
          </a:p>
        </p:txBody>
      </p:sp>
      <p:sp>
        <p:nvSpPr>
          <p:cNvPr id="4" name="Content Placeholder 18"/>
          <p:cNvSpPr txBox="1">
            <a:spLocks/>
          </p:cNvSpPr>
          <p:nvPr/>
        </p:nvSpPr>
        <p:spPr>
          <a:xfrm>
            <a:off x="316088" y="1064742"/>
            <a:ext cx="8545512" cy="13913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152F50"/>
              </a:buClr>
              <a:buFont typeface="Wingdings 2" panose="05020102010507070707" pitchFamily="18" charset="2"/>
              <a:buChar char="¢"/>
              <a:defRPr sz="2000" kern="1200">
                <a:solidFill>
                  <a:sysClr val="windowText" lastClr="000000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2BF44"/>
              </a:buClr>
              <a:buFont typeface="Wingdings" charset="2"/>
              <a:buChar char="§"/>
              <a:defRPr sz="1800" kern="1200">
                <a:solidFill>
                  <a:schemeClr val="tx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B53A"/>
              </a:buClr>
              <a:buFont typeface="Wingdings" charset="2"/>
              <a:buChar char="§"/>
              <a:defRPr sz="1400" kern="1200">
                <a:solidFill>
                  <a:schemeClr val="tx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B53A"/>
              </a:buClr>
              <a:buFont typeface="Arial"/>
              <a:buChar char="–"/>
              <a:defRPr sz="12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B53A"/>
              </a:buClr>
              <a:buFont typeface="Arial"/>
              <a:buChar char="»"/>
              <a:defRPr sz="10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/>
                <a:ea typeface="Calibri"/>
                <a:cs typeface="Calibri"/>
              </a:rPr>
              <a:t>Inventory type needs to be configured with the corresponding condition: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alibri"/>
                <a:ea typeface="Calibri"/>
                <a:cs typeface="Calibri"/>
              </a:rPr>
              <a:t>Condition #101 </a:t>
            </a:r>
            <a:r>
              <a:rPr lang="mr-IN" sz="1600" dirty="0" smtClean="0">
                <a:latin typeface="Calibri"/>
                <a:ea typeface="Calibri"/>
                <a:cs typeface="Calibri"/>
              </a:rPr>
              <a:t>–</a:t>
            </a:r>
            <a:r>
              <a:rPr lang="en-US" sz="1600" dirty="0" smtClean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 smtClean="0">
                <a:latin typeface="Calibri"/>
                <a:ea typeface="Calibri"/>
                <a:cs typeface="Calibri"/>
              </a:rPr>
              <a:t>Init</a:t>
            </a:r>
            <a:r>
              <a:rPr lang="en-US" sz="1600" dirty="0" smtClean="0">
                <a:latin typeface="Calibri"/>
                <a:ea typeface="Calibri"/>
                <a:cs typeface="Calibri"/>
              </a:rPr>
              <a:t> by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/>
                <a:ea typeface="Calibri"/>
                <a:cs typeface="Calibri"/>
              </a:rPr>
              <a:t>The inventory date must be equal to the “launched” batch date (same day)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Cycle count are generating a Stock Update with movement type 125. Inventory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>
              <a:latin typeface="Calibri"/>
              <a:ea typeface="Calibri"/>
              <a:cs typeface="Calibri"/>
            </a:endParaRPr>
          </a:p>
        </p:txBody>
      </p:sp>
      <p:sp>
        <p:nvSpPr>
          <p:cNvPr id="5" name="Content Placeholder 18"/>
          <p:cNvSpPr txBox="1">
            <a:spLocks/>
          </p:cNvSpPr>
          <p:nvPr/>
        </p:nvSpPr>
        <p:spPr>
          <a:xfrm>
            <a:off x="316088" y="2897086"/>
            <a:ext cx="8545512" cy="19513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152F50"/>
              </a:buClr>
              <a:buFont typeface="Wingdings 2" panose="05020102010507070707" pitchFamily="18" charset="2"/>
              <a:buChar char="¢"/>
              <a:defRPr sz="2000" kern="1200">
                <a:solidFill>
                  <a:sysClr val="windowText" lastClr="000000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2BF44"/>
              </a:buClr>
              <a:buFont typeface="Wingdings" charset="2"/>
              <a:buChar char="§"/>
              <a:defRPr sz="1800" kern="1200">
                <a:solidFill>
                  <a:schemeClr val="tx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B53A"/>
              </a:buClr>
              <a:buFont typeface="Wingdings" charset="2"/>
              <a:buChar char="§"/>
              <a:defRPr sz="1400" kern="1200">
                <a:solidFill>
                  <a:schemeClr val="tx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B53A"/>
              </a:buClr>
              <a:buFont typeface="Arial"/>
              <a:buChar char="–"/>
              <a:defRPr sz="12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B53A"/>
              </a:buClr>
              <a:buFont typeface="Arial"/>
              <a:buChar char="»"/>
              <a:defRPr sz="10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/>
                <a:ea typeface="Calibri"/>
                <a:cs typeface="Calibri"/>
              </a:rPr>
              <a:t>Open points (implemented rules to be reviewed &amp; validated)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The inventory date 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must be the day of the launched batch.</a:t>
            </a:r>
            <a:endParaRPr lang="en-US" sz="1600" dirty="0" smtClean="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Inventory type 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to be defined and will be 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automatically assigned by 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interface.</a:t>
            </a:r>
            <a:endParaRPr lang="en-US" sz="1600" dirty="0" smtClean="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Batch scheduling:</a:t>
            </a:r>
          </a:p>
          <a:p>
            <a:pPr lvl="1">
              <a:buFont typeface="+mj-lt"/>
              <a:buAutoNum type="arabicPeriod"/>
            </a:pPr>
            <a:r>
              <a:rPr lang="en-US" sz="1400" dirty="0" smtClean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The counting upload should reflect the physical counting (before receiving ? Before sales ?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Only the quantity inventoried are uploaded (no cost change)</a:t>
            </a:r>
          </a:p>
          <a:p>
            <a:pPr lvl="1">
              <a:buFont typeface="+mj-lt"/>
              <a:buAutoNum type="arabicPeriod"/>
            </a:pPr>
            <a:endParaRPr lang="en-US" sz="1400" dirty="0" smtClean="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93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RF15 Deck Template 121514">
  <a:themeElements>
    <a:clrScheme name="Symphony GOLD">
      <a:dk1>
        <a:srgbClr val="717171"/>
      </a:dk1>
      <a:lt1>
        <a:srgbClr val="FFFFFF"/>
      </a:lt1>
      <a:dk2>
        <a:srgbClr val="303E49"/>
      </a:dk2>
      <a:lt2>
        <a:srgbClr val="D1D2D6"/>
      </a:lt2>
      <a:accent1>
        <a:srgbClr val="11294B"/>
      </a:accent1>
      <a:accent2>
        <a:srgbClr val="76C045"/>
      </a:accent2>
      <a:accent3>
        <a:srgbClr val="004A87"/>
      </a:accent3>
      <a:accent4>
        <a:srgbClr val="D67D07"/>
      </a:accent4>
      <a:accent5>
        <a:srgbClr val="A41F34"/>
      </a:accent5>
      <a:accent6>
        <a:srgbClr val="D6441B"/>
      </a:accent6>
      <a:hlink>
        <a:srgbClr val="007481"/>
      </a:hlink>
      <a:folHlink>
        <a:srgbClr val="00AFA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bg1">
              <a:lumMod val="75000"/>
            </a:schemeClr>
          </a:solidFill>
        </a:ln>
        <a:effectLst/>
      </a:spPr>
      <a:bodyPr rtlCol="0" anchor="ctr"/>
      <a:lstStyle>
        <a:defPPr algn="ctr">
          <a:defRPr dirty="0" err="1" smtClean="0">
            <a:solidFill>
              <a:schemeClr val="bg2">
                <a:lumMod val="50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 Corp Deck v3-internal 030515.pptx" id="{C0E142E4-A09D-48CF-93AA-FFB3EDDCB0B1}" vid="{E1F01ADF-A913-4D72-8B0C-3CC9D46BC0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F1C812B5C96F40B58FD962C764BAD8" ma:contentTypeVersion="0" ma:contentTypeDescription="Create a new document." ma:contentTypeScope="" ma:versionID="9eec8fd87f988745ff9863d25e5bfa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1F3290-E79E-47D7-BACF-51DF0FF03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320AA87-AF00-43E5-8F13-AA96A01E7A08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67D966-6D65-426B-9110-A62515891E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16895</TotalTime>
  <Words>243</Words>
  <Application>Microsoft Macintosh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Times New Roman</vt:lpstr>
      <vt:lpstr>Wingdings</vt:lpstr>
      <vt:lpstr>Wingdings 2</vt:lpstr>
      <vt:lpstr>Arial</vt:lpstr>
      <vt:lpstr>NRF15 Deck Template 121514</vt:lpstr>
      <vt:lpstr>Third Party  Counting file deployment</vt:lpstr>
      <vt:lpstr>Agenda</vt:lpstr>
      <vt:lpstr>PI : PICS File deployment</vt:lpstr>
      <vt:lpstr>PI : Implementation proposal</vt:lpstr>
      <vt:lpstr>PI : PICS file data</vt:lpstr>
      <vt:lpstr>PI : GOLD interfacing requirement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ahmed.benamrouche@bbsymphony.com</dc:creator>
  <cp:lastModifiedBy>Ahmed Benamrouche</cp:lastModifiedBy>
  <cp:revision>354</cp:revision>
  <cp:lastPrinted>2017-02-06T14:53:25Z</cp:lastPrinted>
  <dcterms:created xsi:type="dcterms:W3CDTF">2015-01-30T16:51:36Z</dcterms:created>
  <dcterms:modified xsi:type="dcterms:W3CDTF">2017-03-10T22:15:09Z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0x0101008CF1C812B5C96F40B58FD962C764BAD8</vt:lpwstr>
  </property>
</Properties>
</file>