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2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8672" y="1540764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7060"/>
            <a:ext cx="2461260" cy="61264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6835" y="3147060"/>
            <a:ext cx="2455164" cy="61264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2907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974" y="2450668"/>
            <a:ext cx="6512051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4464" y="647522"/>
            <a:ext cx="9323070" cy="1567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496195"/>
            <a:ext cx="9368155" cy="3227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Garamond"/>
                <a:cs typeface="Garamond"/>
              </a:rPr>
              <a:t>COMMON </a:t>
            </a:r>
            <a:r>
              <a:rPr sz="5400" b="0" spc="-10" dirty="0">
                <a:latin typeface="Garamond"/>
                <a:cs typeface="Garamond"/>
              </a:rPr>
              <a:t>DISEASES</a:t>
            </a:r>
            <a:endParaRPr sz="5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1005" y="1240358"/>
            <a:ext cx="21913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STROKE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9586"/>
            <a:ext cx="9326880" cy="3181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9085" marR="5080" indent="-287020">
              <a:lnSpc>
                <a:spcPts val="1630"/>
              </a:lnSpc>
              <a:spcBef>
                <a:spcPts val="5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Cerebrovascular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accident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(CVA)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medical</a:t>
            </a:r>
            <a:r>
              <a:rPr sz="17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17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7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stroke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stroke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flow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of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stopped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either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blockage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rupture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vessel.</a:t>
            </a:r>
            <a:endParaRPr sz="1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17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b="1" spc="-10" dirty="0">
                <a:solidFill>
                  <a:srgbClr val="252525"/>
                </a:solidFill>
                <a:latin typeface="Garamond"/>
                <a:cs typeface="Garamond"/>
              </a:rPr>
              <a:t> SYMPTOMS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difficulty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walking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dizziness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balance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coordination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difficulty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speaking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understanding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others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who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speaking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numbness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paralysis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face,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leg,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arm,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likely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just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one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side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blurred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darkened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vision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headache,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especially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accompanied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nausea,</a:t>
            </a:r>
            <a:r>
              <a:rPr sz="17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vomiting,</a:t>
            </a:r>
            <a:r>
              <a:rPr sz="17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dizziness</a:t>
            </a:r>
            <a:endParaRPr sz="1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821429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Bladder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618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Bladder.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triangle-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shaped,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hollow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located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lower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abdomen.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held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place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ligaments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attached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pelvic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bones.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bladder's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walls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relax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expand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store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urine,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contract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flatten to empty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urine through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urethra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82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Urethra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83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Urethra.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This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tube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allows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pass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outside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brain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signals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bladder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muscles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tighten,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squeezes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out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bladder.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same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time,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signals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sphincter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muscles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relax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exit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bladder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urethra.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623945" marR="5080" indent="-274066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Garamond"/>
                <a:cs typeface="Garamond"/>
              </a:rPr>
              <a:t>CATEGORIES</a:t>
            </a:r>
            <a:r>
              <a:rPr sz="4000" b="0" spc="-18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OF</a:t>
            </a:r>
            <a:r>
              <a:rPr sz="4000" b="0" spc="-175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ACUTE</a:t>
            </a:r>
            <a:r>
              <a:rPr sz="4000" b="0" spc="-170" dirty="0">
                <a:latin typeface="Garamond"/>
                <a:cs typeface="Garamond"/>
              </a:rPr>
              <a:t> </a:t>
            </a:r>
            <a:r>
              <a:rPr sz="4000" b="0" spc="-20" dirty="0">
                <a:latin typeface="Garamond"/>
                <a:cs typeface="Garamond"/>
              </a:rPr>
              <a:t>RENAL </a:t>
            </a:r>
            <a:r>
              <a:rPr sz="4000" b="0" spc="-10" dirty="0">
                <a:latin typeface="Garamond"/>
                <a:cs typeface="Garamond"/>
              </a:rPr>
              <a:t>FAILURE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8766810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735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Three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major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categories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ARF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prerenal</a:t>
            </a:r>
            <a:endParaRPr sz="2400">
              <a:latin typeface="Garamond"/>
              <a:cs typeface="Garamond"/>
            </a:endParaRPr>
          </a:p>
          <a:p>
            <a:pPr marL="299085" marR="1169035">
              <a:lnSpc>
                <a:spcPct val="90000"/>
              </a:lnSpc>
              <a:spcBef>
                <a:spcPts val="14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(hypo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perfusion,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volume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depletion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disorders,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extreme vasodilation,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impaired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performance);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intrarenal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(parenchymal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damage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glomeruli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kidney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tubules,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burns,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crush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injuries,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infections,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transfusion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reaction,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or nephrotoxicity,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lead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tubular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necrosis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ts val="2590"/>
              </a:lnSpc>
              <a:spcBef>
                <a:spcPts val="4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[ATN]);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postrenal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(urinary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obstruction,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calculi,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tumor,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strictures,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prostatic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hyperplasia,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clots)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31394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2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manifestation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7582534" cy="256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16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Critical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illness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lethargy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persistent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nausea,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vomiting,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diarrhea.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Skin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mucous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membranes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dry.</a:t>
            </a:r>
            <a:endParaRPr sz="2000">
              <a:latin typeface="Garamond"/>
              <a:cs typeface="Garamond"/>
            </a:endParaRPr>
          </a:p>
          <a:p>
            <a:pPr marL="299085" marR="1049020" lvl="1" indent="153035">
              <a:lnSpc>
                <a:spcPts val="1920"/>
              </a:lnSpc>
              <a:spcBef>
                <a:spcPts val="220"/>
              </a:spcBef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Central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nervous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manifestations: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drowsiness,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headache,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muscle</a:t>
            </a:r>
            <a:r>
              <a:rPr sz="2000" spc="-1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twitching,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seizures.</a:t>
            </a:r>
            <a:endParaRPr sz="2000">
              <a:latin typeface="Garamond"/>
              <a:cs typeface="Garamond"/>
            </a:endParaRPr>
          </a:p>
          <a:p>
            <a:pPr marL="299085" marR="1493520" lvl="1" indent="153670">
              <a:lnSpc>
                <a:spcPts val="1920"/>
              </a:lnSpc>
              <a:buChar char="•"/>
              <a:tabLst>
                <a:tab pos="45275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output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scanty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normal;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bloody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low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specific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gravity.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ts val="2160"/>
              </a:lnSpc>
              <a:spcBef>
                <a:spcPts val="62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Anemia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due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uremic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GI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lesions,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reduced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16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blood cell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life-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span,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reduced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erythropoietin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production.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Hyperkalemia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lead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dysrhythmias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arrest.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36012"/>
            <a:ext cx="9389745" cy="29946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Monitoring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electrolyte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balance</a:t>
            </a:r>
            <a:endParaRPr sz="2200">
              <a:latin typeface="Garamond"/>
              <a:cs typeface="Garamond"/>
            </a:endParaRPr>
          </a:p>
          <a:p>
            <a:pPr marL="12700" marR="3070860">
              <a:lnSpc>
                <a:spcPct val="80000"/>
              </a:lnSpc>
              <a:spcBef>
                <a:spcPts val="112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Screen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parenteral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fluids,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oral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medications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hidden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sources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potassium.</a:t>
            </a:r>
            <a:endParaRPr sz="2200">
              <a:latin typeface="Garamond"/>
              <a:cs typeface="Garamond"/>
            </a:endParaRPr>
          </a:p>
          <a:p>
            <a:pPr marL="12700" marR="3178175" indent="167005">
              <a:lnSpc>
                <a:spcPct val="80000"/>
              </a:lnSpc>
              <a:buChar char="•"/>
              <a:tabLst>
                <a:tab pos="17970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Monitor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function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musculoskeletal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status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hyperkalemia.</a:t>
            </a:r>
            <a:endParaRPr sz="2200">
              <a:latin typeface="Garamond"/>
              <a:cs typeface="Garamond"/>
            </a:endParaRPr>
          </a:p>
          <a:p>
            <a:pPr marL="12700" marR="5080" indent="167640" algn="just">
              <a:lnSpc>
                <a:spcPct val="80000"/>
              </a:lnSpc>
              <a:spcBef>
                <a:spcPts val="5"/>
              </a:spcBef>
              <a:buChar char="•"/>
              <a:tabLst>
                <a:tab pos="18034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Pay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careful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attention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output,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apparent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edema,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distention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jugular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veins,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alterations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sounds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breath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sounds,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increasing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difficulty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breathing.</a:t>
            </a:r>
            <a:endParaRPr sz="2200">
              <a:latin typeface="Garamond"/>
              <a:cs typeface="Garamond"/>
            </a:endParaRPr>
          </a:p>
          <a:p>
            <a:pPr marL="180340" indent="-167640" algn="just">
              <a:lnSpc>
                <a:spcPts val="1850"/>
              </a:lnSpc>
              <a:buChar char="•"/>
              <a:tabLst>
                <a:tab pos="18034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Maintain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daily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weight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output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records.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ts val="2375"/>
              </a:lnSpc>
            </a:pP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9542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253220" cy="2419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1222375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Adequate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calories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vitamins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ensured.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Calories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supplied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with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carbohydrates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fats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68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wasting.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Protein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restricted;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allowed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protein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biologic value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(dairy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products,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eggs,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16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meats).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ts val="216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Vitamin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supplementation.</a:t>
            </a:r>
            <a:endParaRPr sz="2000">
              <a:latin typeface="Garamond"/>
              <a:cs typeface="Garamond"/>
            </a:endParaRPr>
          </a:p>
          <a:p>
            <a:pPr marL="299085" marR="217804" lvl="1" indent="153035">
              <a:lnSpc>
                <a:spcPct val="80000"/>
              </a:lnSpc>
              <a:spcBef>
                <a:spcPts val="240"/>
              </a:spcBef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Report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indicators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deteriorating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electrolyte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status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immediately.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Prepare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emergency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treatment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hyperkalemia.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Prepare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 for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dialysis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indicated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correct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electrolyte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imbalances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934460" marR="5080" indent="-370903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BENIGN</a:t>
            </a:r>
            <a:r>
              <a:rPr sz="4000" spc="-204" dirty="0"/>
              <a:t> </a:t>
            </a:r>
            <a:r>
              <a:rPr sz="4000" spc="-10" dirty="0"/>
              <a:t>PROSTETIC</a:t>
            </a:r>
            <a:r>
              <a:rPr sz="4000" spc="-195" dirty="0"/>
              <a:t> </a:t>
            </a:r>
            <a:r>
              <a:rPr sz="4000" spc="-10" dirty="0"/>
              <a:t>HYPERPLASIA (BPH)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0462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Benign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prostatic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hyperplasia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(BPH)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enlargement,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hypertrophy,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prostate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gland.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prostate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enlarges,</a:t>
            </a:r>
            <a:endParaRPr sz="2400">
              <a:latin typeface="Garamond"/>
              <a:cs typeface="Garamond"/>
            </a:endParaRPr>
          </a:p>
          <a:p>
            <a:pPr marL="299085" marR="18351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extending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upward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bladder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obstructing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outflow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urine.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BPH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older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40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years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197" y="1240358"/>
            <a:ext cx="7516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 </a:t>
            </a:r>
            <a:r>
              <a:rPr b="0" spc="-10" dirty="0">
                <a:latin typeface="Garamond"/>
                <a:cs typeface="Garamond"/>
              </a:rPr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9155430" cy="2774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670560" indent="-287020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Hesitancy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starting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urination,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increased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frequency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urination,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nocturia,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urgency,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straining.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5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Decrease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volume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force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stream,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interruption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stream,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dribbling.</a:t>
            </a:r>
            <a:endParaRPr sz="2200">
              <a:latin typeface="Garamond"/>
              <a:cs typeface="Garamond"/>
            </a:endParaRPr>
          </a:p>
          <a:p>
            <a:pPr marL="299085" marR="42545" lvl="1" indent="167640">
              <a:lnSpc>
                <a:spcPts val="2380"/>
              </a:lnSpc>
              <a:spcBef>
                <a:spcPts val="165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Sensation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incomplete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emptying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bladder,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retention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(more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60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mL),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recurrent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UTIs.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5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Fatigue,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anorexia,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nausea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vomiting,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pelvic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discomfort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reported,</a:t>
            </a:r>
            <a:endParaRPr sz="2200">
              <a:latin typeface="Garamond"/>
              <a:cs typeface="Garamond"/>
            </a:endParaRPr>
          </a:p>
          <a:p>
            <a:pPr marL="299085" marR="39370">
              <a:lnSpc>
                <a:spcPts val="2380"/>
              </a:lnSpc>
              <a:spcBef>
                <a:spcPts val="16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ultimately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azotemia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failure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result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retention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and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large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residual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1321" y="1240358"/>
            <a:ext cx="323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170805" cy="152082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catheterization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Treatment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Prostatectomy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7332" y="1240358"/>
            <a:ext cx="1040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" dirty="0">
                <a:latin typeface="Garamond"/>
                <a:cs typeface="Garamond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294513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Candidiasis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Prostitis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Cancer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Acne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valguris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137033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Garamond"/>
                <a:cs typeface="Garamond"/>
              </a:rPr>
              <a:t>Alzheimer's</a:t>
            </a:r>
            <a:r>
              <a:rPr sz="4000" b="0" spc="-10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disease</a:t>
            </a:r>
            <a:r>
              <a:rPr sz="4000" b="0" spc="-10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and</a:t>
            </a:r>
            <a:r>
              <a:rPr sz="4000" b="0" spc="-110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dementia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6434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96520" indent="-28575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Alzheimer’s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irreversible,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progressive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disorder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slowly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destroys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thinking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skills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and,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eventually,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ability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carry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out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simplest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tasks.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dementia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older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adults.</a:t>
            </a:r>
            <a:endParaRPr sz="2400"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Dementia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specific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but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rather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general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impaired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ability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remember,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think,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make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decisions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interferes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doing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everyday</a:t>
            </a:r>
            <a:r>
              <a:rPr sz="2400" b="1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activities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more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people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grow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older,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normal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 of</a:t>
            </a:r>
            <a:r>
              <a:rPr sz="2400" spc="3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aging.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60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5" y="3147060"/>
              <a:ext cx="2455164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40227" y="1037666"/>
            <a:ext cx="652145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dirty="0">
                <a:latin typeface="Garamond"/>
                <a:cs typeface="Garamond"/>
              </a:rPr>
              <a:t>MUSCULAR</a:t>
            </a:r>
            <a:r>
              <a:rPr sz="4900" b="0" spc="-235" dirty="0">
                <a:latin typeface="Garamond"/>
                <a:cs typeface="Garamond"/>
              </a:rPr>
              <a:t> </a:t>
            </a:r>
            <a:r>
              <a:rPr sz="4900" b="0" spc="-10" dirty="0">
                <a:latin typeface="Garamond"/>
                <a:cs typeface="Garamond"/>
              </a:rPr>
              <a:t>SKELETAL</a:t>
            </a:r>
            <a:endParaRPr sz="49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1558" y="1784985"/>
            <a:ext cx="301815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49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4900" spc="-20" dirty="0">
                <a:solidFill>
                  <a:srgbClr val="252525"/>
                </a:solidFill>
                <a:latin typeface="Garamond"/>
                <a:cs typeface="Garamond"/>
              </a:rPr>
              <a:t>SKIN</a:t>
            </a:r>
            <a:endParaRPr sz="4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59436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DIAGRAM</a:t>
            </a:r>
            <a:r>
              <a:rPr b="0" spc="-18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SHOWING</a:t>
            </a:r>
            <a:r>
              <a:rPr b="0" spc="-155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THE</a:t>
            </a:r>
            <a:r>
              <a:rPr b="0" spc="-150" dirty="0">
                <a:latin typeface="Garamond"/>
                <a:cs typeface="Garamond"/>
              </a:rPr>
              <a:t> </a:t>
            </a:r>
            <a:r>
              <a:rPr b="0" spc="-20" dirty="0">
                <a:latin typeface="Garamond"/>
                <a:cs typeface="Garamond"/>
              </a:rPr>
              <a:t>SKIN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10055"/>
            <a:ext cx="8266176" cy="5285232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085" y="1240358"/>
            <a:ext cx="4721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06090" algn="l"/>
              </a:tabLst>
            </a:pPr>
            <a:r>
              <a:rPr b="0" dirty="0">
                <a:latin typeface="Garamond"/>
                <a:cs typeface="Garamond"/>
              </a:rPr>
              <a:t>Functions</a:t>
            </a:r>
            <a:r>
              <a:rPr b="0" spc="-15" dirty="0">
                <a:latin typeface="Garamond"/>
                <a:cs typeface="Garamond"/>
              </a:rPr>
              <a:t> </a:t>
            </a:r>
            <a:r>
              <a:rPr b="0" spc="-25" dirty="0">
                <a:latin typeface="Garamond"/>
                <a:cs typeface="Garamond"/>
              </a:rPr>
              <a:t>of</a:t>
            </a:r>
            <a:r>
              <a:rPr b="0" dirty="0">
                <a:latin typeface="Garamond"/>
                <a:cs typeface="Garamond"/>
              </a:rPr>
              <a:t>	the</a:t>
            </a:r>
            <a:r>
              <a:rPr b="0" spc="-55" dirty="0">
                <a:latin typeface="Garamond"/>
                <a:cs typeface="Garamond"/>
              </a:rPr>
              <a:t> </a:t>
            </a:r>
            <a:r>
              <a:rPr b="0" spc="-20" dirty="0">
                <a:latin typeface="Garamond"/>
                <a:cs typeface="Garamond"/>
              </a:rPr>
              <a:t>skin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9265285" cy="3122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Provides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protective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barrier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against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mechanical,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thermal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physical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injury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hazardous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substances.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5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moisture.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Reduces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harmful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effects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UV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radiation.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Acts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sensory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(touch,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detects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temperature).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Helps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regulate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temperature.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immune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detect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14058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OSTEOARTHRITIS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071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OA,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known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degenerative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osteoarthrosis,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most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frequently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disabling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disorder.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characterized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progressive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cartilage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953" y="1240358"/>
            <a:ext cx="3786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RISK</a:t>
            </a:r>
            <a:r>
              <a:rPr b="0" spc="-15" dirty="0">
                <a:latin typeface="Garamond"/>
                <a:cs typeface="Garamond"/>
              </a:rPr>
              <a:t> </a:t>
            </a:r>
            <a:r>
              <a:rPr b="0" spc="-55" dirty="0">
                <a:latin typeface="Garamond"/>
                <a:cs typeface="Garamond"/>
              </a:rPr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7056120" cy="32740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age,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OA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peaks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between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fifth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sixth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decades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life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congenital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developmental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disorders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hip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obesity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previous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damage</a:t>
            </a:r>
            <a:endParaRPr sz="2400">
              <a:latin typeface="Garamond"/>
              <a:cs typeface="Garamond"/>
            </a:endParaRPr>
          </a:p>
          <a:p>
            <a:pPr marL="375285" indent="-3625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repetitive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(occupational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recreational),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anatomic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deformity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1240358"/>
            <a:ext cx="7251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0" dirty="0">
                <a:latin typeface="Garamond"/>
                <a:cs typeface="Garamond"/>
              </a:rPr>
              <a:t> MANIFESTATION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9096375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stiffness,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functional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impairment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primary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clinical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manifestations.</a:t>
            </a:r>
            <a:endParaRPr sz="2400">
              <a:latin typeface="Garamond"/>
              <a:cs typeface="Garamond"/>
            </a:endParaRPr>
          </a:p>
          <a:p>
            <a:pPr marL="12700" marR="2010410" indent="183515">
              <a:lnSpc>
                <a:spcPts val="2590"/>
              </a:lnSpc>
              <a:spcBef>
                <a:spcPts val="180"/>
              </a:spcBef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Stiffness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morning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awakening.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usually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lasts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less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30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minutes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decreases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movement.</a:t>
            </a:r>
            <a:endParaRPr sz="2400">
              <a:latin typeface="Garamond"/>
              <a:cs typeface="Garamond"/>
            </a:endParaRPr>
          </a:p>
          <a:p>
            <a:pPr marL="12700" marR="2284095" indent="183515">
              <a:lnSpc>
                <a:spcPts val="2590"/>
              </a:lnSpc>
              <a:spcBef>
                <a:spcPts val="10"/>
              </a:spcBef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impairment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movement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limited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motion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structural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changes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develop.</a:t>
            </a:r>
            <a:endParaRPr sz="2400">
              <a:latin typeface="Garamond"/>
              <a:cs typeface="Garamond"/>
            </a:endParaRPr>
          </a:p>
          <a:p>
            <a:pPr marL="12700" marR="1889760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OA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occurs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often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weight-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bearing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(hips,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knees,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cervical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lumbar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spine);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finger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involved.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31572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MEDICAL</a:t>
            </a:r>
            <a:r>
              <a:rPr b="0" spc="-7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6874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focuses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slowing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treating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because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treatment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available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stops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degenerative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joint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process.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8517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57842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Weight</a:t>
            </a:r>
            <a:r>
              <a:rPr sz="2400" spc="-11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reduction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Prevention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injuries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Perinatal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screening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congenital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hip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•Exercise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98005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FRACTURES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973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complete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incomplete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disruption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continuity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bone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structure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defined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according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type</a:t>
            </a:r>
            <a:endParaRPr sz="2400">
              <a:latin typeface="Garamond"/>
              <a:cs typeface="Garamond"/>
            </a:endParaRPr>
          </a:p>
          <a:p>
            <a:pPr marL="299085" marR="207835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extent.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occur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subjected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stress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greater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 it can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absorb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729" y="1240358"/>
            <a:ext cx="2036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Garamond"/>
                <a:cs typeface="Garamond"/>
              </a:rPr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390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a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direct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blow,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crushing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force,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twisting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motion,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even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extreme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muscle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contractions.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6621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Garamond"/>
                <a:cs typeface="Garamond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3209925" cy="20364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Write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notes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: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Meningitis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tumor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Neurological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assessment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1240358"/>
            <a:ext cx="5817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TYPES</a:t>
            </a:r>
            <a:r>
              <a:rPr b="0" spc="-25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OF </a:t>
            </a:r>
            <a:r>
              <a:rPr b="0" spc="-10" dirty="0">
                <a:latin typeface="Garamond"/>
                <a:cs typeface="Garamond"/>
              </a:rPr>
              <a:t>FRACTURES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6733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9845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Complete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fracture: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break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across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entire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cross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frequently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displaced.</a:t>
            </a:r>
            <a:endParaRPr sz="2400">
              <a:latin typeface="Garamond"/>
              <a:cs typeface="Garamond"/>
            </a:endParaRPr>
          </a:p>
          <a:p>
            <a:pPr marL="299085" marR="403860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Incomplete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greenstick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fracture: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Break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occurs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only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cross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section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bone.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Comminuted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fractures: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break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several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fragments.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Closed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simple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fracture: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does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produce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break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skin.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9727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6741795" cy="27749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167640">
              <a:lnSpc>
                <a:spcPct val="90000"/>
              </a:lnSpc>
              <a:spcBef>
                <a:spcPts val="359"/>
              </a:spcBef>
              <a:buChar char="•"/>
              <a:tabLst>
                <a:tab pos="18034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Open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fracture,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compound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complex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fracture: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break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skin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mucous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membrane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wound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extends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fractured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bone.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Open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fractures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graded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follows: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grade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I: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clean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wound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less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1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cm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long;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grade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II: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larger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wound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without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extensive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tissue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damage;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grade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III: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wound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highly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contaminated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extensive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tissue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damage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(most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severe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type).</a:t>
            </a:r>
            <a:endParaRPr sz="2200">
              <a:latin typeface="Garamond"/>
              <a:cs typeface="Garamond"/>
            </a:endParaRPr>
          </a:p>
          <a:p>
            <a:pPr marL="12700" marR="267970" indent="167640">
              <a:lnSpc>
                <a:spcPts val="2380"/>
              </a:lnSpc>
              <a:spcBef>
                <a:spcPts val="30"/>
              </a:spcBef>
              <a:buChar char="•"/>
              <a:tabLst>
                <a:tab pos="18034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intra-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articular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fracture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extends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joint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surface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bone.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060" y="1275410"/>
            <a:ext cx="893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05980" algn="l"/>
              </a:tabLst>
            </a:pPr>
            <a:r>
              <a:rPr sz="4000" b="0" dirty="0">
                <a:latin typeface="Garamond"/>
                <a:cs typeface="Garamond"/>
              </a:rPr>
              <a:t>Diagram</a:t>
            </a:r>
            <a:r>
              <a:rPr sz="4000" b="0" spc="1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showing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different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types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of</a:t>
            </a:r>
            <a:r>
              <a:rPr sz="4000" b="0" dirty="0">
                <a:latin typeface="Garamond"/>
                <a:cs typeface="Garamond"/>
              </a:rPr>
              <a:t>	</a:t>
            </a:r>
            <a:r>
              <a:rPr sz="4000" b="0" spc="-10" dirty="0">
                <a:latin typeface="Garamond"/>
                <a:cs typeface="Garamond"/>
              </a:rPr>
              <a:t>fractures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032" y="1825751"/>
            <a:ext cx="8996172" cy="4764024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970915"/>
            <a:ext cx="9005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27875" algn="l"/>
              </a:tabLst>
            </a:pPr>
            <a:r>
              <a:rPr sz="4000" b="0" dirty="0">
                <a:latin typeface="Garamond"/>
                <a:cs typeface="Garamond"/>
              </a:rPr>
              <a:t>The</a:t>
            </a:r>
            <a:r>
              <a:rPr sz="4000" b="0" spc="-4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clinical</a:t>
            </a:r>
            <a:r>
              <a:rPr sz="4000" b="0" spc="-5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signs</a:t>
            </a:r>
            <a:r>
              <a:rPr sz="4000" b="0" spc="-4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and</a:t>
            </a:r>
            <a:r>
              <a:rPr sz="4000" b="0" spc="-3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symptoms</a:t>
            </a:r>
            <a:r>
              <a:rPr sz="4000" b="0" spc="-45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of</a:t>
            </a:r>
            <a:r>
              <a:rPr sz="4000" b="0" dirty="0">
                <a:latin typeface="Garamond"/>
                <a:cs typeface="Garamond"/>
              </a:rPr>
              <a:t>	a</a:t>
            </a:r>
            <a:r>
              <a:rPr sz="4000" b="0" spc="-10" dirty="0">
                <a:latin typeface="Garamond"/>
                <a:cs typeface="Garamond"/>
              </a:rPr>
              <a:t> fracture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3651250" cy="23933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function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Deformity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  <a:tab pos="375285" algn="l"/>
              </a:tabLst>
            </a:pPr>
            <a:r>
              <a:rPr sz="275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shortening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extremity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crepitus,</a:t>
            </a:r>
            <a:r>
              <a:rPr sz="2400" spc="-1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localized</a:t>
            </a:r>
            <a:r>
              <a:rPr sz="24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edema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83248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EMERGENCY</a:t>
            </a:r>
            <a:r>
              <a:rPr b="0" spc="-21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7447280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356870" indent="-287020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Immediately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injury,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immobilize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before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moved.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Splint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joints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adjacent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fracture,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movement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fragments.</a:t>
            </a:r>
            <a:endParaRPr sz="2400">
              <a:latin typeface="Garamond"/>
              <a:cs typeface="Garamond"/>
            </a:endParaRPr>
          </a:p>
          <a:p>
            <a:pPr marL="299085" marR="37465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Immobilization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lower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extremities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accomplished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bandaging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legs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together,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unaffected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extremity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serving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splint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injured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one.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19659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7417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16217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extremity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injury,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arm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bandaged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chest,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injured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forearm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placed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sling.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Assess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neurovascular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status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distal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injury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both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before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splinting to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determine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adequacy of</a:t>
            </a:r>
            <a:r>
              <a:rPr sz="2400" spc="3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peripheral tissue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perfusion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nerve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function.</a:t>
            </a:r>
            <a:endParaRPr sz="2400">
              <a:latin typeface="Garamond"/>
              <a:cs typeface="Garamond"/>
            </a:endParaRPr>
          </a:p>
          <a:p>
            <a:pPr marL="299085" marR="1743075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Cover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wound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open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sterile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dressing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contamination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deeper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tissues.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MANAGING</a:t>
            </a:r>
            <a:r>
              <a:rPr b="0" spc="-155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CLOSED</a:t>
            </a:r>
            <a:r>
              <a:rPr b="0" spc="-10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FRACTURES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666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/>
              <a:t>Instruct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patient</a:t>
            </a:r>
            <a:r>
              <a:rPr spc="-40" dirty="0"/>
              <a:t> </a:t>
            </a:r>
            <a:r>
              <a:rPr dirty="0"/>
              <a:t>regarding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proper</a:t>
            </a:r>
            <a:r>
              <a:rPr spc="-45" dirty="0"/>
              <a:t> </a:t>
            </a:r>
            <a:r>
              <a:rPr dirty="0"/>
              <a:t>methods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dirty="0"/>
              <a:t>edema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20" dirty="0"/>
              <a:t>pain </a:t>
            </a:r>
            <a:r>
              <a:rPr dirty="0"/>
              <a:t>(eg,</a:t>
            </a:r>
            <a:r>
              <a:rPr spc="-50" dirty="0"/>
              <a:t> </a:t>
            </a:r>
            <a:r>
              <a:rPr dirty="0"/>
              <a:t>elevate</a:t>
            </a:r>
            <a:r>
              <a:rPr spc="-40" dirty="0"/>
              <a:t> </a:t>
            </a:r>
            <a:r>
              <a:rPr dirty="0"/>
              <a:t>extremity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heart</a:t>
            </a:r>
            <a:r>
              <a:rPr spc="-35" dirty="0"/>
              <a:t> </a:t>
            </a:r>
            <a:r>
              <a:rPr spc="-10" dirty="0"/>
              <a:t>level,</a:t>
            </a:r>
          </a:p>
          <a:p>
            <a:pPr marL="299085">
              <a:lnSpc>
                <a:spcPct val="100000"/>
              </a:lnSpc>
            </a:pPr>
            <a:r>
              <a:rPr dirty="0"/>
              <a:t>take</a:t>
            </a:r>
            <a:r>
              <a:rPr spc="-45" dirty="0"/>
              <a:t> </a:t>
            </a:r>
            <a:r>
              <a:rPr dirty="0"/>
              <a:t>analgesics</a:t>
            </a:r>
            <a:r>
              <a:rPr spc="-45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spc="-10" dirty="0"/>
              <a:t>prescribed).</a:t>
            </a:r>
          </a:p>
          <a:p>
            <a:pPr marL="483234" lvl="1" indent="-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exercises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maintain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unaffected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muscles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endParaRPr sz="2400">
              <a:latin typeface="Garamond"/>
              <a:cs typeface="Garamond"/>
            </a:endParaRPr>
          </a:p>
          <a:p>
            <a:pPr marL="299085" marR="3446145">
              <a:lnSpc>
                <a:spcPct val="100000"/>
              </a:lnSpc>
            </a:pPr>
            <a:r>
              <a:rPr dirty="0"/>
              <a:t>strengthen</a:t>
            </a:r>
            <a:r>
              <a:rPr spc="-55" dirty="0"/>
              <a:t> </a:t>
            </a:r>
            <a:r>
              <a:rPr dirty="0"/>
              <a:t>muscles</a:t>
            </a:r>
            <a:r>
              <a:rPr spc="-55" dirty="0"/>
              <a:t> </a:t>
            </a:r>
            <a:r>
              <a:rPr dirty="0"/>
              <a:t>needed</a:t>
            </a:r>
            <a:r>
              <a:rPr spc="-5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transferring</a:t>
            </a:r>
            <a:r>
              <a:rPr spc="-70" dirty="0"/>
              <a:t> </a:t>
            </a:r>
            <a:r>
              <a:rPr spc="-25" dirty="0"/>
              <a:t>and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assistive</a:t>
            </a:r>
            <a:r>
              <a:rPr spc="-60" dirty="0"/>
              <a:t> </a:t>
            </a:r>
            <a:r>
              <a:rPr dirty="0"/>
              <a:t>devices</a:t>
            </a:r>
            <a:r>
              <a:rPr spc="-50" dirty="0"/>
              <a:t> </a:t>
            </a:r>
            <a:r>
              <a:rPr dirty="0"/>
              <a:t>(eg,</a:t>
            </a:r>
            <a:r>
              <a:rPr spc="-60" dirty="0"/>
              <a:t> </a:t>
            </a:r>
            <a:r>
              <a:rPr dirty="0"/>
              <a:t>crutches,</a:t>
            </a:r>
            <a:r>
              <a:rPr spc="-50" dirty="0"/>
              <a:t> </a:t>
            </a:r>
            <a:r>
              <a:rPr spc="-10" dirty="0"/>
              <a:t>walker).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75907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CONT…………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5431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8450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how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assistive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devices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safely.</a:t>
            </a:r>
            <a:endParaRPr sz="2400">
              <a:latin typeface="Garamond"/>
              <a:cs typeface="Garamond"/>
            </a:endParaRPr>
          </a:p>
          <a:p>
            <a:pPr marL="299085" marR="5080" lvl="1" indent="183515" algn="just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Arrange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help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modify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their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home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environment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needed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secure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personal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assistance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4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necessary.</a:t>
            </a:r>
            <a:endParaRPr sz="2400">
              <a:latin typeface="Garamond"/>
              <a:cs typeface="Garamond"/>
            </a:endParaRPr>
          </a:p>
          <a:p>
            <a:pPr marL="299085" marR="464184" lvl="1" indent="184150" algn="just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Provide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teaching,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self-care,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medication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information,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monitoring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potential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complications,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need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continuing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supervision.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77152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MANAGING</a:t>
            </a:r>
            <a:r>
              <a:rPr b="0" spc="-155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OPEN</a:t>
            </a:r>
            <a:r>
              <a:rPr b="0" spc="-12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FRACTURE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64603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objectives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wound,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tissue,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promote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bone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tissue.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open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fracture,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osteomyelitis,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tetanus,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gas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gangrene.</a:t>
            </a:r>
            <a:endParaRPr sz="2400">
              <a:latin typeface="Garamond"/>
              <a:cs typeface="Garamond"/>
            </a:endParaRPr>
          </a:p>
          <a:p>
            <a:pPr marL="299085" marR="470534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Administer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IV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antibiotics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immediately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upon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patient’s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arrival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hospital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along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tetanus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toxoid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needed.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755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03795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00"/>
              </a:spcBef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Perform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wound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irrigation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debridement.</a:t>
            </a:r>
            <a:endParaRPr sz="2400">
              <a:latin typeface="Garamond"/>
              <a:cs typeface="Garamond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Elevate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extremity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minimize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edema.</a:t>
            </a:r>
            <a:endParaRPr sz="2400">
              <a:latin typeface="Garamond"/>
              <a:cs typeface="Garamond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Assess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neurovascular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status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frequently.</a:t>
            </a:r>
            <a:endParaRPr sz="2400">
              <a:latin typeface="Garamond"/>
              <a:cs typeface="Garamond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Take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patient’s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temperature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regular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intervals,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monitor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109980">
              <a:lnSpc>
                <a:spcPct val="100000"/>
              </a:lnSpc>
              <a:spcBef>
                <a:spcPts val="105"/>
              </a:spcBef>
            </a:pPr>
            <a:r>
              <a:rPr b="0" spc="-45" dirty="0">
                <a:latin typeface="Garamond"/>
                <a:cs typeface="Garamond"/>
              </a:rPr>
              <a:t>CARDIOVASCULAR</a:t>
            </a:r>
            <a:r>
              <a:rPr b="0" spc="-16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16810"/>
            <a:ext cx="9410700" cy="24523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cardiovascular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consists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3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heart,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vessels,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endParaRPr sz="2400">
              <a:latin typeface="Garamond"/>
              <a:cs typeface="Garamond"/>
            </a:endParaRPr>
          </a:p>
          <a:p>
            <a:pPr marL="12700" marR="269875">
              <a:lnSpc>
                <a:spcPct val="100000"/>
              </a:lnSpc>
              <a:spcBef>
                <a:spcPts val="1175"/>
              </a:spcBef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FUNCTION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pump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distributing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oxygen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nutrients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throughout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Task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Draw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label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human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showing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flow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743835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53995"/>
            <a:ext cx="4099560" cy="3049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DISCUSS</a:t>
            </a:r>
            <a:r>
              <a:rPr sz="1700" b="1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WRITE</a:t>
            </a:r>
            <a:r>
              <a:rPr sz="17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NOTES</a:t>
            </a:r>
            <a:r>
              <a:rPr sz="1700" b="1" spc="3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spc="-25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endParaRPr sz="1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Discuss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write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notes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50" dirty="0">
                <a:solidFill>
                  <a:srgbClr val="252525"/>
                </a:solidFill>
                <a:latin typeface="Garamond"/>
                <a:cs typeface="Garamond"/>
              </a:rPr>
              <a:t>:</a:t>
            </a:r>
            <a:endParaRPr sz="17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Dermatitis</a:t>
            </a:r>
            <a:endParaRPr sz="1700">
              <a:latin typeface="Garamond"/>
              <a:cs typeface="Garamond"/>
            </a:endParaRPr>
          </a:p>
          <a:p>
            <a:pPr marL="66040">
              <a:lnSpc>
                <a:spcPct val="100000"/>
              </a:lnSpc>
              <a:spcBef>
                <a:spcPts val="600"/>
              </a:spcBef>
            </a:pPr>
            <a:r>
              <a:rPr sz="1700" b="1" spc="-1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endParaRPr sz="17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50"/>
              </a:spcBef>
              <a:buClr>
                <a:srgbClr val="83992A"/>
              </a:buClr>
              <a:buSzPct val="114705"/>
              <a:buAutoNum type="alphaUcPeriod"/>
              <a:tabLst>
                <a:tab pos="52768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Definition</a:t>
            </a:r>
            <a:endParaRPr sz="17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alphaUcPeriod"/>
              <a:tabLst>
                <a:tab pos="52768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Causes</a:t>
            </a:r>
            <a:endParaRPr sz="17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alphaUcPeriod"/>
              <a:tabLst>
                <a:tab pos="5276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Clinical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presentation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/signs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endParaRPr sz="17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alphaUcPeriod"/>
              <a:tabLst>
                <a:tab pos="52768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Preventive</a:t>
            </a:r>
            <a:r>
              <a:rPr sz="17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measures</a:t>
            </a:r>
            <a:endParaRPr sz="17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alphaUcPeriod"/>
              <a:tabLst>
                <a:tab pos="5276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home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remedies</a:t>
            </a:r>
            <a:endParaRPr sz="1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004185" marR="5080" indent="-2773045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Garamond"/>
                <a:cs typeface="Garamond"/>
              </a:rPr>
              <a:t>ANATOMY</a:t>
            </a:r>
            <a:r>
              <a:rPr sz="4000" b="0" spc="-12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OF</a:t>
            </a:r>
            <a:r>
              <a:rPr sz="4000" b="0" spc="-1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THE</a:t>
            </a:r>
            <a:r>
              <a:rPr sz="4000" b="0" spc="-12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HEART</a:t>
            </a:r>
            <a:r>
              <a:rPr sz="4000" b="0" spc="-125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SHOWING </a:t>
            </a:r>
            <a:r>
              <a:rPr sz="4000" b="0" dirty="0">
                <a:latin typeface="Garamond"/>
                <a:cs typeface="Garamond"/>
              </a:rPr>
              <a:t>BLOOD</a:t>
            </a:r>
            <a:r>
              <a:rPr sz="4000" b="0" spc="-150" dirty="0">
                <a:latin typeface="Garamond"/>
                <a:cs typeface="Garamond"/>
              </a:rPr>
              <a:t> </a:t>
            </a:r>
            <a:r>
              <a:rPr sz="4000" b="0" spc="-20" dirty="0">
                <a:latin typeface="Garamond"/>
                <a:cs typeface="Garamond"/>
              </a:rPr>
              <a:t>FLOW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6364" y="2557272"/>
            <a:ext cx="3319272" cy="33177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970915"/>
            <a:ext cx="8758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Garamond"/>
                <a:cs typeface="Garamond"/>
              </a:rPr>
              <a:t>DISEASES</a:t>
            </a:r>
            <a:r>
              <a:rPr sz="4000" b="0" spc="-1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IN</a:t>
            </a:r>
            <a:r>
              <a:rPr sz="4000" b="0" spc="-114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THE</a:t>
            </a:r>
            <a:r>
              <a:rPr sz="4000" b="0" spc="-95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CARDIOVASCULAR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351610"/>
            <a:ext cx="1009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244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400" b="1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(</a:t>
            </a:r>
            <a:r>
              <a:rPr sz="2400" b="1" spc="-45" dirty="0">
                <a:solidFill>
                  <a:srgbClr val="252525"/>
                </a:solidFill>
                <a:latin typeface="Garamond"/>
                <a:cs typeface="Garamond"/>
              </a:rPr>
              <a:t>h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ype</a:t>
            </a:r>
            <a:r>
              <a:rPr sz="2400" b="1" spc="75" dirty="0">
                <a:solidFill>
                  <a:srgbClr val="252525"/>
                </a:solidFill>
                <a:latin typeface="Garamond"/>
                <a:cs typeface="Garamond"/>
              </a:rPr>
              <a:t>r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te</a:t>
            </a:r>
            <a:r>
              <a:rPr sz="2400" b="1" spc="-395" dirty="0">
                <a:solidFill>
                  <a:srgbClr val="252525"/>
                </a:solidFill>
                <a:latin typeface="Garamond"/>
                <a:cs typeface="Garamond"/>
              </a:rPr>
              <a:t>n</a:t>
            </a:r>
            <a:r>
              <a:rPr sz="6000" spc="-2302" baseline="-25000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2400" b="1" spc="-155" dirty="0">
                <a:solidFill>
                  <a:srgbClr val="252525"/>
                </a:solidFill>
                <a:latin typeface="Garamond"/>
                <a:cs typeface="Garamond"/>
              </a:rPr>
              <a:t>i</a:t>
            </a:r>
            <a:r>
              <a:rPr sz="6000" spc="-3757" baseline="-25000" dirty="0">
                <a:solidFill>
                  <a:srgbClr val="252525"/>
                </a:solidFill>
                <a:latin typeface="Garamond"/>
                <a:cs typeface="Garamond"/>
              </a:rPr>
              <a:t>Y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o</a:t>
            </a:r>
            <a:r>
              <a:rPr sz="2400" b="1" spc="-90" dirty="0">
                <a:solidFill>
                  <a:srgbClr val="252525"/>
                </a:solidFill>
                <a:latin typeface="Garamond"/>
                <a:cs typeface="Garamond"/>
              </a:rPr>
              <a:t>n</a:t>
            </a:r>
            <a:r>
              <a:rPr sz="6000" spc="-2760" baseline="-25000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) </a:t>
            </a:r>
            <a:r>
              <a:rPr sz="2400" spc="-185" dirty="0">
                <a:solidFill>
                  <a:srgbClr val="252525"/>
                </a:solidFill>
                <a:latin typeface="Garamond"/>
                <a:cs typeface="Garamond"/>
              </a:rPr>
              <a:t>i</a:t>
            </a:r>
            <a:r>
              <a:rPr sz="6000" spc="-3487" baseline="-25000" dirty="0">
                <a:solidFill>
                  <a:srgbClr val="252525"/>
                </a:solidFill>
                <a:latin typeface="Garamond"/>
                <a:cs typeface="Garamond"/>
              </a:rPr>
              <a:t>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7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6000" spc="-2835" baseline="-25000" dirty="0">
                <a:solidFill>
                  <a:srgbClr val="252525"/>
                </a:solidFill>
                <a:latin typeface="Garamond"/>
                <a:cs typeface="Garamond"/>
              </a:rPr>
              <a:t>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</a:t>
            </a:r>
            <a:r>
              <a:rPr sz="2400" spc="-355" dirty="0">
                <a:solidFill>
                  <a:srgbClr val="252525"/>
                </a:solidFill>
                <a:latin typeface="Garamond"/>
                <a:cs typeface="Garamond"/>
              </a:rPr>
              <a:t>o</a:t>
            </a:r>
            <a:r>
              <a:rPr sz="6000" spc="-4552" baseline="-25000" dirty="0">
                <a:solidFill>
                  <a:srgbClr val="252525"/>
                </a:solidFill>
                <a:latin typeface="Garamond"/>
                <a:cs typeface="Garamond"/>
              </a:rPr>
              <a:t>M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mmo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condition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920366"/>
            <a:ext cx="10307955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5405">
              <a:lnSpc>
                <a:spcPct val="100000"/>
              </a:lnSpc>
              <a:spcBef>
                <a:spcPts val="100"/>
              </a:spcBef>
              <a:tabLst>
                <a:tab pos="478917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long-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force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against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	artery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walls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eventually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health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problems,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stroke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coronary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b="1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 a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supplying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heart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muscle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cerebrovascular</a:t>
            </a:r>
            <a:r>
              <a:rPr sz="2400" b="1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supplying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peripheral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arterial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supplying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arms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legs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congenital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birth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defects that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affect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normal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development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functioning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malformations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structure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birth</a:t>
            </a:r>
            <a:endParaRPr sz="2400">
              <a:latin typeface="Garamond"/>
              <a:cs typeface="Garamond"/>
            </a:endParaRPr>
          </a:p>
          <a:p>
            <a:pPr marL="299085" marR="32956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deep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vein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thrombosis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pulmonary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embolism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clots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leg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veins,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dislodge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lungs.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2677795" marR="5080" indent="-1169035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Garamond"/>
                <a:cs typeface="Garamond"/>
              </a:rPr>
              <a:t>SIGNS</a:t>
            </a:r>
            <a:r>
              <a:rPr sz="4000" b="0" spc="-13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AND</a:t>
            </a:r>
            <a:r>
              <a:rPr sz="4000" b="0" spc="-12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SYMPTOMS</a:t>
            </a:r>
            <a:r>
              <a:rPr sz="4000" b="0" spc="-120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OF </a:t>
            </a:r>
            <a:r>
              <a:rPr sz="4000" b="0" spc="-10" dirty="0">
                <a:latin typeface="Garamond"/>
                <a:cs typeface="Garamond"/>
              </a:rPr>
              <a:t>HYPERTENTION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1197862"/>
            <a:ext cx="10070592" cy="5660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65112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HYPOTENSION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96195"/>
            <a:ext cx="7898765" cy="30448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2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Hypotension</a:t>
            </a:r>
            <a:r>
              <a:rPr sz="15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below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90/60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mmhg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CAUSES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Emotional</a:t>
            </a:r>
            <a:r>
              <a:rPr sz="1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stress,</a:t>
            </a:r>
            <a:r>
              <a:rPr sz="1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fear,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insecurity</a:t>
            </a:r>
            <a:r>
              <a:rPr sz="1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15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(the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causes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500" spc="1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fainting)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Dehydration,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reduces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volume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body’s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reaction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heat,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shunt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500" spc="1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skin,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leading</a:t>
            </a:r>
            <a:r>
              <a:rPr sz="1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dehydration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donation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Internal</a:t>
            </a:r>
            <a:r>
              <a:rPr sz="1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bleeding,</a:t>
            </a:r>
            <a:r>
              <a:rPr sz="1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1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perforated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ulcer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trauma,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15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15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road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accident</a:t>
            </a:r>
            <a:r>
              <a:rPr sz="15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deep</a:t>
            </a:r>
            <a:r>
              <a:rPr sz="15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cut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Pregnancy</a:t>
            </a:r>
            <a:endParaRPr sz="15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Medications</a:t>
            </a:r>
            <a:r>
              <a:rPr sz="1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1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500" spc="-1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endParaRPr sz="15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9660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0043"/>
            <a:ext cx="8236584" cy="30981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Diuretics,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produce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Medications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depression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Medications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certain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conditions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Allergic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reaction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certain drugs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chemicals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Some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forms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infection,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toxic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shock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syndrome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disease,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hamper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pumping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action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muscle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Some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nervous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disorders,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Parkinson’s</a:t>
            </a:r>
            <a:r>
              <a:rPr sz="2200" spc="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  <a:r>
              <a:rPr b="0" spc="-120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OF</a:t>
            </a:r>
            <a:r>
              <a:rPr b="0" spc="-8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HYPOTENSION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3214"/>
            <a:ext cx="7666990" cy="31273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Rehydration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–give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adequate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amount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water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close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monitoring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Arresting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bleeding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transfusion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Eating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iron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based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foods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pregnancy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Proper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treatment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infections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ts val="2375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check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before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administering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hypertension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medication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(antihypertensive)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9586"/>
            <a:ext cx="9311005" cy="31819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9085" marR="5080" indent="-287020">
              <a:lnSpc>
                <a:spcPts val="1630"/>
              </a:lnSpc>
              <a:spcBef>
                <a:spcPts val="5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17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particular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abnormal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condition,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disorder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structure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function,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affects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organism.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15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Common</a:t>
            </a:r>
            <a:r>
              <a:rPr sz="17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diseases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those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diseases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affects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population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Diseases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sub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divided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according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systems</a:t>
            </a:r>
            <a:endParaRPr sz="1700">
              <a:latin typeface="Garamond"/>
              <a:cs typeface="Garamond"/>
            </a:endParaRPr>
          </a:p>
          <a:p>
            <a:pPr marL="583565" indent="-570865">
              <a:lnSpc>
                <a:spcPct val="100000"/>
              </a:lnSpc>
              <a:spcBef>
                <a:spcPts val="350"/>
              </a:spcBef>
              <a:buClr>
                <a:srgbClr val="83992A"/>
              </a:buClr>
              <a:buSzPct val="114705"/>
              <a:buAutoNum type="romanUcPeriod"/>
              <a:tabLst>
                <a:tab pos="58356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Nervous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  <a:p>
            <a:pPr marL="583565" indent="-5708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romanUcPeriod"/>
              <a:tabLst>
                <a:tab pos="583565" algn="l"/>
              </a:tabLst>
            </a:pP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Cardiovascular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  <a:p>
            <a:pPr marL="583565" indent="-570865">
              <a:lnSpc>
                <a:spcPct val="100000"/>
              </a:lnSpc>
              <a:spcBef>
                <a:spcPts val="305"/>
              </a:spcBef>
              <a:buClr>
                <a:srgbClr val="83992A"/>
              </a:buClr>
              <a:buSzPct val="114705"/>
              <a:buAutoNum type="romanUcPeriod"/>
              <a:tabLst>
                <a:tab pos="58356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17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  <a:p>
            <a:pPr marL="583565" indent="-5708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romanUcPeriod"/>
              <a:tabLst>
                <a:tab pos="58356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Gastro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intestinal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  <a:p>
            <a:pPr marL="583565" indent="-5708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romanUcPeriod"/>
              <a:tabLst>
                <a:tab pos="58356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Genital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urinary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  <a:p>
            <a:pPr marL="636905" indent="-62420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705"/>
              <a:buAutoNum type="romanUcPeriod"/>
              <a:tabLst>
                <a:tab pos="63690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muscular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skeletal</a:t>
            </a:r>
            <a:r>
              <a:rPr sz="17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endParaRPr sz="1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16611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Cardiac </a:t>
            </a:r>
            <a:r>
              <a:rPr b="0" spc="-10" dirty="0">
                <a:latin typeface="Garamond"/>
                <a:cs typeface="Garamond"/>
              </a:rPr>
              <a:t>arrest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434195" cy="2769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347091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arrest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occurs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 the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ceases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produce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an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effective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pulse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circulate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blood.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endParaRPr sz="2000">
              <a:latin typeface="Garamond"/>
              <a:cs typeface="Garamond"/>
            </a:endParaRPr>
          </a:p>
          <a:p>
            <a:pPr marL="299085" marR="901065">
              <a:lnSpc>
                <a:spcPct val="8000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electrical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event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(i.e.,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dysrhythmia)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ventricular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fibrillation,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progressive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profound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bradycardia,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endParaRPr sz="2000">
              <a:latin typeface="Garamond"/>
              <a:cs typeface="Garamond"/>
            </a:endParaRPr>
          </a:p>
          <a:p>
            <a:pPr marL="299085" marR="3230245">
              <a:lnSpc>
                <a:spcPct val="8000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rhythm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all (a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systole).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arrest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may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follow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arrest;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occur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electrical</a:t>
            </a:r>
            <a:endParaRPr sz="2000">
              <a:latin typeface="Garamond"/>
              <a:cs typeface="Garamond"/>
            </a:endParaRPr>
          </a:p>
          <a:p>
            <a:pPr marL="299085" marR="151130">
              <a:lnSpc>
                <a:spcPct val="8000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activity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present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but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ineffective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contraction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circulating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volume,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pulseless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electrical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activity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(PEA).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PEA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hypovolemia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(eg,</a:t>
            </a:r>
            <a:endParaRPr sz="2000">
              <a:latin typeface="Garamond"/>
              <a:cs typeface="Garamond"/>
            </a:endParaRPr>
          </a:p>
          <a:p>
            <a:pPr marL="299085" marR="5080">
              <a:lnSpc>
                <a:spcPct val="8000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excessive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bleeding),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hypoxia,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hypothermia,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hyperkalemia,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massive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pulmonary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embolism,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myocardial</a:t>
            </a:r>
            <a:r>
              <a:rPr sz="20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infarction,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medication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overdose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0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beta-blockers,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calcium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channel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blockers).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5"/>
              </a:spcBef>
            </a:pPr>
            <a:r>
              <a:rPr dirty="0"/>
              <a:t>Clinical</a:t>
            </a:r>
            <a:r>
              <a:rPr spc="-45" dirty="0"/>
              <a:t> </a:t>
            </a:r>
            <a:r>
              <a:rPr spc="-10" dirty="0"/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6988175" cy="27749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arrest,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consciousness,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pulse,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are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lost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immediately.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Ineffective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gasping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occur.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pupils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eyes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begin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dilating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within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45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seconds.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Seizures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occur.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185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irreversible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damage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death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increases</a:t>
            </a:r>
            <a:endParaRPr sz="2200">
              <a:latin typeface="Garamond"/>
              <a:cs typeface="Garamond"/>
            </a:endParaRPr>
          </a:p>
          <a:p>
            <a:pPr marL="299085" marR="191135">
              <a:lnSpc>
                <a:spcPct val="80000"/>
              </a:lnSpc>
              <a:spcBef>
                <a:spcPts val="270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every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minute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time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circulation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ceases.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interval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varies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age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underlying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condition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patient.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this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period,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diagnosis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arrest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made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measures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taken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immediately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restore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circulation.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7406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414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Initiate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immediate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cardiopulmonary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resuscitation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(CPR).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Institute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follow-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monitoring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once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resuscitated.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6621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Garamond"/>
                <a:cs typeface="Garamond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094" y="2747517"/>
            <a:ext cx="132715" cy="1397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500" spc="-25" dirty="0">
                <a:solidFill>
                  <a:srgbClr val="83992A"/>
                </a:solidFill>
                <a:latin typeface="Garamond"/>
                <a:cs typeface="Garamond"/>
              </a:rPr>
              <a:t>1.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spc="-25" dirty="0">
                <a:solidFill>
                  <a:srgbClr val="83992A"/>
                </a:solidFill>
                <a:latin typeface="Garamond"/>
                <a:cs typeface="Garamond"/>
              </a:rPr>
              <a:t>2.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spc="-25" dirty="0">
                <a:solidFill>
                  <a:srgbClr val="83992A"/>
                </a:solidFill>
                <a:latin typeface="Garamond"/>
                <a:cs typeface="Garamond"/>
              </a:rPr>
              <a:t>3.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spc="-25" dirty="0">
                <a:solidFill>
                  <a:srgbClr val="83992A"/>
                </a:solidFill>
                <a:latin typeface="Garamond"/>
                <a:cs typeface="Garamond"/>
              </a:rPr>
              <a:t>4.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sz="1500" spc="-25" dirty="0">
                <a:solidFill>
                  <a:srgbClr val="83992A"/>
                </a:solidFill>
                <a:latin typeface="Garamond"/>
                <a:cs typeface="Garamond"/>
              </a:rPr>
              <a:t>5.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7094" y="2468016"/>
            <a:ext cx="26784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7020">
              <a:lnSpc>
                <a:spcPct val="138500"/>
              </a:lnSpc>
              <a:spcBef>
                <a:spcPts val="1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514984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groups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discuss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Write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notes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on 	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Myocardia</a:t>
            </a:r>
            <a:r>
              <a:rPr sz="13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infarction</a:t>
            </a:r>
            <a:endParaRPr sz="1300">
              <a:latin typeface="Garamond"/>
              <a:cs typeface="Garamond"/>
            </a:endParaRPr>
          </a:p>
          <a:p>
            <a:pPr marL="514984" marR="652145">
              <a:lnSpc>
                <a:spcPct val="138500"/>
              </a:lnSpc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Coronary</a:t>
            </a:r>
            <a:r>
              <a:rPr sz="13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artery</a:t>
            </a:r>
            <a:r>
              <a:rPr sz="13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disease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Ischemic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disease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Cardiac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edema</a:t>
            </a:r>
            <a:endParaRPr sz="1300">
              <a:latin typeface="Garamond"/>
              <a:cs typeface="Garamond"/>
            </a:endParaRPr>
          </a:p>
          <a:p>
            <a:pPr marL="514984">
              <a:lnSpc>
                <a:spcPct val="100000"/>
              </a:lnSpc>
              <a:spcBef>
                <a:spcPts val="600"/>
              </a:spcBef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Angina</a:t>
            </a:r>
            <a:r>
              <a:rPr sz="13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pectoris</a:t>
            </a:r>
            <a:endParaRPr sz="13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147148"/>
            <a:ext cx="3223260" cy="13696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300" b="1" spc="-10" dirty="0">
                <a:solidFill>
                  <a:srgbClr val="252525"/>
                </a:solidFill>
                <a:latin typeface="Garamond"/>
                <a:cs typeface="Garamond"/>
              </a:rPr>
              <a:t>INDICATE</a:t>
            </a:r>
            <a:endParaRPr sz="13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400"/>
              </a:spcBef>
              <a:buClr>
                <a:srgbClr val="83992A"/>
              </a:buClr>
              <a:buSzPct val="115384"/>
              <a:buAutoNum type="alphaUcPeriod"/>
              <a:tabLst>
                <a:tab pos="527685" algn="l"/>
              </a:tabLst>
            </a:pP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Definition</a:t>
            </a:r>
            <a:endParaRPr sz="13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Clr>
                <a:srgbClr val="83992A"/>
              </a:buClr>
              <a:buSzPct val="115384"/>
              <a:buAutoNum type="alphaUcPeriod"/>
              <a:tabLst>
                <a:tab pos="5276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clinical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presentation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/signs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3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endParaRPr sz="13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Clr>
                <a:srgbClr val="83992A"/>
              </a:buClr>
              <a:buSzPct val="115384"/>
              <a:buAutoNum type="alphaUcPeriod"/>
              <a:tabLst>
                <a:tab pos="527685" algn="l"/>
              </a:tabLst>
            </a:pP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Prevention</a:t>
            </a:r>
            <a:endParaRPr sz="1300">
              <a:latin typeface="Garamond"/>
              <a:cs typeface="Garamond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Clr>
                <a:srgbClr val="83992A"/>
              </a:buClr>
              <a:buSzPct val="115384"/>
              <a:buAutoNum type="alphaUcPeriod"/>
              <a:tabLst>
                <a:tab pos="527685" algn="l"/>
              </a:tabLst>
            </a:pP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endParaRPr sz="13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6669" y="1240358"/>
            <a:ext cx="60642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Garamond"/>
                <a:cs typeface="Garamond"/>
              </a:rPr>
              <a:t>RESPIRATORY</a:t>
            </a:r>
            <a:r>
              <a:rPr b="0" spc="-19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DYSTEM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87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network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tissues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help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you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breathe.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includes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airways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2563366"/>
            <a:ext cx="9349740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29247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Nasal</a:t>
            </a:r>
            <a:r>
              <a:rPr sz="4000" spc="-20" dirty="0"/>
              <a:t> </a:t>
            </a:r>
            <a:r>
              <a:rPr sz="4000" spc="-10" dirty="0"/>
              <a:t>Cavity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488562"/>
            <a:ext cx="9352915" cy="32397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7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r>
              <a:rPr sz="19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endParaRPr sz="1900">
              <a:latin typeface="Garamond"/>
              <a:cs typeface="Garamond"/>
            </a:endParaRPr>
          </a:p>
          <a:p>
            <a:pPr marL="360045" indent="-34734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36004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large,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air-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filled</a:t>
            </a:r>
            <a:r>
              <a:rPr sz="1900" spc="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space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skull</a:t>
            </a:r>
            <a:endParaRPr sz="1900">
              <a:latin typeface="Garamond"/>
              <a:cs typeface="Garamond"/>
            </a:endParaRPr>
          </a:p>
          <a:p>
            <a:pPr marL="299085" marR="76835" indent="-287020">
              <a:lnSpc>
                <a:spcPct val="80000"/>
              </a:lnSpc>
              <a:spcBef>
                <a:spcPts val="1055"/>
              </a:spcBef>
              <a:buChar char="•"/>
              <a:tabLst>
                <a:tab pos="299085" algn="l"/>
                <a:tab pos="360045" algn="l"/>
              </a:tabLst>
            </a:pPr>
            <a:r>
              <a:rPr sz="215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above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behind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middle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face.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continuation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 of</a:t>
            </a:r>
            <a:r>
              <a:rPr sz="19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nostrils.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inhaled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flows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endParaRPr sz="1900">
              <a:latin typeface="Garamond"/>
              <a:cs typeface="Garamond"/>
            </a:endParaRPr>
          </a:p>
          <a:p>
            <a:pPr marL="299085" marR="5080" indent="-287020">
              <a:lnSpc>
                <a:spcPts val="1820"/>
              </a:lnSpc>
              <a:spcBef>
                <a:spcPts val="105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,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warmed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humidified.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Hairs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help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trap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larger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foreign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particles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 before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they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go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deeper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19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2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addition to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functions,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endParaRPr sz="1900">
              <a:latin typeface="Garamond"/>
              <a:cs typeface="Garamond"/>
            </a:endParaRPr>
          </a:p>
          <a:p>
            <a:pPr marL="299085" marR="790575" indent="-287020">
              <a:lnSpc>
                <a:spcPts val="1820"/>
              </a:lnSpc>
              <a:spcBef>
                <a:spcPts val="1040"/>
              </a:spcBef>
              <a:buChar char="•"/>
              <a:tabLst>
                <a:tab pos="299085" algn="l"/>
                <a:tab pos="360045" algn="l"/>
              </a:tabLst>
            </a:pPr>
            <a:r>
              <a:rPr sz="215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chemoreceptors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needed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sense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smell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contribute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importantly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sense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taste.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Garamond"/>
                <a:cs typeface="Garamond"/>
              </a:rPr>
              <a:t>Pharynx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83794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pharynx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42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is</a:t>
            </a:r>
            <a:r>
              <a:rPr sz="1500" spc="-40" dirty="0"/>
              <a:t> </a:t>
            </a:r>
            <a:r>
              <a:rPr sz="1500" dirty="0"/>
              <a:t>a</a:t>
            </a:r>
            <a:r>
              <a:rPr sz="1500" spc="-5" dirty="0"/>
              <a:t> </a:t>
            </a:r>
            <a:r>
              <a:rPr sz="1500" spc="-20" dirty="0"/>
              <a:t>tube-</a:t>
            </a:r>
            <a:r>
              <a:rPr sz="1500" dirty="0"/>
              <a:t>like</a:t>
            </a:r>
            <a:r>
              <a:rPr sz="1500" spc="-35" dirty="0"/>
              <a:t> </a:t>
            </a:r>
            <a:r>
              <a:rPr sz="1500" dirty="0"/>
              <a:t>structure</a:t>
            </a:r>
            <a:r>
              <a:rPr sz="1500" spc="5" dirty="0"/>
              <a:t> </a:t>
            </a:r>
            <a:r>
              <a:rPr sz="1500" dirty="0"/>
              <a:t>that</a:t>
            </a:r>
            <a:r>
              <a:rPr sz="1500" spc="-25" dirty="0"/>
              <a:t> </a:t>
            </a:r>
            <a:r>
              <a:rPr sz="1500" dirty="0"/>
              <a:t>connects</a:t>
            </a:r>
            <a:r>
              <a:rPr sz="1500" spc="-15" dirty="0"/>
              <a:t> </a:t>
            </a:r>
            <a:r>
              <a:rPr sz="1500" dirty="0"/>
              <a:t>the</a:t>
            </a:r>
            <a:r>
              <a:rPr sz="1500" spc="-10" dirty="0"/>
              <a:t> </a:t>
            </a:r>
            <a:r>
              <a:rPr sz="1500" dirty="0"/>
              <a:t>nasal</a:t>
            </a:r>
            <a:r>
              <a:rPr sz="1500" spc="-25" dirty="0"/>
              <a:t> </a:t>
            </a:r>
            <a:r>
              <a:rPr sz="1500" spc="-10" dirty="0"/>
              <a:t>cavity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and</a:t>
            </a:r>
            <a:r>
              <a:rPr sz="1500" spc="-25" dirty="0"/>
              <a:t> </a:t>
            </a:r>
            <a:r>
              <a:rPr sz="1500" dirty="0"/>
              <a:t>the</a:t>
            </a:r>
            <a:r>
              <a:rPr sz="1500" spc="-25" dirty="0"/>
              <a:t> </a:t>
            </a:r>
            <a:r>
              <a:rPr sz="1500" dirty="0"/>
              <a:t>back</a:t>
            </a:r>
            <a:r>
              <a:rPr sz="1500" spc="-40" dirty="0"/>
              <a:t> </a:t>
            </a:r>
            <a:r>
              <a:rPr sz="1500" dirty="0"/>
              <a:t>of</a:t>
            </a:r>
            <a:r>
              <a:rPr sz="1500" spc="160" dirty="0"/>
              <a:t> </a:t>
            </a:r>
            <a:r>
              <a:rPr sz="1500" dirty="0"/>
              <a:t>the</a:t>
            </a:r>
            <a:r>
              <a:rPr sz="1500" spc="-20" dirty="0"/>
              <a:t> </a:t>
            </a:r>
            <a:r>
              <a:rPr sz="1500" dirty="0"/>
              <a:t>mouth</a:t>
            </a:r>
            <a:r>
              <a:rPr sz="1500" spc="-15" dirty="0"/>
              <a:t> </a:t>
            </a:r>
            <a:r>
              <a:rPr sz="1500" dirty="0"/>
              <a:t>to</a:t>
            </a:r>
            <a:r>
              <a:rPr sz="1500" spc="-30" dirty="0"/>
              <a:t> </a:t>
            </a:r>
            <a:r>
              <a:rPr sz="1500" dirty="0"/>
              <a:t>other</a:t>
            </a:r>
            <a:r>
              <a:rPr sz="1500" spc="-30" dirty="0"/>
              <a:t> </a:t>
            </a:r>
            <a:r>
              <a:rPr sz="1500" dirty="0"/>
              <a:t>structures</a:t>
            </a:r>
            <a:r>
              <a:rPr sz="1500" spc="-15" dirty="0"/>
              <a:t> </a:t>
            </a:r>
            <a:r>
              <a:rPr sz="1500" dirty="0"/>
              <a:t>lower</a:t>
            </a:r>
            <a:r>
              <a:rPr sz="1500" spc="-30" dirty="0"/>
              <a:t> </a:t>
            </a:r>
            <a:r>
              <a:rPr sz="1500" dirty="0"/>
              <a:t>in</a:t>
            </a:r>
            <a:r>
              <a:rPr sz="1500" spc="-45" dirty="0"/>
              <a:t> </a:t>
            </a:r>
            <a:r>
              <a:rPr sz="1500" dirty="0"/>
              <a:t>the</a:t>
            </a:r>
            <a:r>
              <a:rPr sz="1500" spc="-20" dirty="0"/>
              <a:t> </a:t>
            </a:r>
            <a:r>
              <a:rPr sz="1500" dirty="0"/>
              <a:t>throat,</a:t>
            </a:r>
            <a:r>
              <a:rPr sz="1500" spc="-35" dirty="0"/>
              <a:t> </a:t>
            </a:r>
            <a:r>
              <a:rPr sz="1500" dirty="0"/>
              <a:t>including</a:t>
            </a:r>
            <a:r>
              <a:rPr sz="1500" spc="-50" dirty="0"/>
              <a:t> </a:t>
            </a:r>
            <a:r>
              <a:rPr sz="1500" dirty="0"/>
              <a:t>the </a:t>
            </a:r>
            <a:r>
              <a:rPr sz="1500" spc="-10" dirty="0"/>
              <a:t>larynx</a:t>
            </a:r>
            <a:endParaRPr sz="1500"/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299085" algn="l"/>
              </a:tabLst>
            </a:pPr>
            <a:r>
              <a:rPr sz="1500" dirty="0"/>
              <a:t>.</a:t>
            </a:r>
            <a:r>
              <a:rPr sz="1500" spc="-5" dirty="0"/>
              <a:t> </a:t>
            </a:r>
            <a:r>
              <a:rPr sz="1500" dirty="0"/>
              <a:t>The </a:t>
            </a:r>
            <a:r>
              <a:rPr sz="1500" spc="-10" dirty="0"/>
              <a:t>pharynx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has</a:t>
            </a:r>
            <a:r>
              <a:rPr sz="1500" spc="-15" dirty="0"/>
              <a:t> </a:t>
            </a:r>
            <a:r>
              <a:rPr sz="1500" dirty="0"/>
              <a:t>dual</a:t>
            </a:r>
            <a:r>
              <a:rPr sz="1500" spc="-30" dirty="0"/>
              <a:t> </a:t>
            </a:r>
            <a:r>
              <a:rPr sz="1500" dirty="0"/>
              <a:t>functions:</a:t>
            </a:r>
            <a:r>
              <a:rPr sz="1500" spc="-10" dirty="0"/>
              <a:t> </a:t>
            </a:r>
            <a:r>
              <a:rPr sz="1500" dirty="0"/>
              <a:t>both</a:t>
            </a:r>
            <a:r>
              <a:rPr sz="1500" spc="-35" dirty="0"/>
              <a:t> </a:t>
            </a:r>
            <a:r>
              <a:rPr sz="1500" dirty="0"/>
              <a:t>air</a:t>
            </a:r>
            <a:r>
              <a:rPr sz="1500" spc="-25" dirty="0"/>
              <a:t> </a:t>
            </a:r>
            <a:r>
              <a:rPr sz="1500" dirty="0"/>
              <a:t>and </a:t>
            </a:r>
            <a:r>
              <a:rPr sz="1500" spc="-20" dirty="0"/>
              <a:t>food</a:t>
            </a:r>
            <a:endParaRPr sz="1500"/>
          </a:p>
          <a:p>
            <a:pPr marL="346075" indent="-333375">
              <a:lnSpc>
                <a:spcPts val="162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(or</a:t>
            </a:r>
            <a:r>
              <a:rPr sz="1500" spc="-10" dirty="0"/>
              <a:t> </a:t>
            </a:r>
            <a:r>
              <a:rPr sz="1500" dirty="0"/>
              <a:t>other</a:t>
            </a:r>
            <a:r>
              <a:rPr sz="1500" spc="-15" dirty="0"/>
              <a:t> </a:t>
            </a:r>
            <a:r>
              <a:rPr sz="1500" spc="-10" dirty="0"/>
              <a:t>swallowed</a:t>
            </a:r>
            <a:r>
              <a:rPr sz="1500" spc="-25" dirty="0"/>
              <a:t> </a:t>
            </a:r>
            <a:r>
              <a:rPr sz="1500" dirty="0"/>
              <a:t>substances)</a:t>
            </a:r>
            <a:r>
              <a:rPr sz="1500" spc="-20" dirty="0"/>
              <a:t> </a:t>
            </a:r>
            <a:r>
              <a:rPr sz="1500" dirty="0"/>
              <a:t>pass</a:t>
            </a:r>
            <a:r>
              <a:rPr sz="1500" spc="-10" dirty="0"/>
              <a:t> </a:t>
            </a:r>
            <a:r>
              <a:rPr sz="1500" dirty="0"/>
              <a:t>through</a:t>
            </a:r>
            <a:r>
              <a:rPr sz="1500" spc="-20" dirty="0"/>
              <a:t> </a:t>
            </a:r>
            <a:r>
              <a:rPr sz="1500" dirty="0"/>
              <a:t>it,</a:t>
            </a:r>
            <a:r>
              <a:rPr sz="1500" spc="-30" dirty="0"/>
              <a:t> </a:t>
            </a:r>
            <a:r>
              <a:rPr sz="1500" dirty="0"/>
              <a:t>so</a:t>
            </a:r>
            <a:r>
              <a:rPr sz="1500" spc="-10" dirty="0"/>
              <a:t> </a:t>
            </a:r>
            <a:r>
              <a:rPr sz="1500" dirty="0"/>
              <a:t>it</a:t>
            </a:r>
            <a:r>
              <a:rPr sz="1500" spc="-15" dirty="0"/>
              <a:t> </a:t>
            </a:r>
            <a:r>
              <a:rPr sz="1500" dirty="0"/>
              <a:t>is</a:t>
            </a:r>
            <a:r>
              <a:rPr sz="1500" spc="-25" dirty="0"/>
              <a:t> </a:t>
            </a:r>
            <a:r>
              <a:rPr sz="1500" dirty="0"/>
              <a:t>part</a:t>
            </a:r>
            <a:r>
              <a:rPr sz="1500" spc="-10" dirty="0"/>
              <a:t> </a:t>
            </a:r>
            <a:r>
              <a:rPr sz="1500" dirty="0"/>
              <a:t>of</a:t>
            </a:r>
            <a:r>
              <a:rPr sz="1500" spc="170" dirty="0"/>
              <a:t> </a:t>
            </a:r>
            <a:r>
              <a:rPr sz="1500" dirty="0"/>
              <a:t>both</a:t>
            </a:r>
            <a:r>
              <a:rPr sz="1500" spc="-10" dirty="0"/>
              <a:t> </a:t>
            </a:r>
            <a:r>
              <a:rPr sz="1500" dirty="0"/>
              <a:t>the</a:t>
            </a:r>
            <a:r>
              <a:rPr sz="1500" spc="-10" dirty="0"/>
              <a:t> </a:t>
            </a:r>
            <a:r>
              <a:rPr sz="1500" dirty="0"/>
              <a:t>respiratory</a:t>
            </a:r>
            <a:r>
              <a:rPr sz="1500" spc="-35" dirty="0"/>
              <a:t> </a:t>
            </a:r>
            <a:r>
              <a:rPr sz="1500" dirty="0"/>
              <a:t>and</a:t>
            </a:r>
            <a:r>
              <a:rPr sz="1500" spc="-20" dirty="0"/>
              <a:t> </a:t>
            </a:r>
            <a:r>
              <a:rPr sz="1500" dirty="0"/>
              <a:t>digestive</a:t>
            </a:r>
            <a:r>
              <a:rPr sz="1500" spc="-40" dirty="0"/>
              <a:t> </a:t>
            </a:r>
            <a:r>
              <a:rPr sz="1500" spc="-10" dirty="0"/>
              <a:t>systems. </a:t>
            </a:r>
            <a:r>
              <a:rPr sz="1500" dirty="0"/>
              <a:t>Air</a:t>
            </a:r>
            <a:r>
              <a:rPr sz="1500" spc="-25" dirty="0"/>
              <a:t> </a:t>
            </a:r>
            <a:r>
              <a:rPr sz="1500" dirty="0"/>
              <a:t>passes</a:t>
            </a:r>
            <a:r>
              <a:rPr sz="1500" spc="-25" dirty="0"/>
              <a:t> </a:t>
            </a:r>
            <a:r>
              <a:rPr sz="1500" spc="-20" dirty="0"/>
              <a:t>from</a:t>
            </a:r>
            <a:endParaRPr sz="1500"/>
          </a:p>
          <a:p>
            <a:pPr marL="299085">
              <a:lnSpc>
                <a:spcPts val="1620"/>
              </a:lnSpc>
            </a:pPr>
            <a:r>
              <a:rPr sz="1500" dirty="0"/>
              <a:t>the</a:t>
            </a:r>
            <a:r>
              <a:rPr sz="1500" spc="-30" dirty="0"/>
              <a:t> </a:t>
            </a:r>
            <a:r>
              <a:rPr sz="1500" dirty="0"/>
              <a:t>nasal</a:t>
            </a:r>
            <a:r>
              <a:rPr sz="1500" spc="-35" dirty="0"/>
              <a:t> </a:t>
            </a:r>
            <a:r>
              <a:rPr sz="1500" spc="-10" dirty="0"/>
              <a:t>cavity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through</a:t>
            </a:r>
            <a:r>
              <a:rPr sz="1500" spc="-45" dirty="0"/>
              <a:t> </a:t>
            </a:r>
            <a:r>
              <a:rPr sz="1500" dirty="0"/>
              <a:t>the</a:t>
            </a:r>
            <a:r>
              <a:rPr sz="1500" spc="-35" dirty="0"/>
              <a:t> </a:t>
            </a:r>
            <a:r>
              <a:rPr sz="1500" spc="-10" dirty="0"/>
              <a:t>pharynx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to</a:t>
            </a:r>
            <a:r>
              <a:rPr sz="1500" spc="-20" dirty="0"/>
              <a:t> </a:t>
            </a:r>
            <a:r>
              <a:rPr sz="1500" dirty="0"/>
              <a:t>the</a:t>
            </a:r>
            <a:r>
              <a:rPr sz="1500" spc="-5" dirty="0"/>
              <a:t> </a:t>
            </a:r>
            <a:r>
              <a:rPr sz="1500" spc="-10" dirty="0"/>
              <a:t>larynx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(as</a:t>
            </a:r>
            <a:r>
              <a:rPr sz="1500" spc="-15" dirty="0"/>
              <a:t> </a:t>
            </a:r>
            <a:r>
              <a:rPr sz="1500" dirty="0"/>
              <a:t>well</a:t>
            </a:r>
            <a:r>
              <a:rPr sz="1500" spc="-35" dirty="0"/>
              <a:t> </a:t>
            </a:r>
            <a:r>
              <a:rPr sz="1500" dirty="0"/>
              <a:t>as</a:t>
            </a:r>
            <a:r>
              <a:rPr sz="1500" spc="-20" dirty="0"/>
              <a:t> </a:t>
            </a:r>
            <a:r>
              <a:rPr sz="1500" dirty="0"/>
              <a:t>in</a:t>
            </a:r>
            <a:r>
              <a:rPr sz="1500" spc="-35" dirty="0"/>
              <a:t> </a:t>
            </a:r>
            <a:r>
              <a:rPr sz="1500" dirty="0"/>
              <a:t>the</a:t>
            </a:r>
            <a:r>
              <a:rPr sz="1500" spc="-25" dirty="0"/>
              <a:t> </a:t>
            </a:r>
            <a:r>
              <a:rPr sz="1500" dirty="0"/>
              <a:t>opposite</a:t>
            </a:r>
            <a:r>
              <a:rPr sz="1500" spc="-50" dirty="0"/>
              <a:t> </a:t>
            </a:r>
            <a:r>
              <a:rPr sz="1500" dirty="0"/>
              <a:t>direction).</a:t>
            </a:r>
            <a:r>
              <a:rPr sz="1500" spc="-40" dirty="0"/>
              <a:t> </a:t>
            </a:r>
            <a:r>
              <a:rPr sz="1500" spc="-20" dirty="0"/>
              <a:t>Food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passes</a:t>
            </a:r>
            <a:r>
              <a:rPr sz="1500" spc="-35" dirty="0"/>
              <a:t> </a:t>
            </a:r>
            <a:r>
              <a:rPr sz="1500" dirty="0"/>
              <a:t>from</a:t>
            </a:r>
            <a:r>
              <a:rPr sz="1500" spc="-35" dirty="0"/>
              <a:t> </a:t>
            </a:r>
            <a:r>
              <a:rPr sz="1500" dirty="0"/>
              <a:t>the</a:t>
            </a:r>
            <a:r>
              <a:rPr sz="1500" spc="-30" dirty="0"/>
              <a:t> </a:t>
            </a:r>
            <a:r>
              <a:rPr sz="1500" dirty="0"/>
              <a:t>mouth</a:t>
            </a:r>
            <a:r>
              <a:rPr sz="1500" spc="-25" dirty="0"/>
              <a:t> </a:t>
            </a:r>
            <a:r>
              <a:rPr sz="1500" dirty="0"/>
              <a:t>through</a:t>
            </a:r>
            <a:r>
              <a:rPr sz="1500" spc="-35" dirty="0"/>
              <a:t> </a:t>
            </a:r>
            <a:r>
              <a:rPr sz="1500" dirty="0"/>
              <a:t>the</a:t>
            </a:r>
            <a:r>
              <a:rPr sz="1500" spc="-30" dirty="0"/>
              <a:t> </a:t>
            </a:r>
            <a:r>
              <a:rPr sz="1500" spc="-10" dirty="0"/>
              <a:t>pharynx</a:t>
            </a:r>
            <a:endParaRPr sz="1500"/>
          </a:p>
          <a:p>
            <a:pPr marL="346075" indent="-33337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333"/>
              <a:buFont typeface="Arial"/>
              <a:buChar char="•"/>
              <a:tabLst>
                <a:tab pos="346075" algn="l"/>
              </a:tabLst>
            </a:pPr>
            <a:r>
              <a:rPr sz="1500" dirty="0"/>
              <a:t>to</a:t>
            </a:r>
            <a:r>
              <a:rPr sz="1500" spc="-20" dirty="0"/>
              <a:t> </a:t>
            </a:r>
            <a:r>
              <a:rPr sz="1500" dirty="0"/>
              <a:t>the</a:t>
            </a:r>
            <a:r>
              <a:rPr sz="1500" spc="-5" dirty="0"/>
              <a:t> </a:t>
            </a:r>
            <a:r>
              <a:rPr sz="1500" spc="-10" dirty="0"/>
              <a:t>esophagus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894454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Larynx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/>
              <a:t>The </a:t>
            </a:r>
            <a:r>
              <a:rPr b="1" spc="-10" dirty="0">
                <a:latin typeface="Garamond"/>
                <a:cs typeface="Garamond"/>
              </a:rPr>
              <a:t>larynx</a:t>
            </a:r>
          </a:p>
          <a:p>
            <a:pPr marL="375285" indent="-362585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dirty="0"/>
              <a:t>connects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pharynx</a:t>
            </a:r>
          </a:p>
          <a:p>
            <a:pPr marL="375285" indent="-3625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dirty="0"/>
              <a:t>and</a:t>
            </a:r>
            <a:r>
              <a:rPr spc="-10" dirty="0"/>
              <a:t> trachea</a:t>
            </a:r>
          </a:p>
          <a:p>
            <a:pPr marL="375285" indent="-3625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dirty="0"/>
              <a:t>and</a:t>
            </a:r>
            <a:r>
              <a:rPr spc="-45" dirty="0"/>
              <a:t> </a:t>
            </a:r>
            <a:r>
              <a:rPr dirty="0"/>
              <a:t>helps</a:t>
            </a:r>
            <a:r>
              <a:rPr spc="-3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conduct</a:t>
            </a:r>
            <a:r>
              <a:rPr spc="-40" dirty="0"/>
              <a:t> </a:t>
            </a:r>
            <a:r>
              <a:rPr dirty="0"/>
              <a:t>air</a:t>
            </a:r>
            <a:r>
              <a:rPr spc="-45" dirty="0"/>
              <a:t>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respiratory</a:t>
            </a:r>
            <a:r>
              <a:rPr spc="-40" dirty="0"/>
              <a:t> </a:t>
            </a:r>
            <a:r>
              <a:rPr spc="-10" dirty="0"/>
              <a:t>tract</a:t>
            </a:r>
          </a:p>
          <a:p>
            <a:pPr marL="299085" indent="-286385">
              <a:lnSpc>
                <a:spcPct val="100000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/>
              <a:t>.</a:t>
            </a:r>
            <a:r>
              <a:rPr spc="5" dirty="0"/>
              <a:t> </a:t>
            </a:r>
            <a:r>
              <a:rPr dirty="0"/>
              <a:t>The </a:t>
            </a:r>
            <a:r>
              <a:rPr spc="-10" dirty="0"/>
              <a:t>larynx</a:t>
            </a:r>
          </a:p>
          <a:p>
            <a:pPr marL="299085" marR="5080" indent="-287020">
              <a:lnSpc>
                <a:spcPts val="2590"/>
              </a:lnSpc>
              <a:spcBef>
                <a:spcPts val="1215"/>
              </a:spcBef>
              <a:buChar char="•"/>
              <a:tabLst>
                <a:tab pos="299085" algn="l"/>
                <a:tab pos="375285" algn="l"/>
              </a:tabLst>
            </a:pPr>
            <a:r>
              <a:rPr sz="275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also</a:t>
            </a:r>
            <a:r>
              <a:rPr spc="-65" dirty="0"/>
              <a:t> </a:t>
            </a:r>
            <a:r>
              <a:rPr dirty="0"/>
              <a:t>called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voice</a:t>
            </a:r>
            <a:r>
              <a:rPr spc="-60" dirty="0"/>
              <a:t> </a:t>
            </a:r>
            <a:r>
              <a:rPr dirty="0"/>
              <a:t>box</a:t>
            </a:r>
            <a:r>
              <a:rPr spc="-65" dirty="0"/>
              <a:t> </a:t>
            </a:r>
            <a:r>
              <a:rPr dirty="0"/>
              <a:t>because</a:t>
            </a:r>
            <a:r>
              <a:rPr spc="-60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contains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vocal</a:t>
            </a:r>
            <a:r>
              <a:rPr spc="-60" dirty="0"/>
              <a:t> </a:t>
            </a:r>
            <a:r>
              <a:rPr dirty="0"/>
              <a:t>cords,</a:t>
            </a:r>
            <a:r>
              <a:rPr spc="-60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spc="-10" dirty="0"/>
              <a:t>vibrate </a:t>
            </a:r>
            <a:r>
              <a:rPr dirty="0"/>
              <a:t>when</a:t>
            </a:r>
            <a:r>
              <a:rPr spc="-45" dirty="0"/>
              <a:t> </a:t>
            </a:r>
            <a:r>
              <a:rPr dirty="0"/>
              <a:t>air</a:t>
            </a:r>
            <a:r>
              <a:rPr spc="-35" dirty="0"/>
              <a:t> </a:t>
            </a:r>
            <a:r>
              <a:rPr dirty="0"/>
              <a:t>flows</a:t>
            </a:r>
            <a:r>
              <a:rPr spc="-40" dirty="0"/>
              <a:t> </a:t>
            </a:r>
            <a:r>
              <a:rPr dirty="0"/>
              <a:t>over</a:t>
            </a:r>
            <a:r>
              <a:rPr spc="-35" dirty="0"/>
              <a:t> </a:t>
            </a:r>
            <a:r>
              <a:rPr dirty="0"/>
              <a:t>them,</a:t>
            </a:r>
            <a:r>
              <a:rPr spc="-20" dirty="0"/>
              <a:t> </a:t>
            </a:r>
            <a:r>
              <a:rPr dirty="0"/>
              <a:t>thereby</a:t>
            </a:r>
            <a:r>
              <a:rPr spc="-30" dirty="0"/>
              <a:t> </a:t>
            </a:r>
            <a:r>
              <a:rPr dirty="0"/>
              <a:t>producing</a:t>
            </a:r>
            <a:r>
              <a:rPr spc="-30" dirty="0"/>
              <a:t> </a:t>
            </a:r>
            <a:r>
              <a:rPr spc="-10" dirty="0"/>
              <a:t>sound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703954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Trachea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826895"/>
            <a:ext cx="8017509" cy="26771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1700" b="1" spc="-10" dirty="0">
                <a:solidFill>
                  <a:srgbClr val="252525"/>
                </a:solidFill>
                <a:latin typeface="Garamond"/>
                <a:cs typeface="Garamond"/>
              </a:rPr>
              <a:t>trachea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b="1" dirty="0">
                <a:solidFill>
                  <a:srgbClr val="252525"/>
                </a:solidFill>
                <a:latin typeface="Garamond"/>
                <a:cs typeface="Garamond"/>
              </a:rPr>
              <a:t>,</a:t>
            </a:r>
            <a:r>
              <a:rPr sz="17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windpipe,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widest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passageway</a:t>
            </a:r>
            <a:r>
              <a:rPr sz="17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2.5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cm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(1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in.)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wide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10-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15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cm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(4-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6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in.)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long.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formed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rings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cartilage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,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make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relatively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strong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resilient.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trachea</a:t>
            </a:r>
            <a:endParaRPr sz="1700">
              <a:latin typeface="Garamond"/>
              <a:cs typeface="Garamond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35242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connects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larynx</a:t>
            </a:r>
            <a:endParaRPr sz="1700">
              <a:latin typeface="Garamond"/>
              <a:cs typeface="Garamond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35242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passage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20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. The</a:t>
            </a:r>
            <a:r>
              <a:rPr sz="17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trachea</a:t>
            </a:r>
            <a:endParaRPr sz="1700">
              <a:latin typeface="Garamond"/>
              <a:cs typeface="Garamond"/>
            </a:endParaRPr>
          </a:p>
          <a:p>
            <a:pPr marL="352425" indent="-33972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35242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branches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bottom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form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bronchial</a:t>
            </a:r>
            <a:r>
              <a:rPr sz="17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tubes.</a:t>
            </a:r>
            <a:endParaRPr sz="1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197866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Bronchi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100" dirty="0"/>
              <a:t> </a:t>
            </a:r>
            <a:r>
              <a:rPr sz="4000" spc="-10" dirty="0"/>
              <a:t>Bronchioles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42095" cy="325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767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bronchial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tubes,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bronchi</a:t>
            </a:r>
            <a:r>
              <a:rPr sz="2400" b="1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(singular,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bronchus)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right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left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bronchi.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carry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between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trachea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har char="•"/>
              <a:tabLst>
                <a:tab pos="299085" algn="l"/>
                <a:tab pos="375285" algn="l"/>
              </a:tabLst>
            </a:pPr>
            <a:r>
              <a:rPr sz="275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lungs.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bronchus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branches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smaller,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secondary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bronchi;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secondary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branch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still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smaller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tertiary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smallest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branch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very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tubules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bronchioles.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tiniest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bronchioles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alveolar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ducts,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terminate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clusters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minuscule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sacs,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alveoli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(singular,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alveolus),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lungs.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91465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Nervous</a:t>
            </a:r>
            <a:r>
              <a:rPr b="0" spc="2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16810"/>
            <a:ext cx="9099550" cy="19462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definition</a:t>
            </a:r>
            <a:endParaRPr sz="2400"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Nervous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controls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internal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receives,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interprets,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responds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stimuli.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Nervous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comprises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,spinal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cord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nerves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065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Lungs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9239250" cy="327406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2400" b="1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largest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organs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tract.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suspended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within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pleural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thorax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lobes,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separated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connective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tissues.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right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lung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larger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three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lobes.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left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lung</a:t>
            </a:r>
            <a:endParaRPr sz="2400">
              <a:latin typeface="Garamond"/>
              <a:cs typeface="Garamond"/>
            </a:endParaRPr>
          </a:p>
          <a:p>
            <a:pPr marL="12700" marR="2110105" indent="76200">
              <a:lnSpc>
                <a:spcPct val="1408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lobes.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smaller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left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lung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allows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room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heart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just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left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center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chest.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723640">
              <a:lnSpc>
                <a:spcPct val="100000"/>
              </a:lnSpc>
              <a:spcBef>
                <a:spcPts val="105"/>
              </a:spcBef>
            </a:pPr>
            <a:r>
              <a:rPr dirty="0"/>
              <a:t>Cont..</a:t>
            </a:r>
            <a:r>
              <a:rPr spc="-40" dirty="0"/>
              <a:t> </a:t>
            </a:r>
            <a:r>
              <a:rPr spc="-25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6309"/>
            <a:ext cx="8705215" cy="30384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6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receive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major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sources.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They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receive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deoxygenated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. This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absorbs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oxygen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carries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back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pumped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cells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throughout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body.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receive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oxygenated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heart</a:t>
            </a:r>
            <a:endParaRPr sz="2000">
              <a:latin typeface="Garamond"/>
              <a:cs typeface="Garamond"/>
            </a:endParaRPr>
          </a:p>
          <a:p>
            <a:pPr marL="362585" indent="-3498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625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provides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oxygen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cells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lungs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cellular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respiration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461385">
              <a:lnSpc>
                <a:spcPct val="100000"/>
              </a:lnSpc>
              <a:spcBef>
                <a:spcPts val="105"/>
              </a:spcBef>
            </a:pPr>
            <a:r>
              <a:rPr u="sng" spc="-10" dirty="0">
                <a:uFill>
                  <a:solidFill>
                    <a:srgbClr val="252525"/>
                  </a:solidFill>
                </a:uFill>
              </a:rPr>
              <a:t>ASTHMA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8908415" cy="268668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Asthma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inflammatory disease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airways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characterized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hyper responsiveness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,mucosal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edema,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mucous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production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Cough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without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mucus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production</a:t>
            </a:r>
            <a:endParaRPr sz="2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Chest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tightness</a:t>
            </a:r>
            <a:endParaRPr sz="2200">
              <a:latin typeface="Garamond"/>
              <a:cs typeface="Garamond"/>
            </a:endParaRPr>
          </a:p>
          <a:p>
            <a:pPr marL="12700" marR="4354830">
              <a:lnSpc>
                <a:spcPct val="12270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Wheezing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exhation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(breathing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out)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Dyspnea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38074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Risk</a:t>
            </a:r>
            <a:r>
              <a:rPr sz="4000" spc="-110" dirty="0"/>
              <a:t> </a:t>
            </a:r>
            <a:r>
              <a:rPr sz="4000" spc="-10" dirty="0"/>
              <a:t>factors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87094" y="2476047"/>
            <a:ext cx="8912860" cy="276796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400" spc="-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history</a:t>
            </a:r>
            <a:endParaRPr sz="2400">
              <a:latin typeface="Garamond"/>
              <a:cs typeface="Garamond"/>
            </a:endParaRPr>
          </a:p>
          <a:p>
            <a:pPr marL="2863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Allergy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pollutants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,cold,heat,dust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,smoke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perfumes</a:t>
            </a:r>
            <a:endParaRPr sz="2400">
              <a:latin typeface="Garamond"/>
              <a:cs typeface="Garamond"/>
            </a:endParaRPr>
          </a:p>
          <a:p>
            <a:pPr marL="2863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863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Exercise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induced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asthma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-maximal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exercise,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absence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endParaRPr sz="2400">
              <a:latin typeface="Garamond"/>
              <a:cs typeface="Garamond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nocturnal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symptoms,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sometimes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only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endParaRPr sz="2400">
              <a:latin typeface="Garamond"/>
              <a:cs typeface="Garamond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description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“choking”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sensation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exercise.</a:t>
            </a:r>
            <a:endParaRPr sz="24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sz="2750" spc="-50" dirty="0">
                <a:solidFill>
                  <a:srgbClr val="83992A"/>
                </a:solidFill>
                <a:latin typeface="Arial"/>
                <a:cs typeface="Arial"/>
              </a:rPr>
              <a:t>•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159893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home-</a:t>
            </a:r>
            <a:r>
              <a:rPr sz="4000" dirty="0"/>
              <a:t>community</a:t>
            </a:r>
            <a:r>
              <a:rPr sz="4000" spc="-95" dirty="0"/>
              <a:t> </a:t>
            </a:r>
            <a:r>
              <a:rPr sz="4000" dirty="0"/>
              <a:t>based</a:t>
            </a:r>
            <a:r>
              <a:rPr sz="4000" spc="-145" dirty="0"/>
              <a:t> </a:t>
            </a:r>
            <a:r>
              <a:rPr sz="4000" spc="-20" dirty="0"/>
              <a:t>care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8755380" cy="2663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asthma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(chronic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inflammatory),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purpose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action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of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medications,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 triggers to</a:t>
            </a:r>
            <a:r>
              <a:rPr sz="2000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68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how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do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so,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proper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inhalation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technique.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how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implement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action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plan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how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seek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assistance.</a:t>
            </a:r>
            <a:endParaRPr sz="2000">
              <a:latin typeface="Garamond"/>
              <a:cs typeface="Garamond"/>
            </a:endParaRPr>
          </a:p>
          <a:p>
            <a:pPr marL="299085" marR="2595245" lvl="1" indent="153670">
              <a:lnSpc>
                <a:spcPct val="80100"/>
              </a:lnSpc>
              <a:spcBef>
                <a:spcPts val="235"/>
              </a:spcBef>
              <a:buChar char="•"/>
              <a:tabLst>
                <a:tab pos="45275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Obtain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current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educational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materials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based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patient’s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diagnosis,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causative</a:t>
            </a:r>
            <a:r>
              <a:rPr sz="20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factors,</a:t>
            </a:r>
            <a:r>
              <a:rPr sz="2000" spc="-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educational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level,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cultural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background.</a:t>
            </a:r>
            <a:endParaRPr sz="2000">
              <a:latin typeface="Garamond"/>
              <a:cs typeface="Garamond"/>
            </a:endParaRPr>
          </a:p>
          <a:p>
            <a:pPr marL="299085" marR="3019425" indent="-287020">
              <a:lnSpc>
                <a:spcPct val="8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Emphasize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adherence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prescribed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therapy,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preventive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measures,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need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follow-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appointments.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3843654" marR="5080" indent="-364617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Chronic</a:t>
            </a:r>
            <a:r>
              <a:rPr sz="4000" spc="-75" dirty="0"/>
              <a:t> </a:t>
            </a:r>
            <a:r>
              <a:rPr sz="4000" dirty="0"/>
              <a:t>obstructive</a:t>
            </a:r>
            <a:r>
              <a:rPr sz="4000" spc="-75" dirty="0"/>
              <a:t> </a:t>
            </a:r>
            <a:r>
              <a:rPr sz="4000" dirty="0"/>
              <a:t>pulmonary</a:t>
            </a:r>
            <a:r>
              <a:rPr sz="4000" spc="-60" dirty="0"/>
              <a:t> </a:t>
            </a:r>
            <a:r>
              <a:rPr sz="4000" dirty="0"/>
              <a:t>diseases</a:t>
            </a:r>
            <a:r>
              <a:rPr sz="4000" spc="-120" dirty="0"/>
              <a:t> </a:t>
            </a:r>
            <a:r>
              <a:rPr sz="4000" spc="-50" dirty="0"/>
              <a:t>( </a:t>
            </a:r>
            <a:r>
              <a:rPr sz="4000" spc="-10" dirty="0"/>
              <a:t>COPD)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325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COPD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characterized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airflow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limitation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endParaRPr sz="2400">
              <a:latin typeface="Garamond"/>
              <a:cs typeface="Garamond"/>
            </a:endParaRPr>
          </a:p>
          <a:p>
            <a:pPr marL="299085" marR="85915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fully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reversible.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airflow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limitation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usually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progressive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associated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abnormal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inflammatory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response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lung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noxious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particles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gases,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resulting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narrowing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airways,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hyper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secretion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417" y="1240358"/>
            <a:ext cx="3981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35" dirty="0"/>
              <a:t> </a:t>
            </a:r>
            <a:r>
              <a:rPr spc="-5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40385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asthma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Cigarettes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smoking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pollution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Occupation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exposure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cotton,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grain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Complications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pneumonia,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atelectasis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5"/>
              </a:spcBef>
            </a:pPr>
            <a:r>
              <a:rPr dirty="0"/>
              <a:t>Clinical</a:t>
            </a:r>
            <a:r>
              <a:rPr spc="-45" dirty="0"/>
              <a:t> </a:t>
            </a:r>
            <a:r>
              <a:rPr spc="-10" dirty="0"/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18295" cy="128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cough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sputum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production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dyspnea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exertion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.often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worsen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over</a:t>
            </a:r>
            <a:r>
              <a:rPr sz="2400" spc="-1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time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specific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asthma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,bronchitis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,emphysema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Home-</a:t>
            </a:r>
            <a:r>
              <a:rPr sz="4000" spc="-50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-30" dirty="0"/>
              <a:t>Community-</a:t>
            </a:r>
            <a:r>
              <a:rPr sz="4000" dirty="0"/>
              <a:t>Based</a:t>
            </a:r>
            <a:r>
              <a:rPr sz="4000" spc="-45" dirty="0"/>
              <a:t> </a:t>
            </a:r>
            <a:r>
              <a:rPr sz="4000" spc="-20" dirty="0"/>
              <a:t>Care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551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243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Provide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instructions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self-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management;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assess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knowledge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members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self-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care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therapeutic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regimen.</a:t>
            </a:r>
            <a:endParaRPr sz="2400">
              <a:latin typeface="Garamond"/>
              <a:cs typeface="Garamond"/>
            </a:endParaRPr>
          </a:p>
          <a:p>
            <a:pPr marL="483234" lvl="1" indent="-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members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early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endParaRPr sz="2400">
              <a:latin typeface="Garamond"/>
              <a:cs typeface="Garamond"/>
            </a:endParaRPr>
          </a:p>
          <a:p>
            <a:pPr marL="299085" marR="405574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complications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seek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appropriate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promptly.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776979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Cont.…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7412355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7815" marR="22860" indent="-285750" algn="just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extremes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cold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air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pollutants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fumes,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smoke,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dust,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talcum,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lint,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aerosol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sprays).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altitudes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aggravate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hypoxemia.</a:t>
            </a:r>
            <a:endParaRPr sz="2400">
              <a:latin typeface="Garamond"/>
              <a:cs typeface="Garamond"/>
            </a:endParaRPr>
          </a:p>
          <a:p>
            <a:pPr marL="483234" lvl="1" indent="-184150">
              <a:lnSpc>
                <a:spcPts val="2415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adopt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lifestyle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moderate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activity,</a:t>
            </a:r>
            <a:endParaRPr sz="2400">
              <a:latin typeface="Garamond"/>
              <a:cs typeface="Garamond"/>
            </a:endParaRPr>
          </a:p>
          <a:p>
            <a:pPr marL="299085" marR="206375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ideally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climate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minimal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shifts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temperature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humidity;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should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emotional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disturbances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stressful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situations;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should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encouraged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stop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smoking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311" y="3284219"/>
            <a:ext cx="1865376" cy="18653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62941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252525"/>
                  </a:solidFill>
                </a:uFill>
              </a:rPr>
              <a:t>Nose</a:t>
            </a:r>
            <a:r>
              <a:rPr u="sng" spc="-2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252525"/>
                  </a:solidFill>
                </a:uFill>
              </a:rPr>
              <a:t>bleeding</a:t>
            </a:r>
            <a:r>
              <a:rPr u="sng" spc="-5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252525"/>
                  </a:solidFill>
                </a:uFill>
              </a:rPr>
              <a:t>(epistaxis)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6510655" cy="2556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7815" marR="5080" indent="-285750" algn="just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Epistaxis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hemorrhage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rupture 	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tiny,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distended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mucous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membrane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area 	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passage.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0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FACTORS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2160"/>
              </a:lnSpc>
              <a:spcBef>
                <a:spcPts val="600"/>
              </a:spcBef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infections,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low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humidity,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endParaRPr sz="2000">
              <a:latin typeface="Garamond"/>
              <a:cs typeface="Garamond"/>
            </a:endParaRPr>
          </a:p>
          <a:p>
            <a:pPr marL="12700" marR="385445">
              <a:lnSpc>
                <a:spcPts val="1920"/>
              </a:lnSpc>
              <a:spcBef>
                <a:spcPts val="225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inhalation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illicit</a:t>
            </a:r>
            <a:r>
              <a:rPr sz="20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drugs,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trauma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(including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vigorous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nose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blowing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picking),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arteriosclerosis,</a:t>
            </a:r>
            <a:r>
              <a:rPr sz="20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hypertension,</a:t>
            </a:r>
            <a:r>
              <a:rPr sz="2000" spc="5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nasal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tumors,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thrombocytopenia,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aspirin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use,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liver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disease,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hemorrhagic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syndromes.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48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9586"/>
            <a:ext cx="8863965" cy="207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1835"/>
              </a:lnSpc>
              <a:spcBef>
                <a:spcPts val="105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sits</a:t>
            </a:r>
            <a:endParaRPr sz="1700">
              <a:latin typeface="Garamond"/>
              <a:cs typeface="Garamond"/>
            </a:endParaRPr>
          </a:p>
          <a:p>
            <a:pPr marL="299085" marR="3378835">
              <a:lnSpc>
                <a:spcPct val="80000"/>
              </a:lnSpc>
              <a:spcBef>
                <a:spcPts val="200"/>
              </a:spcBef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upright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head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tilted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forward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swallowing</a:t>
            </a:r>
            <a:r>
              <a:rPr sz="1700" spc="5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aspiration</a:t>
            </a:r>
            <a:r>
              <a:rPr sz="17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directed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pinch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outer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portion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7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against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midline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septum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5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endParaRPr sz="1700">
              <a:latin typeface="Garamond"/>
              <a:cs typeface="Garamond"/>
            </a:endParaRPr>
          </a:p>
          <a:p>
            <a:pPr marL="299085">
              <a:lnSpc>
                <a:spcPts val="1630"/>
              </a:lnSpc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10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minutes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continuously.</a:t>
            </a:r>
            <a:endParaRPr sz="1700">
              <a:latin typeface="Garamond"/>
              <a:cs typeface="Garamond"/>
            </a:endParaRPr>
          </a:p>
          <a:p>
            <a:pPr marL="299085" indent="-286385">
              <a:lnSpc>
                <a:spcPts val="1839"/>
              </a:lnSpc>
              <a:spcBef>
                <a:spcPts val="600"/>
              </a:spcBef>
              <a:buClr>
                <a:srgbClr val="83992A"/>
              </a:buClr>
              <a:buSzPct val="114705"/>
              <a:buFont typeface="Arial"/>
              <a:buChar char="•"/>
              <a:tabLst>
                <a:tab pos="299085" algn="l"/>
              </a:tabLst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1700" spc="1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stopping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bleeding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cannot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identified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endParaRPr sz="1700">
              <a:latin typeface="Garamond"/>
              <a:cs typeface="Garamond"/>
            </a:endParaRPr>
          </a:p>
          <a:p>
            <a:pPr marL="299085" marR="3266440">
              <a:lnSpc>
                <a:spcPts val="1630"/>
              </a:lnSpc>
              <a:spcBef>
                <a:spcPts val="195"/>
              </a:spcBef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packed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gauze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impregnated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petrolatum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jelly</a:t>
            </a:r>
            <a:r>
              <a:rPr sz="17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or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antibiotic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ointment.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7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packing</a:t>
            </a:r>
            <a:r>
              <a:rPr sz="17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remain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place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endParaRPr sz="1700">
              <a:latin typeface="Garamond"/>
              <a:cs typeface="Garamond"/>
            </a:endParaRPr>
          </a:p>
          <a:p>
            <a:pPr marL="299085">
              <a:lnSpc>
                <a:spcPts val="1650"/>
              </a:lnSpc>
            </a:pP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48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hours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17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5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7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6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days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1700" spc="1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necessary</a:t>
            </a:r>
            <a:r>
              <a:rPr sz="17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control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bleeding.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seek</a:t>
            </a:r>
            <a:r>
              <a:rPr sz="17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medical</a:t>
            </a:r>
            <a:r>
              <a:rPr sz="17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dirty="0">
                <a:solidFill>
                  <a:srgbClr val="252525"/>
                </a:solidFill>
                <a:latin typeface="Garamond"/>
                <a:cs typeface="Garamond"/>
              </a:rPr>
              <a:t>attention</a:t>
            </a:r>
            <a:r>
              <a:rPr sz="17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Garamond"/>
                <a:cs typeface="Garamond"/>
              </a:rPr>
              <a:t>immediately</a:t>
            </a:r>
            <a:endParaRPr sz="17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821305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Garamond"/>
                <a:cs typeface="Garamond"/>
              </a:rPr>
              <a:t>PHARYNGITIS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6034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pharyngitis,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commonly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referred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“sore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throat,”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is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painful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inflammation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pharynx,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mostly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viral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infections,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bacterial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infections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accounting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remainder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cases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CLINICAL</a:t>
            </a:r>
            <a:r>
              <a:rPr sz="4000" spc="-185" dirty="0"/>
              <a:t> </a:t>
            </a:r>
            <a:r>
              <a:rPr sz="4000" spc="-10" dirty="0"/>
              <a:t>MANIFESTATION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06882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Fiery-red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pharyngeal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membrane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tonsils.</a:t>
            </a:r>
            <a:endParaRPr sz="2400">
              <a:latin typeface="Garamond"/>
              <a:cs typeface="Garamond"/>
            </a:endParaRPr>
          </a:p>
          <a:p>
            <a:pPr marL="12700" marR="5080" indent="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Lymphoid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follicles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swollen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freckled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white-purple exudate.</a:t>
            </a:r>
            <a:endParaRPr sz="2400">
              <a:latin typeface="Garamond"/>
              <a:cs typeface="Garamond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Cervical lymph nodes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enlarged and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tender.</a:t>
            </a:r>
            <a:endParaRPr sz="2400">
              <a:latin typeface="Garamond"/>
              <a:cs typeface="Garamond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Fever,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malaise,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throat.</a:t>
            </a:r>
            <a:endParaRPr sz="2400">
              <a:latin typeface="Garamond"/>
              <a:cs typeface="Garamond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Hoarseness.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0848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3489"/>
            <a:ext cx="9431020" cy="2570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9085" marR="3192145" indent="-287020">
              <a:lnSpc>
                <a:spcPct val="80000"/>
              </a:lnSpc>
              <a:spcBef>
                <a:spcPts val="55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Viral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pharyngitis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treated</a:t>
            </a:r>
            <a:r>
              <a:rPr sz="19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supportive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measures,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whereas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antibiotic</a:t>
            </a:r>
            <a:r>
              <a:rPr sz="19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agents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used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treat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pharyngitis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 bacteria</a:t>
            </a:r>
            <a:endParaRPr sz="1900">
              <a:latin typeface="Garamond"/>
              <a:cs typeface="Garamond"/>
            </a:endParaRPr>
          </a:p>
          <a:p>
            <a:pPr marL="299085" marR="5080" indent="-287020">
              <a:lnSpc>
                <a:spcPct val="80000"/>
              </a:lnSpc>
              <a:spcBef>
                <a:spcPts val="105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bed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rest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febrile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stage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illness;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frequent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rest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periods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once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up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ts val="2055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19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secretion</a:t>
            </a:r>
            <a:r>
              <a:rPr sz="19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precautions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19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disposing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endParaRPr sz="1900">
              <a:latin typeface="Garamond"/>
              <a:cs typeface="Garamond"/>
            </a:endParaRPr>
          </a:p>
          <a:p>
            <a:pPr marL="299085">
              <a:lnSpc>
                <a:spcPts val="2055"/>
              </a:lnSpc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used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tissues</a:t>
            </a:r>
            <a:r>
              <a:rPr sz="19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properly)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spread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endParaRPr sz="1900">
              <a:latin typeface="Garamond"/>
              <a:cs typeface="Garamond"/>
            </a:endParaRPr>
          </a:p>
          <a:p>
            <a:pPr marL="299085" marR="3632835" indent="-287020" algn="just">
              <a:lnSpc>
                <a:spcPct val="80000"/>
              </a:lnSpc>
              <a:spcBef>
                <a:spcPts val="106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drink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plenty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fluids,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encourage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gargling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warm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salt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water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relieve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throat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discomfort.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Using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lozenges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help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keep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throat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moist.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4" name="object 4"/>
            <p:cNvSpPr/>
            <p:nvPr/>
          </p:nvSpPr>
          <p:spPr>
            <a:xfrm>
              <a:off x="608076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156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9" y="3153156"/>
              <a:ext cx="754379" cy="6065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57294" y="1240358"/>
            <a:ext cx="3679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-10" dirty="0">
                <a:uFill>
                  <a:solidFill>
                    <a:srgbClr val="252525"/>
                  </a:solidFill>
                </a:uFill>
              </a:rPr>
              <a:t>PNEUMONIA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2050" y="1996185"/>
            <a:ext cx="9853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984059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neumonia</a:t>
            </a:r>
            <a:r>
              <a:rPr sz="2400" u="sng" spc="-5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is</a:t>
            </a:r>
            <a:r>
              <a:rPr sz="2400" u="sng" spc="-4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an</a:t>
            </a:r>
            <a:r>
              <a:rPr sz="2400" u="sng" spc="-5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inflammation</a:t>
            </a:r>
            <a:r>
              <a:rPr sz="2400" u="sng" spc="-3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of</a:t>
            </a:r>
            <a:r>
              <a:rPr sz="2400" u="sng" spc="23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the</a:t>
            </a:r>
            <a:r>
              <a:rPr sz="2400" u="sng" spc="-45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lung</a:t>
            </a:r>
            <a:r>
              <a:rPr sz="2400" u="sng" spc="-4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spc="-1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parenchyma</a:t>
            </a:r>
            <a:r>
              <a:rPr sz="2400" u="sng" spc="-3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 </a:t>
            </a:r>
            <a:r>
              <a:rPr sz="2400" u="sng" spc="-10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caused</a:t>
            </a:r>
            <a:r>
              <a:rPr sz="2400" u="sng" dirty="0">
                <a:solidFill>
                  <a:srgbClr val="252525"/>
                </a:solidFill>
                <a:uFill>
                  <a:solidFill>
                    <a:srgbClr val="83992A"/>
                  </a:solidFill>
                </a:uFill>
                <a:latin typeface="Garamond"/>
                <a:cs typeface="Garamond"/>
              </a:rPr>
              <a:t>	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 by</a:t>
            </a:r>
            <a:r>
              <a:rPr sz="2400" u="none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various</a:t>
            </a:r>
            <a:r>
              <a:rPr sz="2400" u="none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microorganisms,</a:t>
            </a:r>
            <a:r>
              <a:rPr sz="2400" u="none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400" u="none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bacteria,</a:t>
            </a:r>
            <a:r>
              <a:rPr sz="2400" u="none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mycobacteria,</a:t>
            </a:r>
            <a:r>
              <a:rPr sz="2400" u="none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fungi,</a:t>
            </a:r>
            <a:r>
              <a:rPr sz="2400" u="none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u="none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u="none" spc="-10" dirty="0">
                <a:solidFill>
                  <a:srgbClr val="252525"/>
                </a:solidFill>
                <a:latin typeface="Garamond"/>
                <a:cs typeface="Garamond"/>
              </a:rPr>
              <a:t>viruses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925051"/>
            <a:ext cx="5845810" cy="206502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Community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acquired</a:t>
            </a:r>
            <a:r>
              <a:rPr sz="22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pneumonia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(CAP)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511111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Hospital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acquired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(nosocomial)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pneumonia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(HAP)</a:t>
            </a:r>
            <a:endParaRPr sz="2200">
              <a:latin typeface="Garamond"/>
              <a:cs typeface="Garamond"/>
            </a:endParaRPr>
          </a:p>
          <a:p>
            <a:pPr marL="299085" marR="1167765" indent="-287020">
              <a:lnSpc>
                <a:spcPts val="2380"/>
              </a:lnSpc>
              <a:spcBef>
                <a:spcPts val="11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09105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pneumonia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immunocompromised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host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cancer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	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endParaRPr sz="2200">
              <a:latin typeface="Garamond"/>
              <a:cs typeface="Garamond"/>
            </a:endParaRPr>
          </a:p>
          <a:p>
            <a:pPr marL="368935" indent="-356235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36893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aspiration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pneumonia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5"/>
              </a:spcBef>
            </a:pPr>
            <a:r>
              <a:rPr dirty="0"/>
              <a:t>Clinical</a:t>
            </a:r>
            <a:r>
              <a:rPr spc="-45" dirty="0"/>
              <a:t> </a:t>
            </a:r>
            <a:r>
              <a:rPr spc="-10" dirty="0"/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8824595" cy="256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16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chills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rapidly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rising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fever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(38.5C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40.5C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chest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aggravated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respiration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coughing.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Severely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ill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marked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tachypnea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(25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45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breaths/min)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dyspnea;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orthopnea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propped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up.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Appetite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poor,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  <a:p>
            <a:pPr marL="299085" marR="5546725">
              <a:lnSpc>
                <a:spcPts val="1920"/>
              </a:lnSpc>
              <a:spcBef>
                <a:spcPts val="22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diaphoretic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tires easily.</a:t>
            </a:r>
            <a:endParaRPr sz="2000">
              <a:latin typeface="Garamond"/>
              <a:cs typeface="Garamond"/>
            </a:endParaRPr>
          </a:p>
          <a:p>
            <a:pPr marL="299085" marR="3088005" indent="-287020">
              <a:lnSpc>
                <a:spcPct val="8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Sputum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purulent,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rusty,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blood-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tinged,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viscous,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green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depending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etiologic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agent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Headaches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105"/>
              </a:spcBef>
            </a:pPr>
            <a:r>
              <a:rPr dirty="0"/>
              <a:t>Home</a:t>
            </a:r>
            <a:r>
              <a:rPr spc="-6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community</a:t>
            </a:r>
            <a:r>
              <a:rPr spc="-55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spc="-20" dirty="0"/>
              <a:t>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6943090" cy="3042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86995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continue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taking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full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course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antibiotics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prescribed;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teach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their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proper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administration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potential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side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effects.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185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require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contacting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115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provider: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difficulty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breathing,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worsening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cough,</a:t>
            </a:r>
            <a:endParaRPr sz="2200">
              <a:latin typeface="Garamond"/>
              <a:cs typeface="Garamond"/>
            </a:endParaRPr>
          </a:p>
          <a:p>
            <a:pPr marL="299085" marR="706755">
              <a:lnSpc>
                <a:spcPts val="2110"/>
              </a:lnSpc>
              <a:spcBef>
                <a:spcPts val="250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recurrent/increasing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fever,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medication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intolerance. 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P</a:t>
            </a:r>
            <a:endParaRPr sz="2200">
              <a:latin typeface="Garamond"/>
              <a:cs typeface="Garamond"/>
            </a:endParaRPr>
          </a:p>
          <a:p>
            <a:pPr marL="299085" marR="467995" lvl="1" indent="167640">
              <a:lnSpc>
                <a:spcPct val="80000"/>
              </a:lnSpc>
              <a:spcBef>
                <a:spcPts val="20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Advise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activities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gradually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fever subsides.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185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Advise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fatigue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weakness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linger.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776979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Cont.…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6762115" cy="2774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5080" indent="-287020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breathing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exercises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promote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lung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expansion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clearing.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5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2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follow-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chest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x-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rays.</a:t>
            </a:r>
            <a:endParaRPr sz="2200">
              <a:latin typeface="Garamond"/>
              <a:cs typeface="Garamond"/>
            </a:endParaRPr>
          </a:p>
          <a:p>
            <a:pPr marL="466090" lvl="1" indent="-167005">
              <a:lnSpc>
                <a:spcPts val="2375"/>
              </a:lnSpc>
              <a:buChar char="•"/>
              <a:tabLst>
                <a:tab pos="46609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stop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smoking.</a:t>
            </a:r>
            <a:endParaRPr sz="2200">
              <a:latin typeface="Garamond"/>
              <a:cs typeface="Garamond"/>
            </a:endParaRPr>
          </a:p>
          <a:p>
            <a:pPr marL="299085" marR="45085" lvl="1" indent="167640">
              <a:lnSpc>
                <a:spcPts val="2380"/>
              </a:lnSpc>
              <a:spcBef>
                <a:spcPts val="165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stress,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fatigue,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changes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temperature,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excessive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alcohol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lower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resistance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pneumonia.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Review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principles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0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adequate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nutrition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rest.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510"/>
              </a:lnSpc>
              <a:buChar char="•"/>
              <a:tabLst>
                <a:tab pos="46672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Recommend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influenza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vaccine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2302510" marR="5080" indent="-1022985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Garamond"/>
                <a:cs typeface="Garamond"/>
              </a:rPr>
              <a:t>COMMON</a:t>
            </a:r>
            <a:r>
              <a:rPr sz="4000" b="0" spc="-1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DISEASES</a:t>
            </a:r>
            <a:r>
              <a:rPr sz="4000" b="0" spc="-16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OF</a:t>
            </a:r>
            <a:r>
              <a:rPr sz="4000" b="0" spc="-145" dirty="0">
                <a:latin typeface="Garamond"/>
                <a:cs typeface="Garamond"/>
              </a:rPr>
              <a:t> </a:t>
            </a:r>
            <a:r>
              <a:rPr sz="4000" b="0" spc="-25" dirty="0">
                <a:latin typeface="Garamond"/>
                <a:cs typeface="Garamond"/>
              </a:rPr>
              <a:t>THE NERVEOUS</a:t>
            </a:r>
            <a:r>
              <a:rPr sz="4000" b="0" spc="-190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SYSTEM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426085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Headache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Epilepsy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seizures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Stroke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Alzheimer's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dementia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trauma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483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TUBERCULOSIS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6727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Tuberculosis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(TB),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infectious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primarily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affecting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lung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parenchyma,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often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i="1" spc="-10" dirty="0">
                <a:solidFill>
                  <a:srgbClr val="252525"/>
                </a:solidFill>
                <a:latin typeface="Garamond"/>
                <a:cs typeface="Garamond"/>
              </a:rPr>
              <a:t>Mycobacterium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52525"/>
                </a:solidFill>
                <a:latin typeface="Garamond"/>
                <a:cs typeface="Garamond"/>
              </a:rPr>
              <a:t>tuberculosis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 It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spread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almost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body,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meninges,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kidney,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bones,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lymph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nodes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417" y="769365"/>
            <a:ext cx="398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7480" algn="l"/>
              </a:tabLst>
            </a:pPr>
            <a:r>
              <a:rPr spc="-20" dirty="0"/>
              <a:t>RISK</a:t>
            </a:r>
            <a:r>
              <a:rPr dirty="0"/>
              <a:t>	</a:t>
            </a:r>
            <a:r>
              <a:rPr spc="-55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1445"/>
            <a:ext cx="9320530" cy="24117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68935" indent="-356235">
              <a:lnSpc>
                <a:spcPct val="100000"/>
              </a:lnSpc>
              <a:spcBef>
                <a:spcPts val="78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36893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Close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contact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someone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who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active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TB</a:t>
            </a:r>
            <a:endParaRPr sz="2200">
              <a:latin typeface="Garamond"/>
              <a:cs typeface="Garamond"/>
            </a:endParaRPr>
          </a:p>
          <a:p>
            <a:pPr marL="368935" indent="-356235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36893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Immunocompromised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status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elderly,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cancer,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corticosteroid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therapy,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HIV)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People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lacking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adequate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homeless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impoverished,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minorities,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children,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young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adults)</a:t>
            </a:r>
            <a:endParaRPr sz="2200">
              <a:latin typeface="Garamond"/>
              <a:cs typeface="Garamond"/>
            </a:endParaRPr>
          </a:p>
          <a:p>
            <a:pPr marL="299085" marR="2555875" lvl="1" indent="167640">
              <a:lnSpc>
                <a:spcPct val="10000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Preexisting</a:t>
            </a:r>
            <a:r>
              <a:rPr sz="22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medical</a:t>
            </a:r>
            <a:r>
              <a:rPr sz="22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conditions,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200" spc="-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diabetes,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chronic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failure,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malnourishment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0" y="1240358"/>
            <a:ext cx="1795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0" dirty="0">
                <a:latin typeface="Garamond"/>
                <a:cs typeface="Garamond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1338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Immigrants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countries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incidence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TB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•Institutionalization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long-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facilities,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prisons)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Living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overcrowded,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substandard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housing</a:t>
            </a:r>
            <a:endParaRPr sz="2400">
              <a:latin typeface="Garamond"/>
              <a:cs typeface="Garamond"/>
            </a:endParaRPr>
          </a:p>
          <a:p>
            <a:pPr marL="483234" lvl="1" indent="-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Occupation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workers,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particularly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those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performing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high-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activities)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5"/>
              </a:spcBef>
            </a:pPr>
            <a:r>
              <a:rPr dirty="0"/>
              <a:t>Clinical</a:t>
            </a:r>
            <a:r>
              <a:rPr spc="-45" dirty="0"/>
              <a:t> </a:t>
            </a:r>
            <a:r>
              <a:rPr spc="-10" dirty="0"/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65873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1341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Low-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grade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fever,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cough,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night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sweats,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fatigue,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weight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Nonproductive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cough,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progress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mucopurulent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sputum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hemoptysis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248535">
              <a:lnSpc>
                <a:spcPct val="100000"/>
              </a:lnSpc>
              <a:spcBef>
                <a:spcPts val="105"/>
              </a:spcBef>
            </a:pPr>
            <a:r>
              <a:rPr dirty="0"/>
              <a:t>Preventive</a:t>
            </a:r>
            <a:r>
              <a:rPr spc="-275" dirty="0"/>
              <a:t> </a:t>
            </a:r>
            <a:r>
              <a:rPr spc="-10" dirty="0"/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41777"/>
            <a:ext cx="8789670" cy="25336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2415540" indent="-287020">
              <a:lnSpc>
                <a:spcPts val="2160"/>
              </a:lnSpc>
              <a:spcBef>
                <a:spcPts val="37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Carefully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important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hygiene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measures,</a:t>
            </a:r>
            <a:r>
              <a:rPr sz="20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care,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covering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5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nose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coughing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sneezing,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proper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disposal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tissues,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washing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000">
              <a:latin typeface="Garamond"/>
              <a:cs typeface="Garamond"/>
            </a:endParaRPr>
          </a:p>
          <a:p>
            <a:pPr marL="299085" marR="2771775" indent="-287020">
              <a:lnSpc>
                <a:spcPts val="2160"/>
              </a:lnSpc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Report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cases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TB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department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that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people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been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contact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affected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13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infectious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stage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undergo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screening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possible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treatment,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indicated.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300" spc="-50" dirty="0">
                <a:solidFill>
                  <a:srgbClr val="83992A"/>
                </a:solidFill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3631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86875" cy="1647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spreading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TB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parts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(spread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dissemination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TB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pulmonary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sites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bod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relatives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open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windows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allow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ventilation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rooms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3835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446" y="2550922"/>
            <a:ext cx="22980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252525"/>
                </a:solidFill>
                <a:latin typeface="Garamond"/>
                <a:cs typeface="Garamond"/>
              </a:rPr>
              <a:t>DISCUSS</a:t>
            </a:r>
            <a:r>
              <a:rPr sz="11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1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b="1" dirty="0">
                <a:solidFill>
                  <a:srgbClr val="252525"/>
                </a:solidFill>
                <a:latin typeface="Garamond"/>
                <a:cs typeface="Garamond"/>
              </a:rPr>
              <a:t>WRITE</a:t>
            </a:r>
            <a:r>
              <a:rPr sz="11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b="1" dirty="0">
                <a:solidFill>
                  <a:srgbClr val="252525"/>
                </a:solidFill>
                <a:latin typeface="Garamond"/>
                <a:cs typeface="Garamond"/>
              </a:rPr>
              <a:t>NOTES</a:t>
            </a:r>
            <a:r>
              <a:rPr sz="1100" b="1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b="1" spc="-25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723134"/>
            <a:ext cx="135255" cy="12452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1.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2.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3.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4.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5.</a:t>
            </a:r>
            <a:endParaRPr sz="125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505" y="2719171"/>
            <a:ext cx="10026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500"/>
              </a:lnSpc>
              <a:spcBef>
                <a:spcPts val="95"/>
              </a:spcBef>
            </a:pP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Tonsillitis Atelectasis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Pulmonary</a:t>
            </a:r>
            <a:r>
              <a:rPr sz="11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edema Emphysema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Chest</a:t>
            </a:r>
            <a:r>
              <a:rPr sz="11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pains</a:t>
            </a:r>
            <a:endParaRPr sz="11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4209310"/>
            <a:ext cx="501015" cy="12223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484"/>
              </a:spcBef>
            </a:pPr>
            <a:r>
              <a:rPr sz="1100" b="1" spc="-1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endParaRPr sz="11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A.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B.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C.</a:t>
            </a:r>
            <a:endParaRPr sz="125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spc="-25" dirty="0">
                <a:solidFill>
                  <a:srgbClr val="83992A"/>
                </a:solidFill>
                <a:latin typeface="Garamond"/>
                <a:cs typeface="Garamond"/>
              </a:rPr>
              <a:t>D.</a:t>
            </a:r>
            <a:endParaRPr sz="125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9505" y="4426432"/>
            <a:ext cx="2336165" cy="10007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Definition</a:t>
            </a:r>
            <a:endParaRPr sz="1100">
              <a:latin typeface="Garamond"/>
              <a:cs typeface="Garamond"/>
            </a:endParaRPr>
          </a:p>
          <a:p>
            <a:pPr marL="12700" marR="5080">
              <a:lnSpc>
                <a:spcPct val="145500"/>
              </a:lnSpc>
            </a:pP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Clinical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presentation</a:t>
            </a:r>
            <a:r>
              <a:rPr sz="11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/signs</a:t>
            </a:r>
            <a:r>
              <a:rPr sz="11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1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symptoms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Preventive</a:t>
            </a:r>
            <a:r>
              <a:rPr sz="11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measures</a:t>
            </a:r>
            <a:endParaRPr sz="11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r>
              <a:rPr sz="11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1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dirty="0">
                <a:solidFill>
                  <a:srgbClr val="252525"/>
                </a:solidFill>
                <a:latin typeface="Garamond"/>
                <a:cs typeface="Garamond"/>
              </a:rPr>
              <a:t>home</a:t>
            </a:r>
            <a:r>
              <a:rPr sz="11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100" spc="-10" dirty="0">
                <a:solidFill>
                  <a:srgbClr val="252525"/>
                </a:solidFill>
                <a:latin typeface="Garamond"/>
                <a:cs typeface="Garamond"/>
              </a:rPr>
              <a:t>remedies</a:t>
            </a:r>
            <a:endParaRPr sz="1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563880">
              <a:lnSpc>
                <a:spcPct val="100000"/>
              </a:lnSpc>
              <a:spcBef>
                <a:spcPts val="105"/>
              </a:spcBef>
            </a:pPr>
            <a:r>
              <a:rPr dirty="0"/>
              <a:t>GASTROINTESTINAL</a:t>
            </a:r>
            <a:r>
              <a:rPr spc="-22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098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Gastrointestinal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runs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–esophagus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–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stomach-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small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intestine-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–anus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2161540" marR="5080" indent="-1599565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Garamond"/>
                <a:cs typeface="Garamond"/>
              </a:rPr>
              <a:t>DIAGRAM</a:t>
            </a:r>
            <a:r>
              <a:rPr sz="4000" b="0" spc="-185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SHOWING</a:t>
            </a:r>
            <a:r>
              <a:rPr sz="4000" b="0" spc="-17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THE</a:t>
            </a:r>
            <a:r>
              <a:rPr sz="4000" b="0" spc="-180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GASTRO </a:t>
            </a:r>
            <a:r>
              <a:rPr sz="4000" b="0" dirty="0">
                <a:latin typeface="Garamond"/>
                <a:cs typeface="Garamond"/>
              </a:rPr>
              <a:t>INTESTINAL</a:t>
            </a:r>
            <a:r>
              <a:rPr sz="4000" b="0" spc="-229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SYSTEM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1825751"/>
            <a:ext cx="7341108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6264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MOUTH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4221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oval-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shaped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r>
              <a:rPr sz="2400" b="1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inside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skull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main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eating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speaking.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include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lips,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vestibule,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cavity,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gums,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teeth,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hard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soft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palate,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tongue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salivary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glands.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known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cavity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buccal cavity.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3631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headache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412605" cy="31127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headache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comes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once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disappears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problem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but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more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frequent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un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bearable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becomes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Causes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b="1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frequent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headaches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ts val="216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inflammation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problems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vessels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around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brain,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16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stroke.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Infections,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meningitis.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Intracranial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that's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either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low.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tumor.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Traumatic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injury.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375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esophagus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4430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esophagus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muscular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tube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carries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food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liquids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from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mouth</a:t>
            </a:r>
            <a:r>
              <a:rPr sz="24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You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aware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esophagus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until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you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swallow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something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hot,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cold.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333750">
              <a:lnSpc>
                <a:spcPct val="100000"/>
              </a:lnSpc>
              <a:spcBef>
                <a:spcPts val="105"/>
              </a:spcBef>
            </a:pPr>
            <a:r>
              <a:rPr b="0" spc="-20" dirty="0">
                <a:latin typeface="Garamond"/>
                <a:cs typeface="Garamond"/>
              </a:rPr>
              <a:t>STOMACH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275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J-shaped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b="1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digests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food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produces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enzymes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(substances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create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chemical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reactions)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acids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(digestive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juices).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This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mix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enzymes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digestive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juices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breaks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down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food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pass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your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emulsification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8550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LIVER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3489"/>
            <a:ext cx="9172575" cy="31146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55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liver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19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largest</a:t>
            </a:r>
            <a:r>
              <a:rPr sz="19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internal</a:t>
            </a:r>
            <a:r>
              <a:rPr sz="1900" b="1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.,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it's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located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mainly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right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portion of</a:t>
            </a:r>
            <a:r>
              <a:rPr sz="1900" spc="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your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abdomen,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beneath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diaphragm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above</a:t>
            </a:r>
            <a:r>
              <a:rPr sz="19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19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stomach.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FUNCTIONS</a:t>
            </a:r>
            <a:r>
              <a:rPr sz="19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9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Garamond"/>
                <a:cs typeface="Garamond"/>
              </a:rPr>
              <a:t>LIVER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Bile</a:t>
            </a:r>
            <a:r>
              <a:rPr sz="19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production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excretion.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Excretion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bilirubin,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cholesterol,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hormones,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drugs.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Metabolism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fats,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proteins,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carbohydrates.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Enzyme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activation.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Storage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glycogen,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vitamins,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minerals.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Synthesis</a:t>
            </a:r>
            <a:r>
              <a:rPr sz="19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spc="1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plasma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proteins,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albumin,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clotting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factors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12166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small</a:t>
            </a:r>
            <a:r>
              <a:rPr b="0" spc="-1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intestine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0163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bowel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organ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where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most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3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absorption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3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nutrients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food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takes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place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between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receives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bile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pancreatic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juice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through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pancreatic duct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aid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digestion.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20281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LARGE</a:t>
            </a:r>
            <a:r>
              <a:rPr b="0" spc="-17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INTESTINE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240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intestine,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known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large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bowel,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last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3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gastrointestinal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tract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b="1" spc="3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digestive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vertebrates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absorbed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remaining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waste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material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stored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rectum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feces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before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removed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defecation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953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Garamond"/>
                <a:cs typeface="Garamond"/>
              </a:rPr>
              <a:t>Conditions</a:t>
            </a:r>
            <a:r>
              <a:rPr sz="4000" b="0" spc="-30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affecting</a:t>
            </a:r>
            <a:r>
              <a:rPr sz="4000" b="0" spc="-5" dirty="0">
                <a:latin typeface="Garamond"/>
                <a:cs typeface="Garamond"/>
              </a:rPr>
              <a:t> </a:t>
            </a:r>
            <a:r>
              <a:rPr sz="4000" b="0" dirty="0">
                <a:latin typeface="Garamond"/>
                <a:cs typeface="Garamond"/>
              </a:rPr>
              <a:t>gastrointestinal</a:t>
            </a:r>
            <a:r>
              <a:rPr sz="4000" b="0" spc="-10" dirty="0">
                <a:latin typeface="Garamond"/>
                <a:cs typeface="Garamond"/>
              </a:rPr>
              <a:t> system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2480043"/>
            <a:ext cx="3701415" cy="30981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Diarrhea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Vomiting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Diabetes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mellitus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Intestinal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obstruction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Constipation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Peptic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ulcerative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(PUD)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Gastritis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6093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Diarrhea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23489"/>
            <a:ext cx="5660390" cy="29800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50"/>
              </a:spcBef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Diarrhea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9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condition</a:t>
            </a:r>
            <a:r>
              <a:rPr sz="19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defined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increased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frequency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bowel</a:t>
            </a:r>
            <a:r>
              <a:rPr sz="19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movements</a:t>
            </a:r>
            <a:r>
              <a:rPr sz="19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(more</a:t>
            </a:r>
            <a:r>
              <a:rPr sz="19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three</a:t>
            </a:r>
            <a:r>
              <a:rPr sz="19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per</a:t>
            </a:r>
            <a:r>
              <a:rPr sz="19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Garamond"/>
                <a:cs typeface="Garamond"/>
              </a:rPr>
              <a:t>day)</a:t>
            </a:r>
            <a:endParaRPr sz="19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425"/>
              </a:spcBef>
            </a:pP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types</a:t>
            </a:r>
            <a:r>
              <a:rPr sz="19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900" b="1" spc="2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b="1" spc="-10" dirty="0">
                <a:solidFill>
                  <a:srgbClr val="252525"/>
                </a:solidFill>
                <a:latin typeface="Garamond"/>
                <a:cs typeface="Garamond"/>
              </a:rPr>
              <a:t>diarrhea</a:t>
            </a:r>
            <a:endParaRPr sz="1900">
              <a:latin typeface="Garamond"/>
              <a:cs typeface="Garamond"/>
            </a:endParaRPr>
          </a:p>
          <a:p>
            <a:pPr marL="360045" indent="-34734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360045" algn="l"/>
              </a:tabLst>
            </a:pP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secretory</a:t>
            </a:r>
            <a:endParaRPr sz="1900">
              <a:latin typeface="Garamond"/>
              <a:cs typeface="Garamond"/>
            </a:endParaRPr>
          </a:p>
          <a:p>
            <a:pPr marL="360045" indent="-34734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360045" algn="l"/>
              </a:tabLst>
            </a:pP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osmotic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252525"/>
                </a:solidFill>
                <a:latin typeface="Garamond"/>
                <a:cs typeface="Garamond"/>
              </a:rPr>
              <a:t>mal</a:t>
            </a:r>
            <a:r>
              <a:rPr sz="19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absorptive</a:t>
            </a:r>
            <a:endParaRPr sz="1900">
              <a:latin typeface="Garamond"/>
              <a:cs typeface="Garamond"/>
            </a:endParaRPr>
          </a:p>
          <a:p>
            <a:pPr marL="360045" indent="-34734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360045" algn="l"/>
              </a:tabLst>
            </a:pP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infectious</a:t>
            </a:r>
            <a:endParaRPr sz="19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</a:tabLst>
            </a:pPr>
            <a:r>
              <a:rPr sz="1900" spc="-10" dirty="0">
                <a:solidFill>
                  <a:srgbClr val="252525"/>
                </a:solidFill>
                <a:latin typeface="Garamond"/>
                <a:cs typeface="Garamond"/>
              </a:rPr>
              <a:t>exudative</a:t>
            </a:r>
            <a:endParaRPr sz="19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234886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clinical</a:t>
            </a:r>
            <a:r>
              <a:rPr sz="4000" spc="-100" dirty="0"/>
              <a:t> </a:t>
            </a:r>
            <a:r>
              <a:rPr sz="4000" spc="-10" dirty="0"/>
              <a:t>manifestation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3318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Increased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frequency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stool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cramps,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distention,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intestinal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rumbling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(borborygmus),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anorexia,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thirst</a:t>
            </a:r>
            <a:endParaRPr sz="2400">
              <a:latin typeface="Garamond"/>
              <a:cs typeface="Garamond"/>
            </a:endParaRPr>
          </a:p>
          <a:p>
            <a:pPr marL="483234" lvl="1" indent="-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Painful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spasmodic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contractions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anus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ineffectual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straining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(tenesmus)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defecation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4157"/>
            <a:ext cx="6179185" cy="2134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1098550" indent="-287020">
              <a:lnSpc>
                <a:spcPct val="80000"/>
              </a:lnSpc>
              <a:spcBef>
                <a:spcPts val="480"/>
              </a:spcBef>
              <a:buClr>
                <a:srgbClr val="83992A"/>
              </a:buClr>
              <a:buSzPct val="112500"/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Inspect</a:t>
            </a:r>
            <a:r>
              <a:rPr sz="16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mucous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membranes</a:t>
            </a:r>
            <a:r>
              <a:rPr sz="16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skin</a:t>
            </a:r>
            <a:r>
              <a:rPr sz="16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determine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hydration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status,</a:t>
            </a:r>
            <a:r>
              <a:rPr sz="16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6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assess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perianal</a:t>
            </a:r>
            <a:r>
              <a:rPr sz="16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area.</a:t>
            </a:r>
            <a:endParaRPr sz="16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oral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fluids;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oral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glucose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electrolyte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solution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maybe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prescribed.</a:t>
            </a:r>
            <a:endParaRPr sz="16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IV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therapy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6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used</a:t>
            </a:r>
            <a:r>
              <a:rPr sz="16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rapid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hydration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very young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elderly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patients.</a:t>
            </a:r>
            <a:endParaRPr sz="1600">
              <a:latin typeface="Garamond"/>
              <a:cs typeface="Garamond"/>
            </a:endParaRPr>
          </a:p>
          <a:p>
            <a:pPr marL="299085" indent="-286385">
              <a:lnSpc>
                <a:spcPts val="1730"/>
              </a:lnSpc>
              <a:spcBef>
                <a:spcPts val="600"/>
              </a:spcBef>
              <a:buClr>
                <a:srgbClr val="83992A"/>
              </a:buClr>
              <a:buSzPct val="112500"/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Antimicrobials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prescribed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6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infectious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agent</a:t>
            </a:r>
            <a:r>
              <a:rPr sz="16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endParaRPr sz="1600">
              <a:latin typeface="Garamond"/>
              <a:cs typeface="Garamond"/>
            </a:endParaRPr>
          </a:p>
          <a:p>
            <a:pPr marL="299085">
              <a:lnSpc>
                <a:spcPts val="1730"/>
              </a:lnSpc>
            </a:pP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been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identified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diarrhea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 severe</a:t>
            </a:r>
            <a:endParaRPr sz="1600">
              <a:latin typeface="Garamond"/>
              <a:cs typeface="Garamond"/>
            </a:endParaRPr>
          </a:p>
          <a:p>
            <a:pPr marL="299085" marR="1411605" indent="-287020">
              <a:lnSpc>
                <a:spcPts val="1540"/>
              </a:lnSpc>
              <a:spcBef>
                <a:spcPts val="965"/>
              </a:spcBef>
              <a:buChar char="•"/>
              <a:tabLst>
                <a:tab pos="299085" algn="l"/>
                <a:tab pos="349250" algn="l"/>
              </a:tabLst>
            </a:pPr>
            <a:r>
              <a:rPr sz="180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Recommend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bland</a:t>
            </a:r>
            <a:r>
              <a:rPr sz="16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diet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(semisolids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16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solids)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16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food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16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6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aramond"/>
                <a:cs typeface="Garamond"/>
              </a:rPr>
              <a:t>tolerated.</a:t>
            </a:r>
            <a:endParaRPr sz="1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9542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460615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limit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caffeine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carbonated beverages,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very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cold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foods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because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these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intestinal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motility.</a:t>
            </a:r>
            <a:endParaRPr sz="2400">
              <a:latin typeface="Garamond"/>
              <a:cs typeface="Garamond"/>
            </a:endParaRPr>
          </a:p>
          <a:p>
            <a:pPr marL="299085" marR="8191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Advise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restrict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intake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milk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products,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fat,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whole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grain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products,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fresh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fruits,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vegetables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several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days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Monitor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serum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electrolyte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levels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closely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EPILEPSY</a:t>
            </a:r>
            <a:r>
              <a:rPr b="0" spc="-10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AND</a:t>
            </a:r>
            <a:r>
              <a:rPr b="0" spc="-35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SEIZURES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16810"/>
            <a:ext cx="9151620" cy="26689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DEFINATION</a:t>
            </a:r>
            <a:endParaRPr sz="2400"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seizure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sudden, uncontrolled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electrical</a:t>
            </a:r>
            <a:r>
              <a:rPr sz="24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disturbance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brain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changes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your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behavior,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movements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feelings,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levels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consciousness.</a:t>
            </a:r>
            <a:endParaRPr sz="2400">
              <a:latin typeface="Garamond"/>
              <a:cs typeface="Garamond"/>
            </a:endParaRPr>
          </a:p>
          <a:p>
            <a:pPr marL="12700" marR="441959">
              <a:lnSpc>
                <a:spcPct val="100000"/>
              </a:lnSpc>
              <a:spcBef>
                <a:spcPts val="118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Epilepsy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Having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seizures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least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24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hours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apart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aren't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brought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identifiable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473960">
              <a:lnSpc>
                <a:spcPct val="100000"/>
              </a:lnSpc>
              <a:spcBef>
                <a:spcPts val="105"/>
              </a:spcBef>
            </a:pPr>
            <a:r>
              <a:rPr u="sng" spc="-25" dirty="0">
                <a:uFill>
                  <a:solidFill>
                    <a:srgbClr val="252525"/>
                  </a:solidFill>
                </a:uFill>
              </a:rPr>
              <a:t>CONSTIPATION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3940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8613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Constipation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refers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abnormal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infrequency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irregularity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defecation,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abnormal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hardening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stools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makes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their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passage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difficult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sometimes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painful,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decrease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stool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volume,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prolonged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retention of</a:t>
            </a:r>
            <a:r>
              <a:rPr sz="2400" spc="3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stool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rectum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8729" y="1240358"/>
            <a:ext cx="2036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latin typeface="Garamond"/>
                <a:cs typeface="Garamond"/>
              </a:rPr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43327"/>
            <a:ext cx="8971915" cy="24187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certain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medications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zinc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sulphate</a:t>
            </a:r>
            <a:endParaRPr sz="2000">
              <a:latin typeface="Garamond"/>
              <a:cs typeface="Garamond"/>
            </a:endParaRPr>
          </a:p>
          <a:p>
            <a:pPr marL="12700" marR="5080" indent="63500">
              <a:lnSpc>
                <a:spcPct val="8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rectal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anal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disorders;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obstruction;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metabolic,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neurologic,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neuromuscular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conditions;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endocrine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disorders;</a:t>
            </a:r>
            <a:endParaRPr sz="2000">
              <a:latin typeface="Garamond"/>
              <a:cs typeface="Garamond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lead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poisoning;</a:t>
            </a:r>
            <a:endParaRPr sz="2000">
              <a:latin typeface="Garamond"/>
              <a:cs typeface="Garamond"/>
            </a:endParaRPr>
          </a:p>
          <a:p>
            <a:pPr marL="12700" marR="2689860" indent="63500">
              <a:lnSpc>
                <a:spcPct val="80000"/>
              </a:lnSpc>
              <a:spcBef>
                <a:spcPts val="1080"/>
              </a:spcBef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connective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tissue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disorders;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variety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disease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conditions. weakness,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immobility,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debility,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fatigue,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inability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intra-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pass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stools.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755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305040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develops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people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take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time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ignore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urge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defecate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result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of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dietary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habits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(low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consumption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fiber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inadequate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intake),</a:t>
            </a:r>
            <a:endParaRPr sz="2400">
              <a:latin typeface="Garamond"/>
              <a:cs typeface="Garamond"/>
            </a:endParaRPr>
          </a:p>
          <a:p>
            <a:pPr marL="12700" marR="4431665" indent="762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lack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regular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exercise,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stress-filled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life.</a:t>
            </a:r>
            <a:endParaRPr sz="24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laxative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21170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2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8554720" cy="26962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1520825" indent="-287020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Fewer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three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bowel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movements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week,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abdominal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distention,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endParaRPr sz="2400">
              <a:latin typeface="Garamond"/>
              <a:cs typeface="Garamond"/>
            </a:endParaRPr>
          </a:p>
          <a:p>
            <a:pPr marL="299085" marR="981075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Decreased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appetite,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headache,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fatigue,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indigestion,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sensation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incomplete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emptying</a:t>
            </a:r>
            <a:endParaRPr sz="2400">
              <a:latin typeface="Garamond"/>
              <a:cs typeface="Garamond"/>
            </a:endParaRPr>
          </a:p>
          <a:p>
            <a:pPr marL="299085" marR="1087755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Straining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stool;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elimination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small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volume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hard,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dry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stool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Complications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hypertension,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hemorrhoids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fissures,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fecal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impaction,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megacolon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7406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9039225" cy="30429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Treatment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should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target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underlying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constipation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aim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prevent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recurrence,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including</a:t>
            </a:r>
            <a:r>
              <a:rPr sz="22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education,</a:t>
            </a:r>
            <a:endParaRPr sz="2200">
              <a:latin typeface="Garamond"/>
              <a:cs typeface="Garamond"/>
            </a:endParaRPr>
          </a:p>
          <a:p>
            <a:pPr marL="299085" marR="2592705">
              <a:lnSpc>
                <a:spcPct val="8000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bowel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habit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training,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increased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fiber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judicious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laxatives.</a:t>
            </a:r>
            <a:endParaRPr sz="2200">
              <a:latin typeface="Garamond"/>
              <a:cs typeface="Garamond"/>
            </a:endParaRPr>
          </a:p>
          <a:p>
            <a:pPr marL="466090" lvl="1" indent="-167005">
              <a:lnSpc>
                <a:spcPts val="1850"/>
              </a:lnSpc>
              <a:buChar char="•"/>
              <a:tabLst>
                <a:tab pos="46609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Discontinue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laxative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abuse;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fluid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intake;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endParaRPr sz="2200">
              <a:latin typeface="Garamond"/>
              <a:cs typeface="Garamond"/>
            </a:endParaRPr>
          </a:p>
          <a:p>
            <a:pPr marL="299085" marR="2342515">
              <a:lnSpc>
                <a:spcPts val="2110"/>
              </a:lnSpc>
              <a:spcBef>
                <a:spcPts val="250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fiber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diet;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try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biofeedback,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exercise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routine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strengthen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muscles.</a:t>
            </a:r>
            <a:endParaRPr sz="2200">
              <a:latin typeface="Garamond"/>
              <a:cs typeface="Garamond"/>
            </a:endParaRPr>
          </a:p>
          <a:p>
            <a:pPr marL="299085" marR="2209800" lvl="1" indent="167640">
              <a:lnSpc>
                <a:spcPct val="80000"/>
              </a:lnSpc>
              <a:spcBef>
                <a:spcPts val="20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2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laxative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necessary,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bulk-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forming agents,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saline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osmotic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agents,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lubricants,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stimulants,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fecal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softeners.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185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Specific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medication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therapy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increase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intrinsic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motor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function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(eg,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cholinergics,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cholinesterase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inhibitors,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prokinetic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agents).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710055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252525"/>
                  </a:solidFill>
                </a:uFill>
              </a:rPr>
              <a:t>DIABATES</a:t>
            </a:r>
            <a:r>
              <a:rPr u="sng" spc="-13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252525"/>
                  </a:solidFill>
                </a:uFill>
              </a:rPr>
              <a:t>MELLITUS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9705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Diabetes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mellitus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group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metabolic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disorders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characterized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elevated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levels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glucose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(hyperglycemia)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resulting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defects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insulin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secretion,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insulin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action,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both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9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TYPES</a:t>
            </a:r>
            <a:r>
              <a:rPr sz="4000" spc="-125" dirty="0"/>
              <a:t> </a:t>
            </a:r>
            <a:r>
              <a:rPr sz="4000" dirty="0"/>
              <a:t>OF</a:t>
            </a:r>
            <a:r>
              <a:rPr sz="4000" spc="-120" dirty="0"/>
              <a:t> </a:t>
            </a:r>
            <a:r>
              <a:rPr sz="4000" dirty="0"/>
              <a:t>DIABATES</a:t>
            </a:r>
            <a:r>
              <a:rPr sz="4000" spc="-105" dirty="0"/>
              <a:t> </a:t>
            </a:r>
            <a:r>
              <a:rPr sz="4000" dirty="0"/>
              <a:t>MELLITUS</a:t>
            </a:r>
            <a:r>
              <a:rPr sz="4000" spc="-130" dirty="0"/>
              <a:t> </a:t>
            </a:r>
            <a:r>
              <a:rPr sz="4000" spc="-20" dirty="0"/>
              <a:t>(DM)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b="1" dirty="0">
                <a:latin typeface="Garamond"/>
                <a:cs typeface="Garamond"/>
              </a:rPr>
              <a:t>Type</a:t>
            </a:r>
            <a:r>
              <a:rPr sz="2000" b="1" spc="-35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1</a:t>
            </a:r>
            <a:r>
              <a:rPr sz="2000" b="1" spc="-40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DM</a:t>
            </a:r>
            <a:r>
              <a:rPr sz="2000" b="1" spc="-35" dirty="0">
                <a:latin typeface="Garamond"/>
                <a:cs typeface="Garamond"/>
              </a:rPr>
              <a:t> </a:t>
            </a:r>
            <a:r>
              <a:rPr sz="2000" dirty="0"/>
              <a:t>–is</a:t>
            </a:r>
            <a:r>
              <a:rPr sz="2000" spc="-40" dirty="0"/>
              <a:t> </a:t>
            </a:r>
            <a:r>
              <a:rPr sz="2000" dirty="0"/>
              <a:t>characterized</a:t>
            </a:r>
            <a:r>
              <a:rPr sz="2000" spc="-70" dirty="0"/>
              <a:t> </a:t>
            </a:r>
            <a:r>
              <a:rPr sz="2000" dirty="0"/>
              <a:t>by</a:t>
            </a:r>
            <a:r>
              <a:rPr sz="2000" spc="-25" dirty="0"/>
              <a:t> </a:t>
            </a:r>
            <a:r>
              <a:rPr sz="2000" dirty="0"/>
              <a:t>destruction</a:t>
            </a:r>
            <a:r>
              <a:rPr sz="2000" spc="-60" dirty="0"/>
              <a:t> </a:t>
            </a:r>
            <a:r>
              <a:rPr sz="2000" dirty="0"/>
              <a:t>of</a:t>
            </a:r>
            <a:r>
              <a:rPr sz="2000" spc="215" dirty="0"/>
              <a:t> </a:t>
            </a:r>
            <a:r>
              <a:rPr sz="2000" dirty="0"/>
              <a:t>pancreas</a:t>
            </a:r>
            <a:r>
              <a:rPr sz="2000" spc="-50" dirty="0"/>
              <a:t> </a:t>
            </a:r>
            <a:r>
              <a:rPr sz="2000" dirty="0"/>
              <a:t>due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dirty="0"/>
              <a:t>genetic</a:t>
            </a:r>
            <a:r>
              <a:rPr sz="2000" spc="-25" dirty="0"/>
              <a:t> </a:t>
            </a:r>
            <a:r>
              <a:rPr sz="2000" dirty="0"/>
              <a:t>,immunologic</a:t>
            </a:r>
            <a:r>
              <a:rPr sz="2000" spc="-30" dirty="0"/>
              <a:t> </a:t>
            </a:r>
            <a:r>
              <a:rPr sz="2000" spc="-25" dirty="0"/>
              <a:t>and </a:t>
            </a:r>
            <a:r>
              <a:rPr sz="2000" dirty="0"/>
              <a:t>possibly</a:t>
            </a:r>
            <a:r>
              <a:rPr sz="2000" spc="-45" dirty="0"/>
              <a:t> </a:t>
            </a:r>
            <a:r>
              <a:rPr sz="2000" dirty="0"/>
              <a:t>environmental</a:t>
            </a:r>
            <a:r>
              <a:rPr sz="2000" spc="-55" dirty="0"/>
              <a:t> </a:t>
            </a:r>
            <a:r>
              <a:rPr sz="2000" spc="-20" dirty="0"/>
              <a:t>e.g.</a:t>
            </a:r>
            <a:r>
              <a:rPr sz="2000" spc="-80" dirty="0"/>
              <a:t> </a:t>
            </a:r>
            <a:r>
              <a:rPr sz="2000" dirty="0"/>
              <a:t>viral</a:t>
            </a:r>
            <a:r>
              <a:rPr sz="2000" spc="-55" dirty="0"/>
              <a:t> </a:t>
            </a:r>
            <a:r>
              <a:rPr sz="2000" dirty="0"/>
              <a:t>.insulin</a:t>
            </a:r>
            <a:r>
              <a:rPr sz="2000" spc="-55" dirty="0"/>
              <a:t> </a:t>
            </a:r>
            <a:r>
              <a:rPr sz="2000" dirty="0"/>
              <a:t>injections</a:t>
            </a:r>
            <a:r>
              <a:rPr sz="2000" spc="-35" dirty="0"/>
              <a:t> </a:t>
            </a:r>
            <a:r>
              <a:rPr sz="2000" dirty="0"/>
              <a:t>is</a:t>
            </a:r>
            <a:r>
              <a:rPr sz="2000" spc="-50" dirty="0"/>
              <a:t> </a:t>
            </a:r>
            <a:r>
              <a:rPr sz="2000" dirty="0"/>
              <a:t>needed</a:t>
            </a:r>
            <a:r>
              <a:rPr sz="2000" spc="-70" dirty="0"/>
              <a:t> </a:t>
            </a:r>
            <a:r>
              <a:rPr sz="2000" dirty="0"/>
              <a:t>to</a:t>
            </a:r>
            <a:r>
              <a:rPr sz="2000" spc="-55" dirty="0"/>
              <a:t> </a:t>
            </a:r>
            <a:r>
              <a:rPr sz="2000" dirty="0"/>
              <a:t>control</a:t>
            </a:r>
            <a:r>
              <a:rPr sz="2000" spc="-55" dirty="0"/>
              <a:t> </a:t>
            </a:r>
            <a:r>
              <a:rPr sz="2000" dirty="0"/>
              <a:t>blood</a:t>
            </a:r>
            <a:r>
              <a:rPr sz="2000" spc="-40" dirty="0"/>
              <a:t> </a:t>
            </a:r>
            <a:r>
              <a:rPr sz="2000" dirty="0"/>
              <a:t>glucose</a:t>
            </a:r>
            <a:r>
              <a:rPr sz="2000" spc="-55" dirty="0"/>
              <a:t> </a:t>
            </a:r>
            <a:r>
              <a:rPr sz="2000" dirty="0"/>
              <a:t>level</a:t>
            </a:r>
            <a:r>
              <a:rPr sz="2000" spc="-55" dirty="0"/>
              <a:t> </a:t>
            </a:r>
            <a:r>
              <a:rPr sz="2000" spc="-20" dirty="0"/>
              <a:t>.has </a:t>
            </a:r>
            <a:r>
              <a:rPr sz="2000" dirty="0"/>
              <a:t>sudden</a:t>
            </a:r>
            <a:r>
              <a:rPr sz="2000" spc="-55" dirty="0"/>
              <a:t> </a:t>
            </a:r>
            <a:r>
              <a:rPr sz="2000" dirty="0"/>
              <a:t>onset</a:t>
            </a:r>
            <a:r>
              <a:rPr sz="2000" spc="-15" dirty="0"/>
              <a:t> </a:t>
            </a:r>
            <a:r>
              <a:rPr sz="2000" dirty="0"/>
              <a:t>before</a:t>
            </a:r>
            <a:r>
              <a:rPr sz="2000" spc="-20" dirty="0"/>
              <a:t> </a:t>
            </a:r>
            <a:r>
              <a:rPr sz="2000" dirty="0"/>
              <a:t>age</a:t>
            </a:r>
            <a:r>
              <a:rPr sz="2000" spc="-20" dirty="0"/>
              <a:t> </a:t>
            </a:r>
            <a:r>
              <a:rPr sz="2000" dirty="0"/>
              <a:t>of</a:t>
            </a:r>
            <a:r>
              <a:rPr sz="2000" spc="229" dirty="0"/>
              <a:t> </a:t>
            </a:r>
            <a:r>
              <a:rPr sz="2000" dirty="0"/>
              <a:t>30</a:t>
            </a:r>
            <a:r>
              <a:rPr sz="2000" spc="-20" dirty="0"/>
              <a:t> </a:t>
            </a:r>
            <a:r>
              <a:rPr sz="2000" spc="-10" dirty="0"/>
              <a:t>years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2160"/>
              </a:lnSpc>
              <a:spcBef>
                <a:spcPts val="600"/>
              </a:spcBef>
            </a:pPr>
            <a:r>
              <a:rPr sz="2000" b="1" dirty="0">
                <a:latin typeface="Garamond"/>
                <a:cs typeface="Garamond"/>
              </a:rPr>
              <a:t>Type</a:t>
            </a:r>
            <a:r>
              <a:rPr sz="2000" b="1" spc="-30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2</a:t>
            </a:r>
            <a:r>
              <a:rPr sz="2000" b="1" spc="-40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DM</a:t>
            </a:r>
            <a:r>
              <a:rPr sz="2000" b="1" spc="-35" dirty="0">
                <a:latin typeface="Garamond"/>
                <a:cs typeface="Garamond"/>
              </a:rPr>
              <a:t> </a:t>
            </a:r>
            <a:r>
              <a:rPr sz="2000" dirty="0"/>
              <a:t>-</a:t>
            </a:r>
            <a:r>
              <a:rPr sz="2000" spc="-30" dirty="0"/>
              <a:t> </a:t>
            </a:r>
            <a:r>
              <a:rPr sz="2000" dirty="0"/>
              <a:t>It</a:t>
            </a:r>
            <a:r>
              <a:rPr sz="2000" spc="-25" dirty="0"/>
              <a:t> </a:t>
            </a:r>
            <a:r>
              <a:rPr sz="2000" dirty="0"/>
              <a:t>results</a:t>
            </a:r>
            <a:r>
              <a:rPr sz="2000" spc="-60" dirty="0"/>
              <a:t> </a:t>
            </a:r>
            <a:r>
              <a:rPr sz="2000" dirty="0"/>
              <a:t>from</a:t>
            </a:r>
            <a:r>
              <a:rPr sz="2000" spc="-35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decreased</a:t>
            </a:r>
            <a:r>
              <a:rPr sz="2000" spc="-65" dirty="0"/>
              <a:t> </a:t>
            </a:r>
            <a:r>
              <a:rPr sz="2000" dirty="0"/>
              <a:t>sensitivity</a:t>
            </a:r>
            <a:r>
              <a:rPr sz="2000" spc="-20" dirty="0"/>
              <a:t> </a:t>
            </a:r>
            <a:r>
              <a:rPr sz="2000" dirty="0"/>
              <a:t>to</a:t>
            </a:r>
            <a:r>
              <a:rPr sz="2000" spc="-30" dirty="0"/>
              <a:t> </a:t>
            </a:r>
            <a:r>
              <a:rPr sz="2000" dirty="0"/>
              <a:t>insulin</a:t>
            </a:r>
            <a:r>
              <a:rPr sz="2000" spc="-15" dirty="0"/>
              <a:t> </a:t>
            </a:r>
            <a:r>
              <a:rPr sz="2000" spc="-10" dirty="0"/>
              <a:t>(insulin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ts val="1920"/>
              </a:lnSpc>
            </a:pPr>
            <a:r>
              <a:rPr sz="2000" dirty="0"/>
              <a:t>resistance)</a:t>
            </a:r>
            <a:r>
              <a:rPr sz="2000" spc="-20" dirty="0"/>
              <a:t> </a:t>
            </a:r>
            <a:r>
              <a:rPr sz="2000" dirty="0"/>
              <a:t>or</a:t>
            </a:r>
            <a:r>
              <a:rPr sz="2000" spc="-15" dirty="0"/>
              <a:t> </a:t>
            </a:r>
            <a:r>
              <a:rPr sz="2000" dirty="0"/>
              <a:t>from</a:t>
            </a:r>
            <a:r>
              <a:rPr sz="2000" spc="-15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decreased</a:t>
            </a:r>
            <a:r>
              <a:rPr sz="2000" spc="-50" dirty="0"/>
              <a:t> </a:t>
            </a:r>
            <a:r>
              <a:rPr sz="2000" dirty="0"/>
              <a:t>amount</a:t>
            </a:r>
            <a:r>
              <a:rPr sz="2000" spc="-25" dirty="0"/>
              <a:t> </a:t>
            </a:r>
            <a:r>
              <a:rPr sz="2000" dirty="0"/>
              <a:t>of</a:t>
            </a:r>
            <a:r>
              <a:rPr sz="2000" spc="254" dirty="0"/>
              <a:t> </a:t>
            </a:r>
            <a:r>
              <a:rPr sz="2000" dirty="0"/>
              <a:t>insulin </a:t>
            </a:r>
            <a:r>
              <a:rPr sz="2000" spc="-10" dirty="0"/>
              <a:t>production.</a:t>
            </a:r>
            <a:endParaRPr sz="2000"/>
          </a:p>
          <a:p>
            <a:pPr marL="12700" marR="3602990" indent="153035">
              <a:lnSpc>
                <a:spcPct val="80000"/>
              </a:lnSpc>
              <a:spcBef>
                <a:spcPts val="240"/>
              </a:spcBef>
              <a:buChar char="•"/>
              <a:tabLst>
                <a:tab pos="165735" algn="l"/>
              </a:tabLst>
            </a:pPr>
            <a:r>
              <a:rPr sz="2000" spc="-20" dirty="0"/>
              <a:t>Type</a:t>
            </a:r>
            <a:r>
              <a:rPr sz="2000" spc="-50" dirty="0"/>
              <a:t> </a:t>
            </a:r>
            <a:r>
              <a:rPr sz="2000" dirty="0"/>
              <a:t>2</a:t>
            </a:r>
            <a:r>
              <a:rPr sz="2000" spc="-30" dirty="0"/>
              <a:t> </a:t>
            </a:r>
            <a:r>
              <a:rPr sz="2000" dirty="0"/>
              <a:t>diabetes</a:t>
            </a:r>
            <a:r>
              <a:rPr sz="2000" spc="-40" dirty="0"/>
              <a:t> </a:t>
            </a:r>
            <a:r>
              <a:rPr sz="2000" dirty="0"/>
              <a:t>is</a:t>
            </a:r>
            <a:r>
              <a:rPr sz="2000" spc="-45" dirty="0"/>
              <a:t> </a:t>
            </a:r>
            <a:r>
              <a:rPr sz="2000" dirty="0"/>
              <a:t>first</a:t>
            </a:r>
            <a:r>
              <a:rPr sz="2000" spc="-35" dirty="0"/>
              <a:t> </a:t>
            </a:r>
            <a:r>
              <a:rPr sz="2000" dirty="0"/>
              <a:t>treated</a:t>
            </a:r>
            <a:r>
              <a:rPr sz="2000" spc="-45" dirty="0"/>
              <a:t> </a:t>
            </a:r>
            <a:r>
              <a:rPr sz="2000" dirty="0"/>
              <a:t>with</a:t>
            </a:r>
            <a:r>
              <a:rPr sz="2000" spc="-25" dirty="0"/>
              <a:t> </a:t>
            </a:r>
            <a:r>
              <a:rPr sz="2000" dirty="0"/>
              <a:t>diet</a:t>
            </a:r>
            <a:r>
              <a:rPr sz="2000" spc="-35" dirty="0"/>
              <a:t> </a:t>
            </a:r>
            <a:r>
              <a:rPr sz="2000" dirty="0"/>
              <a:t>and</a:t>
            </a:r>
            <a:r>
              <a:rPr sz="2000" spc="-35" dirty="0"/>
              <a:t> </a:t>
            </a:r>
            <a:r>
              <a:rPr sz="2000" dirty="0"/>
              <a:t>exercise,</a:t>
            </a:r>
            <a:r>
              <a:rPr sz="2000" spc="-70" dirty="0"/>
              <a:t> </a:t>
            </a:r>
            <a:r>
              <a:rPr sz="2000" spc="-25" dirty="0"/>
              <a:t>and </a:t>
            </a:r>
            <a:r>
              <a:rPr sz="2000" dirty="0"/>
              <a:t>then</a:t>
            </a:r>
            <a:r>
              <a:rPr sz="2000" spc="-40" dirty="0"/>
              <a:t> </a:t>
            </a:r>
            <a:r>
              <a:rPr sz="2000" dirty="0"/>
              <a:t>with</a:t>
            </a:r>
            <a:r>
              <a:rPr sz="2000" spc="-25" dirty="0"/>
              <a:t> </a:t>
            </a:r>
            <a:r>
              <a:rPr sz="2000" dirty="0"/>
              <a:t>oral</a:t>
            </a:r>
            <a:r>
              <a:rPr sz="2000" spc="-35" dirty="0"/>
              <a:t> </a:t>
            </a:r>
            <a:r>
              <a:rPr sz="2000" dirty="0"/>
              <a:t>hypoglycemic</a:t>
            </a:r>
            <a:r>
              <a:rPr sz="2000" spc="-35" dirty="0"/>
              <a:t> </a:t>
            </a:r>
            <a:r>
              <a:rPr sz="2000" dirty="0"/>
              <a:t>agents</a:t>
            </a:r>
            <a:r>
              <a:rPr sz="2000" spc="-50" dirty="0"/>
              <a:t> </a:t>
            </a:r>
            <a:r>
              <a:rPr sz="2000" dirty="0"/>
              <a:t>as</a:t>
            </a:r>
            <a:r>
              <a:rPr sz="2000" spc="-40" dirty="0"/>
              <a:t> </a:t>
            </a:r>
            <a:r>
              <a:rPr sz="2000" spc="-10" dirty="0"/>
              <a:t>needed.</a:t>
            </a:r>
            <a:endParaRPr sz="2000"/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sz="2000" b="1" dirty="0">
                <a:latin typeface="Garamond"/>
                <a:cs typeface="Garamond"/>
              </a:rPr>
              <a:t>Gestational</a:t>
            </a:r>
            <a:r>
              <a:rPr sz="2000" b="1" spc="-35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DM</a:t>
            </a:r>
            <a:r>
              <a:rPr sz="2000" b="1" spc="-15" dirty="0">
                <a:latin typeface="Garamond"/>
                <a:cs typeface="Garamond"/>
              </a:rPr>
              <a:t> </a:t>
            </a:r>
            <a:r>
              <a:rPr sz="2000" dirty="0"/>
              <a:t>–</a:t>
            </a:r>
            <a:r>
              <a:rPr sz="2000" spc="-20" dirty="0"/>
              <a:t> </a:t>
            </a:r>
            <a:r>
              <a:rPr sz="2000" dirty="0"/>
              <a:t>occurs</a:t>
            </a:r>
            <a:r>
              <a:rPr sz="2000" spc="-55" dirty="0"/>
              <a:t> </a:t>
            </a:r>
            <a:r>
              <a:rPr sz="2000" dirty="0"/>
              <a:t>during</a:t>
            </a:r>
            <a:r>
              <a:rPr sz="2000" spc="-30" dirty="0"/>
              <a:t> </a:t>
            </a:r>
            <a:r>
              <a:rPr sz="2000" spc="-10" dirty="0"/>
              <a:t>pregnancy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Garamond"/>
                <a:cs typeface="Garamond"/>
              </a:rPr>
              <a:t>Drug</a:t>
            </a:r>
            <a:r>
              <a:rPr sz="2000" b="1" spc="-25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induced</a:t>
            </a:r>
            <a:r>
              <a:rPr sz="2000" b="1" spc="-40" dirty="0">
                <a:latin typeface="Garamond"/>
                <a:cs typeface="Garamond"/>
              </a:rPr>
              <a:t> </a:t>
            </a:r>
            <a:r>
              <a:rPr sz="2000" b="1" dirty="0">
                <a:latin typeface="Garamond"/>
                <a:cs typeface="Garamond"/>
              </a:rPr>
              <a:t>DM</a:t>
            </a:r>
            <a:r>
              <a:rPr sz="2000" b="1" spc="-10" dirty="0">
                <a:latin typeface="Garamond"/>
                <a:cs typeface="Garamond"/>
              </a:rPr>
              <a:t> </a:t>
            </a:r>
            <a:r>
              <a:rPr sz="2000" dirty="0"/>
              <a:t>–</a:t>
            </a:r>
            <a:r>
              <a:rPr sz="2000" spc="-20" dirty="0"/>
              <a:t> </a:t>
            </a:r>
            <a:r>
              <a:rPr sz="2000" dirty="0"/>
              <a:t>occurs</a:t>
            </a:r>
            <a:r>
              <a:rPr sz="2000" spc="-35" dirty="0"/>
              <a:t> </a:t>
            </a:r>
            <a:r>
              <a:rPr sz="2000" dirty="0"/>
              <a:t>as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result</a:t>
            </a:r>
            <a:r>
              <a:rPr sz="2000" spc="-35" dirty="0"/>
              <a:t> </a:t>
            </a:r>
            <a:r>
              <a:rPr sz="2000" dirty="0"/>
              <a:t>of</a:t>
            </a:r>
            <a:r>
              <a:rPr sz="2000" spc="240" dirty="0"/>
              <a:t> </a:t>
            </a:r>
            <a:r>
              <a:rPr sz="2000" dirty="0"/>
              <a:t>drugs</a:t>
            </a:r>
            <a:r>
              <a:rPr sz="2000" spc="-40" dirty="0"/>
              <a:t> </a:t>
            </a:r>
            <a:r>
              <a:rPr sz="2000" spc="-10" dirty="0"/>
              <a:t>e.g.</a:t>
            </a:r>
            <a:r>
              <a:rPr sz="2000" spc="-30" dirty="0"/>
              <a:t> </a:t>
            </a:r>
            <a:r>
              <a:rPr sz="2000" dirty="0"/>
              <a:t>steroids</a:t>
            </a:r>
            <a:r>
              <a:rPr sz="2000" spc="-35" dirty="0"/>
              <a:t> </a:t>
            </a:r>
            <a:r>
              <a:rPr sz="2000" spc="-10" dirty="0"/>
              <a:t>e.g.</a:t>
            </a:r>
            <a:r>
              <a:rPr sz="2000" spc="-25" dirty="0"/>
              <a:t> </a:t>
            </a:r>
            <a:r>
              <a:rPr sz="2000" spc="-10" dirty="0"/>
              <a:t>prednisolone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02755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2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manifeststations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35139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Polyuria,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polydipsia,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polyphagia.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Fatigue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weakness,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sudden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vision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changes,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tingling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numbness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hands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feet,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dry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skin,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skin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lesions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wounds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slow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heal,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recurrent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infections.</a:t>
            </a:r>
            <a:endParaRPr sz="2400">
              <a:latin typeface="Garamond"/>
              <a:cs typeface="Garamond"/>
            </a:endParaRPr>
          </a:p>
          <a:p>
            <a:pPr marL="299085" marR="241935" lvl="1" indent="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Onset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type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diabetes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associated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sudden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weight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nausea,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vomiting,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pains.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9542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8506460" cy="27749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9085" marR="1680210" indent="-287020" algn="just">
              <a:lnSpc>
                <a:spcPts val="2380"/>
              </a:lnSpc>
              <a:spcBef>
                <a:spcPts val="39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Type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2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diabetes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results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slow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(over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years),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progressive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glucose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intolerance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results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long-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complications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if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diabetes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goes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undetected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many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years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(e.g.,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eye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disease,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20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peripheral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neuropathy,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peripheral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vascular</a:t>
            </a:r>
            <a:r>
              <a:rPr sz="22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disease).</a:t>
            </a:r>
            <a:r>
              <a:rPr sz="22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Complications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8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developed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before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actual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diagnosis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made.</a:t>
            </a:r>
            <a:endParaRPr sz="2200">
              <a:latin typeface="Garamond"/>
              <a:cs typeface="Garamond"/>
            </a:endParaRPr>
          </a:p>
          <a:p>
            <a:pPr marL="299085" marR="187325" lvl="1" indent="167640">
              <a:lnSpc>
                <a:spcPts val="2380"/>
              </a:lnSpc>
              <a:spcBef>
                <a:spcPts val="165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DKA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pain,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nausea,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vomiting,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hyperventilation,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fruity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breath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odor.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205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Untreated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DKA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result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altered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level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consciousness,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510"/>
              </a:lnSpc>
            </a:pP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coma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553075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Physical</a:t>
            </a:r>
            <a:r>
              <a:rPr sz="2400" spc="-1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exercise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Lifestyle</a:t>
            </a:r>
            <a:r>
              <a:rPr sz="2400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modification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plan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taking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diabetic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meals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Taking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drugs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prescribed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Regularly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monitoring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sugar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adviced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63893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SIGNS AND</a:t>
            </a:r>
            <a:r>
              <a:rPr b="0" spc="-4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SYMPTOMS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" y="1249678"/>
            <a:ext cx="9942576" cy="5498592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188970">
              <a:lnSpc>
                <a:spcPct val="100000"/>
              </a:lnSpc>
              <a:spcBef>
                <a:spcPts val="105"/>
              </a:spcBef>
            </a:pPr>
            <a:r>
              <a:rPr u="sng" spc="-10" dirty="0">
                <a:uFill>
                  <a:solidFill>
                    <a:srgbClr val="252525"/>
                  </a:solidFill>
                </a:uFill>
              </a:rPr>
              <a:t>GASTRITIS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666" rIns="0" bIns="0" rtlCol="0">
            <a:spAutoFit/>
          </a:bodyPr>
          <a:lstStyle/>
          <a:p>
            <a:pPr marL="299085" marR="2730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/>
              <a:t>Gastritis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inflammation</a:t>
            </a:r>
            <a:r>
              <a:rPr spc="-40" dirty="0"/>
              <a:t> </a:t>
            </a:r>
            <a:r>
              <a:rPr dirty="0"/>
              <a:t>of</a:t>
            </a:r>
            <a:r>
              <a:rPr spc="26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stomach</a:t>
            </a:r>
            <a:r>
              <a:rPr spc="-30" dirty="0"/>
              <a:t> </a:t>
            </a:r>
            <a:r>
              <a:rPr dirty="0"/>
              <a:t>mucosa.</a:t>
            </a:r>
            <a:r>
              <a:rPr spc="-25" dirty="0"/>
              <a:t> </a:t>
            </a:r>
            <a:r>
              <a:rPr dirty="0"/>
              <a:t>Acute</a:t>
            </a:r>
            <a:r>
              <a:rPr spc="-25" dirty="0"/>
              <a:t> </a:t>
            </a:r>
            <a:r>
              <a:rPr dirty="0"/>
              <a:t>gastritis</a:t>
            </a:r>
            <a:r>
              <a:rPr spc="-40" dirty="0"/>
              <a:t> </a:t>
            </a:r>
            <a:r>
              <a:rPr dirty="0"/>
              <a:t>lasts</a:t>
            </a:r>
            <a:r>
              <a:rPr spc="-35" dirty="0"/>
              <a:t> </a:t>
            </a:r>
            <a:r>
              <a:rPr spc="-10" dirty="0"/>
              <a:t>several </a:t>
            </a:r>
            <a:r>
              <a:rPr dirty="0"/>
              <a:t>hours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few</a:t>
            </a:r>
            <a:r>
              <a:rPr spc="-20" dirty="0"/>
              <a:t> </a:t>
            </a:r>
            <a:r>
              <a:rPr dirty="0"/>
              <a:t>days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often</a:t>
            </a:r>
          </a:p>
          <a:p>
            <a:pPr marL="375285" indent="-3625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dirty="0"/>
              <a:t>caused</a:t>
            </a:r>
            <a:r>
              <a:rPr spc="-25" dirty="0"/>
              <a:t> by</a:t>
            </a:r>
          </a:p>
          <a:p>
            <a:pPr marL="299085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dietary</a:t>
            </a:r>
            <a:r>
              <a:rPr spc="-45" dirty="0"/>
              <a:t> </a:t>
            </a:r>
            <a:r>
              <a:rPr dirty="0"/>
              <a:t>indiscretion</a:t>
            </a:r>
            <a:r>
              <a:rPr spc="-30" dirty="0"/>
              <a:t> </a:t>
            </a:r>
            <a:r>
              <a:rPr dirty="0"/>
              <a:t>(eating</a:t>
            </a:r>
            <a:r>
              <a:rPr spc="-35" dirty="0"/>
              <a:t> </a:t>
            </a:r>
            <a:r>
              <a:rPr dirty="0"/>
              <a:t>irritating</a:t>
            </a:r>
            <a:r>
              <a:rPr spc="-50" dirty="0"/>
              <a:t> </a:t>
            </a:r>
            <a:r>
              <a:rPr dirty="0"/>
              <a:t>food</a:t>
            </a:r>
            <a:r>
              <a:rPr spc="-4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highly</a:t>
            </a:r>
            <a:r>
              <a:rPr spc="-55" dirty="0"/>
              <a:t> </a:t>
            </a:r>
            <a:r>
              <a:rPr dirty="0"/>
              <a:t>seasoned</a:t>
            </a:r>
            <a:r>
              <a:rPr spc="-4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food</a:t>
            </a:r>
            <a:r>
              <a:rPr spc="-40" dirty="0"/>
              <a:t> </a:t>
            </a:r>
            <a:r>
              <a:rPr spc="-20" dirty="0"/>
              <a:t>that </a:t>
            </a:r>
            <a:r>
              <a:rPr dirty="0"/>
              <a:t>is </a:t>
            </a:r>
            <a:r>
              <a:rPr spc="-10" dirty="0"/>
              <a:t>infected).</a:t>
            </a:r>
          </a:p>
          <a:p>
            <a:pPr marL="299085" marR="135763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pc="-10" dirty="0"/>
              <a:t>excessive</a:t>
            </a:r>
            <a:r>
              <a:rPr spc="-40" dirty="0"/>
              <a:t> </a:t>
            </a:r>
            <a:r>
              <a:rPr dirty="0"/>
              <a:t>use</a:t>
            </a:r>
            <a:r>
              <a:rPr spc="-45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dirty="0"/>
              <a:t>aspirin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nonsteroidal</a:t>
            </a:r>
            <a:r>
              <a:rPr spc="-50" dirty="0"/>
              <a:t> </a:t>
            </a:r>
            <a:r>
              <a:rPr spc="-10" dirty="0"/>
              <a:t>anti-inflammatory </a:t>
            </a:r>
            <a:r>
              <a:rPr dirty="0"/>
              <a:t>drugs</a:t>
            </a:r>
            <a:r>
              <a:rPr spc="65" dirty="0"/>
              <a:t> </a:t>
            </a:r>
            <a:r>
              <a:rPr spc="-10" dirty="0"/>
              <a:t>(NSAIDs),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475354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85507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86651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excessive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alcohol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intake,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bile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reflux,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radiation</a:t>
            </a:r>
            <a:r>
              <a:rPr sz="2400" spc="-1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therapy.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more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severe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form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acute gastritis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endParaRPr sz="2400">
              <a:latin typeface="Garamond"/>
              <a:cs typeface="Garamond"/>
            </a:endParaRPr>
          </a:p>
          <a:p>
            <a:pPr marL="299085" marR="136525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strong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acids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alkali,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mucosa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become gangrenous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perforate.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Gastritis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sign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systemic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infection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(HELICOBACTOR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PYLORI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)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 </a:t>
            </a:r>
            <a:r>
              <a:rPr b="0" spc="-20" dirty="0">
                <a:latin typeface="Garamond"/>
                <a:cs typeface="Garamond"/>
              </a:rPr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8982710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ts val="251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b="1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r>
              <a:rPr sz="22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Garamond"/>
                <a:cs typeface="Garamond"/>
              </a:rPr>
              <a:t>Gastritis</a:t>
            </a:r>
            <a:endParaRPr sz="2200">
              <a:latin typeface="Garamond"/>
              <a:cs typeface="Garamond"/>
            </a:endParaRPr>
          </a:p>
          <a:p>
            <a:pPr marL="299085" marR="1848485">
              <a:lnSpc>
                <a:spcPts val="2380"/>
              </a:lnSpc>
              <a:spcBef>
                <a:spcPts val="16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rapid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onset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symptoms: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discomfort,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headache,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lassitude,</a:t>
            </a:r>
            <a:r>
              <a:rPr sz="2200" spc="-1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nausea,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anorexia,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vomiting,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hiccupping </a:t>
            </a:r>
            <a:r>
              <a:rPr sz="2200" b="1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2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b="1" spc="-10" dirty="0">
                <a:solidFill>
                  <a:srgbClr val="252525"/>
                </a:solidFill>
                <a:latin typeface="Garamond"/>
                <a:cs typeface="Garamond"/>
              </a:rPr>
              <a:t>Gastritis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5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asymptomatic.</a:t>
            </a:r>
            <a:endParaRPr sz="2200">
              <a:latin typeface="Garamond"/>
              <a:cs typeface="Garamond"/>
            </a:endParaRPr>
          </a:p>
          <a:p>
            <a:pPr marL="299085" marR="2165985" lvl="1" indent="167640">
              <a:lnSpc>
                <a:spcPts val="2380"/>
              </a:lnSpc>
              <a:spcBef>
                <a:spcPts val="165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Complaints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anorexia,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heartburn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eating,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belching,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a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sour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taste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mouth,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nausea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vomiting.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2205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gastritis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vitamin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deficiency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usually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evidence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510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malabsorption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vitamin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B12.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1240358"/>
            <a:ext cx="406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428480" cy="283083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424053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Avoiding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acidic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foods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0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caffeine,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nicotine,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spicy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foods,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irritating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highly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seasoned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foods,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Analgesics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paracetamol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Anti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acids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Avoiding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acidic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drugs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Diclofenac</a:t>
            </a:r>
            <a:endParaRPr sz="2000">
              <a:latin typeface="Garamond"/>
              <a:cs typeface="Garamond"/>
            </a:endParaRPr>
          </a:p>
          <a:p>
            <a:pPr marL="299085" indent="-286385">
              <a:lnSpc>
                <a:spcPts val="2160"/>
              </a:lnSpc>
              <a:spcBef>
                <a:spcPts val="6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Stress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management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Discourage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caffeinated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beverages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(caffeine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increases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gastric</a:t>
            </a:r>
            <a:endParaRPr sz="2000">
              <a:latin typeface="Garamond"/>
              <a:cs typeface="Garamond"/>
            </a:endParaRPr>
          </a:p>
          <a:p>
            <a:pPr marL="299085" marR="5080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activity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pepsin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secretion),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alcohol,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cigarette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smoking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(nicotine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inhibits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neutralization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gastric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acid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duodenum).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58" rIns="0" bIns="0" rtlCol="0">
            <a:spAutoFit/>
          </a:bodyPr>
          <a:lstStyle/>
          <a:p>
            <a:pPr marL="2644775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uFill>
                  <a:solidFill>
                    <a:srgbClr val="252525"/>
                  </a:solidFill>
                </a:uFill>
              </a:rPr>
              <a:t>PEPTIC</a:t>
            </a:r>
            <a:r>
              <a:rPr sz="4000" u="sng" spc="-135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sz="4000" u="sng" spc="-10" dirty="0">
                <a:uFill>
                  <a:solidFill>
                    <a:srgbClr val="252525"/>
                  </a:solidFill>
                </a:uFill>
              </a:rPr>
              <a:t>ULCERS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672830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3980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peptic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ulcer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excavation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formed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mucosal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wall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stomach,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pylorus,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duodenum,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esophagus.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frequently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referred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gastric,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duodenal,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esophageal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ulcer,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depending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its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location</a:t>
            </a:r>
            <a:endParaRPr sz="2400">
              <a:latin typeface="Garamond"/>
              <a:cs typeface="Garamond"/>
            </a:endParaRPr>
          </a:p>
          <a:p>
            <a:pPr marL="375285" indent="-3625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Peptic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ulcers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likely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duodenum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stomach.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1287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Causes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5730240" cy="25514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Helicobacter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pylori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(h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pylori)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NSAIDS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drugs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diclofenac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Alcoholism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Excessive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smoking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High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degree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stress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211705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20" dirty="0">
                <a:latin typeface="Garamond"/>
                <a:cs typeface="Garamond"/>
              </a:rPr>
              <a:t> </a:t>
            </a:r>
            <a:r>
              <a:rPr b="0" spc="-10" dirty="0">
                <a:latin typeface="Garamond"/>
                <a:cs typeface="Garamond"/>
              </a:rPr>
              <a:t>manifestations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9331960" cy="32575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7815" marR="3216275" indent="-285750" algn="just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ulcer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last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days,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weeks,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months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and 	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subside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only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reappear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without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cause.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Many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patients 	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asymptomatic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ulcers.</a:t>
            </a:r>
            <a:endParaRPr sz="2000">
              <a:latin typeface="Garamond"/>
              <a:cs typeface="Garamond"/>
            </a:endParaRPr>
          </a:p>
          <a:p>
            <a:pPr marL="452120" lvl="1" indent="-153035">
              <a:lnSpc>
                <a:spcPts val="168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Dull,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gnawing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burning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sensation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midepigastrium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back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characteristic.</a:t>
            </a:r>
            <a:endParaRPr sz="2000">
              <a:latin typeface="Garamond"/>
              <a:cs typeface="Garamond"/>
            </a:endParaRPr>
          </a:p>
          <a:p>
            <a:pPr marL="452755" lvl="1" indent="-153670">
              <a:lnSpc>
                <a:spcPts val="1920"/>
              </a:lnSpc>
              <a:buChar char="•"/>
              <a:tabLst>
                <a:tab pos="45275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relieved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eating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taking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alkali;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once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stomach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emptied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alkali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wears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192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off,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pain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returns.</a:t>
            </a:r>
            <a:endParaRPr sz="2000">
              <a:latin typeface="Garamond"/>
              <a:cs typeface="Garamond"/>
            </a:endParaRPr>
          </a:p>
          <a:p>
            <a:pPr marL="299085" marR="2959100" lvl="1" indent="153035" algn="just">
              <a:lnSpc>
                <a:spcPct val="80000"/>
              </a:lnSpc>
              <a:spcBef>
                <a:spcPts val="235"/>
              </a:spcBef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Sharply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localized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tenderness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elicited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gentle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pressure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on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epigastrium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slightly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right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midline.</a:t>
            </a:r>
            <a:endParaRPr sz="2000">
              <a:latin typeface="Garamond"/>
              <a:cs typeface="Garamond"/>
            </a:endParaRPr>
          </a:p>
          <a:p>
            <a:pPr marL="299085" marR="3049270" lvl="1" indent="153035" algn="just">
              <a:lnSpc>
                <a:spcPct val="80000"/>
              </a:lnSpc>
              <a:spcBef>
                <a:spcPts val="5"/>
              </a:spcBef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pyrosis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(heartburn)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burning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sensation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esophagus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stomach,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moves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mouth,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occasionally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sour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eructation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(burping).</a:t>
            </a:r>
            <a:endParaRPr sz="2000">
              <a:latin typeface="Garamond"/>
              <a:cs typeface="Garamond"/>
            </a:endParaRPr>
          </a:p>
          <a:p>
            <a:pPr marL="452120" lvl="1" indent="-153035" algn="just">
              <a:lnSpc>
                <a:spcPts val="1920"/>
              </a:lnSpc>
              <a:buChar char="•"/>
              <a:tabLst>
                <a:tab pos="452120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Vomiting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rare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25564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7094" y="2502154"/>
            <a:ext cx="9168130" cy="2549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6385" marR="2091055" indent="-287020">
              <a:lnSpc>
                <a:spcPts val="2400"/>
              </a:lnSpc>
              <a:spcBef>
                <a:spcPts val="675"/>
              </a:spcBef>
              <a:buClr>
                <a:srgbClr val="83992A"/>
              </a:buClr>
              <a:buSzPct val="114000"/>
              <a:buFont typeface="Arial"/>
              <a:buChar char="•"/>
              <a:tabLst>
                <a:tab pos="286385" algn="l"/>
              </a:tabLst>
            </a:pP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Stress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reduction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rest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5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priority</a:t>
            </a:r>
            <a:r>
              <a:rPr sz="25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interventions.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needs</a:t>
            </a:r>
            <a:r>
              <a:rPr sz="2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5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identify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situations</a:t>
            </a:r>
            <a:r>
              <a:rPr sz="25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5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stressful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25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endParaRPr sz="2500">
              <a:latin typeface="Garamond"/>
              <a:cs typeface="Garamond"/>
            </a:endParaRPr>
          </a:p>
          <a:p>
            <a:pPr marL="286385">
              <a:lnSpc>
                <a:spcPct val="80000"/>
              </a:lnSpc>
              <a:spcBef>
                <a:spcPts val="20"/>
              </a:spcBef>
            </a:pP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exhausting</a:t>
            </a:r>
            <a:r>
              <a:rPr sz="25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implement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changes,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establishing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regular</a:t>
            </a:r>
            <a:r>
              <a:rPr sz="2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rest</a:t>
            </a:r>
            <a:r>
              <a:rPr sz="2500" spc="-1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10" dirty="0">
                <a:solidFill>
                  <a:srgbClr val="252525"/>
                </a:solidFill>
                <a:latin typeface="Garamond"/>
                <a:cs typeface="Garamond"/>
              </a:rPr>
              <a:t>periods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during</a:t>
            </a:r>
            <a:r>
              <a:rPr sz="25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5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day</a:t>
            </a:r>
            <a:r>
              <a:rPr sz="2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500">
              <a:latin typeface="Garamond"/>
              <a:cs typeface="Garamond"/>
            </a:endParaRPr>
          </a:p>
          <a:p>
            <a:pPr marL="286385" marR="1535430" indent="-287020">
              <a:lnSpc>
                <a:spcPts val="2400"/>
              </a:lnSpc>
              <a:spcBef>
                <a:spcPts val="1180"/>
              </a:spcBef>
              <a:buClr>
                <a:srgbClr val="83992A"/>
              </a:buClr>
              <a:buSzPct val="114000"/>
              <a:buFont typeface="Arial"/>
              <a:buChar char="•"/>
              <a:tabLst>
                <a:tab pos="286385" algn="l"/>
              </a:tabLst>
            </a:pP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Smoking</a:t>
            </a:r>
            <a:r>
              <a:rPr sz="25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cessation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strongly</a:t>
            </a:r>
            <a:r>
              <a:rPr sz="25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encouraged</a:t>
            </a:r>
            <a:r>
              <a:rPr sz="25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because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10" dirty="0">
                <a:solidFill>
                  <a:srgbClr val="252525"/>
                </a:solidFill>
                <a:latin typeface="Garamond"/>
                <a:cs typeface="Garamond"/>
              </a:rPr>
              <a:t>smoking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raises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duodenal</a:t>
            </a:r>
            <a:r>
              <a:rPr sz="25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acidity</a:t>
            </a:r>
            <a:r>
              <a:rPr sz="25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significantly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inhibits</a:t>
            </a:r>
            <a:r>
              <a:rPr sz="25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dirty="0">
                <a:solidFill>
                  <a:srgbClr val="252525"/>
                </a:solidFill>
                <a:latin typeface="Garamond"/>
                <a:cs typeface="Garamond"/>
              </a:rPr>
              <a:t>ulcer</a:t>
            </a:r>
            <a:r>
              <a:rPr sz="25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500" spc="-10" dirty="0">
                <a:solidFill>
                  <a:srgbClr val="252525"/>
                </a:solidFill>
                <a:latin typeface="Garamond"/>
                <a:cs typeface="Garamond"/>
              </a:rPr>
              <a:t>repair.</a:t>
            </a:r>
            <a:endParaRPr sz="2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r>
              <a:rPr sz="2850" spc="-50" dirty="0">
                <a:solidFill>
                  <a:srgbClr val="83992A"/>
                </a:solidFill>
                <a:latin typeface="Arial"/>
                <a:cs typeface="Arial"/>
              </a:rPr>
              <a:t>•</a:t>
            </a:r>
            <a:endParaRPr sz="2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650" y="1240358"/>
            <a:ext cx="1795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0" dirty="0">
                <a:latin typeface="Garamond"/>
                <a:cs typeface="Garamond"/>
              </a:rPr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8729"/>
            <a:ext cx="9168130" cy="246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ts val="251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Dietary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modification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helpful.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should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eat</a:t>
            </a:r>
            <a:endParaRPr sz="2200">
              <a:latin typeface="Garamond"/>
              <a:cs typeface="Garamond"/>
            </a:endParaRPr>
          </a:p>
          <a:p>
            <a:pPr marL="299085" marR="5080">
              <a:lnSpc>
                <a:spcPct val="90000"/>
              </a:lnSpc>
              <a:spcBef>
                <a:spcPts val="130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whatever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agrees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them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Alcohol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caffeinated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beverages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coffee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(including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Diets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rich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milk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cream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should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avoided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because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are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potent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acid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stimulators.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caffeinated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coffee,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stimulates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acid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secretion)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should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avoided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Monitor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vital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signs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closely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Drugs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e.g.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antacids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88099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HEPATITIS</a:t>
            </a:r>
            <a:r>
              <a:rPr spc="-210" dirty="0"/>
              <a:t> </a:t>
            </a:r>
            <a:r>
              <a:rPr spc="-50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87725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5303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virus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(HBV)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DNA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virus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transmitted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primarily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through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blood.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virus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been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found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saliva,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semen,</a:t>
            </a:r>
            <a:endParaRPr sz="2400">
              <a:latin typeface="Garamond"/>
              <a:cs typeface="Garamond"/>
            </a:endParaRPr>
          </a:p>
          <a:p>
            <a:pPr marL="299085" marR="110236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vaginal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secretions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transmitted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24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mucous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membranes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breaks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skin.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long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incubation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period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(1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6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months).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replicates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liver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remains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serum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periods,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allowing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transmission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virus.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353" y="14477"/>
            <a:ext cx="6646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02379" algn="l"/>
                <a:tab pos="4321175" algn="l"/>
              </a:tabLst>
            </a:pPr>
            <a:r>
              <a:rPr b="0" dirty="0">
                <a:latin typeface="Garamond"/>
                <a:cs typeface="Garamond"/>
              </a:rPr>
              <a:t>FIRST</a:t>
            </a:r>
            <a:r>
              <a:rPr b="0" spc="-15" dirty="0">
                <a:latin typeface="Garamond"/>
                <a:cs typeface="Garamond"/>
              </a:rPr>
              <a:t> </a:t>
            </a:r>
            <a:r>
              <a:rPr b="0" dirty="0">
                <a:latin typeface="Garamond"/>
                <a:cs typeface="Garamond"/>
              </a:rPr>
              <a:t>AID </a:t>
            </a:r>
            <a:r>
              <a:rPr b="0" spc="-25" dirty="0">
                <a:latin typeface="Garamond"/>
                <a:cs typeface="Garamond"/>
              </a:rPr>
              <a:t>OF</a:t>
            </a:r>
            <a:r>
              <a:rPr b="0" dirty="0">
                <a:latin typeface="Garamond"/>
                <a:cs typeface="Garamond"/>
              </a:rPr>
              <a:t>	</a:t>
            </a:r>
            <a:r>
              <a:rPr b="0" spc="-50" dirty="0">
                <a:latin typeface="Garamond"/>
                <a:cs typeface="Garamond"/>
              </a:rPr>
              <a:t>A</a:t>
            </a:r>
            <a:r>
              <a:rPr b="0" dirty="0">
                <a:latin typeface="Garamond"/>
                <a:cs typeface="Garamond"/>
              </a:rPr>
              <a:t>	</a:t>
            </a:r>
            <a:r>
              <a:rPr b="0" spc="-10" dirty="0">
                <a:latin typeface="Garamond"/>
                <a:cs typeface="Garamond"/>
              </a:rPr>
              <a:t>SEIZURE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8" y="592834"/>
            <a:ext cx="10992612" cy="6265164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953" y="1240358"/>
            <a:ext cx="37865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RISK</a:t>
            </a:r>
            <a:r>
              <a:rPr b="0" spc="-15" dirty="0">
                <a:latin typeface="Garamond"/>
                <a:cs typeface="Garamond"/>
              </a:rPr>
              <a:t> </a:t>
            </a:r>
            <a:r>
              <a:rPr b="0" spc="-55" dirty="0">
                <a:latin typeface="Garamond"/>
                <a:cs typeface="Garamond"/>
              </a:rPr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83214"/>
            <a:ext cx="6843395" cy="28409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Those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risk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workers,</a:t>
            </a:r>
            <a:endParaRPr sz="2200">
              <a:latin typeface="Garamond"/>
              <a:cs typeface="Garamond"/>
            </a:endParaRPr>
          </a:p>
          <a:p>
            <a:pPr marL="368935" indent="-35623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36893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hemodialysis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oncology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units,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Sexually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active</a:t>
            </a:r>
            <a:r>
              <a:rPr sz="22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homosexual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bisexual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men,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ts val="2375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IV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drug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users.</a:t>
            </a:r>
            <a:endParaRPr sz="2200">
              <a:latin typeface="Garamond"/>
              <a:cs typeface="Garamond"/>
            </a:endParaRPr>
          </a:p>
          <a:p>
            <a:pPr marL="299085" marR="5080">
              <a:lnSpc>
                <a:spcPct val="80000"/>
              </a:lnSpc>
              <a:spcBef>
                <a:spcPts val="265"/>
              </a:spcBef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10%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progress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carrier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state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develop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chronic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hepatitis.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remains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major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worldwide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cause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cirrhosis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hepatocellular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carcinoma.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1240358"/>
            <a:ext cx="7251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Garamond"/>
                <a:cs typeface="Garamond"/>
              </a:rPr>
              <a:t>CLINICAL</a:t>
            </a:r>
            <a:r>
              <a:rPr b="0" spc="-10" dirty="0">
                <a:latin typeface="Garamond"/>
                <a:cs typeface="Garamond"/>
              </a:rPr>
              <a:t> MANIFESTATION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6963409" cy="27749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33782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Symptoms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insidious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variable;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subclinical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episodes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frequently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occur,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fever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respiratory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symptoms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rare;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some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arthralgias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rashes.</a:t>
            </a:r>
            <a:endParaRPr sz="2200">
              <a:latin typeface="Garamond"/>
              <a:cs typeface="Garamond"/>
            </a:endParaRPr>
          </a:p>
          <a:p>
            <a:pPr marL="466725" lvl="1" indent="-167640">
              <a:lnSpc>
                <a:spcPts val="1850"/>
              </a:lnSpc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appetite,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dyspepsia,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abdominal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pain,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general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aching,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115"/>
              </a:lnSpc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malaise,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weakness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occur.</a:t>
            </a:r>
            <a:endParaRPr sz="2200">
              <a:latin typeface="Garamond"/>
              <a:cs typeface="Garamond"/>
            </a:endParaRPr>
          </a:p>
          <a:p>
            <a:pPr marL="299085" marR="313690" lvl="1" indent="167640" algn="just">
              <a:lnSpc>
                <a:spcPts val="2110"/>
              </a:lnSpc>
              <a:spcBef>
                <a:spcPts val="250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Jaundice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evident.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jaundice,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there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light-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colored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stools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dark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urine.</a:t>
            </a:r>
            <a:endParaRPr sz="2200">
              <a:latin typeface="Garamond"/>
              <a:cs typeface="Garamond"/>
            </a:endParaRPr>
          </a:p>
          <a:p>
            <a:pPr marL="299085" marR="382905" lvl="1" indent="167640" algn="just">
              <a:lnSpc>
                <a:spcPct val="80000"/>
              </a:lnSpc>
              <a:spcBef>
                <a:spcPts val="20"/>
              </a:spcBef>
              <a:buChar char="•"/>
              <a:tabLst>
                <a:tab pos="46672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Liver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tender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enlarged;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spleen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enlarged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and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palpable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few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patients.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Posterior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cervical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lymph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nodes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enlarged.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28517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35020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Screening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blood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donors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Good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personal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hygiene</a:t>
            </a:r>
            <a:endParaRPr sz="2400">
              <a:latin typeface="Garamond"/>
              <a:cs typeface="Garamond"/>
            </a:endParaRPr>
          </a:p>
          <a:p>
            <a:pPr marL="482600" lvl="1" indent="-183515">
              <a:lnSpc>
                <a:spcPct val="100000"/>
              </a:lnSpc>
              <a:buChar char="•"/>
              <a:tabLst>
                <a:tab pos="48260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Education</a:t>
            </a:r>
            <a:endParaRPr sz="2400">
              <a:latin typeface="Garamond"/>
              <a:cs typeface="Garamond"/>
            </a:endParaRPr>
          </a:p>
          <a:p>
            <a:pPr marL="483234" lvl="1" indent="-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vaccine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1240358"/>
            <a:ext cx="4062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18918"/>
            <a:ext cx="7670165" cy="3013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marR="1629410" indent="-287020">
              <a:lnSpc>
                <a:spcPct val="80000"/>
              </a:lnSpc>
              <a:spcBef>
                <a:spcPts val="5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Convalescence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prolonged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recovery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take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3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4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months;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gradual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activity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complete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clearing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jaundice.</a:t>
            </a:r>
            <a:endParaRPr sz="2000">
              <a:latin typeface="Garamond"/>
              <a:cs typeface="Garamond"/>
            </a:endParaRPr>
          </a:p>
          <a:p>
            <a:pPr marL="299085" marR="1361440" lvl="1" indent="153035" algn="just">
              <a:lnSpc>
                <a:spcPct val="8000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Identifies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psychosocial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issues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concerns,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particularly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effects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separation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friends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hospitalized;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0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hospitalized,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will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unable</a:t>
            </a:r>
            <a:endParaRPr sz="2000">
              <a:latin typeface="Garamond"/>
              <a:cs typeface="Garamond"/>
            </a:endParaRPr>
          </a:p>
          <a:p>
            <a:pPr marL="299085" algn="just">
              <a:lnSpc>
                <a:spcPts val="1685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work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sexual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contact.</a:t>
            </a:r>
            <a:endParaRPr sz="2000">
              <a:latin typeface="Garamond"/>
              <a:cs typeface="Garamond"/>
            </a:endParaRPr>
          </a:p>
          <a:p>
            <a:pPr marL="299085" marR="1678939" lvl="1" indent="153035">
              <a:lnSpc>
                <a:spcPct val="80000"/>
              </a:lnSpc>
              <a:spcBef>
                <a:spcPts val="240"/>
              </a:spcBef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Include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planning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help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reduce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their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fears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anxieties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spread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disease.</a:t>
            </a:r>
            <a:endParaRPr sz="2000">
              <a:latin typeface="Garamond"/>
              <a:cs typeface="Garamond"/>
            </a:endParaRPr>
          </a:p>
          <a:p>
            <a:pPr marL="299085" marR="1732280" lvl="1" indent="153035">
              <a:lnSpc>
                <a:spcPct val="80000"/>
              </a:lnSpc>
              <a:buChar char="•"/>
              <a:tabLst>
                <a:tab pos="4521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Instruct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provide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adequate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rest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nutrition.</a:t>
            </a:r>
            <a:endParaRPr sz="2000">
              <a:latin typeface="Garamond"/>
              <a:cs typeface="Garamond"/>
            </a:endParaRPr>
          </a:p>
          <a:p>
            <a:pPr marL="452755" lvl="1" indent="-153670">
              <a:lnSpc>
                <a:spcPts val="1920"/>
              </a:lnSpc>
              <a:buChar char="•"/>
              <a:tabLst>
                <a:tab pos="45275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Inform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intimate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friends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about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risks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contracting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B.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9727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32634"/>
            <a:ext cx="7716520" cy="2366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313690" indent="-287020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Arrange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intimate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friends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receive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hepatitis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vaccine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hepatitis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immune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globulin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prescribed.</a:t>
            </a:r>
            <a:endParaRPr sz="2400">
              <a:latin typeface="Garamond"/>
              <a:cs typeface="Garamond"/>
            </a:endParaRPr>
          </a:p>
          <a:p>
            <a:pPr marL="299085" marR="590550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Caution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avoid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drinking</a:t>
            </a:r>
            <a:r>
              <a:rPr sz="24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alcohol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eating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raw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shellfish.</a:t>
            </a:r>
            <a:endParaRPr sz="2400">
              <a:latin typeface="Garamond"/>
              <a:cs typeface="Garamond"/>
            </a:endParaRPr>
          </a:p>
          <a:p>
            <a:pPr marL="299085" marR="5080" lvl="1" indent="183515">
              <a:lnSpc>
                <a:spcPts val="2590"/>
              </a:lnSpc>
              <a:spcBef>
                <a:spcPts val="5"/>
              </a:spcBef>
              <a:buChar char="•"/>
              <a:tabLst>
                <a:tab pos="4826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Inform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family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follow-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home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visits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home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nurse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indicated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assess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progress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understanding,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reinforce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teaching,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answer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questions.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59727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CONT…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75114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573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•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Encourage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patient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strategies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prevent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exchange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body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fluids,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avoiding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sexual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intercourse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using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condoms.</a:t>
            </a:r>
            <a:endParaRPr sz="2400">
              <a:latin typeface="Garamond"/>
              <a:cs typeface="Garamond"/>
            </a:endParaRPr>
          </a:p>
          <a:p>
            <a:pPr marL="299085" marR="5080" lvl="1" indent="184150">
              <a:lnSpc>
                <a:spcPct val="100000"/>
              </a:lnSpc>
              <a:buChar char="•"/>
              <a:tabLst>
                <a:tab pos="483234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Emphasize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importance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keeping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follow-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appointments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participating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promotion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activities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recommended</a:t>
            </a:r>
            <a:r>
              <a:rPr sz="24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health</a:t>
            </a:r>
            <a:r>
              <a:rPr sz="2400" spc="-1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screenings.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105"/>
              </a:spcBef>
            </a:pPr>
            <a:r>
              <a:rPr u="sng" spc="-25" dirty="0">
                <a:uFill>
                  <a:solidFill>
                    <a:srgbClr val="252525"/>
                  </a:solidFill>
                </a:uFill>
              </a:rPr>
              <a:t>GENITAL</a:t>
            </a:r>
            <a:r>
              <a:rPr u="sng" spc="-235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252525"/>
                  </a:solidFill>
                </a:uFill>
              </a:rPr>
              <a:t>URINALY</a:t>
            </a:r>
            <a:r>
              <a:rPr u="sng" spc="-210" dirty="0">
                <a:uFill>
                  <a:solidFill>
                    <a:srgbClr val="252525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252525"/>
                  </a:solidFill>
                </a:u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862060" cy="20942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400" b="1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FAILURE</a:t>
            </a:r>
            <a:endParaRPr sz="2400">
              <a:latin typeface="Garamond"/>
              <a:cs typeface="Garamond"/>
            </a:endParaRPr>
          </a:p>
          <a:p>
            <a:pPr marL="299085" marR="120332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failure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results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when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kidneys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unable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remove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metabolic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waste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perform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their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regulatory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functions.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Acute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failure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(ARF)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rapid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loss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renal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function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damage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kidneys.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953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Garamond"/>
                <a:cs typeface="Garamond"/>
              </a:rPr>
              <a:t>DIAGRAM</a:t>
            </a:r>
            <a:r>
              <a:rPr sz="4000" b="0" spc="-190" dirty="0">
                <a:latin typeface="Garamond"/>
                <a:cs typeface="Garamond"/>
              </a:rPr>
              <a:t> </a:t>
            </a:r>
            <a:r>
              <a:rPr sz="4000" b="0" spc="-20" dirty="0">
                <a:latin typeface="Garamond"/>
                <a:cs typeface="Garamond"/>
              </a:rPr>
              <a:t>SHOWING</a:t>
            </a:r>
            <a:r>
              <a:rPr sz="4000" b="0" spc="-190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URINALY</a:t>
            </a:r>
            <a:r>
              <a:rPr sz="4000" b="0" spc="-200" dirty="0">
                <a:latin typeface="Garamond"/>
                <a:cs typeface="Garamond"/>
              </a:rPr>
              <a:t> </a:t>
            </a:r>
            <a:r>
              <a:rPr sz="4000" b="0" spc="-10" dirty="0">
                <a:latin typeface="Garamond"/>
                <a:cs typeface="Garamond"/>
              </a:rPr>
              <a:t>SYSTEM</a:t>
            </a:r>
            <a:endParaRPr sz="40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115"/>
            <a:ext cx="8171688" cy="516788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42328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KIDNEYS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666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kidneys'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b="1" dirty="0">
                <a:latin typeface="Garamond"/>
                <a:cs typeface="Garamond"/>
              </a:rPr>
              <a:t>filter</a:t>
            </a:r>
            <a:r>
              <a:rPr b="1" spc="-45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your</a:t>
            </a:r>
            <a:r>
              <a:rPr b="1" spc="-50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blood</a:t>
            </a:r>
            <a:r>
              <a:rPr dirty="0"/>
              <a:t>.</a:t>
            </a:r>
            <a:r>
              <a:rPr spc="-35" dirty="0"/>
              <a:t> </a:t>
            </a:r>
            <a:r>
              <a:rPr dirty="0"/>
              <a:t>They</a:t>
            </a:r>
            <a:r>
              <a:rPr spc="-50" dirty="0"/>
              <a:t> </a:t>
            </a:r>
            <a:r>
              <a:rPr dirty="0"/>
              <a:t>remove</a:t>
            </a:r>
            <a:r>
              <a:rPr spc="-45" dirty="0"/>
              <a:t> </a:t>
            </a:r>
            <a:r>
              <a:rPr dirty="0"/>
              <a:t>wastes,</a:t>
            </a:r>
            <a:r>
              <a:rPr spc="-35" dirty="0"/>
              <a:t> </a:t>
            </a:r>
            <a:r>
              <a:rPr spc="-10" dirty="0"/>
              <a:t>control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body's</a:t>
            </a:r>
            <a:r>
              <a:rPr spc="-35" dirty="0"/>
              <a:t> </a:t>
            </a:r>
            <a:r>
              <a:rPr dirty="0"/>
              <a:t>fluid</a:t>
            </a:r>
            <a:r>
              <a:rPr spc="-50" dirty="0"/>
              <a:t> </a:t>
            </a:r>
            <a:r>
              <a:rPr dirty="0"/>
              <a:t>balance,</a:t>
            </a:r>
            <a:r>
              <a:rPr spc="-3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keep</a:t>
            </a:r>
            <a:r>
              <a:rPr spc="-2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right</a:t>
            </a:r>
            <a:r>
              <a:rPr spc="-50" dirty="0"/>
              <a:t> </a:t>
            </a:r>
            <a:r>
              <a:rPr dirty="0"/>
              <a:t>levels</a:t>
            </a:r>
            <a:r>
              <a:rPr spc="-45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spc="-10" dirty="0"/>
              <a:t>electrolytes.</a:t>
            </a:r>
            <a:r>
              <a:rPr spc="-30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spc="-25" dirty="0"/>
              <a:t>the </a:t>
            </a:r>
            <a:r>
              <a:rPr dirty="0"/>
              <a:t>blood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your</a:t>
            </a:r>
            <a:r>
              <a:rPr spc="-55" dirty="0"/>
              <a:t> </a:t>
            </a:r>
            <a:r>
              <a:rPr dirty="0"/>
              <a:t>body</a:t>
            </a:r>
            <a:r>
              <a:rPr spc="-45" dirty="0"/>
              <a:t> </a:t>
            </a:r>
            <a:r>
              <a:rPr dirty="0"/>
              <a:t>passes</a:t>
            </a:r>
            <a:r>
              <a:rPr spc="-50" dirty="0"/>
              <a:t>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them.</a:t>
            </a:r>
            <a:r>
              <a:rPr spc="-45" dirty="0"/>
              <a:t> </a:t>
            </a:r>
            <a:r>
              <a:rPr dirty="0"/>
              <a:t>Blood</a:t>
            </a:r>
            <a:r>
              <a:rPr spc="-50" dirty="0"/>
              <a:t> </a:t>
            </a:r>
            <a:r>
              <a:rPr dirty="0"/>
              <a:t>comes</a:t>
            </a:r>
            <a:r>
              <a:rPr spc="-50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5" dirty="0"/>
              <a:t>kidney,</a:t>
            </a:r>
            <a:r>
              <a:rPr spc="-60" dirty="0"/>
              <a:t> </a:t>
            </a:r>
            <a:r>
              <a:rPr spc="-10" dirty="0"/>
              <a:t>waste </a:t>
            </a:r>
            <a:r>
              <a:rPr dirty="0"/>
              <a:t>gets</a:t>
            </a:r>
            <a:r>
              <a:rPr spc="-25" dirty="0"/>
              <a:t> </a:t>
            </a:r>
            <a:r>
              <a:rPr dirty="0"/>
              <a:t>removed,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salt,</a:t>
            </a:r>
            <a:r>
              <a:rPr spc="-20" dirty="0"/>
              <a:t> </a:t>
            </a:r>
            <a:r>
              <a:rPr dirty="0"/>
              <a:t>water,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minerals</a:t>
            </a:r>
            <a:r>
              <a:rPr spc="-2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adjusted,</a:t>
            </a:r>
            <a:r>
              <a:rPr spc="-20" dirty="0"/>
              <a:t> </a:t>
            </a:r>
            <a:r>
              <a:rPr dirty="0"/>
              <a:t>if</a:t>
            </a:r>
            <a:r>
              <a:rPr spc="280" dirty="0"/>
              <a:t> </a:t>
            </a:r>
            <a:r>
              <a:rPr spc="-10" dirty="0"/>
              <a:t>needed.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6171" rIns="0" bIns="0" rtlCol="0">
            <a:spAutoFit/>
          </a:bodyPr>
          <a:lstStyle/>
          <a:p>
            <a:pPr marL="3963035">
              <a:lnSpc>
                <a:spcPct val="100000"/>
              </a:lnSpc>
              <a:spcBef>
                <a:spcPts val="105"/>
              </a:spcBef>
            </a:pPr>
            <a:r>
              <a:rPr b="0" spc="-10" dirty="0">
                <a:latin typeface="Garamond"/>
                <a:cs typeface="Garamond"/>
              </a:rPr>
              <a:t>Ureter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2538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ureter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tube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carries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urine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kidney</a:t>
            </a:r>
            <a:r>
              <a:rPr sz="2400" b="1" spc="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urinary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bladder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ureters,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attached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kidney.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half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ureter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located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abdomen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lower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half</a:t>
            </a:r>
            <a:r>
              <a:rPr sz="2400" spc="2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located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pelvic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area.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6814</Words>
  <Application>Microsoft Office PowerPoint</Application>
  <PresentationFormat>Widescreen</PresentationFormat>
  <Paragraphs>674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4" baseType="lpstr">
      <vt:lpstr>Arial</vt:lpstr>
      <vt:lpstr>Garamond</vt:lpstr>
      <vt:lpstr>Times New Roman</vt:lpstr>
      <vt:lpstr>Office Theme</vt:lpstr>
      <vt:lpstr>COMMON DISEASES</vt:lpstr>
      <vt:lpstr>INTRODUCTION</vt:lpstr>
      <vt:lpstr>Nervous system</vt:lpstr>
      <vt:lpstr>PowerPoint Presentation</vt:lpstr>
      <vt:lpstr>COMMON DISEASES OF THE NERVEOUS SYSTEM</vt:lpstr>
      <vt:lpstr>headache</vt:lpstr>
      <vt:lpstr>EPILEPSY AND SEIZURES</vt:lpstr>
      <vt:lpstr>SIGNS AND SYMPTOMS</vt:lpstr>
      <vt:lpstr>FIRST AID OF A SEIZURE</vt:lpstr>
      <vt:lpstr>STROKE</vt:lpstr>
      <vt:lpstr>Alzheimer's disease and dementia</vt:lpstr>
      <vt:lpstr>TASK</vt:lpstr>
      <vt:lpstr>CARDIOVASCULAR SYSTEM</vt:lpstr>
      <vt:lpstr>ANATOMY OF THE HEART SHOWING BLOOD FLOW</vt:lpstr>
      <vt:lpstr>DISEASES IN THE CARDIOVASCULAR</vt:lpstr>
      <vt:lpstr>SIGNS AND SYMPTOMS OF HYPERTENTION</vt:lpstr>
      <vt:lpstr>HYPOTENSION</vt:lpstr>
      <vt:lpstr>CONTINUED</vt:lpstr>
      <vt:lpstr>MANAGEMENT OF HYPOTENSION</vt:lpstr>
      <vt:lpstr>Cardiac arrest</vt:lpstr>
      <vt:lpstr>Clinical manifestations</vt:lpstr>
      <vt:lpstr>management</vt:lpstr>
      <vt:lpstr>TASK</vt:lpstr>
      <vt:lpstr>RESPIRATORY DYSTEM</vt:lpstr>
      <vt:lpstr>Nasal Cavity</vt:lpstr>
      <vt:lpstr>pharynx</vt:lpstr>
      <vt:lpstr>Larynx</vt:lpstr>
      <vt:lpstr>Trachea</vt:lpstr>
      <vt:lpstr>Bronchi and Bronchioles</vt:lpstr>
      <vt:lpstr>Lungs</vt:lpstr>
      <vt:lpstr>Cont.. ..</vt:lpstr>
      <vt:lpstr>ASTHMA</vt:lpstr>
      <vt:lpstr>Risk factors</vt:lpstr>
      <vt:lpstr>home-community based care</vt:lpstr>
      <vt:lpstr>Chronic obstructive pulmonary diseases ( COPD)</vt:lpstr>
      <vt:lpstr>RISK FACTORS</vt:lpstr>
      <vt:lpstr>Clinical manifestations</vt:lpstr>
      <vt:lpstr>Home- and Community-Based Care</vt:lpstr>
      <vt:lpstr>Cont.…</vt:lpstr>
      <vt:lpstr>Nose bleeding (epistaxis)</vt:lpstr>
      <vt:lpstr>Management</vt:lpstr>
      <vt:lpstr>PHARYNGITIS</vt:lpstr>
      <vt:lpstr>CLINICAL MANIFESTATION</vt:lpstr>
      <vt:lpstr>Management</vt:lpstr>
      <vt:lpstr>PNEUMONIA</vt:lpstr>
      <vt:lpstr>CLASSIFICATION</vt:lpstr>
      <vt:lpstr>Clinical manifestations</vt:lpstr>
      <vt:lpstr>Home and community based care</vt:lpstr>
      <vt:lpstr>Cont.…</vt:lpstr>
      <vt:lpstr>TUBERCULOSIS</vt:lpstr>
      <vt:lpstr>RISK FACTORS</vt:lpstr>
      <vt:lpstr>CONT..</vt:lpstr>
      <vt:lpstr>Clinical manifestations</vt:lpstr>
      <vt:lpstr>Preventive measures</vt:lpstr>
      <vt:lpstr>CONT….</vt:lpstr>
      <vt:lpstr>GROUP WORK</vt:lpstr>
      <vt:lpstr>GASTROINTESTINAL SYSTEM</vt:lpstr>
      <vt:lpstr>DIAGRAM SHOWING THE GASTRO INTESTINAL SYSTEM</vt:lpstr>
      <vt:lpstr>MOUTH</vt:lpstr>
      <vt:lpstr>esophagus</vt:lpstr>
      <vt:lpstr>STOMACH</vt:lpstr>
      <vt:lpstr>LIVER</vt:lpstr>
      <vt:lpstr>small intestine</vt:lpstr>
      <vt:lpstr>LARGE INTESTINE</vt:lpstr>
      <vt:lpstr>Conditions affecting gastrointestinal system</vt:lpstr>
      <vt:lpstr>Diarrhea</vt:lpstr>
      <vt:lpstr>clinical manifestation</vt:lpstr>
      <vt:lpstr>Management</vt:lpstr>
      <vt:lpstr>Cont..</vt:lpstr>
      <vt:lpstr>CONSTIPATION</vt:lpstr>
      <vt:lpstr>CAUSES</vt:lpstr>
      <vt:lpstr>CONT…….</vt:lpstr>
      <vt:lpstr>Clinical manifestations</vt:lpstr>
      <vt:lpstr>management</vt:lpstr>
      <vt:lpstr>DIABATES MELLITUS</vt:lpstr>
      <vt:lpstr>TYPES OF DIABATES MELLITUS (DM)</vt:lpstr>
      <vt:lpstr>Clinical manifeststations</vt:lpstr>
      <vt:lpstr>Cont..</vt:lpstr>
      <vt:lpstr>Management</vt:lpstr>
      <vt:lpstr>GASTRITIS</vt:lpstr>
      <vt:lpstr>CONT…..</vt:lpstr>
      <vt:lpstr>CLINICAL PRESENTATION</vt:lpstr>
      <vt:lpstr>MANAGEMENT</vt:lpstr>
      <vt:lpstr>PEPTIC ULCERS</vt:lpstr>
      <vt:lpstr>Causes</vt:lpstr>
      <vt:lpstr>Clinical manifestations</vt:lpstr>
      <vt:lpstr>Management</vt:lpstr>
      <vt:lpstr>CONT..</vt:lpstr>
      <vt:lpstr>HEPATITIS B</vt:lpstr>
      <vt:lpstr>RISK FACTORS</vt:lpstr>
      <vt:lpstr>CLINICAL MANIFESTATION</vt:lpstr>
      <vt:lpstr>PREVENTION</vt:lpstr>
      <vt:lpstr>MANAGEMENT</vt:lpstr>
      <vt:lpstr>CONT…</vt:lpstr>
      <vt:lpstr>CONT…</vt:lpstr>
      <vt:lpstr>GENITAL URINALY SYSTEM</vt:lpstr>
      <vt:lpstr>DIAGRAM SHOWING URINALY SYSTEM</vt:lpstr>
      <vt:lpstr>KIDNEYS</vt:lpstr>
      <vt:lpstr>Ureter</vt:lpstr>
      <vt:lpstr>Bladder</vt:lpstr>
      <vt:lpstr>Urethra</vt:lpstr>
      <vt:lpstr>CATEGORIES OF ACUTE RENAL FAILURE</vt:lpstr>
      <vt:lpstr>Clinical manifestation</vt:lpstr>
      <vt:lpstr>Management</vt:lpstr>
      <vt:lpstr>Cont..</vt:lpstr>
      <vt:lpstr>BENIGN PROSTETIC HYPERPLASIA (BPH)</vt:lpstr>
      <vt:lpstr>CLINICAL MANIFESTATIONS</vt:lpstr>
      <vt:lpstr>MANAGENT</vt:lpstr>
      <vt:lpstr>Task</vt:lpstr>
      <vt:lpstr>MUSCULAR SKELETAL</vt:lpstr>
      <vt:lpstr>DIAGRAM SHOWING THE SKIN</vt:lpstr>
      <vt:lpstr>Functions of the skin</vt:lpstr>
      <vt:lpstr>OSTEOARTHRITIS</vt:lpstr>
      <vt:lpstr>RISK FACTORS</vt:lpstr>
      <vt:lpstr>CLINICAL MANIFESTATION</vt:lpstr>
      <vt:lpstr>MEDICAL MANAGEMENT</vt:lpstr>
      <vt:lpstr>PREVENTION</vt:lpstr>
      <vt:lpstr>FRACTURES</vt:lpstr>
      <vt:lpstr>CAUSES</vt:lpstr>
      <vt:lpstr>TYPES OF FRACTURES</vt:lpstr>
      <vt:lpstr>CONT…</vt:lpstr>
      <vt:lpstr>Diagram showing different types of fractures</vt:lpstr>
      <vt:lpstr>The clinical signs and symptoms of a fracture</vt:lpstr>
      <vt:lpstr>EMERGENCY MANAGEMENT</vt:lpstr>
      <vt:lpstr>CONT……..</vt:lpstr>
      <vt:lpstr>MANAGING CLOSED FRACTURES</vt:lpstr>
      <vt:lpstr>CONT…………</vt:lpstr>
      <vt:lpstr>MANAGING OPEN FRACTURE</vt:lpstr>
      <vt:lpstr>CONT…….</vt:lpstr>
      <vt:lpstr>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DISEASES</dc:title>
  <dc:creator>Isaiah CD</dc:creator>
  <cp:lastModifiedBy>Isaiah CD</cp:lastModifiedBy>
  <cp:revision>2</cp:revision>
  <dcterms:created xsi:type="dcterms:W3CDTF">2024-08-28T05:15:19Z</dcterms:created>
  <dcterms:modified xsi:type="dcterms:W3CDTF">2024-08-28T05:18:06Z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2023-05-22T00:00:00Z</vt:filetime>
  </property>
  <property fmtid="{D5CDD505-2E9C-101B-9397-08002B2CF9AE}" pid="3" name="LastSaved">
    <vt:filetime>2024-08-28T00:00:00Z</vt:filetime>
  </property>
  <property fmtid="{D5CDD505-2E9C-101B-9397-08002B2CF9AE}" pid="4" name="Producer">
    <vt:lpwstr>Foxit Reader Printer Version 9.5.0.1620</vt:lpwstr>
  </property>
</Properties>
</file>