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3" r:id="rId3"/>
    <p:sldId id="324" r:id="rId4"/>
    <p:sldId id="326" r:id="rId5"/>
    <p:sldId id="325" r:id="rId6"/>
    <p:sldId id="327" r:id="rId7"/>
    <p:sldId id="331" r:id="rId8"/>
    <p:sldId id="332" r:id="rId9"/>
    <p:sldId id="330" r:id="rId10"/>
    <p:sldId id="334" r:id="rId11"/>
    <p:sldId id="335" r:id="rId12"/>
    <p:sldId id="333" r:id="rId13"/>
    <p:sldId id="336" r:id="rId14"/>
    <p:sldId id="337" r:id="rId15"/>
    <p:sldId id="329" r:id="rId16"/>
    <p:sldId id="340" r:id="rId18"/>
    <p:sldId id="339" r:id="rId19"/>
    <p:sldId id="342" r:id="rId20"/>
    <p:sldId id="343" r:id="rId21"/>
    <p:sldId id="344" r:id="rId22"/>
    <p:sldId id="351" r:id="rId23"/>
    <p:sldId id="353" r:id="rId24"/>
    <p:sldId id="346" r:id="rId25"/>
    <p:sldId id="345" r:id="rId26"/>
    <p:sldId id="311" r:id="rId27"/>
    <p:sldId id="312" r:id="rId28"/>
    <p:sldId id="313" r:id="rId29"/>
    <p:sldId id="314" r:id="rId30"/>
    <p:sldId id="348" r:id="rId31"/>
    <p:sldId id="318" r:id="rId32"/>
    <p:sldId id="319" r:id="rId33"/>
    <p:sldId id="309" r:id="rId34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78089" autoAdjust="0"/>
  </p:normalViewPr>
  <p:slideViewPr>
    <p:cSldViewPr>
      <p:cViewPr varScale="1">
        <p:scale>
          <a:sx n="56" d="100"/>
          <a:sy n="56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40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1C7F-0ED6-4E73-8E76-CEA40048103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Begin by asking a few participants their chronological age. Ask the same participants how old they feel. Bring their attention to the fact that a person can be taken as old as they feel; and a person’s age depends on a lot of other factors apart from their age.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Ask the participants how each of these factors determines how old a person feels.</a:t>
            </a:r>
            <a:endParaRPr lang="en-US" baseline="0" dirty="0"/>
          </a:p>
          <a:p>
            <a:r>
              <a:rPr lang="en-US" baseline="0" dirty="0"/>
              <a:t>Conclusion pointers: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If you are physically more active, you look and feel younger</a:t>
            </a:r>
            <a:endParaRPr lang="en-US" sz="1200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If you engage in mentally stimulating work, you feel younger</a:t>
            </a:r>
            <a:endParaRPr lang="en-US" sz="1200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If you take diet that includes healthier food (fruits, vegetables, lesser junk and processed food) look and feel younger</a:t>
            </a:r>
            <a:endParaRPr lang="en-US" sz="1200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While some amount of stress is part of everyone’s life, too much stress over long periods of time should be managed better – it directly impacts how old you feel</a:t>
            </a:r>
            <a:endParaRPr lang="en-US" sz="1200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Positive attitude in life makes you feel younger</a:t>
            </a:r>
            <a:endParaRPr lang="en-US" sz="1200" baseline="0" dirty="0"/>
          </a:p>
          <a:p>
            <a:pPr marL="228600" indent="-228600">
              <a:buAutoNum type="arabicPeriod"/>
            </a:pPr>
            <a:r>
              <a:rPr lang="en-US" sz="1200" baseline="0" dirty="0"/>
              <a:t>Smoking and excessive drinking makes you age faster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often make a mistake based on the looks of a person as we guess his or her age. Today, thanks to cosmetic surgery technology and various therapies - one’s looks may be quite deceptive. While some may appear younger than they look, others may look older, for whatever reason. 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will be many more older people in the World.</a:t>
            </a:r>
            <a:r>
              <a:rPr lang="en-SG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are now living longer due to advancement in medical science. Every 5 year the life expectancy is going up by 2 years.</a:t>
            </a:r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Who is an elder? Let us understand clearly.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give an example of a Caregiver?</a:t>
            </a:r>
            <a:r>
              <a:rPr lang="en-SG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there are many different types of Caregivers, but most common are Eldercare and Care for Babies or Children. In this Course we will discuss about Eldercare, emergency care,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operative care, home care, etc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SG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Elder Caregiver is a person who takes care of a dependent Elderly, who is immobile or bedridden due to age or any other reason. Basically, you will learn to take care of a person who is dependent on you for daily activities of their life. </a:t>
            </a:r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know who is an Elder and why does an Elder need a Caregiver? </a:t>
            </a:r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discuss more</a:t>
            </a:r>
            <a:r>
              <a:rPr lang="is-I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SG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D62E-E8C9-42ED-AE97-D4A1862C86E8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jpeg"/><Relationship Id="rId1" Type="http://schemas.openxmlformats.org/officeDocument/2006/relationships/hyperlink" Target="../../DAY%201/E%201%2001_Who%20is%20an%20Elder.ica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GIF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1.tiff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8.jpeg"/><Relationship Id="rId1" Type="http://schemas.openxmlformats.org/officeDocument/2006/relationships/hyperlink" Target="../../DAY%201/E%201%2005_First%20Day%20of%20Duty%20with%20the%20Elder.icar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the Curriculum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1.1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Certification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>
            <p:custDataLst>
              <p:tags r:id="rId2"/>
            </p:custDataLst>
          </p:nvPr>
        </p:nvSpPr>
        <p:spPr>
          <a:xfrm>
            <a:off x="418686" y="1268760"/>
            <a:ext cx="8712968" cy="504056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essential steps of </a:t>
            </a: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certification process is described below: 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Interim assessments during the training program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 assessments or practical/demonstration incorporated in the program through the course duration, and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 viva test conducted at each term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Summative Assessments: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of the program assessments comprising of  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assessment – typically written test and viva, and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 assessment and report from the hospital and nursing home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200" b="1" i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2200" b="1" i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be eligible for certification, the trainees have to qualify   in each assessment individually as well as holistically.  </a:t>
            </a:r>
            <a:endParaRPr lang="en-SG" sz="2200" b="1" i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Certification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>
            <p:custDataLst>
              <p:tags r:id="rId2"/>
            </p:custDataLst>
          </p:nvPr>
        </p:nvSpPr>
        <p:spPr>
          <a:xfrm>
            <a:off x="418686" y="1412776"/>
            <a:ext cx="8712968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successful completion of training including Internship and passing the assessment, each candidates will be issues a Certificate by </a:t>
            </a:r>
            <a:r>
              <a:rPr lang="en-IN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Life, Singapore and Tata STRIVE. </a:t>
            </a:r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Certificate is shown below: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18686" y="3356990"/>
            <a:ext cx="408576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592984" y="3350048"/>
            <a:ext cx="4073176" cy="23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Outcome &amp; Core Value 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>
            <p:custDataLst>
              <p:tags r:id="rId2"/>
            </p:custDataLst>
          </p:nvPr>
        </p:nvSpPr>
        <p:spPr>
          <a:xfrm>
            <a:off x="418686" y="1412776"/>
            <a:ext cx="8712968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 is a core human value that requires doing what one can do with the best interest at heart for the other person to maintain and improve his or her well-being. 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value of a caring society is best described by the 6Cs – Care, Compassion, Competence, Commitment, Courage and Communication. 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advise the Professional Caregivers to follow and maintain the code of conduct for caregiving. 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200" dirty="0"/>
          </a:p>
          <a:p>
            <a:pPr marL="400050" lvl="1" indent="0"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820" y="1581508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2320" y="3050132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12924" y="4501580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Outcome &amp; Core Value 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>
            <p:custDataLst>
              <p:tags r:id="rId2"/>
            </p:custDataLst>
          </p:nvPr>
        </p:nvSpPr>
        <p:spPr>
          <a:xfrm>
            <a:off x="418686" y="1412776"/>
            <a:ext cx="8712968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Code of Conduct for Professional Caregivers broadly includes the following principles: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be accountable for their action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promote and uphold privacy, dignity, rights, health and wellbeing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work in collaboration with the family, employer, care-recipient and medical staff, etc.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communicate openly and in an effective way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respect a right to confidentiality of individuals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improve the quality of care and support through regular training and skill up-gradation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0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Aging World"/>
          <p:cNvPicPr>
            <a:picLocks noChangeAspect="1" noChangeArrowheads="1" noCrop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78024" y="1196752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86151" y="1210236"/>
            <a:ext cx="4376234" cy="4427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Years ahead of us - 2050  </a:t>
            </a:r>
            <a:endParaRPr lang="en-SG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11213"/>
            <a:ext cx="9157362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out of 10 people will be above the age of 65 by 2025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:\Users\bruno\Desktop\iCare Resourses\modified png\aging3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41766" y="1083965"/>
            <a:ext cx="2520000" cy="51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bruno\Desktop\iCare Resourses\modified png\aging3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flipH="1">
            <a:off x="2173491" y="1084609"/>
            <a:ext cx="2520000" cy="51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bruno\Desktop\iCare Resourses\modified png\aging2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flipH="1">
            <a:off x="2144601" y="1093812"/>
            <a:ext cx="252031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bruno\Desktop\iCare Resourses\modified png\aging2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41452" y="1083965"/>
            <a:ext cx="252031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bruno\Desktop\iCare Resourses\modified png\aging1.png"/>
          <p:cNvPicPr>
            <a:picLocks noChangeAspect="1" noChangeArrowheads="1"/>
          </p:cNvPicPr>
          <p:nvPr/>
        </p:nvPicPr>
        <p:blipFill rotWithShape="1">
          <a:blip r:embed="rId4" cstate="email"/>
          <a:srcRect b="-175"/>
          <a:stretch>
            <a:fillRect/>
          </a:stretch>
        </p:blipFill>
        <p:spPr bwMode="auto">
          <a:xfrm>
            <a:off x="4637548" y="1052736"/>
            <a:ext cx="2526740" cy="51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bruno\Desktop\iCare Resourses\modified png\aging1.png"/>
          <p:cNvPicPr>
            <a:picLocks noChangeAspect="1" noChangeArrowheads="1"/>
          </p:cNvPicPr>
          <p:nvPr/>
        </p:nvPicPr>
        <p:blipFill rotWithShape="1">
          <a:blip r:embed="rId5" cstate="email"/>
          <a:srcRect b="-175"/>
          <a:stretch>
            <a:fillRect/>
          </a:stretch>
        </p:blipFill>
        <p:spPr bwMode="auto">
          <a:xfrm flipH="1">
            <a:off x="2101573" y="1052736"/>
            <a:ext cx="2606369" cy="51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9788" y="1056857"/>
            <a:ext cx="9144000" cy="483577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23150" y="5711213"/>
            <a:ext cx="9198000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23150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Our Aging World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299" y="2822004"/>
            <a:ext cx="9123700" cy="31781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4278" y="28716"/>
            <a:ext cx="9168277" cy="68459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24278" y="0"/>
            <a:ext cx="9168277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4278" y="3645024"/>
            <a:ext cx="9168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Script" panose="030B0504020000000003" pitchFamily="34" charset="0"/>
                <a:cs typeface="Helvetica" panose="020B0604020202020204" pitchFamily="34" charset="0"/>
              </a:rPr>
              <a:t>We will be older, and there will be more of us…</a:t>
            </a:r>
            <a:endParaRPr lang="en-SG" sz="4000" b="1" dirty="0">
              <a:latin typeface="Segoe Script" panose="030B0504020000000003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78" y="5711213"/>
            <a:ext cx="9170065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Our Aging World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20"/>
    </mc:Choice>
    <mc:Fallback>
      <p:transition spd="slow" advTm="241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24278" y="0"/>
            <a:ext cx="9168277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78" y="5711213"/>
            <a:ext cx="9170065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 Challenges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2548642"/>
            <a:ext cx="69614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Affordable Healthcare &amp;</a:t>
            </a:r>
            <a:endParaRPr 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Trained Healthcare Workers</a:t>
            </a:r>
            <a:endParaRPr 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20"/>
    </mc:Choice>
    <mc:Fallback>
      <p:transition spd="slow" advTm="241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24278" y="0"/>
            <a:ext cx="9168277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78" y="5711213"/>
            <a:ext cx="9170065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Big Job Opportunity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683568" y="2060848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The World Health Organization and the World Bank predicted that to attain universal access to healthcare  workers by 2030, there will be need to train and deploy 40-50 million new health and social care workers globally. </a:t>
            </a:r>
            <a:endParaRPr lang="en-US" sz="280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206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20"/>
    </mc:Choice>
    <mc:Fallback>
      <p:transition spd="slow" advTm="241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24278" y="0"/>
            <a:ext cx="9168277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78" y="5711213"/>
            <a:ext cx="9170065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Big Job Opportunity</a:t>
            </a:r>
            <a:endParaRPr lang="en-IN" sz="2400" dirty="0"/>
          </a:p>
        </p:txBody>
      </p:sp>
      <p:sp>
        <p:nvSpPr>
          <p:cNvPr id="11" name="Content Placeholder 2"/>
          <p:cNvSpPr txBox="1"/>
          <p:nvPr>
            <p:custDataLst>
              <p:tags r:id="rId2"/>
            </p:custDataLst>
          </p:nvPr>
        </p:nvSpPr>
        <p:spPr>
          <a:xfrm>
            <a:off x="418686" y="1268760"/>
            <a:ext cx="8712968" cy="54307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India Healthcare Sector is growing rapidly:</a:t>
            </a:r>
            <a:endParaRPr lang="en-GB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Poised to grow at a compound rate of 22.9% per year</a:t>
            </a:r>
            <a:endParaRPr lang="en-GB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meet the growing human resource challenges, National Skill Development Corporation (NSDC), Government of India, has set an ambitious target for skill development </a:t>
            </a:r>
            <a:endParaRPr lang="en-US" altLang="en-US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Healthcare Sector Skill Counsel (HSSC) has set up national occupational standards (NOS) to promote vocational education training in the Healthcare Sector </a:t>
            </a:r>
            <a:endParaRPr lang="en-US" altLang="en-US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HSSC is working in association with several private institutes to build skill development capacity, assessing competency of trainees and issuing certificates</a:t>
            </a:r>
            <a:endParaRPr lang="en-US" altLang="en-US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HSSC aims to facilitate skill development for 4.8 million trainees over the next 10 years in allied health and paramedics space     </a:t>
            </a:r>
            <a:endParaRPr lang="en-US" altLang="en-US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en-US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SG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SG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20"/>
    </mc:Choice>
    <mc:Fallback>
      <p:transition spd="slow" advTm="24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– Tata STRIVE Curriculum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96752"/>
            <a:ext cx="9143999" cy="3764511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Curriculum is designed for skill development and to up-skill Caregivers to equip them with: 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Competency Based Education</a:t>
            </a:r>
            <a:endParaRPr lang="en-GB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Experiential Learning in Workplace</a:t>
            </a:r>
            <a:endParaRPr lang="en-GB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create: </a:t>
            </a:r>
            <a:endParaRPr lang="en-GB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Skilled Workforce for the healthcare sector  </a:t>
            </a:r>
            <a:endParaRPr lang="en-GB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Employability for economically backword section of the society</a:t>
            </a:r>
            <a:endParaRPr lang="en-GB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51520" y="4433284"/>
            <a:ext cx="8613252" cy="2092060"/>
            <a:chOff x="2491369" y="5065540"/>
            <a:chExt cx="8613252" cy="2092060"/>
          </a:xfrm>
        </p:grpSpPr>
        <p:sp>
          <p:nvSpPr>
            <p:cNvPr id="19" name="Rectangle 18"/>
            <p:cNvSpPr/>
            <p:nvPr/>
          </p:nvSpPr>
          <p:spPr>
            <a:xfrm>
              <a:off x="2491369" y="5255095"/>
              <a:ext cx="8613252" cy="190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2601535" y="5065540"/>
              <a:ext cx="957771" cy="49828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255325" y="4900172"/>
            <a:ext cx="86132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Professional Caregivers </a:t>
            </a:r>
            <a:r>
              <a:rPr lang="en-US" dirty="0"/>
              <a:t>are neither nurses nor are they untrained health workers. They are meticulously trained as per </a:t>
            </a:r>
            <a:r>
              <a:rPr lang="en-US" dirty="0" err="1"/>
              <a:t>iCare</a:t>
            </a:r>
            <a:r>
              <a:rPr lang="en-US" dirty="0"/>
              <a:t> Life Service Standards. They are trained on competency-based learning curriculum to impart knowledge and skills through a blended pedagogy – both classroom-based and by using online course material, and hands-on practical training. They are not registered nurses –  they are qualified nursing assistants.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24278" y="0"/>
            <a:ext cx="9168277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should you learn this Course?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278" y="5711213"/>
            <a:ext cx="9170065" cy="504000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1575" y="5733256"/>
            <a:ext cx="9157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Big Job Opportunity</a:t>
            </a:r>
            <a:endParaRPr lang="en-IN" sz="2400" dirty="0"/>
          </a:p>
        </p:txBody>
      </p:sp>
      <p:sp>
        <p:nvSpPr>
          <p:cNvPr id="11" name="Content Placeholder 2"/>
          <p:cNvSpPr txBox="1"/>
          <p:nvPr>
            <p:custDataLst>
              <p:tags r:id="rId2"/>
            </p:custDataLst>
          </p:nvPr>
        </p:nvSpPr>
        <p:spPr>
          <a:xfrm>
            <a:off x="455457" y="1268761"/>
            <a:ext cx="8712968" cy="42484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requirement of Caregivers in several developing nation is growing exponentially:</a:t>
            </a:r>
            <a:endParaRPr lang="en-GB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Japan: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5,000,000 Caregivers by 2025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Germany: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2,000,000 Healthcare Employees by 2020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France: More than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1,000,000 health support  staff by 2025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Italy: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About 3,000,000 Caregivers by 2025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USA: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than 6,000,000 Healthcare Employees by 2020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0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Singapore: </a:t>
            </a: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30,000 incremental Caregivers by 2020</a:t>
            </a:r>
            <a:endParaRPr lang="en-SG" sz="2200" b="1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20"/>
    </mc:Choice>
    <mc:Fallback>
      <p:transition spd="slow" advTm="241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1.1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SG" sz="3600" b="1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is an Elder</a:t>
            </a:r>
            <a:endParaRPr lang="en-SG" sz="3600" b="1" i="0" u="none" strike="noStrike" cap="none" baseline="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Khasnobis\Desktop\Eldercare Final Hero Images\Who_is_an_elder.jpg"/>
          <p:cNvPicPr preferRelativeResize="0">
            <a:picLocks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1358543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1" y="1"/>
            <a:ext cx="9143999" cy="65253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-1"/>
            <a:ext cx="9144000" cy="652534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5000" y="3859889"/>
            <a:ext cx="685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381A42"/>
                </a:solidFill>
                <a:latin typeface="Helvetica Neue"/>
              </a:rPr>
              <a:t>A person who assists another person who is dependent for daily activities.</a:t>
            </a:r>
            <a:endParaRPr lang="en-SG" sz="2400" dirty="0">
              <a:solidFill>
                <a:srgbClr val="381A42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7499" y="2998114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3600" b="1" dirty="0">
                <a:solidFill>
                  <a:srgbClr val="7C3A92"/>
                </a:solidFill>
                <a:latin typeface="Helvetica Neue"/>
              </a:rPr>
              <a:t>CAREGIVER</a:t>
            </a:r>
            <a:endParaRPr lang="en-SG" sz="3600" b="1" dirty="0">
              <a:solidFill>
                <a:srgbClr val="7C3A92"/>
              </a:solidFill>
              <a:latin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 advTm="5080"/>
    </mc:Choice>
    <mc:Fallback>
      <p:transition spd="slow" advTm="50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 In this module, you will learn about: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The various categories of elders, according to their age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The role of a person’s perception of their own age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Pre-Module Activity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00200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buNone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buNone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How old are you?	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buNone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And how old do you feel?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ctr">
              <a:buAutoNum type="arabicPeriod"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Pre-Module Activity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37456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What role do the following factors play in determining how old you feel?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Physical exercise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Mental exercise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Diet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Stress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Attitude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Drinking and smoking habits	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46" name="AutoShape 2" descr="data:image/jpeg;base64,/9j/4AAQSkZJRgABAQAAAQABAAD/2wCEAAkGBhQSERQUEhQWFBUWFRcVFxcUGBQYFBQUGBcVFBQXFBcYHCYeFxokGRUUHy8gJCcpLCwsFR4xNTAqNScrLCkBCQoKDgwOGg8PGiwcHyQsLCwsLCksLCwsLCwsKSwsLCwsLCwpKSksLCwsLCkpLCwsKSwsLCwsLCwsLCwsLCksKf/AABEIAQMAwwMBIgACEQEDEQH/xAAbAAABBQEBAAAAAAAAAAAAAAABAAIDBAUGB//EAEUQAAECAwUEBQgIBQIHAAAAAAEAAgMEEQUSITHwBkFRYRNxgZGhFCJCUrHB0eEjMlNicqLS8QczQ4KSFRYkRGNzk6PC/8QAGQEAAgMBAAAAAAAAAAAAAAAAAAECAwQF/8QAJBEBAAICAgEFAAMBAAAAAAAAAAECAxESITEEEyJBQlFhcTL/2gAMAwEAAhEDEQA/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+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+I5DsHiV1MzGbLwHRXZgYDidw7TReZRornvLnGrnEk8SSVHDXc7T9Tf8wErLOiPaxjS57iGta3EuJyAXqNgWEyz2UNHTLxR7xiIYOcOGfa4ZnlRQbMbO+RM6SIP+Je3L7Bh9H8ZGZ3Zca3XY5p5cn5hHBh/VluGBSpOtayXE7b7S3x5PDPmg+eeJGIb34rS2mtvoYV1p891QOQx87XuXnrjXE4lRw4/1I9Rl/MGJ7U0BSNC2MR5CSISSCu5AJxQTBJEIhEBIG0W5sfNthTAc5jXm6bt8VDXVBDgMq0Dli0UsvEuva7gQfilbuJ0nXqYmXuECOybhFkYNitcMWvFe0cDzFCvLNtNlPI4oLKmC+twnNpGbHHiNx3jtXWbOWjdIFV0luWaybl3wzvFQfVePqnsPgSs2PJMdS25cUT4eF0SoppiXLHOa8Uc0lrgdxBoQo6LUwaNojRKicAgG0TqJUW/shY/SxS94rDhUe7g539NnaRU8mnilM6jaURudOlsWzeggNhkee76SJyJHmN7G07SeK3JKRGdFBAglziTiSa1Vq0JoQILnnJrSevWS5szNrbdWKxSunG/xAtQFwgt9HzndeIaO417lPsFYQaPK4rQaEiA05XgcYpHI4DnU7gsOx7LfOTDnPJuVvRXDcDXzW/eOQ4Z7l6I12AAAa0NDWtGTWjAAclptb268Y8stKe5blPhHFiFxqcSd+teCr2nPtl4Re7dgOJO4K5Ge1jSXUA48Na3LzfaG2jMRMMGNwaPaT1qrHTlK7Nk4R0z5+ddGiF78SfAbgOS3NkdiYs668fo4DT58UjDm2GPSf4DetHZHYTpgI8zVkHNrRhEjdXqs+9md3Fd+6ZqGsaBDYwXWsbg1o4ALVe8UjUMePFN+5GztkrPhtuNlobgPTjC/EdzJOXUKBeYbdWPBl5q7Awa5oddrUNNXCjScaUFccqr0S1rbZAhF7jSm7eeQHFeS2paTpiK6I7Nxy3ADAAdQUcdrWns8ta1jUKqCdRJXs6sUCnlCiYAIoURASAopURQbrbGj+a08hXwXc2LPXsK7l5jY03hdO7LqXZWNOUIWG8cbOnjnnRl/xK2fuPbMsHmxPNfyeBge1o7281w698fJMm5d8KIPNcKV3g5gjmDQ/uvErZsZ8tGfCiCjmnPc5voubyPxWuk7hhyV1ZQonAI3VNKSboj2shtLnuNGtaKknkpKzrPs98aI2HDbee40HvJ4AZkr1CTsxkGG2BDxDcXO3xHn6zj4ADgAqdi2O2TYW4OjvH0jgahozuMPDid57FqSjhXBY82XfxhuwYtfKWrIWZUYKDafZ3poJhl9ytDWlcjXKoqtWz49AMFXtyavZcFGtoiNpWibTpzMvZ7IDBChVoMyc3O3udz/AGUzXUGKe2HiTTWK57au1zDbdbg52A5cT7O9Q1N5WzMUhk7VW9fJhMPmj6x4/d+K0Nj9kRhHmW1GbITsj96IOHBu/fhghsrsyARFjtq7NrD6O+rhvPLd15do4YAjXWrvciscas8Y5vPK6aJGL8T8h8tcFmWpazILCSaU3nwA5/FNtG1WwmFzjQDVOfUvNLatt0d+ODa4N955pY6zY8l4pGhtu23zD6k0aMh7zzVAKOikaFsiIiNQwzMzO5SBJIJJoqxQRKCAKSSKASKFE4BBp5R914PYu2sw1ouEC73Z9wIAPBZc/wDLZ6afLs7Fj0pirNv7LwZxgEUUI+q9tL7a50rgRyPzWXLPorptMgZqumTityY+Xblz/B4B3nTjAz/tm/TqvUqtdkhLSMMslRee7B0V+MRw4A5NbyCsRYxdmVmTITtmmY1CNMERO5UnVJONa67VYlIxacU5jE8s3qjW2iJasKdF3XJEuvLIERX5ePRB6bUpLMAq6mS521pSC+MIlwXmAgHhU8MqrSfFJGZWPMQHVqp851qEeG53Jpj4qtO242E0lx17yqlsT4gsq7M5DedcVxM7PPiuq49Q3BSx4eXcq8uaKRqPKS17WfHfUnzRk3h181QAWzYey0aaPmNowHGI+oYPe48gu9snZ2XlKFo6WKP6jwPNP/TZiGdeJ57lqm1aQxxS2SduUsH+HExMAOiUl4ZxBiA33Di2GMT20WrtD/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+ZAAAwaMABhQDcBuWTPWoGgkmg4lc9O7QgVobx8Fgzk66IauPUNydcVreRbLWvjtqWrtOXgth1HF3w+KwgeKFFIGrXWkVjUMVrTedyF1JPokpIqpahdTylRMjQE6iICcGpGACNEQE66gwAXYPkOhhQmn6wbV3JzquPcTT+1Z2yNk9LFvuFYcLzjXJz/Qae0VPILetck1Vd+40nTqdopOZ1rXitWWm6Lmocai0JeZwx18VitVsrLo4ceqtGJUYrDgRsqK0Zs5VUIlbraeYiKi9ydGmFDeQlrRnRk6yUzAG5KIxaKrFmSgQ14FoAFWn2lhgdy5fyjFVZ22rgoDV27h1lFazM6hG1qx3K3blrhueJOQC5Wan3PzOHAZKONFLyS41JTFupjirDfJNv8NQon0SIVqoyiLQiAntamQIpySRKVEgE+6kAmAAUgCACekZoCnlJR0V7WMFXOIAHM8eHyTGsrhTE+PUvQtnNn/JmF7/5rxQ5Ho2+qD63HuQaaVkWwITYTMaYud67zS84+AHIDmqsxDrXWvmtKIKqs+HTuUEocvNw7pUMCPRa1oy9VkPhUVNoaKtiUmFN0xJWRLxCFoQX4c1nmNNNZWryDotFA6PrWsVXixqpaPaaLMKu6JVMcVSmpumAVla7V3vEHzs9TAZrJfjn+6ecU0haq1irHa02MuoKQN1rXgldViCINRLU+iQCCMa1PDUaJwCAFEk+5rFJAUSEmtTyEQ1BAAE4BOazd+9d1AvQ9lNj+iAixxWJm1p/p8z9/wBnXiA0GymyphUjRh9Jmxp/p/ed97lu610ERpKvmGmGCkbOdCUT4K0nQlXjMSk2DaENYkaGt60TisKYWe3lfTwgbmpGxcAqznJnSKMwtiVsxkC7FRsCjjRCSQEoqdragpma3DP9lQI4qS7rXX4o0WmteLJadyjLNa14IFqkCV1SRR3Na14JtFMQhdTCG6lRShqIagImtT7qdcT2hBGjWfwSUlCggadVa+wTXVdLG677N5q0/hecQeTvBcdHkHw33Hsc11aXSDUnDIb+xetzEyIhIGDiDTmUyDaRutOBoa0cAaHfSuWKw09RMdW7a7YInuOmXsfsV0IEaOPpfRbmIfXxf7OtdU5iihWqHDFtOr4IxpoAV3ezrWiuWLKZx2qBamvKqxp1RGZJ3HXt+at2rWIjlUjOUhJ3696Y9nX7PaiQw59lKlYMwultNuG7v+C5qacOKonyurPSo4IMh+1G+OZ1rvViCMMh7UkoMEInfQcd3adZqCNQYN7TvPyV1wJVGIMTrXyUqI2QhqIapKa1r3GiuVoujSDFNdSuIJEWa1rwSENWA1K4gK4hoFisXU1zUBC1iN1SButawRuIBlzWKSlEPn7fcUkydnEJY53EE+1VZ61Qyh9aveKV93ilMTl5xwwy7qrItyXLoLrv1mm+P7a3h/iT3DmuVWsTPbqT421pK2sc9cFvS88HUp29S8rkLRJGS2pe2S1WzjmsoReto27Wcj3XENbhgag0z50Kqum+od59ta/NZMttjCDQHy9929xdn1BSnbGBulR2vWysTEdsFtb6aLrS592HvGu1QPtHnX/H5qi/auCf+VH+RVKPtpBBLfJRhvvfJEoprSm6/vX3a71ixTUqxE2jhPOECn95+CTJ2G7KGB1uKqnpdH9K8OFWmtfNX2w60FDXgBiUoc00f0297z/9aqrYtHDzQG/hoPZie0qM2hZFZNdKXATE80D0fTPIj0R148sVjPxJJzOKvzUUuCrXKKzHP2heNIQzWtYo3VMGa9muaJYrVaNrda13olqeBrvSLUBGk1PuohiCRFutawQuqUt1rqQuICO7rXV4ckqKQt1rq8OSF1MGUPDwKSlFNCqSZNGPGoQd1SNdytueHN1is2fd9FXgWnxp71JZ8XDFc3XTp7cpLi6SOBI7sFYvqe0YIEV1ONe8A+1RALdWN9sFra+JwTwE1rVK1qmrNc6gJ4BYjH1J5rUtOLdhkccB71kwkH9r0FW4KpwlehBU2XVXGuBUzCq7FYCpldBJ1EW709rVfj/5UZPKIBEhTBqJbrWvBTQQ3Uqa1rBTlqAagkN1NU5am3Uwiu61r3topyzWurW9hagIiNa1hySuqUM1rWHJIw0BGG8h3H3FBSXOSKZaQx3/AEB7MO0KjLz7m5Dv1qqYZlxbdyHDWsE1oVNcf8rb5e/iJNTU7yntag1StarlINCfdRDVDOx7reZSmTiGVaUa888BgFFCCjc6qlghH0I7lchNV+CFRgLSgtVNl9VlrU9qaAE6ipWp4TME8MT4bMFIGLVEahmnudoujRuKW6iWIJGGo3An3da14JUTCJzNa14KMs1wVkjWteCbdQEF3WtYdSaYas3da13BNIQFe5rWu5K4pi3DWt3hyCAbr9kEYGIokaxSQHOUTrqICcGqaAtUsNNDFK1iRiFiWjM3itSejXWHiuee4kqMdztK3UC0KeEFCxissanIqtyrcVrQmKlIw1o3VmtPbTWOhRY2pA4lFrVPJQ6uPIe1Ksbk7dQtXE9rU+5rvRuLSzGEI3U+7rWu9P6NI0PR61rwQopwzWteCTofWmEF3WteCaQrHRa1rwQMJBKtNa14JEKcw9a14JpYgKxag5uta61O5qBYgIbqClPb3JI2TujsLJfY/ni/qTBsTJ4fQ/ni8fxJJLTpTEmO2NlPsvzxef3kz/aErT+V+eJx/EkkozEHtnzmx0qc4R/8kX9So/7Ik/sv/ZF/WkknERpMH7GygP8AKOX2kX9SLdkJX7M/5xf1JJJ8YNbhbNS4GEPd68T9SkOz0DDzOHpP4/iSSVU1rvws3JgsCD6n5n8uanlLEghpo3f6z/ikklFY34K0ymbZUP1fzO+PMpGy4fq+LvikknpGDf8ATodPq+LuXPmUv9PZw8XfFJJGoMzyBnDhvdy580myTOHifikkloGeRM4eJ5c1G+Tbhh4nj1opI0cIfJ28PE802JLt4cN54VSST12ETpdtMvEqMQRw4cUkktAOgHD2opJKB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sz="3000"/>
          </a:p>
        </p:txBody>
      </p: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hlinkClick r:id="rId1" action="ppaction://hlinkfile"/>
          </p:cNvPr>
          <p:cNvPicPr preferRelativeResize="0"/>
          <p:nvPr/>
        </p:nvPicPr>
        <p:blipFill>
          <a:blip r:embed="rId2" cstate="email"/>
          <a:stretch>
            <a:fillRect/>
          </a:stretch>
        </p:blipFill>
        <p:spPr>
          <a:xfrm>
            <a:off x="792000" y="2997112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29184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  <a:hlinkClick r:id="rId1" action="ppaction://hlinkfile"/>
              </a:rPr>
              <a:t>Who is an Elder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First Day of Duty with the Elder</a:t>
            </a: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Khasnobis\Desktop\Eldercare Final Hero Images\First-Day-of-Duty-with-the-Elder.jpg"/>
          <p:cNvPicPr preferRelativeResize="0">
            <a:picLocks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" y="1358543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 In this module, you will learn about: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How you can understand the patient and their requirements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What information should you seek from the care receiver and their family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How you can establish and clarify your responsibilities and duties with your employer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About </a:t>
            </a:r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96752"/>
            <a:ext cx="9143999" cy="3764511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</a:t>
            </a: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Pte.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Ltd., is a Singapore based Company engaged in Training and Certification in South-East Asia. </a:t>
            </a: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Life’s curriculum is approved by Agency for Integrated Care (AIC), Government of Singapore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Life’s Indian subsidiary, </a:t>
            </a: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Learning </a:t>
            </a:r>
            <a:r>
              <a:rPr lang="en-GB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Pvt.</a:t>
            </a: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Ltd., is a Training Partner of National Skill Development Counsel (NSDC), Government of India and its course curricula are approved under two categories - namely General Duty Assistant (GDA) and Home Healthcare Aide (HHA) by Healthcare Sector Skill Counsel (HSSC), Government of India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95536" y="5524628"/>
            <a:ext cx="1131696" cy="820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508041"/>
            <a:ext cx="1656184" cy="876803"/>
          </a:xfrm>
          <a:prstGeom prst="rect">
            <a:avLst/>
          </a:prstGeom>
        </p:spPr>
      </p:pic>
      <p:pic>
        <p:nvPicPr>
          <p:cNvPr id="14" name="Picture 6" descr="http://grey.com/website/var/tmp/image-thumbnails/0/10423/thumb__ClientLogo/logo.jpg"/>
          <p:cNvPicPr>
            <a:picLocks noChangeAspect="1" noChangeArrowheads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 bwMode="auto">
          <a:xfrm>
            <a:off x="3883240" y="5532220"/>
            <a:ext cx="1344129" cy="83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mssds.in/img/logo-180.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404501" y="5425901"/>
            <a:ext cx="958943" cy="9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myexamportal.com/images/examboards/mahila-arthik-vikas-mahamandal-mavim.gif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564240" y="5476301"/>
            <a:ext cx="2368859" cy="82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97820" y="3191204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300378" y="1362540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hlinkClick r:id="rId1" action="ppaction://hlinkfile"/>
          </p:cNvPr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792000" y="2880000"/>
            <a:ext cx="7560000" cy="144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5920" y="3294350"/>
            <a:ext cx="58945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  <a:hlinkClick r:id="rId1" action="ppaction://hlinkfile"/>
              </a:rPr>
              <a:t>First Day of Duty with the Elder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About Tata STRIVE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96752"/>
            <a:ext cx="9143999" cy="5276679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Tata STRIVE, an initiative of Tata Community, and the first Group CSR program to address the pressing need of skill development for India's youth for employment</a:t>
            </a:r>
            <a:endParaRPr lang="en-US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Tata STRIVE  reaches to communities, develops skills of people from financially challenged backgrounds and acclimatizes them with the changing work environment</a:t>
            </a:r>
            <a:endParaRPr lang="en-US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core philosophy is to create courses that would help in creating and supplying trained manpower across the spectrum as well as develop entrepreneurial talent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820" y="1362540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2320" y="2831164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12924" y="4315270"/>
            <a:ext cx="108012" cy="1080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Course Curriculum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88" y="1196752"/>
            <a:ext cx="9081778" cy="551723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course covers the following aspects:</a:t>
            </a:r>
            <a:endParaRPr lang="en-GB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Role of a Caregiver</a:t>
            </a:r>
            <a:endParaRPr lang="en-IN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IN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Infection Prevention and Control</a:t>
            </a:r>
            <a:endParaRPr lang="en-IN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Duties and Responsibilities 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Respect, Privacy and Dignity</a:t>
            </a:r>
            <a:endParaRPr lang="en-IN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Fluids and Nutrition</a:t>
            </a:r>
            <a:endParaRPr lang="en-IN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Personalized Care and Attention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Self-Development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Mental Health and Wellbeing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Communication 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Respecting Equality and Diversity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Maintaining Confidentiality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None/>
            </a:pPr>
            <a:r>
              <a:rPr lang="en-SG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Technical Knowledge</a:t>
            </a: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>
            <p:custDataLst>
              <p:tags r:id="rId3"/>
            </p:custDataLst>
          </p:nvPr>
        </p:nvSpPr>
        <p:spPr>
          <a:xfrm>
            <a:off x="179512" y="1628800"/>
            <a:ext cx="864096" cy="314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ontent Placeholder 2"/>
          <p:cNvSpPr txBox="1"/>
          <p:nvPr>
            <p:custDataLst>
              <p:tags r:id="rId4"/>
            </p:custDataLst>
          </p:nvPr>
        </p:nvSpPr>
        <p:spPr>
          <a:xfrm>
            <a:off x="48196" y="4725144"/>
            <a:ext cx="1080120" cy="1128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Course Architecture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8686" y="1196752"/>
            <a:ext cx="8712968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foundation of the </a:t>
            </a:r>
            <a:r>
              <a:rPr lang="en-IN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Training relies upon the Competency-Based e-Learning (CBE)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Self-paced learning with minimum facilitator intervention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learners can learn at their pace in the classroom, while the facilitator is always around for any assistance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participants watch and listen to the animated Information Communication Technology (ICT) content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learning objectives in the modules are followed up with a summarization in agreement with learning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voice-over in the videos are multilingual (Hindi and English)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 words and standard terminologies are duly explained and handed-out as a Lexicon is provided to the learners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0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0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Course Duration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88" y="1196752"/>
            <a:ext cx="9081778" cy="5517232"/>
          </a:xfrm>
        </p:spPr>
        <p:txBody>
          <a:bodyPr>
            <a:noAutofit/>
          </a:bodyPr>
          <a:lstStyle/>
          <a:p>
            <a:pPr marL="400050" lvl="1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Course Duration is for 50-60 Days, as given below:</a:t>
            </a:r>
            <a:endParaRPr lang="en-SG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1844824"/>
          <a:ext cx="8229598" cy="3588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504"/>
                <a:gridCol w="786286"/>
                <a:gridCol w="786286"/>
                <a:gridCol w="2487950"/>
                <a:gridCol w="786286"/>
                <a:gridCol w="786286"/>
              </a:tblGrid>
              <a:tr h="3169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General Duty Assistant (GDA) Course / Home Healthcare Aide (HHA) Course / Nursing Assistant</a:t>
                      </a:r>
                      <a:endParaRPr lang="en-IN" sz="1300" b="1" i="0" u="none" strike="noStrike" dirty="0">
                        <a:solidFill>
                          <a:srgbClr val="FFFFFF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5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Details of Type of Session and Mode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 Duration Hrs.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Duration  (6/7 Hrs. per Day)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Details of Type of Session and Mode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 Duration Hrs.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Duration  (6/7 Hrs. per Day)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/>
                </a:tc>
              </a:tr>
              <a:tr h="316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Classroom Session (Theory)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Classroom Session (Theory)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9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Classroom Lab Session (Demo/Practical)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Classroom Lab Session (Demo/Practical)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9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Laboratory/Clinical Training (Hospital)*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22.5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Laboratory/Clinical Training (Hospital)*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9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Self-Learning (Home and Centre Library)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Self-Learning (Home and Centre Library)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9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Assessments (Theory &amp; Demo/Practical)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Assessments (Theory &amp; Demo/Practical)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9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Tata STRIVE Youth Development Program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473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57.5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412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697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* Hospital Internship is for 8 Hours for any batch duration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805" marR="8805" marT="8805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Service Standard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88" y="1196752"/>
            <a:ext cx="9081778" cy="5517232"/>
          </a:xfrm>
        </p:spPr>
        <p:txBody>
          <a:bodyPr>
            <a:noAutofit/>
          </a:bodyPr>
          <a:lstStyle/>
          <a:p>
            <a:r>
              <a:rPr lang="en-IN" sz="22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has invested in creating well-researched Service Standards drawing the references from various benchmarks across the globe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sz="2200" dirty="0" err="1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IN" sz="22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Service Standard</a:t>
            </a: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divided into six broad heads, as follows: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573016"/>
            <a:ext cx="8424936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Life Certification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8686" y="1196752"/>
            <a:ext cx="8712968" cy="5502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Assessment of knowledge and understanding include: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Online assessment, workbook, written questions, or voice files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Assessment shall be a continuous process during training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Assessment is mapped to GDA/HHA/Nursing Assistant course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Assessment evidence include: 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choice questions answers – Recoded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Written or oral answers – Recorded Voice Over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 individual or group project, such as a presentation - Observation rand assessment recorded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Role play or demonstration - Video of simulated activity recorded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Attendance record - attendance on study days and demonstration classes </a:t>
            </a:r>
            <a:endParaRPr lang="en-IN" sz="22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SG" sz="20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1" indent="-457200">
              <a:buAutoNum type="arabicPeriod" startAt="6"/>
            </a:pPr>
            <a:endParaRPr lang="en-SG" sz="22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endParaRPr lang="en-IN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10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1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2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4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5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6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7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8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19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0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2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22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2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24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25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26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27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28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29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0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4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5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36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37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38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9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40.xml><?xml version="1.0" encoding="utf-8"?>
<p:tagLst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43&quot;&gt;&lt;property id=&quot;20148&quot; value=&quot;5&quot;/&gt;&lt;property id=&quot;20300&quot; value=&quot;Slide 1&quot;/&gt;&lt;property id=&quot;20307&quot; value=&quot;323&quot;/&gt;&lt;/object&gt;&lt;object type=&quot;3&quot; unique_id=&quot;10044&quot;&gt;&lt;property id=&quot;20148&quot; value=&quot;5&quot;/&gt;&lt;property id=&quot;20300&quot; value=&quot;Slide 2 - &amp;quot;iCare Life – Tata STRIVE Curriculum&amp;quot;&quot;/&gt;&lt;property id=&quot;20307&quot; value=&quot;324&quot;/&gt;&lt;/object&gt;&lt;object type=&quot;3&quot; unique_id=&quot;10045&quot;&gt;&lt;property id=&quot;20148&quot; value=&quot;5&quot;/&gt;&lt;property id=&quot;20300&quot; value=&quot;Slide 3 - &amp;quot;About iCare Life&amp;quot;&quot;/&gt;&lt;property id=&quot;20307&quot; value=&quot;326&quot;/&gt;&lt;/object&gt;&lt;object type=&quot;3&quot; unique_id=&quot;10046&quot;&gt;&lt;property id=&quot;20148&quot; value=&quot;5&quot;/&gt;&lt;property id=&quot;20300&quot; value=&quot;Slide 4 - &amp;quot;About Tata STRIVE&amp;quot;&quot;/&gt;&lt;property id=&quot;20307&quot; value=&quot;325&quot;/&gt;&lt;/object&gt;&lt;object type=&quot;3&quot; unique_id=&quot;10047&quot;&gt;&lt;property id=&quot;20148&quot; value=&quot;5&quot;/&gt;&lt;property id=&quot;20300&quot; value=&quot;Slide 5 - &amp;quot;The Course Curriculum&amp;quot;&quot;/&gt;&lt;property id=&quot;20307&quot; value=&quot;327&quot;/&gt;&lt;/object&gt;&lt;object type=&quot;3&quot; unique_id=&quot;10048&quot;&gt;&lt;property id=&quot;20148&quot; value=&quot;5&quot;/&gt;&lt;property id=&quot;20300&quot; value=&quot;Slide 6 - &amp;quot;The Course Architecture&amp;quot;&quot;/&gt;&lt;property id=&quot;20307&quot; value=&quot;331&quot;/&gt;&lt;/object&gt;&lt;object type=&quot;3&quot; unique_id=&quot;10049&quot;&gt;&lt;property id=&quot;20148&quot; value=&quot;5&quot;/&gt;&lt;property id=&quot;20300&quot; value=&quot;Slide 7 - &amp;quot;The Course Duration&amp;quot;&quot;/&gt;&lt;property id=&quot;20307&quot; value=&quot;332&quot;/&gt;&lt;/object&gt;&lt;object type=&quot;3&quot; unique_id=&quot;10050&quot;&gt;&lt;property id=&quot;20148&quot; value=&quot;5&quot;/&gt;&lt;property id=&quot;20300&quot; value=&quot;Slide 8 - &amp;quot;iCare Life Service Standard&amp;quot;&quot;/&gt;&lt;property id=&quot;20307&quot; value=&quot;330&quot;/&gt;&lt;/object&gt;&lt;object type=&quot;3&quot; unique_id=&quot;10051&quot;&gt;&lt;property id=&quot;20148&quot; value=&quot;5&quot;/&gt;&lt;property id=&quot;20300&quot; value=&quot;Slide 9 - &amp;quot;iCare Life Certification&amp;quot;&quot;/&gt;&lt;property id=&quot;20307&quot; value=&quot;334&quot;/&gt;&lt;/object&gt;&lt;object type=&quot;3&quot; unique_id=&quot;10052&quot;&gt;&lt;property id=&quot;20148&quot; value=&quot;5&quot;/&gt;&lt;property id=&quot;20300&quot; value=&quot;Slide 10 - &amp;quot;iCare Life Certification&amp;quot;&quot;/&gt;&lt;property id=&quot;20307&quot; value=&quot;335&quot;/&gt;&lt;/object&gt;&lt;object type=&quot;3&quot; unique_id=&quot;10053&quot;&gt;&lt;property id=&quot;20148&quot; value=&quot;5&quot;/&gt;&lt;property id=&quot;20300&quot; value=&quot;Slide 11 - &amp;quot;iCare Life Certification&amp;quot;&quot;/&gt;&lt;property id=&quot;20307&quot; value=&quot;333&quot;/&gt;&lt;/object&gt;&lt;object type=&quot;3&quot; unique_id=&quot;10054&quot;&gt;&lt;property id=&quot;20148&quot; value=&quot;5&quot;/&gt;&lt;property id=&quot;20300&quot; value=&quot;Slide 12 - &amp;quot;Learning Outcome &amp;amp; Core Value &amp;quot;&quot;/&gt;&lt;property id=&quot;20307&quot; value=&quot;336&quot;/&gt;&lt;/object&gt;&lt;object type=&quot;3&quot; unique_id=&quot;10055&quot;&gt;&lt;property id=&quot;20148&quot; value=&quot;5&quot;/&gt;&lt;property id=&quot;20300&quot; value=&quot;Slide 13 - &amp;quot;Learning Outcome &amp;amp; Core Value &amp;quot;&quot;/&gt;&lt;property id=&quot;20307&quot; value=&quot;337&quot;/&gt;&lt;/object&gt;&lt;object type=&quot;3&quot; unique_id=&quot;10056&quot;&gt;&lt;property id=&quot;20148&quot; value=&quot;5&quot;/&gt;&lt;property id=&quot;20300&quot; value=&quot;Slide 14 - &amp;quot;Why should you learn this Course?&amp;quot;&quot;/&gt;&lt;property id=&quot;20307&quot; value=&quot;329&quot;/&gt;&lt;/object&gt;&lt;object type=&quot;3&quot; unique_id=&quot;10057&quot;&gt;&lt;property id=&quot;20148&quot; value=&quot;5&quot;/&gt;&lt;property id=&quot;20300&quot; value=&quot;Slide 15 - &amp;quot;Why should you learn this Course?&amp;quot;&quot;/&gt;&lt;property id=&quot;20307&quot; value=&quot;340&quot;/&gt;&lt;/object&gt;&lt;object type=&quot;3&quot; unique_id=&quot;10058&quot;&gt;&lt;property id=&quot;20148&quot; value=&quot;5&quot;/&gt;&lt;property id=&quot;20300&quot; value=&quot;Slide 16 - &amp;quot;Why should you learn this Course?&amp;quot;&quot;/&gt;&lt;property id=&quot;20307&quot; value=&quot;339&quot;/&gt;&lt;/object&gt;&lt;object type=&quot;3&quot; unique_id=&quot;10059&quot;&gt;&lt;property id=&quot;20148&quot; value=&quot;5&quot;/&gt;&lt;property id=&quot;20300&quot; value=&quot;Slide 17 - &amp;quot;Why should you learn this Course?&amp;quot;&quot;/&gt;&lt;property id=&quot;20307&quot; value=&quot;342&quot;/&gt;&lt;/object&gt;&lt;object type=&quot;3&quot; unique_id=&quot;10060&quot;&gt;&lt;property id=&quot;20148&quot; value=&quot;5&quot;/&gt;&lt;property id=&quot;20300&quot; value=&quot;Slide 18 - &amp;quot;Why should you learn this Course?&amp;quot;&quot;/&gt;&lt;property id=&quot;20307&quot; value=&quot;343&quot;/&gt;&lt;/object&gt;&lt;object type=&quot;3&quot; unique_id=&quot;10061&quot;&gt;&lt;property id=&quot;20148&quot; value=&quot;5&quot;/&gt;&lt;property id=&quot;20300&quot; value=&quot;Slide 19 - &amp;quot;Why should you learn this Course?&amp;quot;&quot;/&gt;&lt;property id=&quot;20307&quot; value=&quot;344&quot;/&gt;&lt;/object&gt;&lt;object type=&quot;3&quot; unique_id=&quot;10062&quot;&gt;&lt;property id=&quot;20148&quot; value=&quot;5&quot;/&gt;&lt;property id=&quot;20300&quot; value=&quot;Slide 20 - &amp;quot;Why should you learn this Course?&amp;quot;&quot;/&gt;&lt;property id=&quot;20307&quot; value=&quot;351&quot;/&gt;&lt;/object&gt;&lt;object type=&quot;3&quot; unique_id=&quot;10064&quot;&gt;&lt;property id=&quot;20148&quot; value=&quot;5&quot;/&gt;&lt;property id=&quot;20300&quot; value=&quot;Slide 21&quot;/&gt;&lt;property id=&quot;20307&quot; value=&quot;353&quot;/&gt;&lt;/object&gt;&lt;object type=&quot;3&quot; unique_id=&quot;10065&quot;&gt;&lt;property id=&quot;20148&quot; value=&quot;5&quot;/&gt;&lt;property id=&quot;20300&quot; value=&quot;Slide 22&quot;/&gt;&lt;property id=&quot;20307&quot; value=&quot;346&quot;/&gt;&lt;/object&gt;&lt;object type=&quot;3&quot; unique_id=&quot;10066&quot;&gt;&lt;property id=&quot;20148&quot; value=&quot;5&quot;/&gt;&lt;property id=&quot;20300&quot; value=&quot;Slide 23&quot;/&gt;&lt;property id=&quot;20307&quot; value=&quot;345&quot;/&gt;&lt;/object&gt;&lt;object type=&quot;3&quot; unique_id=&quot;10067&quot;&gt;&lt;property id=&quot;20148&quot; value=&quot;5&quot;/&gt;&lt;property id=&quot;20300&quot; value=&quot;Slide 24 - &amp;quot;  In this module, you will learn about:&amp;quot;&quot;/&gt;&lt;property id=&quot;20307&quot; value=&quot;311&quot;/&gt;&lt;/object&gt;&lt;object type=&quot;3&quot; unique_id=&quot;10068&quot;&gt;&lt;property id=&quot;20148&quot; value=&quot;5&quot;/&gt;&lt;property id=&quot;20300&quot; value=&quot;Slide 25 - &amp;quot;Pre-Module Activity&amp;quot;&quot;/&gt;&lt;property id=&quot;20307&quot; value=&quot;312&quot;/&gt;&lt;/object&gt;&lt;object type=&quot;3&quot; unique_id=&quot;10069&quot;&gt;&lt;property id=&quot;20148&quot; value=&quot;5&quot;/&gt;&lt;property id=&quot;20300&quot; value=&quot;Slide 26 - &amp;quot;Pre-Module Activity&amp;quot;&quot;/&gt;&lt;property id=&quot;20307&quot; value=&quot;313&quot;/&gt;&lt;/object&gt;&lt;object type=&quot;3&quot; unique_id=&quot;10070&quot;&gt;&lt;property id=&quot;20148&quot; value=&quot;5&quot;/&gt;&lt;property id=&quot;20300&quot; value=&quot;Slide 27 - &amp;quot;Let’s Watch&amp;quot;&quot;/&gt;&lt;property id=&quot;20307&quot; value=&quot;314&quot;/&gt;&lt;/object&gt;&lt;object type=&quot;3&quot; unique_id=&quot;10071&quot;&gt;&lt;property id=&quot;20148&quot; value=&quot;5&quot;/&gt;&lt;property id=&quot;20300&quot; value=&quot;Slide 28&quot;/&gt;&lt;property id=&quot;20307&quot; value=&quot;348&quot;/&gt;&lt;/object&gt;&lt;object type=&quot;3&quot; unique_id=&quot;10072&quot;&gt;&lt;property id=&quot;20148&quot; value=&quot;5&quot;/&gt;&lt;property id=&quot;20300&quot; value=&quot;Slide 29 - &amp;quot;  In this module, you will learn about:&amp;quot;&quot;/&gt;&lt;property id=&quot;20307&quot; value=&quot;318&quot;/&gt;&lt;/object&gt;&lt;object type=&quot;3&quot; unique_id=&quot;10073&quot;&gt;&lt;property id=&quot;20148&quot; value=&quot;5&quot;/&gt;&lt;property id=&quot;20300&quot; value=&quot;Slide 30 - &amp;quot;Let’s Watch&amp;quot;&quot;/&gt;&lt;property id=&quot;20307&quot; value=&quot;319&quot;/&gt;&lt;/object&gt;&lt;object type=&quot;3&quot; unique_id=&quot;10074&quot;&gt;&lt;property id=&quot;20148&quot; value=&quot;5&quot;/&gt;&lt;property id=&quot;20300&quot; value=&quot;Slide 31&quot;/&gt;&lt;property id=&quot;20307&quot; value=&quot;309&quot;/&gt;&lt;/object&gt;&lt;/object&gt;&lt;object type=&quot;8&quot; unique_id=&quot;10042&quot;&gt;&lt;/object&gt;&lt;/object&gt;&lt;/database&gt;"/>
  <p:tag name="SECTOMILLISECCONVERTED" val="1"/>
</p:tagLst>
</file>

<file path=ppt/tags/tag5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6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7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8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9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14372</Words>
  <Application>WPS Presentation</Application>
  <PresentationFormat>On-screen Show (4:3)</PresentationFormat>
  <Paragraphs>532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Helvetica</vt:lpstr>
      <vt:lpstr>Microsoft YaHei</vt:lpstr>
      <vt:lpstr>Arial Unicode MS</vt:lpstr>
      <vt:lpstr>Calibri</vt:lpstr>
      <vt:lpstr>Segoe Script</vt:lpstr>
      <vt:lpstr>Arial</vt:lpstr>
      <vt:lpstr>Helvetica Neue</vt:lpstr>
      <vt:lpstr>Office Theme</vt:lpstr>
      <vt:lpstr>PowerPoint 演示文稿</vt:lpstr>
      <vt:lpstr>iCare Life – Tata STRIVE Curriculum</vt:lpstr>
      <vt:lpstr>About iCare Life</vt:lpstr>
      <vt:lpstr>About Tata STRIVE</vt:lpstr>
      <vt:lpstr>The Course Curriculum</vt:lpstr>
      <vt:lpstr>The Course Architecture</vt:lpstr>
      <vt:lpstr>The Course Duration</vt:lpstr>
      <vt:lpstr>iCare Life Service Standard</vt:lpstr>
      <vt:lpstr>iCare Life Certification</vt:lpstr>
      <vt:lpstr>iCare Life Certification</vt:lpstr>
      <vt:lpstr>iCare Life Certification</vt:lpstr>
      <vt:lpstr>Learning Outcome &amp; Core Value </vt:lpstr>
      <vt:lpstr>Learning Outcome &amp; Core Value </vt:lpstr>
      <vt:lpstr>Why should you learn this Course?</vt:lpstr>
      <vt:lpstr>Why should you learn this Course?</vt:lpstr>
      <vt:lpstr>Why should you learn this Course?</vt:lpstr>
      <vt:lpstr>Why should you learn this Course?</vt:lpstr>
      <vt:lpstr>Why should you learn this Course?</vt:lpstr>
      <vt:lpstr>Why should you learn this Course?</vt:lpstr>
      <vt:lpstr>Why should you learn this Course?</vt:lpstr>
      <vt:lpstr>PowerPoint 演示文稿</vt:lpstr>
      <vt:lpstr>PowerPoint 演示文稿</vt:lpstr>
      <vt:lpstr>PowerPoint 演示文稿</vt:lpstr>
      <vt:lpstr>  In this module, you will learn about:</vt:lpstr>
      <vt:lpstr>Pre-Module Activity</vt:lpstr>
      <vt:lpstr>Pre-Module Activity</vt:lpstr>
      <vt:lpstr>Let’s Watch</vt:lpstr>
      <vt:lpstr>PowerPoint 演示文稿</vt:lpstr>
      <vt:lpstr>  In this module, you will learn about:</vt:lpstr>
      <vt:lpstr>Let’s Watch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Khasnobis</dc:creator>
  <cp:lastModifiedBy>Hellen Bittok</cp:lastModifiedBy>
  <cp:revision>136</cp:revision>
  <dcterms:created xsi:type="dcterms:W3CDTF">2016-08-26T16:03:00Z</dcterms:created>
  <dcterms:modified xsi:type="dcterms:W3CDTF">2023-01-29T17:20:12Z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C3FC6D39823A49CDADDDB7A2F473182E</vt:lpwstr>
  </property>
  <property fmtid="{D5CDD505-2E9C-101B-9397-08002B2CF9AE}" pid="3" name="KSOProductBuildVer">
    <vt:lpwstr>1033-11.2.0.11440</vt:lpwstr>
  </property>
</Properties>
</file>