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0.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2.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4.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5.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96" r:id="rId2"/>
    <p:sldId id="397" r:id="rId3"/>
    <p:sldId id="398" r:id="rId4"/>
    <p:sldId id="399" r:id="rId5"/>
    <p:sldId id="400" r:id="rId6"/>
    <p:sldId id="401" r:id="rId7"/>
    <p:sldId id="402" r:id="rId8"/>
    <p:sldId id="403" r:id="rId9"/>
    <p:sldId id="404" r:id="rId10"/>
    <p:sldId id="405" r:id="rId11"/>
    <p:sldId id="406" r:id="rId12"/>
    <p:sldId id="407" r:id="rId13"/>
    <p:sldId id="408" r:id="rId14"/>
    <p:sldId id="409" r:id="rId15"/>
    <p:sldId id="410" r:id="rId16"/>
    <p:sldId id="411" r:id="rId17"/>
    <p:sldId id="412" r:id="rId18"/>
    <p:sldId id="413" r:id="rId19"/>
    <p:sldId id="414" r:id="rId20"/>
    <p:sldId id="415" r:id="rId21"/>
    <p:sldId id="395" r:id="rId22"/>
    <p:sldId id="346" r:id="rId23"/>
    <p:sldId id="371" r:id="rId24"/>
    <p:sldId id="372" r:id="rId25"/>
    <p:sldId id="373" r:id="rId26"/>
    <p:sldId id="390" r:id="rId27"/>
    <p:sldId id="378" r:id="rId28"/>
    <p:sldId id="379" r:id="rId29"/>
    <p:sldId id="380" r:id="rId30"/>
    <p:sldId id="391" r:id="rId31"/>
    <p:sldId id="385" r:id="rId32"/>
    <p:sldId id="386" r:id="rId33"/>
    <p:sldId id="309" r:id="rId34"/>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94" autoAdjust="0"/>
    <p:restoredTop sz="78089" autoAdjust="0"/>
  </p:normalViewPr>
  <p:slideViewPr>
    <p:cSldViewPr>
      <p:cViewPr varScale="1">
        <p:scale>
          <a:sx n="65" d="100"/>
          <a:sy n="65" d="100"/>
        </p:scale>
        <p:origin x="168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t>18-01-2017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t>‹#›</a:t>
            </a:fld>
            <a:endParaRPr lang="en-IN"/>
          </a:p>
        </p:txBody>
      </p:sp>
    </p:spTree>
    <p:extLst>
      <p:ext uri="{BB962C8B-B14F-4D97-AF65-F5344CB8AC3E}">
        <p14:creationId xmlns:p14="http://schemas.microsoft.com/office/powerpoint/2010/main" val="4202244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killsforcare.org.uk/Document-library/Standards/National-minimumtraining-standard-and-code/CodeofConduct.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9E38E99-1632-4CC7-A882-FE2283C24FA9}" type="slidenum">
              <a:rPr lang="en-IN" smtClean="0"/>
              <a:t>1</a:t>
            </a:fld>
            <a:endParaRPr lang="en-IN" dirty="0"/>
          </a:p>
        </p:txBody>
      </p:sp>
    </p:spTree>
    <p:extLst>
      <p:ext uri="{BB962C8B-B14F-4D97-AF65-F5344CB8AC3E}">
        <p14:creationId xmlns:p14="http://schemas.microsoft.com/office/powerpoint/2010/main" val="1822646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QUESTION</a:t>
            </a:r>
            <a:r>
              <a:rPr lang="en-GB" baseline="0" dirty="0"/>
              <a:t> : Ask the group to think of a mistake they have made or offer a scenario.  </a:t>
            </a:r>
          </a:p>
          <a:p>
            <a:endParaRPr lang="en-GB" baseline="0" dirty="0"/>
          </a:p>
          <a:p>
            <a:pPr marL="171450" indent="-171450">
              <a:buFont typeface="Arial" panose="020B0604020202020204" pitchFamily="34" charset="0"/>
              <a:buChar char="•"/>
            </a:pPr>
            <a:r>
              <a:rPr lang="en-GB" baseline="0" dirty="0"/>
              <a:t>What action should be taken?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dirty="0"/>
              <a:t>Why is it important to be honest and admit when errors have been made?</a:t>
            </a:r>
            <a:endParaRPr lang="en-GB" dirty="0"/>
          </a:p>
          <a:p>
            <a:pPr marL="171450" indent="-171450">
              <a:buFont typeface="Arial" panose="020B0604020202020204" pitchFamily="34" charset="0"/>
              <a:buChar char="•"/>
            </a:pPr>
            <a:r>
              <a:rPr lang="en-GB" dirty="0"/>
              <a:t>What are</a:t>
            </a:r>
            <a:r>
              <a:rPr lang="en-GB" baseline="0" dirty="0"/>
              <a:t> the potential consequences of not reporting a mistake?</a:t>
            </a:r>
          </a:p>
          <a:p>
            <a:endParaRPr lang="en-GB" dirty="0"/>
          </a:p>
          <a:p>
            <a:r>
              <a:rPr lang="en-GB" b="1" dirty="0"/>
              <a:t>Suggested Activity: </a:t>
            </a:r>
            <a:r>
              <a:rPr lang="en-GB" b="1" baseline="0" dirty="0"/>
              <a:t> </a:t>
            </a:r>
            <a:r>
              <a:rPr lang="en-GB" baseline="0" dirty="0"/>
              <a:t>Ask learners to think of a mistake they have made or give a scenario.  </a:t>
            </a:r>
          </a:p>
          <a:p>
            <a:endParaRPr lang="en-GB" baseline="0" dirty="0"/>
          </a:p>
          <a:p>
            <a:r>
              <a:rPr lang="en-GB" b="1" u="sng" baseline="0" dirty="0"/>
              <a:t>Scenario 1</a:t>
            </a:r>
          </a:p>
          <a:p>
            <a:r>
              <a:rPr lang="en-GB" baseline="0" dirty="0"/>
              <a:t>A meal containing meat is given to a vegetarian. They don’t eat it.</a:t>
            </a:r>
          </a:p>
          <a:p>
            <a:endParaRPr lang="en-GB" b="1" baseline="0" dirty="0"/>
          </a:p>
          <a:p>
            <a:r>
              <a:rPr lang="en-GB" b="1" baseline="0" dirty="0"/>
              <a:t>What action should be taken?</a:t>
            </a:r>
          </a:p>
          <a:p>
            <a:r>
              <a:rPr lang="en-GB" b="0" baseline="0" dirty="0"/>
              <a:t>The meal should be replaced with something the person can eat – the individual’s welfare is the top priority and they should not be allowed to go hungry.</a:t>
            </a:r>
          </a:p>
          <a:p>
            <a:r>
              <a:rPr lang="en-GB" b="0" baseline="0" dirty="0"/>
              <a:t>The mistake should be reported (in line with the agreed ways of working)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1" baseline="0" dirty="0"/>
              <a:t>Why is it important to be honest and admit when errors have been made?</a:t>
            </a:r>
            <a:endParaRPr lang="en-GB" b="1" dirty="0"/>
          </a:p>
          <a:p>
            <a:r>
              <a:rPr lang="en-GB" dirty="0"/>
              <a:t>If a</a:t>
            </a:r>
            <a:r>
              <a:rPr lang="en-GB" baseline="0" dirty="0"/>
              <a:t> worker does not admit the mistake the individual may miss a meal. This standard of care would not be acceptable.</a:t>
            </a:r>
            <a:endParaRPr lang="en-GB" dirty="0"/>
          </a:p>
          <a:p>
            <a:endParaRPr lang="en-GB" b="1" dirty="0"/>
          </a:p>
          <a:p>
            <a:r>
              <a:rPr lang="en-GB" b="1" dirty="0"/>
              <a:t>What are</a:t>
            </a:r>
            <a:r>
              <a:rPr lang="en-GB" b="1" baseline="0" dirty="0"/>
              <a:t> the potential consequences of not reporting a mistake?</a:t>
            </a:r>
          </a:p>
          <a:p>
            <a:pPr marL="171450" indent="-171450">
              <a:buFont typeface="Arial" panose="020B0604020202020204" pitchFamily="34" charset="0"/>
              <a:buChar char="•"/>
            </a:pPr>
            <a:r>
              <a:rPr lang="en-GB" baseline="0" dirty="0"/>
              <a:t>In this scenario the individual may be hungry</a:t>
            </a:r>
          </a:p>
          <a:p>
            <a:pPr marL="171450" indent="-171450">
              <a:buFont typeface="Arial" panose="020B0604020202020204" pitchFamily="34" charset="0"/>
              <a:buChar char="•"/>
            </a:pPr>
            <a:r>
              <a:rPr lang="en-GB" baseline="0" dirty="0"/>
              <a:t>A complaint could be made  </a:t>
            </a:r>
          </a:p>
          <a:p>
            <a:pPr marL="171450" indent="-171450">
              <a:buFont typeface="Arial" panose="020B0604020202020204" pitchFamily="34" charset="0"/>
              <a:buChar char="•"/>
            </a:pPr>
            <a:r>
              <a:rPr lang="en-GB" baseline="0" dirty="0"/>
              <a:t>Not eating could affect the effectiveness of medication which has to be taken with or after food</a:t>
            </a:r>
          </a:p>
          <a:p>
            <a:pPr marL="171450" indent="-171450">
              <a:buFont typeface="Arial" panose="020B0604020202020204" pitchFamily="34" charset="0"/>
              <a:buChar char="•"/>
            </a:pPr>
            <a:r>
              <a:rPr lang="en-GB" baseline="0" dirty="0"/>
              <a:t>Not reporting may mean that similar incidents happen in the future.  </a:t>
            </a:r>
          </a:p>
          <a:p>
            <a:pPr marL="628650" lvl="1" indent="-171450">
              <a:buFont typeface="Arial" panose="020B0604020202020204" pitchFamily="34" charset="0"/>
              <a:buChar char="•"/>
            </a:pPr>
            <a:r>
              <a:rPr lang="en-GB" baseline="0" dirty="0"/>
              <a:t>If it happens repeatedly to the same person they could become malnourished</a:t>
            </a:r>
          </a:p>
          <a:p>
            <a:pPr marL="628650" lvl="1" indent="-171450">
              <a:buFont typeface="Arial" panose="020B0604020202020204" pitchFamily="34" charset="0"/>
              <a:buChar char="•"/>
            </a:pPr>
            <a:r>
              <a:rPr lang="en-GB" baseline="0" dirty="0"/>
              <a:t>If an unsuitable meal were given to an individual with allergies it could have serious consequences</a:t>
            </a:r>
          </a:p>
          <a:p>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1" u="sng" baseline="0" dirty="0"/>
              <a:t>Scenario 2</a:t>
            </a:r>
          </a:p>
          <a:p>
            <a:r>
              <a:rPr lang="en-GB" baseline="0" dirty="0"/>
              <a:t>An individual tells a worker that they have been experiencing severe headaches everyday an hour after they have taken their medication and the worker forgets to make a note of this in the individual’s care plan</a:t>
            </a:r>
          </a:p>
          <a:p>
            <a:pPr marL="0" indent="0">
              <a:buFont typeface="Arial" panose="020B0604020202020204" pitchFamily="34" charset="0"/>
              <a:buNone/>
            </a:pPr>
            <a:endParaRPr lang="en-GB" b="1" dirty="0">
              <a:solidFill>
                <a:prstClr val="black"/>
              </a:solidFill>
            </a:endParaRPr>
          </a:p>
          <a:p>
            <a:pPr marL="0" indent="0">
              <a:buFont typeface="Arial" panose="020B0604020202020204" pitchFamily="34" charset="0"/>
              <a:buNone/>
            </a:pPr>
            <a:r>
              <a:rPr lang="en-GB" b="1" dirty="0">
                <a:solidFill>
                  <a:prstClr val="black"/>
                </a:solidFill>
              </a:rPr>
              <a:t>What action should be taken?</a:t>
            </a:r>
          </a:p>
          <a:p>
            <a:pPr marL="0" indent="0">
              <a:buFont typeface="Arial" panose="020B0604020202020204" pitchFamily="34" charset="0"/>
              <a:buNone/>
            </a:pPr>
            <a:r>
              <a:rPr lang="en-GB" dirty="0">
                <a:solidFill>
                  <a:prstClr val="black"/>
                </a:solidFill>
              </a:rPr>
              <a:t>The worker must tell their employer,</a:t>
            </a:r>
            <a:r>
              <a:rPr lang="en-GB" baseline="0" dirty="0">
                <a:solidFill>
                  <a:prstClr val="black"/>
                </a:solidFill>
              </a:rPr>
              <a:t> family or </a:t>
            </a:r>
            <a:r>
              <a:rPr lang="en-GB" dirty="0">
                <a:solidFill>
                  <a:prstClr val="black"/>
                </a:solidFill>
              </a:rPr>
              <a:t>supervisor as soon as possible</a:t>
            </a:r>
            <a:endParaRPr lang="en-GB" baseline="0" dirty="0">
              <a:solidFill>
                <a:prstClr val="black"/>
              </a:solidFill>
            </a:endParaRPr>
          </a:p>
          <a:p>
            <a:pPr marL="0" indent="0">
              <a:buFont typeface="Arial" panose="020B0604020202020204" pitchFamily="34" charset="0"/>
              <a:buNone/>
            </a:pPr>
            <a:endParaRPr lang="en-GB" b="1" dirty="0">
              <a:solidFill>
                <a:prstClr val="black"/>
              </a:solidFill>
            </a:endParaRPr>
          </a:p>
          <a:p>
            <a:pPr marL="0" indent="0">
              <a:buFont typeface="Arial" panose="020B0604020202020204" pitchFamily="34" charset="0"/>
              <a:buNone/>
            </a:pPr>
            <a:r>
              <a:rPr lang="en-GB" b="1" dirty="0">
                <a:solidFill>
                  <a:prstClr val="black"/>
                </a:solidFill>
              </a:rPr>
              <a:t>Why is it important to be honest and admit when errors have been made?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dirty="0">
                <a:solidFill>
                  <a:prstClr val="black"/>
                </a:solidFill>
              </a:rPr>
              <a:t>The individual is experiencing pain which may be avoidable if medication is changed </a:t>
            </a:r>
            <a:endParaRPr lang="en-GB" dirty="0">
              <a:solidFill>
                <a:prstClr val="black"/>
              </a:solidFill>
            </a:endParaRPr>
          </a:p>
          <a:p>
            <a:pPr marL="171450" indent="-171450">
              <a:buFont typeface="Arial" panose="020B0604020202020204" pitchFamily="34" charset="0"/>
              <a:buChar char="•"/>
            </a:pPr>
            <a:r>
              <a:rPr lang="en-GB" baseline="0" dirty="0">
                <a:solidFill>
                  <a:prstClr val="black"/>
                </a:solidFill>
              </a:rPr>
              <a:t>The headaches could be a sign of a more serious problem</a:t>
            </a:r>
          </a:p>
          <a:p>
            <a:pPr marL="0" indent="0">
              <a:buFont typeface="Arial" panose="020B0604020202020204" pitchFamily="34" charset="0"/>
              <a:buNone/>
            </a:pPr>
            <a:endParaRPr lang="en-GB" b="1" dirty="0">
              <a:solidFill>
                <a:prstClr val="black"/>
              </a:solidFill>
            </a:endParaRPr>
          </a:p>
          <a:p>
            <a:pPr marL="0" indent="0">
              <a:buFont typeface="Arial" panose="020B0604020202020204" pitchFamily="34" charset="0"/>
              <a:buNone/>
            </a:pPr>
            <a:r>
              <a:rPr lang="en-GB" b="1" dirty="0">
                <a:solidFill>
                  <a:prstClr val="black"/>
                </a:solidFill>
              </a:rPr>
              <a:t>What are the potential consequences of not reporting a mistake?</a:t>
            </a:r>
          </a:p>
          <a:p>
            <a:r>
              <a:rPr lang="en-GB" baseline="0" dirty="0"/>
              <a:t>The individual will continue to experience pain- this is not an acceptable level of care if pain could be avoided</a:t>
            </a:r>
          </a:p>
          <a:p>
            <a:r>
              <a:rPr lang="en-GB" baseline="0" dirty="0"/>
              <a:t>The individual may become reluctant to take their medication which could affect other aspects of their health</a:t>
            </a:r>
          </a:p>
          <a:p>
            <a:r>
              <a:rPr lang="en-GB" baseline="0" dirty="0"/>
              <a:t>The individual’s care plan will not be up to date</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12</a:t>
            </a:fld>
            <a:endParaRPr lang="en-GB"/>
          </a:p>
        </p:txBody>
      </p:sp>
    </p:spTree>
    <p:extLst>
      <p:ext uri="{BB962C8B-B14F-4D97-AF65-F5344CB8AC3E}">
        <p14:creationId xmlns:p14="http://schemas.microsoft.com/office/powerpoint/2010/main" val="2049662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QUESTION:</a:t>
            </a:r>
            <a:r>
              <a:rPr lang="en-GB" b="1" baseline="0" dirty="0"/>
              <a:t> </a:t>
            </a:r>
            <a:r>
              <a:rPr lang="en-GB" dirty="0"/>
              <a:t>Ask group to</a:t>
            </a:r>
            <a:r>
              <a:rPr lang="en-GB" baseline="0" dirty="0"/>
              <a:t> decide whether each should be reported as a concern – yes/no answers</a:t>
            </a:r>
          </a:p>
          <a:p>
            <a:endParaRPr lang="en-GB" baseline="0" dirty="0"/>
          </a:p>
          <a:p>
            <a:r>
              <a:rPr lang="en-GB" b="1" baseline="0" dirty="0"/>
              <a:t>Alternative suggestion:</a:t>
            </a:r>
          </a:p>
          <a:p>
            <a:r>
              <a:rPr lang="en-GB" baseline="0" dirty="0"/>
              <a:t>This could be printed out as a handout and given to the group to circle their answers</a:t>
            </a: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14</a:t>
            </a:fld>
            <a:endParaRPr lang="en-GB"/>
          </a:p>
        </p:txBody>
      </p:sp>
    </p:spTree>
    <p:extLst>
      <p:ext uri="{BB962C8B-B14F-4D97-AF65-F5344CB8AC3E}">
        <p14:creationId xmlns:p14="http://schemas.microsoft.com/office/powerpoint/2010/main" val="317045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Question</a:t>
            </a:r>
          </a:p>
          <a:p>
            <a:r>
              <a:rPr lang="en-GB" dirty="0"/>
              <a:t>Think</a:t>
            </a:r>
            <a:r>
              <a:rPr lang="en-GB" baseline="0" dirty="0"/>
              <a:t> about some of the people who are involved in providing support to an individual.</a:t>
            </a:r>
          </a:p>
          <a:p>
            <a:endParaRPr lang="en-GB" baseline="0" dirty="0"/>
          </a:p>
          <a:p>
            <a:r>
              <a:rPr lang="en-GB" b="1" u="sng" baseline="0" dirty="0"/>
              <a:t>Suggested answers:</a:t>
            </a:r>
          </a:p>
          <a:p>
            <a:pPr marL="171450" indent="-171450">
              <a:buFont typeface="Arial" panose="020B0604020202020204" pitchFamily="34" charset="0"/>
              <a:buChar char="•"/>
            </a:pPr>
            <a:r>
              <a:rPr lang="en-GB" baseline="0" dirty="0"/>
              <a:t>The person</a:t>
            </a:r>
          </a:p>
          <a:p>
            <a:pPr marL="171450" indent="-171450">
              <a:buFont typeface="Arial" panose="020B0604020202020204" pitchFamily="34" charset="0"/>
              <a:buChar char="•"/>
            </a:pPr>
            <a:r>
              <a:rPr lang="en-GB" baseline="0" dirty="0"/>
              <a:t>The person’s family and friends</a:t>
            </a:r>
          </a:p>
          <a:p>
            <a:pPr marL="171450" indent="-171450">
              <a:buFont typeface="Arial" panose="020B0604020202020204" pitchFamily="34" charset="0"/>
              <a:buChar char="•"/>
            </a:pPr>
            <a:r>
              <a:rPr lang="en-GB" baseline="0" dirty="0"/>
              <a:t>Colleagues doing the same or similar jobs</a:t>
            </a:r>
          </a:p>
          <a:p>
            <a:pPr marL="171450" indent="-171450">
              <a:buFont typeface="Arial" panose="020B0604020202020204" pitchFamily="34" charset="0"/>
              <a:buChar char="•"/>
            </a:pPr>
            <a:r>
              <a:rPr lang="en-GB" baseline="0" dirty="0"/>
              <a:t>Managers and supervisors </a:t>
            </a:r>
          </a:p>
          <a:p>
            <a:pPr marL="171450" indent="-171450">
              <a:buFont typeface="Arial" panose="020B0604020202020204" pitchFamily="34" charset="0"/>
              <a:buChar char="•"/>
            </a:pPr>
            <a:r>
              <a:rPr lang="en-GB" baseline="0" dirty="0"/>
              <a:t>People who do other jobs such as nurses, GPs, physiotherapists, social workers, dieticians </a:t>
            </a:r>
          </a:p>
          <a:p>
            <a:pPr marL="171450" indent="-171450">
              <a:buFont typeface="Arial" panose="020B0604020202020204" pitchFamily="34" charset="0"/>
              <a:buChar char="•"/>
            </a:pPr>
            <a:r>
              <a:rPr lang="en-GB" baseline="0" dirty="0"/>
              <a:t>People who work for charitable organisations</a:t>
            </a:r>
          </a:p>
          <a:p>
            <a:pPr marL="171450" indent="-171450">
              <a:buFont typeface="Arial" panose="020B0604020202020204" pitchFamily="34" charset="0"/>
              <a:buChar char="•"/>
            </a:pPr>
            <a:r>
              <a:rPr lang="en-GB" baseline="0" dirty="0"/>
              <a:t>Religious groups</a:t>
            </a:r>
          </a:p>
          <a:p>
            <a:pPr marL="171450" indent="-171450">
              <a:buFont typeface="Arial" panose="020B0604020202020204" pitchFamily="34" charset="0"/>
              <a:buChar char="•"/>
            </a:pPr>
            <a:r>
              <a:rPr lang="en-GB" baseline="0" dirty="0"/>
              <a:t>Special interest, recreational and support groups.</a:t>
            </a:r>
          </a:p>
          <a:p>
            <a:endParaRPr lang="en-GB" baseline="0" dirty="0"/>
          </a:p>
          <a:p>
            <a:endParaRPr lang="en-GB" baseline="0" dirty="0"/>
          </a:p>
          <a:p>
            <a:endParaRPr lang="en-GB"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15</a:t>
            </a:fld>
            <a:endParaRPr lang="en-GB"/>
          </a:p>
        </p:txBody>
      </p:sp>
    </p:spTree>
    <p:extLst>
      <p:ext uri="{BB962C8B-B14F-4D97-AF65-F5344CB8AC3E}">
        <p14:creationId xmlns:p14="http://schemas.microsoft.com/office/powerpoint/2010/main" val="3341368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The effectiveness of partnership working affects the quality of care delivery</a:t>
            </a:r>
          </a:p>
          <a:p>
            <a:pPr marL="0" indent="0">
              <a:buNone/>
            </a:pPr>
            <a:endParaRPr lang="en-GB" dirty="0"/>
          </a:p>
          <a:p>
            <a:pPr marL="0" indent="0">
              <a:buNone/>
            </a:pPr>
            <a:r>
              <a:rPr lang="en-GB" dirty="0"/>
              <a:t>Skills and values necessary for it to be effective include:</a:t>
            </a:r>
          </a:p>
          <a:p>
            <a:pPr marL="171450" indent="-171450">
              <a:buFont typeface="Arial" panose="020B0604020202020204" pitchFamily="34" charset="0"/>
              <a:buChar char="•"/>
            </a:pPr>
            <a:r>
              <a:rPr lang="en-GB" b="1" dirty="0"/>
              <a:t>Communication</a:t>
            </a:r>
            <a:r>
              <a:rPr lang="en-GB" dirty="0"/>
              <a:t> – choosing appropriate ways of communicating, language</a:t>
            </a:r>
            <a:r>
              <a:rPr lang="en-GB" baseline="0" dirty="0"/>
              <a:t> a</a:t>
            </a:r>
            <a:r>
              <a:rPr lang="en-GB" dirty="0"/>
              <a:t>nd avoiding medical</a:t>
            </a:r>
            <a:r>
              <a:rPr lang="en-GB" baseline="0" dirty="0"/>
              <a:t> terms that the care recipient may not understand </a:t>
            </a:r>
          </a:p>
          <a:p>
            <a:pPr marL="0" indent="0">
              <a:buFont typeface="Arial" panose="020B0604020202020204" pitchFamily="34" charset="0"/>
              <a:buNone/>
            </a:pPr>
            <a:r>
              <a:rPr lang="en-GB" baseline="0" dirty="0"/>
              <a:t>	           </a:t>
            </a:r>
            <a:r>
              <a:rPr lang="en-GB" dirty="0"/>
              <a:t>– this</a:t>
            </a:r>
            <a:r>
              <a:rPr lang="en-GB" baseline="0" dirty="0"/>
              <a:t> m</a:t>
            </a:r>
            <a:r>
              <a:rPr lang="en-GB" dirty="0"/>
              <a:t>ay</a:t>
            </a:r>
            <a:r>
              <a:rPr lang="en-GB" baseline="0" dirty="0"/>
              <a:t> require to use interpreters, communication aids etc. to communicate effectively </a:t>
            </a:r>
            <a:endParaRPr lang="en-GB" dirty="0"/>
          </a:p>
          <a:p>
            <a:pPr marL="171450" indent="-171450">
              <a:buFont typeface="Arial" panose="020B0604020202020204" pitchFamily="34" charset="0"/>
              <a:buChar char="•"/>
            </a:pPr>
            <a:r>
              <a:rPr lang="en-GB" b="1" dirty="0"/>
              <a:t>Record</a:t>
            </a:r>
            <a:r>
              <a:rPr lang="en-GB" dirty="0"/>
              <a:t> </a:t>
            </a:r>
            <a:r>
              <a:rPr lang="en-GB" b="1" dirty="0"/>
              <a:t>keeping</a:t>
            </a:r>
            <a:r>
              <a:rPr lang="en-GB" dirty="0"/>
              <a:t> – information must be understandable, accessible and</a:t>
            </a:r>
            <a:r>
              <a:rPr lang="en-GB" baseline="0" dirty="0"/>
              <a:t> shared with those who need to know and up to date</a:t>
            </a:r>
            <a:endParaRPr lang="en-GB" dirty="0"/>
          </a:p>
          <a:p>
            <a:pPr marL="171450" indent="-171450">
              <a:buFont typeface="Arial" panose="020B0604020202020204" pitchFamily="34" charset="0"/>
              <a:buChar char="•"/>
            </a:pPr>
            <a:r>
              <a:rPr lang="en-GB" b="1" dirty="0"/>
              <a:t>Trust</a:t>
            </a:r>
            <a:r>
              <a:rPr lang="en-GB" baseline="0" dirty="0"/>
              <a:t> – Workers must build working relationships based on trust as this helps to promote openness and honesty and so that everyone is confident that they can rely on the people that they are working with</a:t>
            </a:r>
          </a:p>
          <a:p>
            <a:pPr marL="171450" indent="-171450">
              <a:buFont typeface="Arial" panose="020B0604020202020204" pitchFamily="34" charset="0"/>
              <a:buChar char="•"/>
            </a:pPr>
            <a:r>
              <a:rPr lang="en-GB" b="1" baseline="0" dirty="0"/>
              <a:t>Respect</a:t>
            </a:r>
            <a:r>
              <a:rPr lang="en-GB" baseline="0" dirty="0"/>
              <a:t> – Workers must always work in ways that promote respect and, may involved in partnership working play a valuable part in planning and providing care</a:t>
            </a:r>
          </a:p>
          <a:p>
            <a:pPr marL="0" indent="0">
              <a:buFont typeface="Arial" panose="020B0604020202020204" pitchFamily="34" charset="0"/>
              <a:buNone/>
            </a:pPr>
            <a:r>
              <a:rPr lang="en-GB" baseline="0" dirty="0"/>
              <a:t>                 – Respecting the part that each person has to play helps to promote effective partnership working.</a:t>
            </a: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16</a:t>
            </a:fld>
            <a:endParaRPr lang="en-GB"/>
          </a:p>
        </p:txBody>
      </p:sp>
    </p:spTree>
    <p:extLst>
      <p:ext uri="{BB962C8B-B14F-4D97-AF65-F5344CB8AC3E}">
        <p14:creationId xmlns:p14="http://schemas.microsoft.com/office/powerpoint/2010/main" val="1745352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QUESTION:</a:t>
            </a:r>
            <a:r>
              <a:rPr lang="en-GB" b="1" baseline="0" dirty="0"/>
              <a:t> </a:t>
            </a:r>
            <a:r>
              <a:rPr lang="en-GB" b="0" dirty="0"/>
              <a:t>Ask</a:t>
            </a:r>
            <a:r>
              <a:rPr lang="en-GB" b="0" baseline="0" dirty="0"/>
              <a:t> group question then to answer A,B,C or D</a:t>
            </a:r>
          </a:p>
          <a:p>
            <a:endParaRPr lang="en-GB" b="0" baseline="0" dirty="0"/>
          </a:p>
          <a:p>
            <a:r>
              <a:rPr lang="en-GB" b="1" baseline="0" dirty="0"/>
              <a:t>Trainer should ask class why they chose the correct answer</a:t>
            </a:r>
            <a:endParaRPr lang="en-GB" b="1" dirty="0"/>
          </a:p>
        </p:txBody>
      </p:sp>
      <p:sp>
        <p:nvSpPr>
          <p:cNvPr id="4" name="Slide Number Placeholder 3"/>
          <p:cNvSpPr>
            <a:spLocks noGrp="1"/>
          </p:cNvSpPr>
          <p:nvPr>
            <p:ph type="sldNum" sz="quarter" idx="10"/>
          </p:nvPr>
        </p:nvSpPr>
        <p:spPr/>
        <p:txBody>
          <a:bodyPr/>
          <a:lstStyle/>
          <a:p>
            <a:fld id="{CBD536BE-7111-426C-AF6B-9B05D67A5FD6}" type="slidenum">
              <a:rPr lang="en-GB" smtClean="0"/>
              <a:t>17</a:t>
            </a:fld>
            <a:endParaRPr lang="en-GB"/>
          </a:p>
        </p:txBody>
      </p:sp>
    </p:spTree>
    <p:extLst>
      <p:ext uri="{BB962C8B-B14F-4D97-AF65-F5344CB8AC3E}">
        <p14:creationId xmlns:p14="http://schemas.microsoft.com/office/powerpoint/2010/main" val="1949259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QUESTION:</a:t>
            </a:r>
            <a:r>
              <a:rPr lang="en-GB" b="1" baseline="0" dirty="0"/>
              <a:t> </a:t>
            </a:r>
            <a:r>
              <a:rPr lang="en-GB" b="0" dirty="0"/>
              <a:t>Ask</a:t>
            </a:r>
            <a:r>
              <a:rPr lang="en-GB" b="0" baseline="0" dirty="0"/>
              <a:t> group question then to answer A,B,C or D</a:t>
            </a:r>
          </a:p>
          <a:p>
            <a:endParaRPr lang="en-GB" b="0" baseline="0" dirty="0"/>
          </a:p>
          <a:p>
            <a:r>
              <a:rPr lang="en-GB" b="1" baseline="0" dirty="0"/>
              <a:t>Trainer should ask class why they chose the correct answer</a:t>
            </a:r>
            <a:endParaRPr lang="en-GB" b="1"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18</a:t>
            </a:fld>
            <a:endParaRPr lang="en-GB"/>
          </a:p>
        </p:txBody>
      </p:sp>
    </p:spTree>
    <p:extLst>
      <p:ext uri="{BB962C8B-B14F-4D97-AF65-F5344CB8AC3E}">
        <p14:creationId xmlns:p14="http://schemas.microsoft.com/office/powerpoint/2010/main" val="532452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QUESTION:</a:t>
            </a:r>
            <a:r>
              <a:rPr lang="en-GB" b="1" baseline="0" dirty="0"/>
              <a:t> </a:t>
            </a:r>
            <a:r>
              <a:rPr lang="en-GB" b="0" dirty="0"/>
              <a:t>Ask</a:t>
            </a:r>
            <a:r>
              <a:rPr lang="en-GB" b="0" baseline="0" dirty="0"/>
              <a:t> group question then to answer A,B,C or D</a:t>
            </a:r>
          </a:p>
          <a:p>
            <a:endParaRPr lang="en-GB" b="0" baseline="0" dirty="0"/>
          </a:p>
          <a:p>
            <a:r>
              <a:rPr lang="en-GB" b="1" baseline="0" dirty="0"/>
              <a:t>Trainer should ask class why they chose the correct answer</a:t>
            </a:r>
            <a:endParaRPr lang="en-GB" b="1" dirty="0"/>
          </a:p>
          <a:p>
            <a:endParaRPr lang="en-GB" b="1" dirty="0"/>
          </a:p>
          <a:p>
            <a:endParaRPr lang="en-GB" b="1" dirty="0"/>
          </a:p>
          <a:p>
            <a:r>
              <a:rPr lang="en-GB" b="1" dirty="0"/>
              <a:t>Feedback – Answers to Q&amp;A’s</a:t>
            </a:r>
          </a:p>
          <a:p>
            <a:endParaRPr lang="en-GB" dirty="0"/>
          </a:p>
          <a:p>
            <a:r>
              <a:rPr lang="en-GB" dirty="0"/>
              <a:t>A</a:t>
            </a:r>
            <a:r>
              <a:rPr lang="en-GB" baseline="0" dirty="0"/>
              <a:t> – Agreeing a PDP is part of an ongoing process of learning and development to improve your skills and knowledge which may be informed by you reflecting on your own practice</a:t>
            </a:r>
          </a:p>
          <a:p>
            <a:endParaRPr lang="en-GB" baseline="0" dirty="0"/>
          </a:p>
          <a:p>
            <a:r>
              <a:rPr lang="en-GB" baseline="0" dirty="0"/>
              <a:t>B – Feedback from others can be helpful in developing your skills and knowledge but it is not part of reflection on your own work</a:t>
            </a:r>
          </a:p>
          <a:p>
            <a:endParaRPr lang="en-GB" baseline="0" dirty="0"/>
          </a:p>
          <a:p>
            <a:r>
              <a:rPr lang="en-GB" baseline="0" dirty="0"/>
              <a:t>C – Giving constructive feedback to others can help them to improve the ways in which they work but it is not part of reflecting on your own work</a:t>
            </a:r>
          </a:p>
          <a:p>
            <a:endParaRPr lang="en-GB" baseline="0" dirty="0"/>
          </a:p>
          <a:p>
            <a:r>
              <a:rPr lang="en-GB" baseline="0" dirty="0"/>
              <a:t>D – Reflection is a form of learning and development in which workers think about what they have done in the past.  By thinking about how they could have done things differently to get a different result, they can learn from past experiences and improve the ways in which they work</a:t>
            </a:r>
            <a:endParaRPr lang="en-GB"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19</a:t>
            </a:fld>
            <a:endParaRPr lang="en-GB"/>
          </a:p>
        </p:txBody>
      </p:sp>
    </p:spTree>
    <p:extLst>
      <p:ext uri="{BB962C8B-B14F-4D97-AF65-F5344CB8AC3E}">
        <p14:creationId xmlns:p14="http://schemas.microsoft.com/office/powerpoint/2010/main" val="2478453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9E38E99-1632-4CC7-A882-FE2283C24FA9}" type="slidenum">
              <a:rPr lang="en-IN" smtClean="0"/>
              <a:t>20</a:t>
            </a:fld>
            <a:endParaRPr lang="en-IN"/>
          </a:p>
        </p:txBody>
      </p:sp>
    </p:spTree>
    <p:extLst>
      <p:ext uri="{BB962C8B-B14F-4D97-AF65-F5344CB8AC3E}">
        <p14:creationId xmlns:p14="http://schemas.microsoft.com/office/powerpoint/2010/main" val="1706947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22</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4103362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23</a:t>
            </a:fld>
            <a:endParaRPr lang="en-US" dirty="0"/>
          </a:p>
        </p:txBody>
      </p:sp>
    </p:spTree>
    <p:extLst>
      <p:ext uri="{BB962C8B-B14F-4D97-AF65-F5344CB8AC3E}">
        <p14:creationId xmlns:p14="http://schemas.microsoft.com/office/powerpoint/2010/main" val="3549137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9E38E99-1632-4CC7-A882-FE2283C24FA9}" type="slidenum">
              <a:rPr lang="en-IN" smtClean="0"/>
              <a:t>2</a:t>
            </a:fld>
            <a:endParaRPr lang="en-IN" dirty="0"/>
          </a:p>
        </p:txBody>
      </p:sp>
    </p:spTree>
    <p:extLst>
      <p:ext uri="{BB962C8B-B14F-4D97-AF65-F5344CB8AC3E}">
        <p14:creationId xmlns:p14="http://schemas.microsoft.com/office/powerpoint/2010/main" val="839702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Ask the class participant as to what do they understand by first impression. A typical answer should be on the lines of “</a:t>
            </a:r>
            <a:r>
              <a:rPr lang="en-US" sz="1200" b="0" i="0" kern="1200" dirty="0">
                <a:solidFill>
                  <a:schemeClr val="tx1"/>
                </a:solidFill>
                <a:latin typeface="+mn-lt"/>
                <a:ea typeface="+mn-ea"/>
                <a:cs typeface="+mn-cs"/>
              </a:rPr>
              <a:t>An idea, feeling, or opinion about something or someone, especially one formed without conscious thought or on the basis of little evidence.”</a:t>
            </a:r>
            <a:endParaRPr lang="en-US" sz="1200" baseline="0" dirty="0"/>
          </a:p>
          <a:p>
            <a:endParaRPr lang="en-US" sz="1200" baseline="0" dirty="0"/>
          </a:p>
          <a:p>
            <a:r>
              <a:rPr lang="en-US" sz="1200" baseline="0" dirty="0"/>
              <a:t>Now show the given pictures one by one and ask the class to identify if they would give a good or a bad first impression.</a:t>
            </a:r>
          </a:p>
          <a:p>
            <a:endParaRPr lang="en-US" sz="1200" baseline="0" dirty="0"/>
          </a:p>
          <a:p>
            <a:r>
              <a:rPr lang="en-US" sz="1200" baseline="0" dirty="0"/>
              <a:t>Answer key: </a:t>
            </a:r>
          </a:p>
          <a:p>
            <a:r>
              <a:rPr lang="en-US" sz="1200" baseline="0" dirty="0"/>
              <a:t>Hair in a neat bun- good</a:t>
            </a:r>
          </a:p>
          <a:p>
            <a:r>
              <a:rPr lang="en-US" sz="1200" baseline="0" dirty="0"/>
              <a:t>Trimmed nails- good</a:t>
            </a:r>
          </a:p>
          <a:p>
            <a:r>
              <a:rPr lang="en-US" sz="1200" baseline="0" dirty="0"/>
              <a:t>Crumpled shirt- bad</a:t>
            </a:r>
          </a:p>
          <a:p>
            <a:r>
              <a:rPr lang="en-US" sz="1200" baseline="0" dirty="0"/>
              <a:t>Chunky jewelry - bad</a:t>
            </a:r>
          </a:p>
          <a:p>
            <a:r>
              <a:rPr lang="en-US" sz="1200" baseline="0" dirty="0"/>
              <a:t>Clean shoes- good</a:t>
            </a:r>
          </a:p>
          <a:p>
            <a:r>
              <a:rPr lang="en-US" sz="1200" baseline="0" dirty="0"/>
              <a:t>Food stains- bad</a:t>
            </a:r>
          </a:p>
        </p:txBody>
      </p:sp>
      <p:sp>
        <p:nvSpPr>
          <p:cNvPr id="4" name="Slide Number Placeholder 3"/>
          <p:cNvSpPr>
            <a:spLocks noGrp="1"/>
          </p:cNvSpPr>
          <p:nvPr>
            <p:ph type="sldNum" sz="quarter" idx="10"/>
          </p:nvPr>
        </p:nvSpPr>
        <p:spPr/>
        <p:txBody>
          <a:bodyPr/>
          <a:lstStyle/>
          <a:p>
            <a:fld id="{C49C4448-B535-4D1E-8418-9C9CCD497272}" type="slidenum">
              <a:rPr lang="en-US" smtClean="0"/>
              <a:pPr/>
              <a:t>24</a:t>
            </a:fld>
            <a:endParaRPr lang="en-US" dirty="0"/>
          </a:p>
        </p:txBody>
      </p:sp>
    </p:spTree>
    <p:extLst>
      <p:ext uri="{BB962C8B-B14F-4D97-AF65-F5344CB8AC3E}">
        <p14:creationId xmlns:p14="http://schemas.microsoft.com/office/powerpoint/2010/main" val="1661766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25</a:t>
            </a:fld>
            <a:endParaRPr lang="en-US" dirty="0"/>
          </a:p>
        </p:txBody>
      </p:sp>
    </p:spTree>
    <p:extLst>
      <p:ext uri="{BB962C8B-B14F-4D97-AF65-F5344CB8AC3E}">
        <p14:creationId xmlns:p14="http://schemas.microsoft.com/office/powerpoint/2010/main" val="2246466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26</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4103362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27</a:t>
            </a:fld>
            <a:endParaRPr lang="en-US" dirty="0"/>
          </a:p>
        </p:txBody>
      </p:sp>
    </p:spTree>
    <p:extLst>
      <p:ext uri="{BB962C8B-B14F-4D97-AF65-F5344CB8AC3E}">
        <p14:creationId xmlns:p14="http://schemas.microsoft.com/office/powerpoint/2010/main" val="1552064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Notes:</a:t>
            </a:r>
          </a:p>
          <a:p>
            <a:endParaRPr lang="en-US" sz="1200" baseline="0" dirty="0"/>
          </a:p>
          <a:p>
            <a:pPr>
              <a:buNone/>
            </a:pPr>
            <a:r>
              <a:rPr lang="en-US" sz="1200" baseline="0" dirty="0"/>
              <a:t>Say that irrespective of the type of work you do, there is certain behavior that is unacceptable in all professions. Show them these images of people in other professions. Ask w</a:t>
            </a:r>
            <a:r>
              <a:rPr lang="en-US" sz="1200" dirty="0"/>
              <a:t>hat is wrong with the behavior of these professionals?</a:t>
            </a:r>
          </a:p>
          <a:p>
            <a:pPr marL="228600" indent="-228600">
              <a:buAutoNum type="arabicPeriod"/>
            </a:pPr>
            <a:r>
              <a:rPr lang="en-US" sz="1200" baseline="0" dirty="0"/>
              <a:t>Gossiping</a:t>
            </a:r>
          </a:p>
          <a:p>
            <a:pPr marL="228600" indent="-228600">
              <a:buAutoNum type="arabicPeriod"/>
            </a:pPr>
            <a:r>
              <a:rPr lang="en-US" sz="1200" baseline="0" dirty="0"/>
              <a:t>Smoking at work</a:t>
            </a:r>
          </a:p>
          <a:p>
            <a:pPr marL="228600" indent="-228600">
              <a:buAutoNum type="arabicPeriod"/>
            </a:pPr>
            <a:r>
              <a:rPr lang="en-US" sz="1200" baseline="0" dirty="0"/>
              <a:t>During work hours, the professional is relaxed, busy on her phone</a:t>
            </a:r>
          </a:p>
          <a:p>
            <a:pPr marL="228600" indent="-228600">
              <a:buAutoNum type="arabicPeriod"/>
            </a:pPr>
            <a:r>
              <a:rPr lang="en-US" sz="1200" baseline="0" dirty="0"/>
              <a:t>A sales person on cash counter talking rudely to a customer</a:t>
            </a:r>
          </a:p>
          <a:p>
            <a:pPr marL="228600" indent="-228600">
              <a:buAutoNum type="arabicPeriod"/>
            </a:pPr>
            <a:endParaRPr lang="en-US" sz="1200" baseline="0" dirty="0"/>
          </a:p>
          <a:p>
            <a:pPr marL="0" indent="0">
              <a:buNone/>
            </a:pPr>
            <a:r>
              <a:rPr lang="en-US" sz="1200" baseline="0" dirty="0"/>
              <a:t>Highlight the importance of developing and maintaining good work habits.</a:t>
            </a:r>
          </a:p>
          <a:p>
            <a:pPr marL="228600" indent="-228600">
              <a:buAutoNum type="arabicPeriod"/>
            </a:pPr>
            <a:endParaRPr lang="en-US" sz="1200" baseline="0" dirty="0"/>
          </a:p>
          <a:p>
            <a:pPr marL="228600" indent="-228600">
              <a:buAutoNum type="arabicPeriod"/>
            </a:pPr>
            <a:endParaRPr lang="en-US" sz="1200" baseline="0" dirty="0"/>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28</a:t>
            </a:fld>
            <a:endParaRPr lang="en-US" dirty="0"/>
          </a:p>
        </p:txBody>
      </p:sp>
    </p:spTree>
    <p:extLst>
      <p:ext uri="{BB962C8B-B14F-4D97-AF65-F5344CB8AC3E}">
        <p14:creationId xmlns:p14="http://schemas.microsoft.com/office/powerpoint/2010/main" val="4149492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29</a:t>
            </a:fld>
            <a:endParaRPr lang="en-US" dirty="0"/>
          </a:p>
        </p:txBody>
      </p:sp>
    </p:spTree>
    <p:extLst>
      <p:ext uri="{BB962C8B-B14F-4D97-AF65-F5344CB8AC3E}">
        <p14:creationId xmlns:p14="http://schemas.microsoft.com/office/powerpoint/2010/main" val="1813318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30</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4103362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31</a:t>
            </a:fld>
            <a:endParaRPr lang="en-US" dirty="0"/>
          </a:p>
        </p:txBody>
      </p:sp>
    </p:spTree>
    <p:extLst>
      <p:ext uri="{BB962C8B-B14F-4D97-AF65-F5344CB8AC3E}">
        <p14:creationId xmlns:p14="http://schemas.microsoft.com/office/powerpoint/2010/main" val="3549137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32</a:t>
            </a:fld>
            <a:endParaRPr lang="en-US" dirty="0"/>
          </a:p>
        </p:txBody>
      </p:sp>
    </p:spTree>
    <p:extLst>
      <p:ext uri="{BB962C8B-B14F-4D97-AF65-F5344CB8AC3E}">
        <p14:creationId xmlns:p14="http://schemas.microsoft.com/office/powerpoint/2010/main" val="2246466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baseline="0" dirty="0">
                <a:solidFill>
                  <a:schemeClr val="tx1"/>
                </a:solidFill>
                <a:latin typeface="+mn-lt"/>
                <a:ea typeface="+mn-ea"/>
                <a:cs typeface="+mn-cs"/>
              </a:rPr>
              <a:t>Providing care and support</a:t>
            </a:r>
            <a:r>
              <a:rPr lang="en-GB" sz="1200" b="0" i="0" u="none" strike="noStrike" kern="1200" baseline="0" dirty="0">
                <a:solidFill>
                  <a:schemeClr val="tx1"/>
                </a:solidFill>
                <a:latin typeface="+mn-lt"/>
                <a:ea typeface="+mn-ea"/>
                <a:cs typeface="+mn-cs"/>
              </a:rPr>
              <a:t>, working in a person centred way, communicating well, building relationships and promoting equality and diversity. Equity and diversity means to </a:t>
            </a:r>
            <a:r>
              <a:rPr lang="en-GB" sz="1200" dirty="0">
                <a:latin typeface="Helvetica" panose="020B0604020202020204" pitchFamily="34" charset="0"/>
                <a:cs typeface="Helvetica" panose="020B0604020202020204" pitchFamily="34" charset="0"/>
              </a:rPr>
              <a:t>ensures that care is fair to everyone and individuals are not discriminated against.</a:t>
            </a:r>
            <a:r>
              <a:rPr lang="en-GB" sz="1200" baseline="0" dirty="0">
                <a:latin typeface="Helvetica" panose="020B0604020202020204" pitchFamily="34" charset="0"/>
                <a:cs typeface="Helvetica" panose="020B0604020202020204" pitchFamily="34" charset="0"/>
              </a:rPr>
              <a:t> </a:t>
            </a:r>
            <a:r>
              <a:rPr lang="en-GB" sz="1200" b="0" i="0" u="none" strike="noStrike" kern="1200" baseline="0" dirty="0">
                <a:solidFill>
                  <a:schemeClr val="tx1"/>
                </a:solidFill>
                <a:latin typeface="+mn-lt"/>
                <a:ea typeface="+mn-ea"/>
                <a:cs typeface="+mn-cs"/>
              </a:rPr>
              <a:t>You will learn more about this later during this course.</a:t>
            </a:r>
          </a:p>
          <a:p>
            <a:endParaRPr lang="en-GB" sz="1200" b="0"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Working as part of a team</a:t>
            </a:r>
            <a:r>
              <a:rPr lang="en-GB" sz="1200" b="0" i="0" u="none" strike="noStrike" kern="1200" baseline="0" dirty="0">
                <a:solidFill>
                  <a:schemeClr val="tx1"/>
                </a:solidFill>
                <a:latin typeface="+mn-lt"/>
                <a:ea typeface="+mn-ea"/>
                <a:cs typeface="+mn-cs"/>
              </a:rPr>
              <a:t>, being a supportive team member and developing your skills to improve your work.</a:t>
            </a:r>
          </a:p>
          <a:p>
            <a:endParaRPr lang="en-GB" sz="1200" b="0"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Contributing to activities </a:t>
            </a:r>
            <a:r>
              <a:rPr lang="en-GB" sz="1200" b="0" i="0" u="none" strike="noStrike" kern="1200" baseline="0" dirty="0">
                <a:solidFill>
                  <a:schemeClr val="tx1"/>
                </a:solidFill>
                <a:latin typeface="+mn-lt"/>
                <a:ea typeface="+mn-ea"/>
                <a:cs typeface="+mn-cs"/>
              </a:rPr>
              <a:t>in a safe way, keeping and filing clear records, keeping to </a:t>
            </a:r>
            <a:r>
              <a:rPr lang="en-GB" sz="1200" b="1" i="0" u="none" strike="noStrike" kern="1200" baseline="0" dirty="0">
                <a:solidFill>
                  <a:schemeClr val="tx1"/>
                </a:solidFill>
                <a:latin typeface="+mn-lt"/>
                <a:ea typeface="+mn-ea"/>
                <a:cs typeface="+mn-cs"/>
              </a:rPr>
              <a:t>regulations</a:t>
            </a:r>
            <a:r>
              <a:rPr lang="en-GB" sz="1200" b="0" i="0" u="none" strike="noStrike" kern="1200" baseline="0" dirty="0">
                <a:solidFill>
                  <a:schemeClr val="tx1"/>
                </a:solidFill>
                <a:latin typeface="+mn-lt"/>
                <a:ea typeface="+mn-ea"/>
                <a:cs typeface="+mn-cs"/>
              </a:rPr>
              <a:t> as applicable in your country, and  following the agreed way of working.</a:t>
            </a:r>
          </a:p>
          <a:p>
            <a:endParaRPr lang="en-GB" sz="1200" b="0"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Respecting confidentiality </a:t>
            </a:r>
            <a:r>
              <a:rPr lang="en-GB" sz="1200" b="0" i="0" u="none" strike="noStrike" kern="1200" baseline="0" dirty="0">
                <a:solidFill>
                  <a:schemeClr val="tx1"/>
                </a:solidFill>
                <a:latin typeface="+mn-lt"/>
                <a:ea typeface="+mn-ea"/>
                <a:cs typeface="+mn-cs"/>
              </a:rPr>
              <a:t>by not discussing any personal information on individuals or staff with unauthorised people, and storing records securely.</a:t>
            </a:r>
            <a:endParaRPr lang="en-GB"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3</a:t>
            </a:fld>
            <a:endParaRPr lang="en-GB" dirty="0"/>
          </a:p>
        </p:txBody>
      </p:sp>
    </p:spTree>
    <p:extLst>
      <p:ext uri="{BB962C8B-B14F-4D97-AF65-F5344CB8AC3E}">
        <p14:creationId xmlns:p14="http://schemas.microsoft.com/office/powerpoint/2010/main" val="34511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The </a:t>
            </a:r>
            <a:r>
              <a:rPr lang="en-GB" sz="1200" b="1" i="0" u="none" strike="noStrike" kern="1200" baseline="0" dirty="0" err="1">
                <a:solidFill>
                  <a:schemeClr val="tx1"/>
                </a:solidFill>
                <a:latin typeface="+mn-lt"/>
                <a:ea typeface="+mn-ea"/>
                <a:cs typeface="+mn-cs"/>
              </a:rPr>
              <a:t>iCare</a:t>
            </a:r>
            <a:r>
              <a:rPr lang="en-GB" sz="1200" b="1" i="0" u="none" strike="noStrike" kern="1200" baseline="0" dirty="0">
                <a:solidFill>
                  <a:schemeClr val="tx1"/>
                </a:solidFill>
                <a:latin typeface="+mn-lt"/>
                <a:ea typeface="+mn-ea"/>
                <a:cs typeface="+mn-cs"/>
              </a:rPr>
              <a:t> Certificate </a:t>
            </a:r>
            <a:r>
              <a:rPr lang="en-GB" sz="1200" b="0" i="0" u="none" strike="noStrike" kern="1200" baseline="0" dirty="0">
                <a:solidFill>
                  <a:schemeClr val="tx1"/>
                </a:solidFill>
                <a:latin typeface="+mn-lt"/>
                <a:ea typeface="+mn-ea"/>
                <a:cs typeface="+mn-cs"/>
              </a:rPr>
              <a:t>is the shared health and social care training, which must be completed and assessed, before the caregivers can work in any workplace. </a:t>
            </a:r>
          </a:p>
          <a:p>
            <a:endParaRPr lang="en-GB" sz="1200" b="0" i="0" u="none" strike="noStrike" kern="1200" baseline="0" dirty="0">
              <a:solidFill>
                <a:schemeClr val="tx1"/>
              </a:solidFill>
              <a:latin typeface="+mn-lt"/>
              <a:ea typeface="+mn-ea"/>
              <a:cs typeface="+mn-cs"/>
            </a:endParaRPr>
          </a:p>
          <a:p>
            <a:pPr marL="0" indent="0">
              <a:buFont typeface="Arial" panose="020B0604020202020204" pitchFamily="34" charset="0"/>
              <a:buNone/>
            </a:pPr>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a:t>
            </a:r>
            <a:r>
              <a:rPr lang="en-GB" sz="1200" b="1" i="0" u="none" strike="noStrike" kern="1200" baseline="0" dirty="0">
                <a:solidFill>
                  <a:schemeClr val="tx1"/>
                </a:solidFill>
                <a:latin typeface="+mn-lt"/>
                <a:ea typeface="+mn-ea"/>
                <a:cs typeface="+mn-cs"/>
              </a:rPr>
              <a:t>Code of Conduct for Healthcare Support Workers and Adult Social Care Workers </a:t>
            </a:r>
            <a:r>
              <a:rPr lang="en-GB" sz="1200" b="0" i="0" u="none" strike="noStrike" kern="1200" baseline="0" dirty="0">
                <a:solidFill>
                  <a:schemeClr val="tx1"/>
                </a:solidFill>
                <a:latin typeface="+mn-lt"/>
                <a:ea typeface="+mn-ea"/>
                <a:cs typeface="+mn-cs"/>
              </a:rPr>
              <a:t>has the moral and ethical standards expected of all caregivers or health workers. The Code can be found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u="sng" kern="1200" dirty="0">
                <a:solidFill>
                  <a:schemeClr val="tx1"/>
                </a:solidFill>
                <a:effectLst/>
                <a:latin typeface="+mn-lt"/>
                <a:ea typeface="+mn-ea"/>
                <a:cs typeface="+mn-cs"/>
                <a:hlinkClick r:id="rId3"/>
              </a:rPr>
              <a:t>www.icare.life </a:t>
            </a:r>
          </a:p>
          <a:p>
            <a:pPr marL="0" indent="0">
              <a:buFont typeface="Arial" panose="020B0604020202020204" pitchFamily="34" charset="0"/>
              <a:buNone/>
            </a:pPr>
            <a:endParaRPr lang="en-GB" sz="1200" b="0" i="0" u="none" strike="noStrike" kern="1200" baseline="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4</a:t>
            </a:fld>
            <a:endParaRPr lang="en-GB"/>
          </a:p>
        </p:txBody>
      </p:sp>
    </p:spTree>
    <p:extLst>
      <p:ext uri="{BB962C8B-B14F-4D97-AF65-F5344CB8AC3E}">
        <p14:creationId xmlns:p14="http://schemas.microsoft.com/office/powerpoint/2010/main" val="3257749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QUESTION</a:t>
            </a:r>
            <a:r>
              <a:rPr lang="en-GB" b="1" baseline="0" dirty="0"/>
              <a:t>: </a:t>
            </a:r>
            <a:r>
              <a:rPr lang="en-GB" dirty="0"/>
              <a:t>What are included in the</a:t>
            </a:r>
            <a:r>
              <a:rPr lang="en-GB" baseline="0" dirty="0"/>
              <a:t> </a:t>
            </a:r>
            <a:r>
              <a:rPr lang="en-GB" baseline="0" dirty="0" err="1"/>
              <a:t>iCare</a:t>
            </a:r>
            <a:r>
              <a:rPr lang="en-GB" baseline="0" dirty="0"/>
              <a:t> Certificate and Code of Conduct Standards?</a:t>
            </a:r>
            <a:endParaRPr lang="en-GB"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5</a:t>
            </a:fld>
            <a:endParaRPr lang="en-GB"/>
          </a:p>
        </p:txBody>
      </p:sp>
    </p:spTree>
    <p:extLst>
      <p:ext uri="{BB962C8B-B14F-4D97-AF65-F5344CB8AC3E}">
        <p14:creationId xmlns:p14="http://schemas.microsoft.com/office/powerpoint/2010/main" val="253275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QUESTION:</a:t>
            </a:r>
            <a:r>
              <a:rPr lang="en-GB" b="1" baseline="0" dirty="0"/>
              <a:t> </a:t>
            </a:r>
            <a:r>
              <a:rPr lang="en-GB" dirty="0"/>
              <a:t>What things can</a:t>
            </a:r>
            <a:r>
              <a:rPr lang="en-GB" baseline="0" dirty="0"/>
              <a:t> influence your e</a:t>
            </a:r>
            <a:r>
              <a:rPr lang="en-GB" dirty="0"/>
              <a:t>xperiences, </a:t>
            </a:r>
            <a:r>
              <a:rPr lang="en-GB" b="0" u="none" dirty="0">
                <a:solidFill>
                  <a:schemeClr val="accent6">
                    <a:lumMod val="75000"/>
                  </a:schemeClr>
                </a:solidFill>
              </a:rPr>
              <a:t>attitudes</a:t>
            </a:r>
            <a:r>
              <a:rPr lang="en-GB" b="0" u="none" dirty="0"/>
              <a:t> and </a:t>
            </a:r>
            <a:r>
              <a:rPr lang="en-GB" b="0" u="none" dirty="0">
                <a:solidFill>
                  <a:schemeClr val="accent6">
                    <a:lumMod val="75000"/>
                  </a:schemeClr>
                </a:solidFill>
              </a:rPr>
              <a:t>beliefs?</a:t>
            </a:r>
          </a:p>
          <a:p>
            <a:endParaRPr lang="en-GB" b="0" u="none" dirty="0">
              <a:solidFill>
                <a:schemeClr val="accent6">
                  <a:lumMod val="75000"/>
                </a:schemeClr>
              </a:solidFill>
            </a:endParaRPr>
          </a:p>
          <a:p>
            <a:r>
              <a:rPr lang="en-GB" b="1" u="none" dirty="0">
                <a:solidFill>
                  <a:schemeClr val="accent6">
                    <a:lumMod val="75000"/>
                  </a:schemeClr>
                </a:solidFill>
              </a:rPr>
              <a:t>Answer</a:t>
            </a:r>
            <a:r>
              <a:rPr lang="en-GB" b="1" u="none" baseline="0" dirty="0">
                <a:solidFill>
                  <a:schemeClr val="accent6">
                    <a:lumMod val="75000"/>
                  </a:schemeClr>
                </a:solidFill>
              </a:rPr>
              <a:t>s could include: </a:t>
            </a:r>
            <a:r>
              <a:rPr lang="en-GB" b="0" u="none" baseline="0" dirty="0">
                <a:solidFill>
                  <a:schemeClr val="accent6">
                    <a:lumMod val="75000"/>
                  </a:schemeClr>
                </a:solidFill>
              </a:rPr>
              <a:t>Your background, upbringing, relationships, education, the media, attitudes of your friends and family.</a:t>
            </a:r>
            <a:endParaRPr lang="en-GB" b="0" u="none"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6</a:t>
            </a:fld>
            <a:endParaRPr lang="en-GB"/>
          </a:p>
        </p:txBody>
      </p:sp>
    </p:spTree>
    <p:extLst>
      <p:ext uri="{BB962C8B-B14F-4D97-AF65-F5344CB8AC3E}">
        <p14:creationId xmlns:p14="http://schemas.microsoft.com/office/powerpoint/2010/main" val="1233669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9E38E99-1632-4CC7-A882-FE2283C24FA9}" type="slidenum">
              <a:rPr lang="en-IN" smtClean="0"/>
              <a:t>7</a:t>
            </a:fld>
            <a:endParaRPr lang="en-IN"/>
          </a:p>
        </p:txBody>
      </p:sp>
    </p:spTree>
    <p:extLst>
      <p:ext uri="{BB962C8B-B14F-4D97-AF65-F5344CB8AC3E}">
        <p14:creationId xmlns:p14="http://schemas.microsoft.com/office/powerpoint/2010/main" val="1500748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The  Act </a:t>
            </a:r>
            <a:r>
              <a:rPr lang="en-GB" sz="1200" b="0" i="0" u="none" strike="noStrike" kern="1200" baseline="0" dirty="0">
                <a:solidFill>
                  <a:schemeClr val="tx1"/>
                </a:solidFill>
                <a:latin typeface="+mn-lt"/>
                <a:ea typeface="+mn-ea"/>
                <a:cs typeface="+mn-cs"/>
              </a:rPr>
              <a:t>that sets out the rights and responsibilities of the employee in the workplace or at home. </a:t>
            </a:r>
          </a:p>
          <a:p>
            <a:endParaRPr lang="en-GB" sz="1200" b="0"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Employees’ have the right to:</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Work in an environment that is safe</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Be provided, free of charge, with the equipment they need to keep them for work in a safe environment</a:t>
            </a:r>
          </a:p>
          <a:p>
            <a:endParaRPr lang="en-GB" sz="1200" b="0"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Employees have the responsibility to </a:t>
            </a:r>
            <a:r>
              <a:rPr lang="en-GB" sz="1200" b="0" i="0" u="none" strike="noStrike" kern="1200" baseline="0" dirty="0">
                <a:solidFill>
                  <a:schemeClr val="tx1"/>
                </a:solidFill>
                <a:latin typeface="+mn-lt"/>
                <a:ea typeface="+mn-ea"/>
                <a:cs typeface="+mn-cs"/>
              </a:rPr>
              <a:t>work in agreed ways that are safe for them, for others in the workplace and for the people they support.</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If you have concerns about safety in your workplace you must talk to your employer or manager.</a:t>
            </a:r>
          </a:p>
          <a:p>
            <a:endParaRPr lang="en-GB" sz="1200" b="0"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The Data Protection Act </a:t>
            </a:r>
            <a:r>
              <a:rPr lang="en-GB" sz="1200" b="0" i="0" u="none" strike="noStrike" kern="1200" baseline="0" dirty="0">
                <a:solidFill>
                  <a:schemeClr val="tx1"/>
                </a:solidFill>
                <a:latin typeface="+mn-lt"/>
                <a:ea typeface="+mn-ea"/>
                <a:cs typeface="+mn-cs"/>
              </a:rPr>
              <a:t>protects people’s rights to confidentiality. It restricts how personal and sensitive information can be used, stored and passed on. It applies to employees information and to how they share the information of others.</a:t>
            </a:r>
          </a:p>
          <a:p>
            <a:endParaRPr lang="en-GB" sz="1200" b="0"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The Equality </a:t>
            </a:r>
            <a:r>
              <a:rPr lang="en-GB" sz="1200" b="0" i="0" u="none" strike="noStrike" kern="1200" baseline="0" dirty="0">
                <a:solidFill>
                  <a:schemeClr val="tx1"/>
                </a:solidFill>
                <a:latin typeface="+mn-lt"/>
                <a:ea typeface="+mn-ea"/>
                <a:cs typeface="+mn-cs"/>
              </a:rPr>
              <a:t>gives all people in most countries including India the right to be treated fairly and afforded equality of opportunity. </a:t>
            </a:r>
          </a:p>
          <a:p>
            <a:endParaRPr lang="en-GB" sz="1200" b="0"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Protected</a:t>
            </a:r>
            <a:r>
              <a:rPr lang="en-GB" sz="1200" b="0" i="0" u="none" strike="noStrike" kern="1200" baseline="0" dirty="0">
                <a:solidFill>
                  <a:schemeClr val="tx1"/>
                </a:solidFill>
                <a:latin typeface="+mn-lt"/>
                <a:ea typeface="+mn-ea"/>
                <a:cs typeface="+mn-cs"/>
              </a:rPr>
              <a:t>: There are many pieces of legislation in any country that set out what are considered to be fair terms of employment including pay and hours of work.</a:t>
            </a:r>
          </a:p>
          <a:p>
            <a:endParaRPr lang="en-GB" sz="1200" b="0" i="0" u="none" strike="noStrike" kern="1200" baseline="0" dirty="0">
              <a:solidFill>
                <a:schemeClr val="tx1"/>
              </a:solidFill>
              <a:latin typeface="+mn-lt"/>
              <a:ea typeface="+mn-ea"/>
              <a:cs typeface="+mn-cs"/>
            </a:endParaRPr>
          </a:p>
          <a:p>
            <a:endParaRPr lang="en-GB"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8</a:t>
            </a:fld>
            <a:endParaRPr lang="en-GB" dirty="0"/>
          </a:p>
        </p:txBody>
      </p:sp>
    </p:spTree>
    <p:extLst>
      <p:ext uri="{BB962C8B-B14F-4D97-AF65-F5344CB8AC3E}">
        <p14:creationId xmlns:p14="http://schemas.microsoft.com/office/powerpoint/2010/main" val="3308594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You have responsibilities to the people that you provide care and support for including:</a:t>
            </a:r>
          </a:p>
          <a:p>
            <a:pPr marL="171450" indent="-171450">
              <a:buFont typeface="Arial" panose="020B0604020202020204" pitchFamily="34" charset="0"/>
              <a:buChar char="•"/>
            </a:pPr>
            <a:r>
              <a:rPr lang="en-GB" sz="1200" dirty="0"/>
              <a:t>Working</a:t>
            </a:r>
            <a:r>
              <a:rPr lang="en-GB" sz="1200" baseline="0" dirty="0"/>
              <a:t> for </a:t>
            </a:r>
            <a:r>
              <a:rPr lang="en-GB" sz="1200" dirty="0"/>
              <a:t>their safety and welfare by ensuring their care plan is followed and that care is provided in agreed, safe ways</a:t>
            </a:r>
          </a:p>
          <a:p>
            <a:pPr marL="171450" indent="-171450">
              <a:buFont typeface="Arial" panose="020B0604020202020204" pitchFamily="34" charset="0"/>
              <a:buChar char="•"/>
            </a:pPr>
            <a:r>
              <a:rPr lang="en-GB" sz="1200" dirty="0"/>
              <a:t>Involving the individual and their support network in the planning, delivery and review of their care to ensure that it meets their needs </a:t>
            </a:r>
          </a:p>
          <a:p>
            <a:pPr marL="171450" indent="-171450">
              <a:buFont typeface="Arial" panose="020B0604020202020204" pitchFamily="34" charset="0"/>
              <a:buChar char="•"/>
            </a:pPr>
            <a:r>
              <a:rPr lang="en-GB" sz="1200" dirty="0"/>
              <a:t>Ensuring that care is delivered in ways that promote their dignity and upholds their rights</a:t>
            </a:r>
          </a:p>
          <a:p>
            <a:pPr marL="171450" indent="-171450">
              <a:buFont typeface="Arial" panose="020B0604020202020204" pitchFamily="34" charset="0"/>
              <a:buChar char="•"/>
            </a:pPr>
            <a:r>
              <a:rPr lang="en-GB" sz="1200" dirty="0"/>
              <a:t>Supporting the person to complain or raising concerns if care is inadequate or rights are not upheld</a:t>
            </a: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10</a:t>
            </a:fld>
            <a:endParaRPr lang="en-GB"/>
          </a:p>
        </p:txBody>
      </p:sp>
    </p:spTree>
    <p:extLst>
      <p:ext uri="{BB962C8B-B14F-4D97-AF65-F5344CB8AC3E}">
        <p14:creationId xmlns:p14="http://schemas.microsoft.com/office/powerpoint/2010/main" val="604593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5BBD945-B255-4283-A66B-D37BAF418E14}" type="datetime1">
              <a:rPr lang="en-IN" smtClean="0"/>
              <a:t>18-01-2017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86310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8CF48B-AD66-40F9-99DD-28BD2395116C}" type="datetime1">
              <a:rPr lang="en-IN" smtClean="0"/>
              <a:t>18-01-2017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84582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08861F-0441-4886-94FB-A32633792AF9}" type="datetime1">
              <a:rPr lang="en-IN" smtClean="0"/>
              <a:t>18-01-2017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502910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772558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772558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772558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2063743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2063743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2063743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3459663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345966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21C415-28AB-45DC-A48E-395D9DBB60B7}" type="datetime1">
              <a:rPr lang="en-IN" smtClean="0"/>
              <a:t>18-01-2017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6751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B8241D-EF4E-4C76-ABD9-955715B5858A}" type="datetime1">
              <a:rPr lang="en-IN" smtClean="0"/>
              <a:t>18-01-2017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21240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73CCC94-C1B7-4F23-8098-4E272B7D0EA2}" type="datetime1">
              <a:rPr lang="en-IN" smtClean="0"/>
              <a:t>18-01-2017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315653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ADC5BFE-AF76-456C-B239-F8B3B91675A9}" type="datetime1">
              <a:rPr lang="en-IN" smtClean="0"/>
              <a:t>18-01-2017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537264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49C8D58-40C4-4F34-9947-34593935E615}" type="datetime1">
              <a:rPr lang="en-IN" smtClean="0"/>
              <a:t>18-01-2017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235999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64635-EC6A-47F7-AD2E-0147398C1D93}" type="datetime1">
              <a:rPr lang="en-IN" smtClean="0"/>
              <a:t>18-01-2017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911278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53824B-4E25-4089-AF36-8A2897D66201}" type="datetime1">
              <a:rPr lang="en-IN" smtClean="0"/>
              <a:t>18-01-2017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273053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704E8C-5F43-41F9-81F9-6850E73C30A0}" type="datetime1">
              <a:rPr lang="en-IN" smtClean="0"/>
              <a:t>18-01-2017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251480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62B30-D0A2-45FC-8D34-2B1179D3E898}" type="datetime1">
              <a:rPr lang="en-IN" smtClean="0"/>
              <a:t>18-01-2017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t>‹#›</a:t>
            </a:fld>
            <a:endParaRPr lang="en-IN"/>
          </a:p>
        </p:txBody>
      </p:sp>
    </p:spTree>
    <p:extLst>
      <p:ext uri="{BB962C8B-B14F-4D97-AF65-F5344CB8AC3E}">
        <p14:creationId xmlns:p14="http://schemas.microsoft.com/office/powerpoint/2010/main" val="4280896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1" r:id="rId12"/>
    <p:sldLayoutId id="2147483672" r:id="rId13"/>
    <p:sldLayoutId id="2147483673" r:id="rId14"/>
    <p:sldLayoutId id="2147483677" r:id="rId15"/>
    <p:sldLayoutId id="2147483678" r:id="rId16"/>
    <p:sldLayoutId id="2147483679" r:id="rId17"/>
    <p:sldLayoutId id="2147483683" r:id="rId18"/>
    <p:sldLayoutId id="2147483684" r:id="rId19"/>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skillsforcare.org.uk/" TargetMode="External"/><Relationship Id="rId3" Type="http://schemas.openxmlformats.org/officeDocument/2006/relationships/tags" Target="../tags/tag4.xml"/><Relationship Id="rId7" Type="http://schemas.openxmlformats.org/officeDocument/2006/relationships/hyperlink" Target="http://www.skillsforhealth.org.uk/" TargetMode="Externa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www.skillsforcare.org.uk/" TargetMode="Externa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hyperlink" Target="http://www.skillsforhealth.org.uk/" TargetMode="External"/><Relationship Id="rId5" Type="http://schemas.openxmlformats.org/officeDocument/2006/relationships/image" Target="../media/image8.jpe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hyperlink" Target="http://www.skillsforcare.org.uk/" TargetMode="External"/><Relationship Id="rId5" Type="http://schemas.openxmlformats.org/officeDocument/2006/relationships/hyperlink" Target="http://www.skillsforhealth.org.uk/" TargetMode="Externa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8" Type="http://schemas.openxmlformats.org/officeDocument/2006/relationships/hyperlink" Target="http://www.skillsforcare.org.uk/" TargetMode="External"/><Relationship Id="rId3" Type="http://schemas.openxmlformats.org/officeDocument/2006/relationships/tags" Target="../tags/tag59.xml"/><Relationship Id="rId7" Type="http://schemas.openxmlformats.org/officeDocument/2006/relationships/hyperlink" Target="http://www.skillsforhealth.org.uk/" TargetMode="Externa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10.jpeg"/><Relationship Id="rId5" Type="http://schemas.openxmlformats.org/officeDocument/2006/relationships/notesSlide" Target="../notesSlides/notesSlide10.xml"/><Relationship Id="rId4" Type="http://schemas.openxmlformats.org/officeDocument/2006/relationships/slideLayout" Target="../slideLayouts/slideLayout2.xml"/><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hyperlink" Target="http://www.skillsforcare.org.uk/" TargetMode="External"/><Relationship Id="rId5" Type="http://schemas.openxmlformats.org/officeDocument/2006/relationships/hyperlink" Target="http://www.skillsforhealth.org.uk/" TargetMode="Externa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hyperlink" Target="http://www.skillsforcare.org.uk/" TargetMode="External"/><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hyperlink" Target="http://www.skillsforhealth.org.uk/" TargetMode="Externa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notesSlide" Target="../notesSlides/notesSlide11.xml"/><Relationship Id="rId5" Type="http://schemas.openxmlformats.org/officeDocument/2006/relationships/tags" Target="../tags/tag66.xml"/><Relationship Id="rId10" Type="http://schemas.openxmlformats.org/officeDocument/2006/relationships/slideLayout" Target="../slideLayouts/slideLayout2.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hyperlink" Target="http://www.skillsforhealth.org.uk/" TargetMode="External"/><Relationship Id="rId3" Type="http://schemas.openxmlformats.org/officeDocument/2006/relationships/tags" Target="../tags/tag73.xml"/><Relationship Id="rId7" Type="http://schemas.openxmlformats.org/officeDocument/2006/relationships/image" Target="../media/image2.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notesSlide" Target="../notesSlides/notesSlide12.xml"/><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74.xml"/><Relationship Id="rId9" Type="http://schemas.openxmlformats.org/officeDocument/2006/relationships/hyperlink" Target="http://www.skillsforcare.org.uk/" TargetMode="External"/></Relationships>
</file>

<file path=ppt/slides/_rels/slide16.xml.rels><?xml version="1.0" encoding="UTF-8" standalone="yes"?>
<Relationships xmlns="http://schemas.openxmlformats.org/package/2006/relationships"><Relationship Id="rId8" Type="http://schemas.openxmlformats.org/officeDocument/2006/relationships/tags" Target="../tags/tag82.xml"/><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hyperlink" Target="http://www.skillsforcare.org.uk/" TargetMode="Externa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hyperlink" Target="http://www.skillsforhealth.org.uk/" TargetMode="External"/><Relationship Id="rId5" Type="http://schemas.openxmlformats.org/officeDocument/2006/relationships/tags" Target="../tags/tag79.xml"/><Relationship Id="rId10" Type="http://schemas.openxmlformats.org/officeDocument/2006/relationships/notesSlide" Target="../notesSlides/notesSlide13.xml"/><Relationship Id="rId4" Type="http://schemas.openxmlformats.org/officeDocument/2006/relationships/tags" Target="../tags/tag78.xml"/><Relationship Id="rId9"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tags" Target="../tags/tag84.xml"/><Relationship Id="rId16" Type="http://schemas.openxmlformats.org/officeDocument/2006/relationships/image" Target="../media/image16.png"/><Relationship Id="rId20" Type="http://schemas.openxmlformats.org/officeDocument/2006/relationships/hyperlink" Target="http://www.skillsforcare.org.uk/" TargetMode="Externa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notesSlide" Target="../notesSlides/notesSlide14.xml"/><Relationship Id="rId5" Type="http://schemas.openxmlformats.org/officeDocument/2006/relationships/tags" Target="../tags/tag87.xml"/><Relationship Id="rId15" Type="http://schemas.openxmlformats.org/officeDocument/2006/relationships/image" Target="../media/image15.png"/><Relationship Id="rId10" Type="http://schemas.openxmlformats.org/officeDocument/2006/relationships/slideLayout" Target="../slideLayouts/slideLayout2.xml"/><Relationship Id="rId19" Type="http://schemas.openxmlformats.org/officeDocument/2006/relationships/hyperlink" Target="http://www.skillsforhealth.org.uk/" TargetMode="Externa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image" Target="../media/image15.png"/><Relationship Id="rId18" Type="http://schemas.openxmlformats.org/officeDocument/2006/relationships/hyperlink" Target="http://www.skillsforhealth.org.uk/" TargetMode="Externa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image" Target="../media/image14.png"/><Relationship Id="rId17" Type="http://schemas.openxmlformats.org/officeDocument/2006/relationships/image" Target="../media/image20.png"/><Relationship Id="rId2" Type="http://schemas.openxmlformats.org/officeDocument/2006/relationships/tags" Target="../tags/tag93.xml"/><Relationship Id="rId16" Type="http://schemas.openxmlformats.org/officeDocument/2006/relationships/image" Target="../media/image19.png"/><Relationship Id="rId20" Type="http://schemas.openxmlformats.org/officeDocument/2006/relationships/image" Target="../media/image18.png"/><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notesSlide" Target="../notesSlides/notesSlide15.xml"/><Relationship Id="rId5" Type="http://schemas.openxmlformats.org/officeDocument/2006/relationships/tags" Target="../tags/tag96.xml"/><Relationship Id="rId15" Type="http://schemas.openxmlformats.org/officeDocument/2006/relationships/image" Target="../media/image17.png"/><Relationship Id="rId10" Type="http://schemas.openxmlformats.org/officeDocument/2006/relationships/slideLayout" Target="../slideLayouts/slideLayout2.xml"/><Relationship Id="rId19" Type="http://schemas.openxmlformats.org/officeDocument/2006/relationships/hyperlink" Target="http://www.skillsforcare.org.uk/" TargetMode="Externa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image" Target="../media/image21.png"/><Relationship Id="rId18" Type="http://schemas.openxmlformats.org/officeDocument/2006/relationships/image" Target="../media/image17.png"/><Relationship Id="rId3" Type="http://schemas.openxmlformats.org/officeDocument/2006/relationships/tags" Target="../tags/tag103.xml"/><Relationship Id="rId21" Type="http://schemas.openxmlformats.org/officeDocument/2006/relationships/image" Target="../media/image18.png"/><Relationship Id="rId7" Type="http://schemas.openxmlformats.org/officeDocument/2006/relationships/tags" Target="../tags/tag107.xml"/><Relationship Id="rId12" Type="http://schemas.openxmlformats.org/officeDocument/2006/relationships/image" Target="../media/image12.png"/><Relationship Id="rId17" Type="http://schemas.openxmlformats.org/officeDocument/2006/relationships/image" Target="../media/image16.png"/><Relationship Id="rId2" Type="http://schemas.openxmlformats.org/officeDocument/2006/relationships/tags" Target="../tags/tag102.xml"/><Relationship Id="rId16" Type="http://schemas.openxmlformats.org/officeDocument/2006/relationships/image" Target="../media/image15.png"/><Relationship Id="rId20" Type="http://schemas.openxmlformats.org/officeDocument/2006/relationships/hyperlink" Target="http://www.skillsforcare.org.uk/" TargetMode="Externa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notesSlide" Target="../notesSlides/notesSlide16.xml"/><Relationship Id="rId5" Type="http://schemas.openxmlformats.org/officeDocument/2006/relationships/tags" Target="../tags/tag105.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hyperlink" Target="http://www.skillsforhealth.org.uk/" TargetMode="Externa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hyperlink" Target="http://www.skillsforcare.org.uk/" TargetMode="External"/><Relationship Id="rId5" Type="http://schemas.openxmlformats.org/officeDocument/2006/relationships/hyperlink" Target="http://www.skillsforhealth.org.uk/" TargetMode="Externa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hyperlink" Target="../../DAY%201/C%206%2005_First%20Impressions.icare"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31.jpeg"/></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hyperlink" Target="../../DAY%201/C603_Habits%20to%20Kill.icare" TargetMode="External"/><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8" Type="http://schemas.openxmlformats.org/officeDocument/2006/relationships/hyperlink" Target="http://www.skillsforhealth.org.uk/" TargetMode="External"/><Relationship Id="rId3" Type="http://schemas.openxmlformats.org/officeDocument/2006/relationships/tags" Target="../tags/tag9.xml"/><Relationship Id="rId7" Type="http://schemas.openxmlformats.org/officeDocument/2006/relationships/image" Target="../media/image2.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hyperlink" Target="http://www.skillsforcare.org.uk/"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hyperlink" Target="../../DAY%201/C%206%2006_Maintaining%20Boundaries.icare" TargetMode="External"/><Relationship Id="rId2" Type="http://schemas.openxmlformats.org/officeDocument/2006/relationships/notesSlide" Target="../notesSlides/notesSlide28.xml"/><Relationship Id="rId1" Type="http://schemas.openxmlformats.org/officeDocument/2006/relationships/slideLayout" Target="../slideLayouts/slideLayout19.xml"/><Relationship Id="rId4" Type="http://schemas.openxmlformats.org/officeDocument/2006/relationships/image" Target="../media/image31.jpeg"/></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3.xml"/><Relationship Id="rId7" Type="http://schemas.openxmlformats.org/officeDocument/2006/relationships/slideLayout" Target="../slideLayouts/slideLayout2.xml"/><Relationship Id="rId12" Type="http://schemas.openxmlformats.org/officeDocument/2006/relationships/hyperlink" Target="http://www.skillsforcare.org.uk/" TargetMode="Externa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hyperlink" Target="http://www.skillsforhealth.org.uk/" TargetMode="External"/><Relationship Id="rId5" Type="http://schemas.openxmlformats.org/officeDocument/2006/relationships/tags" Target="../tags/tag15.xml"/><Relationship Id="rId10" Type="http://schemas.openxmlformats.org/officeDocument/2006/relationships/image" Target="../media/image4.jpeg"/><Relationship Id="rId4" Type="http://schemas.openxmlformats.org/officeDocument/2006/relationships/tags" Target="../tags/tag14.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hyperlink" Target="http://www.skillsforhealth.org.uk/" TargetMode="Externa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notesSlide" Target="../notesSlides/notesSlide5.xml"/><Relationship Id="rId2" Type="http://schemas.openxmlformats.org/officeDocument/2006/relationships/tags" Target="../tags/tag18.xml"/><Relationship Id="rId16" Type="http://schemas.openxmlformats.org/officeDocument/2006/relationships/slideLayout" Target="../slideLayouts/slideLayout2.xml"/><Relationship Id="rId20" Type="http://schemas.openxmlformats.org/officeDocument/2006/relationships/image" Target="../media/image5.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19" Type="http://schemas.openxmlformats.org/officeDocument/2006/relationships/hyperlink" Target="http://www.skillsforcare.org.uk/" TargetMode="Externa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4.xml"/><Relationship Id="rId7" Type="http://schemas.openxmlformats.org/officeDocument/2006/relationships/image" Target="../media/image2.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6.xml"/><Relationship Id="rId5" Type="http://schemas.openxmlformats.org/officeDocument/2006/relationships/slideLayout" Target="../slideLayouts/slideLayout2.xml"/><Relationship Id="rId10" Type="http://schemas.openxmlformats.org/officeDocument/2006/relationships/hyperlink" Target="http://www.skillsforcare.org.uk/" TargetMode="External"/><Relationship Id="rId4" Type="http://schemas.openxmlformats.org/officeDocument/2006/relationships/tags" Target="../tags/tag35.xml"/><Relationship Id="rId9" Type="http://schemas.openxmlformats.org/officeDocument/2006/relationships/hyperlink" Target="http://www.skillsforhealth.org.uk/" TargetMode="External"/></Relationships>
</file>

<file path=ppt/slides/_rels/slide7.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notesSlide" Target="../notesSlides/notesSlide7.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hyperlink" Target="http://www.skillsforcare.org.uk/" TargetMode="Externa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hyperlink" Target="http://www.skillsforhealth.org.uk/"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www.skillsforcare.org.uk/" TargetMode="Externa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hyperlink" Target="http://www.skillsforhealth.org.uk/" TargetMode="External"/><Relationship Id="rId5" Type="http://schemas.openxmlformats.org/officeDocument/2006/relationships/image" Target="../media/image6.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hyperlink" Target="http://www.skillsforhealth.org.uk/" TargetMode="External"/><Relationship Id="rId3" Type="http://schemas.openxmlformats.org/officeDocument/2006/relationships/tags" Target="../tags/tag51.xml"/><Relationship Id="rId7" Type="http://schemas.openxmlformats.org/officeDocument/2006/relationships/image" Target="../media/image7.jpe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52.xml"/><Relationship Id="rId9" Type="http://schemas.openxmlformats.org/officeDocument/2006/relationships/hyperlink" Target="http://www.skillsforcare.org.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2400" y="-27384"/>
            <a:ext cx="9189234" cy="6858000"/>
          </a:xfrm>
          <a:prstGeom prst="rect">
            <a:avLst/>
          </a:prstGeom>
        </p:spPr>
      </p:pic>
      <p:sp>
        <p:nvSpPr>
          <p:cNvPr id="5" name="Title Placeholder 1"/>
          <p:cNvSpPr txBox="1">
            <a:spLocks/>
          </p:cNvSpPr>
          <p:nvPr>
            <p:custDataLst>
              <p:tags r:id="rId1"/>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Understanding the Role of a Caregiver</a:t>
            </a:r>
            <a:endParaRPr lang="en-GB" sz="3600" dirty="0">
              <a:latin typeface="Helvetica" panose="020B0604020202020204" pitchFamily="34" charset="0"/>
              <a:cs typeface="Helvetica" panose="020B0604020202020204" pitchFamily="34" charset="0"/>
            </a:endParaRPr>
          </a:p>
        </p:txBody>
      </p:sp>
      <p:sp>
        <p:nvSpPr>
          <p:cNvPr id="8" name="TextBox 7"/>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7"/>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8"/>
              </a:rPr>
              <a:t>http://www.skillsforcare.org.uk</a:t>
            </a:r>
            <a:r>
              <a:rPr lang="en-IN" sz="900" b="1" u="sng" dirty="0">
                <a:latin typeface="Helvetica" panose="020B0604020202020204" pitchFamily="34" charset="0"/>
                <a:cs typeface="Helvetica" panose="020B0604020202020204" pitchFamily="34" charset="0"/>
                <a:hlinkClick r:id="rId8"/>
              </a:rPr>
              <a:t>/</a:t>
            </a:r>
            <a:endParaRPr lang="en-IN" sz="900" b="1" dirty="0">
              <a:latin typeface="Helvetica" panose="020B0604020202020204" pitchFamily="34" charset="0"/>
              <a:cs typeface="Helvetica" panose="020B0604020202020204" pitchFamily="34" charset="0"/>
            </a:endParaRPr>
          </a:p>
        </p:txBody>
      </p:sp>
      <p:sp>
        <p:nvSpPr>
          <p:cNvPr id="10" name="Title Placeholder 1"/>
          <p:cNvSpPr txBox="1">
            <a:spLocks/>
          </p:cNvSpPr>
          <p:nvPr>
            <p:custDataLst>
              <p:tags r:id="rId2"/>
            </p:custDataLst>
          </p:nvPr>
        </p:nvSpPr>
        <p:spPr>
          <a:xfrm>
            <a:off x="5680249" y="2780928"/>
            <a:ext cx="2780183"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Standard </a:t>
            </a:r>
          </a:p>
        </p:txBody>
      </p:sp>
      <p:sp>
        <p:nvSpPr>
          <p:cNvPr id="11" name="Title Placeholder 1"/>
          <p:cNvSpPr txBox="1">
            <a:spLocks/>
          </p:cNvSpPr>
          <p:nvPr>
            <p:custDataLst>
              <p:tags r:id="rId3"/>
            </p:custDataLst>
          </p:nvPr>
        </p:nvSpPr>
        <p:spPr>
          <a:xfrm>
            <a:off x="7665710" y="2247055"/>
            <a:ext cx="1368152" cy="1224136"/>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8000" dirty="0">
                <a:latin typeface="Helvetica" panose="020B0604020202020204" pitchFamily="34" charset="0"/>
                <a:cs typeface="Helvetica" panose="020B0604020202020204" pitchFamily="34" charset="0"/>
              </a:rPr>
              <a:t>1</a:t>
            </a:r>
          </a:p>
        </p:txBody>
      </p:sp>
    </p:spTree>
    <p:extLst>
      <p:ext uri="{BB962C8B-B14F-4D97-AF65-F5344CB8AC3E}">
        <p14:creationId xmlns:p14="http://schemas.microsoft.com/office/powerpoint/2010/main" val="1183236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1"/>
            </p:custDataLst>
          </p:nvPr>
        </p:nvSpPr>
        <p:spPr>
          <a:xfrm>
            <a:off x="0" y="39702"/>
            <a:ext cx="9143999" cy="92023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Responsibilities to the individuals you support</a:t>
            </a:r>
          </a:p>
        </p:txBody>
      </p:sp>
      <p:sp>
        <p:nvSpPr>
          <p:cNvPr id="4" name="Rectangle 3"/>
          <p:cNvSpPr/>
          <p:nvPr>
            <p:custDataLst>
              <p:tags r:id="rId2"/>
            </p:custDataLst>
          </p:nvPr>
        </p:nvSpPr>
        <p:spPr>
          <a:xfrm>
            <a:off x="222664" y="1265573"/>
            <a:ext cx="5608120" cy="4124206"/>
          </a:xfrm>
          <a:prstGeom prst="rect">
            <a:avLst/>
          </a:prstGeom>
        </p:spPr>
        <p:txBody>
          <a:bodyPr wrap="square">
            <a:spAutoFit/>
          </a:bodyPr>
          <a:lstStyle/>
          <a:p>
            <a:pPr>
              <a:spcBef>
                <a:spcPts val="600"/>
              </a:spcBef>
            </a:pPr>
            <a:r>
              <a:rPr lang="en-GB" sz="2200" dirty="0">
                <a:latin typeface="Helvetica" panose="020B0604020202020204" pitchFamily="34" charset="0"/>
                <a:cs typeface="Helvetica" panose="020B0604020202020204" pitchFamily="34" charset="0"/>
              </a:rPr>
              <a:t>You have responsibilities to the people that you provide care and support for including:</a:t>
            </a:r>
          </a:p>
          <a:p>
            <a:pPr marL="342900" indent="-342900">
              <a:spcBef>
                <a:spcPts val="600"/>
              </a:spcBef>
              <a:buClr>
                <a:srgbClr val="2154AC"/>
              </a:buClr>
              <a:buFont typeface="Arial" panose="020B0604020202020204" pitchFamily="34" charset="0"/>
              <a:buChar char="■"/>
            </a:pPr>
            <a:r>
              <a:rPr lang="en-GB" sz="2200" dirty="0">
                <a:latin typeface="Helvetica" panose="020B0604020202020204" pitchFamily="34" charset="0"/>
                <a:cs typeface="Helvetica" panose="020B0604020202020204" pitchFamily="34" charset="0"/>
              </a:rPr>
              <a:t>Safeguarding their safety and welfare </a:t>
            </a:r>
          </a:p>
          <a:p>
            <a:pPr marL="342900" indent="-342900">
              <a:spcBef>
                <a:spcPts val="600"/>
              </a:spcBef>
              <a:buClr>
                <a:srgbClr val="2154AC"/>
              </a:buClr>
              <a:buFont typeface="Arial" panose="020B0604020202020204" pitchFamily="34" charset="0"/>
              <a:buChar char="■"/>
            </a:pPr>
            <a:r>
              <a:rPr lang="en-GB" sz="2200" dirty="0">
                <a:latin typeface="Helvetica" panose="020B0604020202020204" pitchFamily="34" charset="0"/>
                <a:cs typeface="Helvetica" panose="020B0604020202020204" pitchFamily="34" charset="0"/>
              </a:rPr>
              <a:t>Involving the individual and their support network in the planning, delivery and review of their care </a:t>
            </a:r>
          </a:p>
          <a:p>
            <a:pPr marL="342900" indent="-342900">
              <a:spcBef>
                <a:spcPts val="600"/>
              </a:spcBef>
              <a:buClr>
                <a:srgbClr val="2154AC"/>
              </a:buClr>
              <a:buFont typeface="Arial" panose="020B0604020202020204" pitchFamily="34" charset="0"/>
              <a:buChar char="■"/>
            </a:pPr>
            <a:r>
              <a:rPr lang="en-GB" sz="2200" dirty="0">
                <a:latin typeface="Helvetica" panose="020B0604020202020204" pitchFamily="34" charset="0"/>
                <a:cs typeface="Helvetica" panose="020B0604020202020204" pitchFamily="34" charset="0"/>
              </a:rPr>
              <a:t>Ensuring that their dignity is promoted and their rights upheld</a:t>
            </a:r>
          </a:p>
          <a:p>
            <a:pPr marL="342900" indent="-342900">
              <a:spcBef>
                <a:spcPts val="600"/>
              </a:spcBef>
              <a:buClr>
                <a:srgbClr val="2154AC"/>
              </a:buClr>
              <a:buFont typeface="Arial" panose="020B0604020202020204" pitchFamily="34" charset="0"/>
              <a:buChar char="■"/>
            </a:pPr>
            <a:r>
              <a:rPr lang="en-GB" sz="2200" dirty="0">
                <a:latin typeface="Helvetica" panose="020B0604020202020204" pitchFamily="34" charset="0"/>
                <a:cs typeface="Helvetica" panose="020B0604020202020204" pitchFamily="34" charset="0"/>
              </a:rPr>
              <a:t>Supporting the person to complain </a:t>
            </a:r>
            <a:br>
              <a:rPr lang="en-GB" sz="2200" dirty="0">
                <a:latin typeface="Helvetica" panose="020B0604020202020204" pitchFamily="34" charset="0"/>
                <a:cs typeface="Helvetica" panose="020B0604020202020204" pitchFamily="34" charset="0"/>
              </a:rPr>
            </a:br>
            <a:r>
              <a:rPr lang="en-GB" sz="2200" dirty="0">
                <a:latin typeface="Helvetica" panose="020B0604020202020204" pitchFamily="34" charset="0"/>
                <a:cs typeface="Helvetica" panose="020B0604020202020204" pitchFamily="34" charset="0"/>
              </a:rPr>
              <a:t>or raising concerns if care is</a:t>
            </a:r>
            <a:br>
              <a:rPr lang="en-GB" sz="2200" dirty="0">
                <a:latin typeface="Helvetica" panose="020B0604020202020204" pitchFamily="34" charset="0"/>
                <a:cs typeface="Helvetica" panose="020B0604020202020204" pitchFamily="34" charset="0"/>
              </a:rPr>
            </a:br>
            <a:r>
              <a:rPr lang="en-GB" sz="2200" dirty="0">
                <a:latin typeface="Helvetica" panose="020B0604020202020204" pitchFamily="34" charset="0"/>
                <a:cs typeface="Helvetica" panose="020B0604020202020204" pitchFamily="34" charset="0"/>
              </a:rPr>
              <a:t>inadequate or rights are not upheld</a:t>
            </a:r>
            <a:endParaRPr lang="en-GB" sz="2200" b="1" dirty="0">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796128" y="1348698"/>
            <a:ext cx="3083469" cy="4588962"/>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6"/>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7"/>
              </a:rPr>
              <a:t>http://www.skillsforcare.org.uk</a:t>
            </a:r>
            <a:r>
              <a:rPr lang="en-IN" sz="900" b="1" u="sng" dirty="0">
                <a:latin typeface="Helvetica" panose="020B0604020202020204" pitchFamily="34" charset="0"/>
                <a:cs typeface="Helvetica" panose="020B0604020202020204" pitchFamily="34" charset="0"/>
                <a:hlinkClick r:id="rId7"/>
              </a:rPr>
              <a:t>/</a:t>
            </a:r>
            <a:endParaRPr lang="en-IN" sz="9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272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1"/>
            </p:custDataLst>
          </p:nvPr>
        </p:nvSpPr>
        <p:spPr>
          <a:xfrm>
            <a:off x="0" y="27827"/>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Agreed ways of working</a:t>
            </a:r>
          </a:p>
        </p:txBody>
      </p:sp>
      <p:sp>
        <p:nvSpPr>
          <p:cNvPr id="3" name="Content Placeholder 2"/>
          <p:cNvSpPr>
            <a:spLocks noGrp="1"/>
          </p:cNvSpPr>
          <p:nvPr>
            <p:ph idx="1"/>
            <p:custDataLst>
              <p:tags r:id="rId2"/>
            </p:custDataLst>
          </p:nvPr>
        </p:nvSpPr>
        <p:spPr>
          <a:xfrm>
            <a:off x="255325" y="1320673"/>
            <a:ext cx="8627418" cy="2384428"/>
          </a:xfrm>
        </p:spPr>
        <p:txBody>
          <a:bodyPr>
            <a:normAutofit fontScale="92500" lnSpcReduction="20000"/>
          </a:bodyPr>
          <a:lstStyle/>
          <a:p>
            <a:pPr marL="0" indent="0">
              <a:spcBef>
                <a:spcPts val="600"/>
              </a:spcBef>
              <a:buNone/>
            </a:pPr>
            <a:r>
              <a:rPr lang="en-GB" sz="2400" dirty="0">
                <a:latin typeface="Helvetica" panose="020B0604020202020204" pitchFamily="34" charset="0"/>
                <a:cs typeface="Helvetica" panose="020B0604020202020204" pitchFamily="34" charset="0"/>
              </a:rPr>
              <a:t>Agreed ways of working are the ways in which employers expect you to work, which could be:</a:t>
            </a:r>
          </a:p>
          <a:p>
            <a:pPr>
              <a:spcBef>
                <a:spcPts val="600"/>
              </a:spcBef>
            </a:pPr>
            <a:r>
              <a:rPr lang="en-GB" sz="2400" dirty="0">
                <a:latin typeface="Helvetica" panose="020B0604020202020204" pitchFamily="34" charset="0"/>
                <a:cs typeface="Helvetica" panose="020B0604020202020204" pitchFamily="34" charset="0"/>
              </a:rPr>
              <a:t>Part of a policy in a workplace of likes and dislikes in a family environment</a:t>
            </a:r>
          </a:p>
          <a:p>
            <a:pPr>
              <a:spcBef>
                <a:spcPts val="600"/>
              </a:spcBef>
            </a:pPr>
            <a:r>
              <a:rPr lang="en-GB" sz="2400" dirty="0">
                <a:latin typeface="Helvetica" panose="020B0604020202020204" pitchFamily="34" charset="0"/>
                <a:cs typeface="Helvetica" panose="020B0604020202020204" pitchFamily="34" charset="0"/>
              </a:rPr>
              <a:t>Provided by your manager or colleague or family members or engagers</a:t>
            </a:r>
          </a:p>
          <a:p>
            <a:pPr>
              <a:spcBef>
                <a:spcPts val="600"/>
              </a:spcBef>
            </a:pPr>
            <a:r>
              <a:rPr lang="en-GB" sz="2400" dirty="0">
                <a:latin typeface="Helvetica" panose="020B0604020202020204" pitchFamily="34" charset="0"/>
                <a:cs typeface="Helvetica" panose="020B0604020202020204" pitchFamily="34" charset="0"/>
              </a:rPr>
              <a:t>Part of an individual’s care plan about his/her likes and dislikes</a:t>
            </a:r>
          </a:p>
          <a:p>
            <a:endParaRPr lang="en-GB" sz="2400"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96946" y="3921786"/>
            <a:ext cx="8597734" cy="2289008"/>
          </a:xfrm>
          <a:prstGeom prst="rect">
            <a:avLst/>
          </a:prstGeom>
        </p:spPr>
      </p:pic>
      <p:sp>
        <p:nvSpPr>
          <p:cNvPr id="5" name="TextBox 4"/>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5"/>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6"/>
              </a:rPr>
              <a:t>http://www.skillsforcare.org.uk</a:t>
            </a:r>
            <a:r>
              <a:rPr lang="en-IN" sz="900" b="1" u="sng" dirty="0">
                <a:latin typeface="Helvetica" panose="020B0604020202020204" pitchFamily="34" charset="0"/>
                <a:cs typeface="Helvetica" panose="020B0604020202020204" pitchFamily="34" charset="0"/>
                <a:hlinkClick r:id="rId6"/>
              </a:rPr>
              <a:t>/</a:t>
            </a:r>
            <a:endParaRPr lang="en-IN" sz="9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554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1"/>
            </p:custDataLst>
          </p:nvPr>
        </p:nvSpPr>
        <p:spPr>
          <a:xfrm>
            <a:off x="0" y="397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Reporting errors - discussion</a:t>
            </a:r>
          </a:p>
        </p:txBody>
      </p:sp>
      <p:sp>
        <p:nvSpPr>
          <p:cNvPr id="3" name="Content Placeholder 2"/>
          <p:cNvSpPr>
            <a:spLocks noGrp="1"/>
          </p:cNvSpPr>
          <p:nvPr>
            <p:ph idx="1"/>
            <p:custDataLst>
              <p:tags r:id="rId2"/>
            </p:custDataLst>
          </p:nvPr>
        </p:nvSpPr>
        <p:spPr/>
        <p:txBody>
          <a:bodyPr/>
          <a:lstStyle/>
          <a:p>
            <a:pPr marL="0" indent="0">
              <a:buNone/>
            </a:pPr>
            <a:r>
              <a:rPr lang="en-GB" sz="2400" dirty="0">
                <a:latin typeface="Helvetica" panose="020B0604020202020204" pitchFamily="34" charset="0"/>
                <a:cs typeface="Helvetica" panose="020B0604020202020204" pitchFamily="34" charset="0"/>
              </a:rPr>
              <a:t>Mistakes sometimes happen and it is important to be honest, admit and identify when errors have been made</a:t>
            </a:r>
          </a:p>
          <a:p>
            <a:endParaRPr lang="en-GB" dirty="0">
              <a:latin typeface="Helvetica" panose="020B0604020202020204" pitchFamily="34" charset="0"/>
              <a:cs typeface="Helvetica" panose="020B0604020202020204" pitchFamily="34" charset="0"/>
            </a:endParaRPr>
          </a:p>
        </p:txBody>
      </p:sp>
      <p:sp>
        <p:nvSpPr>
          <p:cNvPr id="4" name="Rectangle 3"/>
          <p:cNvSpPr/>
          <p:nvPr>
            <p:custDataLst>
              <p:tags r:id="rId3"/>
            </p:custDataLst>
          </p:nvPr>
        </p:nvSpPr>
        <p:spPr>
          <a:xfrm>
            <a:off x="313946" y="2708920"/>
            <a:ext cx="4186046" cy="3046988"/>
          </a:xfrm>
          <a:prstGeom prst="rect">
            <a:avLst/>
          </a:prstGeom>
        </p:spPr>
        <p:txBody>
          <a:bodyPr wrap="square">
            <a:spAutoFit/>
          </a:bodyPr>
          <a:lstStyle/>
          <a:p>
            <a:pPr marL="342900" indent="-342900">
              <a:buClr>
                <a:srgbClr val="0066CC"/>
              </a:buClr>
              <a:buFont typeface="Arial" panose="020B0604020202020204" pitchFamily="34" charset="0"/>
              <a:buChar char="■"/>
            </a:pPr>
            <a:r>
              <a:rPr lang="en-GB" sz="2400" dirty="0">
                <a:solidFill>
                  <a:srgbClr val="002060"/>
                </a:solidFill>
                <a:latin typeface="Helvetica" panose="020B0604020202020204" pitchFamily="34" charset="0"/>
                <a:cs typeface="Helvetica" panose="020B0604020202020204" pitchFamily="34" charset="0"/>
              </a:rPr>
              <a:t>What action should </a:t>
            </a:r>
            <a:br>
              <a:rPr lang="en-GB" sz="2400" dirty="0">
                <a:solidFill>
                  <a:srgbClr val="002060"/>
                </a:solidFill>
                <a:latin typeface="Helvetica" panose="020B0604020202020204" pitchFamily="34" charset="0"/>
                <a:cs typeface="Helvetica" panose="020B0604020202020204" pitchFamily="34" charset="0"/>
              </a:rPr>
            </a:br>
            <a:r>
              <a:rPr lang="en-GB" sz="2400" dirty="0">
                <a:solidFill>
                  <a:srgbClr val="002060"/>
                </a:solidFill>
                <a:latin typeface="Helvetica" panose="020B0604020202020204" pitchFamily="34" charset="0"/>
                <a:cs typeface="Helvetica" panose="020B0604020202020204" pitchFamily="34" charset="0"/>
              </a:rPr>
              <a:t>be taken?</a:t>
            </a:r>
          </a:p>
          <a:p>
            <a:pPr marL="342900" indent="-342900">
              <a:buClr>
                <a:srgbClr val="0066CC"/>
              </a:buClr>
              <a:buFont typeface="Arial" panose="020B0604020202020204" pitchFamily="34" charset="0"/>
              <a:buChar char="■"/>
              <a:defRPr/>
            </a:pPr>
            <a:r>
              <a:rPr lang="en-GB" sz="2400" dirty="0">
                <a:solidFill>
                  <a:srgbClr val="002060"/>
                </a:solidFill>
                <a:latin typeface="Helvetica" panose="020B0604020202020204" pitchFamily="34" charset="0"/>
                <a:cs typeface="Helvetica" panose="020B0604020202020204" pitchFamily="34" charset="0"/>
              </a:rPr>
              <a:t>Why is it important to be honest and admit when errors have been made?</a:t>
            </a:r>
          </a:p>
          <a:p>
            <a:pPr marL="342900" indent="-342900">
              <a:buClr>
                <a:srgbClr val="0066CC"/>
              </a:buClr>
              <a:buFont typeface="Arial" panose="020B0604020202020204" pitchFamily="34" charset="0"/>
              <a:buChar char="■"/>
            </a:pPr>
            <a:r>
              <a:rPr lang="en-GB" sz="2400" dirty="0">
                <a:solidFill>
                  <a:srgbClr val="002060"/>
                </a:solidFill>
                <a:latin typeface="Helvetica" panose="020B0604020202020204" pitchFamily="34" charset="0"/>
                <a:cs typeface="Helvetica" panose="020B0604020202020204" pitchFamily="34" charset="0"/>
              </a:rPr>
              <a:t>What are the potential consequences of not reporting a mistake?</a:t>
            </a:r>
          </a:p>
        </p:txBody>
      </p:sp>
      <p:pic>
        <p:nvPicPr>
          <p:cNvPr id="5" name="Picture 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922007" y="2513470"/>
            <a:ext cx="3579511" cy="3437887"/>
          </a:xfrm>
          <a:prstGeom prst="rect">
            <a:avLst/>
          </a:prstGeom>
        </p:spPr>
      </p:pic>
      <p:sp>
        <p:nvSpPr>
          <p:cNvPr id="7" name="TextBox 6"/>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7"/>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8"/>
              </a:rPr>
              <a:t>http://www.skillsforcare.org.uk</a:t>
            </a:r>
            <a:r>
              <a:rPr lang="en-IN" sz="900" b="1" u="sng" dirty="0">
                <a:latin typeface="Helvetica" panose="020B0604020202020204" pitchFamily="34" charset="0"/>
                <a:cs typeface="Helvetica" panose="020B0604020202020204" pitchFamily="34" charset="0"/>
                <a:hlinkClick r:id="rId8"/>
              </a:rPr>
              <a:t>/</a:t>
            </a:r>
            <a:endParaRPr lang="en-IN" sz="900" b="1" dirty="0">
              <a:latin typeface="Helvetica" panose="020B0604020202020204" pitchFamily="34" charset="0"/>
              <a:cs typeface="Helvetica" panose="020B0604020202020204" pitchFamily="34" charset="0"/>
            </a:endParaRPr>
          </a:p>
        </p:txBody>
      </p:sp>
      <p:pic>
        <p:nvPicPr>
          <p:cNvPr id="9" name="Picture 8"/>
          <p:cNvPicPr>
            <a:picLocks/>
          </p:cNvPicPr>
          <p:nvPr/>
        </p:nvPicPr>
        <p:blipFill rotWithShape="1">
          <a:blip r:embed="rId9" cstate="email">
            <a:extLst>
              <a:ext uri="{28A0092B-C50C-407E-A947-70E740481C1C}">
                <a14:useLocalDpi xmlns:a14="http://schemas.microsoft.com/office/drawing/2010/main"/>
              </a:ext>
            </a:extLst>
          </a:blip>
          <a:srcRect l="-8812" t="-35807" r="-8812" b="-35807"/>
          <a:stretch/>
        </p:blipFill>
        <p:spPr>
          <a:xfrm>
            <a:off x="8317637" y="692696"/>
            <a:ext cx="718859" cy="597960"/>
          </a:xfrm>
          <a:prstGeom prst="ellipse">
            <a:avLst/>
          </a:prstGeom>
          <a:solidFill>
            <a:srgbClr val="002060"/>
          </a:solidFill>
          <a:ln w="31750">
            <a:solidFill>
              <a:schemeClr val="bg1"/>
            </a:solidFill>
          </a:ln>
        </p:spPr>
      </p:pic>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1688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1"/>
            </p:custDataLst>
          </p:nvPr>
        </p:nvSpPr>
        <p:spPr>
          <a:xfrm>
            <a:off x="-36512" y="63452"/>
            <a:ext cx="9180511"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Whistleblowing</a:t>
            </a:r>
          </a:p>
        </p:txBody>
      </p:sp>
      <p:sp>
        <p:nvSpPr>
          <p:cNvPr id="3" name="Content Placeholder 2"/>
          <p:cNvSpPr>
            <a:spLocks noGrp="1"/>
          </p:cNvSpPr>
          <p:nvPr>
            <p:ph idx="1"/>
            <p:custDataLst>
              <p:tags r:id="rId2"/>
            </p:custDataLst>
          </p:nvPr>
        </p:nvSpPr>
        <p:spPr>
          <a:xfrm>
            <a:off x="4571999" y="1320673"/>
            <a:ext cx="3912925" cy="4556599"/>
          </a:xfrm>
        </p:spPr>
        <p:txBody>
          <a:bodyPr>
            <a:normAutofit fontScale="85000" lnSpcReduction="10000"/>
          </a:bodyPr>
          <a:lstStyle/>
          <a:p>
            <a:pPr>
              <a:spcBef>
                <a:spcPts val="600"/>
              </a:spcBef>
            </a:pPr>
            <a:r>
              <a:rPr lang="en-GB" sz="2800" dirty="0">
                <a:latin typeface="Helvetica" panose="020B0604020202020204" pitchFamily="34" charset="0"/>
                <a:cs typeface="Helvetica" panose="020B0604020202020204" pitchFamily="34" charset="0"/>
              </a:rPr>
              <a:t>Reporting things that you feel are not right or are illegal is known as whistleblowing</a:t>
            </a:r>
          </a:p>
          <a:p>
            <a:pPr>
              <a:spcBef>
                <a:spcPts val="600"/>
              </a:spcBef>
            </a:pPr>
            <a:r>
              <a:rPr lang="en-GB" sz="2800" dirty="0">
                <a:latin typeface="Helvetica" panose="020B0604020202020204" pitchFamily="34" charset="0"/>
                <a:cs typeface="Helvetica" panose="020B0604020202020204" pitchFamily="34" charset="0"/>
              </a:rPr>
              <a:t>You have a responsibility to report concerns about the safety and welfare of all people around you in the workplace</a:t>
            </a:r>
          </a:p>
          <a:p>
            <a:pPr>
              <a:spcBef>
                <a:spcPts val="600"/>
              </a:spcBef>
            </a:pPr>
            <a:r>
              <a:rPr lang="en-GB" sz="2800" dirty="0">
                <a:latin typeface="Helvetica" panose="020B0604020202020204" pitchFamily="34" charset="0"/>
                <a:cs typeface="Helvetica" panose="020B0604020202020204" pitchFamily="34" charset="0"/>
              </a:rPr>
              <a:t>You must follow the whistleblowing policy for your employer or follow instruction of family  </a:t>
            </a:r>
          </a:p>
          <a:p>
            <a:endParaRPr lang="en-GB"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5325" y="1265354"/>
            <a:ext cx="4054980" cy="4232919"/>
          </a:xfrm>
          <a:prstGeom prst="rect">
            <a:avLst/>
          </a:prstGeom>
        </p:spPr>
      </p:pic>
      <p:sp>
        <p:nvSpPr>
          <p:cNvPr id="5" name="TextBox 4"/>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5"/>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6"/>
              </a:rPr>
              <a:t>http://www.skillsforcare.org.uk</a:t>
            </a:r>
            <a:r>
              <a:rPr lang="en-IN" sz="900" b="1" u="sng" dirty="0">
                <a:latin typeface="Helvetica" panose="020B0604020202020204" pitchFamily="34" charset="0"/>
                <a:cs typeface="Helvetica" panose="020B0604020202020204" pitchFamily="34" charset="0"/>
                <a:hlinkClick r:id="rId6"/>
              </a:rPr>
              <a:t>/</a:t>
            </a:r>
            <a:endParaRPr lang="en-IN" sz="9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5246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1"/>
            </p:custDataLst>
          </p:nvPr>
        </p:nvSpPr>
        <p:spPr>
          <a:xfrm>
            <a:off x="0" y="397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Whistleblowing - discussion</a:t>
            </a:r>
          </a:p>
        </p:txBody>
      </p:sp>
      <p:graphicFrame>
        <p:nvGraphicFramePr>
          <p:cNvPr id="3" name="Table 2"/>
          <p:cNvGraphicFramePr>
            <a:graphicFrameLocks noGrp="1"/>
          </p:cNvGraphicFramePr>
          <p:nvPr>
            <p:custDataLst>
              <p:tags r:id="rId2"/>
            </p:custDataLst>
            <p:extLst/>
          </p:nvPr>
        </p:nvGraphicFramePr>
        <p:xfrm>
          <a:off x="261258" y="1788875"/>
          <a:ext cx="8643263" cy="3550512"/>
        </p:xfrm>
        <a:graphic>
          <a:graphicData uri="http://schemas.openxmlformats.org/drawingml/2006/table">
            <a:tbl>
              <a:tblPr firstRow="1" bandRow="1">
                <a:tableStyleId>{5C22544A-7EE6-4342-B048-85BDC9FD1C3A}</a:tableStyleId>
              </a:tblPr>
              <a:tblGrid>
                <a:gridCol w="5805178">
                  <a:extLst>
                    <a:ext uri="{9D8B030D-6E8A-4147-A177-3AD203B41FA5}">
                      <a16:colId xmlns:a16="http://schemas.microsoft.com/office/drawing/2014/main" val="20000"/>
                    </a:ext>
                  </a:extLst>
                </a:gridCol>
                <a:gridCol w="1428002">
                  <a:extLst>
                    <a:ext uri="{9D8B030D-6E8A-4147-A177-3AD203B41FA5}">
                      <a16:colId xmlns:a16="http://schemas.microsoft.com/office/drawing/2014/main" val="20001"/>
                    </a:ext>
                  </a:extLst>
                </a:gridCol>
                <a:gridCol w="1410083">
                  <a:extLst>
                    <a:ext uri="{9D8B030D-6E8A-4147-A177-3AD203B41FA5}">
                      <a16:colId xmlns:a16="http://schemas.microsoft.com/office/drawing/2014/main" val="20002"/>
                    </a:ext>
                  </a:extLst>
                </a:gridCol>
              </a:tblGrid>
              <a:tr h="415776">
                <a:tc>
                  <a:txBody>
                    <a:bodyPr/>
                    <a:lstStyle/>
                    <a:p>
                      <a:endParaRPr lang="en-GB" dirty="0">
                        <a:latin typeface="Arial" panose="020B0604020202020204" pitchFamily="34" charset="0"/>
                        <a:cs typeface="Arial" panose="020B0604020202020204" pitchFamily="34" charset="0"/>
                      </a:endParaRPr>
                    </a:p>
                  </a:txBody>
                  <a:tcPr>
                    <a:lnL w="1905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GB" dirty="0">
                          <a:latin typeface="Arial" panose="020B0604020202020204" pitchFamily="34" charset="0"/>
                          <a:cs typeface="Arial" panose="020B0604020202020204" pitchFamily="34" charset="0"/>
                        </a:rPr>
                        <a:t>Report?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dirty="0"/>
                    </a:p>
                  </a:txBody>
                  <a:tcPr/>
                </a:tc>
                <a:extLst>
                  <a:ext uri="{0D108BD9-81ED-4DB2-BD59-A6C34878D82A}">
                    <a16:rowId xmlns:a16="http://schemas.microsoft.com/office/drawing/2014/main" val="10000"/>
                  </a:ext>
                </a:extLst>
              </a:tr>
              <a:tr h="415776">
                <a:tc>
                  <a:txBody>
                    <a:bodyPr/>
                    <a:lstStyle/>
                    <a:p>
                      <a:r>
                        <a:rPr lang="en-GB" b="0" i="0" dirty="0">
                          <a:solidFill>
                            <a:schemeClr val="bg1"/>
                          </a:solidFill>
                          <a:latin typeface="Arial" panose="020B0604020202020204" pitchFamily="34" charset="0"/>
                          <a:cs typeface="Arial" panose="020B0604020202020204" pitchFamily="34" charset="0"/>
                        </a:rPr>
                        <a:t>The health and safety of staff is in danger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GB" dirty="0">
                          <a:solidFill>
                            <a:srgbClr val="002060"/>
                          </a:solidFill>
                          <a:latin typeface="Arial" panose="020B0604020202020204" pitchFamily="34" charset="0"/>
                          <a:cs typeface="Arial" panose="020B0604020202020204" pitchFamily="34" charset="0"/>
                        </a:rPr>
                        <a:t>YES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154AC">
                        <a:alpha val="50000"/>
                      </a:srgbClr>
                    </a:solidFill>
                  </a:tcPr>
                </a:tc>
                <a:tc>
                  <a:txBody>
                    <a:bodyPr/>
                    <a:lstStyle/>
                    <a:p>
                      <a:pPr algn="ctr"/>
                      <a:r>
                        <a:rPr lang="en-GB" dirty="0">
                          <a:solidFill>
                            <a:srgbClr val="002060"/>
                          </a:solidFill>
                          <a:latin typeface="Arial" panose="020B0604020202020204" pitchFamily="34" charset="0"/>
                          <a:cs typeface="Arial" panose="020B0604020202020204" pitchFamily="34" charset="0"/>
                        </a:rPr>
                        <a:t>NO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154AC">
                        <a:alpha val="50000"/>
                      </a:srgbClr>
                    </a:solidFill>
                  </a:tcPr>
                </a:tc>
                <a:extLst>
                  <a:ext uri="{0D108BD9-81ED-4DB2-BD59-A6C34878D82A}">
                    <a16:rowId xmlns:a16="http://schemas.microsoft.com/office/drawing/2014/main" val="10001"/>
                  </a:ext>
                </a:extLst>
              </a:tr>
              <a:tr h="415776">
                <a:tc>
                  <a:txBody>
                    <a:bodyPr/>
                    <a:lstStyle/>
                    <a:p>
                      <a:r>
                        <a:rPr lang="en-GB" b="0" dirty="0">
                          <a:solidFill>
                            <a:schemeClr val="bg1"/>
                          </a:solidFill>
                          <a:latin typeface="Arial" panose="020B0604020202020204" pitchFamily="34" charset="0"/>
                          <a:cs typeface="Arial" panose="020B0604020202020204" pitchFamily="34" charset="0"/>
                        </a:rPr>
                        <a:t>Individuals are treated with</a:t>
                      </a:r>
                      <a:r>
                        <a:rPr lang="en-GB" b="0" baseline="0" dirty="0">
                          <a:solidFill>
                            <a:schemeClr val="bg1"/>
                          </a:solidFill>
                          <a:latin typeface="Arial" panose="020B0604020202020204" pitchFamily="34" charset="0"/>
                          <a:cs typeface="Arial" panose="020B0604020202020204" pitchFamily="34" charset="0"/>
                        </a:rPr>
                        <a:t> dignity and respect</a:t>
                      </a:r>
                      <a:endParaRPr lang="en-GB"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GB" dirty="0">
                          <a:solidFill>
                            <a:srgbClr val="002060"/>
                          </a:solidFill>
                          <a:latin typeface="Arial" panose="020B0604020202020204" pitchFamily="34" charset="0"/>
                          <a:cs typeface="Arial" panose="020B0604020202020204" pitchFamily="34" charset="0"/>
                        </a:rPr>
                        <a:t>YES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154AC">
                        <a:alpha val="50000"/>
                      </a:srgbClr>
                    </a:solidFill>
                  </a:tcPr>
                </a:tc>
                <a:tc>
                  <a:txBody>
                    <a:bodyPr/>
                    <a:lstStyle/>
                    <a:p>
                      <a:pPr algn="ctr"/>
                      <a:r>
                        <a:rPr lang="en-GB" dirty="0">
                          <a:solidFill>
                            <a:srgbClr val="002060"/>
                          </a:solidFill>
                          <a:latin typeface="Arial" panose="020B0604020202020204" pitchFamily="34" charset="0"/>
                          <a:cs typeface="Arial" panose="020B0604020202020204" pitchFamily="34" charset="0"/>
                        </a:rPr>
                        <a:t>NO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154AC">
                        <a:alpha val="50000"/>
                      </a:srgbClr>
                    </a:solidFill>
                  </a:tcPr>
                </a:tc>
                <a:extLst>
                  <a:ext uri="{0D108BD9-81ED-4DB2-BD59-A6C34878D82A}">
                    <a16:rowId xmlns:a16="http://schemas.microsoft.com/office/drawing/2014/main" val="10002"/>
                  </a:ext>
                </a:extLst>
              </a:tr>
              <a:tr h="415776">
                <a:tc>
                  <a:txBody>
                    <a:bodyPr/>
                    <a:lstStyle/>
                    <a:p>
                      <a:r>
                        <a:rPr lang="en-GB" b="0" dirty="0">
                          <a:solidFill>
                            <a:schemeClr val="bg1"/>
                          </a:solidFill>
                          <a:latin typeface="Arial" panose="020B0604020202020204" pitchFamily="34" charset="0"/>
                          <a:cs typeface="Arial" panose="020B0604020202020204" pitchFamily="34" charset="0"/>
                        </a:rPr>
                        <a:t>The environment is being damaged by work activity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GB" dirty="0">
                          <a:solidFill>
                            <a:srgbClr val="002060"/>
                          </a:solidFill>
                          <a:latin typeface="Arial" panose="020B0604020202020204" pitchFamily="34" charset="0"/>
                          <a:cs typeface="Arial" panose="020B0604020202020204" pitchFamily="34" charset="0"/>
                        </a:rPr>
                        <a:t>YES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154AC">
                        <a:alpha val="50000"/>
                      </a:srgbClr>
                    </a:solidFill>
                  </a:tcPr>
                </a:tc>
                <a:tc>
                  <a:txBody>
                    <a:bodyPr/>
                    <a:lstStyle/>
                    <a:p>
                      <a:pPr algn="ctr"/>
                      <a:r>
                        <a:rPr lang="en-GB" dirty="0">
                          <a:solidFill>
                            <a:srgbClr val="002060"/>
                          </a:solidFill>
                          <a:latin typeface="Arial" panose="020B0604020202020204" pitchFamily="34" charset="0"/>
                          <a:cs typeface="Arial" panose="020B0604020202020204" pitchFamily="34" charset="0"/>
                        </a:rPr>
                        <a:t>NO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154AC">
                        <a:alpha val="50000"/>
                      </a:srgbClr>
                    </a:solidFill>
                  </a:tcPr>
                </a:tc>
                <a:extLst>
                  <a:ext uri="{0D108BD9-81ED-4DB2-BD59-A6C34878D82A}">
                    <a16:rowId xmlns:a16="http://schemas.microsoft.com/office/drawing/2014/main" val="10003"/>
                  </a:ext>
                </a:extLst>
              </a:tr>
              <a:tr h="415776">
                <a:tc>
                  <a:txBody>
                    <a:bodyPr/>
                    <a:lstStyle/>
                    <a:p>
                      <a:r>
                        <a:rPr lang="en-GB" b="0" dirty="0">
                          <a:solidFill>
                            <a:schemeClr val="bg1"/>
                          </a:solidFill>
                          <a:latin typeface="Arial" panose="020B0604020202020204" pitchFamily="34" charset="0"/>
                          <a:cs typeface="Arial" panose="020B0604020202020204" pitchFamily="34" charset="0"/>
                        </a:rPr>
                        <a:t>Wrongdoing</a:t>
                      </a:r>
                      <a:r>
                        <a:rPr lang="en-GB" b="0" baseline="0" dirty="0">
                          <a:solidFill>
                            <a:schemeClr val="bg1"/>
                          </a:solidFill>
                          <a:latin typeface="Arial" panose="020B0604020202020204" pitchFamily="34" charset="0"/>
                          <a:cs typeface="Arial" panose="020B0604020202020204" pitchFamily="34" charset="0"/>
                        </a:rPr>
                        <a:t> is being covered up</a:t>
                      </a:r>
                      <a:endParaRPr lang="en-GB"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GB" dirty="0">
                          <a:solidFill>
                            <a:srgbClr val="002060"/>
                          </a:solidFill>
                          <a:latin typeface="Arial" panose="020B0604020202020204" pitchFamily="34" charset="0"/>
                          <a:cs typeface="Arial" panose="020B0604020202020204" pitchFamily="34" charset="0"/>
                        </a:rPr>
                        <a:t>YES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154AC">
                        <a:alpha val="50000"/>
                      </a:srgbClr>
                    </a:solidFill>
                  </a:tcPr>
                </a:tc>
                <a:tc>
                  <a:txBody>
                    <a:bodyPr/>
                    <a:lstStyle/>
                    <a:p>
                      <a:pPr algn="ctr"/>
                      <a:r>
                        <a:rPr lang="en-GB" dirty="0">
                          <a:solidFill>
                            <a:srgbClr val="002060"/>
                          </a:solidFill>
                          <a:latin typeface="Arial" panose="020B0604020202020204" pitchFamily="34" charset="0"/>
                          <a:cs typeface="Arial" panose="020B0604020202020204" pitchFamily="34" charset="0"/>
                        </a:rPr>
                        <a:t>NO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154AC">
                        <a:alpha val="50000"/>
                      </a:srgbClr>
                    </a:solidFill>
                  </a:tcPr>
                </a:tc>
                <a:extLst>
                  <a:ext uri="{0D108BD9-81ED-4DB2-BD59-A6C34878D82A}">
                    <a16:rowId xmlns:a16="http://schemas.microsoft.com/office/drawing/2014/main" val="10004"/>
                  </a:ext>
                </a:extLst>
              </a:tr>
              <a:tr h="415776">
                <a:tc>
                  <a:txBody>
                    <a:bodyPr/>
                    <a:lstStyle/>
                    <a:p>
                      <a:r>
                        <a:rPr lang="en-GB" b="0" dirty="0">
                          <a:solidFill>
                            <a:schemeClr val="bg1"/>
                          </a:solidFill>
                          <a:latin typeface="Arial" panose="020B0604020202020204" pitchFamily="34" charset="0"/>
                          <a:cs typeface="Arial" panose="020B0604020202020204" pitchFamily="34" charset="0"/>
                        </a:rPr>
                        <a:t>The individual’s care is inadequate bu</a:t>
                      </a:r>
                      <a:r>
                        <a:rPr lang="en-GB" b="0" baseline="0" dirty="0">
                          <a:solidFill>
                            <a:schemeClr val="bg1"/>
                          </a:solidFill>
                          <a:latin typeface="Arial" panose="020B0604020202020204" pitchFamily="34" charset="0"/>
                          <a:cs typeface="Arial" panose="020B0604020202020204" pitchFamily="34" charset="0"/>
                        </a:rPr>
                        <a:t>t they cannot or will not complain</a:t>
                      </a:r>
                      <a:endParaRPr lang="en-GB"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GB" dirty="0">
                          <a:solidFill>
                            <a:srgbClr val="002060"/>
                          </a:solidFill>
                          <a:latin typeface="Arial" panose="020B0604020202020204" pitchFamily="34" charset="0"/>
                          <a:cs typeface="Arial" panose="020B0604020202020204" pitchFamily="34" charset="0"/>
                        </a:rPr>
                        <a:t>YES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154AC">
                        <a:alpha val="50000"/>
                      </a:srgbClr>
                    </a:solidFill>
                  </a:tcPr>
                </a:tc>
                <a:tc>
                  <a:txBody>
                    <a:bodyPr/>
                    <a:lstStyle/>
                    <a:p>
                      <a:pPr algn="ctr"/>
                      <a:r>
                        <a:rPr lang="en-GB" dirty="0">
                          <a:solidFill>
                            <a:srgbClr val="002060"/>
                          </a:solidFill>
                          <a:latin typeface="Arial" panose="020B0604020202020204" pitchFamily="34" charset="0"/>
                          <a:cs typeface="Arial" panose="020B0604020202020204" pitchFamily="34" charset="0"/>
                        </a:rPr>
                        <a:t>NO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154AC">
                        <a:alpha val="50000"/>
                      </a:srgbClr>
                    </a:solidFill>
                  </a:tcPr>
                </a:tc>
                <a:extLst>
                  <a:ext uri="{0D108BD9-81ED-4DB2-BD59-A6C34878D82A}">
                    <a16:rowId xmlns:a16="http://schemas.microsoft.com/office/drawing/2014/main" val="10005"/>
                  </a:ext>
                </a:extLst>
              </a:tr>
              <a:tr h="415776">
                <a:tc>
                  <a:txBody>
                    <a:bodyPr/>
                    <a:lstStyle/>
                    <a:p>
                      <a:r>
                        <a:rPr lang="en-GB" b="0" dirty="0">
                          <a:solidFill>
                            <a:schemeClr val="bg1"/>
                          </a:solidFill>
                          <a:latin typeface="Arial" panose="020B0604020202020204" pitchFamily="34" charset="0"/>
                          <a:cs typeface="Arial" panose="020B0604020202020204" pitchFamily="34" charset="0"/>
                        </a:rPr>
                        <a:t>Care plans</a:t>
                      </a:r>
                      <a:r>
                        <a:rPr lang="en-GB" b="0" baseline="0" dirty="0">
                          <a:solidFill>
                            <a:schemeClr val="bg1"/>
                          </a:solidFill>
                          <a:latin typeface="Arial" panose="020B0604020202020204" pitchFamily="34" charset="0"/>
                          <a:cs typeface="Arial" panose="020B0604020202020204" pitchFamily="34" charset="0"/>
                        </a:rPr>
                        <a:t> are reassessed and updated regularly</a:t>
                      </a:r>
                      <a:endParaRPr lang="en-GB"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GB" dirty="0">
                          <a:solidFill>
                            <a:srgbClr val="002060"/>
                          </a:solidFill>
                          <a:latin typeface="Arial" panose="020B0604020202020204" pitchFamily="34" charset="0"/>
                          <a:cs typeface="Arial" panose="020B0604020202020204" pitchFamily="34" charset="0"/>
                        </a:rPr>
                        <a:t>YES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154AC">
                        <a:alpha val="50000"/>
                      </a:srgbClr>
                    </a:solidFill>
                  </a:tcPr>
                </a:tc>
                <a:tc>
                  <a:txBody>
                    <a:bodyPr/>
                    <a:lstStyle/>
                    <a:p>
                      <a:pPr algn="ctr"/>
                      <a:r>
                        <a:rPr lang="en-GB" dirty="0">
                          <a:solidFill>
                            <a:srgbClr val="002060"/>
                          </a:solidFill>
                          <a:latin typeface="Arial" panose="020B0604020202020204" pitchFamily="34" charset="0"/>
                          <a:cs typeface="Arial" panose="020B0604020202020204" pitchFamily="34" charset="0"/>
                        </a:rPr>
                        <a:t>NO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154AC">
                        <a:alpha val="50000"/>
                      </a:srgbClr>
                    </a:solidFill>
                  </a:tcPr>
                </a:tc>
                <a:extLst>
                  <a:ext uri="{0D108BD9-81ED-4DB2-BD59-A6C34878D82A}">
                    <a16:rowId xmlns:a16="http://schemas.microsoft.com/office/drawing/2014/main" val="10006"/>
                  </a:ext>
                </a:extLst>
              </a:tr>
              <a:tr h="415776">
                <a:tc>
                  <a:txBody>
                    <a:bodyPr/>
                    <a:lstStyle/>
                    <a:p>
                      <a:r>
                        <a:rPr lang="en-GB" b="0" dirty="0">
                          <a:solidFill>
                            <a:schemeClr val="bg1"/>
                          </a:solidFill>
                          <a:latin typeface="Arial" panose="020B0604020202020204" pitchFamily="34" charset="0"/>
                          <a:cs typeface="Arial" panose="020B0604020202020204" pitchFamily="34" charset="0"/>
                        </a:rPr>
                        <a:t>Your manager is involved in the abuse of individuals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GB" dirty="0">
                          <a:solidFill>
                            <a:srgbClr val="002060"/>
                          </a:solidFill>
                          <a:latin typeface="Arial" panose="020B0604020202020204" pitchFamily="34" charset="0"/>
                          <a:cs typeface="Arial" panose="020B0604020202020204" pitchFamily="34" charset="0"/>
                        </a:rPr>
                        <a:t>YES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154AC">
                        <a:alpha val="50000"/>
                      </a:srgbClr>
                    </a:solidFill>
                  </a:tcPr>
                </a:tc>
                <a:tc>
                  <a:txBody>
                    <a:bodyPr/>
                    <a:lstStyle/>
                    <a:p>
                      <a:pPr algn="ctr"/>
                      <a:r>
                        <a:rPr lang="en-GB" dirty="0">
                          <a:solidFill>
                            <a:srgbClr val="002060"/>
                          </a:solidFill>
                          <a:latin typeface="Arial" panose="020B0604020202020204" pitchFamily="34" charset="0"/>
                          <a:cs typeface="Arial" panose="020B0604020202020204" pitchFamily="34" charset="0"/>
                        </a:rPr>
                        <a:t>NO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154AC">
                        <a:alpha val="50000"/>
                      </a:srgbClr>
                    </a:solidFill>
                  </a:tcPr>
                </a:tc>
                <a:extLst>
                  <a:ext uri="{0D108BD9-81ED-4DB2-BD59-A6C34878D82A}">
                    <a16:rowId xmlns:a16="http://schemas.microsoft.com/office/drawing/2014/main" val="10007"/>
                  </a:ext>
                </a:extLst>
              </a:tr>
            </a:tbl>
          </a:graphicData>
        </a:graphic>
      </p:graphicFrame>
      <p:sp>
        <p:nvSpPr>
          <p:cNvPr id="5" name="Oval 4"/>
          <p:cNvSpPr/>
          <p:nvPr>
            <p:custDataLst>
              <p:tags r:id="rId3"/>
            </p:custDataLst>
          </p:nvPr>
        </p:nvSpPr>
        <p:spPr>
          <a:xfrm>
            <a:off x="6483928" y="2196924"/>
            <a:ext cx="593766" cy="398937"/>
          </a:xfrm>
          <a:prstGeom prst="ellipse">
            <a:avLst/>
          </a:prstGeom>
          <a:no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 name="Oval 5"/>
          <p:cNvSpPr/>
          <p:nvPr>
            <p:custDataLst>
              <p:tags r:id="rId4"/>
            </p:custDataLst>
          </p:nvPr>
        </p:nvSpPr>
        <p:spPr>
          <a:xfrm>
            <a:off x="7876510" y="2624683"/>
            <a:ext cx="593766" cy="398937"/>
          </a:xfrm>
          <a:prstGeom prst="ellipse">
            <a:avLst/>
          </a:prstGeom>
          <a:no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 name="Oval 6"/>
          <p:cNvSpPr/>
          <p:nvPr>
            <p:custDataLst>
              <p:tags r:id="rId5"/>
            </p:custDataLst>
          </p:nvPr>
        </p:nvSpPr>
        <p:spPr>
          <a:xfrm>
            <a:off x="6483928" y="3023620"/>
            <a:ext cx="593766" cy="398937"/>
          </a:xfrm>
          <a:prstGeom prst="ellipse">
            <a:avLst/>
          </a:prstGeom>
          <a:no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8" name="Oval 7"/>
          <p:cNvSpPr/>
          <p:nvPr>
            <p:custDataLst>
              <p:tags r:id="rId6"/>
            </p:custDataLst>
          </p:nvPr>
        </p:nvSpPr>
        <p:spPr>
          <a:xfrm>
            <a:off x="6483928" y="3439504"/>
            <a:ext cx="593766" cy="398937"/>
          </a:xfrm>
          <a:prstGeom prst="ellipse">
            <a:avLst/>
          </a:prstGeom>
          <a:no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 name="Oval 8"/>
          <p:cNvSpPr/>
          <p:nvPr>
            <p:custDataLst>
              <p:tags r:id="rId7"/>
            </p:custDataLst>
          </p:nvPr>
        </p:nvSpPr>
        <p:spPr>
          <a:xfrm>
            <a:off x="6483928" y="3976243"/>
            <a:ext cx="593766" cy="398937"/>
          </a:xfrm>
          <a:prstGeom prst="ellipse">
            <a:avLst/>
          </a:prstGeom>
          <a:no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Oval 9"/>
          <p:cNvSpPr/>
          <p:nvPr>
            <p:custDataLst>
              <p:tags r:id="rId8"/>
            </p:custDataLst>
          </p:nvPr>
        </p:nvSpPr>
        <p:spPr>
          <a:xfrm>
            <a:off x="7888386" y="4510633"/>
            <a:ext cx="593766" cy="398937"/>
          </a:xfrm>
          <a:prstGeom prst="ellipse">
            <a:avLst/>
          </a:prstGeom>
          <a:no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1" name="Oval 10"/>
          <p:cNvSpPr/>
          <p:nvPr>
            <p:custDataLst>
              <p:tags r:id="rId9"/>
            </p:custDataLst>
          </p:nvPr>
        </p:nvSpPr>
        <p:spPr>
          <a:xfrm>
            <a:off x="6483928" y="4941168"/>
            <a:ext cx="593766" cy="398937"/>
          </a:xfrm>
          <a:prstGeom prst="ellipse">
            <a:avLst/>
          </a:prstGeom>
          <a:no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 name="TextBox 11"/>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2"/>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3"/>
              </a:rPr>
              <a:t>http://www.skillsforcare.org.uk</a:t>
            </a:r>
            <a:r>
              <a:rPr lang="en-IN" sz="900" b="1" u="sng" dirty="0">
                <a:latin typeface="Helvetica" panose="020B0604020202020204" pitchFamily="34" charset="0"/>
                <a:cs typeface="Helvetica" panose="020B0604020202020204" pitchFamily="34" charset="0"/>
                <a:hlinkClick r:id="rId13"/>
              </a:rPr>
              <a:t>/</a:t>
            </a:r>
            <a:endParaRPr lang="en-IN" sz="900" b="1" dirty="0">
              <a:latin typeface="Helvetica" panose="020B0604020202020204" pitchFamily="34" charset="0"/>
              <a:cs typeface="Helvetica" panose="020B0604020202020204" pitchFamily="34" charset="0"/>
            </a:endParaRPr>
          </a:p>
        </p:txBody>
      </p:sp>
      <p:pic>
        <p:nvPicPr>
          <p:cNvPr id="14" name="Picture 13"/>
          <p:cNvPicPr>
            <a:picLocks/>
          </p:cNvPicPr>
          <p:nvPr/>
        </p:nvPicPr>
        <p:blipFill rotWithShape="1">
          <a:blip r:embed="rId14" cstate="email">
            <a:extLst>
              <a:ext uri="{28A0092B-C50C-407E-A947-70E740481C1C}">
                <a14:useLocalDpi xmlns:a14="http://schemas.microsoft.com/office/drawing/2010/main"/>
              </a:ext>
            </a:extLst>
          </a:blip>
          <a:srcRect l="-8812" t="-35807" r="-8812" b="-35807"/>
          <a:stretch/>
        </p:blipFill>
        <p:spPr>
          <a:xfrm>
            <a:off x="8317637" y="692696"/>
            <a:ext cx="718859" cy="597960"/>
          </a:xfrm>
          <a:prstGeom prst="ellipse">
            <a:avLst/>
          </a:prstGeom>
          <a:solidFill>
            <a:srgbClr val="002060"/>
          </a:solidFill>
          <a:ln w="31750">
            <a:solidFill>
              <a:schemeClr val="bg1"/>
            </a:solidFill>
          </a:ln>
        </p:spPr>
      </p:pic>
      <p:sp>
        <p:nvSpPr>
          <p:cNvPr id="15" name="TextBox 1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6" name="Rectangle 15"/>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0369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1"/>
            </p:custDataLst>
          </p:nvPr>
        </p:nvSpPr>
        <p:spPr>
          <a:xfrm>
            <a:off x="0" y="397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Working in partnership</a:t>
            </a:r>
          </a:p>
        </p:txBody>
      </p:sp>
      <p:sp>
        <p:nvSpPr>
          <p:cNvPr id="4" name="Rectangle 3"/>
          <p:cNvSpPr/>
          <p:nvPr>
            <p:custDataLst>
              <p:tags r:id="rId2"/>
            </p:custDataLst>
          </p:nvPr>
        </p:nvSpPr>
        <p:spPr>
          <a:xfrm>
            <a:off x="252353" y="4462447"/>
            <a:ext cx="8639293" cy="188537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 name="Content Placeholder 2"/>
          <p:cNvSpPr>
            <a:spLocks noGrp="1"/>
          </p:cNvSpPr>
          <p:nvPr>
            <p:ph idx="1"/>
            <p:custDataLst>
              <p:tags r:id="rId3"/>
            </p:custDataLst>
          </p:nvPr>
        </p:nvSpPr>
        <p:spPr>
          <a:xfrm>
            <a:off x="457200" y="1340768"/>
            <a:ext cx="8229600" cy="3188597"/>
          </a:xfrm>
        </p:spPr>
        <p:txBody>
          <a:bodyPr>
            <a:normAutofit/>
          </a:bodyPr>
          <a:lstStyle/>
          <a:p>
            <a:pPr marL="0" indent="0">
              <a:spcBef>
                <a:spcPts val="600"/>
              </a:spcBef>
              <a:buNone/>
            </a:pPr>
            <a:r>
              <a:rPr lang="en-GB" sz="2400" dirty="0">
                <a:latin typeface="Helvetica" panose="020B0604020202020204" pitchFamily="34" charset="0"/>
                <a:cs typeface="Helvetica" panose="020B0604020202020204" pitchFamily="34" charset="0"/>
              </a:rPr>
              <a:t>In your role you will be working with people in a variety of situations, which is known as ‘partnership working’</a:t>
            </a:r>
          </a:p>
          <a:p>
            <a:pPr marL="0" indent="0">
              <a:spcBef>
                <a:spcPts val="600"/>
              </a:spcBef>
              <a:buNone/>
            </a:pPr>
            <a:r>
              <a:rPr lang="en-GB" sz="2400" dirty="0">
                <a:solidFill>
                  <a:srgbClr val="2154AC"/>
                </a:solidFill>
                <a:latin typeface="Helvetica" panose="020B0604020202020204" pitchFamily="34" charset="0"/>
                <a:cs typeface="Helvetica" panose="020B0604020202020204" pitchFamily="34" charset="0"/>
              </a:rPr>
              <a:t>Working relationships fall into four groups:</a:t>
            </a:r>
          </a:p>
          <a:p>
            <a:pPr>
              <a:spcBef>
                <a:spcPts val="600"/>
              </a:spcBef>
            </a:pPr>
            <a:r>
              <a:rPr lang="en-GB" sz="2400" dirty="0">
                <a:latin typeface="Helvetica" panose="020B0604020202020204" pitchFamily="34" charset="0"/>
                <a:cs typeface="Helvetica" panose="020B0604020202020204" pitchFamily="34" charset="0"/>
              </a:rPr>
              <a:t>Individuals and their friends and family</a:t>
            </a:r>
          </a:p>
          <a:p>
            <a:pPr>
              <a:spcBef>
                <a:spcPts val="600"/>
              </a:spcBef>
            </a:pPr>
            <a:r>
              <a:rPr lang="en-GB" sz="2400" dirty="0">
                <a:latin typeface="Helvetica" panose="020B0604020202020204" pitchFamily="34" charset="0"/>
                <a:cs typeface="Helvetica" panose="020B0604020202020204" pitchFamily="34" charset="0"/>
              </a:rPr>
              <a:t>Your colleagues and managers</a:t>
            </a:r>
          </a:p>
          <a:p>
            <a:pPr>
              <a:spcBef>
                <a:spcPts val="600"/>
              </a:spcBef>
            </a:pPr>
            <a:r>
              <a:rPr lang="en-GB" sz="2400" dirty="0">
                <a:latin typeface="Helvetica" panose="020B0604020202020204" pitchFamily="34" charset="0"/>
                <a:cs typeface="Helvetica" panose="020B0604020202020204" pitchFamily="34" charset="0"/>
              </a:rPr>
              <a:t>People from other workplaces, including </a:t>
            </a:r>
            <a:r>
              <a:rPr lang="en-GB" sz="2400" dirty="0">
                <a:solidFill>
                  <a:srgbClr val="2154AC"/>
                </a:solidFill>
                <a:latin typeface="Helvetica" panose="020B0604020202020204" pitchFamily="34" charset="0"/>
                <a:cs typeface="Helvetica" panose="020B0604020202020204" pitchFamily="34" charset="0"/>
              </a:rPr>
              <a:t>advocates</a:t>
            </a:r>
          </a:p>
          <a:p>
            <a:pPr>
              <a:spcBef>
                <a:spcPts val="600"/>
              </a:spcBef>
            </a:pPr>
            <a:r>
              <a:rPr lang="en-GB" sz="2400" dirty="0">
                <a:latin typeface="Helvetica" panose="020B0604020202020204" pitchFamily="34" charset="0"/>
                <a:cs typeface="Helvetica" panose="020B0604020202020204" pitchFamily="34" charset="0"/>
              </a:rPr>
              <a:t>Volunteers and community groups</a:t>
            </a:r>
          </a:p>
          <a:p>
            <a:endParaRPr lang="en-GB" dirty="0">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23603" y="4232414"/>
            <a:ext cx="1252841" cy="651802"/>
          </a:xfrm>
          <a:prstGeom prst="rect">
            <a:avLst/>
          </a:prstGeom>
        </p:spPr>
      </p:pic>
      <p:sp>
        <p:nvSpPr>
          <p:cNvPr id="6" name="TextBox 5"/>
          <p:cNvSpPr txBox="1"/>
          <p:nvPr>
            <p:custDataLst>
              <p:tags r:id="rId4"/>
            </p:custDataLst>
          </p:nvPr>
        </p:nvSpPr>
        <p:spPr>
          <a:xfrm>
            <a:off x="252353" y="4788798"/>
            <a:ext cx="8639293" cy="1323439"/>
          </a:xfrm>
          <a:prstGeom prst="rect">
            <a:avLst/>
          </a:prstGeom>
          <a:noFill/>
        </p:spPr>
        <p:txBody>
          <a:bodyPr wrap="square" rtlCol="0">
            <a:spAutoFit/>
          </a:bodyPr>
          <a:lstStyle/>
          <a:p>
            <a:r>
              <a:rPr lang="en-GB" sz="1600" b="1" dirty="0">
                <a:solidFill>
                  <a:srgbClr val="2154AC"/>
                </a:solidFill>
                <a:latin typeface="Helvetica" panose="020B0604020202020204" pitchFamily="34" charset="0"/>
                <a:cs typeface="Helvetica" panose="020B0604020202020204" pitchFamily="34" charset="0"/>
              </a:rPr>
              <a:t>Advocate: </a:t>
            </a:r>
            <a:r>
              <a:rPr lang="en-GB" sz="1600" dirty="0">
                <a:latin typeface="Helvetica" panose="020B0604020202020204" pitchFamily="34" charset="0"/>
                <a:cs typeface="Helvetica" panose="020B0604020202020204" pitchFamily="34" charset="0"/>
              </a:rPr>
              <a:t>Is a trusted, independent person who can speak and act for the individual. They can advise on matters such as benefits and can ensure that the individual’s voice is heard in care planning meetings, making sure that decisions are made in the interests of the individual. The role of advocates and advocacy services are important in some countries due to regulation of care services by the government.</a:t>
            </a:r>
          </a:p>
        </p:txBody>
      </p:sp>
      <p:sp>
        <p:nvSpPr>
          <p:cNvPr id="8" name="TextBox 7"/>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8"/>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9"/>
              </a:rPr>
              <a:t>http://www.skillsforcare.org.uk</a:t>
            </a:r>
            <a:r>
              <a:rPr lang="en-IN" sz="900" b="1" u="sng" dirty="0">
                <a:latin typeface="Helvetica" panose="020B0604020202020204" pitchFamily="34" charset="0"/>
                <a:cs typeface="Helvetica" panose="020B0604020202020204" pitchFamily="34" charset="0"/>
                <a:hlinkClick r:id="rId9"/>
              </a:rPr>
              <a:t>/</a:t>
            </a:r>
            <a:endParaRPr lang="en-IN" sz="900" b="1" dirty="0">
              <a:latin typeface="Helvetica" panose="020B0604020202020204" pitchFamily="34" charset="0"/>
              <a:cs typeface="Helvetica" panose="020B0604020202020204" pitchFamily="34" charset="0"/>
            </a:endParaRPr>
          </a:p>
        </p:txBody>
      </p:sp>
      <p:pic>
        <p:nvPicPr>
          <p:cNvPr id="10" name="Picture 9"/>
          <p:cNvPicPr>
            <a:picLocks/>
          </p:cNvPicPr>
          <p:nvPr/>
        </p:nvPicPr>
        <p:blipFill rotWithShape="1">
          <a:blip r:embed="rId10" cstate="email">
            <a:extLst>
              <a:ext uri="{28A0092B-C50C-407E-A947-70E740481C1C}">
                <a14:useLocalDpi xmlns:a14="http://schemas.microsoft.com/office/drawing/2010/main"/>
              </a:ext>
            </a:extLst>
          </a:blip>
          <a:srcRect l="-8812" t="-35807" r="-8812" b="-35807"/>
          <a:stretch/>
        </p:blipFill>
        <p:spPr>
          <a:xfrm>
            <a:off x="8317637" y="692696"/>
            <a:ext cx="718859" cy="597960"/>
          </a:xfrm>
          <a:prstGeom prst="ellipse">
            <a:avLst/>
          </a:prstGeom>
          <a:solidFill>
            <a:srgbClr val="002060"/>
          </a:solidFill>
          <a:ln w="31750">
            <a:solidFill>
              <a:schemeClr val="bg1"/>
            </a:solidFill>
          </a:ln>
        </p:spPr>
      </p:pic>
      <p:sp>
        <p:nvSpPr>
          <p:cNvPr id="11" name="TextBox 10"/>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298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9" name="Rectangle 8"/>
          <p:cNvSpPr/>
          <p:nvPr>
            <p:custDataLst>
              <p:tags r:id="rId1"/>
            </p:custDataLst>
          </p:nvPr>
        </p:nvSpPr>
        <p:spPr>
          <a:xfrm>
            <a:off x="3313216" y="2314125"/>
            <a:ext cx="5581401" cy="2185056"/>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2"/>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Effective partnership working</a:t>
            </a:r>
          </a:p>
        </p:txBody>
      </p:sp>
      <p:sp>
        <p:nvSpPr>
          <p:cNvPr id="3" name="Content Placeholder 2"/>
          <p:cNvSpPr>
            <a:spLocks noGrp="1"/>
          </p:cNvSpPr>
          <p:nvPr>
            <p:ph idx="1"/>
            <p:custDataLst>
              <p:tags r:id="rId3"/>
            </p:custDataLst>
          </p:nvPr>
        </p:nvSpPr>
        <p:spPr>
          <a:xfrm>
            <a:off x="255325" y="1154423"/>
            <a:ext cx="8591792" cy="2942564"/>
          </a:xfrm>
        </p:spPr>
        <p:txBody>
          <a:bodyPr>
            <a:normAutofit fontScale="92500" lnSpcReduction="10000"/>
          </a:bodyPr>
          <a:lstStyle/>
          <a:p>
            <a:pPr marL="0" indent="0">
              <a:spcBef>
                <a:spcPts val="600"/>
              </a:spcBef>
              <a:buNone/>
            </a:pPr>
            <a:r>
              <a:rPr lang="en-GB" sz="2800" dirty="0">
                <a:latin typeface="Helvetica" panose="020B0604020202020204" pitchFamily="34" charset="0"/>
                <a:cs typeface="Helvetica" panose="020B0604020202020204" pitchFamily="34" charset="0"/>
              </a:rPr>
              <a:t>The effectiveness of partnership working affects the quality of care delivery and the skills and values necessary for it to be effective include:</a:t>
            </a:r>
          </a:p>
          <a:p>
            <a:pPr>
              <a:spcBef>
                <a:spcPts val="600"/>
              </a:spcBef>
            </a:pPr>
            <a:r>
              <a:rPr lang="en-GB" sz="2600" dirty="0">
                <a:latin typeface="Helvetica" panose="020B0604020202020204" pitchFamily="34" charset="0"/>
                <a:cs typeface="Helvetica" panose="020B0604020202020204" pitchFamily="34" charset="0"/>
              </a:rPr>
              <a:t>Communication </a:t>
            </a:r>
          </a:p>
          <a:p>
            <a:pPr>
              <a:spcBef>
                <a:spcPts val="600"/>
              </a:spcBef>
            </a:pPr>
            <a:r>
              <a:rPr lang="en-GB" sz="2600" dirty="0">
                <a:latin typeface="Helvetica" panose="020B0604020202020204" pitchFamily="34" charset="0"/>
                <a:cs typeface="Helvetica" panose="020B0604020202020204" pitchFamily="34" charset="0"/>
              </a:rPr>
              <a:t>Record keeping</a:t>
            </a:r>
          </a:p>
          <a:p>
            <a:pPr>
              <a:spcBef>
                <a:spcPts val="600"/>
              </a:spcBef>
            </a:pPr>
            <a:r>
              <a:rPr lang="en-GB" sz="2600" dirty="0">
                <a:latin typeface="Helvetica" panose="020B0604020202020204" pitchFamily="34" charset="0"/>
                <a:cs typeface="Helvetica" panose="020B0604020202020204" pitchFamily="34" charset="0"/>
              </a:rPr>
              <a:t>Trust</a:t>
            </a:r>
          </a:p>
          <a:p>
            <a:pPr>
              <a:spcBef>
                <a:spcPts val="600"/>
              </a:spcBef>
            </a:pPr>
            <a:r>
              <a:rPr lang="en-GB" sz="2600" dirty="0">
                <a:latin typeface="Helvetica" panose="020B0604020202020204" pitchFamily="34" charset="0"/>
                <a:cs typeface="Helvetica" panose="020B0604020202020204" pitchFamily="34" charset="0"/>
              </a:rPr>
              <a:t>Respect</a:t>
            </a:r>
          </a:p>
          <a:p>
            <a:pPr>
              <a:spcBef>
                <a:spcPts val="600"/>
              </a:spcBef>
            </a:pPr>
            <a:endParaRPr lang="en-GB" dirty="0">
              <a:latin typeface="Helvetica" panose="020B0604020202020204" pitchFamily="34" charset="0"/>
              <a:cs typeface="Helvetica" panose="020B0604020202020204" pitchFamily="34" charset="0"/>
            </a:endParaRPr>
          </a:p>
        </p:txBody>
      </p:sp>
      <p:sp>
        <p:nvSpPr>
          <p:cNvPr id="4" name="Rectangle 3"/>
          <p:cNvSpPr/>
          <p:nvPr>
            <p:custDataLst>
              <p:tags r:id="rId4"/>
            </p:custDataLst>
          </p:nvPr>
        </p:nvSpPr>
        <p:spPr>
          <a:xfrm>
            <a:off x="3408223" y="2465801"/>
            <a:ext cx="5213269" cy="1785104"/>
          </a:xfrm>
          <a:prstGeom prst="rect">
            <a:avLst/>
          </a:prstGeom>
        </p:spPr>
        <p:txBody>
          <a:bodyPr wrap="square">
            <a:spAutoFit/>
          </a:bodyPr>
          <a:lstStyle/>
          <a:p>
            <a:pPr algn="r">
              <a:spcBef>
                <a:spcPts val="600"/>
              </a:spcBef>
            </a:pPr>
            <a:r>
              <a:rPr lang="en-GB" sz="2200" b="1" dirty="0">
                <a:solidFill>
                  <a:schemeClr val="bg1"/>
                </a:solidFill>
                <a:latin typeface="Helvetica" panose="020B0604020202020204" pitchFamily="34" charset="0"/>
                <a:cs typeface="Helvetica" panose="020B0604020202020204" pitchFamily="34" charset="0"/>
              </a:rPr>
              <a:t>Conflicts and disagreements can affect the quality of care provided, and seeking advice from seniors and colleagues (</a:t>
            </a:r>
            <a:r>
              <a:rPr lang="en-GB" sz="2200" b="1" dirty="0" err="1">
                <a:solidFill>
                  <a:schemeClr val="bg1"/>
                </a:solidFill>
                <a:latin typeface="Helvetica" panose="020B0604020202020204" pitchFamily="34" charset="0"/>
                <a:cs typeface="Helvetica" panose="020B0604020202020204" pitchFamily="34" charset="0"/>
              </a:rPr>
              <a:t>iCare</a:t>
            </a:r>
            <a:r>
              <a:rPr lang="en-GB" sz="2200" b="1" dirty="0">
                <a:solidFill>
                  <a:schemeClr val="bg1"/>
                </a:solidFill>
                <a:latin typeface="Helvetica" panose="020B0604020202020204" pitchFamily="34" charset="0"/>
                <a:cs typeface="Helvetica" panose="020B0604020202020204" pitchFamily="34" charset="0"/>
              </a:rPr>
              <a:t> Life) who have the experience will help you</a:t>
            </a:r>
          </a:p>
        </p:txBody>
      </p:sp>
      <p:sp>
        <p:nvSpPr>
          <p:cNvPr id="5" name="Rectangle 4"/>
          <p:cNvSpPr/>
          <p:nvPr>
            <p:custDataLst>
              <p:tags r:id="rId5"/>
            </p:custDataLst>
          </p:nvPr>
        </p:nvSpPr>
        <p:spPr>
          <a:xfrm>
            <a:off x="206790" y="4603579"/>
            <a:ext cx="4314696" cy="462052"/>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rgbClr val="002060"/>
                </a:solidFill>
                <a:latin typeface="Helvetica" panose="020B0604020202020204" pitchFamily="34" charset="0"/>
                <a:cs typeface="Helvetica" panose="020B0604020202020204" pitchFamily="34" charset="0"/>
              </a:rPr>
              <a:t>Working well in partnership</a:t>
            </a:r>
          </a:p>
        </p:txBody>
      </p:sp>
      <p:sp>
        <p:nvSpPr>
          <p:cNvPr id="6" name="Rectangle 5"/>
          <p:cNvSpPr/>
          <p:nvPr>
            <p:custDataLst>
              <p:tags r:id="rId6"/>
            </p:custDataLst>
          </p:nvPr>
        </p:nvSpPr>
        <p:spPr>
          <a:xfrm>
            <a:off x="211779" y="5065631"/>
            <a:ext cx="4319646" cy="1192658"/>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GB" b="1" dirty="0">
                <a:latin typeface="Helvetica" panose="020B0604020202020204" pitchFamily="34" charset="0"/>
                <a:cs typeface="Helvetica" panose="020B0604020202020204" pitchFamily="34" charset="0"/>
              </a:rPr>
              <a:t>Good quality care</a:t>
            </a:r>
          </a:p>
          <a:p>
            <a:pPr marL="285750" indent="-285750">
              <a:buFont typeface="Arial" panose="020B0604020202020204" pitchFamily="34" charset="0"/>
              <a:buChar char="•"/>
            </a:pPr>
            <a:r>
              <a:rPr lang="en-GB" b="1" dirty="0">
                <a:latin typeface="Helvetica" panose="020B0604020202020204" pitchFamily="34" charset="0"/>
                <a:cs typeface="Helvetica" panose="020B0604020202020204" pitchFamily="34" charset="0"/>
              </a:rPr>
              <a:t>Meets all the individual’s needs</a:t>
            </a:r>
          </a:p>
        </p:txBody>
      </p:sp>
      <p:sp>
        <p:nvSpPr>
          <p:cNvPr id="7" name="Rectangle 6"/>
          <p:cNvSpPr/>
          <p:nvPr>
            <p:custDataLst>
              <p:tags r:id="rId7"/>
            </p:custDataLst>
          </p:nvPr>
        </p:nvSpPr>
        <p:spPr>
          <a:xfrm>
            <a:off x="4585811" y="4602953"/>
            <a:ext cx="4326571" cy="462052"/>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rgbClr val="002060"/>
                </a:solidFill>
                <a:latin typeface="Helvetica" panose="020B0604020202020204" pitchFamily="34" charset="0"/>
                <a:cs typeface="Helvetica" panose="020B0604020202020204" pitchFamily="34" charset="0"/>
              </a:rPr>
              <a:t>Failings in partnership working</a:t>
            </a:r>
          </a:p>
        </p:txBody>
      </p:sp>
      <p:sp>
        <p:nvSpPr>
          <p:cNvPr id="8" name="Rectangle 7"/>
          <p:cNvSpPr/>
          <p:nvPr>
            <p:custDataLst>
              <p:tags r:id="rId8"/>
            </p:custDataLst>
          </p:nvPr>
        </p:nvSpPr>
        <p:spPr>
          <a:xfrm>
            <a:off x="4595750" y="5072164"/>
            <a:ext cx="4319646" cy="1186125"/>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GB" b="1" dirty="0">
                <a:latin typeface="Helvetica" panose="020B0604020202020204" pitchFamily="34" charset="0"/>
                <a:cs typeface="Helvetica" panose="020B0604020202020204" pitchFamily="34" charset="0"/>
              </a:rPr>
              <a:t>Poor standard of care</a:t>
            </a:r>
          </a:p>
          <a:p>
            <a:pPr marL="285750" indent="-285750">
              <a:buFont typeface="Arial" panose="020B0604020202020204" pitchFamily="34" charset="0"/>
              <a:buChar char="•"/>
            </a:pPr>
            <a:r>
              <a:rPr lang="en-GB" b="1" dirty="0">
                <a:latin typeface="Helvetica" panose="020B0604020202020204" pitchFamily="34" charset="0"/>
                <a:cs typeface="Helvetica" panose="020B0604020202020204" pitchFamily="34" charset="0"/>
              </a:rPr>
              <a:t>Often identified as a factor when things go wrong</a:t>
            </a:r>
          </a:p>
        </p:txBody>
      </p:sp>
      <p:sp>
        <p:nvSpPr>
          <p:cNvPr id="10" name="TextBox 9"/>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1"/>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2"/>
              </a:rPr>
              <a:t>http://www.skillsforcare.org.uk</a:t>
            </a:r>
            <a:r>
              <a:rPr lang="en-IN" sz="900" b="1" u="sng" dirty="0">
                <a:latin typeface="Helvetica" panose="020B0604020202020204" pitchFamily="34" charset="0"/>
                <a:cs typeface="Helvetica" panose="020B0604020202020204" pitchFamily="34" charset="0"/>
                <a:hlinkClick r:id="rId12"/>
              </a:rPr>
              <a:t>/</a:t>
            </a:r>
            <a:endParaRPr lang="en-IN" sz="900" b="1" dirty="0">
              <a:latin typeface="Helvetica" panose="020B0604020202020204" pitchFamily="34" charset="0"/>
              <a:cs typeface="Helvetica" panose="020B0604020202020204" pitchFamily="34" charset="0"/>
            </a:endParaRPr>
          </a:p>
        </p:txBody>
      </p:sp>
      <p:sp>
        <p:nvSpPr>
          <p:cNvPr id="13" name="TextBox 1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4" name="Rectangle 13"/>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7575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1"/>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check</a:t>
            </a:r>
          </a:p>
        </p:txBody>
      </p:sp>
      <p:sp>
        <p:nvSpPr>
          <p:cNvPr id="4" name="TextBox 3"/>
          <p:cNvSpPr txBox="1"/>
          <p:nvPr>
            <p:custDataLst>
              <p:tags r:id="rId2"/>
            </p:custDataLst>
          </p:nvPr>
        </p:nvSpPr>
        <p:spPr>
          <a:xfrm>
            <a:off x="1046578" y="2742238"/>
            <a:ext cx="5384471" cy="769441"/>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The law states that your employer can choose how they treat you</a:t>
            </a:r>
          </a:p>
        </p:txBody>
      </p:sp>
      <p:sp>
        <p:nvSpPr>
          <p:cNvPr id="5" name="TextBox 4"/>
          <p:cNvSpPr txBox="1"/>
          <p:nvPr>
            <p:custDataLst>
              <p:tags r:id="rId3"/>
            </p:custDataLst>
          </p:nvPr>
        </p:nvSpPr>
        <p:spPr>
          <a:xfrm>
            <a:off x="1067421" y="3690149"/>
            <a:ext cx="5772766" cy="769441"/>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You have legal rights and responsibilities when you are employed</a:t>
            </a:r>
          </a:p>
        </p:txBody>
      </p:sp>
      <p:sp>
        <p:nvSpPr>
          <p:cNvPr id="6" name="TextBox 5"/>
          <p:cNvSpPr txBox="1"/>
          <p:nvPr>
            <p:custDataLst>
              <p:tags r:id="rId4"/>
            </p:custDataLst>
          </p:nvPr>
        </p:nvSpPr>
        <p:spPr>
          <a:xfrm>
            <a:off x="1067421" y="4691978"/>
            <a:ext cx="7056784" cy="769441"/>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You can behave however you want </a:t>
            </a:r>
            <a:br>
              <a:rPr lang="en-GB" sz="2200" b="1" dirty="0">
                <a:latin typeface="Helvetica" panose="020B0604020202020204" pitchFamily="34" charset="0"/>
                <a:cs typeface="Helvetica" panose="020B0604020202020204" pitchFamily="34" charset="0"/>
              </a:rPr>
            </a:br>
            <a:r>
              <a:rPr lang="en-GB" sz="2200" b="1" dirty="0">
                <a:latin typeface="Helvetica" panose="020B0604020202020204" pitchFamily="34" charset="0"/>
                <a:cs typeface="Helvetica" panose="020B0604020202020204" pitchFamily="34" charset="0"/>
              </a:rPr>
              <a:t>in the workplace</a:t>
            </a:r>
          </a:p>
        </p:txBody>
      </p:sp>
      <p:sp>
        <p:nvSpPr>
          <p:cNvPr id="7" name="TextBox 6"/>
          <p:cNvSpPr txBox="1"/>
          <p:nvPr>
            <p:custDataLst>
              <p:tags r:id="rId5"/>
            </p:custDataLst>
          </p:nvPr>
        </p:nvSpPr>
        <p:spPr>
          <a:xfrm>
            <a:off x="1046578" y="5559283"/>
            <a:ext cx="7056784" cy="769441"/>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The law does not apply to people who </a:t>
            </a:r>
            <a:br>
              <a:rPr lang="en-GB" sz="2200" b="1" dirty="0">
                <a:latin typeface="Helvetica" panose="020B0604020202020204" pitchFamily="34" charset="0"/>
                <a:cs typeface="Helvetica" panose="020B0604020202020204" pitchFamily="34" charset="0"/>
              </a:rPr>
            </a:br>
            <a:r>
              <a:rPr lang="en-GB" sz="2200" b="1" dirty="0">
                <a:latin typeface="Helvetica" panose="020B0604020202020204" pitchFamily="34" charset="0"/>
                <a:cs typeface="Helvetica" panose="020B0604020202020204" pitchFamily="34" charset="0"/>
              </a:rPr>
              <a:t>work in agreed ways</a:t>
            </a:r>
          </a:p>
        </p:txBody>
      </p:sp>
      <p:grpSp>
        <p:nvGrpSpPr>
          <p:cNvPr id="8" name="Group 7"/>
          <p:cNvGrpSpPr/>
          <p:nvPr>
            <p:custDataLst>
              <p:tags r:id="rId6"/>
            </p:custDataLst>
          </p:nvPr>
        </p:nvGrpSpPr>
        <p:grpSpPr>
          <a:xfrm>
            <a:off x="5851869" y="2872096"/>
            <a:ext cx="3711396" cy="4564662"/>
            <a:chOff x="5469116" y="2420888"/>
            <a:chExt cx="3711396" cy="4564662"/>
          </a:xfrm>
        </p:grpSpPr>
        <p:pic>
          <p:nvPicPr>
            <p:cNvPr id="9" name="Picture 8"/>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rot="282173">
              <a:off x="5469116"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0" name="Picture 4" descr="\\DESIGNARCHIVE\Archive\PowerPoints\PPT symbols and documents\ABCD cards\B.png"/>
            <p:cNvPicPr>
              <a:picLocks noChangeAspect="1" noChangeArrowheads="1"/>
            </p:cNvPicPr>
            <p:nvPr/>
          </p:nvPicPr>
          <p:blipFill rotWithShape="1">
            <a:blip r:embed="rId13" cstate="email">
              <a:extLst>
                <a:ext uri="{28A0092B-C50C-407E-A947-70E740481C1C}">
                  <a14:useLocalDpi xmlns:a14="http://schemas.microsoft.com/office/drawing/2010/main"/>
                </a:ext>
              </a:extLst>
            </a:blip>
            <a:srcRect t="4221" b="7959"/>
            <a:stretch/>
          </p:blipFill>
          <p:spPr bwMode="auto">
            <a:xfrm rot="302735">
              <a:off x="6457181" y="2617595"/>
              <a:ext cx="1902988" cy="2360978"/>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325523" y="2662173"/>
            <a:ext cx="617417" cy="872258"/>
          </a:xfrm>
          <a:prstGeom prst="rect">
            <a:avLst/>
          </a:prstGeom>
        </p:spPr>
      </p:pic>
      <p:pic>
        <p:nvPicPr>
          <p:cNvPr id="12" name="Picture 11"/>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325523" y="3606439"/>
            <a:ext cx="617417" cy="872258"/>
          </a:xfrm>
          <a:prstGeom prst="rect">
            <a:avLst/>
          </a:prstGeom>
        </p:spPr>
      </p:pic>
      <p:pic>
        <p:nvPicPr>
          <p:cNvPr id="13" name="Picture 12"/>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325523" y="4542543"/>
            <a:ext cx="617417" cy="872258"/>
          </a:xfrm>
          <a:prstGeom prst="rect">
            <a:avLst/>
          </a:prstGeom>
        </p:spPr>
      </p:pic>
      <p:pic>
        <p:nvPicPr>
          <p:cNvPr id="14" name="Picture 13"/>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325523" y="5470485"/>
            <a:ext cx="617417" cy="872258"/>
          </a:xfrm>
          <a:prstGeom prst="rect">
            <a:avLst/>
          </a:prstGeom>
        </p:spPr>
      </p:pic>
      <p:sp>
        <p:nvSpPr>
          <p:cNvPr id="15" name="Rectangle 14"/>
          <p:cNvSpPr/>
          <p:nvPr>
            <p:custDataLst>
              <p:tags r:id="rId7"/>
            </p:custDataLst>
          </p:nvPr>
        </p:nvSpPr>
        <p:spPr>
          <a:xfrm>
            <a:off x="-201880" y="1221187"/>
            <a:ext cx="9619013" cy="1035122"/>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8" name="Rectangle 17"/>
          <p:cNvSpPr/>
          <p:nvPr>
            <p:custDataLst>
              <p:tags r:id="rId8"/>
            </p:custDataLst>
          </p:nvPr>
        </p:nvSpPr>
        <p:spPr>
          <a:xfrm>
            <a:off x="255324" y="1326533"/>
            <a:ext cx="8639293" cy="905633"/>
          </a:xfrm>
          <a:prstGeom prst="rect">
            <a:avLst/>
          </a:prstGeom>
        </p:spPr>
        <p:txBody>
          <a:bodyPr wrap="square">
            <a:spAutoFit/>
          </a:bodyPr>
          <a:lstStyle/>
          <a:p>
            <a:pPr>
              <a:lnSpc>
                <a:spcPct val="115000"/>
              </a:lnSpc>
            </a:pPr>
            <a:r>
              <a:rPr lang="en-GB" sz="2400" b="1" dirty="0">
                <a:solidFill>
                  <a:schemeClr val="bg1"/>
                </a:solidFill>
                <a:latin typeface="Helvetica" panose="020B0604020202020204" pitchFamily="34" charset="0"/>
                <a:cs typeface="Helvetica" panose="020B0604020202020204" pitchFamily="34" charset="0"/>
              </a:rPr>
              <a:t>Which of the following statements about rights and responsibilities is true?</a:t>
            </a:r>
            <a:endParaRPr lang="en-GB" sz="2400" b="1" dirty="0">
              <a:solidFill>
                <a:schemeClr val="bg1"/>
              </a:solidFill>
              <a:latin typeface="Helvetica" panose="020B0604020202020204" pitchFamily="34" charset="0"/>
              <a:ea typeface="Calibri"/>
              <a:cs typeface="Helvetica" panose="020B0604020202020204" pitchFamily="34" charset="0"/>
            </a:endParaRPr>
          </a:p>
        </p:txBody>
      </p:sp>
      <p:pic>
        <p:nvPicPr>
          <p:cNvPr id="17" name="Picture 16"/>
          <p:cNvPicPr>
            <a:picLocks/>
          </p:cNvPicPr>
          <p:nvPr/>
        </p:nvPicPr>
        <p:blipFill rotWithShape="1">
          <a:blip r:embed="rId18" cstate="email">
            <a:extLst>
              <a:ext uri="{28A0092B-C50C-407E-A947-70E740481C1C}">
                <a14:useLocalDpi xmlns:a14="http://schemas.microsoft.com/office/drawing/2010/main"/>
              </a:ext>
            </a:extLst>
          </a:blip>
          <a:srcRect l="-27624" t="-13361" r="-27624" b="-13361"/>
          <a:stretch/>
        </p:blipFill>
        <p:spPr>
          <a:xfrm>
            <a:off x="8295714" y="682571"/>
            <a:ext cx="740782" cy="628380"/>
          </a:xfrm>
          <a:prstGeom prst="ellipse">
            <a:avLst/>
          </a:prstGeom>
          <a:solidFill>
            <a:srgbClr val="002060"/>
          </a:solidFill>
          <a:ln w="31750">
            <a:solidFill>
              <a:schemeClr val="bg1"/>
            </a:solidFill>
          </a:ln>
        </p:spPr>
      </p:pic>
      <p:sp>
        <p:nvSpPr>
          <p:cNvPr id="3" name="Rectangle 2"/>
          <p:cNvSpPr/>
          <p:nvPr>
            <p:custDataLst>
              <p:tags r:id="rId9"/>
            </p:custDataLst>
          </p:nvPr>
        </p:nvSpPr>
        <p:spPr>
          <a:xfrm>
            <a:off x="6032310" y="2324550"/>
            <a:ext cx="2862306" cy="405864"/>
          </a:xfrm>
          <a:prstGeom prst="rect">
            <a:avLst/>
          </a:prstGeom>
          <a:solidFill>
            <a:srgbClr val="1C5ECA"/>
          </a:solidFill>
          <a:ln w="9525" cap="flat" cmpd="sng" algn="ctr">
            <a:solidFill>
              <a:srgbClr val="00206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Helvetica" panose="020B0604020202020204" pitchFamily="34" charset="0"/>
                <a:cs typeface="Helvetica" panose="020B0604020202020204" pitchFamily="34" charset="0"/>
              </a:rPr>
              <a:t>Click to reveal answer</a:t>
            </a:r>
          </a:p>
        </p:txBody>
      </p:sp>
      <p:sp>
        <p:nvSpPr>
          <p:cNvPr id="19" name="TextBox 18"/>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9"/>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0"/>
              </a:rPr>
              <a:t>http://www.skillsforcare.org.uk</a:t>
            </a:r>
            <a:r>
              <a:rPr lang="en-IN" sz="900" b="1" u="sng" dirty="0">
                <a:latin typeface="Helvetica" panose="020B0604020202020204" pitchFamily="34" charset="0"/>
                <a:cs typeface="Helvetica" panose="020B0604020202020204" pitchFamily="34" charset="0"/>
                <a:hlinkClick r:id="rId20"/>
              </a:rPr>
              <a:t>/</a:t>
            </a:r>
            <a:endParaRPr lang="en-IN" sz="900" b="1" dirty="0">
              <a:latin typeface="Helvetica" panose="020B0604020202020204" pitchFamily="34" charset="0"/>
              <a:cs typeface="Helvetica" panose="020B0604020202020204" pitchFamily="34" charset="0"/>
            </a:endParaRPr>
          </a:p>
        </p:txBody>
      </p:sp>
      <p:sp>
        <p:nvSpPr>
          <p:cNvPr id="21" name="TextBox 20"/>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2" name="Rectangle 21"/>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11529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6"/>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7"/>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6" grpId="0"/>
      <p:bldP spid="6" grpId="1"/>
      <p:bldP spid="7" grpId="0"/>
      <p:bldP spid="7" grpId="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4" name="Rectangle 3"/>
          <p:cNvSpPr/>
          <p:nvPr>
            <p:custDataLst>
              <p:tags r:id="rId1"/>
            </p:custDataLst>
          </p:nvPr>
        </p:nvSpPr>
        <p:spPr>
          <a:xfrm>
            <a:off x="-201880" y="1221187"/>
            <a:ext cx="9619013" cy="1035122"/>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2"/>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check</a:t>
            </a:r>
          </a:p>
        </p:txBody>
      </p:sp>
      <p:sp>
        <p:nvSpPr>
          <p:cNvPr id="3" name="Content Placeholder 2"/>
          <p:cNvSpPr>
            <a:spLocks noGrp="1"/>
          </p:cNvSpPr>
          <p:nvPr>
            <p:ph idx="1"/>
            <p:custDataLst>
              <p:tags r:id="rId3"/>
            </p:custDataLst>
          </p:nvPr>
        </p:nvSpPr>
        <p:spPr>
          <a:xfrm>
            <a:off x="255325" y="1344423"/>
            <a:ext cx="8627418" cy="805010"/>
          </a:xfrm>
        </p:spPr>
        <p:txBody>
          <a:bodyPr>
            <a:noAutofit/>
          </a:bodyPr>
          <a:lstStyle/>
          <a:p>
            <a:pPr marL="0" indent="0">
              <a:buNone/>
            </a:pPr>
            <a:r>
              <a:rPr lang="en-GB" sz="2400" dirty="0">
                <a:solidFill>
                  <a:schemeClr val="bg1"/>
                </a:solidFill>
                <a:latin typeface="Helvetica" panose="020B0604020202020204" pitchFamily="34" charset="0"/>
                <a:cs typeface="Helvetica" panose="020B0604020202020204" pitchFamily="34" charset="0"/>
              </a:rPr>
              <a:t>Which of the following is important for effective partnership working?</a:t>
            </a:r>
          </a:p>
        </p:txBody>
      </p:sp>
      <p:sp>
        <p:nvSpPr>
          <p:cNvPr id="5" name="TextBox 4"/>
          <p:cNvSpPr txBox="1"/>
          <p:nvPr>
            <p:custDataLst>
              <p:tags r:id="rId4"/>
            </p:custDataLst>
          </p:nvPr>
        </p:nvSpPr>
        <p:spPr>
          <a:xfrm>
            <a:off x="999898" y="2804678"/>
            <a:ext cx="4997142"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Whistleblowing</a:t>
            </a:r>
          </a:p>
        </p:txBody>
      </p:sp>
      <p:sp>
        <p:nvSpPr>
          <p:cNvPr id="6" name="TextBox 5"/>
          <p:cNvSpPr txBox="1"/>
          <p:nvPr>
            <p:custDataLst>
              <p:tags r:id="rId5"/>
            </p:custDataLst>
          </p:nvPr>
        </p:nvSpPr>
        <p:spPr>
          <a:xfrm>
            <a:off x="999897" y="3623793"/>
            <a:ext cx="5080269"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Keeping relevant information to yourself</a:t>
            </a:r>
          </a:p>
        </p:txBody>
      </p:sp>
      <p:sp>
        <p:nvSpPr>
          <p:cNvPr id="7" name="TextBox 6"/>
          <p:cNvSpPr txBox="1"/>
          <p:nvPr>
            <p:custDataLst>
              <p:tags r:id="rId6"/>
            </p:custDataLst>
          </p:nvPr>
        </p:nvSpPr>
        <p:spPr>
          <a:xfrm>
            <a:off x="1001219" y="4701394"/>
            <a:ext cx="5078947"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Open and honest communication</a:t>
            </a:r>
          </a:p>
        </p:txBody>
      </p:sp>
      <p:sp>
        <p:nvSpPr>
          <p:cNvPr id="8" name="TextBox 7"/>
          <p:cNvSpPr txBox="1"/>
          <p:nvPr>
            <p:custDataLst>
              <p:tags r:id="rId7"/>
            </p:custDataLst>
          </p:nvPr>
        </p:nvSpPr>
        <p:spPr>
          <a:xfrm>
            <a:off x="999897" y="5414147"/>
            <a:ext cx="5620294"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Making judgements based on </a:t>
            </a:r>
            <a:br>
              <a:rPr lang="en-GB" sz="2200" b="1" dirty="0">
                <a:solidFill>
                  <a:prstClr val="black"/>
                </a:solidFill>
                <a:latin typeface="Helvetica" panose="020B0604020202020204" pitchFamily="34" charset="0"/>
                <a:cs typeface="Helvetica" panose="020B0604020202020204" pitchFamily="34" charset="0"/>
              </a:rPr>
            </a:br>
            <a:r>
              <a:rPr lang="en-GB" sz="2200" b="1" dirty="0">
                <a:solidFill>
                  <a:prstClr val="black"/>
                </a:solidFill>
                <a:latin typeface="Helvetica" panose="020B0604020202020204" pitchFamily="34" charset="0"/>
                <a:cs typeface="Helvetica" panose="020B0604020202020204" pitchFamily="34" charset="0"/>
              </a:rPr>
              <a:t>your past experiences</a:t>
            </a:r>
          </a:p>
        </p:txBody>
      </p:sp>
      <p:pic>
        <p:nvPicPr>
          <p:cNvPr id="12" name="Picture 11"/>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310895" y="2542593"/>
            <a:ext cx="617417" cy="872258"/>
          </a:xfrm>
          <a:prstGeom prst="rect">
            <a:avLst/>
          </a:prstGeom>
        </p:spPr>
      </p:pic>
      <p:pic>
        <p:nvPicPr>
          <p:cNvPr id="13" name="Picture 1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10895" y="3486859"/>
            <a:ext cx="617417" cy="872258"/>
          </a:xfrm>
          <a:prstGeom prst="rect">
            <a:avLst/>
          </a:prstGeom>
        </p:spPr>
      </p:pic>
      <p:pic>
        <p:nvPicPr>
          <p:cNvPr id="14" name="Picture 13"/>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310895" y="4422963"/>
            <a:ext cx="617417" cy="872258"/>
          </a:xfrm>
          <a:prstGeom prst="rect">
            <a:avLst/>
          </a:prstGeom>
        </p:spPr>
      </p:pic>
      <p:pic>
        <p:nvPicPr>
          <p:cNvPr id="15" name="Picture 14"/>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310895" y="5350905"/>
            <a:ext cx="617417" cy="872258"/>
          </a:xfrm>
          <a:prstGeom prst="rect">
            <a:avLst/>
          </a:prstGeom>
        </p:spPr>
      </p:pic>
      <p:grpSp>
        <p:nvGrpSpPr>
          <p:cNvPr id="17" name="Group 16"/>
          <p:cNvGrpSpPr/>
          <p:nvPr>
            <p:custDataLst>
              <p:tags r:id="rId8"/>
            </p:custDataLst>
          </p:nvPr>
        </p:nvGrpSpPr>
        <p:grpSpPr>
          <a:xfrm>
            <a:off x="5508104" y="2836126"/>
            <a:ext cx="3711396" cy="4564662"/>
            <a:chOff x="4716116" y="2392730"/>
            <a:chExt cx="3711396" cy="4564662"/>
          </a:xfrm>
        </p:grpSpPr>
        <p:pic>
          <p:nvPicPr>
            <p:cNvPr id="18" name="Picture 17"/>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rot="282173">
              <a:off x="4716116" y="2392730"/>
              <a:ext cx="3711396" cy="4564662"/>
            </a:xfrm>
            <a:prstGeom prst="rect">
              <a:avLst/>
            </a:prstGeom>
            <a:effectLst>
              <a:outerShdw blurRad="63500" sx="102000" sy="102000" algn="ctr" rotWithShape="0">
                <a:schemeClr val="tx1">
                  <a:lumMod val="65000"/>
                  <a:lumOff val="35000"/>
                  <a:alpha val="40000"/>
                </a:schemeClr>
              </a:outerShdw>
            </a:effectLst>
          </p:spPr>
        </p:pic>
        <p:pic>
          <p:nvPicPr>
            <p:cNvPr id="19" name="Picture 18"/>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rot="308198">
              <a:off x="5875925" y="2534840"/>
              <a:ext cx="1636750" cy="2465804"/>
            </a:xfrm>
            <a:prstGeom prst="rect">
              <a:avLst/>
            </a:prstGeom>
          </p:spPr>
        </p:pic>
      </p:grpSp>
      <p:sp>
        <p:nvSpPr>
          <p:cNvPr id="20" name="Rectangle 19"/>
          <p:cNvSpPr/>
          <p:nvPr>
            <p:custDataLst>
              <p:tags r:id="rId9"/>
            </p:custDataLst>
          </p:nvPr>
        </p:nvSpPr>
        <p:spPr>
          <a:xfrm>
            <a:off x="5997040" y="2324550"/>
            <a:ext cx="2897577" cy="405864"/>
          </a:xfrm>
          <a:prstGeom prst="rect">
            <a:avLst/>
          </a:prstGeom>
          <a:solidFill>
            <a:srgbClr val="1C5ECA"/>
          </a:solidFill>
          <a:ln w="9525" cap="flat" cmpd="sng" algn="ctr">
            <a:solidFill>
              <a:srgbClr val="00206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Helvetica" panose="020B0604020202020204" pitchFamily="34" charset="0"/>
                <a:cs typeface="Helvetica" panose="020B0604020202020204" pitchFamily="34" charset="0"/>
              </a:rPr>
              <a:t>Click to reveal answer</a:t>
            </a:r>
          </a:p>
        </p:txBody>
      </p:sp>
      <p:sp>
        <p:nvSpPr>
          <p:cNvPr id="21" name="TextBox 20"/>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8"/>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9"/>
              </a:rPr>
              <a:t>http://www.skillsforcare.org.uk</a:t>
            </a:r>
            <a:r>
              <a:rPr lang="en-IN" sz="900" b="1" u="sng" dirty="0">
                <a:latin typeface="Helvetica" panose="020B0604020202020204" pitchFamily="34" charset="0"/>
                <a:cs typeface="Helvetica" panose="020B0604020202020204" pitchFamily="34" charset="0"/>
                <a:hlinkClick r:id="rId19"/>
              </a:rPr>
              <a:t>/</a:t>
            </a:r>
            <a:endParaRPr lang="en-IN" sz="900" b="1" dirty="0">
              <a:latin typeface="Helvetica" panose="020B0604020202020204" pitchFamily="34" charset="0"/>
              <a:cs typeface="Helvetica" panose="020B0604020202020204" pitchFamily="34" charset="0"/>
            </a:endParaRPr>
          </a:p>
        </p:txBody>
      </p:sp>
      <p:pic>
        <p:nvPicPr>
          <p:cNvPr id="24" name="Picture 23"/>
          <p:cNvPicPr>
            <a:picLocks/>
          </p:cNvPicPr>
          <p:nvPr/>
        </p:nvPicPr>
        <p:blipFill rotWithShape="1">
          <a:blip r:embed="rId20" cstate="email">
            <a:extLst>
              <a:ext uri="{28A0092B-C50C-407E-A947-70E740481C1C}">
                <a14:useLocalDpi xmlns:a14="http://schemas.microsoft.com/office/drawing/2010/main"/>
              </a:ext>
            </a:extLst>
          </a:blip>
          <a:srcRect l="-27624" t="-13361" r="-27624" b="-13361"/>
          <a:stretch/>
        </p:blipFill>
        <p:spPr>
          <a:xfrm>
            <a:off x="8295714" y="682571"/>
            <a:ext cx="740782" cy="628380"/>
          </a:xfrm>
          <a:prstGeom prst="ellipse">
            <a:avLst/>
          </a:prstGeom>
          <a:solidFill>
            <a:srgbClr val="002060"/>
          </a:solidFill>
          <a:ln w="31750">
            <a:solidFill>
              <a:schemeClr val="bg1"/>
            </a:solidFill>
          </a:ln>
        </p:spPr>
      </p:pic>
      <p:sp>
        <p:nvSpPr>
          <p:cNvPr id="22" name="TextBox 21"/>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5" name="Rectangle 24"/>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3976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childTnLst>
                          </p:cTn>
                        </p:par>
                        <p:par>
                          <p:cTn id="29" fill="hold">
                            <p:stCondLst>
                              <p:cond delay="0"/>
                            </p:stCondLst>
                            <p:childTnLst>
                              <p:par>
                                <p:cTn id="30" presetID="1" presetClass="exit" presetSubtype="0" fill="hold" nodeType="afterEffect">
                                  <p:stCondLst>
                                    <p:cond delay="0"/>
                                  </p:stCondLst>
                                  <p:childTnLst>
                                    <p:set>
                                      <p:cBhvr>
                                        <p:cTn id="31" dur="1" fill="hold">
                                          <p:stCondLst>
                                            <p:cond delay="0"/>
                                          </p:stCondLst>
                                        </p:cTn>
                                        <p:tgtEl>
                                          <p:spTgt spid="12"/>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3"/>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15"/>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hidden"/>
                                      </p:to>
                                    </p:set>
                                  </p:childTnLst>
                                </p:cTn>
                              </p:par>
                              <p:par>
                                <p:cTn id="38" presetID="1" presetClass="exit"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hidden"/>
                                      </p:to>
                                    </p:set>
                                  </p:childTnLst>
                                </p:cTn>
                              </p:par>
                              <p:par>
                                <p:cTn id="42" presetID="2" presetClass="entr" presetSubtype="4"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4" name="Rectangle 3"/>
          <p:cNvSpPr/>
          <p:nvPr>
            <p:custDataLst>
              <p:tags r:id="rId1"/>
            </p:custDataLst>
          </p:nvPr>
        </p:nvSpPr>
        <p:spPr>
          <a:xfrm>
            <a:off x="-201880" y="1221186"/>
            <a:ext cx="9619013" cy="1103363"/>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2"/>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check</a:t>
            </a:r>
          </a:p>
        </p:txBody>
      </p:sp>
      <p:sp>
        <p:nvSpPr>
          <p:cNvPr id="3" name="Content Placeholder 2"/>
          <p:cNvSpPr>
            <a:spLocks noGrp="1"/>
          </p:cNvSpPr>
          <p:nvPr>
            <p:ph idx="1"/>
            <p:custDataLst>
              <p:tags r:id="rId3"/>
            </p:custDataLst>
          </p:nvPr>
        </p:nvSpPr>
        <p:spPr>
          <a:xfrm>
            <a:off x="255325" y="1186813"/>
            <a:ext cx="8627418" cy="1137736"/>
          </a:xfrm>
        </p:spPr>
        <p:txBody>
          <a:bodyPr>
            <a:noAutofit/>
          </a:bodyPr>
          <a:lstStyle/>
          <a:p>
            <a:pPr marL="0" indent="0">
              <a:buNone/>
            </a:pPr>
            <a:r>
              <a:rPr lang="en-GB" sz="2400" dirty="0">
                <a:solidFill>
                  <a:schemeClr val="bg1"/>
                </a:solidFill>
                <a:latin typeface="Helvetica" panose="020B0604020202020204" pitchFamily="34" charset="0"/>
                <a:cs typeface="Helvetica" panose="020B0604020202020204" pitchFamily="34" charset="0"/>
              </a:rPr>
              <a:t>What should you do if you are concerned that one of your colleagues is mistreating an individual they are providing care and support for?</a:t>
            </a:r>
          </a:p>
        </p:txBody>
      </p:sp>
      <p:sp>
        <p:nvSpPr>
          <p:cNvPr id="5" name="TextBox 4"/>
          <p:cNvSpPr txBox="1"/>
          <p:nvPr>
            <p:custDataLst>
              <p:tags r:id="rId4"/>
            </p:custDataLst>
          </p:nvPr>
        </p:nvSpPr>
        <p:spPr>
          <a:xfrm>
            <a:off x="999898" y="2909915"/>
            <a:ext cx="5395656" cy="430887"/>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I should keep quiet and not complain</a:t>
            </a:r>
          </a:p>
        </p:txBody>
      </p:sp>
      <p:sp>
        <p:nvSpPr>
          <p:cNvPr id="6" name="TextBox 5"/>
          <p:cNvSpPr txBox="1"/>
          <p:nvPr>
            <p:custDataLst>
              <p:tags r:id="rId5"/>
            </p:custDataLst>
          </p:nvPr>
        </p:nvSpPr>
        <p:spPr>
          <a:xfrm>
            <a:off x="999897" y="3623793"/>
            <a:ext cx="5080269" cy="769441"/>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I should discuss my concerns with the individuals that I support</a:t>
            </a:r>
          </a:p>
        </p:txBody>
      </p:sp>
      <p:sp>
        <p:nvSpPr>
          <p:cNvPr id="7" name="TextBox 6"/>
          <p:cNvSpPr txBox="1"/>
          <p:nvPr>
            <p:custDataLst>
              <p:tags r:id="rId6"/>
            </p:custDataLst>
          </p:nvPr>
        </p:nvSpPr>
        <p:spPr>
          <a:xfrm>
            <a:off x="1001219" y="4606394"/>
            <a:ext cx="5708339" cy="769441"/>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I should report concerns to the Care Quality Commission (CQC) immediately</a:t>
            </a:r>
          </a:p>
        </p:txBody>
      </p:sp>
      <p:sp>
        <p:nvSpPr>
          <p:cNvPr id="8" name="TextBox 7"/>
          <p:cNvSpPr txBox="1"/>
          <p:nvPr>
            <p:custDataLst>
              <p:tags r:id="rId7"/>
            </p:custDataLst>
          </p:nvPr>
        </p:nvSpPr>
        <p:spPr>
          <a:xfrm>
            <a:off x="999897" y="5711022"/>
            <a:ext cx="6347780" cy="430887"/>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I should report my concerns to my manager </a:t>
            </a:r>
          </a:p>
        </p:txBody>
      </p:sp>
      <p:grpSp>
        <p:nvGrpSpPr>
          <p:cNvPr id="23" name="Group 22"/>
          <p:cNvGrpSpPr/>
          <p:nvPr>
            <p:custDataLst>
              <p:tags r:id="rId8"/>
            </p:custDataLst>
          </p:nvPr>
        </p:nvGrpSpPr>
        <p:grpSpPr>
          <a:xfrm>
            <a:off x="5664788" y="2927044"/>
            <a:ext cx="3711396" cy="4564662"/>
            <a:chOff x="5508104" y="2348880"/>
            <a:chExt cx="3711396" cy="4564662"/>
          </a:xfrm>
        </p:grpSpPr>
        <p:grpSp>
          <p:nvGrpSpPr>
            <p:cNvPr id="24" name="Group 23"/>
            <p:cNvGrpSpPr/>
            <p:nvPr/>
          </p:nvGrpSpPr>
          <p:grpSpPr>
            <a:xfrm>
              <a:off x="5508104" y="2348880"/>
              <a:ext cx="3711396" cy="4564662"/>
              <a:chOff x="4716116" y="2392730"/>
              <a:chExt cx="3711396" cy="4564662"/>
            </a:xfrm>
          </p:grpSpPr>
          <p:pic>
            <p:nvPicPr>
              <p:cNvPr id="26" name="Picture 2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rot="282173">
                <a:off x="4716116" y="2392730"/>
                <a:ext cx="3711396" cy="4564662"/>
              </a:xfrm>
              <a:prstGeom prst="rect">
                <a:avLst/>
              </a:prstGeom>
              <a:effectLst>
                <a:outerShdw blurRad="63500" sx="102000" sy="102000" algn="ctr" rotWithShape="0">
                  <a:schemeClr val="tx1">
                    <a:lumMod val="65000"/>
                    <a:lumOff val="35000"/>
                    <a:alpha val="40000"/>
                  </a:schemeClr>
                </a:outerShdw>
              </a:effectLst>
            </p:spPr>
          </p:pic>
          <p:pic>
            <p:nvPicPr>
              <p:cNvPr id="27" name="Picture 26"/>
              <p:cNvPicPr>
                <a:picLocks noChangeAspect="1"/>
              </p:cNvPicPr>
              <p:nvPr/>
            </p:nvPicPr>
            <p:blipFill rotWithShape="1">
              <a:blip r:embed="rId13" cstate="email">
                <a:extLst>
                  <a:ext uri="{28A0092B-C50C-407E-A947-70E740481C1C}">
                    <a14:useLocalDpi xmlns:a14="http://schemas.microsoft.com/office/drawing/2010/main"/>
                  </a:ext>
                </a:extLst>
              </a:blip>
              <a:srcRect/>
              <a:stretch/>
            </p:blipFill>
            <p:spPr>
              <a:xfrm rot="308198">
                <a:off x="5875925" y="2534840"/>
                <a:ext cx="1636750" cy="2465804"/>
              </a:xfrm>
              <a:prstGeom prst="rect">
                <a:avLst/>
              </a:prstGeom>
            </p:spPr>
          </p:pic>
        </p:grpSp>
        <p:pic>
          <p:nvPicPr>
            <p:cNvPr id="25" name="Picture 6" descr="\\DESIGNARCHIVE\Archive\PowerPoints\PPT symbols and documents\ABCD cards\D.png"/>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rot="308855">
              <a:off x="6573886" y="2478512"/>
              <a:ext cx="1795805" cy="253702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7"/>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299020" y="2712980"/>
            <a:ext cx="617417" cy="872258"/>
          </a:xfrm>
          <a:prstGeom prst="rect">
            <a:avLst/>
          </a:prstGeom>
        </p:spPr>
      </p:pic>
      <p:pic>
        <p:nvPicPr>
          <p:cNvPr id="29" name="Picture 28"/>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299020" y="3657246"/>
            <a:ext cx="617417" cy="872258"/>
          </a:xfrm>
          <a:prstGeom prst="rect">
            <a:avLst/>
          </a:prstGeom>
        </p:spPr>
      </p:pic>
      <p:pic>
        <p:nvPicPr>
          <p:cNvPr id="30" name="Picture 29"/>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299020" y="4553588"/>
            <a:ext cx="617417" cy="872258"/>
          </a:xfrm>
          <a:prstGeom prst="rect">
            <a:avLst/>
          </a:prstGeom>
        </p:spPr>
      </p:pic>
      <p:pic>
        <p:nvPicPr>
          <p:cNvPr id="31" name="Picture 30"/>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299020" y="5481530"/>
            <a:ext cx="617417" cy="872258"/>
          </a:xfrm>
          <a:prstGeom prst="rect">
            <a:avLst/>
          </a:prstGeom>
        </p:spPr>
      </p:pic>
      <p:sp>
        <p:nvSpPr>
          <p:cNvPr id="19" name="Rectangle 18"/>
          <p:cNvSpPr/>
          <p:nvPr>
            <p:custDataLst>
              <p:tags r:id="rId9"/>
            </p:custDataLst>
          </p:nvPr>
        </p:nvSpPr>
        <p:spPr>
          <a:xfrm>
            <a:off x="6080166" y="2392790"/>
            <a:ext cx="2814451" cy="405864"/>
          </a:xfrm>
          <a:prstGeom prst="rect">
            <a:avLst/>
          </a:prstGeom>
          <a:solidFill>
            <a:srgbClr val="1C5ECA"/>
          </a:solidFill>
          <a:ln w="9525" cap="flat" cmpd="sng" algn="ctr">
            <a:solidFill>
              <a:srgbClr val="00206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Helvetica" panose="020B0604020202020204" pitchFamily="34" charset="0"/>
                <a:cs typeface="Helvetica" panose="020B0604020202020204" pitchFamily="34" charset="0"/>
              </a:rPr>
              <a:t>Click to reveal answer</a:t>
            </a:r>
          </a:p>
        </p:txBody>
      </p:sp>
      <p:sp>
        <p:nvSpPr>
          <p:cNvPr id="20" name="TextBox 19"/>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9"/>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0"/>
              </a:rPr>
              <a:t>http://www.skillsforcare.org.uk</a:t>
            </a:r>
            <a:r>
              <a:rPr lang="en-IN" sz="900" b="1" u="sng" dirty="0">
                <a:latin typeface="Helvetica" panose="020B0604020202020204" pitchFamily="34" charset="0"/>
                <a:cs typeface="Helvetica" panose="020B0604020202020204" pitchFamily="34" charset="0"/>
                <a:hlinkClick r:id="rId20"/>
              </a:rPr>
              <a:t>/</a:t>
            </a:r>
            <a:endParaRPr lang="en-IN" sz="900" b="1" dirty="0">
              <a:latin typeface="Helvetica" panose="020B0604020202020204" pitchFamily="34" charset="0"/>
              <a:cs typeface="Helvetica" panose="020B0604020202020204" pitchFamily="34" charset="0"/>
            </a:endParaRPr>
          </a:p>
        </p:txBody>
      </p:sp>
      <p:pic>
        <p:nvPicPr>
          <p:cNvPr id="22" name="Picture 21"/>
          <p:cNvPicPr>
            <a:picLocks/>
          </p:cNvPicPr>
          <p:nvPr/>
        </p:nvPicPr>
        <p:blipFill rotWithShape="1">
          <a:blip r:embed="rId21" cstate="email">
            <a:extLst>
              <a:ext uri="{28A0092B-C50C-407E-A947-70E740481C1C}">
                <a14:useLocalDpi xmlns:a14="http://schemas.microsoft.com/office/drawing/2010/main"/>
              </a:ext>
            </a:extLst>
          </a:blip>
          <a:srcRect l="-27624" t="-13361" r="-27624" b="-13361"/>
          <a:stretch/>
        </p:blipFill>
        <p:spPr>
          <a:xfrm>
            <a:off x="8295714" y="682571"/>
            <a:ext cx="740782" cy="628380"/>
          </a:xfrm>
          <a:prstGeom prst="ellipse">
            <a:avLst/>
          </a:prstGeom>
          <a:solidFill>
            <a:srgbClr val="002060"/>
          </a:solidFill>
          <a:ln w="31750">
            <a:solidFill>
              <a:schemeClr val="bg1"/>
            </a:solidFill>
          </a:ln>
        </p:spPr>
      </p:pic>
      <p:sp>
        <p:nvSpPr>
          <p:cNvPr id="32" name="TextBox 31"/>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3" name="Rectangle 32"/>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0756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0"/>
                                        </p:tgtEl>
                                        <p:attrNameLst>
                                          <p:attrName>style.visibility</p:attrName>
                                        </p:attrNameLst>
                                      </p:cBhvr>
                                      <p:to>
                                        <p:strVal val="hidden"/>
                                      </p:to>
                                    </p:set>
                                  </p:childTnLst>
                                </p:cTn>
                              </p:par>
                            </p:childTnLst>
                          </p:cTn>
                        </p:par>
                        <p:par>
                          <p:cTn id="29" fill="hold">
                            <p:stCondLst>
                              <p:cond delay="0"/>
                            </p:stCondLst>
                            <p:childTnLst>
                              <p:par>
                                <p:cTn id="30" presetID="1" presetClass="exit" presetSubtype="0" fill="hold" nodeType="afterEffect">
                                  <p:stCondLst>
                                    <p:cond delay="0"/>
                                  </p:stCondLst>
                                  <p:childTnLst>
                                    <p:set>
                                      <p:cBhvr>
                                        <p:cTn id="31" dur="1" fill="hold">
                                          <p:stCondLst>
                                            <p:cond delay="0"/>
                                          </p:stCondLst>
                                        </p:cTn>
                                        <p:tgtEl>
                                          <p:spTgt spid="28"/>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9"/>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30"/>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hidden"/>
                                      </p:to>
                                    </p:set>
                                  </p:childTnLst>
                                </p:cTn>
                              </p:par>
                              <p:par>
                                <p:cTn id="38" presetID="1" presetClass="exit"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hidden"/>
                                      </p:to>
                                    </p:set>
                                  </p:childTnLst>
                                </p:cTn>
                              </p:par>
                              <p:par>
                                <p:cTn id="42" presetID="2" presetClass="entr" presetSubtype="4"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1"/>
            </p:custDataLst>
          </p:nvPr>
        </p:nvSpPr>
        <p:spPr>
          <a:xfrm>
            <a:off x="0" y="182880"/>
            <a:ext cx="9143999" cy="53076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Learning outcomes</a:t>
            </a:r>
          </a:p>
        </p:txBody>
      </p:sp>
      <p:sp>
        <p:nvSpPr>
          <p:cNvPr id="3" name="Content Placeholder 2"/>
          <p:cNvSpPr>
            <a:spLocks noGrp="1"/>
          </p:cNvSpPr>
          <p:nvPr>
            <p:ph idx="1"/>
            <p:custDataLst>
              <p:tags r:id="rId2"/>
            </p:custDataLst>
          </p:nvPr>
        </p:nvSpPr>
        <p:spPr>
          <a:xfrm>
            <a:off x="0" y="1320673"/>
            <a:ext cx="9143999" cy="3764511"/>
          </a:xfrm>
        </p:spPr>
        <p:txBody>
          <a:bodyPr>
            <a:noAutofit/>
          </a:bodyPr>
          <a:lstStyle/>
          <a:p>
            <a:pPr marL="400050" lvl="1" indent="0">
              <a:buNone/>
            </a:pPr>
            <a:r>
              <a:rPr lang="en-GB" sz="2400" dirty="0">
                <a:solidFill>
                  <a:srgbClr val="002060"/>
                </a:solidFill>
                <a:latin typeface="Helvetica" panose="020B0604020202020204" pitchFamily="34" charset="0"/>
                <a:cs typeface="Helvetica" panose="020B0604020202020204" pitchFamily="34" charset="0"/>
              </a:rPr>
              <a:t>The Caregivers will:</a:t>
            </a:r>
          </a:p>
          <a:p>
            <a:pPr marL="400050" lvl="1" indent="0">
              <a:buNone/>
            </a:pPr>
            <a:r>
              <a:rPr lang="en-GB" sz="2400" dirty="0">
                <a:solidFill>
                  <a:srgbClr val="002060"/>
                </a:solidFill>
                <a:latin typeface="Helvetica" panose="020B0604020202020204" pitchFamily="34" charset="0"/>
                <a:cs typeface="Helvetica" panose="020B0604020202020204" pitchFamily="34" charset="0"/>
              </a:rPr>
              <a:t>1.</a:t>
            </a:r>
            <a:r>
              <a:rPr lang="en-GB" sz="2400" dirty="0">
                <a:solidFill>
                  <a:srgbClr val="2154AC"/>
                </a:solidFill>
                <a:latin typeface="Helvetica" panose="020B0604020202020204" pitchFamily="34" charset="0"/>
                <a:cs typeface="Helvetica" panose="020B0604020202020204" pitchFamily="34" charset="0"/>
              </a:rPr>
              <a:t> Understand their own role</a:t>
            </a:r>
          </a:p>
          <a:p>
            <a:pPr marL="400050" lvl="1" indent="0">
              <a:buNone/>
            </a:pPr>
            <a:r>
              <a:rPr lang="en-GB" sz="2400" dirty="0">
                <a:solidFill>
                  <a:srgbClr val="002060"/>
                </a:solidFill>
                <a:latin typeface="Helvetica" panose="020B0604020202020204" pitchFamily="34" charset="0"/>
                <a:cs typeface="Helvetica" panose="020B0604020202020204" pitchFamily="34" charset="0"/>
              </a:rPr>
              <a:t>2.</a:t>
            </a:r>
            <a:r>
              <a:rPr lang="en-GB" sz="2400" dirty="0">
                <a:solidFill>
                  <a:srgbClr val="2154AC"/>
                </a:solidFill>
                <a:latin typeface="Helvetica" panose="020B0604020202020204" pitchFamily="34" charset="0"/>
                <a:cs typeface="Helvetica" panose="020B0604020202020204" pitchFamily="34" charset="0"/>
              </a:rPr>
              <a:t> Work in ways that have been agreed with their employer</a:t>
            </a:r>
          </a:p>
          <a:p>
            <a:pPr marL="400050" lvl="1" indent="0">
              <a:buNone/>
            </a:pPr>
            <a:r>
              <a:rPr lang="en-GB" sz="2400" dirty="0">
                <a:solidFill>
                  <a:srgbClr val="002060"/>
                </a:solidFill>
                <a:latin typeface="Helvetica" panose="020B0604020202020204" pitchFamily="34" charset="0"/>
                <a:cs typeface="Helvetica" panose="020B0604020202020204" pitchFamily="34" charset="0"/>
              </a:rPr>
              <a:t>3.</a:t>
            </a:r>
            <a:r>
              <a:rPr lang="en-GB" sz="2400" dirty="0">
                <a:solidFill>
                  <a:srgbClr val="2154AC"/>
                </a:solidFill>
                <a:latin typeface="Helvetica" panose="020B0604020202020204" pitchFamily="34" charset="0"/>
                <a:cs typeface="Helvetica" panose="020B0604020202020204" pitchFamily="34" charset="0"/>
              </a:rPr>
              <a:t> Understand working relationships in health and social care</a:t>
            </a:r>
          </a:p>
          <a:p>
            <a:pPr marL="400050" lvl="1" indent="0">
              <a:buNone/>
            </a:pPr>
            <a:r>
              <a:rPr lang="en-GB" sz="2400" dirty="0">
                <a:solidFill>
                  <a:srgbClr val="002060"/>
                </a:solidFill>
                <a:latin typeface="Helvetica" panose="020B0604020202020204" pitchFamily="34" charset="0"/>
                <a:cs typeface="Helvetica" panose="020B0604020202020204" pitchFamily="34" charset="0"/>
              </a:rPr>
              <a:t>4.</a:t>
            </a:r>
            <a:r>
              <a:rPr lang="en-GB" sz="2400" dirty="0">
                <a:solidFill>
                  <a:srgbClr val="2154AC"/>
                </a:solidFill>
                <a:latin typeface="Helvetica" panose="020B0604020202020204" pitchFamily="34" charset="0"/>
                <a:cs typeface="Helvetica" panose="020B0604020202020204" pitchFamily="34" charset="0"/>
              </a:rPr>
              <a:t> Work in partnership with others in the workplace or family</a:t>
            </a:r>
          </a:p>
          <a:p>
            <a:pPr marL="0" indent="0">
              <a:buNone/>
            </a:pPr>
            <a:endParaRPr lang="en-GB" sz="2800"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TextBox 9"/>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5"/>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6"/>
              </a:rPr>
              <a:t>http://www.skillsforcare.org.uk</a:t>
            </a:r>
            <a:r>
              <a:rPr lang="en-IN" sz="900" b="1" u="sng" dirty="0">
                <a:latin typeface="Helvetica" panose="020B0604020202020204" pitchFamily="34" charset="0"/>
                <a:cs typeface="Helvetica" panose="020B0604020202020204" pitchFamily="34" charset="0"/>
                <a:hlinkClick r:id="rId6"/>
              </a:rPr>
              <a:t>/</a:t>
            </a:r>
            <a:endParaRPr lang="en-IN" sz="900" b="1" dirty="0">
              <a:latin typeface="Helvetica" panose="020B0604020202020204" pitchFamily="34" charset="0"/>
              <a:cs typeface="Helvetica" panose="020B0604020202020204" pitchFamily="34" charset="0"/>
            </a:endParaRPr>
          </a:p>
        </p:txBody>
      </p:sp>
      <p:sp>
        <p:nvSpPr>
          <p:cNvPr id="4" name="Rectangle 3"/>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2259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0" y="-18373"/>
            <a:ext cx="9144000" cy="6876373"/>
          </a:xfrm>
          <a:prstGeom prst="rect">
            <a:avLst/>
          </a:prstGeom>
          <a:ln>
            <a:solidFill>
              <a:srgbClr val="7030A0"/>
            </a:solidFill>
          </a:ln>
        </p:spPr>
      </p:pic>
    </p:spTree>
    <p:extLst>
      <p:ext uri="{BB962C8B-B14F-4D97-AF65-F5344CB8AC3E}">
        <p14:creationId xmlns:p14="http://schemas.microsoft.com/office/powerpoint/2010/main" val="1572487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400" y="-27384"/>
            <a:ext cx="9189234" cy="6858000"/>
          </a:xfrm>
          <a:prstGeom prst="rect">
            <a:avLst/>
          </a:prstGeom>
        </p:spPr>
      </p:pic>
      <p:sp>
        <p:nvSpPr>
          <p:cNvPr id="5" name="Title Placeholder 1"/>
          <p:cNvSpPr txBox="1">
            <a:spLocks/>
          </p:cNvSpPr>
          <p:nvPr>
            <p:custDataLst>
              <p:tags r:id="rId1"/>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Viewing of Modules </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a:spLocks/>
          </p:cNvSpPr>
          <p:nvPr>
            <p:custDataLst>
              <p:tags r:id="rId2"/>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1.2 </a:t>
            </a:r>
          </a:p>
        </p:txBody>
      </p:sp>
    </p:spTree>
    <p:extLst>
      <p:ext uri="{BB962C8B-B14F-4D97-AF65-F5344CB8AC3E}">
        <p14:creationId xmlns:p14="http://schemas.microsoft.com/office/powerpoint/2010/main" val="1151984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First Impression</a:t>
            </a: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2" descr="C:\Users\Khasnobis\Desktop\Eldercare Final Hero Images\First-Impressions.jpg"/>
          <p:cNvPicPr preferRelativeResize="0">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358543"/>
            <a:ext cx="9144000" cy="52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46529"/>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Helvetica" panose="020B0604020202020204" pitchFamily="34" charset="0"/>
                <a:cs typeface="Helvetica" panose="020B0604020202020204" pitchFamily="34" charset="0"/>
              </a:rPr>
              <a:t>  In this module, you will learn about:</a:t>
            </a:r>
          </a:p>
        </p:txBody>
      </p:sp>
      <p:sp>
        <p:nvSpPr>
          <p:cNvPr id="3" name="Content Placeholder 2"/>
          <p:cNvSpPr>
            <a:spLocks noGrp="1"/>
          </p:cNvSpPr>
          <p:nvPr>
            <p:ph idx="1"/>
          </p:nvPr>
        </p:nvSpPr>
        <p:spPr/>
        <p:txBody>
          <a:bodyPr>
            <a:normAutofit/>
          </a:bodyPr>
          <a:lstStyle/>
          <a:p>
            <a:pPr lvl="0"/>
            <a:r>
              <a:rPr lang="en-US" sz="3000" dirty="0">
                <a:latin typeface="Helvetica" panose="020B0604020202020204" pitchFamily="34" charset="0"/>
                <a:cs typeface="Helvetica" panose="020B0604020202020204" pitchFamily="34" charset="0"/>
              </a:rPr>
              <a:t>How to prepare for the first meeting with your employer, care receiver or their family</a:t>
            </a:r>
          </a:p>
          <a:p>
            <a:pPr lvl="0"/>
            <a:r>
              <a:rPr lang="en-US" sz="3000" dirty="0">
                <a:latin typeface="Helvetica" panose="020B0604020202020204" pitchFamily="34" charset="0"/>
                <a:cs typeface="Helvetica" panose="020B0604020202020204" pitchFamily="34" charset="0"/>
              </a:rPr>
              <a:t>How to look like a professional for the first meeting</a:t>
            </a:r>
          </a:p>
          <a:p>
            <a:pPr lvl="0"/>
            <a:r>
              <a:rPr lang="en-US" sz="3000" dirty="0">
                <a:latin typeface="Helvetica" panose="020B0604020202020204" pitchFamily="34" charset="0"/>
                <a:cs typeface="Helvetica" panose="020B0604020202020204" pitchFamily="34" charset="0"/>
              </a:rPr>
              <a:t>How to conduct yourself and display good etiquette and courtesy</a:t>
            </a: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2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Pre-Module Activity</a:t>
            </a:r>
          </a:p>
        </p:txBody>
      </p:sp>
      <p:sp>
        <p:nvSpPr>
          <p:cNvPr id="5" name="Content Placeholder 2"/>
          <p:cNvSpPr txBox="1">
            <a:spLocks/>
          </p:cNvSpPr>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2057400" y="1124744"/>
            <a:ext cx="4876800" cy="553998"/>
          </a:xfrm>
          <a:prstGeom prst="rect">
            <a:avLst/>
          </a:prstGeom>
          <a:noFill/>
        </p:spPr>
        <p:txBody>
          <a:bodyPr wrap="square" rtlCol="0">
            <a:spAutoFit/>
          </a:bodyPr>
          <a:lstStyle/>
          <a:p>
            <a:pPr algn="ctr"/>
            <a:r>
              <a:rPr lang="en-US" sz="3000" dirty="0">
                <a:latin typeface="Helvetica" panose="020B0604020202020204" pitchFamily="34" charset="0"/>
                <a:cs typeface="Helvetica" panose="020B0604020202020204" pitchFamily="34" charset="0"/>
              </a:rPr>
              <a:t>Good or Bad Impression</a:t>
            </a:r>
          </a:p>
        </p:txBody>
      </p:sp>
      <p:pic>
        <p:nvPicPr>
          <p:cNvPr id="3" name="Picture 2"/>
          <p:cNvPicPr preferRelativeResize="0">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6000" y="1828800"/>
            <a:ext cx="1800000" cy="1944000"/>
          </a:xfrm>
          <a:prstGeom prst="rect">
            <a:avLst/>
          </a:prstGeom>
          <a:noFill/>
          <a:ln w="9525">
            <a:noFill/>
            <a:miter lim="800000"/>
            <a:headEnd/>
            <a:tailEnd/>
          </a:ln>
          <a:effectLst/>
        </p:spPr>
      </p:pic>
      <p:pic>
        <p:nvPicPr>
          <p:cNvPr id="6" name="Picture 3"/>
          <p:cNvPicPr preferRelativeResize="0">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564000" y="1828800"/>
            <a:ext cx="1944000" cy="1944000"/>
          </a:xfrm>
          <a:prstGeom prst="rect">
            <a:avLst/>
          </a:prstGeom>
          <a:noFill/>
          <a:ln w="9525">
            <a:noFill/>
            <a:miter lim="800000"/>
            <a:headEnd/>
            <a:tailEnd/>
          </a:ln>
          <a:effectLst/>
        </p:spPr>
      </p:pic>
      <p:pic>
        <p:nvPicPr>
          <p:cNvPr id="8" name="Picture 4"/>
          <p:cNvPicPr preferRelativeResize="0">
            <a:picLocks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696000" y="1828800"/>
            <a:ext cx="1800000" cy="1944000"/>
          </a:xfrm>
          <a:prstGeom prst="rect">
            <a:avLst/>
          </a:prstGeom>
          <a:noFill/>
          <a:ln w="9525">
            <a:noFill/>
            <a:miter lim="800000"/>
            <a:headEnd/>
            <a:tailEnd/>
          </a:ln>
          <a:effectLst/>
        </p:spPr>
      </p:pic>
      <p:pic>
        <p:nvPicPr>
          <p:cNvPr id="9" name="Picture 5"/>
          <p:cNvPicPr preferRelativeResize="0">
            <a:picLocks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564000" y="4176000"/>
            <a:ext cx="1944000" cy="1943999"/>
          </a:xfrm>
          <a:prstGeom prst="rect">
            <a:avLst/>
          </a:prstGeom>
          <a:noFill/>
          <a:ln w="9525">
            <a:noFill/>
            <a:miter lim="800000"/>
            <a:headEnd/>
            <a:tailEnd/>
          </a:ln>
          <a:effectLst/>
        </p:spPr>
      </p:pic>
      <p:pic>
        <p:nvPicPr>
          <p:cNvPr id="10" name="Picture 6"/>
          <p:cNvPicPr preferRelativeResize="0">
            <a:picLocks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696000" y="4176000"/>
            <a:ext cx="1800000" cy="1944000"/>
          </a:xfrm>
          <a:prstGeom prst="rect">
            <a:avLst/>
          </a:prstGeom>
          <a:noFill/>
          <a:ln w="9525">
            <a:noFill/>
            <a:miter lim="800000"/>
            <a:headEnd/>
            <a:tailEnd/>
          </a:ln>
          <a:effectLst/>
        </p:spPr>
      </p:pic>
      <p:pic>
        <p:nvPicPr>
          <p:cNvPr id="1026" name="Picture 2"/>
          <p:cNvPicPr preferRelativeResize="0">
            <a:picLocks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76000" y="4176000"/>
            <a:ext cx="1800000" cy="1944000"/>
          </a:xfrm>
          <a:prstGeom prst="rect">
            <a:avLst/>
          </a:prstGeom>
          <a:noFill/>
          <a:ln w="9525">
            <a:noFill/>
            <a:miter lim="800000"/>
            <a:headEnd/>
            <a:tailEnd/>
          </a:ln>
          <a:effectLst/>
        </p:spPr>
      </p:pic>
      <p:sp>
        <p:nvSpPr>
          <p:cNvPr id="12" name="TextBox 1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3" name="Rectangle 12"/>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4" name="Straight Connector 13"/>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1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Helvetica" panose="020B0604020202020204" pitchFamily="34" charset="0"/>
                <a:cs typeface="Helvetica" panose="020B0604020202020204" pitchFamily="34" charset="0"/>
              </a:rPr>
              <a:t>Let’s Watch</a:t>
            </a:r>
          </a:p>
        </p:txBody>
      </p:sp>
      <p:pic>
        <p:nvPicPr>
          <p:cNvPr id="7" name="Picture 6">
            <a:hlinkClick r:id="rId3" action="ppaction://hlinkfile"/>
          </p:cNvPr>
          <p:cNvPicPr preferRelativeResize="0">
            <a:picLocks/>
          </p:cNvPicPr>
          <p:nvPr/>
        </p:nvPicPr>
        <p:blipFill>
          <a:blip r:embed="rId4" cstate="email">
            <a:extLst>
              <a:ext uri="{28A0092B-C50C-407E-A947-70E740481C1C}">
                <a14:useLocalDpi xmlns:a14="http://schemas.microsoft.com/office/drawing/2010/main"/>
              </a:ext>
            </a:extLst>
          </a:blip>
          <a:stretch>
            <a:fillRect/>
          </a:stretch>
        </p:blipFill>
        <p:spPr>
          <a:xfrm>
            <a:off x="792000" y="2880000"/>
            <a:ext cx="7560000" cy="1440000"/>
          </a:xfrm>
          <a:prstGeom prst="rect">
            <a:avLst/>
          </a:prstGeom>
        </p:spPr>
      </p:pic>
      <p:sp>
        <p:nvSpPr>
          <p:cNvPr id="6" name="TextBox 5">
            <a:hlinkClick r:id="rId3" action="ppaction://hlinkfile"/>
          </p:cNvPr>
          <p:cNvSpPr txBox="1"/>
          <p:nvPr/>
        </p:nvSpPr>
        <p:spPr>
          <a:xfrm>
            <a:off x="792000" y="3291840"/>
            <a:ext cx="7560000" cy="553998"/>
          </a:xfrm>
          <a:prstGeom prst="rect">
            <a:avLst/>
          </a:prstGeom>
          <a:noFill/>
        </p:spPr>
        <p:txBody>
          <a:bodyPr wrap="square" rtlCol="0">
            <a:spAutoFit/>
          </a:bodyPr>
          <a:lstStyle/>
          <a:p>
            <a:pPr algn="ctr"/>
            <a:r>
              <a:rPr lang="en-US" sz="3000" b="1" dirty="0">
                <a:latin typeface="Helvetica" panose="020B0604020202020204" pitchFamily="34" charset="0"/>
                <a:cs typeface="Helvetica" panose="020B0604020202020204" pitchFamily="34" charset="0"/>
                <a:hlinkClick r:id="rId3" action="ppaction://hlinkfile"/>
              </a:rPr>
              <a:t>First Impression</a:t>
            </a:r>
            <a:endParaRPr lang="en-US" sz="30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542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Habits to Kill</a:t>
            </a: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endParaRPr lang="en-IN" sz="1000" dirty="0">
              <a:latin typeface="Helvetica" panose="020B0604020202020204" pitchFamily="34" charset="0"/>
              <a:cs typeface="Helvetica" panose="020B0604020202020204" pitchFamily="34" charset="0"/>
            </a:endParaRPr>
          </a:p>
        </p:txBody>
      </p:sp>
      <p:pic>
        <p:nvPicPr>
          <p:cNvPr id="10" name="Picture 2" descr="C:\Users\Khasnobis\Desktop\Eldercare Final Hero Images\Habits_to_kill.jpg"/>
          <p:cNvPicPr preferRelativeResize="0">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358543"/>
            <a:ext cx="9144000" cy="52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816136"/>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Helvetica" panose="020B0604020202020204" pitchFamily="34" charset="0"/>
                <a:cs typeface="Helvetica" panose="020B0604020202020204" pitchFamily="34" charset="0"/>
              </a:rPr>
              <a:t>  In this module, you will learn about:</a:t>
            </a:r>
          </a:p>
        </p:txBody>
      </p:sp>
      <p:sp>
        <p:nvSpPr>
          <p:cNvPr id="3" name="Content Placeholder 2"/>
          <p:cNvSpPr>
            <a:spLocks noGrp="1"/>
          </p:cNvSpPr>
          <p:nvPr>
            <p:ph idx="1"/>
          </p:nvPr>
        </p:nvSpPr>
        <p:spPr/>
        <p:txBody>
          <a:bodyPr>
            <a:normAutofit/>
          </a:bodyPr>
          <a:lstStyle/>
          <a:p>
            <a:pPr lvl="0"/>
            <a:r>
              <a:rPr lang="en-US" sz="3000" dirty="0">
                <a:latin typeface="Helvetica" panose="020B0604020202020204" pitchFamily="34" charset="0"/>
                <a:cs typeface="Helvetica" panose="020B0604020202020204" pitchFamily="34" charset="0"/>
              </a:rPr>
              <a:t>The habits that you should give up as a professional caregiver</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552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Pre-Module Activity</a:t>
            </a:r>
          </a:p>
        </p:txBody>
      </p:sp>
      <p:sp>
        <p:nvSpPr>
          <p:cNvPr id="3" name="Content Placeholder 2"/>
          <p:cNvSpPr>
            <a:spLocks noGrp="1"/>
          </p:cNvSpPr>
          <p:nvPr>
            <p:ph idx="1"/>
          </p:nvPr>
        </p:nvSpPr>
        <p:spPr>
          <a:xfrm>
            <a:off x="152400" y="1313656"/>
            <a:ext cx="9028112" cy="4419600"/>
          </a:xfrm>
        </p:spPr>
        <p:txBody>
          <a:bodyPr>
            <a:normAutofit/>
          </a:bodyPr>
          <a:lstStyle/>
          <a:p>
            <a:pPr>
              <a:buNone/>
            </a:pPr>
            <a:r>
              <a:rPr lang="en-US" sz="2800" dirty="0">
                <a:latin typeface="Helvetica" panose="020B0604020202020204" pitchFamily="34" charset="0"/>
                <a:cs typeface="Helvetica" panose="020B0604020202020204" pitchFamily="34" charset="0"/>
              </a:rPr>
              <a:t>What is wrong with the behavior of these professionals?</a:t>
            </a:r>
          </a:p>
          <a:p>
            <a:pPr>
              <a:buNone/>
            </a:pPr>
            <a:r>
              <a:rPr lang="en-US" sz="2800" dirty="0">
                <a:latin typeface="Helvetica" panose="020B0604020202020204" pitchFamily="34" charset="0"/>
                <a:cs typeface="Helvetica" panose="020B0604020202020204" pitchFamily="34" charset="0"/>
              </a:rPr>
              <a:t>				</a:t>
            </a:r>
          </a:p>
          <a:p>
            <a:pPr>
              <a:buNone/>
            </a:pPr>
            <a:endParaRPr lang="en-US" sz="2800" dirty="0">
              <a:latin typeface="Helvetica" panose="020B0604020202020204" pitchFamily="34" charset="0"/>
              <a:cs typeface="Helvetica" panose="020B0604020202020204" pitchFamily="34" charset="0"/>
            </a:endParaRPr>
          </a:p>
          <a:p>
            <a:pPr>
              <a:buNone/>
            </a:pPr>
            <a:endParaRPr lang="en-US" sz="2800" dirty="0">
              <a:latin typeface="Helvetica" panose="020B0604020202020204" pitchFamily="34" charset="0"/>
              <a:cs typeface="Helvetica" panose="020B0604020202020204" pitchFamily="34" charset="0"/>
            </a:endParaRPr>
          </a:p>
          <a:p>
            <a:pPr>
              <a:buNone/>
            </a:pPr>
            <a:endParaRPr lang="en-US" sz="2800" dirty="0">
              <a:latin typeface="Helvetica" panose="020B0604020202020204" pitchFamily="34" charset="0"/>
              <a:cs typeface="Helvetica" panose="020B0604020202020204" pitchFamily="34" charset="0"/>
            </a:endParaRPr>
          </a:p>
          <a:p>
            <a:pPr>
              <a:buNone/>
            </a:pPr>
            <a:r>
              <a:rPr lang="en-US" sz="2800" dirty="0">
                <a:latin typeface="Helvetica" panose="020B0604020202020204" pitchFamily="34" charset="0"/>
                <a:cs typeface="Helvetica" panose="020B0604020202020204" pitchFamily="34" charset="0"/>
              </a:rPr>
              <a:t>				</a:t>
            </a:r>
          </a:p>
          <a:p>
            <a:pPr>
              <a:buNone/>
            </a:pPr>
            <a:endParaRPr lang="en-US" sz="2800" dirty="0">
              <a:latin typeface="Helvetica" panose="020B0604020202020204" pitchFamily="34" charset="0"/>
              <a:cs typeface="Helvetica" panose="020B0604020202020204" pitchFamily="34" charset="0"/>
            </a:endParaRPr>
          </a:p>
          <a:p>
            <a:pPr>
              <a:buNone/>
            </a:pPr>
            <a:endParaRPr lang="en-US" sz="2800" dirty="0">
              <a:latin typeface="Helvetica" panose="020B0604020202020204" pitchFamily="34" charset="0"/>
              <a:cs typeface="Helvetica" panose="020B0604020202020204" pitchFamily="34" charset="0"/>
            </a:endParaRPr>
          </a:p>
          <a:p>
            <a:pPr>
              <a:buNone/>
            </a:pPr>
            <a:endParaRPr lang="en-US" sz="2800" dirty="0">
              <a:latin typeface="Helvetica" panose="020B0604020202020204" pitchFamily="34" charset="0"/>
              <a:cs typeface="Helvetica" panose="020B0604020202020204" pitchFamily="34" charset="0"/>
            </a:endParaRPr>
          </a:p>
          <a:p>
            <a:pPr>
              <a:buNone/>
            </a:pPr>
            <a:endParaRPr lang="en-US" sz="28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sp>
        <p:nvSpPr>
          <p:cNvPr id="5" name="Content Placeholder 2"/>
          <p:cNvSpPr txBox="1">
            <a:spLocks/>
          </p:cNvSpPr>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Helvetica" panose="020B0604020202020204" pitchFamily="34" charset="0"/>
              <a:cs typeface="Helvetica" panose="020B0604020202020204" pitchFamily="34" charset="0"/>
            </a:endParaRPr>
          </a:p>
        </p:txBody>
      </p:sp>
      <p:sp>
        <p:nvSpPr>
          <p:cNvPr id="11" name="TextBox 10"/>
          <p:cNvSpPr txBox="1"/>
          <p:nvPr/>
        </p:nvSpPr>
        <p:spPr>
          <a:xfrm>
            <a:off x="8820472" y="6597352"/>
            <a:ext cx="255198"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7</a:t>
            </a:r>
            <a:endParaRPr lang="en-IN" sz="1000" dirty="0">
              <a:latin typeface="Helvetica" panose="020B0604020202020204" pitchFamily="34" charset="0"/>
              <a:cs typeface="Helvetica" panose="020B0604020202020204" pitchFamily="34" charset="0"/>
            </a:endParaRPr>
          </a:p>
        </p:txBody>
      </p:sp>
      <p:sp>
        <p:nvSpPr>
          <p:cNvPr id="12" name="Rectangle 11"/>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3" name="Straight Connector 12"/>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87624" y="2052000"/>
            <a:ext cx="2232000" cy="151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preferRelativeResize="0">
            <a:picLocks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040000" y="2052000"/>
            <a:ext cx="2232000" cy="151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preferRelativeResize="0">
            <a:picLocks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187624" y="4104000"/>
            <a:ext cx="2232000" cy="151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preferRelativeResize="0">
            <a:picLocks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040000" y="4104000"/>
            <a:ext cx="2232000" cy="151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3072532" y="3137937"/>
            <a:ext cx="314896" cy="430887"/>
          </a:xfrm>
          <a:prstGeom prst="rect">
            <a:avLst/>
          </a:prstGeom>
          <a:noFill/>
        </p:spPr>
        <p:txBody>
          <a:bodyPr wrap="square" rtlCol="0">
            <a:spAutoFit/>
          </a:bodyPr>
          <a:lstStyle/>
          <a:p>
            <a:r>
              <a:rPr lang="en-US" sz="2200" dirty="0">
                <a:latin typeface="Helvetica" panose="020B0604020202020204" pitchFamily="34" charset="0"/>
                <a:cs typeface="Helvetica" panose="020B0604020202020204" pitchFamily="34" charset="0"/>
              </a:rPr>
              <a:t>1</a:t>
            </a:r>
            <a:endParaRPr lang="en-IN" sz="2200" dirty="0">
              <a:latin typeface="Helvetica" panose="020B0604020202020204" pitchFamily="34" charset="0"/>
              <a:cs typeface="Helvetica" panose="020B0604020202020204" pitchFamily="34" charset="0"/>
            </a:endParaRPr>
          </a:p>
        </p:txBody>
      </p:sp>
      <p:sp>
        <p:nvSpPr>
          <p:cNvPr id="6" name="TextBox 5"/>
          <p:cNvSpPr txBox="1"/>
          <p:nvPr/>
        </p:nvSpPr>
        <p:spPr>
          <a:xfrm>
            <a:off x="6968008" y="3129429"/>
            <a:ext cx="314896" cy="430887"/>
          </a:xfrm>
          <a:prstGeom prst="rect">
            <a:avLst/>
          </a:prstGeom>
          <a:noFill/>
        </p:spPr>
        <p:txBody>
          <a:bodyPr wrap="square" rtlCol="0">
            <a:spAutoFit/>
          </a:bodyPr>
          <a:lstStyle/>
          <a:p>
            <a:r>
              <a:rPr lang="en-US" sz="2200" dirty="0">
                <a:latin typeface="Helvetica" panose="020B0604020202020204" pitchFamily="34" charset="0"/>
                <a:cs typeface="Helvetica" panose="020B0604020202020204" pitchFamily="34" charset="0"/>
              </a:rPr>
              <a:t>2</a:t>
            </a:r>
            <a:endParaRPr lang="en-IN" sz="2200" dirty="0">
              <a:latin typeface="Helvetica" panose="020B0604020202020204" pitchFamily="34" charset="0"/>
              <a:cs typeface="Helvetica" panose="020B0604020202020204" pitchFamily="34" charset="0"/>
            </a:endParaRPr>
          </a:p>
        </p:txBody>
      </p:sp>
      <p:sp>
        <p:nvSpPr>
          <p:cNvPr id="22" name="TextBox 21"/>
          <p:cNvSpPr txBox="1"/>
          <p:nvPr/>
        </p:nvSpPr>
        <p:spPr>
          <a:xfrm>
            <a:off x="3093616" y="5165700"/>
            <a:ext cx="314896" cy="430887"/>
          </a:xfrm>
          <a:prstGeom prst="rect">
            <a:avLst/>
          </a:prstGeom>
          <a:noFill/>
        </p:spPr>
        <p:txBody>
          <a:bodyPr wrap="square" rtlCol="0">
            <a:spAutoFit/>
          </a:bodyPr>
          <a:lstStyle/>
          <a:p>
            <a:r>
              <a:rPr lang="en-US" sz="2200" dirty="0">
                <a:latin typeface="Helvetica" panose="020B0604020202020204" pitchFamily="34" charset="0"/>
                <a:cs typeface="Helvetica" panose="020B0604020202020204" pitchFamily="34" charset="0"/>
              </a:rPr>
              <a:t>3</a:t>
            </a:r>
            <a:endParaRPr lang="en-IN" sz="2200" dirty="0">
              <a:latin typeface="Helvetica" panose="020B0604020202020204" pitchFamily="34" charset="0"/>
              <a:cs typeface="Helvetica" panose="020B0604020202020204" pitchFamily="34" charset="0"/>
            </a:endParaRPr>
          </a:p>
        </p:txBody>
      </p:sp>
      <p:sp>
        <p:nvSpPr>
          <p:cNvPr id="23" name="TextBox 22"/>
          <p:cNvSpPr txBox="1"/>
          <p:nvPr/>
        </p:nvSpPr>
        <p:spPr>
          <a:xfrm>
            <a:off x="6948264" y="5196453"/>
            <a:ext cx="314896" cy="430887"/>
          </a:xfrm>
          <a:prstGeom prst="rect">
            <a:avLst/>
          </a:prstGeom>
          <a:noFill/>
        </p:spPr>
        <p:txBody>
          <a:bodyPr wrap="square" rtlCol="0">
            <a:spAutoFit/>
          </a:bodyPr>
          <a:lstStyle/>
          <a:p>
            <a:r>
              <a:rPr lang="en-US" sz="2200" dirty="0">
                <a:latin typeface="Helvetica" panose="020B0604020202020204" pitchFamily="34" charset="0"/>
                <a:cs typeface="Helvetica" panose="020B0604020202020204" pitchFamily="34" charset="0"/>
              </a:rPr>
              <a:t>4</a:t>
            </a:r>
            <a:endParaRPr lang="en-IN" sz="2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19542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pic>
        <p:nvPicPr>
          <p:cNvPr id="7" name="Picture 6">
            <a:hlinkClick r:id="rId3" action="ppaction://hlinkfile"/>
          </p:cNvPr>
          <p:cNvPicPr preferRelativeResize="0">
            <a:picLocks/>
          </p:cNvPicPr>
          <p:nvPr/>
        </p:nvPicPr>
        <p:blipFill>
          <a:blip r:embed="rId4" cstate="email">
            <a:extLst>
              <a:ext uri="{28A0092B-C50C-407E-A947-70E740481C1C}">
                <a14:useLocalDpi xmlns:a14="http://schemas.microsoft.com/office/drawing/2010/main"/>
              </a:ext>
            </a:extLst>
          </a:blip>
          <a:stretch>
            <a:fillRect/>
          </a:stretch>
        </p:blipFill>
        <p:spPr>
          <a:xfrm>
            <a:off x="792000" y="2880000"/>
            <a:ext cx="7560000" cy="1440000"/>
          </a:xfrm>
          <a:prstGeom prst="rect">
            <a:avLst/>
          </a:prstGeom>
        </p:spPr>
      </p:pic>
      <p:sp>
        <p:nvSpPr>
          <p:cNvPr id="8" name="Rectangle 7"/>
          <p:cNvSpPr/>
          <p:nvPr/>
        </p:nvSpPr>
        <p:spPr>
          <a:xfrm>
            <a:off x="792000" y="3291840"/>
            <a:ext cx="75600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hlinkClick r:id="rId3" action="ppaction://hlinkfile"/>
              </a:rPr>
              <a:t>Habits to Kill</a:t>
            </a:r>
            <a:endParaRPr lang="en-US" sz="3000" b="1"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255198" cy="400110"/>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p>
          <a:p>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457200" y="274638"/>
            <a:ext cx="8229600" cy="1143000"/>
          </a:xfrm>
        </p:spPr>
        <p:txBody>
          <a:bodyPr>
            <a:normAutofit/>
          </a:bodyPr>
          <a:lstStyle/>
          <a:p>
            <a:r>
              <a:rPr lang="en-US" sz="3600" dirty="0"/>
              <a:t>Let’s Watch</a:t>
            </a:r>
          </a:p>
        </p:txBody>
      </p:sp>
    </p:spTree>
    <p:extLst>
      <p:ext uri="{BB962C8B-B14F-4D97-AF65-F5344CB8AC3E}">
        <p14:creationId xmlns:p14="http://schemas.microsoft.com/office/powerpoint/2010/main" val="3179846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1"/>
            </p:custDataLst>
          </p:nvPr>
        </p:nvSpPr>
        <p:spPr>
          <a:xfrm>
            <a:off x="0" y="0"/>
            <a:ext cx="9110935" cy="920234"/>
          </a:xfrm>
        </p:spPr>
        <p:txBody>
          <a:bodyPr>
            <a:normAutofit fontScale="90000"/>
          </a:bodyPr>
          <a:lstStyle/>
          <a:p>
            <a:r>
              <a:rPr lang="en-GB" sz="3600" b="1" dirty="0">
                <a:solidFill>
                  <a:schemeClr val="bg1"/>
                </a:solidFill>
                <a:latin typeface="Helvetica" panose="020B0604020202020204" pitchFamily="34" charset="0"/>
                <a:cs typeface="Helvetica" panose="020B0604020202020204" pitchFamily="34" charset="0"/>
              </a:rPr>
              <a:t>Tasks, behaviours and standards of work</a:t>
            </a:r>
          </a:p>
        </p:txBody>
      </p:sp>
      <p:sp>
        <p:nvSpPr>
          <p:cNvPr id="3" name="Content Placeholder 2"/>
          <p:cNvSpPr>
            <a:spLocks noGrp="1"/>
          </p:cNvSpPr>
          <p:nvPr>
            <p:ph idx="1"/>
            <p:custDataLst>
              <p:tags r:id="rId2"/>
            </p:custDataLst>
          </p:nvPr>
        </p:nvSpPr>
        <p:spPr>
          <a:xfrm>
            <a:off x="457200" y="1196753"/>
            <a:ext cx="8229600" cy="3994953"/>
          </a:xfrm>
        </p:spPr>
        <p:txBody>
          <a:bodyPr>
            <a:normAutofit lnSpcReduction="10000"/>
          </a:bodyPr>
          <a:lstStyle/>
          <a:p>
            <a:pPr marL="0" indent="0">
              <a:buNone/>
            </a:pPr>
            <a:r>
              <a:rPr lang="en-GB" sz="2400" dirty="0">
                <a:solidFill>
                  <a:srgbClr val="2154AC"/>
                </a:solidFill>
                <a:latin typeface="Helvetica" panose="020B0604020202020204" pitchFamily="34" charset="0"/>
                <a:cs typeface="Helvetica" panose="020B0604020202020204" pitchFamily="34" charset="0"/>
              </a:rPr>
              <a:t>The duties and responsibilities that are part of your role will be listed in your job description</a:t>
            </a:r>
          </a:p>
          <a:p>
            <a:pPr marL="0" indent="0">
              <a:buNone/>
            </a:pPr>
            <a:r>
              <a:rPr lang="en-GB" sz="2400" dirty="0">
                <a:latin typeface="Helvetica" panose="020B0604020202020204" pitchFamily="34" charset="0"/>
                <a:cs typeface="Helvetica" panose="020B0604020202020204" pitchFamily="34" charset="0"/>
              </a:rPr>
              <a:t>Your role is likely to include:</a:t>
            </a:r>
          </a:p>
          <a:p>
            <a:pPr lvl="1"/>
            <a:r>
              <a:rPr lang="en-GB" sz="2400" dirty="0">
                <a:latin typeface="Helvetica" panose="020B0604020202020204" pitchFamily="34" charset="0"/>
                <a:cs typeface="Helvetica" panose="020B0604020202020204" pitchFamily="34" charset="0"/>
              </a:rPr>
              <a:t>Providing care and support</a:t>
            </a:r>
          </a:p>
          <a:p>
            <a:pPr lvl="1"/>
            <a:r>
              <a:rPr lang="en-GB" sz="2400" dirty="0">
                <a:latin typeface="Helvetica" panose="020B0604020202020204" pitchFamily="34" charset="0"/>
                <a:cs typeface="Helvetica" panose="020B0604020202020204" pitchFamily="34" charset="0"/>
              </a:rPr>
              <a:t>Working as part of a team whether with the family or workplace</a:t>
            </a:r>
          </a:p>
          <a:p>
            <a:pPr lvl="1"/>
            <a:r>
              <a:rPr lang="en-GB" sz="2400" dirty="0">
                <a:latin typeface="Helvetica" panose="020B0604020202020204" pitchFamily="34" charset="0"/>
                <a:cs typeface="Helvetica" panose="020B0604020202020204" pitchFamily="34" charset="0"/>
              </a:rPr>
              <a:t>Contributing to activities in your workplace</a:t>
            </a:r>
          </a:p>
          <a:p>
            <a:pPr lvl="1"/>
            <a:r>
              <a:rPr lang="en-GB" sz="2400" dirty="0">
                <a:latin typeface="Helvetica" panose="020B0604020202020204" pitchFamily="34" charset="0"/>
                <a:cs typeface="Helvetica" panose="020B0604020202020204" pitchFamily="34" charset="0"/>
              </a:rPr>
              <a:t>Respecting confidentiality</a:t>
            </a:r>
          </a:p>
          <a:p>
            <a:pPr marL="0" indent="0">
              <a:buNone/>
            </a:pPr>
            <a:r>
              <a:rPr lang="en-GB" sz="2400" dirty="0">
                <a:latin typeface="Helvetica" panose="020B0604020202020204" pitchFamily="34" charset="0"/>
                <a:cs typeface="Helvetica" panose="020B0604020202020204" pitchFamily="34" charset="0"/>
              </a:rPr>
              <a:t>Your work must always be carried out in agreed ways and must keep to </a:t>
            </a:r>
            <a:r>
              <a:rPr lang="en-GB" sz="2400" dirty="0">
                <a:solidFill>
                  <a:srgbClr val="2154AC"/>
                </a:solidFill>
                <a:latin typeface="Helvetica" panose="020B0604020202020204" pitchFamily="34" charset="0"/>
                <a:cs typeface="Helvetica" panose="020B0604020202020204" pitchFamily="34" charset="0"/>
              </a:rPr>
              <a:t>regulations </a:t>
            </a:r>
            <a:r>
              <a:rPr lang="en-GB" sz="2400" dirty="0">
                <a:latin typeface="Helvetica" panose="020B0604020202020204" pitchFamily="34" charset="0"/>
                <a:cs typeface="Helvetica" panose="020B0604020202020204" pitchFamily="34" charset="0"/>
              </a:rPr>
              <a:t>in mind</a:t>
            </a:r>
          </a:p>
          <a:p>
            <a:endParaRPr lang="en-GB" dirty="0">
              <a:latin typeface="Helvetica" panose="020B0604020202020204" pitchFamily="34" charset="0"/>
              <a:cs typeface="Helvetica" panose="020B0604020202020204" pitchFamily="34" charset="0"/>
            </a:endParaRPr>
          </a:p>
        </p:txBody>
      </p:sp>
      <p:sp>
        <p:nvSpPr>
          <p:cNvPr id="6" name="Rectangle 5"/>
          <p:cNvSpPr/>
          <p:nvPr>
            <p:custDataLst>
              <p:tags r:id="rId3"/>
            </p:custDataLst>
          </p:nvPr>
        </p:nvSpPr>
        <p:spPr>
          <a:xfrm>
            <a:off x="243450" y="5191706"/>
            <a:ext cx="8639293" cy="109387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pic>
        <p:nvPicPr>
          <p:cNvPr id="7" name="Picture 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14700" y="4961672"/>
            <a:ext cx="1252841" cy="651802"/>
          </a:xfrm>
          <a:prstGeom prst="rect">
            <a:avLst/>
          </a:prstGeom>
        </p:spPr>
      </p:pic>
      <p:sp>
        <p:nvSpPr>
          <p:cNvPr id="8" name="TextBox 7"/>
          <p:cNvSpPr txBox="1"/>
          <p:nvPr>
            <p:custDataLst>
              <p:tags r:id="rId4"/>
            </p:custDataLst>
          </p:nvPr>
        </p:nvSpPr>
        <p:spPr>
          <a:xfrm>
            <a:off x="941120" y="5507423"/>
            <a:ext cx="7781430" cy="748923"/>
          </a:xfrm>
          <a:prstGeom prst="rect">
            <a:avLst/>
          </a:prstGeom>
          <a:noFill/>
        </p:spPr>
        <p:txBody>
          <a:bodyPr wrap="square" rtlCol="0">
            <a:spAutoFit/>
          </a:bodyPr>
          <a:lstStyle/>
          <a:p>
            <a:r>
              <a:rPr lang="en-GB" sz="2400" b="1" baseline="30000" dirty="0">
                <a:solidFill>
                  <a:srgbClr val="0070C0"/>
                </a:solidFill>
                <a:latin typeface="Helvetica" panose="020B0604020202020204" pitchFamily="34" charset="0"/>
                <a:cs typeface="Helvetica" panose="020B0604020202020204" pitchFamily="34" charset="0"/>
              </a:rPr>
              <a:t>Regulations: </a:t>
            </a:r>
            <a:r>
              <a:rPr lang="en-GB" sz="2000" baseline="30000" dirty="0">
                <a:latin typeface="Helvetica" panose="020B0604020202020204" pitchFamily="34" charset="0"/>
                <a:cs typeface="Helvetica" panose="020B0604020202020204" pitchFamily="34" charset="0"/>
              </a:rPr>
              <a:t>are rules that come from legislation or laws. The legislation establishes the general ‘laws of the land’. Regulations provide the specific ways in which those laws are interpreted and applied.</a:t>
            </a:r>
          </a:p>
        </p:txBody>
      </p:sp>
      <p:sp>
        <p:nvSpPr>
          <p:cNvPr id="11" name="TextBox 10"/>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8"/>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9"/>
              </a:rPr>
              <a:t>http://www.skillsforcare.org.uk</a:t>
            </a:r>
            <a:r>
              <a:rPr lang="en-IN" sz="900" b="1" u="sng" dirty="0">
                <a:latin typeface="Helvetica" panose="020B0604020202020204" pitchFamily="34" charset="0"/>
                <a:cs typeface="Helvetica" panose="020B0604020202020204" pitchFamily="34" charset="0"/>
                <a:hlinkClick r:id="rId9"/>
              </a:rPr>
              <a:t>/</a:t>
            </a:r>
            <a:endParaRPr lang="en-IN" sz="900" b="1" dirty="0">
              <a:latin typeface="Helvetica" panose="020B0604020202020204" pitchFamily="34" charset="0"/>
              <a:cs typeface="Helvetica" panose="020B0604020202020204" pitchFamily="34" charset="0"/>
            </a:endParaRPr>
          </a:p>
        </p:txBody>
      </p:sp>
      <p:sp>
        <p:nvSpPr>
          <p:cNvPr id="12" name="TextBox 1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99779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Maintaining Boundaries</a:t>
            </a: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2" descr="C:\Users\Khasnobis\Desktop\Eldercare Final Hero Images\Maintaining-Boundaries.jpg"/>
          <p:cNvPicPr preferRelativeResize="0">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358542"/>
            <a:ext cx="9144000" cy="52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816136"/>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Helvetica" panose="020B0604020202020204" pitchFamily="34" charset="0"/>
                <a:cs typeface="Helvetica" panose="020B0604020202020204" pitchFamily="34" charset="0"/>
              </a:rPr>
              <a:t>  In this module, you will learn about:</a:t>
            </a:r>
          </a:p>
        </p:txBody>
      </p:sp>
      <p:sp>
        <p:nvSpPr>
          <p:cNvPr id="3" name="Content Placeholder 2"/>
          <p:cNvSpPr>
            <a:spLocks noGrp="1"/>
          </p:cNvSpPr>
          <p:nvPr>
            <p:ph idx="1"/>
          </p:nvPr>
        </p:nvSpPr>
        <p:spPr/>
        <p:txBody>
          <a:bodyPr>
            <a:normAutofit/>
          </a:bodyPr>
          <a:lstStyle/>
          <a:p>
            <a:pPr lvl="0"/>
            <a:r>
              <a:rPr lang="en-US" sz="3000" dirty="0">
                <a:latin typeface="Helvetica" panose="020B0604020202020204" pitchFamily="34" charset="0"/>
                <a:cs typeface="Helvetica" panose="020B0604020202020204" pitchFamily="34" charset="0"/>
              </a:rPr>
              <a:t>The importance of maintaining boundaries with the care receiver and their family</a:t>
            </a:r>
          </a:p>
          <a:p>
            <a:pPr lvl="0"/>
            <a:r>
              <a:rPr lang="en-US" sz="3000" dirty="0">
                <a:latin typeface="Helvetica" panose="020B0604020202020204" pitchFamily="34" charset="0"/>
                <a:cs typeface="Helvetica" panose="020B0604020202020204" pitchFamily="34" charset="0"/>
              </a:rPr>
              <a:t>How you can maintain these boundaries</a:t>
            </a: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795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7" name="Picture 6">
            <a:hlinkClick r:id="rId3" action="ppaction://hlinkfile"/>
          </p:cNvPr>
          <p:cNvPicPr preferRelativeResize="0">
            <a:picLocks/>
          </p:cNvPicPr>
          <p:nvPr/>
        </p:nvPicPr>
        <p:blipFill>
          <a:blip r:embed="rId4" cstate="email">
            <a:extLst>
              <a:ext uri="{28A0092B-C50C-407E-A947-70E740481C1C}">
                <a14:useLocalDpi xmlns:a14="http://schemas.microsoft.com/office/drawing/2010/main"/>
              </a:ext>
            </a:extLst>
          </a:blip>
          <a:stretch>
            <a:fillRect/>
          </a:stretch>
        </p:blipFill>
        <p:spPr>
          <a:xfrm>
            <a:off x="792000" y="2880000"/>
            <a:ext cx="7560000" cy="1440000"/>
          </a:xfrm>
          <a:prstGeom prst="rect">
            <a:avLst/>
          </a:prstGeom>
        </p:spPr>
      </p:pic>
      <p:sp>
        <p:nvSpPr>
          <p:cNvPr id="6" name="TextBox 5"/>
          <p:cNvSpPr txBox="1"/>
          <p:nvPr/>
        </p:nvSpPr>
        <p:spPr>
          <a:xfrm>
            <a:off x="1835696" y="3291840"/>
            <a:ext cx="5638800" cy="553998"/>
          </a:xfrm>
          <a:prstGeom prst="rect">
            <a:avLst/>
          </a:prstGeom>
          <a:noFill/>
        </p:spPr>
        <p:txBody>
          <a:bodyPr wrap="square" rtlCol="0">
            <a:spAutoFit/>
          </a:bodyPr>
          <a:lstStyle/>
          <a:p>
            <a:pPr algn="ctr"/>
            <a:r>
              <a:rPr lang="en-US" sz="3000" b="1" dirty="0">
                <a:latin typeface="Helvetica" panose="020B0604020202020204" pitchFamily="34" charset="0"/>
                <a:cs typeface="Helvetica" panose="020B0604020202020204" pitchFamily="34" charset="0"/>
                <a:hlinkClick r:id="rId3" action="ppaction://hlinkfile"/>
              </a:rPr>
              <a:t>Maintaining Boundaries</a:t>
            </a:r>
            <a:endParaRPr lang="en-US" sz="30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002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8373"/>
            <a:ext cx="9144000" cy="6876373"/>
          </a:xfrm>
          <a:prstGeom prst="rect">
            <a:avLst/>
          </a:prstGeom>
          <a:ln>
            <a:solidFill>
              <a:srgbClr val="7030A0"/>
            </a:solidFill>
          </a:ln>
        </p:spPr>
      </p:pic>
    </p:spTree>
    <p:extLst>
      <p:ext uri="{BB962C8B-B14F-4D97-AF65-F5344CB8AC3E}">
        <p14:creationId xmlns:p14="http://schemas.microsoft.com/office/powerpoint/2010/main" val="176367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1"/>
            </p:custDataLst>
          </p:nvPr>
        </p:nvSpPr>
        <p:spPr>
          <a:xfrm>
            <a:off x="0" y="51577"/>
            <a:ext cx="9180512" cy="92023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Standards and codes of conduct </a:t>
            </a:r>
            <a:br>
              <a:rPr lang="en-GB" sz="3600" b="1" dirty="0">
                <a:solidFill>
                  <a:schemeClr val="bg1"/>
                </a:solidFill>
                <a:latin typeface="Helvetica" panose="020B0604020202020204" pitchFamily="34" charset="0"/>
                <a:cs typeface="Helvetica" panose="020B0604020202020204" pitchFamily="34" charset="0"/>
              </a:rPr>
            </a:br>
            <a:r>
              <a:rPr lang="en-GB" sz="3600" b="1" dirty="0">
                <a:solidFill>
                  <a:schemeClr val="bg1"/>
                </a:solidFill>
                <a:latin typeface="Helvetica" panose="020B0604020202020204" pitchFamily="34" charset="0"/>
                <a:cs typeface="Helvetica" panose="020B0604020202020204" pitchFamily="34" charset="0"/>
              </a:rPr>
              <a:t>and practice </a:t>
            </a:r>
          </a:p>
        </p:txBody>
      </p:sp>
      <p:sp>
        <p:nvSpPr>
          <p:cNvPr id="3" name="Content Placeholder 2"/>
          <p:cNvSpPr>
            <a:spLocks noGrp="1"/>
          </p:cNvSpPr>
          <p:nvPr>
            <p:ph idx="1"/>
            <p:custDataLst>
              <p:tags r:id="rId2"/>
            </p:custDataLst>
          </p:nvPr>
        </p:nvSpPr>
        <p:spPr>
          <a:xfrm>
            <a:off x="255325" y="1276332"/>
            <a:ext cx="5017319" cy="3232788"/>
          </a:xfrm>
        </p:spPr>
        <p:txBody>
          <a:bodyPr>
            <a:normAutofit/>
          </a:bodyPr>
          <a:lstStyle/>
          <a:p>
            <a:pPr marL="0" indent="0">
              <a:spcBef>
                <a:spcPts val="600"/>
              </a:spcBef>
              <a:buNone/>
            </a:pPr>
            <a:r>
              <a:rPr lang="en-GB" sz="2400" dirty="0">
                <a:latin typeface="Helvetica" panose="020B0604020202020204" pitchFamily="34" charset="0"/>
                <a:cs typeface="Helvetica" panose="020B0604020202020204" pitchFamily="34" charset="0"/>
              </a:rPr>
              <a:t>To be able to do your job </a:t>
            </a:r>
            <a:r>
              <a:rPr lang="en-GB" sz="2400" dirty="0">
                <a:solidFill>
                  <a:srgbClr val="2154AC"/>
                </a:solidFill>
                <a:latin typeface="Helvetica" panose="020B0604020202020204" pitchFamily="34" charset="0"/>
                <a:cs typeface="Helvetica" panose="020B0604020202020204" pitchFamily="34" charset="0"/>
              </a:rPr>
              <a:t>competently</a:t>
            </a:r>
            <a:r>
              <a:rPr lang="en-GB" sz="2400" dirty="0">
                <a:latin typeface="Helvetica" panose="020B0604020202020204" pitchFamily="34" charset="0"/>
                <a:cs typeface="Helvetica" panose="020B0604020202020204" pitchFamily="34" charset="0"/>
              </a:rPr>
              <a:t> you must have skills and knowledge and work in ways that are set out in your country</a:t>
            </a:r>
          </a:p>
          <a:p>
            <a:pPr>
              <a:spcBef>
                <a:spcPts val="600"/>
              </a:spcBef>
            </a:pPr>
            <a:r>
              <a:rPr lang="en-GB" sz="2400" dirty="0">
                <a:latin typeface="Helvetica" panose="020B0604020202020204" pitchFamily="34" charset="0"/>
                <a:cs typeface="Helvetica" panose="020B0604020202020204" pitchFamily="34" charset="0"/>
              </a:rPr>
              <a:t>The </a:t>
            </a:r>
            <a:r>
              <a:rPr lang="en-GB" sz="2400" dirty="0" err="1">
                <a:latin typeface="Helvetica" panose="020B0604020202020204" pitchFamily="34" charset="0"/>
                <a:cs typeface="Helvetica" panose="020B0604020202020204" pitchFamily="34" charset="0"/>
              </a:rPr>
              <a:t>iCare</a:t>
            </a:r>
            <a:r>
              <a:rPr lang="en-GB" sz="2400" dirty="0">
                <a:latin typeface="Helvetica" panose="020B0604020202020204" pitchFamily="34" charset="0"/>
                <a:cs typeface="Helvetica" panose="020B0604020202020204" pitchFamily="34" charset="0"/>
              </a:rPr>
              <a:t> Certificate</a:t>
            </a:r>
          </a:p>
          <a:p>
            <a:pPr>
              <a:spcBef>
                <a:spcPts val="600"/>
              </a:spcBef>
            </a:pPr>
            <a:r>
              <a:rPr lang="en-GB" sz="2400" dirty="0">
                <a:latin typeface="Helvetica" panose="020B0604020202020204" pitchFamily="34" charset="0"/>
                <a:cs typeface="Helvetica" panose="020B0604020202020204" pitchFamily="34" charset="0"/>
              </a:rPr>
              <a:t>The </a:t>
            </a:r>
            <a:r>
              <a:rPr lang="en-GB" sz="2400" dirty="0" err="1">
                <a:latin typeface="Helvetica" panose="020B0604020202020204" pitchFamily="34" charset="0"/>
                <a:cs typeface="Helvetica" panose="020B0604020202020204" pitchFamily="34" charset="0"/>
              </a:rPr>
              <a:t>iCare</a:t>
            </a:r>
            <a:r>
              <a:rPr lang="en-GB" sz="2400" dirty="0">
                <a:latin typeface="Helvetica" panose="020B0604020202020204" pitchFamily="34" charset="0"/>
                <a:cs typeface="Helvetica" panose="020B0604020202020204" pitchFamily="34" charset="0"/>
              </a:rPr>
              <a:t> Code of Conduct for care support work</a:t>
            </a:r>
          </a:p>
          <a:p>
            <a:pPr marL="0" indent="0">
              <a:buNone/>
            </a:pPr>
            <a:endParaRPr lang="en-GB" dirty="0">
              <a:latin typeface="Helvetica" panose="020B0604020202020204" pitchFamily="34" charset="0"/>
              <a:cs typeface="Helvetica" panose="020B0604020202020204" pitchFamily="34" charset="0"/>
            </a:endParaRPr>
          </a:p>
        </p:txBody>
      </p:sp>
      <p:grpSp>
        <p:nvGrpSpPr>
          <p:cNvPr id="5" name="Group 4"/>
          <p:cNvGrpSpPr/>
          <p:nvPr>
            <p:custDataLst>
              <p:tags r:id="rId3"/>
            </p:custDataLst>
          </p:nvPr>
        </p:nvGrpSpPr>
        <p:grpSpPr>
          <a:xfrm>
            <a:off x="-21040" y="4771303"/>
            <a:ext cx="9165039" cy="1485394"/>
            <a:chOff x="250374" y="4771303"/>
            <a:chExt cx="8644244" cy="1485394"/>
          </a:xfrm>
        </p:grpSpPr>
        <p:sp>
          <p:nvSpPr>
            <p:cNvPr id="7" name="Rectangle 6"/>
            <p:cNvSpPr/>
            <p:nvPr>
              <p:custDataLst>
                <p:tags r:id="rId4"/>
              </p:custDataLst>
            </p:nvPr>
          </p:nvSpPr>
          <p:spPr>
            <a:xfrm>
              <a:off x="255325" y="4817345"/>
              <a:ext cx="8639293" cy="462052"/>
            </a:xfrm>
            <a:prstGeom prst="rect">
              <a:avLst/>
            </a:prstGeom>
            <a:gradFill flip="none" rotWithShape="1">
              <a:gsLst>
                <a:gs pos="1000">
                  <a:schemeClr val="bg1"/>
                </a:gs>
                <a:gs pos="67000">
                  <a:srgbClr val="0070C0"/>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8" name="Rectangle 7"/>
            <p:cNvSpPr/>
            <p:nvPr>
              <p:custDataLst>
                <p:tags r:id="rId5"/>
              </p:custDataLst>
            </p:nvPr>
          </p:nvSpPr>
          <p:spPr>
            <a:xfrm>
              <a:off x="250374" y="5279397"/>
              <a:ext cx="8644244" cy="9773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pic>
          <p:nvPicPr>
            <p:cNvPr id="9" name="Picture 8"/>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12955" y="4771303"/>
              <a:ext cx="1013234" cy="527144"/>
            </a:xfrm>
            <a:prstGeom prst="rect">
              <a:avLst/>
            </a:prstGeom>
            <a:noFill/>
          </p:spPr>
        </p:pic>
        <p:sp>
          <p:nvSpPr>
            <p:cNvPr id="10" name="TextBox 9"/>
            <p:cNvSpPr txBox="1"/>
            <p:nvPr>
              <p:custDataLst>
                <p:tags r:id="rId6"/>
              </p:custDataLst>
            </p:nvPr>
          </p:nvSpPr>
          <p:spPr>
            <a:xfrm>
              <a:off x="374939" y="5425700"/>
              <a:ext cx="8359486" cy="707886"/>
            </a:xfrm>
            <a:prstGeom prst="rect">
              <a:avLst/>
            </a:prstGeom>
            <a:noFill/>
          </p:spPr>
          <p:txBody>
            <a:bodyPr wrap="square" rtlCol="0">
              <a:spAutoFit/>
            </a:bodyPr>
            <a:lstStyle/>
            <a:p>
              <a:r>
                <a:rPr lang="en-GB" sz="2400" b="1" baseline="30000" dirty="0">
                  <a:solidFill>
                    <a:schemeClr val="bg1"/>
                  </a:solidFill>
                  <a:latin typeface="Helvetica" panose="020B0604020202020204" pitchFamily="34" charset="0"/>
                  <a:cs typeface="Helvetica" panose="020B0604020202020204" pitchFamily="34" charset="0"/>
                </a:rPr>
                <a:t>Competence:</a:t>
              </a:r>
              <a:r>
                <a:rPr lang="en-GB" sz="2400" b="1" dirty="0">
                  <a:solidFill>
                    <a:schemeClr val="bg1"/>
                  </a:solidFill>
                  <a:latin typeface="Helvetica" panose="020B0604020202020204" pitchFamily="34" charset="0"/>
                  <a:cs typeface="Helvetica" panose="020B0604020202020204" pitchFamily="34" charset="0"/>
                </a:rPr>
                <a:t> </a:t>
              </a:r>
              <a:r>
                <a:rPr lang="en-GB" sz="2400" baseline="30000" dirty="0">
                  <a:solidFill>
                    <a:schemeClr val="bg1"/>
                  </a:solidFill>
                  <a:latin typeface="Helvetica" panose="020B0604020202020204" pitchFamily="34" charset="0"/>
                  <a:cs typeface="Helvetica" panose="020B0604020202020204" pitchFamily="34" charset="0"/>
                </a:rPr>
                <a:t>having the ability and expertise to understand an individual’s needs in order to deliver effective care</a:t>
              </a:r>
              <a:endParaRPr lang="en-GB" sz="2200" baseline="30000" dirty="0">
                <a:solidFill>
                  <a:schemeClr val="bg1"/>
                </a:solidFill>
                <a:latin typeface="Helvetica" panose="020B0604020202020204" pitchFamily="34" charset="0"/>
                <a:cs typeface="Helvetica" panose="020B0604020202020204" pitchFamily="34" charset="0"/>
              </a:endParaRPr>
            </a:p>
          </p:txBody>
        </p:sp>
      </p:grpSp>
      <p:pic>
        <p:nvPicPr>
          <p:cNvPr id="4" name="Picture 3"/>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5628904" y="1249422"/>
            <a:ext cx="3241963" cy="3397924"/>
          </a:xfrm>
          <a:prstGeom prst="rect">
            <a:avLst/>
          </a:prstGeom>
        </p:spPr>
      </p:pic>
      <p:sp>
        <p:nvSpPr>
          <p:cNvPr id="13" name="TextBox 12"/>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1"/>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2"/>
              </a:rPr>
              <a:t>http://www.skillsforcare.org.uk</a:t>
            </a:r>
            <a:r>
              <a:rPr lang="en-IN" sz="900" b="1" u="sng" dirty="0">
                <a:latin typeface="Helvetica" panose="020B0604020202020204" pitchFamily="34" charset="0"/>
                <a:cs typeface="Helvetica" panose="020B0604020202020204" pitchFamily="34" charset="0"/>
                <a:hlinkClick r:id="rId12"/>
              </a:rPr>
              <a:t>/</a:t>
            </a:r>
            <a:endParaRPr lang="en-IN" sz="900" b="1" dirty="0">
              <a:latin typeface="Helvetica" panose="020B0604020202020204" pitchFamily="34" charset="0"/>
              <a:cs typeface="Helvetica" panose="020B0604020202020204" pitchFamily="34" charset="0"/>
            </a:endParaRPr>
          </a:p>
        </p:txBody>
      </p:sp>
      <p:sp>
        <p:nvSpPr>
          <p:cNvPr id="15" name="TextBox 1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4" name="Rectangle 13"/>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6571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15" name="Rectangle 14"/>
          <p:cNvSpPr/>
          <p:nvPr>
            <p:custDataLst>
              <p:tags r:id="rId1"/>
            </p:custDataLst>
          </p:nvPr>
        </p:nvSpPr>
        <p:spPr>
          <a:xfrm>
            <a:off x="1391539" y="4601503"/>
            <a:ext cx="4308620" cy="157459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 name="Rectangle 8"/>
          <p:cNvSpPr/>
          <p:nvPr>
            <p:custDataLst>
              <p:tags r:id="rId2"/>
            </p:custDataLst>
          </p:nvPr>
        </p:nvSpPr>
        <p:spPr>
          <a:xfrm>
            <a:off x="3443849" y="1277163"/>
            <a:ext cx="4308620" cy="157459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3"/>
            </p:custDataLst>
          </p:nvPr>
        </p:nvSpPr>
        <p:spPr>
          <a:xfrm>
            <a:off x="0" y="-27384"/>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Discussion</a:t>
            </a:r>
          </a:p>
        </p:txBody>
      </p:sp>
      <p:sp>
        <p:nvSpPr>
          <p:cNvPr id="5" name="TextBox 4"/>
          <p:cNvSpPr txBox="1"/>
          <p:nvPr>
            <p:custDataLst>
              <p:tags r:id="rId4"/>
            </p:custDataLst>
          </p:nvPr>
        </p:nvSpPr>
        <p:spPr>
          <a:xfrm>
            <a:off x="3685097" y="1547582"/>
            <a:ext cx="3713300" cy="1015663"/>
          </a:xfrm>
          <a:prstGeom prst="rect">
            <a:avLst/>
          </a:prstGeom>
          <a:noFill/>
        </p:spPr>
        <p:txBody>
          <a:bodyPr wrap="square" rtlCol="0">
            <a:spAutoFit/>
          </a:bodyPr>
          <a:lstStyle/>
          <a:p>
            <a:r>
              <a:rPr lang="en-GB" sz="2000" b="1" dirty="0">
                <a:solidFill>
                  <a:schemeClr val="bg1"/>
                </a:solidFill>
                <a:latin typeface="Helvetica" panose="020B0604020202020204" pitchFamily="34" charset="0"/>
                <a:cs typeface="Helvetica" panose="020B0604020202020204" pitchFamily="34" charset="0"/>
              </a:rPr>
              <a:t>The skills and knowledge we need to be competent in our role</a:t>
            </a:r>
          </a:p>
        </p:txBody>
      </p:sp>
      <p:sp>
        <p:nvSpPr>
          <p:cNvPr id="6" name="TextBox 5"/>
          <p:cNvSpPr txBox="1"/>
          <p:nvPr>
            <p:custDataLst>
              <p:tags r:id="rId5"/>
            </p:custDataLst>
          </p:nvPr>
        </p:nvSpPr>
        <p:spPr>
          <a:xfrm>
            <a:off x="1630429" y="5034856"/>
            <a:ext cx="3949589" cy="707886"/>
          </a:xfrm>
          <a:prstGeom prst="rect">
            <a:avLst/>
          </a:prstGeom>
          <a:noFill/>
        </p:spPr>
        <p:txBody>
          <a:bodyPr wrap="square" rtlCol="0">
            <a:spAutoFit/>
          </a:bodyPr>
          <a:lstStyle/>
          <a:p>
            <a:r>
              <a:rPr lang="en-GB" sz="2000" b="1" dirty="0">
                <a:solidFill>
                  <a:schemeClr val="bg1"/>
                </a:solidFill>
                <a:latin typeface="Helvetica" panose="020B0604020202020204" pitchFamily="34" charset="0"/>
                <a:cs typeface="Helvetica" panose="020B0604020202020204" pitchFamily="34" charset="0"/>
              </a:rPr>
              <a:t>How we should behave when we are at work</a:t>
            </a:r>
          </a:p>
        </p:txBody>
      </p:sp>
      <p:sp>
        <p:nvSpPr>
          <p:cNvPr id="10" name="Rectangle 9"/>
          <p:cNvSpPr/>
          <p:nvPr>
            <p:custDataLst>
              <p:tags r:id="rId6"/>
            </p:custDataLst>
          </p:nvPr>
        </p:nvSpPr>
        <p:spPr>
          <a:xfrm>
            <a:off x="3491349" y="2923457"/>
            <a:ext cx="2196935" cy="1574592"/>
          </a:xfrm>
          <a:prstGeom prst="rect">
            <a:avLst/>
          </a:prstGeom>
          <a:solidFill>
            <a:srgbClr val="2154A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1" name="TextBox 10"/>
          <p:cNvSpPr txBox="1"/>
          <p:nvPr>
            <p:custDataLst>
              <p:tags r:id="rId7"/>
            </p:custDataLst>
          </p:nvPr>
        </p:nvSpPr>
        <p:spPr>
          <a:xfrm>
            <a:off x="3526974" y="3043339"/>
            <a:ext cx="2135862" cy="1477328"/>
          </a:xfrm>
          <a:prstGeom prst="rect">
            <a:avLst/>
          </a:prstGeom>
          <a:noFill/>
        </p:spPr>
        <p:txBody>
          <a:bodyPr wrap="square" rtlCol="0">
            <a:spAutoFit/>
          </a:bodyPr>
          <a:lstStyle/>
          <a:p>
            <a:pPr algn="ctr"/>
            <a:r>
              <a:rPr lang="en-GB" b="1" dirty="0" err="1">
                <a:solidFill>
                  <a:schemeClr val="bg1"/>
                </a:solidFill>
                <a:latin typeface="Helvetica" panose="020B0604020202020204" pitchFamily="34" charset="0"/>
                <a:cs typeface="Helvetica" panose="020B0604020202020204" pitchFamily="34" charset="0"/>
              </a:rPr>
              <a:t>iCare</a:t>
            </a:r>
            <a:r>
              <a:rPr lang="en-GB" b="1" dirty="0">
                <a:solidFill>
                  <a:schemeClr val="bg1"/>
                </a:solidFill>
                <a:latin typeface="Helvetica" panose="020B0604020202020204" pitchFamily="34" charset="0"/>
                <a:cs typeface="Helvetica" panose="020B0604020202020204" pitchFamily="34" charset="0"/>
              </a:rPr>
              <a:t> Certificate and </a:t>
            </a:r>
            <a:r>
              <a:rPr lang="en-GB" b="1" dirty="0" err="1">
                <a:solidFill>
                  <a:schemeClr val="bg1"/>
                </a:solidFill>
                <a:latin typeface="Helvetica" panose="020B0604020202020204" pitchFamily="34" charset="0"/>
                <a:cs typeface="Helvetica" panose="020B0604020202020204" pitchFamily="34" charset="0"/>
              </a:rPr>
              <a:t>iCare</a:t>
            </a:r>
            <a:r>
              <a:rPr lang="en-GB" b="1" dirty="0">
                <a:solidFill>
                  <a:schemeClr val="bg1"/>
                </a:solidFill>
                <a:latin typeface="Helvetica" panose="020B0604020202020204" pitchFamily="34" charset="0"/>
                <a:cs typeface="Helvetica" panose="020B0604020202020204" pitchFamily="34" charset="0"/>
              </a:rPr>
              <a:t> Code of Conduct and Standards include…</a:t>
            </a:r>
          </a:p>
        </p:txBody>
      </p:sp>
      <p:sp>
        <p:nvSpPr>
          <p:cNvPr id="13" name="Rectangle 12"/>
          <p:cNvSpPr/>
          <p:nvPr>
            <p:custDataLst>
              <p:tags r:id="rId8"/>
            </p:custDataLst>
          </p:nvPr>
        </p:nvSpPr>
        <p:spPr>
          <a:xfrm>
            <a:off x="5807178" y="2912713"/>
            <a:ext cx="1945292" cy="326338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4" name="TextBox 13"/>
          <p:cNvSpPr txBox="1"/>
          <p:nvPr>
            <p:custDataLst>
              <p:tags r:id="rId9"/>
            </p:custDataLst>
          </p:nvPr>
        </p:nvSpPr>
        <p:spPr>
          <a:xfrm>
            <a:off x="6010611" y="3326206"/>
            <a:ext cx="1613347" cy="2554545"/>
          </a:xfrm>
          <a:prstGeom prst="rect">
            <a:avLst/>
          </a:prstGeom>
          <a:noFill/>
        </p:spPr>
        <p:txBody>
          <a:bodyPr wrap="square" rtlCol="0">
            <a:spAutoFit/>
          </a:bodyPr>
          <a:lstStyle/>
          <a:p>
            <a:r>
              <a:rPr lang="en-GB" sz="2000" b="1" dirty="0">
                <a:solidFill>
                  <a:schemeClr val="bg1"/>
                </a:solidFill>
                <a:latin typeface="Helvetica" panose="020B0604020202020204" pitchFamily="34" charset="0"/>
                <a:cs typeface="Helvetica" panose="020B0604020202020204" pitchFamily="34" charset="0"/>
              </a:rPr>
              <a:t>The moral and ethical standards that we must meet in all aspects of our work</a:t>
            </a:r>
          </a:p>
        </p:txBody>
      </p:sp>
      <p:sp>
        <p:nvSpPr>
          <p:cNvPr id="16" name="Rectangle 15"/>
          <p:cNvSpPr/>
          <p:nvPr>
            <p:custDataLst>
              <p:tags r:id="rId10"/>
            </p:custDataLst>
          </p:nvPr>
        </p:nvSpPr>
        <p:spPr>
          <a:xfrm>
            <a:off x="1391539" y="1281022"/>
            <a:ext cx="1998727" cy="326338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7" name="TextBox 16"/>
          <p:cNvSpPr txBox="1"/>
          <p:nvPr>
            <p:custDataLst>
              <p:tags r:id="rId11"/>
            </p:custDataLst>
          </p:nvPr>
        </p:nvSpPr>
        <p:spPr>
          <a:xfrm>
            <a:off x="1571053" y="1501314"/>
            <a:ext cx="1629207" cy="1938992"/>
          </a:xfrm>
          <a:prstGeom prst="rect">
            <a:avLst/>
          </a:prstGeom>
          <a:noFill/>
        </p:spPr>
        <p:txBody>
          <a:bodyPr wrap="square" rtlCol="0">
            <a:spAutoFit/>
          </a:bodyPr>
          <a:lstStyle/>
          <a:p>
            <a:r>
              <a:rPr lang="en-GB" sz="2000" b="1" dirty="0">
                <a:solidFill>
                  <a:schemeClr val="bg1"/>
                </a:solidFill>
                <a:latin typeface="Helvetica" panose="020B0604020202020204" pitchFamily="34" charset="0"/>
                <a:cs typeface="Helvetica" panose="020B0604020202020204" pitchFamily="34" charset="0"/>
              </a:rPr>
              <a:t>The ways we need to work to safeguard the people we support</a:t>
            </a:r>
          </a:p>
        </p:txBody>
      </p:sp>
      <p:sp>
        <p:nvSpPr>
          <p:cNvPr id="3" name="Down Arrow 2"/>
          <p:cNvSpPr/>
          <p:nvPr>
            <p:custDataLst>
              <p:tags r:id="rId12"/>
            </p:custDataLst>
          </p:nvPr>
        </p:nvSpPr>
        <p:spPr>
          <a:xfrm rot="5400000">
            <a:off x="3219895" y="3441987"/>
            <a:ext cx="356260" cy="502130"/>
          </a:xfrm>
          <a:prstGeom prst="downArrow">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8" name="Down Arrow 17"/>
          <p:cNvSpPr/>
          <p:nvPr>
            <p:custDataLst>
              <p:tags r:id="rId13"/>
            </p:custDataLst>
          </p:nvPr>
        </p:nvSpPr>
        <p:spPr>
          <a:xfrm>
            <a:off x="5112552" y="4365566"/>
            <a:ext cx="356260" cy="502130"/>
          </a:xfrm>
          <a:prstGeom prst="downArrow">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9" name="Down Arrow 18"/>
          <p:cNvSpPr/>
          <p:nvPr>
            <p:custDataLst>
              <p:tags r:id="rId14"/>
            </p:custDataLst>
          </p:nvPr>
        </p:nvSpPr>
        <p:spPr>
          <a:xfrm rot="16200000">
            <a:off x="5581416" y="3011111"/>
            <a:ext cx="356260" cy="502130"/>
          </a:xfrm>
          <a:prstGeom prst="downArrow">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Down Arrow 19"/>
          <p:cNvSpPr/>
          <p:nvPr>
            <p:custDataLst>
              <p:tags r:id="rId15"/>
            </p:custDataLst>
          </p:nvPr>
        </p:nvSpPr>
        <p:spPr>
          <a:xfrm rot="10800000">
            <a:off x="3605223" y="2600690"/>
            <a:ext cx="356260" cy="502130"/>
          </a:xfrm>
          <a:prstGeom prst="downArrow">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TextBox 22"/>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8"/>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9"/>
              </a:rPr>
              <a:t>http://www.skillsforcare.org.uk</a:t>
            </a:r>
            <a:r>
              <a:rPr lang="en-IN" sz="900" b="1" u="sng" dirty="0">
                <a:latin typeface="Helvetica" panose="020B0604020202020204" pitchFamily="34" charset="0"/>
                <a:cs typeface="Helvetica" panose="020B0604020202020204" pitchFamily="34" charset="0"/>
                <a:hlinkClick r:id="rId19"/>
              </a:rPr>
              <a:t>/</a:t>
            </a:r>
            <a:endParaRPr lang="en-IN" sz="900" b="1" dirty="0">
              <a:latin typeface="Helvetica" panose="020B0604020202020204" pitchFamily="34" charset="0"/>
              <a:cs typeface="Helvetica" panose="020B0604020202020204" pitchFamily="34" charset="0"/>
            </a:endParaRPr>
          </a:p>
        </p:txBody>
      </p:sp>
      <p:pic>
        <p:nvPicPr>
          <p:cNvPr id="22" name="Picture 21"/>
          <p:cNvPicPr>
            <a:picLocks/>
          </p:cNvPicPr>
          <p:nvPr/>
        </p:nvPicPr>
        <p:blipFill rotWithShape="1">
          <a:blip r:embed="rId20" cstate="email">
            <a:extLst>
              <a:ext uri="{28A0092B-C50C-407E-A947-70E740481C1C}">
                <a14:useLocalDpi xmlns:a14="http://schemas.microsoft.com/office/drawing/2010/main"/>
              </a:ext>
            </a:extLst>
          </a:blip>
          <a:srcRect l="-8812" t="-35807" r="-8812" b="-35807"/>
          <a:stretch/>
        </p:blipFill>
        <p:spPr>
          <a:xfrm>
            <a:off x="8317637" y="692696"/>
            <a:ext cx="718859" cy="597960"/>
          </a:xfrm>
          <a:prstGeom prst="ellipse">
            <a:avLst/>
          </a:prstGeom>
          <a:solidFill>
            <a:srgbClr val="002060"/>
          </a:solidFill>
          <a:ln w="31750">
            <a:solidFill>
              <a:schemeClr val="bg1"/>
            </a:solidFill>
          </a:ln>
        </p:spPr>
      </p:pic>
      <p:sp>
        <p:nvSpPr>
          <p:cNvPr id="21" name="TextBox 20"/>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5" name="Rectangle 24"/>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2868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5" grpId="0"/>
      <p:bldP spid="6" grpId="0"/>
      <p:bldP spid="10" grpId="0" animBg="1"/>
      <p:bldP spid="11" grpId="0"/>
      <p:bldP spid="13" grpId="0" animBg="1"/>
      <p:bldP spid="14" grpId="0"/>
      <p:bldP spid="16" grpId="0" animBg="1"/>
      <p:bldP spid="17" grpId="0"/>
      <p:bldP spid="3" grpId="0" animBg="1"/>
      <p:bldP spid="18"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1"/>
            </p:custDataLst>
          </p:nvPr>
        </p:nvSpPr>
        <p:spPr>
          <a:xfrm>
            <a:off x="0" y="19824"/>
            <a:ext cx="9144000"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Experiences, attitudes and beliefs </a:t>
            </a:r>
          </a:p>
        </p:txBody>
      </p:sp>
      <p:sp>
        <p:nvSpPr>
          <p:cNvPr id="3" name="Content Placeholder 2"/>
          <p:cNvSpPr>
            <a:spLocks noGrp="1"/>
          </p:cNvSpPr>
          <p:nvPr>
            <p:ph idx="1"/>
            <p:custDataLst>
              <p:tags r:id="rId2"/>
            </p:custDataLst>
          </p:nvPr>
        </p:nvSpPr>
        <p:spPr>
          <a:xfrm>
            <a:off x="255324" y="1261298"/>
            <a:ext cx="8639293" cy="3253524"/>
          </a:xfrm>
        </p:spPr>
        <p:txBody>
          <a:bodyPr>
            <a:normAutofit/>
          </a:bodyPr>
          <a:lstStyle/>
          <a:p>
            <a:pPr marL="0" indent="0">
              <a:buNone/>
            </a:pPr>
            <a:r>
              <a:rPr lang="en-GB" sz="2400" dirty="0">
                <a:latin typeface="Helvetica" panose="020B0604020202020204" pitchFamily="34" charset="0"/>
                <a:cs typeface="Helvetica" panose="020B0604020202020204" pitchFamily="34" charset="0"/>
              </a:rPr>
              <a:t>Your experiences,</a:t>
            </a:r>
            <a:r>
              <a:rPr lang="en-GB" sz="2400" b="0" dirty="0">
                <a:latin typeface="Helvetica" panose="020B0604020202020204" pitchFamily="34" charset="0"/>
                <a:cs typeface="Helvetica" panose="020B0604020202020204" pitchFamily="34" charset="0"/>
              </a:rPr>
              <a:t> </a:t>
            </a:r>
            <a:r>
              <a:rPr lang="en-GB" sz="2400" dirty="0">
                <a:solidFill>
                  <a:srgbClr val="2154AC"/>
                </a:solidFill>
                <a:latin typeface="Helvetica" panose="020B0604020202020204" pitchFamily="34" charset="0"/>
                <a:cs typeface="Helvetica" panose="020B0604020202020204" pitchFamily="34" charset="0"/>
              </a:rPr>
              <a:t>attitudes</a:t>
            </a:r>
            <a:r>
              <a:rPr lang="en-GB" sz="2400" b="0" dirty="0">
                <a:latin typeface="Helvetica" panose="020B0604020202020204" pitchFamily="34" charset="0"/>
                <a:cs typeface="Helvetica" panose="020B0604020202020204" pitchFamily="34" charset="0"/>
              </a:rPr>
              <a:t> </a:t>
            </a:r>
            <a:r>
              <a:rPr lang="en-GB" sz="2400" dirty="0">
                <a:latin typeface="Helvetica" panose="020B0604020202020204" pitchFamily="34" charset="0"/>
                <a:cs typeface="Helvetica" panose="020B0604020202020204" pitchFamily="34" charset="0"/>
              </a:rPr>
              <a:t>and </a:t>
            </a:r>
            <a:r>
              <a:rPr lang="en-GB" sz="2400" dirty="0">
                <a:solidFill>
                  <a:srgbClr val="2154AC"/>
                </a:solidFill>
                <a:latin typeface="Helvetica" panose="020B0604020202020204" pitchFamily="34" charset="0"/>
                <a:cs typeface="Helvetica" panose="020B0604020202020204" pitchFamily="34" charset="0"/>
              </a:rPr>
              <a:t>beliefs</a:t>
            </a:r>
            <a:r>
              <a:rPr lang="en-GB" sz="2400" dirty="0">
                <a:latin typeface="Helvetica" panose="020B0604020202020204" pitchFamily="34" charset="0"/>
                <a:cs typeface="Helvetica" panose="020B0604020202020204" pitchFamily="34" charset="0"/>
              </a:rPr>
              <a:t> affect how you think and behave and these can: </a:t>
            </a:r>
          </a:p>
          <a:p>
            <a:r>
              <a:rPr lang="en-GB" sz="2400" dirty="0">
                <a:latin typeface="Helvetica" panose="020B0604020202020204" pitchFamily="34" charset="0"/>
                <a:cs typeface="Helvetica" panose="020B0604020202020204" pitchFamily="34" charset="0"/>
              </a:rPr>
              <a:t>Lead you to make assumptions </a:t>
            </a:r>
          </a:p>
          <a:p>
            <a:r>
              <a:rPr lang="en-GB" sz="2400" dirty="0">
                <a:latin typeface="Helvetica" panose="020B0604020202020204" pitchFamily="34" charset="0"/>
                <a:cs typeface="Helvetica" panose="020B0604020202020204" pitchFamily="34" charset="0"/>
              </a:rPr>
              <a:t>Make judgements</a:t>
            </a:r>
          </a:p>
          <a:p>
            <a:pPr marL="0" indent="0">
              <a:buNone/>
            </a:pPr>
            <a:r>
              <a:rPr lang="en-GB" sz="2400" dirty="0">
                <a:latin typeface="Helvetica" panose="020B0604020202020204" pitchFamily="34" charset="0"/>
                <a:cs typeface="Helvetica" panose="020B0604020202020204" pitchFamily="34" charset="0"/>
              </a:rPr>
              <a:t>Self-awareness and learning to understand the attitudes and beliefs of others can help you to work in ways that value the individuals that you support</a:t>
            </a:r>
          </a:p>
          <a:p>
            <a:endParaRPr lang="en-GB" dirty="0">
              <a:latin typeface="Helvetica" panose="020B0604020202020204" pitchFamily="34" charset="0"/>
              <a:cs typeface="Helvetica" panose="020B0604020202020204" pitchFamily="34" charset="0"/>
            </a:endParaRPr>
          </a:p>
        </p:txBody>
      </p:sp>
      <p:sp>
        <p:nvSpPr>
          <p:cNvPr id="4" name="Rectangle 3"/>
          <p:cNvSpPr/>
          <p:nvPr>
            <p:custDataLst>
              <p:tags r:id="rId3"/>
            </p:custDataLst>
          </p:nvPr>
        </p:nvSpPr>
        <p:spPr>
          <a:xfrm>
            <a:off x="255325" y="4514822"/>
            <a:ext cx="8639293" cy="17791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26575" y="4284789"/>
            <a:ext cx="1252841" cy="651802"/>
          </a:xfrm>
          <a:prstGeom prst="rect">
            <a:avLst/>
          </a:prstGeom>
        </p:spPr>
      </p:pic>
      <p:sp>
        <p:nvSpPr>
          <p:cNvPr id="6" name="TextBox 5"/>
          <p:cNvSpPr txBox="1"/>
          <p:nvPr>
            <p:custDataLst>
              <p:tags r:id="rId4"/>
            </p:custDataLst>
          </p:nvPr>
        </p:nvSpPr>
        <p:spPr>
          <a:xfrm>
            <a:off x="255324" y="4830540"/>
            <a:ext cx="8639293" cy="1477328"/>
          </a:xfrm>
          <a:prstGeom prst="rect">
            <a:avLst/>
          </a:prstGeom>
          <a:noFill/>
        </p:spPr>
        <p:txBody>
          <a:bodyPr wrap="square" rtlCol="0">
            <a:spAutoFit/>
          </a:bodyPr>
          <a:lstStyle/>
          <a:p>
            <a:r>
              <a:rPr lang="en-GB" sz="1600" b="1" dirty="0">
                <a:solidFill>
                  <a:srgbClr val="2154AC"/>
                </a:solidFill>
                <a:latin typeface="Helvetica" panose="020B0604020202020204" pitchFamily="34" charset="0"/>
                <a:cs typeface="Helvetica" panose="020B0604020202020204" pitchFamily="34" charset="0"/>
              </a:rPr>
              <a:t>Beliefs: </a:t>
            </a:r>
            <a:r>
              <a:rPr lang="en-GB" sz="1600" dirty="0">
                <a:latin typeface="Helvetica" panose="020B0604020202020204" pitchFamily="34" charset="0"/>
                <a:cs typeface="Helvetica" panose="020B0604020202020204" pitchFamily="34" charset="0"/>
              </a:rPr>
              <a:t>can be described as things in life that you feel strongly about, that guide you in your daily life and are linked very closely to your morals and values</a:t>
            </a:r>
          </a:p>
          <a:p>
            <a:endParaRPr lang="en-GB" sz="800" dirty="0">
              <a:latin typeface="Helvetica" panose="020B0604020202020204" pitchFamily="34" charset="0"/>
              <a:cs typeface="Helvetica" panose="020B0604020202020204" pitchFamily="34" charset="0"/>
            </a:endParaRPr>
          </a:p>
          <a:p>
            <a:r>
              <a:rPr lang="en-GB" sz="1600" b="1" dirty="0">
                <a:solidFill>
                  <a:srgbClr val="2154AC"/>
                </a:solidFill>
                <a:latin typeface="Helvetica" panose="020B0604020202020204" pitchFamily="34" charset="0"/>
                <a:cs typeface="Helvetica" panose="020B0604020202020204" pitchFamily="34" charset="0"/>
              </a:rPr>
              <a:t>Attitudes: </a:t>
            </a:r>
            <a:r>
              <a:rPr lang="en-GB" sz="1600" dirty="0">
                <a:latin typeface="Helvetica" panose="020B0604020202020204" pitchFamily="34" charset="0"/>
                <a:cs typeface="Helvetica" panose="020B0604020202020204" pitchFamily="34" charset="0"/>
              </a:rPr>
              <a:t>are the approaches, opinions and mind-set that you have developed through your upbringing and life and learning experiences.</a:t>
            </a:r>
          </a:p>
          <a:p>
            <a:endParaRPr lang="en-GB" sz="1600" dirty="0">
              <a:latin typeface="Helvetica" panose="020B0604020202020204" pitchFamily="34" charset="0"/>
              <a:cs typeface="Helvetica" panose="020B0604020202020204" pitchFamily="34" charset="0"/>
            </a:endParaRPr>
          </a:p>
        </p:txBody>
      </p:sp>
      <p:pic>
        <p:nvPicPr>
          <p:cNvPr id="7" name="Picture 6"/>
          <p:cNvPicPr>
            <a:picLocks/>
          </p:cNvPicPr>
          <p:nvPr/>
        </p:nvPicPr>
        <p:blipFill rotWithShape="1">
          <a:blip r:embed="rId8" cstate="email">
            <a:extLst>
              <a:ext uri="{28A0092B-C50C-407E-A947-70E740481C1C}">
                <a14:useLocalDpi xmlns:a14="http://schemas.microsoft.com/office/drawing/2010/main"/>
              </a:ext>
            </a:extLst>
          </a:blip>
          <a:srcRect l="-8812" t="-35807" r="-8812" b="-35807"/>
          <a:stretch/>
        </p:blipFill>
        <p:spPr>
          <a:xfrm>
            <a:off x="8317637" y="692696"/>
            <a:ext cx="718859" cy="597960"/>
          </a:xfrm>
          <a:prstGeom prst="ellipse">
            <a:avLst/>
          </a:prstGeom>
          <a:solidFill>
            <a:srgbClr val="002060"/>
          </a:solidFill>
          <a:ln w="31750">
            <a:solidFill>
              <a:schemeClr val="bg1"/>
            </a:solidFill>
          </a:ln>
        </p:spPr>
      </p:pic>
      <p:sp>
        <p:nvSpPr>
          <p:cNvPr id="9" name="TextBox 8"/>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9"/>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0"/>
              </a:rPr>
              <a:t>http://www.skillsforcare.org.uk</a:t>
            </a:r>
            <a:r>
              <a:rPr lang="en-IN" sz="900" b="1" u="sng" dirty="0">
                <a:latin typeface="Helvetica" panose="020B0604020202020204" pitchFamily="34" charset="0"/>
                <a:cs typeface="Helvetica" panose="020B0604020202020204" pitchFamily="34" charset="0"/>
                <a:hlinkClick r:id="rId10"/>
              </a:rPr>
              <a:t>/</a:t>
            </a:r>
            <a:endParaRPr lang="en-IN" sz="900" b="1" dirty="0">
              <a:latin typeface="Helvetica" panose="020B0604020202020204" pitchFamily="34" charset="0"/>
              <a:cs typeface="Helvetica" panose="020B0604020202020204" pitchFamily="34" charset="0"/>
            </a:endParaRPr>
          </a:p>
        </p:txBody>
      </p:sp>
      <p:sp>
        <p:nvSpPr>
          <p:cNvPr id="11" name="TextBox 10"/>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2" name="Rectangle 11"/>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9933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255324" y="1320673"/>
            <a:ext cx="8651169" cy="812183"/>
          </a:xfrm>
        </p:spPr>
        <p:txBody>
          <a:bodyPr>
            <a:normAutofit lnSpcReduction="10000"/>
          </a:bodyPr>
          <a:lstStyle/>
          <a:p>
            <a:pPr marL="0" indent="0" algn="ctr">
              <a:buNone/>
            </a:pPr>
            <a:r>
              <a:rPr lang="en-GB" sz="2400" dirty="0">
                <a:latin typeface="Helvetica" panose="020B0604020202020204" pitchFamily="34" charset="0"/>
                <a:cs typeface="Helvetica" panose="020B0604020202020204" pitchFamily="34" charset="0"/>
              </a:rPr>
              <a:t>Understanding the values, aims and objectives of your employer will help you to understand your role</a:t>
            </a:r>
          </a:p>
          <a:p>
            <a:pPr algn="ctr"/>
            <a:endParaRPr lang="en-GB" sz="2400" dirty="0">
              <a:latin typeface="Helvetica" panose="020B0604020202020204" pitchFamily="34" charset="0"/>
              <a:cs typeface="Helvetica" panose="020B0604020202020204" pitchFamily="34" charset="0"/>
            </a:endParaRPr>
          </a:p>
        </p:txBody>
      </p:sp>
      <p:sp>
        <p:nvSpPr>
          <p:cNvPr id="4" name="Rectangle 3"/>
          <p:cNvSpPr/>
          <p:nvPr>
            <p:custDataLst>
              <p:tags r:id="rId2"/>
            </p:custDataLst>
          </p:nvPr>
        </p:nvSpPr>
        <p:spPr>
          <a:xfrm>
            <a:off x="225096" y="2219869"/>
            <a:ext cx="2691245" cy="462052"/>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rgbClr val="002060"/>
                </a:solidFill>
                <a:latin typeface="Helvetica" panose="020B0604020202020204" pitchFamily="34" charset="0"/>
                <a:cs typeface="Helvetica" panose="020B0604020202020204" pitchFamily="34" charset="0"/>
              </a:rPr>
              <a:t>Values</a:t>
            </a:r>
          </a:p>
        </p:txBody>
      </p:sp>
      <p:sp>
        <p:nvSpPr>
          <p:cNvPr id="5" name="Rectangle 4"/>
          <p:cNvSpPr/>
          <p:nvPr>
            <p:custDataLst>
              <p:tags r:id="rId3"/>
            </p:custDataLst>
          </p:nvPr>
        </p:nvSpPr>
        <p:spPr>
          <a:xfrm>
            <a:off x="230085" y="2681920"/>
            <a:ext cx="2691245" cy="287572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TextBox 5"/>
          <p:cNvSpPr txBox="1"/>
          <p:nvPr>
            <p:custDataLst>
              <p:tags r:id="rId4"/>
            </p:custDataLst>
          </p:nvPr>
        </p:nvSpPr>
        <p:spPr>
          <a:xfrm>
            <a:off x="354650" y="2875724"/>
            <a:ext cx="2471677" cy="1631216"/>
          </a:xfrm>
          <a:prstGeom prst="rect">
            <a:avLst/>
          </a:prstGeom>
          <a:noFill/>
        </p:spPr>
        <p:txBody>
          <a:bodyPr wrap="square" rtlCol="0">
            <a:spAutoFit/>
          </a:bodyPr>
          <a:lstStyle/>
          <a:p>
            <a:r>
              <a:rPr lang="en-GB" sz="2000" b="1" dirty="0">
                <a:solidFill>
                  <a:schemeClr val="bg1"/>
                </a:solidFill>
                <a:latin typeface="Helvetica" panose="020B0604020202020204" pitchFamily="34" charset="0"/>
                <a:cs typeface="Helvetica" panose="020B0604020202020204" pitchFamily="34" charset="0"/>
              </a:rPr>
              <a:t>Values </a:t>
            </a:r>
            <a:r>
              <a:rPr lang="en-GB" sz="2000" dirty="0">
                <a:solidFill>
                  <a:schemeClr val="bg1"/>
                </a:solidFill>
                <a:latin typeface="Helvetica" panose="020B0604020202020204" pitchFamily="34" charset="0"/>
                <a:cs typeface="Helvetica" panose="020B0604020202020204" pitchFamily="34" charset="0"/>
              </a:rPr>
              <a:t>are the beliefs or ideals that should be evident in all aspects of the service you provide</a:t>
            </a:r>
          </a:p>
        </p:txBody>
      </p:sp>
      <p:sp>
        <p:nvSpPr>
          <p:cNvPr id="15" name="Rectangle 14"/>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5"/>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Values, aims and objectives</a:t>
            </a:r>
          </a:p>
        </p:txBody>
      </p:sp>
      <p:sp>
        <p:nvSpPr>
          <p:cNvPr id="16" name="Rectangle 15"/>
          <p:cNvSpPr/>
          <p:nvPr>
            <p:custDataLst>
              <p:tags r:id="rId6"/>
            </p:custDataLst>
          </p:nvPr>
        </p:nvSpPr>
        <p:spPr>
          <a:xfrm>
            <a:off x="3110721" y="2219208"/>
            <a:ext cx="2691245" cy="462052"/>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rgbClr val="002060"/>
                </a:solidFill>
                <a:latin typeface="Helvetica" panose="020B0604020202020204" pitchFamily="34" charset="0"/>
                <a:cs typeface="Helvetica" panose="020B0604020202020204" pitchFamily="34" charset="0"/>
              </a:rPr>
              <a:t>Aims</a:t>
            </a:r>
          </a:p>
        </p:txBody>
      </p:sp>
      <p:sp>
        <p:nvSpPr>
          <p:cNvPr id="17" name="Rectangle 16"/>
          <p:cNvSpPr/>
          <p:nvPr>
            <p:custDataLst>
              <p:tags r:id="rId7"/>
            </p:custDataLst>
          </p:nvPr>
        </p:nvSpPr>
        <p:spPr>
          <a:xfrm>
            <a:off x="3115710" y="2681259"/>
            <a:ext cx="2691245" cy="287572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18" name="TextBox 17"/>
          <p:cNvSpPr txBox="1"/>
          <p:nvPr>
            <p:custDataLst>
              <p:tags r:id="rId8"/>
            </p:custDataLst>
          </p:nvPr>
        </p:nvSpPr>
        <p:spPr>
          <a:xfrm>
            <a:off x="3240275" y="2875063"/>
            <a:ext cx="2471677" cy="2554545"/>
          </a:xfrm>
          <a:prstGeom prst="rect">
            <a:avLst/>
          </a:prstGeom>
          <a:noFill/>
        </p:spPr>
        <p:txBody>
          <a:bodyPr wrap="square" rtlCol="0">
            <a:spAutoFit/>
          </a:bodyPr>
          <a:lstStyle/>
          <a:p>
            <a:r>
              <a:rPr lang="en-GB" sz="2000" b="1" dirty="0">
                <a:solidFill>
                  <a:schemeClr val="bg1"/>
                </a:solidFill>
                <a:latin typeface="Helvetica" panose="020B0604020202020204" pitchFamily="34" charset="0"/>
                <a:cs typeface="Helvetica" panose="020B0604020202020204" pitchFamily="34" charset="0"/>
              </a:rPr>
              <a:t>Aims </a:t>
            </a:r>
            <a:r>
              <a:rPr lang="en-GB" sz="2000" dirty="0">
                <a:solidFill>
                  <a:schemeClr val="bg1"/>
                </a:solidFill>
                <a:latin typeface="Helvetica" panose="020B0604020202020204" pitchFamily="34" charset="0"/>
                <a:cs typeface="Helvetica" panose="020B0604020202020204" pitchFamily="34" charset="0"/>
              </a:rPr>
              <a:t>are the</a:t>
            </a:r>
          </a:p>
          <a:p>
            <a:r>
              <a:rPr lang="en-GB" sz="2000" dirty="0">
                <a:solidFill>
                  <a:schemeClr val="bg1"/>
                </a:solidFill>
                <a:latin typeface="Helvetica" panose="020B0604020202020204" pitchFamily="34" charset="0"/>
                <a:cs typeface="Helvetica" panose="020B0604020202020204" pitchFamily="34" charset="0"/>
              </a:rPr>
              <a:t>general goals that one hopes to achieve through their activity, which is the purpose of your job is to achieving these</a:t>
            </a:r>
          </a:p>
        </p:txBody>
      </p:sp>
      <p:sp>
        <p:nvSpPr>
          <p:cNvPr id="19" name="Rectangle 18"/>
          <p:cNvSpPr/>
          <p:nvPr>
            <p:custDataLst>
              <p:tags r:id="rId9"/>
            </p:custDataLst>
          </p:nvPr>
        </p:nvSpPr>
        <p:spPr>
          <a:xfrm>
            <a:off x="6027402" y="2224742"/>
            <a:ext cx="2691245" cy="462052"/>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rgbClr val="002060"/>
                </a:solidFill>
                <a:latin typeface="Helvetica" panose="020B0604020202020204" pitchFamily="34" charset="0"/>
                <a:cs typeface="Helvetica" panose="020B0604020202020204" pitchFamily="34" charset="0"/>
              </a:rPr>
              <a:t>Objectives</a:t>
            </a:r>
          </a:p>
        </p:txBody>
      </p:sp>
      <p:sp>
        <p:nvSpPr>
          <p:cNvPr id="20" name="Rectangle 19"/>
          <p:cNvSpPr/>
          <p:nvPr>
            <p:custDataLst>
              <p:tags r:id="rId10"/>
            </p:custDataLst>
          </p:nvPr>
        </p:nvSpPr>
        <p:spPr>
          <a:xfrm>
            <a:off x="6022452" y="2686793"/>
            <a:ext cx="2691245" cy="287572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1" name="TextBox 20"/>
          <p:cNvSpPr txBox="1"/>
          <p:nvPr>
            <p:custDataLst>
              <p:tags r:id="rId11"/>
            </p:custDataLst>
          </p:nvPr>
        </p:nvSpPr>
        <p:spPr>
          <a:xfrm>
            <a:off x="6147017" y="2880597"/>
            <a:ext cx="2471677" cy="1631216"/>
          </a:xfrm>
          <a:prstGeom prst="rect">
            <a:avLst/>
          </a:prstGeom>
          <a:noFill/>
        </p:spPr>
        <p:txBody>
          <a:bodyPr wrap="square" rtlCol="0">
            <a:spAutoFit/>
          </a:bodyPr>
          <a:lstStyle/>
          <a:p>
            <a:r>
              <a:rPr lang="en-GB" sz="2000" b="1" dirty="0">
                <a:solidFill>
                  <a:schemeClr val="bg1"/>
                </a:solidFill>
                <a:latin typeface="Helvetica" panose="020B0604020202020204" pitchFamily="34" charset="0"/>
                <a:cs typeface="Helvetica" panose="020B0604020202020204" pitchFamily="34" charset="0"/>
              </a:rPr>
              <a:t>Objectives </a:t>
            </a:r>
            <a:r>
              <a:rPr lang="en-GB" sz="2000" dirty="0">
                <a:solidFill>
                  <a:schemeClr val="bg1"/>
                </a:solidFill>
                <a:latin typeface="Helvetica" panose="020B0604020202020204" pitchFamily="34" charset="0"/>
                <a:cs typeface="Helvetica" panose="020B0604020202020204" pitchFamily="34" charset="0"/>
              </a:rPr>
              <a:t>are specific things that must be in place in order to achieve the aims</a:t>
            </a:r>
          </a:p>
        </p:txBody>
      </p:sp>
      <p:sp>
        <p:nvSpPr>
          <p:cNvPr id="22" name="TextBox 2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3" name="Rectangle 22"/>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
        <p:nvSpPr>
          <p:cNvPr id="24" name="TextBox 23"/>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4"/>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5"/>
              </a:rPr>
              <a:t>http://www.skillsforcare.org.uk</a:t>
            </a:r>
            <a:r>
              <a:rPr lang="en-IN" sz="900" b="1" u="sng" dirty="0">
                <a:latin typeface="Helvetica" panose="020B0604020202020204" pitchFamily="34" charset="0"/>
                <a:cs typeface="Helvetica" panose="020B0604020202020204" pitchFamily="34" charset="0"/>
                <a:hlinkClick r:id="rId15"/>
              </a:rPr>
              <a:t>/</a:t>
            </a:r>
            <a:endParaRPr lang="en-IN" sz="9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96634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6" grpId="0" animBg="1"/>
      <p:bldP spid="17" grpId="0" animBg="1"/>
      <p:bldP spid="18" grpId="0"/>
      <p:bldP spid="19" grpId="0" animBg="1"/>
      <p:bldP spid="20" grpId="0" animBg="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1"/>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Rights at work</a:t>
            </a:r>
          </a:p>
        </p:txBody>
      </p:sp>
      <p:sp>
        <p:nvSpPr>
          <p:cNvPr id="4" name="Content Placeholder 3"/>
          <p:cNvSpPr>
            <a:spLocks noGrp="1"/>
          </p:cNvSpPr>
          <p:nvPr>
            <p:ph idx="1"/>
            <p:custDataLst>
              <p:tags r:id="rId2"/>
            </p:custDataLst>
          </p:nvPr>
        </p:nvSpPr>
        <p:spPr>
          <a:xfrm>
            <a:off x="255325" y="1237548"/>
            <a:ext cx="5836717" cy="4639724"/>
          </a:xfrm>
        </p:spPr>
        <p:txBody>
          <a:bodyPr>
            <a:noAutofit/>
          </a:bodyPr>
          <a:lstStyle/>
          <a:p>
            <a:pPr marL="0" indent="0">
              <a:buNone/>
            </a:pPr>
            <a:r>
              <a:rPr lang="en-GB" sz="2400" dirty="0">
                <a:latin typeface="Helvetica" panose="020B0604020202020204" pitchFamily="34" charset="0"/>
                <a:cs typeface="Helvetica" panose="020B0604020202020204" pitchFamily="34" charset="0"/>
              </a:rPr>
              <a:t>Legislation gives employees rights and responsibilities at work. </a:t>
            </a:r>
          </a:p>
          <a:p>
            <a:pPr marL="0" indent="0">
              <a:buNone/>
            </a:pPr>
            <a:r>
              <a:rPr lang="en-GB" sz="2400" dirty="0">
                <a:solidFill>
                  <a:srgbClr val="2154AC"/>
                </a:solidFill>
                <a:latin typeface="Helvetica" panose="020B0604020202020204" pitchFamily="34" charset="0"/>
                <a:cs typeface="Helvetica" panose="020B0604020202020204" pitchFamily="34" charset="0"/>
              </a:rPr>
              <a:t>Rights:</a:t>
            </a:r>
          </a:p>
          <a:p>
            <a:r>
              <a:rPr lang="en-GB" sz="2400" dirty="0">
                <a:latin typeface="Helvetica" panose="020B0604020202020204" pitchFamily="34" charset="0"/>
                <a:cs typeface="Helvetica" panose="020B0604020202020204" pitchFamily="34" charset="0"/>
              </a:rPr>
              <a:t>To work in a safe environment and </a:t>
            </a:r>
            <a:br>
              <a:rPr lang="en-GB" sz="2400" dirty="0">
                <a:latin typeface="Helvetica" panose="020B0604020202020204" pitchFamily="34" charset="0"/>
                <a:cs typeface="Helvetica" panose="020B0604020202020204" pitchFamily="34" charset="0"/>
              </a:rPr>
            </a:br>
            <a:r>
              <a:rPr lang="en-GB" sz="2400" dirty="0">
                <a:latin typeface="Helvetica" panose="020B0604020202020204" pitchFamily="34" charset="0"/>
                <a:cs typeface="Helvetica" panose="020B0604020202020204" pitchFamily="34" charset="0"/>
              </a:rPr>
              <a:t>be provided with equipment to </a:t>
            </a:r>
            <a:br>
              <a:rPr lang="en-GB" sz="2400" dirty="0">
                <a:latin typeface="Helvetica" panose="020B0604020202020204" pitchFamily="34" charset="0"/>
                <a:cs typeface="Helvetica" panose="020B0604020202020204" pitchFamily="34" charset="0"/>
              </a:rPr>
            </a:br>
            <a:r>
              <a:rPr lang="en-GB" sz="2400" dirty="0">
                <a:latin typeface="Helvetica" panose="020B0604020202020204" pitchFamily="34" charset="0"/>
                <a:cs typeface="Helvetica" panose="020B0604020202020204" pitchFamily="34" charset="0"/>
              </a:rPr>
              <a:t>keep them safe</a:t>
            </a:r>
          </a:p>
          <a:p>
            <a:r>
              <a:rPr lang="en-GB" sz="2400" dirty="0">
                <a:latin typeface="Helvetica" panose="020B0604020202020204" pitchFamily="34" charset="0"/>
                <a:cs typeface="Helvetica" panose="020B0604020202020204" pitchFamily="34" charset="0"/>
              </a:rPr>
              <a:t>To have personal and sensitive information treated confidentially</a:t>
            </a:r>
          </a:p>
          <a:p>
            <a:r>
              <a:rPr lang="en-GB" sz="2400" dirty="0">
                <a:latin typeface="Helvetica" panose="020B0604020202020204" pitchFamily="34" charset="0"/>
                <a:cs typeface="Helvetica" panose="020B0604020202020204" pitchFamily="34" charset="0"/>
              </a:rPr>
              <a:t>To get paid equitably for your skills</a:t>
            </a:r>
          </a:p>
          <a:p>
            <a:r>
              <a:rPr lang="en-GB" sz="2400" dirty="0">
                <a:latin typeface="Helvetica" panose="020B0604020202020204" pitchFamily="34" charset="0"/>
                <a:cs typeface="Helvetica" panose="020B0604020202020204" pitchFamily="34" charset="0"/>
              </a:rPr>
              <a:t>To get fair terms of employment, including pay and working hours</a:t>
            </a:r>
          </a:p>
        </p:txBody>
      </p:sp>
      <p:pic>
        <p:nvPicPr>
          <p:cNvPr id="5" name="Picture 4"/>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400797" y="1296923"/>
            <a:ext cx="2461552" cy="5008875"/>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6"/>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7"/>
              </a:rPr>
              <a:t>http://www.skillsforcare.org.uk</a:t>
            </a:r>
            <a:r>
              <a:rPr lang="en-IN" sz="900" b="1" u="sng" dirty="0">
                <a:latin typeface="Helvetica" panose="020B0604020202020204" pitchFamily="34" charset="0"/>
                <a:cs typeface="Helvetica" panose="020B0604020202020204" pitchFamily="34" charset="0"/>
                <a:hlinkClick r:id="rId7"/>
              </a:rPr>
              <a:t>/</a:t>
            </a:r>
            <a:endParaRPr lang="en-IN" sz="9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8464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1"/>
            </p:custDataLst>
          </p:nvPr>
        </p:nvSpPr>
        <p:spPr>
          <a:xfrm>
            <a:off x="0" y="51577"/>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Responsibilities at work</a:t>
            </a:r>
          </a:p>
        </p:txBody>
      </p:sp>
      <p:sp>
        <p:nvSpPr>
          <p:cNvPr id="4" name="Rectangle 3"/>
          <p:cNvSpPr/>
          <p:nvPr>
            <p:custDataLst>
              <p:tags r:id="rId2"/>
            </p:custDataLst>
          </p:nvPr>
        </p:nvSpPr>
        <p:spPr>
          <a:xfrm>
            <a:off x="252353" y="5049184"/>
            <a:ext cx="8639293" cy="128729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23603" y="4819151"/>
            <a:ext cx="1252841" cy="651802"/>
          </a:xfrm>
          <a:prstGeom prst="rect">
            <a:avLst/>
          </a:prstGeom>
        </p:spPr>
      </p:pic>
      <p:sp>
        <p:nvSpPr>
          <p:cNvPr id="6" name="TextBox 5"/>
          <p:cNvSpPr txBox="1"/>
          <p:nvPr>
            <p:custDataLst>
              <p:tags r:id="rId3"/>
            </p:custDataLst>
          </p:nvPr>
        </p:nvSpPr>
        <p:spPr>
          <a:xfrm>
            <a:off x="252352" y="5364902"/>
            <a:ext cx="8639294" cy="584775"/>
          </a:xfrm>
          <a:prstGeom prst="rect">
            <a:avLst/>
          </a:prstGeom>
          <a:noFill/>
        </p:spPr>
        <p:txBody>
          <a:bodyPr wrap="square" rtlCol="0">
            <a:spAutoFit/>
          </a:bodyPr>
          <a:lstStyle/>
          <a:p>
            <a:r>
              <a:rPr lang="en-GB" sz="1600" dirty="0">
                <a:solidFill>
                  <a:srgbClr val="2154AC"/>
                </a:solidFill>
                <a:latin typeface="Helvetica" panose="020B0604020202020204" pitchFamily="34" charset="0"/>
                <a:cs typeface="Helvetica" panose="020B0604020202020204" pitchFamily="34" charset="0"/>
              </a:rPr>
              <a:t>Equality: </a:t>
            </a:r>
            <a:r>
              <a:rPr lang="en-GB" sz="1600" dirty="0">
                <a:latin typeface="Helvetica" panose="020B0604020202020204" pitchFamily="34" charset="0"/>
                <a:cs typeface="Helvetica" panose="020B0604020202020204" pitchFamily="34" charset="0"/>
              </a:rPr>
              <a:t>under legal provision in some country or region </a:t>
            </a:r>
            <a:r>
              <a:rPr lang="en-GB" sz="1600" i="1" dirty="0">
                <a:latin typeface="Helvetica" panose="020B0604020202020204" pitchFamily="34" charset="0"/>
                <a:cs typeface="Helvetica" panose="020B0604020202020204" pitchFamily="34" charset="0"/>
              </a:rPr>
              <a:t>identified characteristics or groups </a:t>
            </a:r>
            <a:r>
              <a:rPr lang="en-GB" sz="1600" dirty="0">
                <a:latin typeface="Helvetica" panose="020B0604020202020204" pitchFamily="34" charset="0"/>
                <a:cs typeface="Helvetica" panose="020B0604020202020204" pitchFamily="34" charset="0"/>
              </a:rPr>
              <a:t>are protected under equalities law.</a:t>
            </a:r>
          </a:p>
        </p:txBody>
      </p:sp>
      <p:sp>
        <p:nvSpPr>
          <p:cNvPr id="7" name="Rectangle 6"/>
          <p:cNvSpPr/>
          <p:nvPr>
            <p:custDataLst>
              <p:tags r:id="rId4"/>
            </p:custDataLst>
          </p:nvPr>
        </p:nvSpPr>
        <p:spPr>
          <a:xfrm>
            <a:off x="252352" y="1154693"/>
            <a:ext cx="6100947" cy="3031599"/>
          </a:xfrm>
          <a:prstGeom prst="rect">
            <a:avLst/>
          </a:prstGeom>
        </p:spPr>
        <p:txBody>
          <a:bodyPr wrap="square">
            <a:spAutoFit/>
          </a:bodyPr>
          <a:lstStyle/>
          <a:p>
            <a:r>
              <a:rPr lang="en-GB" sz="2200" dirty="0">
                <a:solidFill>
                  <a:srgbClr val="2154AC"/>
                </a:solidFill>
                <a:latin typeface="Helvetica" panose="020B0604020202020204" pitchFamily="34" charset="0"/>
                <a:cs typeface="Helvetica" panose="020B0604020202020204" pitchFamily="34" charset="0"/>
              </a:rPr>
              <a:t>Responsibilities:</a:t>
            </a:r>
          </a:p>
          <a:p>
            <a:pPr marL="342900" indent="-342900">
              <a:spcBef>
                <a:spcPts val="600"/>
              </a:spcBef>
              <a:buClr>
                <a:srgbClr val="2154AC"/>
              </a:buClr>
              <a:buFont typeface="Arial" panose="020B0604020202020204" pitchFamily="34" charset="0"/>
              <a:buChar char="■"/>
            </a:pPr>
            <a:r>
              <a:rPr lang="en-GB" sz="2200" dirty="0">
                <a:latin typeface="Helvetica" panose="020B0604020202020204" pitchFamily="34" charset="0"/>
                <a:cs typeface="Helvetica" panose="020B0604020202020204" pitchFamily="34" charset="0"/>
              </a:rPr>
              <a:t>To work in agreed ways that are safe for everyone concerned and to discuss safety concerns with their seniors (</a:t>
            </a:r>
            <a:r>
              <a:rPr lang="en-GB" sz="2200" dirty="0" err="1">
                <a:latin typeface="Helvetica" panose="020B0604020202020204" pitchFamily="34" charset="0"/>
                <a:cs typeface="Helvetica" panose="020B0604020202020204" pitchFamily="34" charset="0"/>
              </a:rPr>
              <a:t>iCare</a:t>
            </a:r>
            <a:r>
              <a:rPr lang="en-GB" sz="2200" dirty="0">
                <a:latin typeface="Helvetica" panose="020B0604020202020204" pitchFamily="34" charset="0"/>
                <a:cs typeface="Helvetica" panose="020B0604020202020204" pitchFamily="34" charset="0"/>
              </a:rPr>
              <a:t> Life)</a:t>
            </a:r>
          </a:p>
          <a:p>
            <a:pPr marL="342900" indent="-342900">
              <a:spcBef>
                <a:spcPts val="600"/>
              </a:spcBef>
              <a:buClr>
                <a:srgbClr val="2154AC"/>
              </a:buClr>
              <a:buFont typeface="Arial" panose="020B0604020202020204" pitchFamily="34" charset="0"/>
              <a:buChar char="■"/>
            </a:pPr>
            <a:r>
              <a:rPr lang="en-GB" sz="2200" dirty="0">
                <a:latin typeface="Helvetica" panose="020B0604020202020204" pitchFamily="34" charset="0"/>
                <a:cs typeface="Helvetica" panose="020B0604020202020204" pitchFamily="34" charset="0"/>
              </a:rPr>
              <a:t>To treat other people’s private and sensitive information confidentially</a:t>
            </a:r>
          </a:p>
          <a:p>
            <a:pPr marL="342900" indent="-342900">
              <a:spcBef>
                <a:spcPts val="600"/>
              </a:spcBef>
              <a:buClr>
                <a:srgbClr val="2154AC"/>
              </a:buClr>
              <a:buFont typeface="Arial" panose="020B0604020202020204" pitchFamily="34" charset="0"/>
              <a:buChar char="■"/>
            </a:pPr>
            <a:r>
              <a:rPr lang="en-GB" sz="2200" dirty="0">
                <a:latin typeface="Helvetica" panose="020B0604020202020204" pitchFamily="34" charset="0"/>
                <a:cs typeface="Helvetica" panose="020B0604020202020204" pitchFamily="34" charset="0"/>
              </a:rPr>
              <a:t>To treat others equally regardless of </a:t>
            </a:r>
            <a:r>
              <a:rPr lang="en-GB" sz="2200" dirty="0">
                <a:solidFill>
                  <a:srgbClr val="2154AC"/>
                </a:solidFill>
                <a:latin typeface="Helvetica" panose="020B0604020202020204" pitchFamily="34" charset="0"/>
                <a:cs typeface="Helvetica" panose="020B0604020202020204" pitchFamily="34" charset="0"/>
              </a:rPr>
              <a:t>anything </a:t>
            </a:r>
            <a:r>
              <a:rPr lang="en-GB" sz="2200" dirty="0">
                <a:latin typeface="Helvetica" panose="020B0604020202020204" pitchFamily="34" charset="0"/>
                <a:cs typeface="Helvetica" panose="020B0604020202020204" pitchFamily="34" charset="0"/>
              </a:rPr>
              <a:t>and follow </a:t>
            </a:r>
            <a:r>
              <a:rPr lang="en-GB" sz="2200" dirty="0">
                <a:solidFill>
                  <a:srgbClr val="2154AC"/>
                </a:solidFill>
                <a:latin typeface="Helvetica" panose="020B0604020202020204" pitchFamily="34" charset="0"/>
                <a:cs typeface="Helvetica" panose="020B0604020202020204" pitchFamily="34" charset="0"/>
              </a:rPr>
              <a:t>equality</a:t>
            </a:r>
            <a:endParaRPr lang="en-GB" sz="2200" dirty="0">
              <a:latin typeface="Helvetica" panose="020B0604020202020204" pitchFamily="34" charset="0"/>
              <a:cs typeface="Helvetica" panose="020B0604020202020204" pitchFamily="34" charset="0"/>
            </a:endParaRPr>
          </a:p>
        </p:txBody>
      </p:sp>
      <p:pic>
        <p:nvPicPr>
          <p:cNvPr id="8" name="Picture 7"/>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6697683" y="1292786"/>
            <a:ext cx="2193963" cy="3573402"/>
          </a:xfrm>
          <a:prstGeom prst="rect">
            <a:avLst/>
          </a:prstGeom>
        </p:spPr>
      </p:pic>
      <p:sp>
        <p:nvSpPr>
          <p:cNvPr id="9" name="TextBox 8"/>
          <p:cNvSpPr txBox="1"/>
          <p:nvPr/>
        </p:nvSpPr>
        <p:spPr>
          <a:xfrm>
            <a:off x="-36512" y="6453336"/>
            <a:ext cx="3934948" cy="353943"/>
          </a:xfrm>
          <a:prstGeom prst="rect">
            <a:avLst/>
          </a:prstGeom>
          <a:noFill/>
        </p:spPr>
        <p:txBody>
          <a:bodyPr wrap="square" rtlCol="0">
            <a:spAutoFit/>
          </a:bodyPr>
          <a:lstStyle/>
          <a:p>
            <a:r>
              <a:rPr lang="en-US" sz="800" dirty="0">
                <a:latin typeface="Helvetica" panose="020B0604020202020204" pitchFamily="34" charset="0"/>
                <a:cs typeface="Helvetica" panose="020B0604020202020204" pitchFamily="34" charset="0"/>
              </a:rPr>
              <a:t>Source:  </a:t>
            </a:r>
            <a:r>
              <a:rPr lang="en-IN" sz="800" dirty="0">
                <a:latin typeface="Helvetica" panose="020B0604020202020204" pitchFamily="34" charset="0"/>
                <a:cs typeface="Helvetica" panose="020B0604020202020204" pitchFamily="34" charset="0"/>
              </a:rPr>
              <a:t>Skills for Health</a:t>
            </a:r>
            <a:r>
              <a:rPr lang="en-US" sz="800" dirty="0">
                <a:latin typeface="Helvetica" panose="020B0604020202020204" pitchFamily="34" charset="0"/>
                <a:cs typeface="Helvetica" panose="020B0604020202020204" pitchFamily="34" charset="0"/>
              </a:rPr>
              <a:t> – Website</a:t>
            </a:r>
            <a:r>
              <a:rPr lang="en-IN" sz="800" dirty="0">
                <a:latin typeface="Helvetica" panose="020B0604020202020204" pitchFamily="34" charset="0"/>
                <a:cs typeface="Helvetica" panose="020B0604020202020204" pitchFamily="34" charset="0"/>
              </a:rPr>
              <a:t> </a:t>
            </a:r>
            <a:r>
              <a:rPr lang="en-IN" sz="800" u="sng" dirty="0">
                <a:latin typeface="Helvetica" panose="020B0604020202020204" pitchFamily="34" charset="0"/>
                <a:cs typeface="Helvetica" panose="020B0604020202020204" pitchFamily="34" charset="0"/>
                <a:hlinkClick r:id="rId8"/>
              </a:rPr>
              <a:t>http://www.skillsforhealth.org.uk/</a:t>
            </a:r>
            <a:endParaRPr lang="en-IN" sz="800" dirty="0">
              <a:latin typeface="Helvetica" panose="020B0604020202020204" pitchFamily="34" charset="0"/>
              <a:cs typeface="Helvetica" panose="020B0604020202020204" pitchFamily="34" charset="0"/>
            </a:endParaRPr>
          </a:p>
          <a:p>
            <a:r>
              <a:rPr lang="en-IN" sz="800" dirty="0">
                <a:latin typeface="Helvetica" panose="020B0604020202020204" pitchFamily="34" charset="0"/>
                <a:cs typeface="Helvetica" panose="020B0604020202020204" pitchFamily="34" charset="0"/>
              </a:rPr>
              <a:t>               Skills for Care </a:t>
            </a:r>
            <a:r>
              <a:rPr lang="en-US" sz="800" dirty="0">
                <a:latin typeface="Helvetica" panose="020B0604020202020204" pitchFamily="34" charset="0"/>
                <a:cs typeface="Helvetica" panose="020B0604020202020204" pitchFamily="34" charset="0"/>
              </a:rPr>
              <a:t>– Website</a:t>
            </a:r>
            <a:r>
              <a:rPr lang="en-IN" sz="800" dirty="0">
                <a:latin typeface="Helvetica" panose="020B0604020202020204" pitchFamily="34" charset="0"/>
                <a:cs typeface="Helvetica" panose="020B0604020202020204" pitchFamily="34" charset="0"/>
              </a:rPr>
              <a:t>  </a:t>
            </a:r>
            <a:r>
              <a:rPr lang="en-IN" sz="800" u="sng" dirty="0">
                <a:latin typeface="Helvetica" panose="020B0604020202020204" pitchFamily="34" charset="0"/>
                <a:cs typeface="Helvetica" panose="020B0604020202020204" pitchFamily="34" charset="0"/>
                <a:hlinkClick r:id="rId9"/>
              </a:rPr>
              <a:t>http://www.skillsforcare.org.uk</a:t>
            </a:r>
            <a:r>
              <a:rPr lang="en-IN" sz="900" u="sng" dirty="0">
                <a:latin typeface="Helvetica" panose="020B0604020202020204" pitchFamily="34" charset="0"/>
                <a:cs typeface="Helvetica" panose="020B0604020202020204" pitchFamily="34" charset="0"/>
                <a:hlinkClick r:id="rId9"/>
              </a:rPr>
              <a:t>/</a:t>
            </a:r>
            <a:endParaRPr lang="en-IN" sz="900" dirty="0">
              <a:latin typeface="Helvetica" panose="020B0604020202020204" pitchFamily="34" charset="0"/>
              <a:cs typeface="Helvetica" panose="020B0604020202020204" pitchFamily="34" charset="0"/>
            </a:endParaRPr>
          </a:p>
        </p:txBody>
      </p:sp>
      <p:sp>
        <p:nvSpPr>
          <p:cNvPr id="13" name="TextBox 1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8734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258&quot;&gt;&lt;property id=&quot;20148&quot; value=&quot;5&quot;/&gt;&lt;property id=&quot;20300&quot; value=&quot;Slide 21&quot;/&gt;&lt;property id=&quot;20307&quot; value=&quot;395&quot;/&gt;&lt;/object&gt;&lt;object type=&quot;3&quot; unique_id=&quot;10259&quot;&gt;&lt;property id=&quot;20148&quot; value=&quot;5&quot;/&gt;&lt;property id=&quot;20300&quot; value=&quot;Slide 22&quot;/&gt;&lt;property id=&quot;20307&quot; value=&quot;346&quot;/&gt;&lt;/object&gt;&lt;object type=&quot;3&quot; unique_id=&quot;10260&quot;&gt;&lt;property id=&quot;20148&quot; value=&quot;5&quot;/&gt;&lt;property id=&quot;20300&quot; value=&quot;Slide 23 - &amp;quot;  In this module, you will learn about:&amp;quot;&quot;/&gt;&lt;property id=&quot;20307&quot; value=&quot;371&quot;/&gt;&lt;/object&gt;&lt;object type=&quot;3&quot; unique_id=&quot;10261&quot;&gt;&lt;property id=&quot;20148&quot; value=&quot;5&quot;/&gt;&lt;property id=&quot;20300&quot; value=&quot;Slide 24 - &amp;quot;Pre-Module Activity&amp;quot;&quot;/&gt;&lt;property id=&quot;20307&quot; value=&quot;372&quot;/&gt;&lt;/object&gt;&lt;object type=&quot;3&quot; unique_id=&quot;10262&quot;&gt;&lt;property id=&quot;20148&quot; value=&quot;5&quot;/&gt;&lt;property id=&quot;20300&quot; value=&quot;Slide 25 - &amp;quot;Let’s Watch&amp;quot;&quot;/&gt;&lt;property id=&quot;20307&quot; value=&quot;373&quot;/&gt;&lt;/object&gt;&lt;object type=&quot;3&quot; unique_id=&quot;10263&quot;&gt;&lt;property id=&quot;20148&quot; value=&quot;5&quot;/&gt;&lt;property id=&quot;20300&quot; value=&quot;Slide 26&quot;/&gt;&lt;property id=&quot;20307&quot; value=&quot;390&quot;/&gt;&lt;/object&gt;&lt;object type=&quot;3&quot; unique_id=&quot;10264&quot;&gt;&lt;property id=&quot;20148&quot; value=&quot;5&quot;/&gt;&lt;property id=&quot;20300&quot; value=&quot;Slide 27 - &amp;quot;  In this module, you will learn about:&amp;quot;&quot;/&gt;&lt;property id=&quot;20307&quot; value=&quot;378&quot;/&gt;&lt;/object&gt;&lt;object type=&quot;3&quot; unique_id=&quot;10265&quot;&gt;&lt;property id=&quot;20148&quot; value=&quot;5&quot;/&gt;&lt;property id=&quot;20300&quot; value=&quot;Slide 28 - &amp;quot;Pre-Module Activity&amp;quot;&quot;/&gt;&lt;property id=&quot;20307&quot; value=&quot;379&quot;/&gt;&lt;/object&gt;&lt;object type=&quot;3&quot; unique_id=&quot;10266&quot;&gt;&lt;property id=&quot;20148&quot; value=&quot;5&quot;/&gt;&lt;property id=&quot;20300&quot; value=&quot;Slide 29 - &amp;quot;Let’s Watch&amp;quot;&quot;/&gt;&lt;property id=&quot;20307&quot; value=&quot;380&quot;/&gt;&lt;/object&gt;&lt;object type=&quot;3&quot; unique_id=&quot;10267&quot;&gt;&lt;property id=&quot;20148&quot; value=&quot;5&quot;/&gt;&lt;property id=&quot;20300&quot; value=&quot;Slide 30&quot;/&gt;&lt;property id=&quot;20307&quot; value=&quot;391&quot;/&gt;&lt;/object&gt;&lt;object type=&quot;3&quot; unique_id=&quot;10268&quot;&gt;&lt;property id=&quot;20148&quot; value=&quot;5&quot;/&gt;&lt;property id=&quot;20300&quot; value=&quot;Slide 31 - &amp;quot;  In this module, you will learn about:&amp;quot;&quot;/&gt;&lt;property id=&quot;20307&quot; value=&quot;385&quot;/&gt;&lt;/object&gt;&lt;object type=&quot;3&quot; unique_id=&quot;10269&quot;&gt;&lt;property id=&quot;20148&quot; value=&quot;5&quot;/&gt;&lt;property id=&quot;20300&quot; value=&quot;Slide 32 - &amp;quot;Let’s Watch&amp;quot;&quot;/&gt;&lt;property id=&quot;20307&quot; value=&quot;386&quot;/&gt;&lt;/object&gt;&lt;object type=&quot;3&quot; unique_id=&quot;10270&quot;&gt;&lt;property id=&quot;20148&quot; value=&quot;5&quot;/&gt;&lt;property id=&quot;20300&quot; value=&quot;Slide 33&quot;/&gt;&lt;property id=&quot;20307&quot; value=&quot;309&quot;/&gt;&lt;/object&gt;&lt;object type=&quot;3&quot; unique_id=&quot;10602&quot;&gt;&lt;property id=&quot;20148&quot; value=&quot;5&quot;/&gt;&lt;property id=&quot;20300&quot; value=&quot;Slide 1&quot;/&gt;&lt;property id=&quot;20307&quot; value=&quot;396&quot;/&gt;&lt;/object&gt;&lt;object type=&quot;3&quot; unique_id=&quot;10603&quot;&gt;&lt;property id=&quot;20148&quot; value=&quot;5&quot;/&gt;&lt;property id=&quot;20300&quot; value=&quot;Slide 2 - &amp;quot;Learning outcomes&amp;quot;&quot;/&gt;&lt;property id=&quot;20307&quot; value=&quot;397&quot;/&gt;&lt;/object&gt;&lt;object type=&quot;3&quot; unique_id=&quot;10604&quot;&gt;&lt;property id=&quot;20148&quot; value=&quot;5&quot;/&gt;&lt;property id=&quot;20300&quot; value=&quot;Slide 3 - &amp;quot;Tasks, behaviours and standards of work&amp;quot;&quot;/&gt;&lt;property id=&quot;20307&quot; value=&quot;398&quot;/&gt;&lt;/object&gt;&lt;object type=&quot;3&quot; unique_id=&quot;10605&quot;&gt;&lt;property id=&quot;20148&quot; value=&quot;5&quot;/&gt;&lt;property id=&quot;20300&quot; value=&quot;Slide 4 - &amp;quot;Standards and codes of conduct  and practice &amp;quot;&quot;/&gt;&lt;property id=&quot;20307&quot; value=&quot;399&quot;/&gt;&lt;/object&gt;&lt;object type=&quot;3&quot; unique_id=&quot;10606&quot;&gt;&lt;property id=&quot;20148&quot; value=&quot;5&quot;/&gt;&lt;property id=&quot;20300&quot; value=&quot;Slide 5 - &amp;quot;Discussion&amp;quot;&quot;/&gt;&lt;property id=&quot;20307&quot; value=&quot;400&quot;/&gt;&lt;/object&gt;&lt;object type=&quot;3&quot; unique_id=&quot;10607&quot;&gt;&lt;property id=&quot;20148&quot; value=&quot;5&quot;/&gt;&lt;property id=&quot;20300&quot; value=&quot;Slide 6 - &amp;quot;Experiences, attitudes and beliefs &amp;quot;&quot;/&gt;&lt;property id=&quot;20307&quot; value=&quot;401&quot;/&gt;&lt;/object&gt;&lt;object type=&quot;3&quot; unique_id=&quot;10608&quot;&gt;&lt;property id=&quot;20148&quot; value=&quot;5&quot;/&gt;&lt;property id=&quot;20300&quot; value=&quot;Slide 7 - &amp;quot;Values, aims and objectives&amp;quot;&quot;/&gt;&lt;property id=&quot;20307&quot; value=&quot;402&quot;/&gt;&lt;/object&gt;&lt;object type=&quot;3&quot; unique_id=&quot;10609&quot;&gt;&lt;property id=&quot;20148&quot; value=&quot;5&quot;/&gt;&lt;property id=&quot;20300&quot; value=&quot;Slide 8 - &amp;quot;Rights at work&amp;quot;&quot;/&gt;&lt;property id=&quot;20307&quot; value=&quot;403&quot;/&gt;&lt;/object&gt;&lt;object type=&quot;3&quot; unique_id=&quot;10610&quot;&gt;&lt;property id=&quot;20148&quot; value=&quot;5&quot;/&gt;&lt;property id=&quot;20300&quot; value=&quot;Slide 9 - &amp;quot;Responsibilities at work&amp;quot;&quot;/&gt;&lt;property id=&quot;20307&quot; value=&quot;404&quot;/&gt;&lt;/object&gt;&lt;object type=&quot;3&quot; unique_id=&quot;10611&quot;&gt;&lt;property id=&quot;20148&quot; value=&quot;5&quot;/&gt;&lt;property id=&quot;20300&quot; value=&quot;Slide 10 - &amp;quot;Responsibilities to the individuals you support&amp;quot;&quot;/&gt;&lt;property id=&quot;20307&quot; value=&quot;405&quot;/&gt;&lt;/object&gt;&lt;object type=&quot;3&quot; unique_id=&quot;10612&quot;&gt;&lt;property id=&quot;20148&quot; value=&quot;5&quot;/&gt;&lt;property id=&quot;20300&quot; value=&quot;Slide 11 - &amp;quot;Agreed ways of working&amp;quot;&quot;/&gt;&lt;property id=&quot;20307&quot; value=&quot;406&quot;/&gt;&lt;/object&gt;&lt;object type=&quot;3&quot; unique_id=&quot;10613&quot;&gt;&lt;property id=&quot;20148&quot; value=&quot;5&quot;/&gt;&lt;property id=&quot;20300&quot; value=&quot;Slide 12 - &amp;quot;Reporting errors - discussion&amp;quot;&quot;/&gt;&lt;property id=&quot;20307&quot; value=&quot;407&quot;/&gt;&lt;/object&gt;&lt;object type=&quot;3&quot; unique_id=&quot;10614&quot;&gt;&lt;property id=&quot;20148&quot; value=&quot;5&quot;/&gt;&lt;property id=&quot;20300&quot; value=&quot;Slide 13 - &amp;quot;Whistleblowing&amp;quot;&quot;/&gt;&lt;property id=&quot;20307&quot; value=&quot;408&quot;/&gt;&lt;/object&gt;&lt;object type=&quot;3&quot; unique_id=&quot;10615&quot;&gt;&lt;property id=&quot;20148&quot; value=&quot;5&quot;/&gt;&lt;property id=&quot;20300&quot; value=&quot;Slide 14 - &amp;quot;Whistleblowing - discussion&amp;quot;&quot;/&gt;&lt;property id=&quot;20307&quot; value=&quot;409&quot;/&gt;&lt;/object&gt;&lt;object type=&quot;3&quot; unique_id=&quot;10616&quot;&gt;&lt;property id=&quot;20148&quot; value=&quot;5&quot;/&gt;&lt;property id=&quot;20300&quot; value=&quot;Slide 15 - &amp;quot;Working in partnership&amp;quot;&quot;/&gt;&lt;property id=&quot;20307&quot; value=&quot;410&quot;/&gt;&lt;/object&gt;&lt;object type=&quot;3&quot; unique_id=&quot;10617&quot;&gt;&lt;property id=&quot;20148&quot; value=&quot;5&quot;/&gt;&lt;property id=&quot;20300&quot; value=&quot;Slide 16 - &amp;quot;Effective partnership working&amp;quot;&quot;/&gt;&lt;property id=&quot;20307&quot; value=&quot;411&quot;/&gt;&lt;/object&gt;&lt;object type=&quot;3&quot; unique_id=&quot;10618&quot;&gt;&lt;property id=&quot;20148&quot; value=&quot;5&quot;/&gt;&lt;property id=&quot;20300&quot; value=&quot;Slide 17 - &amp;quot;Knowledge check&amp;quot;&quot;/&gt;&lt;property id=&quot;20307&quot; value=&quot;412&quot;/&gt;&lt;/object&gt;&lt;object type=&quot;3&quot; unique_id=&quot;10619&quot;&gt;&lt;property id=&quot;20148&quot; value=&quot;5&quot;/&gt;&lt;property id=&quot;20300&quot; value=&quot;Slide 18 - &amp;quot;Knowledge check&amp;quot;&quot;/&gt;&lt;property id=&quot;20307&quot; value=&quot;413&quot;/&gt;&lt;/object&gt;&lt;object type=&quot;3&quot; unique_id=&quot;10620&quot;&gt;&lt;property id=&quot;20148&quot; value=&quot;5&quot;/&gt;&lt;property id=&quot;20300&quot; value=&quot;Slide 19 - &amp;quot;Knowledge check&amp;quot;&quot;/&gt;&lt;property id=&quot;20307&quot; value=&quot;414&quot;/&gt;&lt;/object&gt;&lt;object type=&quot;3&quot; unique_id=&quot;10621&quot;&gt;&lt;property id=&quot;20148&quot; value=&quot;5&quot;/&gt;&lt;property id=&quot;20300&quot; value=&quot;Slide 20&quot;/&gt;&lt;property id=&quot;20307&quot; value=&quot;415&quot;/&gt;&lt;/object&gt;&lt;/object&gt;&lt;object type=&quot;8&quot; unique_id=&quot;10042&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3&quot;/&gt;&lt;lineCharCount val=&quot;106&quot;/&gt;&lt;lineCharCount val=&quot;86&quot;/&gt;&lt;/TableIndex&gt;&lt;/ShapeTextInfo&gt;"/>
  <p:tag name="HTML_SHAPEINFO" val="&lt;ThreeDShapeInfo&gt;&lt;uuid val=&quot;&quot;/&gt;&lt;isInvalidForFieldText val=&quot;0&quot;/&gt;&lt;Image&gt;&lt;filename val=&quot;C:\Users\Khasnobis\Documents\My Adobe Presentations\1. Skills-For-Care-Presentation-web-version-Standard-1\data\asimages\{A0D5756E-2E76-48F8-BECB-26FBAB1FA062}_3.png&quot;/&gt;&lt;left val=&quot;71&quot;/&gt;&lt;top val=&quot;424&quot;/&gt;&lt;width val=&quot;616&quot;/&gt;&lt;height val=&quot;68&quot;/&gt;&lt;hasText val=&quot;1&quot;/&gt;&lt;/Image&gt;&lt;/ThreeDShape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 name="HTML_SHAPEINFO" val="&lt;ThreeDShapeInfo&gt;&lt;uuid val=&quot;&quot;/&gt;&lt;isInvalidForFieldText val=&quot;0&quot;/&gt;&lt;Image&gt;&lt;filename val=&quot;C:\Users\Khasnobis\Documents\My Adobe Presentations\1. Skills-For-Care-Presentation-web-version-Standard-1\data\asimages\{340B66AA-3C79-403B-9638-F2E88510A9E6}_18.png&quot;/&gt;&lt;left val=&quot;471&quot;/&gt;&lt;top val=&quot;182&quot;/&gt;&lt;width val=&quot;229&quot;/&gt;&lt;height val=&quot;39&quot;/&gt;&lt;hasText val=&quot;1&quot;/&gt;&lt;/Image&gt;&lt;/ThreeDShape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091B8558-BC1D-4AB1-A207-5FB412CD16E5}&quot;/&gt;&lt;isInvalidForFieldText val=&quot;0&quot;/&gt;&lt;Image&gt;&lt;filename val=&quot;C:\Users\Khasnobis\Documents\My Adobe Presentations\1. Skills-For-Care-Presentation-web-version-Standard-1\data\asimages\{091B8558-BC1D-4AB1-A207-5FB412CD16E5}_19.png&quot;/&gt;&lt;left val=&quot;-20&quot;/&gt;&lt;top val=&quot;93&quot;/&gt;&lt;width val=&quot;765&quot;/&gt;&lt;height val=&quot;95&quot;/&gt;&lt;hasText val=&quot;1&quot;/&gt;&lt;/Image&gt;&lt;/ThreeDShape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7819B72-74CE-408F-BC53-124E8D59CF4E}_19.png&quot;/&gt;&lt;left val=&quot;7&quot;/&gt;&lt;top val=&quot;6&quot;/&gt;&lt;width val=&quot;581&quot;/&gt;&lt;height val=&quot;75&quot;/&gt;&lt;hasText val=&quot;1&quot;/&gt;&lt;/Image&gt;&lt;/ThreeDShape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57&quot;/&gt;&lt;lineCharCount val=&quot;64&quot;/&gt;&lt;lineCharCount val=&quot;16&quot;/&gt;&lt;/TableIndex&gt;&lt;/ShapeTextInfo&gt;"/>
  <p:tag name="HTML_SHAPEINFO" val="&lt;ThreeDShapeInfo&gt;&lt;uuid val=&quot;&quot;/&gt;&lt;isInvalidForFieldText val=&quot;0&quot;/&gt;&lt;Image&gt;&lt;filename val=&quot;C:\Users\Khasnobis\Documents\My Adobe Presentations\1. Skills-For-Care-Presentation-web-version-Standard-1\data\asimages\{CE8BF120-D11B-4E72-9C56-8882D2F5D0E6}_19.png&quot;/&gt;&lt;left val=&quot;13&quot;/&gt;&lt;top val=&quot;96&quot;/&gt;&lt;width val=&quot;686&quot;/&gt;&lt;height val=&quot;100&quot;/&gt;&lt;hasText val=&quot;1&quot;/&gt;&lt;/Image&gt;&lt;/ThreeDShape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6&quot;/&gt;&lt;/TableIndex&gt;&lt;/ShapeTextInfo&gt;"/>
  <p:tag name="HTML_SHAPEINFO" val="&lt;ThreeDShapeInfo&gt;&lt;uuid val=&quot;&quot;/&gt;&lt;isInvalidForFieldText val=&quot;0&quot;/&gt;&lt;Image&gt;&lt;filename val=&quot;C:\Users\Khasnobis\Documents\My Adobe Presentations\1. Skills-For-Care-Presentation-web-version-Standard-1\data\asimages\{1C4050F5-5294-4D83-8FF5-BE5EE760FE80}_19.png&quot;/&gt;&lt;left val=&quot;72&quot;/&gt;&lt;top val=&quot;225&quot;/&gt;&lt;width val=&quot;432&quot;/&gt;&lt;height val=&quot;47&quot;/&gt;&lt;hasText val=&quot;1&quot;/&gt;&lt;/Image&gt;&lt;/ThreeDShape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4&quot;/&gt;&lt;lineCharCount val=&quot;30&quot;/&gt;&lt;/TableIndex&gt;&lt;/ShapeTextInfo&gt;"/>
  <p:tag name="HTML_SHAPEINFO" val="&lt;ThreeDShapeInfo&gt;&lt;uuid val=&quot;&quot;/&gt;&lt;isInvalidForFieldText val=&quot;0&quot;/&gt;&lt;Image&gt;&lt;filename val=&quot;C:\Users\Khasnobis\Documents\My Adobe Presentations\1. Skills-For-Care-Presentation-web-version-Standard-1\data\asimages\{6AE4019D-5F0B-4F76-8093-D5FB41CFA0DB}_19.png&quot;/&gt;&lt;left val=&quot;72&quot;/&gt;&lt;top val=&quot;281&quot;/&gt;&lt;width val=&quot;407&quot;/&gt;&lt;height val=&quot;73&quot;/&gt;&lt;hasText val=&quot;1&quot;/&gt;&lt;/Image&gt;&lt;/ThreeDShape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7&quot;/&gt;&lt;lineCharCount val=&quot;36&quot;/&gt;&lt;/TableIndex&gt;&lt;/ShapeTextInfo&gt;"/>
  <p:tag name="HTML_SHAPEINFO" val="&lt;ThreeDShapeInfo&gt;&lt;uuid val=&quot;&quot;/&gt;&lt;isInvalidForFieldText val=&quot;0&quot;/&gt;&lt;Image&gt;&lt;filename val=&quot;C:\Users\Khasnobis\Documents\My Adobe Presentations\1. Skills-For-Care-Presentation-web-version-Standard-1\data\asimages\{C6C208F9-BC67-45C3-9E09-AA8AAF0B15E6}_19.png&quot;/&gt;&lt;left val=&quot;72&quot;/&gt;&lt;top val=&quot;359&quot;/&gt;&lt;width val=&quot;456&quot;/&gt;&lt;height val=&quot;73&quot;/&gt;&lt;hasText val=&quot;1&quot;/&gt;&lt;/Image&gt;&lt;/ThreeDShape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 name="HTML_SHAPEINFO" val="&lt;ThreeDShapeInfo&gt;&lt;uuid val=&quot;&quot;/&gt;&lt;isInvalidForFieldText val=&quot;0&quot;/&gt;&lt;Image&gt;&lt;filename val=&quot;C:\Users\Khasnobis\Documents\My Adobe Presentations\1. Skills-For-Care-Presentation-web-version-Standard-1\data\asimages\{36CE3217-B42D-4378-BA61-5569BE7DE461}_19.png&quot;/&gt;&lt;left val=&quot;72&quot;/&gt;&lt;top val=&quot;446&quot;/&gt;&lt;width val=&quot;506&quot;/&gt;&lt;height val=&quot;47&quot;/&gt;&lt;hasText val=&quot;1&quot;/&gt;&lt;/Image&gt;&lt;/ThreeDShapeInfo&gt;"/>
</p:tagLst>
</file>

<file path=ppt/tags/tag108.xml><?xml version="1.0" encoding="utf-8"?>
<p:tagLst xmlns:a="http://schemas.openxmlformats.org/drawingml/2006/main" xmlns:r="http://schemas.openxmlformats.org/officeDocument/2006/relationships" xmlns:p="http://schemas.openxmlformats.org/presentationml/2006/main">
  <p:tag name="PRESENTER_SHAPEINFO" val="&lt;ThreeDShapeInfo&gt;&lt;uuid val=&quot;{A5A3CAB1-F9AE-48EA-8B5B-8B65B8682A9A}&quot;/&gt;&lt;isInvalidForFieldText val=&quot;0&quot;/&gt;&lt;Image&gt;&lt;filename val=&quot;C:\Users\Khasnobis\Documents\My Adobe Presentations\1. Skills-For-Care-Presentation-web-version-Standard-1\data\asimages\{A5A3CAB1-F9AE-48EA-8B5B-8B65B8682A9A}_19.png&quot;/&gt;&lt;left val=&quot;423&quot;/&gt;&lt;top val=&quot;209&quot;/&gt;&lt;width val=&quot;338&quot;/&gt;&lt;height val=&quot;400&quot;/&gt;&lt;hasText val=&quot;1&quot;/&gt;&lt;/Image&gt;&lt;/ThreeDShape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 name="HTML_SHAPEINFO" val="&lt;ThreeDShapeInfo&gt;&lt;uuid val=&quot;&quot;/&gt;&lt;isInvalidForFieldText val=&quot;0&quot;/&gt;&lt;Image&gt;&lt;filename val=&quot;C:\Users\Khasnobis\Documents\My Adobe Presentations\1. Skills-For-Care-Presentation-web-version-Standard-1\data\asimages\{BFCED487-0E97-4E03-A824-D8BC900B57A7}_19.png&quot;/&gt;&lt;left val=&quot;478&quot;/&gt;&lt;top val=&quot;187&quot;/&gt;&lt;width val=&quot;222&quot;/&gt;&lt;height val=&quot;39&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2&quot;/&gt;&lt;lineCharCount val=&quot;13&quot;/&gt;&lt;/TableIndex&gt;&lt;/ShapeTextInfo&gt;"/>
  <p:tag name="HTML_SHAPEINFO" val="&lt;ThreeDShapeInfo&gt;&lt;uuid val=&quot;&quot;/&gt;&lt;isInvalidForFieldText val=&quot;0&quot;/&gt;&lt;Image&gt;&lt;filename val=&quot;C:\Users\Khasnobis\Documents\My Adobe Presentations\1. Skills-For-Care-Presentation-web-version-Standard-1\data\asimages\{55A78C61-A130-48AE-BF97-504B2831E557}_4.png&quot;/&gt;&lt;left val=&quot;9&quot;/&gt;&lt;top val=&quot;-3&quot;/&gt;&lt;width val=&quot;689&quot;/&gt;&lt;height val=&quot;96&quot;/&gt;&lt;hasText val=&quot;1&quot;/&gt;&lt;/Image&gt;&lt;/ThreeDShape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26&quot;/&gt;&lt;lineCharCount val=&quot;33&quot;/&gt;&lt;lineCharCount val=&quot;31&quot;/&gt;&lt;lineCharCount val=&quot;30&quot;/&gt;&lt;lineCharCount val=&quot;21&quot;/&gt;&lt;lineCharCount val=&quot;24&quot;/&gt;&lt;lineCharCount val=&quot;31&quot;/&gt;&lt;lineCharCount val=&quot;27&quot;/&gt;&lt;lineCharCount val=&quot;11&quot;/&gt;&lt;/TableIndex&gt;&lt;/ShapeTextInfo&gt;"/>
  <p:tag name="HTML_SHAPEINFO" val="&lt;TextEffect&gt;&lt;Image&gt;&lt;filename val=&quot;C:\Users\Khasnobis\Documents\My Adobe Presentations\1. Skills-For-Care-Presentation-web-version-Standard-1\data\asimages\{F38C734A-2B19-42E3-A30C-4B071F603F78}_1.png_crop.png&quot;/&gt;&lt;left val=&quot;27&quot;/&gt;&lt;top val=&quot;106&quot;/&gt;&lt;width val=&quot;350&quot;/&gt;&lt;height val=&quot;99&quot;/&gt;&lt;hasText val=&quot;1&quot;/&gt;&lt;paraId val=&quot;1&quot;/&gt;&lt;/Image&gt;&lt;Image&gt;&lt;filename val=&quot;C:\Users\Khasnobis\Documents\My Adobe Presentations\1. Skills-For-Care-Presentation-web-version-Standard-1\data\asimages\{D746499D-BFD0-403A-A0CB-0A8F21C4443D}_1.png_crop.png&quot;/&gt;&lt;left val=&quot;28&quot;/&gt;&lt;top val=&quot;218&quot;/&gt;&lt;width val=&quot;233&quot;/&gt;&lt;height val=&quot;16&quot;/&gt;&lt;hasText val=&quot;1&quot;/&gt;&lt;paraId val=&quot;2&quot;/&gt;&lt;/Image&gt;&lt;Image&gt;&lt;filename val=&quot;C:\Users\Khasnobis\Documents\My Adobe Presentations\1. Skills-For-Care-Presentation-web-version-Standard-1\data\asimages\{49C29339-A651-4C05-83C1-54B909537AEE}_1.png_crop.png&quot;/&gt;&lt;left val=&quot;28&quot;/&gt;&lt;top val=&quot;250&quot;/&gt;&lt;width val=&quot;366&quot;/&gt;&lt;height val=&quot;99&quot;/&gt;&lt;hasText val=&quot;1&quot;/&gt;&lt;paraId val=&quot;3&quot;/&gt;&lt;/Image&gt;&lt;/TextEffect&gt;"/>
</p:tagLst>
</file>

<file path=ppt/tags/tag1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Khasnobis\Documents\My Adobe Presentations\1. Skills-For-Care-Presentation-web-version-Standard-1\data\asimages\{BBE6EF56-A08F-44C8-AB0D-07315C31F939}_4.png&quot;/&gt;&lt;left val=&quot;12&quot;/&gt;&lt;top val=&quot;375&quot;/&gt;&lt;width val=&quot;688&quot;/&gt;&lt;height val=&quot;117&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1&quot;/&gt;&lt;lineCharCount val=&quot;89&quot;/&gt;&lt;lineCharCount val=&quot;15&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quot;/&gt;&lt;isInvalidForFieldText val=&quot;0&quot;/&gt;&lt;Image&gt;&lt;filename val=&quot;C:\Users\Khasnobis\Documents\My Adobe Presentations\1. Skills-For-Care-Presentation-web-version-Standard-1\data\asimages\{A1CE80A2-069F-4557-A1ED-D3F3AE8BA5EA}_5.png&quot;/&gt;&lt;left val=&quot;7&quot;/&gt;&lt;top val=&quot;6&quot;/&gt;&lt;width val=&quot;581&quot;/&gt;&lt;height val=&quot;75&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28&quot;/&gt;&lt;lineCharCount val=&quot;28&quot;/&gt;&lt;lineCharCount val=&quot;4&quot;/&gt;&lt;/TableIndex&gt;&lt;/ShapeTextInfo&gt;"/>
  <p:tag name="HTML_SHAPEINFO" val="&lt;ThreeDShapeInfo&gt;&lt;uuid val=&quot;&quot;/&gt;&lt;isInvalidForFieldText val=&quot;0&quot;/&gt;&lt;Image&gt;&lt;filename val=&quot;C:\Users\Khasnobis\Documents\My Adobe Presentations\1. Skills-For-Care-Presentation-web-version-Standard-1\data\asimages\{BC34BDF4-21D8-424A-8EB8-952753A85711}_5.png&quot;/&gt;&lt;left val=&quot;284&quot;/&gt;&lt;top val=&quot;118&quot;/&gt;&lt;width val=&quot;303&quot;/&gt;&lt;height val=&quot;91&quot;/&gt;&lt;hasText val=&quot;1&quot;/&gt;&lt;/Image&gt;&lt;/ThreeDShape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6&quot;/&gt;&lt;lineCharCount val=&quot;14&quot;/&gt;&lt;/TableIndex&gt;&lt;/ShapeTextInfo&gt;"/>
  <p:tag name="HTML_SHAPEINFO" val="&lt;ThreeDShapeInfo&gt;&lt;uuid val=&quot;&quot;/&gt;&lt;isInvalidForFieldText val=&quot;0&quot;/&gt;&lt;Image&gt;&lt;filename val=&quot;C:\Users\Khasnobis\Documents\My Adobe Presentations\1. Skills-For-Care-Presentation-web-version-Standard-1\data\asimages\{77CB7E4F-7CF5-4790-BD6C-352A7EFC88C4}_5.png&quot;/&gt;&lt;left val=&quot;123&quot;/&gt;&lt;top val=&quot;393&quot;/&gt;&lt;width val=&quot;316&quot;/&gt;&lt;height val=&quot;67&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7&quot;/&gt;&lt;lineCharCount val=&quot;12&quot;/&gt;&lt;lineCharCount val=&quot;8&quot;/&gt;&lt;lineCharCount val=&quot;10&quot;/&gt;&lt;lineCharCount val=&quot;8&quot;/&gt;&lt;/TableIndex&gt;&lt;/ShapeTextInfo&gt;"/>
  <p:tag name="HTML_SHAPEINFO" val="&lt;ThreeDShapeInfo&gt;&lt;uuid val=&quot;&quot;/&gt;&lt;isInvalidForFieldText val=&quot;0&quot;/&gt;&lt;Image&gt;&lt;filename val=&quot;C:\Users\Khasnobis\Documents\My Adobe Presentations\1. Skills-For-Care-Presentation-web-version-Standard-1\data\asimages\{8B815C96-C1B1-4FE8-B4C7-627EC427262C}_5.png&quot;/&gt;&lt;left val=&quot;277&quot;/&gt;&lt;top val=&quot;237&quot;/&gt;&lt;width val=&quot;169&quot;/&gt;&lt;height val=&quot;125&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0&quot;/&gt;&lt;lineCharCount val=&quot;12&quot;/&gt;&lt;lineCharCount val=&quot;10&quot;/&gt;&lt;lineCharCount val=&quot;8&quot;/&gt;&lt;lineCharCount val=&quot;10&quot;/&gt;&lt;lineCharCount val=&quot;7&quot;/&gt;&lt;lineCharCount val=&quot;11&quot;/&gt;&lt;lineCharCount val=&quot;8&quot;/&gt;&lt;/TableIndex&gt;&lt;/ShapeTextInfo&gt;"/>
  <p:tag name="HTML_SHAPEINFO" val="&lt;ThreeDShapeInfo&gt;&lt;uuid val=&quot;&quot;/&gt;&lt;isInvalidForFieldText val=&quot;0&quot;/&gt;&lt;Image&gt;&lt;filename val=&quot;C:\Users\Khasnobis\Documents\My Adobe Presentations\1. Skills-For-Care-Presentation-web-version-Standard-1\data\asimages\{08BE029E-1162-4A65-BDAF-0A94EBCF22AB}_5.png&quot;/&gt;&lt;left val=&quot;467&quot;/&gt;&lt;top val=&quot;258&quot;/&gt;&lt;width val=&quot;135&quot;/&gt;&lt;height val=&quot;211&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9&quot;/&gt;&lt;lineCharCount val=&quot;11&quot;/&gt;&lt;lineCharCount val=&quot;8&quot;/&gt;&lt;lineCharCount val=&quot;10&quot;/&gt;&lt;lineCharCount val=&quot;11&quot;/&gt;&lt;lineCharCount val=&quot;10&quot;/&gt;&lt;/TableIndex&gt;&lt;/ShapeTextInfo&gt;"/>
  <p:tag name="HTML_SHAPEINFO" val="&lt;ThreeDShapeInfo&gt;&lt;uuid val=&quot;&quot;/&gt;&lt;isInvalidForFieldText val=&quot;0&quot;/&gt;&lt;Image&gt;&lt;filename val=&quot;C:\Users\Khasnobis\Documents\My Adobe Presentations\1. Skills-For-Care-Presentation-web-version-Standard-1\data\asimages\{10C66F35-9421-4AB3-86C0-7B9FD646FD92}_5.png&quot;/&gt;&lt;left val=&quot;118&quot;/&gt;&lt;top val=&quot;115&quot;/&gt;&lt;width val=&quot;134&quot;/&gt;&lt;height val=&quot;163&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56A8E992-B7BE-4395-ADBE-F02D2BC9746D}&quot;/&gt;&lt;isInvalidForFieldText val=&quot;0&quot;/&gt;&lt;Image&gt;&lt;filename val=&quot;C:\Users\Khasnobis\Documents\My Adobe Presentations\1. Skills-For-Care-Presentation-web-version-Standard-1\data\asimages\{56A8E992-B7BE-4395-ADBE-F02D2BC9746D}_5.png&quot;/&gt;&lt;left val=&quot;243&quot;/&gt;&lt;top val=&quot;273&quot;/&gt;&lt;width val=&quot;48&quot;/&gt;&lt;height val=&quot;37&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CAA9CF6D-AE25-4A7A-B21C-C0772CDCAF9E}&quot;/&gt;&lt;isInvalidForFieldText val=&quot;0&quot;/&gt;&lt;Image&gt;&lt;filename val=&quot;C:\Users\Khasnobis\Documents\My Adobe Presentations\1. Skills-For-Care-Presentation-web-version-Standard-1\data\asimages\{CAA9CF6D-AE25-4A7A-B21C-C0772CDCAF9E}_5.png&quot;/&gt;&lt;left val=&quot;398&quot;/&gt;&lt;top val=&quot;341&quot;/&gt;&lt;width val=&quot;37&quot;/&gt;&lt;height val=&quot;47&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FBB1B1E4-FCC0-464C-96CD-E0948AB69C1D}&quot;/&gt;&lt;isInvalidForFieldText val=&quot;0&quot;/&gt;&lt;Image&gt;&lt;filename val=&quot;C:\Users\Khasnobis\Documents\My Adobe Presentations\1. Skills-For-Care-Presentation-web-version-Standard-1\data\asimages\{FBB1B1E4-FCC0-464C-96CD-E0948AB69C1D}_5.png&quot;/&gt;&lt;left val=&quot;429&quot;/&gt;&lt;top val=&quot;240&quot;/&gt;&lt;width val=&quot;47&quot;/&gt;&lt;height val=&quot;37&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580E2382-1DDA-4EB1-B7CB-98C810BEAE27}&quot;/&gt;&lt;isInvalidForFieldText val=&quot;0&quot;/&gt;&lt;Image&gt;&lt;filename val=&quot;C:\Users\Khasnobis\Documents\My Adobe Presentations\1. Skills-For-Care-Presentation-web-version-Standard-1\data\asimages\{580E2382-1DDA-4EB1-B7CB-98C810BEAE27}_5.png&quot;/&gt;&lt;left val=&quot;279&quot;/&gt;&lt;top val=&quot;202&quot;/&gt;&lt;width val=&quot;37&quot;/&gt;&lt;height val=&quot;47&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 name="HTML_SHAPEINFO" val="&lt;ThreeDShapeInfo&gt;&lt;uuid val=&quot;&quot;/&gt;&lt;isInvalidForFieldText val=&quot;0&quot;/&gt;&lt;Image&gt;&lt;filename val=&quot;C:\Users\Khasnobis\Documents\My Adobe Presentations\1. Skills-For-Care-Presentation-web-version-Standard-1\data\asimages\{82CDE0A1-50E1-4EC8-B7B7-9A3B10B4AF72}_6.png&quot;/&gt;&lt;left val=&quot;7&quot;/&gt;&lt;top val=&quot;2&quot;/&gt;&lt;width val=&quot;581&quot;/&gt;&lt;height val=&quot;75&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61&quot;/&gt;&lt;lineCharCount val=&quot;13&quot;/&gt;&lt;lineCharCount val=&quot;10&quot;/&gt;&lt;lineCharCount val=&quot;30&quot;/&gt;&lt;lineCharCount val=&quot;16&quot;/&gt;&lt;lineCharCount val=&quot;60&quot;/&gt;&lt;lineCharCount val=&quot;62&quot;/&gt;&lt;lineCharCount val=&quot;30&quot;/&gt;&lt;/TableIndex&gt;&lt;/ShapeTextInfo&gt;"/>
  <p:tag name="HTML_SHAPEINFO" val="&lt;TextEffect&gt;&lt;Image&gt;&lt;filename val=&quot;C:\Users\Khasnobis\Documents\My Adobe Presentations\1. Skills-For-Care-Presentation-web-version-Standard-1\data\asimages\{AE700D14-8F15-4420-AB3B-2FD200202F14}_1.png_crop.png&quot;/&gt;&lt;left val=&quot;26&quot;/&gt;&lt;top val=&quot;107&quot;/&gt;&lt;width val=&quot;627&quot;/&gt;&lt;height val=&quot;42&quot;/&gt;&lt;hasText val=&quot;1&quot;/&gt;&lt;paraId val=&quot;1&quot;/&gt;&lt;/Image&gt;&lt;Image&gt;&lt;filename val=&quot;C:\Users\Khasnobis\Documents\My Adobe Presentations\1. Skills-For-Care-Presentation-web-version-Standard-1\data\asimages\{688F1C94-8EFF-4A35-981B-24A868198027}_1.png_crop.png&quot;/&gt;&lt;left val=&quot;27&quot;/&gt;&lt;top val=&quot;165&quot;/&gt;&lt;width val=&quot;100&quot;/&gt;&lt;height val=&quot;20&quot;/&gt;&lt;hasText val=&quot;1&quot;/&gt;&lt;paraId val=&quot;2&quot;/&gt;&lt;/Image&gt;&lt;Image&gt;&lt;filename val=&quot;C:\Users\Khasnobis\Documents\My Adobe Presentations\1. Skills-For-Care-Presentation-web-version-Standard-1\data\asimages\{3CFEBA7B-6031-4876-9203-F56DF5057673}_1.png_crop.png&quot;/&gt;&lt;left val=&quot;28&quot;/&gt;&lt;top val=&quot;197&quot;/&gt;&lt;width val=&quot;352&quot;/&gt;&lt;height val=&quot;20&quot;/&gt;&lt;hasText val=&quot;1&quot;/&gt;&lt;paraId val=&quot;3&quot;/&gt;&lt;/Image&gt;&lt;Image&gt;&lt;filename val=&quot;C:\Users\Khasnobis\Documents\My Adobe Presentations\1. Skills-For-Care-Presentation-web-version-Standard-1\data\asimages\{15364F21-50EB-49B7-BA04-621FE05F2F84}_1.png_crop.png&quot;/&gt;&lt;left val=&quot;28&quot;/&gt;&lt;top val=&quot;229&quot;/&gt;&lt;width val=&quot;209&quot;/&gt;&lt;height val=&quot;20&quot;/&gt;&lt;hasText val=&quot;1&quot;/&gt;&lt;paraId val=&quot;4&quot;/&gt;&lt;/Image&gt;&lt;Image&gt;&lt;filename val=&quot;C:\Users\Khasnobis\Documents\My Adobe Presentations\1. Skills-For-Care-Presentation-web-version-Standard-1\data\asimages\{1D6C5070-A17C-4D2F-BA36-47FBE2272DB3}_1.png_crop.png&quot;/&gt;&lt;left val=&quot;27&quot;/&gt;&lt;top val=&quot;260&quot;/&gt;&lt;width val=&quot;631&quot;/&gt;&lt;height val=&quot;73&quot;/&gt;&lt;hasText val=&quot;1&quot;/&gt;&lt;paraId val=&quot;5&quot;/&gt;&lt;/Image&gt;&lt;/TextEffect&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85&quot;/&gt;&lt;lineCharCount val=&quot;77&quot;/&gt;&lt;lineCharCount val=&quot;1&quot;/&gt;&lt;lineCharCount val=&quot;77&quot;/&gt;&lt;lineCharCount val=&quot;59&quot;/&gt;&lt;/TableIndex&gt;&lt;/ShapeTextInfo&gt;"/>
  <p:tag name="HTML_SHAPEINFO" val="&lt;ThreeDShapeInfo&gt;&lt;uuid val=&quot;&quot;/&gt;&lt;isInvalidForFieldText val=&quot;0&quot;/&gt;&lt;Image&gt;&lt;filename val=&quot;C:\Users\Khasnobis\Documents\My Adobe Presentations\1. Skills-For-Care-Presentation-web-version-Standard-1\data\asimages\{D17E2DE9-1B02-4C56-9E3D-0E76AD33A023}_6.png&quot;/&gt;&lt;left val=&quot;70&quot;/&gt;&lt;top val=&quot;378&quot;/&gt;&lt;width val=&quot;617&quot;/&gt;&lt;height val=&quot;128&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4&quot;/&gt;&lt;lineCharCount val=&quot;48&quot;/&gt;&lt;/TableIndex&gt;&lt;/ShapeTextInfo&gt;"/>
  <p:tag name="HTML_SHAPEINFO" val="&lt;TextEffect&gt;&lt;Image&gt;&lt;filename val=&quot;C:\Users\Khasnobis\Documents\My Adobe Presentations\1. Skills-For-Care-Presentation-web-version-Standard-1\data\asimages\{3779C358-1EFE-4945-91B9-4841CFB96403}_1.png_crop.png&quot;/&gt;&lt;left val=&quot;27&quot;/&gt;&lt;top val=&quot;112&quot;/&gt;&lt;width val=&quot;572&quot;/&gt;&lt;height val=&quot;46&quot;/&gt;&lt;hasText val=&quot;1&quot;/&gt;&lt;paraId val=&quot;1&quot;/&gt;&lt;/Image&gt;&lt;/TextEffect&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 name="HTML_SHAPEINFO" val="&lt;ThreeDShapeInfo&gt;&lt;uuid val=&quot;&quot;/&gt;&lt;isInvalidForFieldText val=&quot;0&quot;/&gt;&lt;Image&gt;&lt;filename val=&quot;C:\Users\Khasnobis\Documents\My Adobe Presentations\1. Skills-For-Care-Presentation-web-version-Standard-1\data\asimages\{8FA73D62-A019-45D7-B12F-9E327AF18710}_7.png&quot;/&gt;&lt;left val=&quot;18&quot;/&gt;&lt;top val=&quot;174&quot;/&gt;&lt;width val=&quot;212&quot;/&gt;&lt;height val=&quot;43&quot;/&gt;&lt;hasText val=&quot;1&quot;/&gt;&lt;/Image&gt;&lt;/ThreeDShape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5&quot;/&gt;&lt;lineCharCount val=&quot;23&quot;/&gt;&lt;lineCharCount val=&quot;21&quot;/&gt;&lt;lineCharCount val=&quot;19&quot;/&gt;&lt;lineCharCount val=&quot;19&quot;/&gt;&lt;/TableIndex&gt;&lt;/ShapeTextInfo&gt;"/>
  <p:tag name="HTML_SHAPEINFO" val="&lt;ThreeDShapeInfo&gt;&lt;uuid val=&quot;&quot;/&gt;&lt;isInvalidForFieldText val=&quot;0&quot;/&gt;&lt;Image&gt;&lt;filename val=&quot;C:\Users\Khasnobis\Documents\My Adobe Presentations\1. Skills-For-Care-Presentation-web-version-Standard-1\data\asimages\{2127D4E6-BFE6-406D-8E1C-CDC5806D0C03}_7.png&quot;/&gt;&lt;left val=&quot;22&quot;/&gt;&lt;top val=&quot;223&quot;/&gt;&lt;width val=&quot;208&quot;/&gt;&lt;height val=&quot;139&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 name="HTML_SHAPEINFO" val="&lt;ThreeDShapeInfo&gt;&lt;uuid val=&quot;&quot;/&gt;&lt;isInvalidForFieldText val=&quot;0&quot;/&gt;&lt;Image&gt;&lt;filename val=&quot;C:\Users\Khasnobis\Documents\My Adobe Presentations\1. Skills-For-Care-Presentation-web-version-Standard-1\data\asimages\{5D8804B2-9BA9-4418-BC07-833DB17F44A4}_7.png&quot;/&gt;&lt;left val=&quot;7&quot;/&gt;&lt;top val=&quot;6&quot;/&gt;&lt;width val=&quot;581&quot;/&gt;&lt;height val=&quot;75&quot;/&gt;&lt;hasText val=&quot;1&quot;/&gt;&lt;/Image&gt;&lt;/ThreeDShape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 name="HTML_SHAPEINFO" val="&lt;ThreeDShapeInfo&gt;&lt;uuid val=&quot;&quot;/&gt;&lt;isInvalidForFieldText val=&quot;0&quot;/&gt;&lt;Image&gt;&lt;filename val=&quot;C:\Users\Khasnobis\Documents\My Adobe Presentations\1. Skills-For-Care-Presentation-web-version-Standard-1\data\asimages\{8FA73D62-A019-45D7-B12F-9E327AF18710}_7.png&quot;/&gt;&lt;left val=&quot;18&quot;/&gt;&lt;top val=&quot;174&quot;/&gt;&lt;width val=&quot;212&quot;/&gt;&lt;height val=&quot;43&quot;/&gt;&lt;hasText val=&quot;1&quot;/&gt;&lt;/Image&gt;&lt;/ThreeDShape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5&quot;/&gt;&lt;lineCharCount val=&quot;23&quot;/&gt;&lt;lineCharCount val=&quot;21&quot;/&gt;&lt;lineCharCount val=&quot;19&quot;/&gt;&lt;lineCharCount val=&quot;19&quot;/&gt;&lt;/TableIndex&gt;&lt;/ShapeTextInfo&gt;"/>
  <p:tag name="HTML_SHAPEINFO" val="&lt;ThreeDShapeInfo&gt;&lt;uuid val=&quot;&quot;/&gt;&lt;isInvalidForFieldText val=&quot;0&quot;/&gt;&lt;Image&gt;&lt;filename val=&quot;C:\Users\Khasnobis\Documents\My Adobe Presentations\1. Skills-For-Care-Presentation-web-version-Standard-1\data\asimages\{2127D4E6-BFE6-406D-8E1C-CDC5806D0C03}_7.png&quot;/&gt;&lt;left val=&quot;22&quot;/&gt;&lt;top val=&quot;223&quot;/&gt;&lt;width val=&quot;208&quot;/&gt;&lt;height val=&quot;139&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 name="HTML_SHAPEINFO" val="&lt;ThreeDShapeInfo&gt;&lt;uuid val=&quot;&quot;/&gt;&lt;isInvalidForFieldText val=&quot;0&quot;/&gt;&lt;Image&gt;&lt;filename val=&quot;C:\Users\Khasnobis\Documents\My Adobe Presentations\1. Skills-For-Care-Presentation-web-version-Standard-1\data\asimages\{8FA73D62-A019-45D7-B12F-9E327AF18710}_7.png&quot;/&gt;&lt;left val=&quot;18&quot;/&gt;&lt;top val=&quot;174&quot;/&gt;&lt;width val=&quot;212&quot;/&gt;&lt;height val=&quot;43&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5&quot;/&gt;&lt;lineCharCount val=&quot;23&quot;/&gt;&lt;lineCharCount val=&quot;21&quot;/&gt;&lt;lineCharCount val=&quot;19&quot;/&gt;&lt;lineCharCount val=&quot;19&quot;/&gt;&lt;/TableIndex&gt;&lt;/ShapeTextInfo&gt;"/>
  <p:tag name="HTML_SHAPEINFO" val="&lt;ThreeDShapeInfo&gt;&lt;uuid val=&quot;&quot;/&gt;&lt;isInvalidForFieldText val=&quot;0&quot;/&gt;&lt;Image&gt;&lt;filename val=&quot;C:\Users\Khasnobis\Documents\My Adobe Presentations\1. Skills-For-Care-Presentation-web-version-Standard-1\data\asimages\{2127D4E6-BFE6-406D-8E1C-CDC5806D0C03}_7.png&quot;/&gt;&lt;left val=&quot;22&quot;/&gt;&lt;top val=&quot;223&quot;/&gt;&lt;width val=&quot;208&quot;/&gt;&lt;height val=&quot;139&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quot;/&gt;&lt;isInvalidForFieldText val=&quot;0&quot;/&gt;&lt;Image&gt;&lt;filename val=&quot;C:\Users\Khasnobis\Documents\My Adobe Presentations\1. Skills-For-Care-Presentation-web-version-Standard-1\data\asimages\{982CAE9A-1E10-4C0B-898C-7BA3DC19E3FE}_8.png&quot;/&gt;&lt;left val=&quot;7&quot;/&gt;&lt;top val=&quot;6&quot;/&gt;&lt;width val=&quot;581&quot;/&gt;&lt;height val=&quot;75&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39&quot;/&gt;&lt;lineCharCount val=&quot;27&quot;/&gt;&lt;lineCharCount val=&quot;1&quot;/&gt;&lt;lineCharCount val=&quot;8&quot;/&gt;&lt;lineCharCount val=&quot;35&quot;/&gt;&lt;lineCharCount val=&quot;31&quot;/&gt;&lt;lineCharCount val=&quot;15&quot;/&gt;&lt;lineCharCount val=&quot;31&quot;/&gt;&lt;lineCharCount val=&quot;35&quot;/&gt;&lt;lineCharCount val=&quot;28&quot;/&gt;&lt;lineCharCount val=&quot;38&quot;/&gt;&lt;lineCharCount val=&quot;22&quot;/&gt;&lt;/TableIndex&gt;&lt;/ShapeTextInfo&gt;"/>
  <p:tag name="HTML_SHAPEINFO" val="&lt;TextEffect&gt;&lt;Image&gt;&lt;filename val=&quot;C:\Users\Khasnobis\Documents\My Adobe Presentations\1. Skills-For-Care-Presentation-web-version-Standard-1\data\asimages\{2E4756E7-E727-4D2D-B79B-F010DFD2EDE9}_1.png_crop.png&quot;/&gt;&lt;left val=&quot;28&quot;/&gt;&lt;top val=&quot;105&quot;/&gt;&lt;width val=&quot;408&quot;/&gt;&lt;height val=&quot;46&quot;/&gt;&lt;hasText val=&quot;1&quot;/&gt;&lt;paraId val=&quot;1&quot;/&gt;&lt;/Image&gt;&lt;Image&gt;&lt;filename val=&quot;C:\Users\Khasnobis\Documents\My Adobe Presentations\1. Skills-For-Care-Presentation-web-version-Standard-1\data\asimages\{1E0BF600-AE8D-49E7-81C3-BEDE1A5404D2}_1.png_crop.png&quot;/&gt;&lt;left val=&quot;479&quot;/&gt;&lt;top val=&quot;453&quot;/&gt;&lt;width val=&quot;0&quot;/&gt;&lt;height val=&quot;0&quot;/&gt;&lt;hasText val=&quot;1&quot;/&gt;&lt;paraId val=&quot;2&quot;/&gt;&lt;/Image&gt;&lt;Image&gt;&lt;filename val=&quot;C:\Users\Khasnobis\Documents\My Adobe Presentations\1. Skills-For-Care-Presentation-web-version-Standard-1\data\asimages\{4AD4374C-45F6-4E42-9F74-A74B5FD001ED}_1.png_crop.png&quot;/&gt;&lt;left val=&quot;28&quot;/&gt;&lt;top val=&quot;195&quot;/&gt;&lt;width val=&quot;72&quot;/&gt;&lt;height val=&quot;20&quot;/&gt;&lt;hasText val=&quot;1&quot;/&gt;&lt;paraId val=&quot;3&quot;/&gt;&lt;/Image&gt;&lt;Image&gt;&lt;filename val=&quot;C:\Users\Khasnobis\Documents\My Adobe Presentations\1. Skills-For-Care-Presentation-web-version-Standard-1\data\asimages\{0A2F1922-A2FB-4CA3-95F8-B4A1DB85AF1B}_1.png_crop.png&quot;/&gt;&lt;left val=&quot;28&quot;/&gt;&lt;top val=&quot;227&quot;/&gt;&lt;width val=&quot;385&quot;/&gt;&lt;height val=&quot;73&quot;/&gt;&lt;hasText val=&quot;1&quot;/&gt;&lt;paraId val=&quot;4&quot;/&gt;&lt;/Image&gt;&lt;Image&gt;&lt;filename val=&quot;C:\Users\Khasnobis\Documents\My Adobe Presentations\1. Skills-For-Care-Presentation-web-version-Standard-1\data\asimages\{FC585D18-209D-4DA6-93DE-ABDE08DA5209}_1.png_crop.png&quot;/&gt;&lt;left val=&quot;28&quot;/&gt;&lt;top val=&quot;311&quot;/&gt;&lt;width val=&quot;373&quot;/&gt;&lt;height val=&quot;46&quot;/&gt;&lt;hasText val=&quot;1&quot;/&gt;&lt;paraId val=&quot;5&quot;/&gt;&lt;/Image&gt;&lt;Image&gt;&lt;filename val=&quot;C:\Users\Khasnobis\Documents\My Adobe Presentations\1. Skills-For-Care-Presentation-web-version-Standard-1\data\asimages\{8DF26A40-B03E-45C2-AC27-EDFC807C85DB}_1.png_crop.png&quot;/&gt;&lt;left val=&quot;28&quot;/&gt;&lt;top val=&quot;369&quot;/&gt;&lt;width val=&quot;315&quot;/&gt;&lt;height val=&quot;20&quot;/&gt;&lt;hasText val=&quot;1&quot;/&gt;&lt;paraId val=&quot;6&quot;/&gt;&lt;/Image&gt;&lt;Image&gt;&lt;filename val=&quot;C:\Users\Khasnobis\Documents\My Adobe Presentations\1. Skills-For-Care-Presentation-web-version-Standard-1\data\asimages\{A77F5591-9E00-4EF9-9AC6-1DCE86515245}_1.png_crop.png&quot;/&gt;&lt;left val=&quot;28&quot;/&gt;&lt;top val=&quot;401&quot;/&gt;&lt;width val=&quot;422&quot;/&gt;&lt;height val=&quot;47&quot;/&gt;&lt;hasText val=&quot;1&quot;/&gt;&lt;paraId val=&quot;7&quot;/&gt;&lt;/Image&gt;&lt;/TextEffect&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HTML_SHAPEINFO" val="&lt;ThreeDShapeInfo&gt;&lt;uuid val=&quot;&quot;/&gt;&lt;isInvalidForFieldText val=&quot;0&quot;/&gt;&lt;Image&gt;&lt;filename val=&quot;C:\Users\Khasnobis\Documents\My Adobe Presentations\1. Skills-For-Care-Presentation-web-version-Standard-1\data\asimages\{B9841888-7656-45E6-9DBA-B2554BAF4FEF}_9.png&quot;/&gt;&lt;left val=&quot;7&quot;/&gt;&lt;top val=&quot;3&quot;/&gt;&lt;width val=&quot;581&quot;/&gt;&lt;height val=&quot;75&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26&quot;/&gt;&lt;lineCharCount val=&quot;83&quot;/&gt;&lt;lineCharCount val=&quot;31&quot;/&gt;&lt;/TableIndex&gt;&lt;/ShapeTextInfo&gt;"/>
  <p:tag name="HTML_SHAPEINFO" val="&lt;ThreeDShapeInfo&gt;&lt;uuid val=&quot;&quot;/&gt;&lt;isInvalidForFieldText val=&quot;0&quot;/&gt;&lt;Image&gt;&lt;filename val=&quot;C:\Users\Khasnobis\Documents\My Adobe Presentations\1. Skills-For-Care-Presentation-web-version-Standard-1\data\asimages\{99240347-FF68-4B70-917C-49A6D0D66743}_9.png&quot;/&gt;&lt;left val=&quot;71&quot;/&gt;&lt;top val=&quot;420&quot;/&gt;&lt;width val=&quot;616&quot;/&gt;&lt;height val=&quot;73&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8&quot;/&gt;&lt;lineCharCount val=&quot;41&quot;/&gt;&lt;lineCharCount val=&quot;34&quot;/&gt;&lt;lineCharCount val=&quot;35&quot;/&gt;&lt;lineCharCount val=&quot;8&quot;/&gt;&lt;lineCharCount val=&quot;36&quot;/&gt;&lt;lineCharCount val=&quot;37&quot;/&gt;&lt;lineCharCount val=&quot;38&quot;/&gt;&lt;lineCharCount val=&quot;26&quot;/&gt;&lt;/TableIndex&gt;&lt;/ShapeTextInfo&gt;"/>
  <p:tag name="HTML_SHAPEINFO" val="&lt;TextEffect&gt;&lt;Image&gt;&lt;filename val=&quot;C:\Users\Khasnobis\Documents\My Adobe Presentations\1. Skills-For-Care-Presentation-web-version-Standard-1\data\asimages\{FDAD0D8C-CC70-4853-B0A9-E364BAA2DAB1}_1.png_crop.png&quot;/&gt;&lt;left val=&quot;28&quot;/&gt;&lt;top val=&quot;99&quot;/&gt;&lt;width val=&quot;172&quot;/&gt;&lt;height val=&quot;20&quot;/&gt;&lt;hasText val=&quot;1&quot;/&gt;&lt;paraId val=&quot;1&quot;/&gt;&lt;/Image&gt;&lt;Image&gt;&lt;filename val=&quot;C:\Users\Khasnobis\Documents\My Adobe Presentations\1. Skills-For-Care-Presentation-web-version-Standard-1\data\asimages\{2AF1E17D-80DA-47FD-BF0F-974F92421847}_1.png_crop.png&quot;/&gt;&lt;left val=&quot;28&quot;/&gt;&lt;top val=&quot;132&quot;/&gt;&lt;width val=&quot;444&quot;/&gt;&lt;height val=&quot;99&quot;/&gt;&lt;hasText val=&quot;1&quot;/&gt;&lt;paraId val=&quot;2&quot;/&gt;&lt;/Image&gt;&lt;Image&gt;&lt;filename val=&quot;C:\Users\Khasnobis\Documents\My Adobe Presentations\1. Skills-For-Care-Presentation-web-version-Standard-1\data\asimages\{798BE0E6-95B6-4B55-9647-998DC8E1ED1B}_1.png_crop.png&quot;/&gt;&lt;left val=&quot;28&quot;/&gt;&lt;top val=&quot;244&quot;/&gt;&lt;width val=&quot;394&quot;/&gt;&lt;height val=&quot;46&quot;/&gt;&lt;hasText val=&quot;1&quot;/&gt;&lt;paraId val=&quot;3&quot;/&gt;&lt;/Image&gt;&lt;Image&gt;&lt;filename val=&quot;C:\Users\Khasnobis\Documents\My Adobe Presentations\1. Skills-For-Care-Presentation-web-version-Standard-1\data\asimages\{C579EDA0-7B23-4186-9C1C-A382D2C0EFE3}_1.png_crop.png&quot;/&gt;&lt;left val=&quot;28&quot;/&gt;&lt;top val=&quot;302&quot;/&gt;&lt;width val=&quot;405&quot;/&gt;&lt;height val=&quot;46&quot;/&gt;&lt;hasText val=&quot;1&quot;/&gt;&lt;paraId val=&quot;4&quot;/&gt;&lt;/Image&gt;&lt;/TextEffect&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7&quot;/&gt;&lt;/TableIndex&gt;&lt;/ShapeTextInfo&gt;"/>
  <p:tag name="HTML_SHAPEINFO" val="&lt;ThreeDShapeInfo&gt;&lt;uuid val=&quot;&quot;/&gt;&lt;isInvalidForFieldText val=&quot;0&quot;/&gt;&lt;Image&gt;&lt;filename val=&quot;C:\Users\Khasnobis\Documents\My Adobe Presentations\1. Skills-For-Care-Presentation-web-version-Standard-1\data\asimages\{34B3CC6F-19E7-4884-83A1-277A90A4374A}_10.png&quot;/&gt;&lt;left val=&quot;9&quot;/&gt;&lt;top val=&quot;2&quot;/&gt;&lt;width val=&quot;696&quot;/&gt;&lt;height val=&quot;73&quot;/&gt;&lt;hasText val=&quot;1&quot;/&gt;&lt;/Image&gt;&lt;/ThreeDShape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3&quot;/&gt;&lt;lineCharCount val=&quot;40&quot;/&gt;&lt;lineCharCount val=&quot;38&quot;/&gt;&lt;lineCharCount val=&quot;11&quot;/&gt;&lt;lineCharCount val=&quot;39&quot;/&gt;&lt;lineCharCount val=&quot;35&quot;/&gt;&lt;lineCharCount val=&quot;34&quot;/&gt;&lt;lineCharCount val=&quot;35&quot;/&gt;&lt;lineCharCount val=&quot;31&quot;/&gt;&lt;lineCharCount val=&quot;20&quot;/&gt;&lt;lineCharCount val=&quot;14&quot;/&gt;&lt;lineCharCount val=&quot;35&quot;/&gt;&lt;lineCharCount val=&quot;31&quot;/&gt;&lt;lineCharCount val=&quot;36&quot;/&gt;&lt;/TableIndex&gt;&lt;/ShapeTextInfo&gt;"/>
  <p:tag name="HTML_SHAPEINFO" val="&lt;TextEffect&gt;&lt;Image&gt;&lt;filename val=&quot;C:\Users\Khasnobis\Documents\My Adobe Presentations\1. Skills-For-Care-Presentation-web-version-Standard-1\data\asimages\{DA249BC8-B945-4459-8BF6-932A6E7C8670}_1.png_crop.png&quot;/&gt;&lt;left val=&quot;24&quot;/&gt;&lt;top val=&quot;108&quot;/&gt;&lt;width val=&quot;407&quot;/&gt;&lt;height val=&quot;73&quot;/&gt;&lt;hasText val=&quot;1&quot;/&gt;&lt;paraId val=&quot;1&quot;/&gt;&lt;/Image&gt;&lt;Image&gt;&lt;filename val=&quot;C:\Users\Khasnobis\Documents\My Adobe Presentations\1. Skills-For-Care-Presentation-web-version-Standard-1\data\asimages\{515B74DF-D009-43D6-8818-89EE5DCB7778}_1.png_crop.png&quot;/&gt;&lt;left val=&quot;25&quot;/&gt;&lt;top val=&quot;194&quot;/&gt;&lt;width val=&quot;417&quot;/&gt;&lt;height val=&quot;20&quot;/&gt;&lt;hasText val=&quot;1&quot;/&gt;&lt;paraId val=&quot;2&quot;/&gt;&lt;/Image&gt;&lt;Image&gt;&lt;filename val=&quot;C:\Users\Khasnobis\Documents\My Adobe Presentations\1. Skills-For-Care-Presentation-web-version-Standard-1\data\asimages\{3237F085-59D3-422B-B4EF-62FEC4F83854}_1.png_crop.png&quot;/&gt;&lt;left val=&quot;25&quot;/&gt;&lt;top val=&quot;226&quot;/&gt;&lt;width val=&quot;370&quot;/&gt;&lt;height val=&quot;73&quot;/&gt;&lt;hasText val=&quot;1&quot;/&gt;&lt;paraId val=&quot;3&quot;/&gt;&lt;/Image&gt;&lt;Image&gt;&lt;filename val=&quot;C:\Users\Khasnobis\Documents\My Adobe Presentations\1. Skills-For-Care-Presentation-web-version-Standard-1\data\asimages\{AE7BE1FC-7A9C-4AA1-8976-182C4A10CA1A}_1.png_crop.png&quot;/&gt;&lt;left val=&quot;25&quot;/&gt;&lt;top val=&quot;312&quot;/&gt;&lt;width val=&quot;323&quot;/&gt;&lt;height val=&quot;73&quot;/&gt;&lt;hasText val=&quot;1&quot;/&gt;&lt;paraId val=&quot;4&quot;/&gt;&lt;/Image&gt;&lt;Image&gt;&lt;filename val=&quot;C:\Users\Khasnobis\Documents\My Adobe Presentations\1. Skills-For-Care-Presentation-web-version-Standard-1\data\asimages\{ADE12FD9-BB11-4569-9875-749B01469F6C}_1.png_crop.png&quot;/&gt;&lt;left val=&quot;25&quot;/&gt;&lt;top val=&quot;397&quot;/&gt;&lt;width val=&quot;400&quot;/&gt;&lt;height val=&quot;73&quot;/&gt;&lt;hasText val=&quot;1&quot;/&gt;&lt;paraId val=&quot;5&quot;/&gt;&lt;/Image&gt;&lt;/TextEffect&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 name="HTML_SHAPEINFO" val="&lt;ThreeDShapeInfo&gt;&lt;uuid val=&quot;&quot;/&gt;&lt;isInvalidForFieldText val=&quot;0&quot;/&gt;&lt;Image&gt;&lt;filename val=&quot;C:\Users\Khasnobis\Documents\My Adobe Presentations\1. Skills-For-Care-Presentation-web-version-Standard-1\data\asimages\{7274C140-03F1-473F-9B26-1EEE8F7BC7AA}_11.png&quot;/&gt;&lt;left val=&quot;7&quot;/&gt;&lt;top val=&quot;1&quot;/&gt;&lt;width val=&quot;581&quot;/&gt;&lt;height val=&quot;75&quot;/&gt;&lt;hasText val=&quot;1&quot;/&gt;&lt;/Image&gt;&lt;/ThreeDShape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55&quot;/&gt;&lt;lineCharCount val=&quot;41&quot;/&gt;&lt;lineCharCount val=&quot;17&quot;/&gt;&lt;lineCharCount val=&quot;38&quot;/&gt;&lt;lineCharCount val=&quot;35&quot;/&gt;&lt;/TableIndex&gt;&lt;/ShapeTextInfo&gt;"/>
  <p:tag name="HTML_SHAPEINFO" val="&lt;TextEffect&gt;&lt;Image&gt;&lt;filename val=&quot;C:\Users\Khasnobis\Documents\My Adobe Presentations\1. Skills-For-Care-Presentation-web-version-Standard-1\data\asimages\{13DA2461-1CFC-454C-89E8-CF8B02DF0104}_1.png_crop.png&quot;/&gt;&lt;left val=&quot;26&quot;/&gt;&lt;top val=&quot;112&quot;/&gt;&lt;width val=&quot;601&quot;/&gt;&lt;height val=&quot;46&quot;/&gt;&lt;hasText val=&quot;1&quot;/&gt;&lt;paraId val=&quot;1&quot;/&gt;&lt;/Image&gt;&lt;Image&gt;&lt;filename val=&quot;C:\Users\Khasnobis\Documents\My Adobe Presentations\1. Skills-For-Care-Presentation-web-version-Standard-1\data\asimages\{8725A2A3-DB9A-4972-9834-10F019F21C1F}_1.png_crop.png&quot;/&gt;&lt;left val=&quot;28&quot;/&gt;&lt;top val=&quot;171&quot;/&gt;&lt;width val=&quot;182&quot;/&gt;&lt;height val=&quot;20&quot;/&gt;&lt;hasText val=&quot;1&quot;/&gt;&lt;paraId val=&quot;2&quot;/&gt;&lt;/Image&gt;&lt;Image&gt;&lt;filename val=&quot;C:\Users\Khasnobis\Documents\My Adobe Presentations\1. Skills-For-Care-Presentation-web-version-Standard-1\data\asimages\{90FB0C6E-3EAB-4E56-8A65-2EABDFEC354E}_1.png_crop.png&quot;/&gt;&lt;left val=&quot;28&quot;/&gt;&lt;top val=&quot;204&quot;/&gt;&lt;width val=&quot;438&quot;/&gt;&lt;height val=&quot;20&quot;/&gt;&lt;hasText val=&quot;1&quot;/&gt;&lt;paraId val=&quot;3&quot;/&gt;&lt;/Image&gt;&lt;Image&gt;&lt;filename val=&quot;C:\Users\Khasnobis\Documents\My Adobe Presentations\1. Skills-For-Care-Presentation-web-version-Standard-1\data\asimages\{1E0D268E-0C16-43DD-9EBD-C102E5EC39CE}_1.png_crop.png&quot;/&gt;&lt;left val=&quot;28&quot;/&gt;&lt;top val=&quot;236&quot;/&gt;&lt;width val=&quot;361&quot;/&gt;&lt;height val=&quot;20&quot;/&gt;&lt;hasText val=&quot;1&quot;/&gt;&lt;paraId val=&quot;4&quot;/&gt;&lt;/Image&gt;&lt;/TextEffect&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HTML_SHAPEINFO" val="&lt;ThreeDShapeInfo&gt;&lt;uuid val=&quot;&quot;/&gt;&lt;isInvalidForFieldText val=&quot;0&quot;/&gt;&lt;Image&gt;&lt;filename val=&quot;C:\Users\Khasnobis\Documents\My Adobe Presentations\1. Skills-For-Care-Presentation-web-version-Standard-1\data\asimages\{B35F8E6A-401D-42A1-BD8C-4DBDD5E977FF}_12.png&quot;/&gt;&lt;left val=&quot;7&quot;/&gt;&lt;top val=&quot;2&quot;/&gt;&lt;width val=&quot;581&quot;/&gt;&lt;height val=&quot;75&quot;/&gt;&lt;hasText val=&quot;1&quot;/&gt;&lt;/Image&gt;&lt;/ThreeDShape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9&quot;/&gt;&lt;lineCharCount val=&quot;41&quot;/&gt;&lt;/TableIndex&gt;&lt;/ShapeTextInfo&gt;"/>
  <p:tag name="HTML_SHAPEINFO" val="&lt;TextEffect&gt;&lt;Image&gt;&lt;filename val=&quot;C:\Users\Khasnobis\Documents\My Adobe Presentations\1. Skills-For-Care-Presentation-web-version-Standard-1\data\asimages\{66A8410C-F244-4C38-A024-3A962EE245F9}_1.png_crop.png&quot;/&gt;&lt;left val=&quot;27&quot;/&gt;&lt;top val=&quot;113&quot;/&gt;&lt;width val=&quot;633&quot;/&gt;&lt;height val=&quot;46&quot;/&gt;&lt;hasText val=&quot;1&quot;/&gt;&lt;paraId val=&quot;1&quot;/&gt;&lt;/Image&gt;&lt;/TextEffect&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20&quot;/&gt;&lt;lineCharCount val=&quot;10&quot;/&gt;&lt;lineCharCount val=&quot;26&quot;/&gt;&lt;lineCharCount val=&quot;22&quot;/&gt;&lt;lineCharCount val=&quot;23&quot;/&gt;&lt;lineCharCount val=&quot;23&quot;/&gt;&lt;lineCharCount val=&quot;20&quot;/&gt;&lt;lineCharCount val=&quot;20&quot;/&gt;&lt;/TableIndex&gt;&lt;/ShapeTextInfo&gt;"/>
  <p:tag name="HTML_SHAPEINFO" val="&lt;TextEffect&gt;&lt;Image&gt;&lt;filename val=&quot;C:\Users\Khasnobis\Documents\My Adobe Presentations\1. Skills-For-Care-Presentation-web-version-Standard-1\data\asimages\{FC9FA3BD-C408-4522-8B52-5F1010856228}_1.png_crop.png&quot;/&gt;&lt;left val=&quot;28&quot;/&gt;&lt;top val=&quot;176&quot;/&gt;&lt;width val=&quot;227&quot;/&gt;&lt;height val=&quot;42&quot;/&gt;&lt;hasText val=&quot;1&quot;/&gt;&lt;paraId val=&quot;1&quot;/&gt;&lt;/Image&gt;&lt;Image&gt;&lt;filename val=&quot;C:\Users\Khasnobis\Documents\My Adobe Presentations\1. Skills-For-Care-Presentation-web-version-Standard-1\data\asimages\{13814956-F85A-4048-8425-C6A36344E8AF}_1.png_crop.png&quot;/&gt;&lt;left val=&quot;28&quot;/&gt;&lt;top val=&quot;230&quot;/&gt;&lt;width val=&quot;282&quot;/&gt;&lt;height val=&quot;69&quot;/&gt;&lt;hasText val=&quot;1&quot;/&gt;&lt;paraId val=&quot;2&quot;/&gt;&lt;/Image&gt;&lt;Image&gt;&lt;filename val=&quot;C:\Users\Khasnobis\Documents\My Adobe Presentations\1. Skills-For-Care-Presentation-web-version-Standard-1\data\asimages\{9B4AEFA0-9244-45AB-A25B-C66278B11642}_1.png_crop.png&quot;/&gt;&lt;left val=&quot;28&quot;/&gt;&lt;top val=&quot;309&quot;/&gt;&lt;width val=&quot;254&quot;/&gt;&lt;height val=&quot;73&quot;/&gt;&lt;hasText val=&quot;1&quot;/&gt;&lt;paraId val=&quot;3&quot;/&gt;&lt;/Image&gt;&lt;/TextEffect&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7&quot;/&gt;&lt;lineCharCount val=&quot;30&quot;/&gt;&lt;lineCharCount val=&quot;45&quot;/&gt;&lt;lineCharCount val=&quot;15&quot;/&gt;&lt;lineCharCount val=&quot;53&quot;/&gt;&lt;lineCharCount val=&quot;12&quot;/&gt;&lt;lineCharCount val=&quot;37&quot;/&gt;&lt;/TableIndex&gt;&lt;/ShapeTextInfo&gt;"/>
  <p:tag name="HTML_SHAPEINFO" val="&lt;TextEffect&gt;&lt;Image&gt;&lt;filename val=&quot;C:\Users\Khasnobis\Documents\My Adobe Presentations\1. Skills-For-Care-Presentation-web-version-Standard-1\data\asimages\{AA865CA6-C4F2-4C6A-825A-2196E65B9A88}_1.png_crop.png&quot;/&gt;&lt;left val=&quot;27&quot;/&gt;&lt;top val=&quot;110&quot;/&gt;&lt;width val=&quot;178&quot;/&gt;&lt;height val=&quot;17&quot;/&gt;&lt;hasText val=&quot;1&quot;/&gt;&lt;paraId val=&quot;1&quot;/&gt;&lt;/Image&gt;&lt;Image&gt;&lt;filename val=&quot;C:\Users\Khasnobis\Documents\My Adobe Presentations\1. Skills-For-Care-Presentation-web-version-Standard-1\data\asimages\{E80F1972-41EE-4E9F-8B3E-971081895C45}_1.png_crop.png&quot;/&gt;&lt;left val=&quot;28&quot;/&gt;&lt;top val=&quot;142&quot;/&gt;&lt;width val=&quot;335&quot;/&gt;&lt;height val=&quot;17&quot;/&gt;&lt;hasText val=&quot;1&quot;/&gt;&lt;paraId val=&quot;2&quot;/&gt;&lt;/Image&gt;&lt;Image&gt;&lt;filename val=&quot;C:\Users\Khasnobis\Documents\My Adobe Presentations\1. Skills-For-Care-Presentation-web-version-Standard-1\data\asimages\{E281F56B-8795-4DF9-B36A-4387ADA5E90F}_1.png_crop.png&quot;/&gt;&lt;left val=&quot;27&quot;/&gt;&lt;top val=&quot;173&quot;/&gt;&lt;width val=&quot;506&quot;/&gt;&lt;height val=&quot;48&quot;/&gt;&lt;hasText val=&quot;1&quot;/&gt;&lt;paraId val=&quot;3&quot;/&gt;&lt;/Image&gt;&lt;Image&gt;&lt;filename val=&quot;C:\Users\Khasnobis\Documents\My Adobe Presentations\1. Skills-For-Care-Presentation-web-version-Standard-1\data\asimages\{98E657B1-E82F-4B08-9663-9BF992C23A86}_1.png_crop.png&quot;/&gt;&lt;left val=&quot;27&quot;/&gt;&lt;top val=&quot;231&quot;/&gt;&lt;width val=&quot;581&quot;/&gt;&lt;height val=&quot;43&quot;/&gt;&lt;hasText val=&quot;1&quot;/&gt;&lt;paraId val=&quot;4&quot;/&gt;&lt;/Image&gt;&lt;Image&gt;&lt;filename val=&quot;C:\Users\Khasnobis\Documents\My Adobe Presentations\1. Skills-For-Care-Presentation-web-version-Standard-1\data\asimages\{CF72C481-3619-4BDD-A431-3E5C6E51F6E0}_1.png_crop.png&quot;/&gt;&lt;left val=&quot;28&quot;/&gt;&lt;top val=&quot;289&quot;/&gt;&lt;width val=&quot;404&quot;/&gt;&lt;height val=&quot;22&quot;/&gt;&lt;hasText val=&quot;1&quot;/&gt;&lt;paraId val=&quot;5&quot;/&gt;&lt;/Image&gt;&lt;/TextEffect&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quot;/&gt;&lt;isInvalidForFieldText val=&quot;0&quot;/&gt;&lt;Image&gt;&lt;filename val=&quot;C:\Users\Khasnobis\Documents\My Adobe Presentations\1. Skills-For-Care-Presentation-web-version-Standard-1\data\asimages\{4DB9A883-D6E3-4703-9AD3-3E10D7158F52}_13.png&quot;/&gt;&lt;left val=&quot;7&quot;/&gt;&lt;top val=&quot;4&quot;/&gt;&lt;width val=&quot;581&quot;/&gt;&lt;height val=&quot;75&quot;/&gt;&lt;hasText val=&quot;1&quot;/&gt;&lt;/Image&gt;&lt;/ThreeDShape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22&quot;/&gt;&lt;lineCharCount val=&quot;26&quot;/&gt;&lt;lineCharCount val=&quot;24&quot;/&gt;&lt;lineCharCount val=&quot;15&quot;/&gt;&lt;lineCharCount val=&quot;26&quot;/&gt;&lt;lineCharCount val=&quot;25&quot;/&gt;&lt;lineCharCount val=&quot;26&quot;/&gt;&lt;lineCharCount val=&quot;18&quot;/&gt;&lt;lineCharCount val=&quot;10&quot;/&gt;&lt;lineCharCount val=&quot;20&quot;/&gt;&lt;lineCharCount val=&quot;26&quot;/&gt;&lt;lineCharCount val=&quot;17&quot;/&gt;&lt;/TableIndex&gt;&lt;/ShapeTextInfo&gt;"/>
  <p:tag name="HTML_SHAPEINFO" val="&lt;TextEffect&gt;&lt;Image&gt;&lt;filename val=&quot;C:\Users\Khasnobis\Documents\My Adobe Presentations\1. Skills-For-Care-Presentation-web-version-Standard-1\data\asimages\{8345130D-3E9D-4E1B-96CA-1B3A9F140EC5}_1.png_crop.png&quot;/&gt;&lt;left val=&quot;368&quot;/&gt;&lt;top val=&quot;113&quot;/&gt;&lt;width val=&quot;272&quot;/&gt;&lt;height val=&quot;99&quot;/&gt;&lt;hasText val=&quot;1&quot;/&gt;&lt;paraId val=&quot;1&quot;/&gt;&lt;/Image&gt;&lt;Image&gt;&lt;filename val=&quot;C:\Users\Khasnobis\Documents\My Adobe Presentations\1. Skills-For-Care-Presentation-web-version-Standard-1\data\asimages\{2C122EBC-E614-4809-93E8-7C1C6D9B0261}_1.png_crop.png&quot;/&gt;&lt;left val=&quot;368&quot;/&gt;&lt;top val=&quot;224&quot;/&gt;&lt;width val=&quot;288&quot;/&gt;&lt;height val=&quot;125&quot;/&gt;&lt;hasText val=&quot;1&quot;/&gt;&lt;paraId val=&quot;2&quot;/&gt;&lt;/Image&gt;&lt;Image&gt;&lt;filename val=&quot;C:\Users\Khasnobis\Documents\My Adobe Presentations\1. Skills-For-Care-Presentation-web-version-Standard-1\data\asimages\{335D736E-8BA7-40F5-9B91-58AC5B9A815A}_1.png_crop.png&quot;/&gt;&lt;left val=&quot;368&quot;/&gt;&lt;top val=&quot;362&quot;/&gt;&lt;width val=&quot;289&quot;/&gt;&lt;height val=&quot;73&quot;/&gt;&lt;hasText val=&quot;1&quot;/&gt;&lt;paraId val=&quot;3&quot;/&gt;&lt;/Image&gt;&lt;/TextEffect&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 name="HTML_SHAPEINFO" val="&lt;ThreeDShapeInfo&gt;&lt;uuid val=&quot;&quot;/&gt;&lt;isInvalidForFieldText val=&quot;0&quot;/&gt;&lt;Image&gt;&lt;filename val=&quot;C:\Users\Khasnobis\Documents\My Adobe Presentations\1. Skills-For-Care-Presentation-web-version-Standard-1\data\asimages\{1C96C42A-18DA-4E09-BD79-ADE6DA40ACE9}_14.png&quot;/&gt;&lt;left val=&quot;7&quot;/&gt;&lt;top val=&quot;2&quot;/&gt;&lt;width val=&quot;581&quot;/&gt;&lt;height val=&quot;75&quot;/&gt;&lt;hasText val=&quot;1&quot;/&gt;&lt;/Image&gt;&lt;/ThreeDShape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1&quot; col=&quot;2&quot;&gt;&lt;linesCount val=&quot;1&quot;/&gt;&lt;lineCharCount val=&quot;7&quot;/&gt;&lt;/TableIndex&gt;&lt;TableIndex row=&quot;1&quot; col=&quot;3&quot;&gt;&lt;linesCount val=&quot;1&quot;/&gt;&lt;lineCharCount val=&quot;7&quot;/&gt;&lt;/TableIndex&gt;&lt;TableIndex row=&quot;2&quot; col=&quot;1&quot;&gt;&lt;linesCount val=&quot;1&quot;/&gt;&lt;lineCharCount val=&quot;43&quot;/&gt;&lt;/TableIndex&gt;&lt;TableIndex row=&quot;2&quot; col=&quot;2&quot;&gt;&lt;linesCount val=&quot;1&quot;/&gt;&lt;lineCharCount val=&quot;3&quot;/&gt;&lt;/TableIndex&gt;&lt;TableIndex row=&quot;2&quot; col=&quot;3&quot;&gt;&lt;linesCount val=&quot;1&quot;/&gt;&lt;lineCharCount val=&quot;2&quot;/&gt;&lt;/TableIndex&gt;&lt;TableIndex row=&quot;3&quot; col=&quot;1&quot;&gt;&lt;linesCount val=&quot;1&quot;/&gt;&lt;lineCharCount val=&quot;48&quot;/&gt;&lt;/TableIndex&gt;&lt;TableIndex row=&quot;3&quot; col=&quot;2&quot;&gt;&lt;linesCount val=&quot;1&quot;/&gt;&lt;lineCharCount val=&quot;3&quot;/&gt;&lt;/TableIndex&gt;&lt;TableIndex row=&quot;3&quot; col=&quot;3&quot;&gt;&lt;linesCount val=&quot;1&quot;/&gt;&lt;lineCharCount val=&quot;2&quot;/&gt;&lt;/TableIndex&gt;&lt;TableIndex row=&quot;4&quot; col=&quot;1&quot;&gt;&lt;linesCount val=&quot;1&quot;/&gt;&lt;lineCharCount val=&quot;49&quot;/&gt;&lt;/TableIndex&gt;&lt;TableIndex row=&quot;4&quot; col=&quot;2&quot;&gt;&lt;linesCount val=&quot;1&quot;/&gt;&lt;lineCharCount val=&quot;3&quot;/&gt;&lt;/TableIndex&gt;&lt;TableIndex row=&quot;4&quot; col=&quot;3&quot;&gt;&lt;linesCount val=&quot;1&quot;/&gt;&lt;lineCharCount val=&quot;2&quot;/&gt;&lt;/TableIndex&gt;&lt;TableIndex row=&quot;5&quot; col=&quot;1&quot;&gt;&lt;linesCount val=&quot;1&quot;/&gt;&lt;lineCharCount val=&quot;30&quot;/&gt;&lt;/TableIndex&gt;&lt;TableIndex row=&quot;5&quot; col=&quot;2&quot;&gt;&lt;linesCount val=&quot;1&quot;/&gt;&lt;lineCharCount val=&quot;3&quot;/&gt;&lt;/TableIndex&gt;&lt;TableIndex row=&quot;5&quot; col=&quot;3&quot;&gt;&lt;linesCount val=&quot;1&quot;/&gt;&lt;lineCharCount val=&quot;2&quot;/&gt;&lt;/TableIndex&gt;&lt;TableIndex row=&quot;6&quot; col=&quot;1&quot;&gt;&lt;linesCount val=&quot;2&quot;/&gt;&lt;lineCharCount val=&quot;52&quot;/&gt;&lt;lineCharCount val=&quot;20&quot;/&gt;&lt;/TableIndex&gt;&lt;TableIndex row=&quot;6&quot; col=&quot;2&quot;&gt;&lt;linesCount val=&quot;1&quot;/&gt;&lt;lineCharCount val=&quot;3&quot;/&gt;&lt;/TableIndex&gt;&lt;TableIndex row=&quot;6&quot; col=&quot;3&quot;&gt;&lt;linesCount val=&quot;1&quot;/&gt;&lt;lineCharCount val=&quot;2&quot;/&gt;&lt;/TableIndex&gt;&lt;TableIndex row=&quot;7&quot; col=&quot;1&quot;&gt;&lt;linesCount val=&quot;1&quot;/&gt;&lt;lineCharCount val=&quot;47&quot;/&gt;&lt;/TableIndex&gt;&lt;TableIndex row=&quot;7&quot; col=&quot;2&quot;&gt;&lt;linesCount val=&quot;1&quot;/&gt;&lt;lineCharCount val=&quot;3&quot;/&gt;&lt;/TableIndex&gt;&lt;TableIndex row=&quot;7&quot; col=&quot;3&quot;&gt;&lt;linesCount val=&quot;1&quot;/&gt;&lt;lineCharCount val=&quot;2&quot;/&gt;&lt;/TableIndex&gt;&lt;TableIndex row=&quot;8&quot; col=&quot;1&quot;&gt;&lt;linesCount val=&quot;2&quot;/&gt;&lt;lineCharCount val=&quot;41&quot;/&gt;&lt;lineCharCount val=&quot;11&quot;/&gt;&lt;/TableIndex&gt;&lt;TableIndex row=&quot;8&quot; col=&quot;2&quot;&gt;&lt;linesCount val=&quot;1&quot;/&gt;&lt;lineCharCount val=&quot;3&quot;/&gt;&lt;/TableIndex&gt;&lt;TableIndex row=&quot;8&quot; col=&quot;3&quot;&gt;&lt;linesCount val=&quot;1&quot;/&gt;&lt;lineCharCount val=&quot;2&quot;/&gt;&lt;/TableIndex&gt;&lt;/ShapeTextInfo&gt;"/>
  <p:tag name="HTML_SHAPEINFO" val="&lt;ThreeDShapeInfo&gt;&lt;uuid val=&quot;&quot;/&gt;&lt;isInvalidForFieldText val=&quot;0&quot;/&gt;&lt;Image&gt;&lt;filename val=&quot;C:\Users\Khasnobis\Documents\My Adobe Presentations\1. Skills-For-Care-Presentation-web-version-Standard-1\data\asimages\{85A58BB6-9A18-4BAE-BDC3-582EEFC9F971}_14.png&quot;/&gt;&lt;left val=&quot;19&quot;/&gt;&lt;top val=&quot;138&quot;/&gt;&lt;width val=&quot;683&quot;/&gt;&lt;height val=&quot;307&quot;/&gt;&lt;hasText val=&quot;1&quot;/&gt;&lt;/Image&gt;&lt;/ThreeDShape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 name="HTML_SHAPEINFO" val="&lt;ThreeDShapeInfo&gt;&lt;uuid val=&quot;&quot;/&gt;&lt;isInvalidForFieldText val=&quot;0&quot;/&gt;&lt;Image&gt;&lt;filename val=&quot;C:\Users\Khasnobis\Documents\My Adobe Presentations\1. Skills-For-Care-Presentation-web-version-Standard-1\data\asimages\{4782EE9D-57BD-40F1-93AE-0FC72DEF3074}_3.png&quot;/&gt;&lt;left val=&quot;7&quot;/&gt;&lt;top val=&quot;2&quot;/&gt;&lt;width val=&quot;692&quot;/&gt;&lt;height val=&quot;75&quot;/&gt;&lt;hasText val=&quot;1&quot;/&gt;&lt;/Image&gt;&lt;/ThreeDShape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 name="HTML_SHAPEINFO" val="&lt;ThreeDShapeInfo&gt;&lt;uuid val=&quot;&quot;/&gt;&lt;isInvalidForFieldText val=&quot;0&quot;/&gt;&lt;Image&gt;&lt;filename val=&quot;C:\Users\Khasnobis\Documents\My Adobe Presentations\1. Skills-For-Care-Presentation-web-version-Standard-1\data\asimages\{AD914707-13D6-492F-8AF2-DBFE0758FDA3}_15.png&quot;/&gt;&lt;left val=&quot;7&quot;/&gt;&lt;top val=&quot;2&quot;/&gt;&lt;width val=&quot;581&quot;/&gt;&lt;height val=&quot;75&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61&quot;/&gt;&lt;lineCharCount val=&quot;47&quot;/&gt;&lt;lineCharCount val=&quot;1&quot;/&gt;&lt;lineCharCount val=&quot;45&quot;/&gt;&lt;lineCharCount val=&quot;41&quot;/&gt;&lt;lineCharCount val=&quot;29&quot;/&gt;&lt;lineCharCount val=&quot;51&quot;/&gt;&lt;lineCharCount val=&quot;33&quot;/&gt;&lt;/TableIndex&gt;&lt;/ShapeTextInfo&gt;"/>
  <p:tag name="HTML_SHAPEINFO" val="&lt;TextEffect&gt;&lt;Image&gt;&lt;filename val=&quot;C:\Users\Khasnobis\Documents\My Adobe Presentations\1. Skills-For-Care-Presentation-web-version-Standard-1\data\asimages\{77A2525F-5884-492C-ACF9-D64425D13139}_1.png_crop.png&quot;/&gt;&lt;left val=&quot;28&quot;/&gt;&lt;top val=&quot;112&quot;/&gt;&lt;width val=&quot;604&quot;/&gt;&lt;height val=&quot;46&quot;/&gt;&lt;hasText val=&quot;1&quot;/&gt;&lt;paraId val=&quot;1&quot;/&gt;&lt;/Image&gt;&lt;Image&gt;&lt;filename val=&quot;C:\Users\Khasnobis\Documents\My Adobe Presentations\1. Skills-For-Care-Presentation-web-version-Standard-1\data\asimages\{A3AD337F-FBAD-415E-9FF6-51B51CA806FD}_1.png_crop.png&quot;/&gt;&lt;left val=&quot;667&quot;/&gt;&lt;top val=&quot;460&quot;/&gt;&lt;width val=&quot;0&quot;/&gt;&lt;height val=&quot;0&quot;/&gt;&lt;hasText val=&quot;1&quot;/&gt;&lt;paraId val=&quot;2&quot;/&gt;&lt;/Image&gt;&lt;Image&gt;&lt;filename val=&quot;C:\Users\Khasnobis\Documents\My Adobe Presentations\1. Skills-For-Care-Presentation-web-version-Standard-1\data\asimages\{5708874D-03E4-499D-A984-CDD27A1E68AD}_1.png_crop.png&quot;/&gt;&lt;left val=&quot;26&quot;/&gt;&lt;top val=&quot;183&quot;/&gt;&lt;width val=&quot;451&quot;/&gt;&lt;height val=&quot;20&quot;/&gt;&lt;hasText val=&quot;1&quot;/&gt;&lt;paraId val=&quot;3&quot;/&gt;&lt;/Image&gt;&lt;Image&gt;&lt;filename val=&quot;C:\Users\Khasnobis\Documents\My Adobe Presentations\1. Skills-For-Care-Presentation-web-version-Standard-1\data\asimages\{DAF6C44F-AEB3-4F08-BC85-E4E9326CF5E2}_1.png_crop.png&quot;/&gt;&lt;left val=&quot;28&quot;/&gt;&lt;top val=&quot;215&quot;/&gt;&lt;width val=&quot;434&quot;/&gt;&lt;height val=&quot;20&quot;/&gt;&lt;hasText val=&quot;1&quot;/&gt;&lt;paraId val=&quot;4&quot;/&gt;&lt;/Image&gt;&lt;Image&gt;&lt;filename val=&quot;C:\Users\Khasnobis\Documents\My Adobe Presentations\1. Skills-For-Care-Presentation-web-version-Standard-1\data\asimages\{3D0B9FB1-BC8D-4AD8-97DB-DFBBF7D2290D}_1.png_crop.png&quot;/&gt;&lt;left val=&quot;28&quot;/&gt;&lt;top val=&quot;248&quot;/&gt;&lt;width val=&quot;348&quot;/&gt;&lt;height val=&quot;20&quot;/&gt;&lt;hasText val=&quot;1&quot;/&gt;&lt;paraId val=&quot;5&quot;/&gt;&lt;/Image&gt;&lt;Image&gt;&lt;filename val=&quot;C:\Users\Khasnobis\Documents\My Adobe Presentations\1. Skills-For-Care-Presentation-web-version-Standard-1\data\asimages\{B03B7DC8-ED04-418C-AECA-F047E7DB8A02}_1.png_crop.png&quot;/&gt;&lt;left val=&quot;28&quot;/&gt;&lt;top val=&quot;280&quot;/&gt;&lt;width val=&quot;569&quot;/&gt;&lt;height val=&quot;20&quot;/&gt;&lt;hasText val=&quot;1&quot;/&gt;&lt;paraId val=&quot;6&quot;/&gt;&lt;/Image&gt;&lt;Image&gt;&lt;filename val=&quot;C:\Users\Khasnobis\Documents\My Adobe Presentations\1. Skills-For-Care-Presentation-web-version-Standard-1\data\asimages\{3A0E09BB-19FD-4048-B414-6F43A0B8F8B2}_1.png_crop.png&quot;/&gt;&lt;left val=&quot;28&quot;/&gt;&lt;top val=&quot;313&quot;/&gt;&lt;width val=&quot;392&quot;/&gt;&lt;height val=&quot;20&quot;/&gt;&lt;hasText val=&quot;1&quot;/&gt;&lt;paraId val=&quot;7&quot;/&gt;&lt;/Image&gt;&lt;/TextEffect&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10&quot;/&gt;&lt;lineCharCount val=&quot;84&quot;/&gt;&lt;lineCharCount val=&quot;90&quot;/&gt;&lt;lineCharCount val=&quot;84&quot;/&gt;&lt;lineCharCount val=&quot;85&quot;/&gt;&lt;lineCharCount val=&quot;18&quot;/&gt;&lt;/TableIndex&gt;&lt;/ShapeTextInfo&gt;"/>
  <p:tag name="HTML_SHAPEINFO" val="&lt;ThreeDShapeInfo&gt;&lt;uuid val=&quot;&quot;/&gt;&lt;isInvalidForFieldText val=&quot;0&quot;/&gt;&lt;Image&gt;&lt;filename val=&quot;C:\Users\Khasnobis\Documents\My Adobe Presentations\1. Skills-For-Care-Presentation-web-version-Standard-1\data\asimages\{E34FD7BB-16DD-40F8-8CA1-B2481A815324}_15.png&quot;/&gt;&lt;left val=&quot;51&quot;/&gt;&lt;top val=&quot;375&quot;/&gt;&lt;width val=&quot;646&quot;/&gt;&lt;height val=&quot;130&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HTML_SHAPEINFO" val="&lt;ThreeDShapeInfo&gt;&lt;uuid val=&quot;&quot;/&gt;&lt;isInvalidForFieldText val=&quot;0&quot;/&gt;&lt;Image&gt;&lt;filename val=&quot;C:\Users\Khasnobis\Documents\My Adobe Presentations\1. Skills-For-Care-Presentation-web-version-Standard-1\data\asimages\{14718923-A3F5-405E-9476-8764A5C31128}_16.png&quot;/&gt;&lt;left val=&quot;7&quot;/&gt;&lt;top val=&quot;6&quot;/&gt;&lt;width val=&quot;689&quot;/&gt;&lt;height val=&quot;75&quot;/&gt;&lt;hasText val=&quot;1&quot;/&gt;&lt;/Image&gt;&lt;/ThreeDShape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64&quot;/&gt;&lt;lineCharCount val=&quot;66&quot;/&gt;&lt;lineCharCount val=&quot;9&quot;/&gt;&lt;lineCharCount val=&quot;15&quot;/&gt;&lt;lineCharCount val=&quot;15&quot;/&gt;&lt;lineCharCount val=&quot;6&quot;/&gt;&lt;lineCharCount val=&quot;8&quot;/&gt;&lt;/TableIndex&gt;&lt;/ShapeTextInfo&gt;"/>
  <p:tag name="HTML_SHAPEINFO" val="&lt;TextEffect&gt;&lt;Image&gt;&lt;filename val=&quot;C:\Users\Khasnobis\Documents\My Adobe Presentations\1. Skills-For-Care-Presentation-web-version-Standard-1\data\asimages\{79284634-9F5E-4D2A-BDC7-01BA74E2AD41}_1.png_crop.png&quot;/&gt;&lt;left val=&quot;27&quot;/&gt;&lt;top val=&quot;99&quot;/&gt;&lt;width val=&quot;651&quot;/&gt;&lt;height val=&quot;69&quot;/&gt;&lt;hasText val=&quot;1&quot;/&gt;&lt;paraId val=&quot;1&quot;/&gt;&lt;/Image&gt;&lt;Image&gt;&lt;filename val=&quot;C:\Users\Khasnobis\Documents\My Adobe Presentations\1. Skills-For-Care-Presentation-web-version-Standard-1\data\asimages\{C581DD47-B353-4AEF-8E7A-9D975979CA1F}_1.png_crop.png&quot;/&gt;&lt;left val=&quot;28&quot;/&gt;&lt;top val=&quot;184&quot;/&gt;&lt;width val=&quot;190&quot;/&gt;&lt;height val=&quot;16&quot;/&gt;&lt;hasText val=&quot;1&quot;/&gt;&lt;paraId val=&quot;2&quot;/&gt;&lt;/Image&gt;&lt;Image&gt;&lt;filename val=&quot;C:\Users\Khasnobis\Documents\My Adobe Presentations\1. Skills-For-Care-Presentation-web-version-Standard-1\data\asimages\{FD106C4A-F6F9-4B87-AB01-D16C839C4BFA}_1.png_crop.png&quot;/&gt;&lt;left val=&quot;28&quot;/&gt;&lt;top val=&quot;217&quot;/&gt;&lt;width val=&quot;189&quot;/&gt;&lt;height val=&quot;20&quot;/&gt;&lt;hasText val=&quot;1&quot;/&gt;&lt;paraId val=&quot;3&quot;/&gt;&lt;/Image&gt;&lt;Image&gt;&lt;filename val=&quot;C:\Users\Khasnobis\Documents\My Adobe Presentations\1. Skills-For-Care-Presentation-web-version-Standard-1\data\asimages\{2B6FF2BE-7A09-4900-8917-412398C35AE5}_1.png_crop.png&quot;/&gt;&lt;left val=&quot;28&quot;/&gt;&lt;top val=&quot;249&quot;/&gt;&lt;width val=&quot;79&quot;/&gt;&lt;height val=&quot;16&quot;/&gt;&lt;hasText val=&quot;1&quot;/&gt;&lt;paraId val=&quot;4&quot;/&gt;&lt;/Image&gt;&lt;Image&gt;&lt;filename val=&quot;C:\Users\Khasnobis\Documents\My Adobe Presentations\1. Skills-For-Care-Presentation-web-version-Standard-1\data\asimages\{BCF49ED2-FC75-4FAE-8100-EB0C66601F67}_1.png_crop.png&quot;/&gt;&lt;left val=&quot;28&quot;/&gt;&lt;top val=&quot;282&quot;/&gt;&lt;width val=&quot;111&quot;/&gt;&lt;height val=&quot;20&quot;/&gt;&lt;hasText val=&quot;1&quot;/&gt;&lt;paraId val=&quot;5&quot;/&gt;&lt;/Image&gt;&lt;/TextEffect&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2&quot;/&gt;&lt;lineCharCount val=&quot;38&quot;/&gt;&lt;lineCharCount val=&quot;30&quot;/&gt;&lt;lineCharCount val=&quot;35&quot;/&gt;&lt;lineCharCount val=&quot;23&quot;/&gt;&lt;/TableIndex&gt;&lt;/ShapeTextInfo&gt;"/>
  <p:tag name="HTML_SHAPEINFO" val="&lt;ThreeDShapeInfo&gt;&lt;uuid val=&quot;&quot;/&gt;&lt;isInvalidForFieldText val=&quot;0&quot;/&gt;&lt;Image&gt;&lt;filename val=&quot;C:\Users\Khasnobis\Documents\My Adobe Presentations\1. Skills-For-Care-Presentation-web-version-Standard-1\data\asimages\{813C2C63-D0B9-41EC-A57D-AA9001833B20}_16.png&quot;/&gt;&lt;left val=&quot;267&quot;/&gt;&lt;top val=&quot;182&quot;/&gt;&lt;width val=&quot;429&quot;/&gt;&lt;height val=&quot;153&quot;/&gt;&lt;hasText val=&quot;1&quot;/&gt;&lt;/Image&gt;&lt;/ThreeDShape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 name="HTML_SHAPEINFO" val="&lt;ThreeDShapeInfo&gt;&lt;uuid val=&quot;&quot;/&gt;&lt;isInvalidForFieldText val=&quot;0&quot;/&gt;&lt;Image&gt;&lt;filename val=&quot;C:\Users\Khasnobis\Documents\My Adobe Presentations\1. Skills-For-Care-Presentation-web-version-Standard-1\data\asimages\{7814892B-073B-4ED7-9CA3-99C881E4F00D}_16.png&quot;/&gt;&lt;left val=&quot;11&quot;/&gt;&lt;top val=&quot;362&quot;/&gt;&lt;width val=&quot;345&quot;/&gt;&lt;height val=&quot;43&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4&quot;/&gt;&lt;lineCharCount val=&quot;36&quot;/&gt;&lt;lineCharCount val=&quot;32&quot;/&gt;&lt;lineCharCount val=&quot;27&quot;/&gt;&lt;lineCharCount val=&quot;26&quot;/&gt;&lt;lineCharCount val=&quot;27&quot;/&gt;&lt;lineCharCount val=&quot;27&quot;/&gt;&lt;lineCharCount val=&quot;56&quot;/&gt;&lt;lineCharCount val=&quot;27&quot;/&gt;&lt;/TableIndex&gt;&lt;/ShapeTextInfo&gt;"/>
  <p:tag name="HTML_SHAPEINFO" val="&lt;TextEffect&gt;&lt;Image&gt;&lt;filename val=&quot;C:\Users\Khasnobis\Documents\My Adobe Presentations\1. Skills-For-Care-Presentation-web-version-Standard-1\data\asimages\{B64F4DF2-E15D-4154-825D-3E97F33BB7BC}_1.png_crop.png&quot;/&gt;&lt;left val=&quot;27&quot;/&gt;&lt;top val=&quot;112&quot;/&gt;&lt;width val=&quot;624&quot;/&gt;&lt;height val=&quot;46&quot;/&gt;&lt;hasText val=&quot;1&quot;/&gt;&lt;paraId val=&quot;1&quot;/&gt;&lt;/Image&gt;&lt;Image&gt;&lt;filename val=&quot;C:\Users\Khasnobis\Documents\My Adobe Presentations\1. Skills-For-Care-Presentation-web-version-Standard-1\data\asimages\{9AB5DD5E-538B-4A0D-87FE-A6027171F863}_1.png_crop.png&quot;/&gt;&lt;left val=&quot;26&quot;/&gt;&lt;top val=&quot;170&quot;/&gt;&lt;width val=&quot;296&quot;/&gt;&lt;height val=&quot;20&quot;/&gt;&lt;hasText val=&quot;1&quot;/&gt;&lt;paraId val=&quot;2&quot;/&gt;&lt;/Image&gt;&lt;Image&gt;&lt;filename val=&quot;C:\Users\Khasnobis\Documents\My Adobe Presentations\1. Skills-For-Care-Presentation-web-version-Standard-1\data\asimages\{73B11E1B-088D-4C1D-B97B-F65D600A864A}_1.png_crop.png&quot;/&gt;&lt;left val=&quot;64&quot;/&gt;&lt;top val=&quot;202&quot;/&gt;&lt;width val=&quot;307&quot;/&gt;&lt;height val=&quot;20&quot;/&gt;&lt;hasText val=&quot;1&quot;/&gt;&lt;paraId val=&quot;3&quot;/&gt;&lt;/Image&gt;&lt;Image&gt;&lt;filename val=&quot;C:\Users\Khasnobis\Documents\My Adobe Presentations\1. Skills-For-Care-Presentation-web-version-Standard-1\data\asimages\{1063B460-6E51-4BE2-9F22-3B92B792FAE0}_1.png_crop.png&quot;/&gt;&lt;left val=&quot;64&quot;/&gt;&lt;top val=&quot;234&quot;/&gt;&lt;width val=&quot;287&quot;/&gt;&lt;height val=&quot;20&quot;/&gt;&lt;hasText val=&quot;1&quot;/&gt;&lt;paraId val=&quot;4&quot;/&gt;&lt;/Image&gt;&lt;Image&gt;&lt;filename val=&quot;C:\Users\Khasnobis\Documents\My Adobe Presentations\1. Skills-For-Care-Presentation-web-version-Standard-1\data\asimages\{B188685E-B0F4-4A94-8C2B-50364AA6EE69}_1.png_crop.png&quot;/&gt;&lt;left val=&quot;64&quot;/&gt;&lt;top val=&quot;265&quot;/&gt;&lt;width val=&quot;279&quot;/&gt;&lt;height val=&quot;20&quot;/&gt;&lt;hasText val=&quot;1&quot;/&gt;&lt;paraId val=&quot;5&quot;/&gt;&lt;/Image&gt;&lt;Image&gt;&lt;filename val=&quot;C:\Users\Khasnobis\Documents\My Adobe Presentations\1. Skills-For-Care-Presentation-web-version-Standard-1\data\asimages\{54F7A85B-E924-491D-B323-0D9DF8EDFBD6}_1.png_crop.png&quot;/&gt;&lt;left val=&quot;64&quot;/&gt;&lt;top val=&quot;297&quot;/&gt;&lt;width val=&quot;294&quot;/&gt;&lt;height val=&quot;20&quot;/&gt;&lt;hasText val=&quot;1&quot;/&gt;&lt;paraId val=&quot;6&quot;/&gt;&lt;/Image&gt;&lt;Image&gt;&lt;filename val=&quot;C:\Users\Khasnobis\Documents\My Adobe Presentations\1. Skills-For-Care-Presentation-web-version-Standard-1\data\asimages\{97EF9637-2073-492D-8756-6EAC7E1D8720}_1.png_crop.png&quot;/&gt;&lt;left val=&quot;26&quot;/&gt;&lt;top val=&quot;329&quot;/&gt;&lt;width val=&quot;603&quot;/&gt;&lt;height val=&quot;46&quot;/&gt;&lt;hasText val=&quot;1&quot;/&gt;&lt;paraId val=&quot;7&quot;/&gt;&lt;/Image&gt;&lt;/TextEffect&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8&quot;/&gt;&lt;lineCharCount val=&quot;32&quot;/&gt;&lt;/TableIndex&gt;&lt;/ShapeTextInfo&gt;"/>
  <p:tag name="HTML_SHAPEINFO" val="&lt;ThreeDShapeInfo&gt;&lt;uuid val=&quot;&quot;/&gt;&lt;isInvalidForFieldText val=&quot;0&quot;/&gt;&lt;Image&gt;&lt;filename val=&quot;C:\Users\Khasnobis\Documents\My Adobe Presentations\1. Skills-For-Care-Presentation-web-version-Standard-1\data\asimages\{996BE366-CC5D-4F3B-9988-BE127C3F1E95}_16.png&quot;/&gt;&lt;left val=&quot;13&quot;/&gt;&lt;top val=&quot;398&quot;/&gt;&lt;width val=&quot;344&quot;/&gt;&lt;height val=&quot;94&quot;/&gt;&lt;hasText val=&quot;1&quot;/&gt;&lt;/Image&gt;&lt;/ThreeDShape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HTML_SHAPEINFO" val="&lt;ThreeDShapeInfo&gt;&lt;uuid val=&quot;&quot;/&gt;&lt;isInvalidForFieldText val=&quot;0&quot;/&gt;&lt;Image&gt;&lt;filename val=&quot;C:\Users\Khasnobis\Documents\My Adobe Presentations\1. Skills-For-Care-Presentation-web-version-Standard-1\data\asimages\{2AB9AE37-081B-4D0F-ABBE-AF06688A4552}_16.png&quot;/&gt;&lt;left val=&quot;357&quot;/&gt;&lt;top val=&quot;361&quot;/&gt;&lt;width val=&quot;345&quot;/&gt;&lt;height val=&quot;43&quot;/&gt;&lt;hasText val=&quot;1&quot;/&gt;&lt;/Image&gt;&lt;/ThreeDShape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22&quot;/&gt;&lt;lineCharCount val=&quot;34&quot;/&gt;&lt;lineCharCount val=&quot;16&quot;/&gt;&lt;/TableIndex&gt;&lt;/ShapeTextInfo&gt;"/>
  <p:tag name="HTML_SHAPEINFO" val="&lt;ThreeDShapeInfo&gt;&lt;uuid val=&quot;&quot;/&gt;&lt;isInvalidForFieldText val=&quot;0&quot;/&gt;&lt;Image&gt;&lt;filename val=&quot;C:\Users\Khasnobis\Documents\My Adobe Presentations\1. Skills-For-Care-Presentation-web-version-Standard-1\data\asimages\{EDE90CE8-3348-47FC-8B07-91858241F99B}_16.png&quot;/&gt;&lt;left val=&quot;358&quot;/&gt;&lt;top val=&quot;398&quot;/&gt;&lt;width val=&quot;343&quot;/&gt;&lt;height val=&quot;94&quot;/&gt;&lt;hasText val=&quot;1&quot;/&gt;&lt;/Image&gt;&lt;/ThreeDShape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309BBE3-045B-4E5E-97A6-1649290A857D}_17.png&quot;/&gt;&lt;left val=&quot;7&quot;/&gt;&lt;top val=&quot;6&quot;/&gt;&lt;width val=&quot;581&quot;/&gt;&lt;height val=&quot;75&quot;/&gt;&lt;hasText val=&quot;1&quot;/&gt;&lt;/Image&gt;&lt;/ThreeDShape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8&quot;/&gt;&lt;lineCharCount val=&quot;25&quot;/&gt;&lt;/TableIndex&gt;&lt;/ShapeTextInfo&gt;"/>
  <p:tag name="HTML_SHAPEINFO" val="&lt;ThreeDShapeInfo&gt;&lt;uuid val=&quot;&quot;/&gt;&lt;isInvalidForFieldText val=&quot;0&quot;/&gt;&lt;Image&gt;&lt;filename val=&quot;C:\Users\Khasnobis\Documents\My Adobe Presentations\1. Skills-For-Care-Presentation-web-version-Standard-1\data\asimages\{C3722532-0179-47BE-93D8-C4ECD5A70DA9}_17.png&quot;/&gt;&lt;left val=&quot;75&quot;/&gt;&lt;top val=&quot;212&quot;/&gt;&lt;width val=&quot;433&quot;/&gt;&lt;height val=&quot;73&quot;/&gt;&lt;hasText val=&quot;1&quot;/&gt;&lt;/Image&gt;&lt;/ThreeDShape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3&quot;/&gt;&lt;lineCharCount val=&quot;21&quot;/&gt;&lt;/TableIndex&gt;&lt;/ShapeTextInfo&gt;"/>
  <p:tag name="HTML_SHAPEINFO" val="&lt;ThreeDShapeInfo&gt;&lt;uuid val=&quot;&quot;/&gt;&lt;isInvalidForFieldText val=&quot;0&quot;/&gt;&lt;Image&gt;&lt;filename val=&quot;C:\Users\Khasnobis\Documents\My Adobe Presentations\1. Skills-For-Care-Presentation-web-version-Standard-1\data\asimages\{BB56400A-2E26-47E0-B87F-2E0900E43915}_17.png&quot;/&gt;&lt;left val=&quot;77&quot;/&gt;&lt;top val=&quot;287&quot;/&gt;&lt;width val=&quot;467&quot;/&gt;&lt;height val=&quot;73&quot;/&gt;&lt;hasText val=&quot;1&quot;/&gt;&lt;/Image&gt;&lt;/ThreeDShape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3&quot;/&gt;&lt;lineCharCount val=&quot;16&quot;/&gt;&lt;/TableIndex&gt;&lt;/ShapeTextInfo&gt;"/>
  <p:tag name="HTML_SHAPEINFO" val="&lt;ThreeDShapeInfo&gt;&lt;uuid val=&quot;&quot;/&gt;&lt;isInvalidForFieldText val=&quot;0&quot;/&gt;&lt;Image&gt;&lt;filename val=&quot;C:\Users\Khasnobis\Documents\My Adobe Presentations\1. Skills-For-Care-Presentation-web-version-Standard-1\data\asimages\{C0BFD50E-D73E-4BE2-B361-613F6D7F3DE4}_17.png&quot;/&gt;&lt;left val=&quot;77&quot;/&gt;&lt;top val=&quot;365&quot;/&gt;&lt;width val=&quot;562&quot;/&gt;&lt;height val=&quot;73&quot;/&gt;&lt;hasText val=&quot;1&quot;/&gt;&lt;/Image&gt;&lt;/ThreeDShape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8&quot;/&gt;&lt;lineCharCount val=&quot;19&quot;/&gt;&lt;/TableIndex&gt;&lt;/ShapeTextInfo&gt;"/>
  <p:tag name="HTML_SHAPEINFO" val="&lt;ThreeDShapeInfo&gt;&lt;uuid val=&quot;&quot;/&gt;&lt;isInvalidForFieldText val=&quot;0&quot;/&gt;&lt;Image&gt;&lt;filename val=&quot;C:\Users\Khasnobis\Documents\My Adobe Presentations\1. Skills-For-Care-Presentation-web-version-Standard-1\data\asimages\{BF89A112-B238-4D62-A8F2-B31CD3028249}_17.png&quot;/&gt;&lt;left val=&quot;75&quot;/&gt;&lt;top val=&quot;434&quot;/&gt;&lt;width val=&quot;562&quot;/&gt;&lt;height val=&quot;73&quot;/&gt;&lt;hasText val=&quot;1&quot;/&gt;&lt;/Image&gt;&lt;/ThreeDShapeInfo&gt;"/>
</p:tagLst>
</file>

<file path=ppt/tags/tag88.xml><?xml version="1.0" encoding="utf-8"?>
<p:tagLst xmlns:a="http://schemas.openxmlformats.org/drawingml/2006/main" xmlns:r="http://schemas.openxmlformats.org/officeDocument/2006/relationships" xmlns:p="http://schemas.openxmlformats.org/presentationml/2006/main">
  <p:tag name="PRESENTER_SHAPEINFO" val="&lt;ThreeDShapeInfo&gt;&lt;uuid val=&quot;{275473A7-738C-4426-9082-124523A3B238}&quot;/&gt;&lt;isInvalidForFieldText val=&quot;0&quot;/&gt;&lt;Image&gt;&lt;filename val=&quot;C:\Users\Khasnobis\Documents\My Adobe Presentations\1. Skills-For-Care-Presentation-web-version-Standard-1\data\asimages\{275473A7-738C-4426-9082-124523A3B238}_17.png&quot;/&gt;&lt;left val=&quot;437&quot;/&gt;&lt;top val=&quot;205&quot;/&gt;&lt;width val=&quot;338&quot;/&gt;&lt;height val=&quot;401&quot;/&gt;&lt;hasText val=&quot;1&quot;/&gt;&lt;/Image&gt;&lt;/ThreeDShape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D5C6ADA3-084D-41B4-A174-835B920FDC7B}&quot;/&gt;&lt;isInvalidForFieldText val=&quot;0&quot;/&gt;&lt;Image&gt;&lt;filename val=&quot;C:\Users\Khasnobis\Documents\My Adobe Presentations\1. Skills-For-Care-Presentation-web-version-Standard-1\data\asimages\{D5C6ADA3-084D-41B4-A174-835B920FDC7B}_17.png&quot;/&gt;&lt;left val=&quot;-20&quot;/&gt;&lt;top val=&quot;93&quot;/&gt;&lt;width val=&quot;765&quot;/&gt;&lt;height val=&quot;89&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1&quot;/&gt;&lt;lineCharCount val=&quot;25&quot;/&gt;&lt;/TableIndex&gt;&lt;/ShapeTextInfo&gt;"/>
  <p:tag name="HTML_SHAPEINFO" val="&lt;ThreeDShapeInfo&gt;&lt;uuid val=&quot;&quot;/&gt;&lt;isInvalidForFieldText val=&quot;0&quot;/&gt;&lt;Image&gt;&lt;filename val=&quot;C:\Users\Khasnobis\Documents\My Adobe Presentations\1. Skills-For-Care-Presentation-web-version-Standard-1\data\asimages\{76505969-5FAA-47B2-A59B-947AC43FE33E}_17.png&quot;/&gt;&lt;left val=&quot;13&quot;/&gt;&lt;top val=&quot;102&quot;/&gt;&lt;width val=&quot;687&quot;/&gt;&lt;height val=&quot;77&quot;/&gt;&lt;hasText val=&quot;1&quot;/&gt;&lt;/Image&gt;&lt;/ThreeDShape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 name="HTML_SHAPEINFO" val="&lt;ThreeDShapeInfo&gt;&lt;uuid val=&quot;&quot;/&gt;&lt;isInvalidForFieldText val=&quot;0&quot;/&gt;&lt;Image&gt;&lt;filename val=&quot;C:\Users\Khasnobis\Documents\My Adobe Presentations\1. Skills-For-Care-Presentation-web-version-Standard-1\data\asimages\{8F31849C-C9C5-4DA8-92AC-EA4D19841D6A}_17.png&quot;/&gt;&lt;left val=&quot;474&quot;/&gt;&lt;top val=&quot;182&quot;/&gt;&lt;width val=&quot;226&quot;/&gt;&lt;height val=&quot;39&quot;/&gt;&lt;hasText val=&quot;1&quot;/&gt;&lt;/Image&gt;&lt;/ThreeDShape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381D646C-6C15-41E0-9A15-D6024FDCDE89}&quot;/&gt;&lt;isInvalidForFieldText val=&quot;0&quot;/&gt;&lt;Image&gt;&lt;filename val=&quot;C:\Users\Khasnobis\Documents\My Adobe Presentations\1. Skills-For-Care-Presentation-web-version-Standard-1\data\asimages\{381D646C-6C15-41E0-9A15-D6024FDCDE89}_18.png&quot;/&gt;&lt;left val=&quot;-20&quot;/&gt;&lt;top val=&quot;93&quot;/&gt;&lt;width val=&quot;765&quot;/&gt;&lt;height val=&quot;89&quot;/&gt;&lt;hasText val=&quot;1&quot;/&gt;&lt;/Image&gt;&lt;/ThreeDShape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1BEB369F-BB12-4936-8F16-DEEC23B108E0}_18.png&quot;/&gt;&lt;left val=&quot;7&quot;/&gt;&lt;top val=&quot;6&quot;/&gt;&lt;width val=&quot;581&quot;/&gt;&lt;height val=&quot;75&quot;/&gt;&lt;hasText val=&quot;1&quot;/&gt;&lt;/Image&gt;&lt;/ThreeDShape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62&quot;/&gt;&lt;lineCharCount val=&quot;8&quot;/&gt;&lt;/TableIndex&gt;&lt;/ShapeTextInfo&gt;"/>
  <p:tag name="HTML_SHAPEINFO" val="&lt;ThreeDShapeInfo&gt;&lt;uuid val=&quot;&quot;/&gt;&lt;isInvalidForFieldText val=&quot;0&quot;/&gt;&lt;Image&gt;&lt;filename val=&quot;C:\Users\Khasnobis\Documents\My Adobe Presentations\1. Skills-For-Care-Presentation-web-version-Standard-1\data\asimages\{CA08F79D-09B4-4088-BF0B-E56BB8FA7122}_18.png&quot;/&gt;&lt;left val=&quot;13&quot;/&gt;&lt;top val=&quot;102&quot;/&gt;&lt;width val=&quot;686&quot;/&gt;&lt;height val=&quot;73&quot;/&gt;&lt;hasText val=&quot;1&quot;/&gt;&lt;/Image&gt;&lt;/ThreeDShape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quot;/&gt;&lt;isInvalidForFieldText val=&quot;0&quot;/&gt;&lt;Image&gt;&lt;filename val=&quot;C:\Users\Khasnobis\Documents\My Adobe Presentations\1. Skills-For-Care-Presentation-web-version-Standard-1\data\asimages\{EDCE5DC5-1297-4180-B7AE-7A46D8334FF1}_18.png&quot;/&gt;&lt;left val=&quot;72&quot;/&gt;&lt;top val=&quot;217&quot;/&gt;&lt;width val=&quot;400&quot;/&gt;&lt;height val=&quot;47&quot;/&gt;&lt;hasText val=&quot;1&quot;/&gt;&lt;/Image&gt;&lt;/ThreeDShape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2&quot;/&gt;&lt;lineCharCount val=&quot;8&quot;/&gt;&lt;/TableIndex&gt;&lt;/ShapeTextInfo&gt;"/>
  <p:tag name="HTML_SHAPEINFO" val="&lt;ThreeDShapeInfo&gt;&lt;uuid val=&quot;&quot;/&gt;&lt;isInvalidForFieldText val=&quot;0&quot;/&gt;&lt;Image&gt;&lt;filename val=&quot;C:\Users\Khasnobis\Documents\My Adobe Presentations\1. Skills-For-Care-Presentation-web-version-Standard-1\data\asimages\{8E9C89B4-18E7-4D9C-A25D-D72460B1B467}_18.png&quot;/&gt;&lt;left val=&quot;72&quot;/&gt;&lt;top val=&quot;281&quot;/&gt;&lt;width val=&quot;407&quot;/&gt;&lt;height val=&quot;73&quot;/&gt;&lt;hasText val=&quot;1&quot;/&gt;&lt;/Image&gt;&lt;/ThreeDShape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HTML_SHAPEINFO" val="&lt;ThreeDShapeInfo&gt;&lt;uuid val=&quot;&quot;/&gt;&lt;isInvalidForFieldText val=&quot;0&quot;/&gt;&lt;Image&gt;&lt;filename val=&quot;C:\Users\Khasnobis\Documents\My Adobe Presentations\1. Skills-For-Care-Presentation-web-version-Standard-1\data\asimages\{F501588A-4432-4C6C-B88D-9A0A10B86E4B}_18.png&quot;/&gt;&lt;left val=&quot;72&quot;/&gt;&lt;top val=&quot;366&quot;/&gt;&lt;width val=&quot;407&quot;/&gt;&lt;height val=&quot;47&quot;/&gt;&lt;hasText val=&quot;1&quot;/&gt;&lt;/Image&gt;&lt;/ThreeDShape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8&quot;/&gt;&lt;lineCharCount val=&quot;21&quot;/&gt;&lt;/TableIndex&gt;&lt;/ShapeTextInfo&gt;"/>
  <p:tag name="HTML_SHAPEINFO" val="&lt;ThreeDShapeInfo&gt;&lt;uuid val=&quot;&quot;/&gt;&lt;isInvalidForFieldText val=&quot;0&quot;/&gt;&lt;Image&gt;&lt;filename val=&quot;C:\Users\Khasnobis\Documents\My Adobe Presentations\1. Skills-For-Care-Presentation-web-version-Standard-1\data\asimages\{32409D9D-FD7A-4436-917F-058425A13B7B}_18.png&quot;/&gt;&lt;left val=&quot;72&quot;/&gt;&lt;top val=&quot;422&quot;/&gt;&lt;width val=&quot;449&quot;/&gt;&lt;height val=&quot;73&quot;/&gt;&lt;hasText val=&quot;1&quot;/&gt;&lt;/Image&gt;&lt;/ThreeDShapeInfo&gt;"/>
</p:tagLst>
</file>

<file path=ppt/tags/tag9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D07027-1FB2-45FF-A1C2-374A8A120D98}&quot;/&gt;&lt;isInvalidForFieldText val=&quot;0&quot;/&gt;&lt;Image&gt;&lt;filename val=&quot;C:\Users\Khasnobis\Documents\My Adobe Presentations\1. Skills-For-Care-Presentation-web-version-Standard-1\data\asimages\{B6D07027-1FB2-45FF-A1C2-374A8A120D98}_18.png&quot;/&gt;&lt;left val=&quot;410&quot;/&gt;&lt;top val=&quot;202&quot;/&gt;&lt;width val=&quot;338&quot;/&gt;&lt;height val=&quot;400&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1253</TotalTime>
  <Words>3771</Words>
  <Application>Microsoft Office PowerPoint</Application>
  <PresentationFormat>On-screen Show (4:3)</PresentationFormat>
  <Paragraphs>469</Paragraphs>
  <Slides>33</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Helvetica</vt:lpstr>
      <vt:lpstr>Helvetica Neue</vt:lpstr>
      <vt:lpstr>Office Theme</vt:lpstr>
      <vt:lpstr>PowerPoint Presentation</vt:lpstr>
      <vt:lpstr>Learning outcomes</vt:lpstr>
      <vt:lpstr>Tasks, behaviours and standards of work</vt:lpstr>
      <vt:lpstr>Standards and codes of conduct  and practice </vt:lpstr>
      <vt:lpstr>Discussion</vt:lpstr>
      <vt:lpstr>Experiences, attitudes and beliefs </vt:lpstr>
      <vt:lpstr>Values, aims and objectives</vt:lpstr>
      <vt:lpstr>Rights at work</vt:lpstr>
      <vt:lpstr>Responsibilities at work</vt:lpstr>
      <vt:lpstr>Responsibilities to the individuals you support</vt:lpstr>
      <vt:lpstr>Agreed ways of working</vt:lpstr>
      <vt:lpstr>Reporting errors - discussion</vt:lpstr>
      <vt:lpstr>Whistleblowing</vt:lpstr>
      <vt:lpstr>Whistleblowing - discussion</vt:lpstr>
      <vt:lpstr>Working in partnership</vt:lpstr>
      <vt:lpstr>Effective partnership working</vt:lpstr>
      <vt:lpstr>Knowledge check</vt:lpstr>
      <vt:lpstr>Knowledge check</vt:lpstr>
      <vt:lpstr>Knowledge check</vt:lpstr>
      <vt:lpstr>PowerPoint Presentation</vt:lpstr>
      <vt:lpstr>PowerPoint Presentation</vt:lpstr>
      <vt:lpstr>PowerPoint Presentation</vt:lpstr>
      <vt:lpstr>  In this module, you will learn about:</vt:lpstr>
      <vt:lpstr>Pre-Module Activity</vt:lpstr>
      <vt:lpstr>Let’s Watch</vt:lpstr>
      <vt:lpstr>PowerPoint Presentation</vt:lpstr>
      <vt:lpstr>  In this module, you will learn about:</vt:lpstr>
      <vt:lpstr>Pre-Module Activity</vt:lpstr>
      <vt:lpstr>Let’s Watch</vt:lpstr>
      <vt:lpstr>PowerPoint Presentation</vt:lpstr>
      <vt:lpstr>  In this module, you will learn about:</vt:lpstr>
      <vt:lpstr>Let’s Watch</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Kiran</cp:lastModifiedBy>
  <cp:revision>143</cp:revision>
  <dcterms:created xsi:type="dcterms:W3CDTF">2016-08-26T16:03:21Z</dcterms:created>
  <dcterms:modified xsi:type="dcterms:W3CDTF">2017-01-18T07:12:22Z</dcterms:modified>
</cp:coreProperties>
</file>