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2"/>
  </p:sldMasterIdLst>
  <p:notesMasterIdLst>
    <p:notesMasterId r:id="rId36"/>
  </p:notesMasterIdLst>
  <p:sldIdLst>
    <p:sldId id="395" r:id="rId3"/>
    <p:sldId id="458" r:id="rId4"/>
    <p:sldId id="459" r:id="rId5"/>
    <p:sldId id="460" r:id="rId6"/>
    <p:sldId id="461" r:id="rId7"/>
    <p:sldId id="462" r:id="rId8"/>
    <p:sldId id="463" r:id="rId9"/>
    <p:sldId id="464" r:id="rId10"/>
    <p:sldId id="465" r:id="rId11"/>
    <p:sldId id="466" r:id="rId12"/>
    <p:sldId id="467" r:id="rId13"/>
    <p:sldId id="468" r:id="rId14"/>
    <p:sldId id="469" r:id="rId15"/>
    <p:sldId id="470" r:id="rId16"/>
    <p:sldId id="471" r:id="rId17"/>
    <p:sldId id="472" r:id="rId18"/>
    <p:sldId id="450" r:id="rId19"/>
    <p:sldId id="451" r:id="rId20"/>
    <p:sldId id="414" r:id="rId21"/>
    <p:sldId id="415" r:id="rId22"/>
    <p:sldId id="452" r:id="rId23"/>
    <p:sldId id="422" r:id="rId24"/>
    <p:sldId id="423" r:id="rId25"/>
    <p:sldId id="453" r:id="rId26"/>
    <p:sldId id="431" r:id="rId27"/>
    <p:sldId id="432" r:id="rId28"/>
    <p:sldId id="454" r:id="rId29"/>
    <p:sldId id="438" r:id="rId30"/>
    <p:sldId id="439" r:id="rId31"/>
    <p:sldId id="455" r:id="rId32"/>
    <p:sldId id="444" r:id="rId33"/>
    <p:sldId id="445" r:id="rId34"/>
    <p:sldId id="309" r:id="rId35"/>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4" autoAdjust="0"/>
    <p:restoredTop sz="78514" autoAdjust="0"/>
  </p:normalViewPr>
  <p:slideViewPr>
    <p:cSldViewPr>
      <p:cViewPr varScale="1">
        <p:scale>
          <a:sx n="89" d="100"/>
          <a:sy n="89" d="100"/>
        </p:scale>
        <p:origin x="2454"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t>09-10-2024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p>
          <a:p>
            <a:endParaRPr lang="en-GB" dirty="0"/>
          </a:p>
          <a:p>
            <a:r>
              <a:rPr lang="en-GB" b="1" dirty="0"/>
              <a:t>Bacteria</a:t>
            </a:r>
            <a:r>
              <a:rPr lang="en-GB" dirty="0"/>
              <a:t> that can multiply quickly at body temperature and reach harmful levels very fast. Examples of harmful bacteria include </a:t>
            </a:r>
            <a:r>
              <a:rPr lang="en-GB" dirty="0" err="1"/>
              <a:t>meticillin</a:t>
            </a:r>
            <a:r>
              <a:rPr lang="en-GB" dirty="0"/>
              <a:t>-resistant Staphylococcus aureus (commonly known as MRSA) and Clostridium difficile (known as </a:t>
            </a:r>
            <a:r>
              <a:rPr lang="en-GB" dirty="0" err="1"/>
              <a:t>C.Diff</a:t>
            </a:r>
            <a:r>
              <a:rPr lang="en-GB" dirty="0"/>
              <a:t> or C. Difficile). These two types of bacteria caused, or contributed to, 9000 deaths in hospitals or primary care in 2007.</a:t>
            </a:r>
          </a:p>
          <a:p>
            <a:endParaRPr lang="en-GB" b="1" dirty="0"/>
          </a:p>
          <a:p>
            <a:r>
              <a:rPr lang="en-GB" b="1" dirty="0"/>
              <a:t>Viruses</a:t>
            </a:r>
            <a:r>
              <a:rPr lang="en-GB" dirty="0"/>
              <a:t> that can survive on surfaces and in food but can only multiply in living cells. It takes very few virus organisms to cause illness. They can be spread from person-to-person and from environment-to-food. Examples of viruses include Norovirus (also known as ‘winter vomiting disease’) and Influenza (the flu virus).</a:t>
            </a:r>
          </a:p>
          <a:p>
            <a:endParaRPr lang="en-GB" b="1" dirty="0"/>
          </a:p>
          <a:p>
            <a:r>
              <a:rPr lang="en-GB" b="1" dirty="0"/>
              <a:t>Fungi</a:t>
            </a:r>
            <a:r>
              <a:rPr lang="en-GB" dirty="0"/>
              <a:t> are organisms which live on hosts that can be alive or dead. Examples of fungal infections include; athlete’s foot and ringworm.</a:t>
            </a:r>
          </a:p>
          <a:p>
            <a:endParaRPr lang="en-GB" b="1" dirty="0"/>
          </a:p>
          <a:p>
            <a:r>
              <a:rPr lang="en-GB" b="1" dirty="0"/>
              <a:t>Parasites</a:t>
            </a:r>
            <a:r>
              <a:rPr lang="en-GB" dirty="0"/>
              <a:t> live on or in another plant or animal, known as the host. Scabies is caused by mites that burrow into the skin causing severe itching.</a:t>
            </a:r>
          </a:p>
          <a:p>
            <a:endParaRPr lang="en-GB" b="1" dirty="0"/>
          </a:p>
          <a:p>
            <a:r>
              <a:rPr lang="en-GB" b="1" dirty="0"/>
              <a:t>Protozoa</a:t>
            </a:r>
            <a:r>
              <a:rPr lang="en-GB" dirty="0"/>
              <a:t> are single-celled organisms that live in water and damp conditions. Malaria is an example of a disease caused by protozoa.</a:t>
            </a:r>
          </a:p>
          <a:p>
            <a:endParaRPr lang="en-GB" b="1" dirty="0"/>
          </a:p>
          <a:p>
            <a:r>
              <a:rPr lang="en-GB" b="1" dirty="0"/>
              <a:t>Hosts </a:t>
            </a:r>
            <a:r>
              <a:rPr lang="en-GB" dirty="0"/>
              <a:t>could describe the organism from which the parasite feeds or in which it lives or grows.</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4</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a:t>Trainer should ask class why they chose the correct answer</a:t>
            </a:r>
            <a:endParaRPr lang="en-GB" b="1" dirty="0"/>
          </a:p>
          <a:p>
            <a:endParaRPr lang="en-GB" b="1" dirty="0"/>
          </a:p>
          <a:p>
            <a:r>
              <a:rPr lang="en-GB" b="1" dirty="0"/>
              <a:t>Feedback</a:t>
            </a:r>
          </a:p>
          <a:p>
            <a:endParaRPr lang="en-GB" b="0" dirty="0"/>
          </a:p>
          <a:p>
            <a:r>
              <a:rPr lang="en-GB" b="0" dirty="0"/>
              <a:t>A – Effective hand washing removes bacteria from the hands but does not kill them</a:t>
            </a:r>
          </a:p>
          <a:p>
            <a:r>
              <a:rPr lang="en-GB" b="0" dirty="0"/>
              <a:t>B – For hand washing to be effective every part of your hands are carefully washed, rinsed and dried</a:t>
            </a:r>
          </a:p>
          <a:p>
            <a:r>
              <a:rPr lang="en-GB" b="0" dirty="0"/>
              <a:t>C – Hand hygiene must be practiced before putting on gloves and after taking them off</a:t>
            </a:r>
            <a:r>
              <a:rPr lang="en-GB" b="0" baseline="0" dirty="0"/>
              <a:t> (</a:t>
            </a:r>
            <a:r>
              <a:rPr lang="en-GB" b="0" dirty="0"/>
              <a:t>Using gloves does not avoid the need to practise hand hygiene)</a:t>
            </a:r>
          </a:p>
          <a:p>
            <a:r>
              <a:rPr lang="en-GB" b="0" dirty="0"/>
              <a:t>D – Alcohol gel kills most bacteria however, they are less effective against Clostridium difficile and some viruses that cause vomiting and diarrhoea if hands are visibly dirty</a:t>
            </a:r>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t>14</a:t>
            </a:fld>
            <a:endParaRPr lang="en-GB">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a:t>Trainer should ask class why they chose the correct answer</a:t>
            </a:r>
            <a:endParaRPr lang="en-GB" b="1" dirty="0"/>
          </a:p>
          <a:p>
            <a:endParaRPr lang="en-GB" b="1" dirty="0"/>
          </a:p>
          <a:p>
            <a:r>
              <a:rPr lang="en-GB" b="1" dirty="0"/>
              <a:t>Feedback</a:t>
            </a:r>
          </a:p>
          <a:p>
            <a:endParaRPr lang="en-GB" b="0" dirty="0"/>
          </a:p>
          <a:p>
            <a:r>
              <a:rPr lang="en-GB" b="0" dirty="0"/>
              <a:t>The correct sequence for effective hand washing is B - Wet hands – apply soap – lather – rub – rinse – dry</a:t>
            </a:r>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t>15</a:t>
            </a:fld>
            <a:endParaRPr lang="en-GB">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b="1" baseline="0" dirty="0"/>
              <a:t>Trainer should ask class why they chose the </a:t>
            </a:r>
            <a:r>
              <a:rPr lang="en-GB" b="1" baseline="0"/>
              <a:t>correct answer</a:t>
            </a:r>
            <a:endParaRPr lang="en-GB" b="1" dirty="0"/>
          </a:p>
          <a:p>
            <a:endParaRPr lang="en-GB" b="1" dirty="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t>16</a:t>
            </a:fld>
            <a:endParaRPr lang="en-GB">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18</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19</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20</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21</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23</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24</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Activity:</a:t>
            </a:r>
            <a:r>
              <a:rPr lang="en-GB" b="1" baseline="0" dirty="0"/>
              <a:t> </a:t>
            </a:r>
            <a:r>
              <a:rPr lang="en-GB" dirty="0"/>
              <a:t>Ask the learners for some examples of groups who may be more vulnerable to infection.</a:t>
            </a:r>
          </a:p>
          <a:p>
            <a:endParaRPr lang="en-GB" dirty="0"/>
          </a:p>
          <a:p>
            <a:r>
              <a:rPr lang="en-GB" b="1" dirty="0"/>
              <a:t>Answers could include:</a:t>
            </a:r>
          </a:p>
          <a:p>
            <a:endParaRPr lang="en-GB" b="1" dirty="0"/>
          </a:p>
          <a:p>
            <a:r>
              <a:rPr lang="en-GB" b="1" dirty="0"/>
              <a:t>People with weakened immune systems including:</a:t>
            </a:r>
          </a:p>
          <a:p>
            <a:pPr marL="171450" indent="-171450">
              <a:buFont typeface="Arial" panose="020B0604020202020204" pitchFamily="34" charset="0"/>
              <a:buChar char="•"/>
            </a:pPr>
            <a:r>
              <a:rPr lang="en-GB" dirty="0"/>
              <a:t>Elderly people</a:t>
            </a:r>
          </a:p>
          <a:p>
            <a:pPr marL="171450" indent="-171450">
              <a:buFont typeface="Arial" panose="020B0604020202020204" pitchFamily="34" charset="0"/>
              <a:buChar char="•"/>
            </a:pPr>
            <a:r>
              <a:rPr lang="en-GB" dirty="0"/>
              <a:t>New born babies </a:t>
            </a:r>
          </a:p>
          <a:p>
            <a:pPr marL="171450" indent="-171450">
              <a:buFont typeface="Arial" panose="020B0604020202020204" pitchFamily="34" charset="0"/>
              <a:buChar char="•"/>
            </a:pPr>
            <a:r>
              <a:rPr lang="en-GB" dirty="0"/>
              <a:t>People with some long-term health conditions</a:t>
            </a:r>
          </a:p>
          <a:p>
            <a:pPr marL="0" indent="0">
              <a:buFont typeface="Arial" panose="020B0604020202020204" pitchFamily="34" charset="0"/>
              <a:buNone/>
            </a:pPr>
            <a:endParaRPr lang="en-GB" b="1" dirty="0"/>
          </a:p>
          <a:p>
            <a:pPr marL="0" indent="0">
              <a:buFont typeface="Arial" panose="020B0604020202020204" pitchFamily="34" charset="0"/>
              <a:buNone/>
            </a:pPr>
            <a:r>
              <a:rPr lang="en-GB" b="1" dirty="0"/>
              <a:t>People who have broken skin (portal of entry) including:</a:t>
            </a:r>
          </a:p>
          <a:p>
            <a:pPr marL="171450" indent="-171450">
              <a:buFont typeface="Arial" panose="020B0604020202020204" pitchFamily="34" charset="0"/>
              <a:buChar char="•"/>
            </a:pPr>
            <a:r>
              <a:rPr lang="en-GB" dirty="0"/>
              <a:t>An open wound</a:t>
            </a:r>
          </a:p>
          <a:p>
            <a:pPr marL="171450" indent="-171450">
              <a:buFont typeface="Arial" panose="020B0604020202020204" pitchFamily="34" charset="0"/>
              <a:buChar char="•"/>
            </a:pPr>
            <a:r>
              <a:rPr lang="en-GB" dirty="0"/>
              <a:t>A catheter or intravenous drip</a:t>
            </a:r>
          </a:p>
          <a:p>
            <a:pPr marL="171450" indent="-171450">
              <a:buFont typeface="Arial" panose="020B0604020202020204" pitchFamily="34" charset="0"/>
              <a:buChar char="•"/>
            </a:pPr>
            <a:r>
              <a:rPr lang="en-GB" dirty="0"/>
              <a:t>Burns or cuts to the skin</a:t>
            </a:r>
          </a:p>
          <a:p>
            <a:pPr marL="171450" indent="-171450">
              <a:buFont typeface="Arial" panose="020B0604020202020204" pitchFamily="34" charset="0"/>
              <a:buChar char="•"/>
            </a:pPr>
            <a:r>
              <a:rPr lang="en-GB" dirty="0"/>
              <a:t>Skin conditions such as ulcers </a:t>
            </a:r>
          </a:p>
          <a:p>
            <a:pPr marL="171450" indent="-171450">
              <a:buFont typeface="Arial" panose="020B0604020202020204" pitchFamily="34" charset="0"/>
              <a:buChar char="•"/>
            </a:pPr>
            <a:r>
              <a:rPr lang="en-GB" dirty="0"/>
              <a:t>People who have poor nutrition or poor general health</a:t>
            </a:r>
          </a:p>
          <a:p>
            <a:pPr marL="0" indent="0">
              <a:buFont typeface="Arial" panose="020B0604020202020204" pitchFamily="34" charset="0"/>
              <a:buNone/>
            </a:pPr>
            <a:endParaRPr lang="en-GB" dirty="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5</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25</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26</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27</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28</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29</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30</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31</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p>
          <a:p>
            <a:endParaRPr lang="en-GB" dirty="0"/>
          </a:p>
          <a:p>
            <a:r>
              <a:rPr lang="en-GB" b="1" dirty="0"/>
              <a:t>Causative agent:</a:t>
            </a:r>
            <a:r>
              <a:rPr lang="en-GB" b="1" baseline="0" dirty="0"/>
              <a:t> </a:t>
            </a:r>
            <a:r>
              <a:rPr lang="en-GB" dirty="0"/>
              <a:t>This is the harmful germ or pathogen that can cause infection, illness and disease. Examples include bacteria and viruses.</a:t>
            </a:r>
          </a:p>
          <a:p>
            <a:endParaRPr lang="en-GB" b="1" dirty="0"/>
          </a:p>
          <a:p>
            <a:r>
              <a:rPr lang="en-GB" b="1" dirty="0"/>
              <a:t>Reservoir or source: </a:t>
            </a:r>
            <a:r>
              <a:rPr lang="en-GB" dirty="0"/>
              <a:t>This is where pathogens live and multiply.</a:t>
            </a:r>
          </a:p>
          <a:p>
            <a:r>
              <a:rPr lang="en-GB" dirty="0"/>
              <a:t>Remember, that could be in or on a person or animal (host), or in soil or water.</a:t>
            </a:r>
          </a:p>
          <a:p>
            <a:endParaRPr lang="en-GB" b="1" dirty="0"/>
          </a:p>
          <a:p>
            <a:r>
              <a:rPr lang="en-GB" b="1" dirty="0"/>
              <a:t>Means of exit:</a:t>
            </a:r>
            <a:r>
              <a:rPr lang="en-GB" b="1" baseline="0" dirty="0"/>
              <a:t> </a:t>
            </a:r>
            <a:r>
              <a:rPr lang="en-GB" dirty="0"/>
              <a:t>This is how pathogens leave the source. For example, pathogens that live in the respiratory tract (the lungs, throat, etc.) can leave the body through the mouth or nose in saliva or mucus when coughing or sneezing. Other examples of means of exit are broken skin, mucous membranes such as the eyes, via the stomach</a:t>
            </a:r>
            <a:r>
              <a:rPr lang="en-GB" baseline="0" dirty="0"/>
              <a:t> </a:t>
            </a:r>
            <a:r>
              <a:rPr lang="en-GB" dirty="0"/>
              <a:t>and via the intestines and anus.</a:t>
            </a:r>
          </a:p>
          <a:p>
            <a:endParaRPr lang="en-GB" b="1" dirty="0"/>
          </a:p>
          <a:p>
            <a:r>
              <a:rPr lang="en-GB" b="1" dirty="0"/>
              <a:t>Mode of transmission: </a:t>
            </a:r>
            <a:r>
              <a:rPr lang="en-GB" dirty="0"/>
              <a:t>It refers to how the pathogen is passed on from one person to another. Contact transmission is the most common route of transmission of pathogens in a health and social care workplace. This can happen by direct (hands) or indirect contact (equipment). Pathogens such as those that cause influenza and chicken pox can stay in the air for a long time and can be breathed in by other people.</a:t>
            </a:r>
          </a:p>
          <a:p>
            <a:endParaRPr lang="en-GB" b="1" dirty="0"/>
          </a:p>
          <a:p>
            <a:r>
              <a:rPr lang="en-GB" b="1" dirty="0"/>
              <a:t>Portal of entry: </a:t>
            </a:r>
            <a:r>
              <a:rPr lang="en-GB" dirty="0"/>
              <a:t>This is the way that the pathogen enters the body of the potential host. Pathogens can enter the body by coming into contact with broken skin, being breathed in or eaten, coming into contact with the eyes, nose and mouth or, for example when needles or catheters are inserted.</a:t>
            </a:r>
          </a:p>
          <a:p>
            <a:endParaRPr lang="en-GB" b="1" dirty="0"/>
          </a:p>
          <a:p>
            <a:r>
              <a:rPr lang="en-GB" b="1" dirty="0"/>
              <a:t>Person at risk:</a:t>
            </a:r>
            <a:r>
              <a:rPr lang="en-GB" b="1" baseline="0" dirty="0"/>
              <a:t> </a:t>
            </a:r>
            <a:r>
              <a:rPr lang="en-GB" dirty="0"/>
              <a:t>A person at risk is the individual the pathogen moves to. The risk of a person becoming infected depends on factors such as their general health and the strength of their immune system (which is the body’s system for fighting germs and micro-organisms).</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6</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Activity:</a:t>
            </a:r>
            <a:r>
              <a:rPr lang="en-GB" b="1" baseline="0" dirty="0"/>
              <a:t> </a:t>
            </a:r>
            <a:r>
              <a:rPr lang="en-GB" dirty="0"/>
              <a:t>Ask workers to identify some examples of ways of working.</a:t>
            </a:r>
          </a:p>
          <a:p>
            <a:endParaRPr lang="en-GB" dirty="0"/>
          </a:p>
          <a:p>
            <a:r>
              <a:rPr lang="en-GB" b="1" dirty="0"/>
              <a:t>Answers should include:</a:t>
            </a:r>
          </a:p>
          <a:p>
            <a:pPr marL="171450" indent="-171450">
              <a:buFont typeface="Arial" panose="020B0604020202020204" pitchFamily="34" charset="0"/>
              <a:buChar char="•"/>
            </a:pPr>
            <a:r>
              <a:rPr lang="en-GB" dirty="0"/>
              <a:t>Good hand hygiene</a:t>
            </a:r>
          </a:p>
          <a:p>
            <a:pPr marL="171450" indent="-171450">
              <a:buFont typeface="Arial" panose="020B0604020202020204" pitchFamily="34" charset="0"/>
              <a:buChar char="•"/>
            </a:pPr>
            <a:r>
              <a:rPr lang="en-GB" dirty="0"/>
              <a:t>Safe disposal of waste</a:t>
            </a:r>
          </a:p>
          <a:p>
            <a:pPr marL="171450" indent="-171450">
              <a:buFont typeface="Arial" panose="020B0604020202020204" pitchFamily="34" charset="0"/>
              <a:buChar char="•"/>
            </a:pPr>
            <a:r>
              <a:rPr lang="en-GB" dirty="0"/>
              <a:t>Safe management of laundry</a:t>
            </a:r>
          </a:p>
          <a:p>
            <a:pPr marL="171450" indent="-171450">
              <a:buFont typeface="Arial" panose="020B0604020202020204" pitchFamily="34" charset="0"/>
              <a:buChar char="•"/>
            </a:pPr>
            <a:r>
              <a:rPr lang="en-GB" dirty="0"/>
              <a:t>Correct use of Personal Protective Equipment (PPE).</a:t>
            </a:r>
          </a:p>
          <a:p>
            <a:endParaRPr lang="en-GB" dirty="0"/>
          </a:p>
          <a:p>
            <a:r>
              <a:rPr lang="en-GB" b="1" dirty="0"/>
              <a:t>Additional information</a:t>
            </a:r>
            <a:endParaRPr lang="en-GB" dirty="0"/>
          </a:p>
          <a:p>
            <a:r>
              <a:rPr lang="en-GB" dirty="0"/>
              <a:t>In a workplace it may be necessary to take additional measures when supporting people who are known to be carrying some harmful micro-organisms to protect others from contamination. This can be particularly important if the pathogens travel through air.</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p>
          <a:p>
            <a:endParaRPr lang="en-GB" dirty="0"/>
          </a:p>
          <a:p>
            <a:r>
              <a:rPr lang="en-GB" b="1" dirty="0"/>
              <a:t>Vaccinations: </a:t>
            </a:r>
            <a:r>
              <a:rPr lang="en-GB" dirty="0"/>
              <a:t>It is your responsibility to keep up to date with your own vaccinations in line with the vaccination schedule as it is part of your duty to protect the individual.</a:t>
            </a:r>
          </a:p>
          <a:p>
            <a:endParaRPr lang="en-GB" b="1" dirty="0"/>
          </a:p>
          <a:p>
            <a:r>
              <a:rPr lang="en-GB" b="1" dirty="0"/>
              <a:t>Illness: </a:t>
            </a:r>
            <a:r>
              <a:rPr lang="en-GB" dirty="0"/>
              <a:t>If you have cold or flu symptoms, an upset stomach or skin infections, you should speak to your manager before reporting for work. </a:t>
            </a:r>
          </a:p>
          <a:p>
            <a:r>
              <a:rPr lang="en-GB" dirty="0"/>
              <a:t>If you have diarrhoea or vomiting you should not attend work until you have been free from symptoms for 48 hours.</a:t>
            </a:r>
          </a:p>
          <a:p>
            <a:endParaRPr lang="en-GB" b="1" dirty="0"/>
          </a:p>
          <a:p>
            <a:r>
              <a:rPr lang="en-GB" b="1" dirty="0"/>
              <a:t>Clothing: </a:t>
            </a:r>
            <a:r>
              <a:rPr lang="en-GB" dirty="0"/>
              <a:t>Your clothes can become contaminated with harmful micro-organisms. Disposable aprons and over-sleeves should be used when handling anything contaminated with body fluids to protect clothes from contamination. Changing your clothing daily reduces the risk of remaining contaminants being spread to the individuals you provide support for. Uniforms or work clothing should be washed on a hot wash, then tumble-dried or hot ironed, to kill any bacteria present. </a:t>
            </a:r>
          </a:p>
          <a:p>
            <a:endParaRPr lang="en-GB" b="1" dirty="0"/>
          </a:p>
          <a:p>
            <a:r>
              <a:rPr lang="en-GB" b="1" dirty="0"/>
              <a:t>Personal hygiene: </a:t>
            </a:r>
            <a:r>
              <a:rPr lang="en-GB" dirty="0"/>
              <a:t>Personal hygiene is extremely important for people who take care of others. Daily washing, showering or bathing will remove most of the micro-organisms on your skin. Hand hygiene is also extremely important. Fingernails should be kept short. Rings (apart from plain wedding bands), wristwatches or bracelets should not be worn as they can make hand washing less effective.</a:t>
            </a:r>
          </a:p>
          <a:p>
            <a:endParaRPr lang="en-GB" b="1" dirty="0"/>
          </a:p>
          <a:p>
            <a:r>
              <a:rPr lang="en-GB" b="1" dirty="0"/>
              <a:t>Skin health: </a:t>
            </a:r>
            <a:r>
              <a:rPr lang="en-GB" dirty="0"/>
              <a:t>Micro-organisms can live on the skin. The number of pathogens increases  when skin is damaged. All cuts should be covered with a waterproof dressing. Using hand cream, good quality paper towels and soaps can help to protect the skin.</a:t>
            </a:r>
          </a:p>
          <a:p>
            <a:endParaRPr lang="en-GB" b="1" dirty="0"/>
          </a:p>
          <a:p>
            <a:r>
              <a:rPr lang="en-GB" b="1" dirty="0"/>
              <a:t>Good hand habits: </a:t>
            </a:r>
            <a:r>
              <a:rPr lang="en-GB" dirty="0"/>
              <a:t>Having good hand habits means not touching areas that can be a source of pathogens more than you need to. These areas include your nose, hair and mouth, and not biting nails. This also applies to work practices such as using  foot operated bins rather than lifting bin lids with your hands.</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p>
          <a:p>
            <a:endParaRPr lang="en-GB" dirty="0"/>
          </a:p>
          <a:p>
            <a:r>
              <a:rPr lang="en-GB" dirty="0"/>
              <a:t>Alcohol rubs are less effective against Clostridium difficile and some viruses that cause vomiting and diarrhoea if hands are visibly dirty.</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9</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p>
          <a:p>
            <a:endParaRPr lang="en-GB" dirty="0"/>
          </a:p>
          <a:p>
            <a:r>
              <a:rPr lang="en-GB" dirty="0"/>
              <a:t>Hands and wrists should be thoroughly dried using paper towels or a hand dryer. Rubbing and lathering your hands should take around 20 seconds.</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11</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p>
          <a:p>
            <a:endParaRPr lang="en-GB" dirty="0"/>
          </a:p>
          <a:p>
            <a:r>
              <a:rPr lang="en-GB" dirty="0"/>
              <a:t>Ask health learners for some examples of PPE that can be used to protect them from the spread of pathogens.</a:t>
            </a:r>
          </a:p>
          <a:p>
            <a:endParaRPr lang="en-GB" dirty="0"/>
          </a:p>
          <a:p>
            <a:r>
              <a:rPr lang="en-GB" b="1" dirty="0"/>
              <a:t>Answers should include:</a:t>
            </a:r>
          </a:p>
          <a:p>
            <a:pPr marL="171450" indent="-171450">
              <a:buFont typeface="Arial" panose="020B0604020202020204" pitchFamily="34" charset="0"/>
              <a:buChar char="•"/>
            </a:pPr>
            <a:r>
              <a:rPr lang="en-GB" dirty="0"/>
              <a:t>Enough uniforms for regular changing and washing</a:t>
            </a:r>
          </a:p>
          <a:p>
            <a:pPr marL="171450" indent="-171450">
              <a:buFont typeface="Arial" panose="020B0604020202020204" pitchFamily="34" charset="0"/>
              <a:buChar char="•"/>
            </a:pPr>
            <a:r>
              <a:rPr lang="en-GB" dirty="0"/>
              <a:t>Disposable aprons to protect clothing and uniforms from contamination from blood and body fluids etc.</a:t>
            </a:r>
          </a:p>
          <a:p>
            <a:pPr marL="171450" indent="-171450">
              <a:buFont typeface="Arial" panose="020B0604020202020204" pitchFamily="34" charset="0"/>
              <a:buChar char="•"/>
            </a:pPr>
            <a:r>
              <a:rPr lang="en-GB" dirty="0"/>
              <a:t>Skin protecting paper towels and soaps</a:t>
            </a:r>
          </a:p>
          <a:p>
            <a:pPr marL="171450" indent="-171450">
              <a:buFont typeface="Arial" panose="020B0604020202020204" pitchFamily="34" charset="0"/>
              <a:buChar char="•"/>
            </a:pPr>
            <a:r>
              <a:rPr lang="en-GB" dirty="0"/>
              <a:t>Hand cleansing gels or wipes</a:t>
            </a:r>
          </a:p>
          <a:p>
            <a:pPr marL="171450" indent="-171450">
              <a:buFont typeface="Arial" panose="020B0604020202020204" pitchFamily="34" charset="0"/>
              <a:buChar char="•"/>
            </a:pPr>
            <a:r>
              <a:rPr lang="en-GB" dirty="0"/>
              <a:t>The correct type of gloves to reduce the risk of cross-contamination of you and the individual you are supporting</a:t>
            </a:r>
          </a:p>
          <a:p>
            <a:pPr marL="171450" indent="-171450">
              <a:buFont typeface="Arial" panose="020B0604020202020204" pitchFamily="34" charset="0"/>
              <a:buChar char="•"/>
            </a:pPr>
            <a:r>
              <a:rPr lang="en-GB" dirty="0"/>
              <a:t>Masks and respiratory-masks to protect you from breathing in harmful micro-organisms</a:t>
            </a:r>
          </a:p>
          <a:p>
            <a:pPr marL="171450" indent="-171450">
              <a:buFont typeface="Arial" panose="020B0604020202020204" pitchFamily="34" charset="0"/>
              <a:buChar char="•"/>
            </a:pPr>
            <a:r>
              <a:rPr lang="en-GB" dirty="0"/>
              <a:t>Goggles, eye protection and face shields – if there is a risk of being splashed with body fluids</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12</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Additional Information</a:t>
            </a:r>
          </a:p>
          <a:p>
            <a:endParaRPr lang="en-GB" dirty="0"/>
          </a:p>
          <a:p>
            <a:r>
              <a:rPr lang="en-GB" dirty="0"/>
              <a:t>Linen refers to anything that is made of cloth including bedding, towels and clothing.</a:t>
            </a:r>
          </a:p>
          <a:p>
            <a:endParaRPr lang="en-GB" dirty="0"/>
          </a:p>
          <a:p>
            <a:r>
              <a:rPr lang="en-GB" dirty="0"/>
              <a:t>Once linen has been decontaminated it must be stored separately from contaminated linen to prevent cross-contamination. You must always follow your agreed ways of working. If you have any questions about these you should speak to your engager, family or manager.</a:t>
            </a: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t>13</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&lt;Course Name&gt;: &lt;Topic Name&gt;</a:t>
            </a:r>
          </a:p>
        </p:txBody>
      </p:sp>
      <p:sp>
        <p:nvSpPr>
          <p:cNvPr id="6" name="Slide Number Placeholder 5"/>
          <p:cNvSpPr>
            <a:spLocks noGrp="1"/>
          </p:cNvSpPr>
          <p:nvPr>
            <p:ph type="sldNum" sz="quarter" idx="12"/>
          </p:nvPr>
        </p:nvSpPr>
        <p:spPr/>
        <p:txBody>
          <a:bodyPr/>
          <a:lstStyle/>
          <a:p>
            <a:fld id="{6CD3CDDF-2271-4801-961C-0CBD5B08EFB9}" type="slidenum">
              <a:rPr lang="en-US" smtClean="0"/>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A1B3EE0-BA37-441D-AB33-5CE6E0459E4B}"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1B3EE0-BA37-441D-AB33-5CE6E0459E4B}"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B3EE0-BA37-441D-AB33-5CE6E0459E4B}"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A1B3EE0-BA37-441D-AB33-5CE6E0459E4B}"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A1B3EE0-BA37-441D-AB33-5CE6E0459E4B}"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A1B3EE0-BA37-441D-AB33-5CE6E0459E4B}"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B3EE0-BA37-441D-AB33-5CE6E0459E4B}"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B3EE0-BA37-441D-AB33-5CE6E0459E4B}"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B5F30-9B46-4155-984A-38DC4F3DCBC9}"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B3EE0-BA37-441D-AB33-5CE6E0459E4B}"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1B3EE0-BA37-441D-AB33-5CE6E0459E4B}"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1B3EE0-BA37-441D-AB33-5CE6E0459E4B}"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C3B0F4-1F9E-43AE-9A66-74780774821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t>09-10-2024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1B3EE0-BA37-441D-AB33-5CE6E0459E4B}" type="datetimeFigureOut">
              <a:rPr lang="en-IN" smtClean="0"/>
              <a:t>09-10-2024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3B0F4-1F9E-43AE-9A66-74780774821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skillsforhealth.org.u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skillsforcare.org.u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skillsforhealth.org.u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skillsforcare.org.uk/"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hyperlink" Target="http://www.skillsforcare.org.uk/" TargetMode="External"/><Relationship Id="rId5" Type="http://schemas.openxmlformats.org/officeDocument/2006/relationships/image" Target="../media/image12.png"/><Relationship Id="rId10" Type="http://schemas.openxmlformats.org/officeDocument/2006/relationships/hyperlink" Target="http://www.skillsforhealth.org.uk/"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hyperlink" Target="http://www.skillsforcare.org.uk/" TargetMode="External"/><Relationship Id="rId5" Type="http://schemas.openxmlformats.org/officeDocument/2006/relationships/image" Target="../media/image12.png"/><Relationship Id="rId10" Type="http://schemas.openxmlformats.org/officeDocument/2006/relationships/hyperlink" Target="http://www.skillsforhealth.org.uk/" TargetMode="External"/><Relationship Id="rId4" Type="http://schemas.openxmlformats.org/officeDocument/2006/relationships/image" Target="../media/image11.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hyperlink" Target="http://www.skillsforcare.org.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www.skillsforhealth.org.uk/" TargetMode="External"/><Relationship Id="rId5" Type="http://schemas.openxmlformats.org/officeDocument/2006/relationships/image" Target="../media/image18.png"/><Relationship Id="rId10"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skillsforhealth.org.uk/" TargetMode="Externa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www.skillsforcare.org.uk/"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DAY%201/C%202%2004_Importance%20of%20a%20Clean%20Enviornment%20for%20Caregiving.icare"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hyperlink" Target="../../DAY%201/C%202%2005_Measures%20to%20Maintain%20a%20Clean%20and%20Hygienic%20Enviornment.icare"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DAY%201/C%203%2024_Wearing%20and%20Taking%20Off%20Gloves.icare" TargetMode="External"/><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hyperlink" Target="../../DAY%201/C%203%2009_Changing%20Linen.icare" TargetMode="External"/><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hyperlink" Target="../../DAY%201/C112_Ensuring%20the%20Caregiver's%20Safety%20from%20Infections.icare" TargetMode="External"/><Relationship Id="rId2" Type="http://schemas.openxmlformats.org/officeDocument/2006/relationships/notesSlide" Target="../notesSlides/notesSlide27.xml"/><Relationship Id="rId1" Type="http://schemas.openxmlformats.org/officeDocument/2006/relationships/slideLayout" Target="../slideLayouts/slideLayout21.xml"/><Relationship Id="rId4" Type="http://schemas.openxmlformats.org/officeDocument/2006/relationships/image" Target="../media/image20.jpe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skillsforcare.org.uk/" TargetMode="External"/><Relationship Id="rId5" Type="http://schemas.openxmlformats.org/officeDocument/2006/relationships/hyperlink" Target="http://www.skillsforhealth.org.uk/"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6" cstate="email"/>
          <a:stretch>
            <a:fillRect/>
          </a:stretch>
        </p:blipFill>
        <p:spPr>
          <a:xfrm>
            <a:off x="-32400" y="-27384"/>
            <a:ext cx="9189234" cy="6858000"/>
          </a:xfrm>
          <a:prstGeom prst="rect">
            <a:avLst/>
          </a:prstGeom>
        </p:spPr>
      </p:pic>
      <p:sp>
        <p:nvSpPr>
          <p:cNvPr id="5" name="Title Placeholder 1"/>
          <p:cNvSpPr txBox="1"/>
          <p:nvPr>
            <p:custDataLst>
              <p:tags r:id="rId1"/>
            </p:custDataLst>
          </p:nvPr>
        </p:nvSpPr>
        <p:spPr>
          <a:xfrm>
            <a:off x="-36512" y="548680"/>
            <a:ext cx="9145016"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Prevention and Control of Infection</a:t>
            </a:r>
            <a:endParaRPr lang="en-GB" sz="3600" dirty="0">
              <a:latin typeface="Helvetica" panose="020B0604020202020204" pitchFamily="34" charset="0"/>
              <a:cs typeface="Helvetica" panose="020B0604020202020204" pitchFamily="34" charset="0"/>
            </a:endParaRPr>
          </a:p>
        </p:txBody>
      </p:sp>
      <p:sp>
        <p:nvSpPr>
          <p:cNvPr id="10" name="Title Placeholder 1"/>
          <p:cNvSpPr txBox="1"/>
          <p:nvPr>
            <p:custDataLst>
              <p:tags r:id="rId2"/>
            </p:custDataLst>
          </p:nvPr>
        </p:nvSpPr>
        <p:spPr>
          <a:xfrm>
            <a:off x="5508104"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Standard </a:t>
            </a:r>
          </a:p>
        </p:txBody>
      </p:sp>
      <p:sp>
        <p:nvSpPr>
          <p:cNvPr id="11" name="Title Placeholder 1"/>
          <p:cNvSpPr txBox="1"/>
          <p:nvPr>
            <p:custDataLst>
              <p:tags r:id="rId3"/>
            </p:custDataLst>
          </p:nvPr>
        </p:nvSpPr>
        <p:spPr>
          <a:xfrm>
            <a:off x="7740352" y="2247055"/>
            <a:ext cx="1584176"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a:latin typeface="Helvetica" panose="020B0604020202020204" pitchFamily="34" charset="0"/>
                <a:cs typeface="Helvetica" panose="020B0604020202020204" pitchFamily="34" charset="0"/>
              </a:rPr>
              <a:t>2</a:t>
            </a:r>
          </a:p>
        </p:txBody>
      </p:sp>
      <p:sp>
        <p:nvSpPr>
          <p:cNvPr id="7" name="Title Placeholder 1"/>
          <p:cNvSpPr txBox="1"/>
          <p:nvPr>
            <p:custDataLst>
              <p:tags r:id="rId4"/>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1.3 </a:t>
            </a:r>
          </a:p>
        </p:txBody>
      </p:sp>
      <p:sp>
        <p:nvSpPr>
          <p:cNvPr id="9" name="TextBox 1"/>
          <p:cNvSpPr txBox="1"/>
          <p:nvPr/>
        </p:nvSpPr>
        <p:spPr>
          <a:xfrm>
            <a:off x="-18256" y="6682060"/>
            <a:ext cx="9180511" cy="21544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0427"/>
            <a:ext cx="9143998" cy="1157662"/>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5 moments for hand hygiene</a:t>
            </a:r>
          </a:p>
        </p:txBody>
      </p:sp>
      <p:sp>
        <p:nvSpPr>
          <p:cNvPr id="3" name="Content Placeholder 2"/>
          <p:cNvSpPr>
            <a:spLocks noGrp="1"/>
          </p:cNvSpPr>
          <p:nvPr>
            <p:ph idx="1"/>
          </p:nvPr>
        </p:nvSpPr>
        <p:spPr>
          <a:xfrm>
            <a:off x="255324" y="1320673"/>
            <a:ext cx="8651169" cy="3836519"/>
          </a:xfrm>
        </p:spPr>
        <p:txBody>
          <a:bodyPr>
            <a:noAutofit/>
          </a:bodyPr>
          <a:lstStyle/>
          <a:p>
            <a:pPr marL="0" indent="0">
              <a:buNone/>
            </a:pPr>
            <a:r>
              <a:rPr lang="en-GB" sz="2400" dirty="0">
                <a:latin typeface="Helvetica" panose="020B0604020202020204" pitchFamily="34" charset="0"/>
                <a:cs typeface="Helvetica" panose="020B0604020202020204" pitchFamily="34" charset="0"/>
              </a:rPr>
              <a:t>The World Health Organisation has identified ‘5 moments’ when health and social care workers should clean their hands. These moments are:</a:t>
            </a:r>
          </a:p>
          <a:p>
            <a:pPr marL="0" indent="0">
              <a:buNone/>
            </a:pPr>
            <a:r>
              <a:rPr lang="en-GB" sz="2400" dirty="0">
                <a:solidFill>
                  <a:srgbClr val="0066CC"/>
                </a:solidFill>
                <a:latin typeface="Helvetica" panose="020B0604020202020204" pitchFamily="34" charset="0"/>
                <a:cs typeface="Helvetica" panose="020B0604020202020204" pitchFamily="34" charset="0"/>
              </a:rPr>
              <a:t>1) Before touching the individual you are supporting</a:t>
            </a:r>
          </a:p>
          <a:p>
            <a:pPr marL="0" indent="0">
              <a:buNone/>
            </a:pPr>
            <a:r>
              <a:rPr lang="en-GB" sz="2400" dirty="0">
                <a:solidFill>
                  <a:srgbClr val="0066CC"/>
                </a:solidFill>
                <a:latin typeface="Helvetica" panose="020B0604020202020204" pitchFamily="34" charset="0"/>
                <a:cs typeface="Helvetica" panose="020B0604020202020204" pitchFamily="34" charset="0"/>
              </a:rPr>
              <a:t>2) Immediately before carrying out a ‘clean’ procedure</a:t>
            </a:r>
          </a:p>
          <a:p>
            <a:pPr marL="0" indent="0">
              <a:buNone/>
            </a:pPr>
            <a:r>
              <a:rPr lang="en-GB" sz="2400" dirty="0">
                <a:solidFill>
                  <a:srgbClr val="0066CC"/>
                </a:solidFill>
                <a:latin typeface="Helvetica" panose="020B0604020202020204" pitchFamily="34" charset="0"/>
                <a:cs typeface="Helvetica" panose="020B0604020202020204" pitchFamily="34" charset="0"/>
              </a:rPr>
              <a:t>3) After exposure to body fluids and after removing gloves</a:t>
            </a:r>
          </a:p>
          <a:p>
            <a:pPr marL="0" indent="0">
              <a:buNone/>
            </a:pPr>
            <a:r>
              <a:rPr lang="en-GB" sz="2400" dirty="0">
                <a:solidFill>
                  <a:srgbClr val="0066CC"/>
                </a:solidFill>
                <a:latin typeface="Helvetica" panose="020B0604020202020204" pitchFamily="34" charset="0"/>
                <a:cs typeface="Helvetica" panose="020B0604020202020204" pitchFamily="34" charset="0"/>
              </a:rPr>
              <a:t>4) After touching the individual you are supporting</a:t>
            </a:r>
          </a:p>
          <a:p>
            <a:pPr marL="0" indent="0">
              <a:buNone/>
            </a:pPr>
            <a:r>
              <a:rPr lang="en-GB" sz="2400" dirty="0">
                <a:solidFill>
                  <a:srgbClr val="0066CC"/>
                </a:solidFill>
                <a:latin typeface="Helvetica" panose="020B0604020202020204" pitchFamily="34" charset="0"/>
                <a:cs typeface="Helvetica" panose="020B0604020202020204" pitchFamily="34" charset="0"/>
              </a:rPr>
              <a:t>5) After touching the area or objects surrounding the individual you are supporting</a:t>
            </a:r>
          </a:p>
          <a:p>
            <a:endParaRPr lang="en-GB" sz="2400" dirty="0"/>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http://www.skillsforcare.org.uk</a:t>
            </a:r>
            <a:r>
              <a:rPr lang="en-IN" sz="900" b="1" u="sng" dirty="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81462"/>
            <a:ext cx="9150826"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Effective hand washing</a:t>
            </a:r>
          </a:p>
        </p:txBody>
      </p:sp>
      <p:sp>
        <p:nvSpPr>
          <p:cNvPr id="3" name="Content Placeholder 2"/>
          <p:cNvSpPr>
            <a:spLocks noGrp="1"/>
          </p:cNvSpPr>
          <p:nvPr>
            <p:ph idx="1"/>
          </p:nvPr>
        </p:nvSpPr>
        <p:spPr>
          <a:xfrm>
            <a:off x="255324" y="1261297"/>
            <a:ext cx="8603667" cy="5048023"/>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For hand washing to be effective every part of your hands are carefully washed, rinsed and dried. The steps below show you how to ensure that your hands are washed correctly:</a:t>
            </a:r>
          </a:p>
          <a:p>
            <a:pPr marL="0" indent="0">
              <a:buNone/>
            </a:pPr>
            <a:r>
              <a:rPr lang="en-GB" sz="2400" dirty="0">
                <a:solidFill>
                  <a:srgbClr val="0066CC"/>
                </a:solidFill>
                <a:latin typeface="Helvetica" panose="020B0604020202020204" pitchFamily="34" charset="0"/>
                <a:cs typeface="Helvetica" panose="020B0604020202020204" pitchFamily="34" charset="0"/>
              </a:rPr>
              <a:t>1) Wet hands and wrists thoroughly using warm running water</a:t>
            </a:r>
          </a:p>
          <a:p>
            <a:pPr marL="0" indent="0">
              <a:buNone/>
            </a:pPr>
            <a:r>
              <a:rPr lang="en-GB" sz="2400" dirty="0">
                <a:solidFill>
                  <a:srgbClr val="0066CC"/>
                </a:solidFill>
                <a:latin typeface="Helvetica" panose="020B0604020202020204" pitchFamily="34" charset="0"/>
                <a:cs typeface="Helvetica" panose="020B0604020202020204" pitchFamily="34" charset="0"/>
              </a:rPr>
              <a:t>2) Apply liquid or foam soap</a:t>
            </a:r>
          </a:p>
          <a:p>
            <a:pPr marL="0" indent="0">
              <a:buNone/>
            </a:pPr>
            <a:r>
              <a:rPr lang="en-GB" sz="2400" dirty="0">
                <a:solidFill>
                  <a:srgbClr val="0066CC"/>
                </a:solidFill>
                <a:latin typeface="Helvetica" panose="020B0604020202020204" pitchFamily="34" charset="0"/>
                <a:cs typeface="Helvetica" panose="020B0604020202020204" pitchFamily="34" charset="0"/>
              </a:rPr>
              <a:t>3) Produce a good lather; rub palms together, interlock fingers, rub together again</a:t>
            </a:r>
          </a:p>
          <a:p>
            <a:pPr marL="0" indent="0">
              <a:buNone/>
            </a:pPr>
            <a:r>
              <a:rPr lang="en-GB" sz="2400" dirty="0">
                <a:solidFill>
                  <a:srgbClr val="0066CC"/>
                </a:solidFill>
                <a:latin typeface="Helvetica" panose="020B0604020202020204" pitchFamily="34" charset="0"/>
                <a:cs typeface="Helvetica" panose="020B0604020202020204" pitchFamily="34" charset="0"/>
              </a:rPr>
              <a:t>4) Rub palms ensuring fingertips and fingernails are cleaned</a:t>
            </a:r>
          </a:p>
          <a:p>
            <a:pPr marL="0" indent="0">
              <a:buNone/>
            </a:pPr>
            <a:r>
              <a:rPr lang="en-GB" sz="2400" dirty="0">
                <a:solidFill>
                  <a:srgbClr val="0066CC"/>
                </a:solidFill>
                <a:latin typeface="Helvetica" panose="020B0604020202020204" pitchFamily="34" charset="0"/>
                <a:cs typeface="Helvetica" panose="020B0604020202020204" pitchFamily="34" charset="0"/>
              </a:rPr>
              <a:t>Ensure that the backs of your hands are lathered and cleaned</a:t>
            </a:r>
          </a:p>
          <a:p>
            <a:pPr marL="0" indent="0">
              <a:buNone/>
            </a:pPr>
            <a:r>
              <a:rPr lang="en-GB" sz="2400" dirty="0">
                <a:solidFill>
                  <a:srgbClr val="0066CC"/>
                </a:solidFill>
                <a:latin typeface="Helvetica" panose="020B0604020202020204" pitchFamily="34" charset="0"/>
                <a:cs typeface="Helvetica" panose="020B0604020202020204" pitchFamily="34" charset="0"/>
              </a:rPr>
              <a:t>5) Rub with fingers locked, maintaining a good lather to ensure that wrists are cleaned</a:t>
            </a:r>
          </a:p>
          <a:p>
            <a:pPr marL="0" indent="0">
              <a:buNone/>
            </a:pPr>
            <a:r>
              <a:rPr lang="en-GB" sz="2400" dirty="0">
                <a:solidFill>
                  <a:srgbClr val="0066CC"/>
                </a:solidFill>
                <a:latin typeface="Helvetica" panose="020B0604020202020204" pitchFamily="34" charset="0"/>
                <a:cs typeface="Helvetica" panose="020B0604020202020204" pitchFamily="34" charset="0"/>
              </a:rPr>
              <a:t>6) Rinse hands thoroughly using running water</a:t>
            </a:r>
          </a:p>
          <a:p>
            <a:endParaRPr lang="en-GB" sz="2400" dirty="0">
              <a:latin typeface="Helvetica" panose="020B0604020202020204" pitchFamily="34" charset="0"/>
              <a:cs typeface="Helvetica" panose="020B0604020202020204" pitchFamily="34" charset="0"/>
            </a:endParaRPr>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457200" y="-81462"/>
            <a:ext cx="8229600" cy="1143000"/>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Personal Protective Equipment (PPE)</a:t>
            </a:r>
          </a:p>
        </p:txBody>
      </p:sp>
      <p:pic>
        <p:nvPicPr>
          <p:cNvPr id="4" name="Picture 3"/>
          <p:cNvPicPr/>
          <p:nvPr/>
        </p:nvPicPr>
        <p:blipFill rotWithShape="1">
          <a:blip r:embed="rId3"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5321" y="2077435"/>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Arial" panose="020B0604020202020204" pitchFamily="34" charset="0"/>
                <a:cs typeface="Arial" panose="020B0604020202020204" pitchFamily="34" charset="0"/>
              </a:rPr>
              <a:t>Uniforms</a:t>
            </a:r>
          </a:p>
        </p:txBody>
      </p:sp>
      <p:sp>
        <p:nvSpPr>
          <p:cNvPr id="6" name="Rectangle 5"/>
          <p:cNvSpPr/>
          <p:nvPr/>
        </p:nvSpPr>
        <p:spPr>
          <a:xfrm>
            <a:off x="258353" y="2675519"/>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Arial" panose="020B0604020202020204" pitchFamily="34" charset="0"/>
                <a:cs typeface="Arial" panose="020B0604020202020204" pitchFamily="34" charset="0"/>
              </a:rPr>
              <a:t>Disposable aprons</a:t>
            </a:r>
          </a:p>
        </p:txBody>
      </p:sp>
      <p:sp>
        <p:nvSpPr>
          <p:cNvPr id="7" name="Rectangle 6"/>
          <p:cNvSpPr/>
          <p:nvPr/>
        </p:nvSpPr>
        <p:spPr>
          <a:xfrm>
            <a:off x="270228" y="3277448"/>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Arial" panose="020B0604020202020204" pitchFamily="34" charset="0"/>
                <a:cs typeface="Arial" panose="020B0604020202020204" pitchFamily="34" charset="0"/>
              </a:rPr>
              <a:t>Paper towels and soap</a:t>
            </a:r>
          </a:p>
        </p:txBody>
      </p:sp>
      <p:sp>
        <p:nvSpPr>
          <p:cNvPr id="8" name="Rectangle 7"/>
          <p:cNvSpPr/>
          <p:nvPr/>
        </p:nvSpPr>
        <p:spPr>
          <a:xfrm>
            <a:off x="258414" y="3893462"/>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Arial" panose="020B0604020202020204" pitchFamily="34" charset="0"/>
                <a:cs typeface="Arial" panose="020B0604020202020204" pitchFamily="34" charset="0"/>
              </a:rPr>
              <a:t>Hand cleansing gel or wipes</a:t>
            </a:r>
          </a:p>
        </p:txBody>
      </p:sp>
      <p:sp>
        <p:nvSpPr>
          <p:cNvPr id="9" name="Rectangle 8"/>
          <p:cNvSpPr/>
          <p:nvPr/>
        </p:nvSpPr>
        <p:spPr>
          <a:xfrm>
            <a:off x="270228" y="4499043"/>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Arial" panose="020B0604020202020204" pitchFamily="34" charset="0"/>
                <a:cs typeface="Arial" panose="020B0604020202020204" pitchFamily="34" charset="0"/>
              </a:rPr>
              <a:t>Gloves</a:t>
            </a:r>
          </a:p>
        </p:txBody>
      </p:sp>
      <p:sp>
        <p:nvSpPr>
          <p:cNvPr id="10" name="Rectangle 9"/>
          <p:cNvSpPr/>
          <p:nvPr/>
        </p:nvSpPr>
        <p:spPr>
          <a:xfrm>
            <a:off x="258352" y="5097127"/>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Arial" panose="020B0604020202020204" pitchFamily="34" charset="0"/>
                <a:cs typeface="Arial" panose="020B0604020202020204" pitchFamily="34" charset="0"/>
              </a:rPr>
              <a:t>Masks and respiratory masks</a:t>
            </a:r>
          </a:p>
        </p:txBody>
      </p:sp>
      <p:sp>
        <p:nvSpPr>
          <p:cNvPr id="11" name="Rectangle 10"/>
          <p:cNvSpPr/>
          <p:nvPr/>
        </p:nvSpPr>
        <p:spPr>
          <a:xfrm>
            <a:off x="270228" y="5713160"/>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Arial" panose="020B0604020202020204" pitchFamily="34" charset="0"/>
                <a:cs typeface="Arial" panose="020B0604020202020204" pitchFamily="34" charset="0"/>
              </a:rPr>
              <a:t>Goggles, eye protection and face shields</a:t>
            </a:r>
          </a:p>
        </p:txBody>
      </p:sp>
      <p:sp>
        <p:nvSpPr>
          <p:cNvPr id="13" name="TextBox 12"/>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61298"/>
            <a:ext cx="8229600" cy="4528932"/>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Your employer must provide you with the equipment you need to protect you from harm; that includes:</a:t>
            </a:r>
          </a:p>
          <a:p>
            <a:endParaRPr lang="en-GB" sz="2400" dirty="0">
              <a:latin typeface="Helvetica" panose="020B0604020202020204" pitchFamily="34" charset="0"/>
              <a:cs typeface="Helvetica" panose="020B0604020202020204" pitchFamily="34" charset="0"/>
            </a:endParaRPr>
          </a:p>
        </p:txBody>
      </p:sp>
      <p:sp>
        <p:nvSpPr>
          <p:cNvPr id="14" name="TextBox 1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5" name="Rectangle 14"/>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8146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Soiled linen</a:t>
            </a:r>
          </a:p>
        </p:txBody>
      </p:sp>
      <p:sp>
        <p:nvSpPr>
          <p:cNvPr id="3" name="Content Placeholder 2"/>
          <p:cNvSpPr>
            <a:spLocks noGrp="1"/>
          </p:cNvSpPr>
          <p:nvPr>
            <p:ph idx="1"/>
          </p:nvPr>
        </p:nvSpPr>
        <p:spPr>
          <a:xfrm>
            <a:off x="255324" y="1196752"/>
            <a:ext cx="8603667" cy="5636720"/>
          </a:xfrm>
        </p:spPr>
        <p:txBody>
          <a:bodyPr>
            <a:noAutofit/>
          </a:bodyPr>
          <a:lstStyle/>
          <a:p>
            <a:pPr marL="0" indent="0">
              <a:buNone/>
            </a:pPr>
            <a:r>
              <a:rPr lang="en-GB" sz="2400" dirty="0">
                <a:latin typeface="Helvetica" panose="020B0604020202020204" pitchFamily="34" charset="0"/>
                <a:cs typeface="Helvetica" panose="020B0604020202020204" pitchFamily="34" charset="0"/>
              </a:rPr>
              <a:t>Linen can become contaminated with harmful micro-organisms and body fluids</a:t>
            </a:r>
          </a:p>
          <a:p>
            <a:pPr marL="0" indent="0">
              <a:buNone/>
            </a:pPr>
            <a:endParaRPr lang="en-GB" sz="1000" dirty="0">
              <a:latin typeface="Helvetica" panose="020B0604020202020204" pitchFamily="34" charset="0"/>
              <a:cs typeface="Helvetica" panose="020B0604020202020204" pitchFamily="34" charset="0"/>
            </a:endParaRPr>
          </a:p>
          <a:p>
            <a:pPr marL="0" indent="0">
              <a:buNone/>
            </a:pPr>
            <a:r>
              <a:rPr lang="en-GB" sz="2400" dirty="0">
                <a:latin typeface="Helvetica" panose="020B0604020202020204" pitchFamily="34" charset="0"/>
                <a:cs typeface="Helvetica" panose="020B0604020202020204" pitchFamily="34" charset="0"/>
              </a:rPr>
              <a:t>Precautions for dealing with contaminated linen include:</a:t>
            </a:r>
          </a:p>
          <a:p>
            <a:r>
              <a:rPr lang="en-GB" sz="2400" dirty="0">
                <a:latin typeface="Helvetica" panose="020B0604020202020204" pitchFamily="34" charset="0"/>
                <a:cs typeface="Helvetica" panose="020B0604020202020204" pitchFamily="34" charset="0"/>
              </a:rPr>
              <a:t>Wearing PPE </a:t>
            </a:r>
          </a:p>
          <a:p>
            <a:r>
              <a:rPr lang="en-GB" sz="2400" dirty="0">
                <a:latin typeface="Helvetica" panose="020B0604020202020204" pitchFamily="34" charset="0"/>
                <a:cs typeface="Helvetica" panose="020B0604020202020204" pitchFamily="34" charset="0"/>
              </a:rPr>
              <a:t>Washing contaminated linen separately </a:t>
            </a:r>
          </a:p>
          <a:p>
            <a:r>
              <a:rPr lang="en-GB" sz="2400" dirty="0">
                <a:latin typeface="Helvetica" panose="020B0604020202020204" pitchFamily="34" charset="0"/>
                <a:cs typeface="Helvetica" panose="020B0604020202020204" pitchFamily="34" charset="0"/>
              </a:rPr>
              <a:t>Washing clothing in 40°C-50°C wash followed by tumble-drying or hot ironing</a:t>
            </a:r>
          </a:p>
          <a:p>
            <a:r>
              <a:rPr lang="en-GB" sz="2400" dirty="0">
                <a:latin typeface="Helvetica" panose="020B0604020202020204" pitchFamily="34" charset="0"/>
                <a:cs typeface="Helvetica" panose="020B0604020202020204" pitchFamily="34" charset="0"/>
              </a:rPr>
              <a:t>Washing bedding and towels in a hot wash</a:t>
            </a:r>
          </a:p>
          <a:p>
            <a:r>
              <a:rPr lang="en-GB" sz="2400" dirty="0">
                <a:latin typeface="Helvetica" panose="020B0604020202020204" pitchFamily="34" charset="0"/>
                <a:cs typeface="Helvetica" panose="020B0604020202020204" pitchFamily="34" charset="0"/>
              </a:rPr>
              <a:t>Sealing laundry in colour coded bags and moving to the washing area</a:t>
            </a:r>
          </a:p>
          <a:p>
            <a:r>
              <a:rPr lang="en-GB" sz="2400" dirty="0">
                <a:latin typeface="Helvetica" panose="020B0604020202020204" pitchFamily="34" charset="0"/>
                <a:cs typeface="Helvetica" panose="020B0604020202020204" pitchFamily="34" charset="0"/>
              </a:rPr>
              <a:t>Washing infected linen immediately if you are supporting people in their own home</a:t>
            </a:r>
          </a:p>
          <a:p>
            <a:endParaRPr lang="en-GB" sz="2400" dirty="0"/>
          </a:p>
        </p:txBody>
      </p:sp>
      <p:sp>
        <p:nvSpPr>
          <p:cNvPr id="5" name="TextBox 4"/>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endParaRPr>
          </a:p>
        </p:txBody>
      </p:sp>
      <p:sp>
        <p:nvSpPr>
          <p:cNvPr id="6" name="Rectangle 5"/>
          <p:cNvSpPr/>
          <p:nvPr/>
        </p:nvSpPr>
        <p:spPr>
          <a:xfrm>
            <a:off x="255324" y="1351024"/>
            <a:ext cx="8639293" cy="769441"/>
          </a:xfrm>
          <a:prstGeom prst="rect">
            <a:avLst/>
          </a:prstGeom>
        </p:spPr>
        <p:txBody>
          <a:bodyPr wrap="square">
            <a:spAutoFit/>
          </a:bodyPr>
          <a:lstStyle/>
          <a:p>
            <a:r>
              <a:rPr lang="en-GB" sz="2200" b="1" dirty="0">
                <a:solidFill>
                  <a:prstClr val="white"/>
                </a:solidFill>
                <a:latin typeface="Arial" panose="020B0604020202020204" pitchFamily="34" charset="0"/>
                <a:cs typeface="Arial" panose="020B0604020202020204" pitchFamily="34" charset="0"/>
              </a:rPr>
              <a:t>Which of the following statements relating to hand hygiene </a:t>
            </a:r>
            <a:br>
              <a:rPr lang="en-GB" sz="2200" b="1" dirty="0">
                <a:solidFill>
                  <a:prstClr val="white"/>
                </a:solidFill>
                <a:latin typeface="Arial" panose="020B0604020202020204" pitchFamily="34" charset="0"/>
                <a:cs typeface="Arial" panose="020B0604020202020204" pitchFamily="34" charset="0"/>
              </a:rPr>
            </a:br>
            <a:r>
              <a:rPr lang="en-GB" sz="2200" b="1" dirty="0">
                <a:solidFill>
                  <a:prstClr val="white"/>
                </a:solidFill>
                <a:latin typeface="Arial" panose="020B0604020202020204" pitchFamily="34" charset="0"/>
                <a:cs typeface="Arial" panose="020B0604020202020204" pitchFamily="34" charset="0"/>
              </a:rPr>
              <a:t>is correct?</a:t>
            </a:r>
          </a:p>
        </p:txBody>
      </p:sp>
      <p:sp>
        <p:nvSpPr>
          <p:cNvPr id="11" name="TextBox 10"/>
          <p:cNvSpPr txBox="1"/>
          <p:nvPr/>
        </p:nvSpPr>
        <p:spPr>
          <a:xfrm>
            <a:off x="1046578" y="2872863"/>
            <a:ext cx="7056784" cy="430887"/>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Hand washing kills all bacteria</a:t>
            </a:r>
          </a:p>
        </p:txBody>
      </p:sp>
      <p:sp>
        <p:nvSpPr>
          <p:cNvPr id="12" name="TextBox 11"/>
          <p:cNvSpPr txBox="1"/>
          <p:nvPr/>
        </p:nvSpPr>
        <p:spPr>
          <a:xfrm>
            <a:off x="1067421" y="3665541"/>
            <a:ext cx="4958806"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Hand drying is an important part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of effective hand washing</a:t>
            </a:r>
          </a:p>
        </p:txBody>
      </p:sp>
      <p:sp>
        <p:nvSpPr>
          <p:cNvPr id="13" name="TextBox 12"/>
          <p:cNvSpPr txBox="1"/>
          <p:nvPr/>
        </p:nvSpPr>
        <p:spPr>
          <a:xfrm>
            <a:off x="1067421" y="4620728"/>
            <a:ext cx="7056784"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Wearing gloves avoids the need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to practise hand hygiene</a:t>
            </a:r>
          </a:p>
        </p:txBody>
      </p:sp>
      <p:sp>
        <p:nvSpPr>
          <p:cNvPr id="14" name="TextBox 13"/>
          <p:cNvSpPr txBox="1"/>
          <p:nvPr/>
        </p:nvSpPr>
        <p:spPr>
          <a:xfrm>
            <a:off x="1046578" y="5449834"/>
            <a:ext cx="7056784"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Alcohol gel works in the same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way as hand washing </a:t>
            </a:r>
          </a:p>
        </p:txBody>
      </p:sp>
      <p:grpSp>
        <p:nvGrpSpPr>
          <p:cNvPr id="15" name="Group 14"/>
          <p:cNvGrpSpPr/>
          <p:nvPr/>
        </p:nvGrpSpPr>
        <p:grpSpPr>
          <a:xfrm>
            <a:off x="5543119" y="2953984"/>
            <a:ext cx="3711396" cy="4564662"/>
            <a:chOff x="5469116" y="2420888"/>
            <a:chExt cx="3711396" cy="4564662"/>
          </a:xfrm>
        </p:grpSpPr>
        <p:pic>
          <p:nvPicPr>
            <p:cNvPr id="16" name="Picture 15"/>
            <p:cNvPicPr>
              <a:picLocks noChangeAspect="1"/>
            </p:cNvPicPr>
            <p:nvPr/>
          </p:nvPicPr>
          <p:blipFill>
            <a:blip r:embed="rId3"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4"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5"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6"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7"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8" cstate="email"/>
          <a:stretch>
            <a:fillRect/>
          </a:stretch>
        </p:blipFill>
        <p:spPr>
          <a:xfrm>
            <a:off x="325523" y="5470485"/>
            <a:ext cx="617417" cy="872258"/>
          </a:xfrm>
          <a:prstGeom prst="rect">
            <a:avLst/>
          </a:prstGeom>
        </p:spPr>
      </p:pic>
      <p:sp>
        <p:nvSpPr>
          <p:cNvPr id="23" name="Rectangle 22"/>
          <p:cNvSpPr/>
          <p:nvPr/>
        </p:nvSpPr>
        <p:spPr>
          <a:xfrm>
            <a:off x="6237027" y="233819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Click to reveal answer</a:t>
            </a:r>
          </a:p>
        </p:txBody>
      </p:sp>
      <p:sp>
        <p:nvSpPr>
          <p:cNvPr id="24" name="Rectangle 2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p>
        </p:txBody>
      </p:sp>
      <p:pic>
        <p:nvPicPr>
          <p:cNvPr id="26" name="Picture 25"/>
          <p:cNvPicPr/>
          <p:nvPr/>
        </p:nvPicPr>
        <p:blipFill rotWithShape="1">
          <a:blip r:embed="rId9"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22" name="TextBox 21"/>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0"/>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http://www.skillsforcare.org.uk</a:t>
            </a:r>
            <a:r>
              <a:rPr lang="en-IN" sz="900" b="1" u="sng" dirty="0">
                <a:latin typeface="Helvetica" panose="020B0604020202020204" pitchFamily="34" charset="0"/>
                <a:cs typeface="Helvetica" panose="020B0604020202020204" pitchFamily="34" charset="0"/>
                <a:hlinkClick r:id="rId11"/>
              </a:rPr>
              <a:t>/</a:t>
            </a:r>
            <a:endParaRPr lang="en-IN" sz="900" b="1" dirty="0">
              <a:latin typeface="Helvetica" panose="020B0604020202020204" pitchFamily="34" charset="0"/>
              <a:cs typeface="Helvetica" panose="020B0604020202020204" pitchFamily="34" charset="0"/>
            </a:endParaRPr>
          </a:p>
        </p:txBody>
      </p:sp>
      <p:sp>
        <p:nvSpPr>
          <p:cNvPr id="27" name="TextBox 26"/>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8" name="Rectangle 2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endParaRPr>
          </a:p>
        </p:txBody>
      </p:sp>
      <p:sp>
        <p:nvSpPr>
          <p:cNvPr id="6" name="Rectangle 5"/>
          <p:cNvSpPr/>
          <p:nvPr/>
        </p:nvSpPr>
        <p:spPr>
          <a:xfrm>
            <a:off x="255324" y="1351024"/>
            <a:ext cx="8639293" cy="769441"/>
          </a:xfrm>
          <a:prstGeom prst="rect">
            <a:avLst/>
          </a:prstGeom>
        </p:spPr>
        <p:txBody>
          <a:bodyPr wrap="square">
            <a:spAutoFit/>
          </a:bodyPr>
          <a:lstStyle/>
          <a:p>
            <a:r>
              <a:rPr lang="en-GB" sz="2200" b="1" dirty="0">
                <a:solidFill>
                  <a:prstClr val="white"/>
                </a:solidFill>
                <a:latin typeface="Arial" panose="020B0604020202020204" pitchFamily="34" charset="0"/>
                <a:cs typeface="Arial" panose="020B0604020202020204" pitchFamily="34" charset="0"/>
              </a:rPr>
              <a:t>Which of the following is the correct sequence for effective hand washing?</a:t>
            </a:r>
          </a:p>
        </p:txBody>
      </p:sp>
      <p:sp>
        <p:nvSpPr>
          <p:cNvPr id="11" name="TextBox 10"/>
          <p:cNvSpPr txBox="1"/>
          <p:nvPr/>
        </p:nvSpPr>
        <p:spPr>
          <a:xfrm>
            <a:off x="1046578" y="2706613"/>
            <a:ext cx="7056784"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Rinse – lather – rub –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apply soap – wash – dry</a:t>
            </a:r>
          </a:p>
        </p:txBody>
      </p:sp>
      <p:sp>
        <p:nvSpPr>
          <p:cNvPr id="12" name="TextBox 11"/>
          <p:cNvSpPr txBox="1"/>
          <p:nvPr/>
        </p:nvSpPr>
        <p:spPr>
          <a:xfrm>
            <a:off x="1067421" y="3665541"/>
            <a:ext cx="4958806"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Wet hands – apply soap –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lather – rub – rinse – dry</a:t>
            </a:r>
          </a:p>
        </p:txBody>
      </p:sp>
      <p:sp>
        <p:nvSpPr>
          <p:cNvPr id="13" name="TextBox 12"/>
          <p:cNvSpPr txBox="1"/>
          <p:nvPr/>
        </p:nvSpPr>
        <p:spPr>
          <a:xfrm>
            <a:off x="1067421" y="4596978"/>
            <a:ext cx="7056784"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Apply soap – rinse – rub –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wash – lather – dry</a:t>
            </a:r>
          </a:p>
        </p:txBody>
      </p:sp>
      <p:sp>
        <p:nvSpPr>
          <p:cNvPr id="14" name="TextBox 13"/>
          <p:cNvSpPr txBox="1"/>
          <p:nvPr/>
        </p:nvSpPr>
        <p:spPr>
          <a:xfrm>
            <a:off x="1046578" y="5532959"/>
            <a:ext cx="7056784"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Dry – lather – rinse –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apply soap – wash – rub</a:t>
            </a:r>
          </a:p>
        </p:txBody>
      </p:sp>
      <p:grpSp>
        <p:nvGrpSpPr>
          <p:cNvPr id="15" name="Group 14"/>
          <p:cNvGrpSpPr/>
          <p:nvPr/>
        </p:nvGrpSpPr>
        <p:grpSpPr>
          <a:xfrm>
            <a:off x="5543119" y="2994928"/>
            <a:ext cx="3711396" cy="4564662"/>
            <a:chOff x="5469116" y="2420888"/>
            <a:chExt cx="3711396" cy="4564662"/>
          </a:xfrm>
        </p:grpSpPr>
        <p:pic>
          <p:nvPicPr>
            <p:cNvPr id="16" name="Picture 15"/>
            <p:cNvPicPr>
              <a:picLocks noChangeAspect="1"/>
            </p:cNvPicPr>
            <p:nvPr/>
          </p:nvPicPr>
          <p:blipFill>
            <a:blip r:embed="rId3"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4"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5"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6"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7"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8" cstate="email"/>
          <a:stretch>
            <a:fillRect/>
          </a:stretch>
        </p:blipFill>
        <p:spPr>
          <a:xfrm>
            <a:off x="325523" y="5470485"/>
            <a:ext cx="617417" cy="872258"/>
          </a:xfrm>
          <a:prstGeom prst="rect">
            <a:avLst/>
          </a:prstGeom>
        </p:spPr>
      </p:pic>
      <p:sp>
        <p:nvSpPr>
          <p:cNvPr id="23" name="Rectangle 22"/>
          <p:cNvSpPr/>
          <p:nvPr/>
        </p:nvSpPr>
        <p:spPr>
          <a:xfrm>
            <a:off x="6237027" y="233819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Click to reveal answer</a:t>
            </a:r>
          </a:p>
        </p:txBody>
      </p:sp>
      <p:sp>
        <p:nvSpPr>
          <p:cNvPr id="24" name="Rectangle 2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p>
        </p:txBody>
      </p:sp>
      <p:pic>
        <p:nvPicPr>
          <p:cNvPr id="26" name="Picture 25"/>
          <p:cNvPicPr/>
          <p:nvPr/>
        </p:nvPicPr>
        <p:blipFill rotWithShape="1">
          <a:blip r:embed="rId9"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22" name="TextBox 21"/>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0"/>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http://www.skillsforcare.org.uk</a:t>
            </a:r>
            <a:r>
              <a:rPr lang="en-IN" sz="900" b="1" u="sng" dirty="0">
                <a:latin typeface="Helvetica" panose="020B0604020202020204" pitchFamily="34" charset="0"/>
                <a:cs typeface="Helvetica" panose="020B0604020202020204" pitchFamily="34" charset="0"/>
                <a:hlinkClick r:id="rId11"/>
              </a:rPr>
              <a:t>/</a:t>
            </a:r>
            <a:endParaRPr lang="en-IN" sz="900" b="1" dirty="0">
              <a:latin typeface="Helvetica" panose="020B0604020202020204" pitchFamily="34" charset="0"/>
              <a:cs typeface="Helvetica" panose="020B0604020202020204" pitchFamily="34" charset="0"/>
            </a:endParaRPr>
          </a:p>
        </p:txBody>
      </p:sp>
      <p:sp>
        <p:nvSpPr>
          <p:cNvPr id="27" name="TextBox 26"/>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8" name="Rectangle 2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1035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endParaRPr>
          </a:p>
        </p:txBody>
      </p:sp>
      <p:sp>
        <p:nvSpPr>
          <p:cNvPr id="3" name="Content Placeholder 2"/>
          <p:cNvSpPr>
            <a:spLocks noGrp="1"/>
          </p:cNvSpPr>
          <p:nvPr>
            <p:ph idx="1"/>
          </p:nvPr>
        </p:nvSpPr>
        <p:spPr>
          <a:xfrm>
            <a:off x="255325" y="1412378"/>
            <a:ext cx="8627418" cy="733761"/>
          </a:xfrm>
        </p:spPr>
        <p:txBody>
          <a:bodyPr>
            <a:normAutofit fontScale="77500" lnSpcReduction="20000"/>
          </a:bodyPr>
          <a:lstStyle/>
          <a:p>
            <a:pPr marL="0" indent="0">
              <a:buNone/>
            </a:pPr>
            <a:r>
              <a:rPr lang="en-GB" dirty="0">
                <a:solidFill>
                  <a:schemeClr val="bg1"/>
                </a:solidFill>
              </a:rPr>
              <a:t>If a caregiver/health worker  has cold symptoms, an upset stomach or skin infections what should they do? </a:t>
            </a:r>
          </a:p>
        </p:txBody>
      </p:sp>
      <p:sp>
        <p:nvSpPr>
          <p:cNvPr id="5" name="TextBox 4"/>
          <p:cNvSpPr txBox="1"/>
          <p:nvPr/>
        </p:nvSpPr>
        <p:spPr>
          <a:xfrm>
            <a:off x="999898" y="2733821"/>
            <a:ext cx="5395656"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Report their illness to the Government Health and Safety Department</a:t>
            </a:r>
          </a:p>
        </p:txBody>
      </p:sp>
      <p:sp>
        <p:nvSpPr>
          <p:cNvPr id="6" name="TextBox 5"/>
          <p:cNvSpPr txBox="1"/>
          <p:nvPr/>
        </p:nvSpPr>
        <p:spPr>
          <a:xfrm>
            <a:off x="999897" y="3686800"/>
            <a:ext cx="5947168"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Go to the health unit of the nearest hospital</a:t>
            </a:r>
          </a:p>
        </p:txBody>
      </p:sp>
      <p:sp>
        <p:nvSpPr>
          <p:cNvPr id="7" name="TextBox 6"/>
          <p:cNvSpPr txBox="1"/>
          <p:nvPr/>
        </p:nvSpPr>
        <p:spPr>
          <a:xfrm>
            <a:off x="1013094" y="4725144"/>
            <a:ext cx="5078947" cy="430887"/>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Go to work as normal</a:t>
            </a:r>
          </a:p>
        </p:txBody>
      </p:sp>
      <p:sp>
        <p:nvSpPr>
          <p:cNvPr id="8" name="TextBox 7"/>
          <p:cNvSpPr txBox="1"/>
          <p:nvPr/>
        </p:nvSpPr>
        <p:spPr>
          <a:xfrm>
            <a:off x="999897" y="5519918"/>
            <a:ext cx="6347780" cy="769441"/>
          </a:xfrm>
          <a:prstGeom prst="rect">
            <a:avLst/>
          </a:prstGeom>
          <a:noFill/>
        </p:spPr>
        <p:txBody>
          <a:bodyPr wrap="square" rtlCol="0">
            <a:spAutoFit/>
          </a:bodyPr>
          <a:lstStyle/>
          <a:p>
            <a:r>
              <a:rPr lang="en-GB" sz="2200" b="1" dirty="0">
                <a:solidFill>
                  <a:prstClr val="black"/>
                </a:solidFill>
                <a:latin typeface="Arial" panose="020B0604020202020204" pitchFamily="34" charset="0"/>
                <a:cs typeface="Arial" panose="020B0604020202020204" pitchFamily="34" charset="0"/>
              </a:rPr>
              <a:t>Speak to their family or manager </a:t>
            </a:r>
            <a:br>
              <a:rPr lang="en-GB" sz="2200" b="1" dirty="0">
                <a:solidFill>
                  <a:prstClr val="black"/>
                </a:solidFill>
                <a:latin typeface="Arial" panose="020B0604020202020204" pitchFamily="34" charset="0"/>
                <a:cs typeface="Arial" panose="020B0604020202020204" pitchFamily="34" charset="0"/>
              </a:rPr>
            </a:br>
            <a:r>
              <a:rPr lang="en-GB" sz="2200" b="1" dirty="0">
                <a:solidFill>
                  <a:prstClr val="black"/>
                </a:solidFill>
                <a:latin typeface="Arial" panose="020B0604020202020204" pitchFamily="34" charset="0"/>
                <a:cs typeface="Arial" panose="020B0604020202020204" pitchFamily="34" charset="0"/>
              </a:rPr>
              <a:t>before coming into work</a:t>
            </a:r>
          </a:p>
        </p:txBody>
      </p:sp>
      <p:grpSp>
        <p:nvGrpSpPr>
          <p:cNvPr id="23" name="Group 22"/>
          <p:cNvGrpSpPr/>
          <p:nvPr/>
        </p:nvGrpSpPr>
        <p:grpSpPr>
          <a:xfrm>
            <a:off x="5555604" y="2954340"/>
            <a:ext cx="3711396" cy="4564662"/>
            <a:chOff x="5508104" y="2348880"/>
            <a:chExt cx="3711396" cy="4564662"/>
          </a:xfrm>
        </p:grpSpPr>
        <p:grpSp>
          <p:nvGrpSpPr>
            <p:cNvPr id="24" name="Group 23"/>
            <p:cNvGrpSpPr/>
            <p:nvPr/>
          </p:nvGrpSpPr>
          <p:grpSpPr>
            <a:xfrm>
              <a:off x="5508104" y="2348880"/>
              <a:ext cx="3711396" cy="4564662"/>
              <a:chOff x="4716116" y="2392730"/>
              <a:chExt cx="3711396" cy="4564662"/>
            </a:xfrm>
          </p:grpSpPr>
          <p:pic>
            <p:nvPicPr>
              <p:cNvPr id="26" name="Picture 25"/>
              <p:cNvPicPr>
                <a:picLocks noChangeAspect="1"/>
              </p:cNvPicPr>
              <p:nvPr/>
            </p:nvPicPr>
            <p:blipFill>
              <a:blip r:embed="rId3" cstate="email"/>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27" name="Picture 26"/>
              <p:cNvPicPr>
                <a:picLocks noChangeAspect="1"/>
              </p:cNvPicPr>
              <p:nvPr/>
            </p:nvPicPr>
            <p:blipFill rotWithShape="1">
              <a:blip r:embed="rId4" cstate="email"/>
              <a:srcRect/>
              <a:stretch>
                <a:fillRect/>
              </a:stretch>
            </p:blipFill>
            <p:spPr>
              <a:xfrm rot="308198">
                <a:off x="5875925" y="2534840"/>
                <a:ext cx="1636750" cy="2465804"/>
              </a:xfrm>
              <a:prstGeom prst="rect">
                <a:avLst/>
              </a:prstGeom>
            </p:spPr>
          </p:pic>
        </p:grpSp>
        <p:pic>
          <p:nvPicPr>
            <p:cNvPr id="25" name="Picture 6" descr="\\DESIGNARCHIVE\Archive\PowerPoints\PPT symbols and documents\ABCD cards\D.png"/>
            <p:cNvPicPr>
              <a:picLocks noChangeAspect="1" noChangeArrowheads="1"/>
            </p:cNvPicPr>
            <p:nvPr/>
          </p:nvPicPr>
          <p:blipFill>
            <a:blip r:embed="rId5" cstate="email"/>
            <a:srcRect/>
            <a:stretch>
              <a:fillRect/>
            </a:stretch>
          </p:blipFill>
          <p:spPr bwMode="auto">
            <a:xfrm rot="308855">
              <a:off x="6573886" y="2478512"/>
              <a:ext cx="1795805" cy="2537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6" cstate="email"/>
          <a:stretch>
            <a:fillRect/>
          </a:stretch>
        </p:blipFill>
        <p:spPr>
          <a:xfrm>
            <a:off x="299020" y="2712980"/>
            <a:ext cx="617417" cy="872258"/>
          </a:xfrm>
          <a:prstGeom prst="rect">
            <a:avLst/>
          </a:prstGeom>
        </p:spPr>
      </p:pic>
      <p:pic>
        <p:nvPicPr>
          <p:cNvPr id="29" name="Picture 28"/>
          <p:cNvPicPr>
            <a:picLocks noChangeAspect="1"/>
          </p:cNvPicPr>
          <p:nvPr/>
        </p:nvPicPr>
        <p:blipFill>
          <a:blip r:embed="rId7" cstate="email"/>
          <a:stretch>
            <a:fillRect/>
          </a:stretch>
        </p:blipFill>
        <p:spPr>
          <a:xfrm>
            <a:off x="299020" y="3657246"/>
            <a:ext cx="617417" cy="872258"/>
          </a:xfrm>
          <a:prstGeom prst="rect">
            <a:avLst/>
          </a:prstGeom>
        </p:spPr>
      </p:pic>
      <p:pic>
        <p:nvPicPr>
          <p:cNvPr id="30" name="Picture 29"/>
          <p:cNvPicPr>
            <a:picLocks noChangeAspect="1"/>
          </p:cNvPicPr>
          <p:nvPr/>
        </p:nvPicPr>
        <p:blipFill>
          <a:blip r:embed="rId8" cstate="email"/>
          <a:stretch>
            <a:fillRect/>
          </a:stretch>
        </p:blipFill>
        <p:spPr>
          <a:xfrm>
            <a:off x="299020" y="4553588"/>
            <a:ext cx="617417" cy="872258"/>
          </a:xfrm>
          <a:prstGeom prst="rect">
            <a:avLst/>
          </a:prstGeom>
        </p:spPr>
      </p:pic>
      <p:pic>
        <p:nvPicPr>
          <p:cNvPr id="31" name="Picture 30"/>
          <p:cNvPicPr>
            <a:picLocks noChangeAspect="1"/>
          </p:cNvPicPr>
          <p:nvPr/>
        </p:nvPicPr>
        <p:blipFill>
          <a:blip r:embed="rId9" cstate="email"/>
          <a:stretch>
            <a:fillRect/>
          </a:stretch>
        </p:blipFill>
        <p:spPr>
          <a:xfrm>
            <a:off x="299020" y="5481530"/>
            <a:ext cx="617417" cy="872258"/>
          </a:xfrm>
          <a:prstGeom prst="rect">
            <a:avLst/>
          </a:prstGeom>
        </p:spPr>
      </p:pic>
      <p:sp>
        <p:nvSpPr>
          <p:cNvPr id="19" name="Rectangle 18"/>
          <p:cNvSpPr/>
          <p:nvPr/>
        </p:nvSpPr>
        <p:spPr>
          <a:xfrm>
            <a:off x="6237027" y="233819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latin typeface="Arial" panose="020B0604020202020204" pitchFamily="34" charset="0"/>
                <a:cs typeface="Arial" panose="020B0604020202020204" pitchFamily="34" charset="0"/>
              </a:rPr>
              <a:t>Click to reveal answer</a:t>
            </a:r>
          </a:p>
        </p:txBody>
      </p:sp>
      <p:sp>
        <p:nvSpPr>
          <p:cNvPr id="21" name="Rectangle 2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itle 1"/>
          <p:cNvSpPr>
            <a:spLocks noGrp="1"/>
          </p:cNvSpPr>
          <p:nvPr>
            <p:ph type="title"/>
          </p:nvPr>
        </p:nvSpPr>
        <p:spPr>
          <a:xfrm>
            <a:off x="1" y="-18256"/>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check</a:t>
            </a:r>
          </a:p>
        </p:txBody>
      </p:sp>
      <p:pic>
        <p:nvPicPr>
          <p:cNvPr id="32" name="Picture 31"/>
          <p:cNvPicPr/>
          <p:nvPr/>
        </p:nvPicPr>
        <p:blipFill rotWithShape="1">
          <a:blip r:embed="rId10" cstate="email"/>
          <a:srcRect l="-27624" t="-13361" r="-27624" b="-13361"/>
          <a:stretch>
            <a:fillRect/>
          </a:stretch>
        </p:blipFill>
        <p:spPr>
          <a:xfrm>
            <a:off x="8223706" y="554081"/>
            <a:ext cx="740782" cy="628380"/>
          </a:xfrm>
          <a:prstGeom prst="ellipse">
            <a:avLst/>
          </a:prstGeom>
          <a:solidFill>
            <a:srgbClr val="002060"/>
          </a:solidFill>
          <a:ln w="31750">
            <a:solidFill>
              <a:schemeClr val="bg1"/>
            </a:solidFill>
          </a:ln>
        </p:spPr>
      </p:pic>
      <p:sp>
        <p:nvSpPr>
          <p:cNvPr id="33" name="TextBox 32"/>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1"/>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2"/>
              </a:rPr>
              <a:t>http://www.skillsforcare.org.uk</a:t>
            </a:r>
            <a:r>
              <a:rPr lang="en-IN" sz="900" b="1" u="sng" dirty="0">
                <a:latin typeface="Helvetica" panose="020B0604020202020204" pitchFamily="34" charset="0"/>
                <a:cs typeface="Helvetica" panose="020B0604020202020204" pitchFamily="34" charset="0"/>
                <a:hlinkClick r:id="rId12"/>
              </a:rPr>
              <a:t>/</a:t>
            </a:r>
            <a:endParaRPr lang="en-IN" sz="900" b="1" dirty="0">
              <a:latin typeface="Helvetica" panose="020B0604020202020204" pitchFamily="34" charset="0"/>
              <a:cs typeface="Helvetica" panose="020B0604020202020204" pitchFamily="34" charset="0"/>
            </a:endParaRPr>
          </a:p>
        </p:txBody>
      </p:sp>
      <p:sp>
        <p:nvSpPr>
          <p:cNvPr id="34" name="TextBox 3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5" name="Rectangle 34"/>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email"/>
          <a:stretch>
            <a:fillRect/>
          </a:stretch>
        </p:blipFill>
        <p:spPr>
          <a:xfrm>
            <a:off x="-32400" y="-27384"/>
            <a:ext cx="9189234" cy="6858000"/>
          </a:xfrm>
          <a:prstGeom prst="rect">
            <a:avLst/>
          </a:prstGeom>
        </p:spPr>
      </p:pic>
      <p:sp>
        <p:nvSpPr>
          <p:cNvPr id="5" name="Title Placeholder 1"/>
          <p:cNvSpPr txBox="1"/>
          <p:nvPr>
            <p:custDataLst>
              <p:tags r:id="rId1"/>
            </p:custDataLst>
          </p:nvPr>
        </p:nvSpPr>
        <p:spPr>
          <a:xfrm>
            <a:off x="-36512" y="548680"/>
            <a:ext cx="9180511" cy="1368152"/>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a:t>
            </a:r>
          </a:p>
          <a:p>
            <a:pPr algn="ctr"/>
            <a:r>
              <a:rPr lang="en-US" sz="3600" dirty="0">
                <a:latin typeface="Helvetica" panose="020B0604020202020204" pitchFamily="34" charset="0"/>
                <a:cs typeface="Helvetica" panose="020B0604020202020204" pitchFamily="34" charset="0"/>
              </a:rPr>
              <a:t>Prevention and Control of Infection</a:t>
            </a:r>
            <a:endParaRPr lang="en-GB" sz="3600" dirty="0">
              <a:latin typeface="Helvetica" panose="020B0604020202020204" pitchFamily="34" charset="0"/>
              <a:cs typeface="Helvetica" panose="020B0604020202020204" pitchFamily="34" charset="0"/>
            </a:endParaRPr>
          </a:p>
          <a:p>
            <a:pPr algn="ctr"/>
            <a:r>
              <a:rPr lang="en-US" sz="3600" dirty="0">
                <a:latin typeface="Helvetica" panose="020B0604020202020204" pitchFamily="34" charset="0"/>
                <a:cs typeface="Helvetica" panose="020B0604020202020204" pitchFamily="34" charset="0"/>
              </a:rPr>
              <a:t> </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2"/>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Eldercare Final Hero Images\Importance-of-a-Clean-Enviornment-for-Caregiving.jpg"/>
          <p:cNvPicPr preferRelativeResize="0">
            <a:picLocks noChangeArrowheads="1"/>
          </p:cNvPicPr>
          <p:nvPr/>
        </p:nvPicPr>
        <p:blipFill>
          <a:blip r:embed="rId3" cstate="email"/>
          <a:srcRect/>
          <a:stretch>
            <a:fillRect/>
          </a:stretch>
        </p:blipFill>
        <p:spPr bwMode="auto">
          <a:xfrm>
            <a:off x="0"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GB" sz="3600" b="1" dirty="0">
                <a:solidFill>
                  <a:schemeClr val="lt1"/>
                </a:solidFill>
                <a:latin typeface="Helvetica Neue"/>
                <a:ea typeface="Helvetica Neue"/>
                <a:cs typeface="Helvetica Neue"/>
              </a:rPr>
              <a:t>Importance of a Clean Environment</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Understand why clean environment is important for the health and safety of the person under your care</a:t>
            </a:r>
            <a:endParaRPr lang="en-US" sz="3000" b="1"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custDataLst>
              <p:tags r:id="rId1"/>
            </p:custDataLst>
          </p:nvPr>
        </p:nvSpPr>
        <p:spPr>
          <a:xfrm>
            <a:off x="0" y="188640"/>
            <a:ext cx="9143999" cy="53076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Learning outcomes</a:t>
            </a: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TextBox 8"/>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http://www.skillsforcare.org.uk</a:t>
            </a:r>
            <a:r>
              <a:rPr lang="en-IN" sz="900" b="1" u="sng" dirty="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1" name="Rectangle 10"/>
          <p:cNvSpPr/>
          <p:nvPr/>
        </p:nvSpPr>
        <p:spPr>
          <a:xfrm>
            <a:off x="313319" y="1269921"/>
            <a:ext cx="8651169" cy="461665"/>
          </a:xfrm>
          <a:prstGeom prst="rect">
            <a:avLst/>
          </a:prstGeom>
        </p:spPr>
        <p:txBody>
          <a:bodyPr wrap="square">
            <a:spAutoFit/>
          </a:bodyPr>
          <a:lstStyle/>
          <a:p>
            <a:pPr>
              <a:spcBef>
                <a:spcPts val="600"/>
              </a:spcBef>
            </a:pPr>
            <a:r>
              <a:rPr lang="en-GB" sz="2400" dirty="0">
                <a:solidFill>
                  <a:srgbClr val="002060"/>
                </a:solidFill>
                <a:latin typeface="Helvetica" panose="020B0604020202020204" pitchFamily="34" charset="0"/>
                <a:cs typeface="Helvetica" panose="020B0604020202020204" pitchFamily="34" charset="0"/>
              </a:rPr>
              <a:t>1. </a:t>
            </a:r>
            <a:r>
              <a:rPr lang="en-GB" sz="2400" dirty="0">
                <a:solidFill>
                  <a:srgbClr val="0066CC"/>
                </a:solidFill>
                <a:latin typeface="Helvetica" panose="020B0604020202020204" pitchFamily="34" charset="0"/>
                <a:cs typeface="Helvetica" panose="020B0604020202020204" pitchFamily="34" charset="0"/>
              </a:rPr>
              <a:t>Learn to prevent event the spread of infection</a:t>
            </a:r>
          </a:p>
        </p:txBody>
      </p:sp>
      <p:sp>
        <p:nvSpPr>
          <p:cNvPr id="10" name="Rectangle 9"/>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3" name="Content Placeholder 2"/>
          <p:cNvSpPr>
            <a:spLocks noGrp="1"/>
          </p:cNvSpPr>
          <p:nvPr>
            <p:ph idx="1"/>
          </p:nvPr>
        </p:nvSpPr>
        <p:spPr/>
        <p:txBody>
          <a:bodyPr>
            <a:normAutofit/>
          </a:bodyPr>
          <a:lstStyle/>
          <a:p>
            <a:endParaRPr lang="en-US" sz="3000" dirty="0"/>
          </a:p>
          <a:p>
            <a:endParaRPr lang="en-US" sz="3000" dirty="0"/>
          </a:p>
          <a:p>
            <a:endParaRPr lang="en-US" sz="3000" dirty="0"/>
          </a:p>
          <a:p>
            <a:pPr marL="0" indent="0">
              <a:buNone/>
            </a:pPr>
            <a:endParaRPr lang="en-US" sz="3000" dirty="0"/>
          </a:p>
        </p:txBody>
      </p:sp>
      <p:pic>
        <p:nvPicPr>
          <p:cNvPr id="7" name="Picture 6">
            <a:hlinkClick r:id="rId3" action="ppaction://hlinkfile"/>
          </p:cNvPr>
          <p:cNvPicPr preferRelativeResize="0"/>
          <p:nvPr/>
        </p:nvPicPr>
        <p:blipFill>
          <a:blip r:embed="rId4" cstate="email"/>
          <a:stretch>
            <a:fillRect/>
          </a:stretch>
        </p:blipFill>
        <p:spPr>
          <a:xfrm>
            <a:off x="792000" y="2925104"/>
            <a:ext cx="7560000" cy="1440000"/>
          </a:xfrm>
          <a:prstGeom prst="rect">
            <a:avLst/>
          </a:prstGeom>
        </p:spPr>
      </p:pic>
      <p:sp>
        <p:nvSpPr>
          <p:cNvPr id="8" name="Rectangle 7"/>
          <p:cNvSpPr/>
          <p:nvPr/>
        </p:nvSpPr>
        <p:spPr>
          <a:xfrm>
            <a:off x="792000" y="3096372"/>
            <a:ext cx="75600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3" action="ppaction://hlinkfile"/>
              </a:rPr>
              <a:t>Importance of a Clean Environment for Caregiving</a:t>
            </a:r>
            <a:endParaRPr lang="en-US" sz="30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 </a:t>
            </a:r>
            <a:endParaRPr lang="en-IN" sz="1000" b="1"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Eldercare Final Hero Images\Measures-to-Maintain-a-Clean-and-Hygienic-Enviornment.jpg"/>
          <p:cNvPicPr preferRelativeResize="0">
            <a:picLocks noChangeArrowheads="1"/>
          </p:cNvPicPr>
          <p:nvPr/>
        </p:nvPicPr>
        <p:blipFill>
          <a:blip r:embed="rId3" cstate="email"/>
          <a:srcRect/>
          <a:stretch>
            <a:fillRect/>
          </a:stretch>
        </p:blipFill>
        <p:spPr bwMode="auto">
          <a:xfrm>
            <a:off x="1"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GB" sz="3600" b="1" dirty="0">
                <a:solidFill>
                  <a:schemeClr val="lt1"/>
                </a:solidFill>
                <a:latin typeface="Helvetica Neue"/>
                <a:ea typeface="Helvetica Neue"/>
                <a:cs typeface="Helvetica Neue"/>
              </a:rPr>
              <a:t>Clean and Hygienic Environment</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iCare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Understand the measures to maintain a clean and hygienic environment </a:t>
            </a:r>
            <a:endParaRPr lang="en-US" sz="30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hlinkClick r:id="rId3" action="ppaction://hlinkfile"/>
          </p:cNvPr>
          <p:cNvPicPr preferRelativeResize="0"/>
          <p:nvPr/>
        </p:nvPicPr>
        <p:blipFill>
          <a:blip r:embed="rId4" cstate="email"/>
          <a:stretch>
            <a:fillRect/>
          </a:stretch>
        </p:blipFill>
        <p:spPr>
          <a:xfrm>
            <a:off x="792000" y="2879999"/>
            <a:ext cx="7560000" cy="1440000"/>
          </a:xfrm>
          <a:prstGeom prst="rect">
            <a:avLst/>
          </a:prstGeom>
        </p:spPr>
      </p:pic>
      <p:sp>
        <p:nvSpPr>
          <p:cNvPr id="15" name="Rectangle 14"/>
          <p:cNvSpPr/>
          <p:nvPr/>
        </p:nvSpPr>
        <p:spPr>
          <a:xfrm>
            <a:off x="792000" y="3096372"/>
            <a:ext cx="75600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3" action="ppaction://hlinkfile"/>
              </a:rPr>
              <a:t>Measures to a Maintain Clean and Hygienic Environment</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Wearing and Taking Off Gloves</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C:\Users\Khasnobis\Desktop\Eldercare Final Hero Images\Wearing-and-Taking-Off-Gloves.jpg"/>
          <p:cNvPicPr preferRelativeResize="0">
            <a:picLocks noChangeArrowheads="1"/>
          </p:cNvPicPr>
          <p:nvPr/>
        </p:nvPicPr>
        <p:blipFill>
          <a:blip r:embed="rId3" cstate="email"/>
          <a:srcRect/>
          <a:stretch>
            <a:fillRect/>
          </a:stretch>
        </p:blipFill>
        <p:spPr bwMode="auto">
          <a:xfrm>
            <a:off x="0" y="1338665"/>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When and why should you use disposable gloves</a:t>
            </a:r>
          </a:p>
          <a:p>
            <a:pPr lvl="0"/>
            <a:r>
              <a:rPr lang="en-US" sz="3000" dirty="0">
                <a:latin typeface="Helvetica" panose="020B0604020202020204" pitchFamily="34" charset="0"/>
                <a:cs typeface="Helvetica" panose="020B0604020202020204" pitchFamily="34" charset="0"/>
              </a:rPr>
              <a:t>How to wear disposable gloves</a:t>
            </a:r>
          </a:p>
          <a:p>
            <a:pPr lvl="0"/>
            <a:r>
              <a:rPr lang="en-US" sz="3000" dirty="0">
                <a:latin typeface="Helvetica" panose="020B0604020202020204" pitchFamily="34" charset="0"/>
                <a:cs typeface="Helvetica" panose="020B0604020202020204" pitchFamily="34" charset="0"/>
              </a:rPr>
              <a:t>How to take off disposable gloves</a:t>
            </a: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hlinkClick r:id="rId3" action="ppaction://hlinkfile"/>
          </p:cNvPr>
          <p:cNvPicPr preferRelativeResize="0"/>
          <p:nvPr/>
        </p:nvPicPr>
        <p:blipFill>
          <a:blip r:embed="rId4" cstate="email"/>
          <a:stretch>
            <a:fillRect/>
          </a:stretch>
        </p:blipFill>
        <p:spPr>
          <a:xfrm>
            <a:off x="795528" y="2880000"/>
            <a:ext cx="7560000" cy="1440000"/>
          </a:xfrm>
          <a:prstGeom prst="rect">
            <a:avLst/>
          </a:prstGeom>
        </p:spPr>
      </p:pic>
      <p:sp>
        <p:nvSpPr>
          <p:cNvPr id="13" name="Rectangle 12"/>
          <p:cNvSpPr/>
          <p:nvPr/>
        </p:nvSpPr>
        <p:spPr>
          <a:xfrm>
            <a:off x="795528" y="3284984"/>
            <a:ext cx="75600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3" action="ppaction://hlinkfile"/>
              </a:rPr>
              <a:t>Wearing and Taking Off Gloves</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Eldercare Final Hero Images\Changing-Linen.jpg"/>
          <p:cNvPicPr preferRelativeResize="0">
            <a:picLocks noChangeArrowheads="1"/>
          </p:cNvPicPr>
          <p:nvPr/>
        </p:nvPicPr>
        <p:blipFill>
          <a:blip r:embed="rId3"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Changing Linen</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What all is included in linen</a:t>
            </a:r>
          </a:p>
          <a:p>
            <a:r>
              <a:rPr lang="en-US" sz="3000" dirty="0">
                <a:latin typeface="Helvetica" panose="020B0604020202020204" pitchFamily="34" charset="0"/>
                <a:cs typeface="Helvetica" panose="020B0604020202020204" pitchFamily="34" charset="0"/>
              </a:rPr>
              <a:t>When should you change the linen</a:t>
            </a:r>
          </a:p>
          <a:p>
            <a:r>
              <a:rPr lang="en-US" sz="3000" dirty="0">
                <a:latin typeface="Helvetica" panose="020B0604020202020204" pitchFamily="34" charset="0"/>
                <a:cs typeface="Helvetica" panose="020B0604020202020204" pitchFamily="34" charset="0"/>
              </a:rPr>
              <a:t>Why is it important to change linen frequently</a:t>
            </a:r>
          </a:p>
          <a:p>
            <a:pPr lvl="0"/>
            <a:endParaRPr lang="en-US" sz="30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hlinkClick r:id="rId3" action="ppaction://hlinkfile"/>
          </p:cNvPr>
          <p:cNvPicPr preferRelativeResize="0"/>
          <p:nvPr/>
        </p:nvPicPr>
        <p:blipFill>
          <a:blip r:embed="rId4" cstate="email"/>
          <a:stretch>
            <a:fillRect/>
          </a:stretch>
        </p:blipFill>
        <p:spPr>
          <a:xfrm>
            <a:off x="792000" y="2880000"/>
            <a:ext cx="7560000" cy="1440000"/>
          </a:xfrm>
          <a:prstGeom prst="rect">
            <a:avLst/>
          </a:prstGeom>
        </p:spPr>
      </p:pic>
      <p:sp>
        <p:nvSpPr>
          <p:cNvPr id="13" name="Rectangle 12"/>
          <p:cNvSpPr/>
          <p:nvPr/>
        </p:nvSpPr>
        <p:spPr>
          <a:xfrm>
            <a:off x="792000" y="3284984"/>
            <a:ext cx="75600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3" action="ppaction://hlinkfile"/>
              </a:rPr>
              <a:t>Changing Linen</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8146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Introduction</a:t>
            </a:r>
          </a:p>
        </p:txBody>
      </p:sp>
      <p:sp>
        <p:nvSpPr>
          <p:cNvPr id="3" name="Content Placeholder 2"/>
          <p:cNvSpPr>
            <a:spLocks noGrp="1"/>
          </p:cNvSpPr>
          <p:nvPr>
            <p:ph idx="1"/>
          </p:nvPr>
        </p:nvSpPr>
        <p:spPr>
          <a:xfrm>
            <a:off x="255324" y="1320673"/>
            <a:ext cx="8654759" cy="1691055"/>
          </a:xfrm>
        </p:spPr>
        <p:txBody>
          <a:bodyPr>
            <a:normAutofit fontScale="85000" lnSpcReduction="20000"/>
          </a:bodyPr>
          <a:lstStyle/>
          <a:p>
            <a:r>
              <a:rPr lang="en-GB" sz="2800" dirty="0">
                <a:latin typeface="Helvetica" panose="020B0604020202020204" pitchFamily="34" charset="0"/>
                <a:cs typeface="Helvetica" panose="020B0604020202020204" pitchFamily="34" charset="0"/>
              </a:rPr>
              <a:t>Infection and infectious diseases in humans are caused when harmful germs, known as pathogens enter the body and multiply</a:t>
            </a:r>
          </a:p>
          <a:p>
            <a:r>
              <a:rPr lang="en-GB" sz="2800" dirty="0">
                <a:latin typeface="Helvetica" panose="020B0604020202020204" pitchFamily="34" charset="0"/>
                <a:cs typeface="Helvetica" panose="020B0604020202020204" pitchFamily="34" charset="0"/>
              </a:rPr>
              <a:t>These micro-organisms are so small they can only be seen by using a microscope</a:t>
            </a:r>
          </a:p>
          <a:p>
            <a:endParaRPr lang="en-GB" dirty="0">
              <a:latin typeface="Helvetica" panose="020B0604020202020204" pitchFamily="34" charset="0"/>
              <a:cs typeface="Helvetica" panose="020B0604020202020204" pitchFamily="34" charset="0"/>
            </a:endParaRPr>
          </a:p>
        </p:txBody>
      </p:sp>
      <p:grpSp>
        <p:nvGrpSpPr>
          <p:cNvPr id="4" name="Group 3"/>
          <p:cNvGrpSpPr/>
          <p:nvPr/>
        </p:nvGrpSpPr>
        <p:grpSpPr>
          <a:xfrm>
            <a:off x="255325" y="3181222"/>
            <a:ext cx="8613252" cy="1039866"/>
            <a:chOff x="2491369" y="5065540"/>
            <a:chExt cx="8613252" cy="1039866"/>
          </a:xfrm>
        </p:grpSpPr>
        <p:sp>
          <p:nvSpPr>
            <p:cNvPr id="5" name="Rectangle 4"/>
            <p:cNvSpPr/>
            <p:nvPr/>
          </p:nvSpPr>
          <p:spPr>
            <a:xfrm>
              <a:off x="2491369" y="5255096"/>
              <a:ext cx="8613252" cy="85031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prstClr val="white"/>
                </a:solidFill>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a:blip r:embed="rId2" cstate="email"/>
            <a:stretch>
              <a:fillRect/>
            </a:stretch>
          </p:blipFill>
          <p:spPr>
            <a:xfrm>
              <a:off x="2601535" y="5065540"/>
              <a:ext cx="957771" cy="498289"/>
            </a:xfrm>
            <a:prstGeom prst="rect">
              <a:avLst/>
            </a:prstGeom>
          </p:spPr>
        </p:pic>
        <p:sp>
          <p:nvSpPr>
            <p:cNvPr id="7" name="TextBox 6"/>
            <p:cNvSpPr txBox="1"/>
            <p:nvPr/>
          </p:nvSpPr>
          <p:spPr>
            <a:xfrm>
              <a:off x="2601535" y="5600160"/>
              <a:ext cx="8348851" cy="369332"/>
            </a:xfrm>
            <a:prstGeom prst="rect">
              <a:avLst/>
            </a:prstGeom>
            <a:noFill/>
          </p:spPr>
          <p:txBody>
            <a:bodyPr wrap="square" rtlCol="0">
              <a:spAutoFit/>
            </a:bodyPr>
            <a:lstStyle/>
            <a:p>
              <a:r>
                <a:rPr lang="en-GB" b="1" dirty="0">
                  <a:solidFill>
                    <a:srgbClr val="0066CC"/>
                  </a:solidFill>
                  <a:latin typeface="Helvetica" panose="020B0604020202020204" pitchFamily="34" charset="0"/>
                  <a:cs typeface="Helvetica" panose="020B0604020202020204" pitchFamily="34" charset="0"/>
                </a:rPr>
                <a:t>Pathogens: </a:t>
              </a:r>
              <a:r>
                <a:rPr lang="en-GB" sz="1600" dirty="0">
                  <a:solidFill>
                    <a:prstClr val="black"/>
                  </a:solidFill>
                  <a:latin typeface="Helvetica" panose="020B0604020202020204" pitchFamily="34" charset="0"/>
                  <a:cs typeface="Helvetica" panose="020B0604020202020204" pitchFamily="34" charset="0"/>
                </a:rPr>
                <a:t>A pathogen is something that causes a disease.</a:t>
              </a:r>
            </a:p>
          </p:txBody>
        </p:sp>
      </p:grpSp>
      <p:pic>
        <p:nvPicPr>
          <p:cNvPr id="9" name="Picture 8"/>
          <p:cNvPicPr>
            <a:picLocks noChangeAspect="1"/>
          </p:cNvPicPr>
          <p:nvPr/>
        </p:nvPicPr>
        <p:blipFill rotWithShape="1">
          <a:blip r:embed="rId3" cstate="email"/>
          <a:srcRect/>
          <a:stretch>
            <a:fillRect/>
          </a:stretch>
        </p:blipFill>
        <p:spPr>
          <a:xfrm>
            <a:off x="255324" y="4503147"/>
            <a:ext cx="8613253" cy="1780696"/>
          </a:xfrm>
          <a:prstGeom prst="rect">
            <a:avLst/>
          </a:prstGeom>
        </p:spPr>
      </p:pic>
      <p:sp>
        <p:nvSpPr>
          <p:cNvPr id="11" name="TextBox 10"/>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C:\Users\Khasnobis\Desktop\Eldercare Final Hero Images\Ensuring-the-Caregiver's-Safety-from-Infections.jpg"/>
          <p:cNvPicPr preferRelativeResize="0">
            <a:picLocks noChangeArrowheads="1"/>
          </p:cNvPicPr>
          <p:nvPr/>
        </p:nvPicPr>
        <p:blipFill>
          <a:blip r:embed="rId3" cstate="email"/>
          <a:srcRect/>
          <a:stretch>
            <a:fillRect/>
          </a:stretch>
        </p:blipFill>
        <p:spPr bwMode="auto">
          <a:xfrm>
            <a:off x="0"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Caregivers’ Safety from Infections</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dirty="0">
                <a:latin typeface="Helvetica" panose="020B0604020202020204" pitchFamily="34" charset="0"/>
                <a:cs typeface="Helvetica" panose="020B0604020202020204" pitchFamily="34" charset="0"/>
              </a:rPr>
              <a:t>  In this module, you will learn about:</a:t>
            </a:r>
          </a:p>
        </p:txBody>
      </p:sp>
      <p:sp>
        <p:nvSpPr>
          <p:cNvPr id="3" name="Content Placeholder 2"/>
          <p:cNvSpPr>
            <a:spLocks noGrp="1"/>
          </p:cNvSpPr>
          <p:nvPr>
            <p:ph idx="1"/>
          </p:nvPr>
        </p:nvSpPr>
        <p:spPr/>
        <p:txBody>
          <a:bodyPr>
            <a:normAutofit/>
          </a:bodyPr>
          <a:lstStyle/>
          <a:p>
            <a:pPr lvl="0"/>
            <a:r>
              <a:rPr lang="en-US" sz="3000" dirty="0">
                <a:latin typeface="Helvetica" panose="020B0604020202020204" pitchFamily="34" charset="0"/>
                <a:cs typeface="Helvetica" panose="020B0604020202020204" pitchFamily="34" charset="0"/>
              </a:rPr>
              <a:t>How you can ensure your own safety from patient infections</a:t>
            </a:r>
          </a:p>
          <a:p>
            <a:pPr lvl="0"/>
            <a:r>
              <a:rPr lang="en-US" sz="3000" dirty="0">
                <a:latin typeface="Helvetica" panose="020B0604020202020204" pitchFamily="34" charset="0"/>
                <a:cs typeface="Helvetica" panose="020B0604020202020204" pitchFamily="34" charset="0"/>
              </a:rPr>
              <a:t>The common articles which can prevent you from catching an infection</a:t>
            </a:r>
          </a:p>
          <a:p>
            <a:pPr lvl="0"/>
            <a:endParaRPr lang="en-US" sz="30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sp>
        <p:nvSpPr>
          <p:cNvPr id="8" name="TextBox 7"/>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a:hlinkClick r:id="rId3" action="ppaction://hlinkfile"/>
          </p:cNvPr>
          <p:cNvPicPr preferRelativeResize="0"/>
          <p:nvPr/>
        </p:nvPicPr>
        <p:blipFill>
          <a:blip r:embed="rId4" cstate="email"/>
          <a:stretch>
            <a:fillRect/>
          </a:stretch>
        </p:blipFill>
        <p:spPr>
          <a:xfrm>
            <a:off x="792000" y="2879999"/>
            <a:ext cx="7560000" cy="1440000"/>
          </a:xfrm>
          <a:prstGeom prst="rect">
            <a:avLst/>
          </a:prstGeom>
        </p:spPr>
      </p:pic>
      <p:sp>
        <p:nvSpPr>
          <p:cNvPr id="13" name="Rectangle 12"/>
          <p:cNvSpPr/>
          <p:nvPr/>
        </p:nvSpPr>
        <p:spPr>
          <a:xfrm>
            <a:off x="792000" y="3068960"/>
            <a:ext cx="75600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hlinkClick r:id="rId3" action="ppaction://hlinkfile"/>
              </a:rPr>
              <a:t>Ensuring the Caregiver’s Safety from Infections</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8146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Pathogens</a:t>
            </a:r>
          </a:p>
        </p:txBody>
      </p:sp>
      <p:sp>
        <p:nvSpPr>
          <p:cNvPr id="3" name="Content Placeholder 2"/>
          <p:cNvSpPr>
            <a:spLocks noGrp="1"/>
          </p:cNvSpPr>
          <p:nvPr>
            <p:ph idx="1"/>
          </p:nvPr>
        </p:nvSpPr>
        <p:spPr>
          <a:xfrm>
            <a:off x="457200" y="1268761"/>
            <a:ext cx="3147237" cy="3024336"/>
          </a:xfrm>
        </p:spPr>
        <p:txBody>
          <a:bodyPr>
            <a:normAutofit fontScale="92500"/>
          </a:bodyPr>
          <a:lstStyle/>
          <a:p>
            <a:pPr marL="0" indent="0">
              <a:buNone/>
            </a:pPr>
            <a:r>
              <a:rPr lang="en-GB" sz="2400" dirty="0">
                <a:latin typeface="Helvetica" panose="020B0604020202020204" pitchFamily="34" charset="0"/>
                <a:cs typeface="Helvetica" panose="020B0604020202020204" pitchFamily="34" charset="0"/>
              </a:rPr>
              <a:t>Pathogenic organisms </a:t>
            </a: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can be:</a:t>
            </a:r>
          </a:p>
          <a:p>
            <a:r>
              <a:rPr lang="en-GB" sz="2400" dirty="0">
                <a:latin typeface="Helvetica" panose="020B0604020202020204" pitchFamily="34" charset="0"/>
                <a:cs typeface="Helvetica" panose="020B0604020202020204" pitchFamily="34" charset="0"/>
              </a:rPr>
              <a:t>Bacteria</a:t>
            </a:r>
          </a:p>
          <a:p>
            <a:r>
              <a:rPr lang="en-GB" sz="2400" dirty="0">
                <a:latin typeface="Helvetica" panose="020B0604020202020204" pitchFamily="34" charset="0"/>
                <a:cs typeface="Helvetica" panose="020B0604020202020204" pitchFamily="34" charset="0"/>
              </a:rPr>
              <a:t>Viruses</a:t>
            </a:r>
          </a:p>
          <a:p>
            <a:r>
              <a:rPr lang="en-GB" sz="2400" dirty="0">
                <a:latin typeface="Helvetica" panose="020B0604020202020204" pitchFamily="34" charset="0"/>
                <a:cs typeface="Helvetica" panose="020B0604020202020204" pitchFamily="34" charset="0"/>
              </a:rPr>
              <a:t>Fungi</a:t>
            </a:r>
          </a:p>
          <a:p>
            <a:r>
              <a:rPr lang="en-GB" sz="2400" dirty="0">
                <a:latin typeface="Helvetica" panose="020B0604020202020204" pitchFamily="34" charset="0"/>
                <a:cs typeface="Helvetica" panose="020B0604020202020204" pitchFamily="34" charset="0"/>
              </a:rPr>
              <a:t>Parasites</a:t>
            </a:r>
          </a:p>
          <a:p>
            <a:r>
              <a:rPr lang="en-GB" sz="2400" dirty="0">
                <a:latin typeface="Helvetica" panose="020B0604020202020204" pitchFamily="34" charset="0"/>
                <a:cs typeface="Helvetica" panose="020B0604020202020204" pitchFamily="34" charset="0"/>
              </a:rPr>
              <a:t>Protozoa</a:t>
            </a:r>
          </a:p>
          <a:p>
            <a:pPr marL="0" indent="0">
              <a:buNone/>
            </a:pPr>
            <a:endParaRPr lang="en-GB"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3" cstate="email"/>
          <a:srcRect/>
          <a:stretch>
            <a:fillRect/>
          </a:stretch>
        </p:blipFill>
        <p:spPr>
          <a:xfrm>
            <a:off x="3604437" y="1320672"/>
            <a:ext cx="5305647" cy="4952537"/>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55198" cy="400110"/>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p>
          <a:p>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6894"/>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99392"/>
            <a:ext cx="9143998" cy="1139732"/>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Vulnerable people</a:t>
            </a:r>
          </a:p>
        </p:txBody>
      </p:sp>
      <p:sp>
        <p:nvSpPr>
          <p:cNvPr id="3" name="Content Placeholder 2"/>
          <p:cNvSpPr>
            <a:spLocks noGrp="1"/>
          </p:cNvSpPr>
          <p:nvPr>
            <p:ph idx="1"/>
          </p:nvPr>
        </p:nvSpPr>
        <p:spPr>
          <a:xfrm>
            <a:off x="255324" y="1320673"/>
            <a:ext cx="8888676" cy="2180335"/>
          </a:xfrm>
        </p:spPr>
        <p:txBody>
          <a:bodyPr>
            <a:normAutofit fontScale="92500" lnSpcReduction="20000"/>
          </a:bodyPr>
          <a:lstStyle/>
          <a:p>
            <a:pPr>
              <a:spcBef>
                <a:spcPts val="600"/>
              </a:spcBef>
            </a:pPr>
            <a:r>
              <a:rPr lang="en-GB" sz="2600" dirty="0">
                <a:latin typeface="Helvetica" panose="020B0604020202020204" pitchFamily="34" charset="0"/>
                <a:cs typeface="Helvetica" panose="020B0604020202020204" pitchFamily="34" charset="0"/>
              </a:rPr>
              <a:t>Some groups of people may be more vulnerable to infection, for example because of age or ill or general health</a:t>
            </a:r>
          </a:p>
          <a:p>
            <a:pPr>
              <a:spcBef>
                <a:spcPts val="600"/>
              </a:spcBef>
            </a:pPr>
            <a:r>
              <a:rPr lang="en-GB" sz="2600" dirty="0">
                <a:latin typeface="Helvetica" panose="020B0604020202020204" pitchFamily="34" charset="0"/>
                <a:cs typeface="Helvetica" panose="020B0604020202020204" pitchFamily="34" charset="0"/>
              </a:rPr>
              <a:t>If these groups become infected the symptoms may be serious and life-threatening</a:t>
            </a:r>
          </a:p>
          <a:p>
            <a:pPr>
              <a:spcBef>
                <a:spcPts val="600"/>
              </a:spcBef>
            </a:pPr>
            <a:r>
              <a:rPr lang="en-GB" sz="2600" dirty="0">
                <a:latin typeface="Helvetica" panose="020B0604020202020204" pitchFamily="34" charset="0"/>
                <a:cs typeface="Helvetica" panose="020B0604020202020204" pitchFamily="34" charset="0"/>
              </a:rPr>
              <a:t>Micro-organisms that are resistant to antibiotics can make it difficult to treat the illness</a:t>
            </a:r>
          </a:p>
          <a:p>
            <a:endParaRPr lang="en-GB" sz="2400"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3"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pic>
        <p:nvPicPr>
          <p:cNvPr id="5" name="Picture 4"/>
          <p:cNvPicPr>
            <a:picLocks noChangeAspect="1"/>
          </p:cNvPicPr>
          <p:nvPr/>
        </p:nvPicPr>
        <p:blipFill rotWithShape="1">
          <a:blip r:embed="rId4" cstate="email"/>
          <a:srcRect/>
          <a:stretch>
            <a:fillRect/>
          </a:stretch>
        </p:blipFill>
        <p:spPr>
          <a:xfrm>
            <a:off x="362203" y="3356992"/>
            <a:ext cx="8467504" cy="2512638"/>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6"/>
              </a:rPr>
              <a:t>http://www.skillsforcare.org.uk</a:t>
            </a:r>
            <a:r>
              <a:rPr lang="en-IN" sz="900" b="1" u="sng" dirty="0">
                <a:latin typeface="Helvetica" panose="020B0604020202020204" pitchFamily="34" charset="0"/>
                <a:cs typeface="Helvetica" panose="020B0604020202020204" pitchFamily="34" charset="0"/>
                <a:hlinkClick r:id="rId6"/>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0427"/>
            <a:ext cx="9144000" cy="115699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Chain of infection</a:t>
            </a:r>
          </a:p>
        </p:txBody>
      </p:sp>
      <p:sp>
        <p:nvSpPr>
          <p:cNvPr id="3" name="Content Placeholder 2"/>
          <p:cNvSpPr>
            <a:spLocks noGrp="1"/>
          </p:cNvSpPr>
          <p:nvPr>
            <p:ph idx="1"/>
          </p:nvPr>
        </p:nvSpPr>
        <p:spPr>
          <a:xfrm>
            <a:off x="255326" y="1320673"/>
            <a:ext cx="3509938" cy="1814413"/>
          </a:xfrm>
        </p:spPr>
        <p:txBody>
          <a:bodyPr>
            <a:noAutofit/>
          </a:bodyPr>
          <a:lstStyle/>
          <a:p>
            <a:pPr marL="0" indent="0">
              <a:buNone/>
            </a:pPr>
            <a:r>
              <a:rPr lang="en-GB" sz="2400" dirty="0">
                <a:latin typeface="Helvetica" panose="020B0604020202020204" pitchFamily="34" charset="0"/>
                <a:cs typeface="Helvetica" panose="020B0604020202020204" pitchFamily="34" charset="0"/>
              </a:rPr>
              <a:t>In order for the spread of infectious diseases to take place, the ‘chain of infection’ must be completed.</a:t>
            </a:r>
          </a:p>
        </p:txBody>
      </p:sp>
      <p:pic>
        <p:nvPicPr>
          <p:cNvPr id="5" name="Picture 4"/>
          <p:cNvPicPr>
            <a:picLocks noChangeAspect="1"/>
          </p:cNvPicPr>
          <p:nvPr/>
        </p:nvPicPr>
        <p:blipFill>
          <a:blip r:embed="rId3" cstate="email"/>
          <a:stretch>
            <a:fillRect/>
          </a:stretch>
        </p:blipFill>
        <p:spPr>
          <a:xfrm>
            <a:off x="3765263" y="1163791"/>
            <a:ext cx="5295612" cy="5254857"/>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72497"/>
            <a:ext cx="9144000" cy="1148697"/>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Breaking the chain</a:t>
            </a:r>
          </a:p>
        </p:txBody>
      </p:sp>
      <p:sp>
        <p:nvSpPr>
          <p:cNvPr id="3" name="Content Placeholder 2"/>
          <p:cNvSpPr>
            <a:spLocks noGrp="1"/>
          </p:cNvSpPr>
          <p:nvPr>
            <p:ph idx="1"/>
          </p:nvPr>
        </p:nvSpPr>
        <p:spPr>
          <a:xfrm>
            <a:off x="457200" y="1196752"/>
            <a:ext cx="8229600" cy="2476872"/>
          </a:xfrm>
        </p:spPr>
        <p:txBody>
          <a:bodyPr>
            <a:normAutofit/>
          </a:bodyPr>
          <a:lstStyle/>
          <a:p>
            <a:r>
              <a:rPr lang="en-GB" sz="2400" dirty="0">
                <a:latin typeface="Helvetica" panose="020B0604020202020204" pitchFamily="34" charset="0"/>
                <a:cs typeface="Helvetica" panose="020B0604020202020204" pitchFamily="34" charset="0"/>
              </a:rPr>
              <a:t>Preventing infection means breaking the links in the chain so that an infection cannot spread</a:t>
            </a:r>
          </a:p>
          <a:p>
            <a:r>
              <a:rPr lang="en-GB" sz="2400" dirty="0">
                <a:latin typeface="Helvetica" panose="020B0604020202020204" pitchFamily="34" charset="0"/>
                <a:cs typeface="Helvetica" panose="020B0604020202020204" pitchFamily="34" charset="0"/>
              </a:rPr>
              <a:t>Not everybody who carries harmful micro-organisms will show symptoms</a:t>
            </a:r>
          </a:p>
          <a:p>
            <a:r>
              <a:rPr lang="en-GB" sz="2400" dirty="0">
                <a:latin typeface="Helvetica" panose="020B0604020202020204" pitchFamily="34" charset="0"/>
                <a:cs typeface="Helvetica" panose="020B0604020202020204" pitchFamily="34" charset="0"/>
              </a:rPr>
              <a:t>Examples of standard precautions taken in EVERY situation to reduce the risk of infection:</a:t>
            </a:r>
          </a:p>
          <a:p>
            <a:endParaRPr lang="en-GB" sz="2400" dirty="0">
              <a:latin typeface="Helvetica" panose="020B0604020202020204" pitchFamily="34" charset="0"/>
              <a:cs typeface="Helvetica" panose="020B0604020202020204" pitchFamily="34" charset="0"/>
            </a:endParaRPr>
          </a:p>
        </p:txBody>
      </p:sp>
      <p:pic>
        <p:nvPicPr>
          <p:cNvPr id="4" name="Picture 3"/>
          <p:cNvPicPr/>
          <p:nvPr/>
        </p:nvPicPr>
        <p:blipFill rotWithShape="1">
          <a:blip r:embed="rId3"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55322" y="3692474"/>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Helvetica" panose="020B0604020202020204" pitchFamily="34" charset="0"/>
                <a:cs typeface="Helvetica" panose="020B0604020202020204" pitchFamily="34" charset="0"/>
              </a:rPr>
              <a:t>Good hand hygiene</a:t>
            </a:r>
          </a:p>
        </p:txBody>
      </p:sp>
      <p:sp>
        <p:nvSpPr>
          <p:cNvPr id="6" name="Rectangle 5"/>
          <p:cNvSpPr/>
          <p:nvPr/>
        </p:nvSpPr>
        <p:spPr>
          <a:xfrm>
            <a:off x="258353" y="4312333"/>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Helvetica" panose="020B0604020202020204" pitchFamily="34" charset="0"/>
                <a:cs typeface="Helvetica" panose="020B0604020202020204" pitchFamily="34" charset="0"/>
              </a:rPr>
              <a:t>Safe disposal of waste</a:t>
            </a:r>
          </a:p>
        </p:txBody>
      </p:sp>
      <p:sp>
        <p:nvSpPr>
          <p:cNvPr id="7" name="Rectangle 6"/>
          <p:cNvSpPr/>
          <p:nvPr/>
        </p:nvSpPr>
        <p:spPr>
          <a:xfrm>
            <a:off x="243450" y="4945834"/>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Helvetica" panose="020B0604020202020204" pitchFamily="34" charset="0"/>
                <a:cs typeface="Helvetica" panose="020B0604020202020204" pitchFamily="34" charset="0"/>
              </a:rPr>
              <a:t>Safe management of laundry</a:t>
            </a:r>
          </a:p>
        </p:txBody>
      </p:sp>
      <p:sp>
        <p:nvSpPr>
          <p:cNvPr id="8" name="Rectangle 7"/>
          <p:cNvSpPr/>
          <p:nvPr/>
        </p:nvSpPr>
        <p:spPr>
          <a:xfrm>
            <a:off x="246478" y="5553818"/>
            <a:ext cx="8651169" cy="550584"/>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200" b="1" dirty="0">
                <a:solidFill>
                  <a:prstClr val="white"/>
                </a:solidFill>
                <a:latin typeface="Helvetica" panose="020B0604020202020204" pitchFamily="34" charset="0"/>
                <a:cs typeface="Helvetica" panose="020B0604020202020204" pitchFamily="34" charset="0"/>
              </a:rPr>
              <a:t>Correct use of Personal Protective Equipment (PPE).</a:t>
            </a:r>
          </a:p>
        </p:txBody>
      </p:sp>
      <p:sp>
        <p:nvSpPr>
          <p:cNvPr id="10" name="TextBox 9"/>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11" name="TextBox 10"/>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2" name="Rectangle 11"/>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81462"/>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Your health and hygiene</a:t>
            </a:r>
          </a:p>
        </p:txBody>
      </p:sp>
      <p:sp>
        <p:nvSpPr>
          <p:cNvPr id="3" name="Content Placeholder 2"/>
          <p:cNvSpPr>
            <a:spLocks noGrp="1"/>
          </p:cNvSpPr>
          <p:nvPr>
            <p:ph idx="1"/>
          </p:nvPr>
        </p:nvSpPr>
        <p:spPr>
          <a:xfrm>
            <a:off x="290830" y="1263847"/>
            <a:ext cx="5217274" cy="3749329"/>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You have an important role to play in </a:t>
            </a:r>
            <a:br>
              <a:rPr lang="en-GB" sz="2400" dirty="0">
                <a:latin typeface="Helvetica" panose="020B0604020202020204" pitchFamily="34" charset="0"/>
                <a:cs typeface="Helvetica" panose="020B0604020202020204" pitchFamily="34" charset="0"/>
              </a:rPr>
            </a:br>
            <a:r>
              <a:rPr lang="en-GB" sz="2400" dirty="0">
                <a:latin typeface="Helvetica" panose="020B0604020202020204" pitchFamily="34" charset="0"/>
                <a:cs typeface="Helvetica" panose="020B0604020202020204" pitchFamily="34" charset="0"/>
              </a:rPr>
              <a:t>preventing the spread of infections</a:t>
            </a:r>
          </a:p>
          <a:p>
            <a:r>
              <a:rPr lang="en-GB" sz="2400" dirty="0">
                <a:latin typeface="Helvetica" panose="020B0604020202020204" pitchFamily="34" charset="0"/>
                <a:cs typeface="Helvetica" panose="020B0604020202020204" pitchFamily="34" charset="0"/>
              </a:rPr>
              <a:t>Vaccinations</a:t>
            </a:r>
          </a:p>
          <a:p>
            <a:r>
              <a:rPr lang="en-GB" sz="2400" dirty="0">
                <a:latin typeface="Helvetica" panose="020B0604020202020204" pitchFamily="34" charset="0"/>
                <a:cs typeface="Helvetica" panose="020B0604020202020204" pitchFamily="34" charset="0"/>
              </a:rPr>
              <a:t>Illness</a:t>
            </a:r>
          </a:p>
          <a:p>
            <a:r>
              <a:rPr lang="en-GB" sz="2400" dirty="0">
                <a:latin typeface="Helvetica" panose="020B0604020202020204" pitchFamily="34" charset="0"/>
                <a:cs typeface="Helvetica" panose="020B0604020202020204" pitchFamily="34" charset="0"/>
              </a:rPr>
              <a:t>Clothing</a:t>
            </a:r>
          </a:p>
          <a:p>
            <a:r>
              <a:rPr lang="en-GB" sz="2400" dirty="0">
                <a:latin typeface="Helvetica" panose="020B0604020202020204" pitchFamily="34" charset="0"/>
                <a:cs typeface="Helvetica" panose="020B0604020202020204" pitchFamily="34" charset="0"/>
              </a:rPr>
              <a:t>Personal hygiene</a:t>
            </a:r>
          </a:p>
          <a:p>
            <a:r>
              <a:rPr lang="en-GB" sz="2400" dirty="0">
                <a:latin typeface="Helvetica" panose="020B0604020202020204" pitchFamily="34" charset="0"/>
                <a:cs typeface="Helvetica" panose="020B0604020202020204" pitchFamily="34" charset="0"/>
              </a:rPr>
              <a:t>Skin health</a:t>
            </a:r>
          </a:p>
          <a:p>
            <a:r>
              <a:rPr lang="en-GB" sz="2400" dirty="0">
                <a:latin typeface="Helvetica" panose="020B0604020202020204" pitchFamily="34" charset="0"/>
                <a:cs typeface="Helvetica" panose="020B0604020202020204" pitchFamily="34" charset="0"/>
              </a:rPr>
              <a:t>Good hand habits</a:t>
            </a:r>
            <a:endParaRPr lang="en-GB" dirty="0"/>
          </a:p>
        </p:txBody>
      </p:sp>
      <p:pic>
        <p:nvPicPr>
          <p:cNvPr id="4" name="Picture 3"/>
          <p:cNvPicPr>
            <a:picLocks noChangeAspect="1"/>
          </p:cNvPicPr>
          <p:nvPr/>
        </p:nvPicPr>
        <p:blipFill rotWithShape="1">
          <a:blip r:embed="rId3" cstate="email"/>
          <a:srcRect/>
          <a:stretch>
            <a:fillRect/>
          </a:stretch>
        </p:blipFill>
        <p:spPr>
          <a:xfrm>
            <a:off x="5508104" y="1340768"/>
            <a:ext cx="3445877" cy="4981852"/>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 y="-8146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Hand hygiene</a:t>
            </a:r>
          </a:p>
        </p:txBody>
      </p:sp>
      <p:sp>
        <p:nvSpPr>
          <p:cNvPr id="3" name="Content Placeholder 2"/>
          <p:cNvSpPr>
            <a:spLocks noGrp="1"/>
          </p:cNvSpPr>
          <p:nvPr>
            <p:ph idx="1"/>
          </p:nvPr>
        </p:nvSpPr>
        <p:spPr>
          <a:xfrm>
            <a:off x="255325" y="1249423"/>
            <a:ext cx="8627418" cy="2019621"/>
          </a:xfrm>
        </p:spPr>
        <p:txBody>
          <a:bodyPr>
            <a:normAutofit lnSpcReduction="10000"/>
          </a:bodyPr>
          <a:lstStyle/>
          <a:p>
            <a:pPr marL="0" indent="0">
              <a:buNone/>
            </a:pPr>
            <a:r>
              <a:rPr lang="en-GB" sz="2400" dirty="0">
                <a:latin typeface="Helvetica" panose="020B0604020202020204" pitchFamily="34" charset="0"/>
                <a:cs typeface="Helvetica" panose="020B0604020202020204" pitchFamily="34" charset="0"/>
              </a:rPr>
              <a:t>Hand hygiene is an important part of preventing infection Hands can be cleaned, or decontaminated by:</a:t>
            </a:r>
          </a:p>
          <a:p>
            <a:r>
              <a:rPr lang="en-GB" sz="2400" dirty="0">
                <a:latin typeface="Helvetica" panose="020B0604020202020204" pitchFamily="34" charset="0"/>
                <a:cs typeface="Helvetica" panose="020B0604020202020204" pitchFamily="34" charset="0"/>
              </a:rPr>
              <a:t>Washing with water and soap that removes dirt and germs from the hands but doesn’t kill them</a:t>
            </a:r>
          </a:p>
          <a:p>
            <a:r>
              <a:rPr lang="en-GB" sz="2400" dirty="0">
                <a:latin typeface="Helvetica" panose="020B0604020202020204" pitchFamily="34" charset="0"/>
                <a:cs typeface="Helvetica" panose="020B0604020202020204" pitchFamily="34" charset="0"/>
              </a:rPr>
              <a:t>Using alcohol hand rubs and gels which kill most bacteria </a:t>
            </a:r>
          </a:p>
        </p:txBody>
      </p:sp>
      <p:pic>
        <p:nvPicPr>
          <p:cNvPr id="4" name="Picture 3"/>
          <p:cNvPicPr>
            <a:picLocks noChangeAspect="1"/>
          </p:cNvPicPr>
          <p:nvPr/>
        </p:nvPicPr>
        <p:blipFill rotWithShape="1">
          <a:blip r:embed="rId3" cstate="email"/>
          <a:srcRect/>
          <a:stretch>
            <a:fillRect/>
          </a:stretch>
        </p:blipFill>
        <p:spPr>
          <a:xfrm>
            <a:off x="323528" y="3212976"/>
            <a:ext cx="8280920" cy="3082654"/>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a:latin typeface="Helvetica" panose="020B0604020202020204" pitchFamily="34" charset="0"/>
                <a:cs typeface="Helvetica" panose="020B0604020202020204" pitchFamily="34" charset="0"/>
              </a:rPr>
              <a:t>Source:  </a:t>
            </a:r>
            <a:r>
              <a:rPr lang="en-IN" sz="800" b="1" dirty="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endParaRPr lang="en-IN" sz="800" b="1" dirty="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Skills for Care </a:t>
            </a:r>
            <a:r>
              <a:rPr lang="en-US" sz="800" b="1" dirty="0">
                <a:latin typeface="Helvetica" panose="020B0604020202020204" pitchFamily="34" charset="0"/>
                <a:cs typeface="Helvetica" panose="020B0604020202020204" pitchFamily="34" charset="0"/>
              </a:rPr>
              <a:t>– Website</a:t>
            </a:r>
            <a:r>
              <a:rPr lang="en-IN" sz="800" b="1" dirty="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5"/>
              </a:rPr>
              <a:t>http://www.skillsforcare.org.uk</a:t>
            </a:r>
            <a:r>
              <a:rPr lang="en-IN" sz="900" b="1" u="sng" dirty="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8" name="Rectangle 7"/>
          <p:cNvSpPr/>
          <p:nvPr/>
        </p:nvSpPr>
        <p:spPr>
          <a:xfrm>
            <a:off x="3383280" y="6627224"/>
            <a:ext cx="2736304" cy="215444"/>
          </a:xfrm>
          <a:prstGeom prst="rect">
            <a:avLst/>
          </a:prstGeom>
        </p:spPr>
        <p:txBody>
          <a:bodyPr wrap="square">
            <a:spAutoFit/>
          </a:bodyPr>
          <a:lstStyle/>
          <a:p>
            <a:pPr algn="ctr"/>
            <a:r>
              <a:rPr lang="en-US" sz="800" b="1" dirty="0">
                <a:latin typeface="Helvetica" panose="020B0604020202020204" pitchFamily="34" charset="0"/>
                <a:cs typeface="Helvetica" panose="020B0604020202020204" pitchFamily="34" charset="0"/>
              </a:rPr>
              <a:t>Copyright: </a:t>
            </a:r>
            <a:r>
              <a:rPr lang="en-US" sz="800" b="1" dirty="0" err="1">
                <a:latin typeface="Helvetica" panose="020B0604020202020204" pitchFamily="34" charset="0"/>
                <a:cs typeface="Helvetica" panose="020B0604020202020204" pitchFamily="34" charset="0"/>
              </a:rPr>
              <a:t>iCare</a:t>
            </a:r>
            <a:r>
              <a:rPr lang="en-US" sz="800" b="1" dirty="0">
                <a:latin typeface="Helvetica" panose="020B0604020202020204" pitchFamily="34" charset="0"/>
                <a:cs typeface="Helvetica" panose="020B0604020202020204" pitchFamily="34" charset="0"/>
              </a:rPr>
              <a:t> Life Pte. Ltd., Singapore </a:t>
            </a:r>
            <a:endParaRPr lang="en-IN" sz="8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95&quot;/&gt;&lt;/object&gt;&lt;object type=&quot;3&quot; unique_id=&quot;10060&quot;&gt;&lt;property id=&quot;20148&quot; value=&quot;5&quot;/&gt;&lt;property id=&quot;20300&quot; value=&quot;Slide 17&quot;/&gt;&lt;property id=&quot;20307&quot; value=&quot;450&quot;/&gt;&lt;/object&gt;&lt;object type=&quot;3&quot; unique_id=&quot;10061&quot;&gt;&lt;property id=&quot;20148&quot; value=&quot;5&quot;/&gt;&lt;property id=&quot;20300&quot; value=&quot;Slide 18&quot;/&gt;&lt;property id=&quot;20307&quot; value=&quot;451&quot;/&gt;&lt;/object&gt;&lt;object type=&quot;3&quot; unique_id=&quot;10062&quot;&gt;&lt;property id=&quot;20148&quot; value=&quot;5&quot;/&gt;&lt;property id=&quot;20300&quot; value=&quot;Slide 19 - &amp;quot;  In this module, you will learn about:&amp;quot;&quot;/&gt;&lt;property id=&quot;20307&quot; value=&quot;414&quot;/&gt;&lt;/object&gt;&lt;object type=&quot;3&quot; unique_id=&quot;10063&quot;&gt;&lt;property id=&quot;20148&quot; value=&quot;5&quot;/&gt;&lt;property id=&quot;20300&quot; value=&quot;Slide 20 - &amp;quot;Let’s Watch&amp;quot;&quot;/&gt;&lt;property id=&quot;20307&quot; value=&quot;415&quot;/&gt;&lt;/object&gt;&lt;object type=&quot;3&quot; unique_id=&quot;10064&quot;&gt;&lt;property id=&quot;20148&quot; value=&quot;5&quot;/&gt;&lt;property id=&quot;20300&quot; value=&quot;Slide 21&quot;/&gt;&lt;property id=&quot;20307&quot; value=&quot;452&quot;/&gt;&lt;/object&gt;&lt;object type=&quot;3&quot; unique_id=&quot;10065&quot;&gt;&lt;property id=&quot;20148&quot; value=&quot;5&quot;/&gt;&lt;property id=&quot;20300&quot; value=&quot;Slide 22 - &amp;quot;  In this module, you will learn about:&amp;quot;&quot;/&gt;&lt;property id=&quot;20307&quot; value=&quot;422&quot;/&gt;&lt;/object&gt;&lt;object type=&quot;3&quot; unique_id=&quot;10066&quot;&gt;&lt;property id=&quot;20148&quot; value=&quot;5&quot;/&gt;&lt;property id=&quot;20300&quot; value=&quot;Slide 23 - &amp;quot;Let’s Watch&amp;quot;&quot;/&gt;&lt;property id=&quot;20307&quot; value=&quot;423&quot;/&gt;&lt;/object&gt;&lt;object type=&quot;3&quot; unique_id=&quot;10067&quot;&gt;&lt;property id=&quot;20148&quot; value=&quot;5&quot;/&gt;&lt;property id=&quot;20300&quot; value=&quot;Slide 24&quot;/&gt;&lt;property id=&quot;20307&quot; value=&quot;453&quot;/&gt;&lt;/object&gt;&lt;object type=&quot;3&quot; unique_id=&quot;10068&quot;&gt;&lt;property id=&quot;20148&quot; value=&quot;5&quot;/&gt;&lt;property id=&quot;20300&quot; value=&quot;Slide 25 - &amp;quot;  In this module, you will learn about:&amp;quot;&quot;/&gt;&lt;property id=&quot;20307&quot; value=&quot;431&quot;/&gt;&lt;/object&gt;&lt;object type=&quot;3&quot; unique_id=&quot;10069&quot;&gt;&lt;property id=&quot;20148&quot; value=&quot;5&quot;/&gt;&lt;property id=&quot;20300&quot; value=&quot;Slide 26 - &amp;quot;Let’s Watch&amp;quot;&quot;/&gt;&lt;property id=&quot;20307&quot; value=&quot;432&quot;/&gt;&lt;/object&gt;&lt;object type=&quot;3&quot; unique_id=&quot;10070&quot;&gt;&lt;property id=&quot;20148&quot; value=&quot;5&quot;/&gt;&lt;property id=&quot;20300&quot; value=&quot;Slide 27&quot;/&gt;&lt;property id=&quot;20307&quot; value=&quot;454&quot;/&gt;&lt;/object&gt;&lt;object type=&quot;3&quot; unique_id=&quot;10071&quot;&gt;&lt;property id=&quot;20148&quot; value=&quot;5&quot;/&gt;&lt;property id=&quot;20300&quot; value=&quot;Slide 28 - &amp;quot;  In this module, you will learn about:&amp;quot;&quot;/&gt;&lt;property id=&quot;20307&quot; value=&quot;438&quot;/&gt;&lt;/object&gt;&lt;object type=&quot;3&quot; unique_id=&quot;10072&quot;&gt;&lt;property id=&quot;20148&quot; value=&quot;5&quot;/&gt;&lt;property id=&quot;20300&quot; value=&quot;Slide 29 - &amp;quot;Let’s Watch&amp;quot;&quot;/&gt;&lt;property id=&quot;20307&quot; value=&quot;439&quot;/&gt;&lt;/object&gt;&lt;object type=&quot;3&quot; unique_id=&quot;10073&quot;&gt;&lt;property id=&quot;20148&quot; value=&quot;5&quot;/&gt;&lt;property id=&quot;20300&quot; value=&quot;Slide 30&quot;/&gt;&lt;property id=&quot;20307&quot; value=&quot;455&quot;/&gt;&lt;/object&gt;&lt;object type=&quot;3&quot; unique_id=&quot;10074&quot;&gt;&lt;property id=&quot;20148&quot; value=&quot;5&quot;/&gt;&lt;property id=&quot;20300&quot; value=&quot;Slide 31 - &amp;quot;  In this module, you will learn about:&amp;quot;&quot;/&gt;&lt;property id=&quot;20307&quot; value=&quot;444&quot;/&gt;&lt;/object&gt;&lt;object type=&quot;3&quot; unique_id=&quot;10075&quot;&gt;&lt;property id=&quot;20148&quot; value=&quot;5&quot;/&gt;&lt;property id=&quot;20300&quot; value=&quot;Slide 32 - &amp;quot;Let’s Watch&amp;quot;&quot;/&gt;&lt;property id=&quot;20307&quot; value=&quot;445&quot;/&gt;&lt;/object&gt;&lt;object type=&quot;3&quot; unique_id=&quot;10076&quot;&gt;&lt;property id=&quot;20148&quot; value=&quot;5&quot;/&gt;&lt;property id=&quot;20300&quot; value=&quot;Slide 33&quot;/&gt;&lt;property id=&quot;20307&quot; value=&quot;309&quot;/&gt;&lt;/object&gt;&lt;object type=&quot;3&quot; unique_id=&quot;40089&quot;&gt;&lt;property id=&quot;20148&quot; value=&quot;5&quot;/&gt;&lt;property id=&quot;20300&quot; value=&quot;Slide 2 - &amp;quot;Learning outcomes&amp;quot;&quot;/&gt;&lt;property id=&quot;20307&quot; value=&quot;458&quot;/&gt;&lt;/object&gt;&lt;object type=&quot;3&quot; unique_id=&quot;40090&quot;&gt;&lt;property id=&quot;20148&quot; value=&quot;5&quot;/&gt;&lt;property id=&quot;20300&quot; value=&quot;Slide 3 - &amp;quot;Introduction&amp;quot;&quot;/&gt;&lt;property id=&quot;20307&quot; value=&quot;459&quot;/&gt;&lt;/object&gt;&lt;object type=&quot;3&quot; unique_id=&quot;40091&quot;&gt;&lt;property id=&quot;20148&quot; value=&quot;5&quot;/&gt;&lt;property id=&quot;20300&quot; value=&quot;Slide 4 - &amp;quot;Pathogens&amp;quot;&quot;/&gt;&lt;property id=&quot;20307&quot; value=&quot;460&quot;/&gt;&lt;/object&gt;&lt;object type=&quot;3&quot; unique_id=&quot;40092&quot;&gt;&lt;property id=&quot;20148&quot; value=&quot;5&quot;/&gt;&lt;property id=&quot;20300&quot; value=&quot;Slide 5 - &amp;quot;Vulnerable people&amp;quot;&quot;/&gt;&lt;property id=&quot;20307&quot; value=&quot;461&quot;/&gt;&lt;/object&gt;&lt;object type=&quot;3&quot; unique_id=&quot;40093&quot;&gt;&lt;property id=&quot;20148&quot; value=&quot;5&quot;/&gt;&lt;property id=&quot;20300&quot; value=&quot;Slide 6 - &amp;quot;Chain of infection&amp;quot;&quot;/&gt;&lt;property id=&quot;20307&quot; value=&quot;462&quot;/&gt;&lt;/object&gt;&lt;object type=&quot;3&quot; unique_id=&quot;40094&quot;&gt;&lt;property id=&quot;20148&quot; value=&quot;5&quot;/&gt;&lt;property id=&quot;20300&quot; value=&quot;Slide 7 - &amp;quot;Breaking the chain&amp;quot;&quot;/&gt;&lt;property id=&quot;20307&quot; value=&quot;463&quot;/&gt;&lt;/object&gt;&lt;object type=&quot;3&quot; unique_id=&quot;40095&quot;&gt;&lt;property id=&quot;20148&quot; value=&quot;5&quot;/&gt;&lt;property id=&quot;20300&quot; value=&quot;Slide 8 - &amp;quot;Your health and hygiene&amp;quot;&quot;/&gt;&lt;property id=&quot;20307&quot; value=&quot;464&quot;/&gt;&lt;/object&gt;&lt;object type=&quot;3&quot; unique_id=&quot;40096&quot;&gt;&lt;property id=&quot;20148&quot; value=&quot;5&quot;/&gt;&lt;property id=&quot;20300&quot; value=&quot;Slide 9 - &amp;quot;Hand hygiene&amp;quot;&quot;/&gt;&lt;property id=&quot;20307&quot; value=&quot;465&quot;/&gt;&lt;/object&gt;&lt;object type=&quot;3&quot; unique_id=&quot;40097&quot;&gt;&lt;property id=&quot;20148&quot; value=&quot;5&quot;/&gt;&lt;property id=&quot;20300&quot; value=&quot;Slide 10 - &amp;quot;5 moments for hand hygiene&amp;quot;&quot;/&gt;&lt;property id=&quot;20307&quot; value=&quot;466&quot;/&gt;&lt;/object&gt;&lt;object type=&quot;3&quot; unique_id=&quot;40098&quot;&gt;&lt;property id=&quot;20148&quot; value=&quot;5&quot;/&gt;&lt;property id=&quot;20300&quot; value=&quot;Slide 11 - &amp;quot;Effective hand washing&amp;quot;&quot;/&gt;&lt;property id=&quot;20307&quot; value=&quot;467&quot;/&gt;&lt;/object&gt;&lt;object type=&quot;3&quot; unique_id=&quot;40099&quot;&gt;&lt;property id=&quot;20148&quot; value=&quot;5&quot;/&gt;&lt;property id=&quot;20300&quot; value=&quot;Slide 12 - &amp;quot;Personal Protective Equipment (PPE)&amp;quot;&quot;/&gt;&lt;property id=&quot;20307&quot; value=&quot;468&quot;/&gt;&lt;/object&gt;&lt;object type=&quot;3&quot; unique_id=&quot;40100&quot;&gt;&lt;property id=&quot;20148&quot; value=&quot;5&quot;/&gt;&lt;property id=&quot;20300&quot; value=&quot;Slide 13 - &amp;quot;Soiled linen&amp;quot;&quot;/&gt;&lt;property id=&quot;20307&quot; value=&quot;469&quot;/&gt;&lt;/object&gt;&lt;object type=&quot;3&quot; unique_id=&quot;40101&quot;&gt;&lt;property id=&quot;20148&quot; value=&quot;5&quot;/&gt;&lt;property id=&quot;20300&quot; value=&quot;Slide 14 - &amp;quot;Knowledge check&amp;quot;&quot;/&gt;&lt;property id=&quot;20307&quot; value=&quot;470&quot;/&gt;&lt;/object&gt;&lt;object type=&quot;3&quot; unique_id=&quot;40102&quot;&gt;&lt;property id=&quot;20148&quot; value=&quot;5&quot;/&gt;&lt;property id=&quot;20300&quot; value=&quot;Slide 15 - &amp;quot;Knowledge check&amp;quot;&quot;/&gt;&lt;property id=&quot;20307&quot; value=&quot;471&quot;/&gt;&lt;/object&gt;&lt;object type=&quot;3&quot; unique_id=&quot;40103&quot;&gt;&lt;property id=&quot;20148&quot; value=&quot;5&quot;/&gt;&lt;property id=&quot;20300&quot; value=&quot;Slide 16 - &amp;quot;Knowledge check&amp;quot;&quot;/&gt;&lt;property id=&quot;20307&quot; value=&quot;472&quot;/&gt;&lt;/object&gt;&lt;/object&gt;&lt;object type=&quot;8&quot; unique_id=&quot;10042&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quot;/&gt;&lt;isInvalidForFieldText val=&quot;0&quot;/&gt;&lt;Image&gt;&lt;filename val=&quot;C:\Users\Khasnobis\Documents\My Adobe Presentations\1. Skills-For-Care-Presentation-web-version-Standard-1\data\asimages\{5E48556A-7529-43A5-9EDC-0C8CDCF270D9}_2.png&quot;/&gt;&lt;left val=&quot;7&quot;/&gt;&lt;top val=&quot;6&quot;/&gt;&lt;width val=&quot;581&quot;/&gt;&lt;height val=&quot;7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3359</Words>
  <Application>Microsoft Office PowerPoint</Application>
  <PresentationFormat>On-screen Show (4:3)</PresentationFormat>
  <Paragraphs>372</Paragraphs>
  <Slides>33</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Helvetica</vt:lpstr>
      <vt:lpstr>Helvetica Neue</vt:lpstr>
      <vt:lpstr>Office Theme</vt:lpstr>
      <vt:lpstr>Custom Design</vt:lpstr>
      <vt:lpstr>PowerPoint Presentation</vt:lpstr>
      <vt:lpstr>Learning outcomes</vt:lpstr>
      <vt:lpstr>Introduction</vt:lpstr>
      <vt:lpstr>Pathogens</vt:lpstr>
      <vt:lpstr>Vulnerable people</vt:lpstr>
      <vt:lpstr>Chain of infection</vt:lpstr>
      <vt:lpstr>Breaking the chain</vt:lpstr>
      <vt:lpstr>Your health and hygiene</vt:lpstr>
      <vt:lpstr>Hand hygiene</vt:lpstr>
      <vt:lpstr>5 moments for hand hygiene</vt:lpstr>
      <vt:lpstr>Effective hand washing</vt:lpstr>
      <vt:lpstr>Personal Protective Equipment (PPE)</vt:lpstr>
      <vt:lpstr>Soiled linen</vt:lpstr>
      <vt:lpstr>Knowledge check</vt:lpstr>
      <vt:lpstr>Knowledge check</vt:lpstr>
      <vt:lpstr>Knowledge check</vt:lpstr>
      <vt:lpstr>PowerPoint Presentation</vt:lpstr>
      <vt:lpstr>PowerPoint Presentation</vt:lpstr>
      <vt:lpstr>  In this module, you will learn about:</vt:lpstr>
      <vt:lpstr>Let’s Watch</vt:lpstr>
      <vt:lpstr>PowerPoint Presentation</vt:lpstr>
      <vt:lpstr>  In this module, you will learn about:</vt:lpstr>
      <vt:lpstr>Let’s Watch</vt:lpstr>
      <vt:lpstr>PowerPoint Presentation</vt:lpstr>
      <vt:lpstr>  In this module, you will learn about:</vt:lpstr>
      <vt:lpstr>Let’s Watch</vt:lpstr>
      <vt:lpstr>PowerPoint Presentation</vt:lpstr>
      <vt:lpstr>  In this module, you will learn about:</vt:lpstr>
      <vt:lpstr>Let’s Watch</vt:lpstr>
      <vt:lpstr>PowerPoint Presentation</vt:lpstr>
      <vt:lpstr>  In this module, you will learn about:</vt:lpstr>
      <vt:lpstr>Let’s Watch</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Paul Chege</cp:lastModifiedBy>
  <cp:revision>153</cp:revision>
  <dcterms:created xsi:type="dcterms:W3CDTF">2016-08-26T16:03:00Z</dcterms:created>
  <dcterms:modified xsi:type="dcterms:W3CDTF">2024-10-09T05:56:47Z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319EB6F47E1C48569E580E726E0C8608</vt:lpwstr>
  </property>
  <property fmtid="{D5CDD505-2E9C-101B-9397-08002B2CF9AE}" pid="3" name="KSOProductBuildVer">
    <vt:lpwstr>1033-11.2.0.11516</vt:lpwstr>
  </property>
</Properties>
</file>