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353" r:id="rId3"/>
    <p:sldId id="314" r:id="rId4"/>
    <p:sldId id="405" r:id="rId6"/>
    <p:sldId id="315" r:id="rId7"/>
    <p:sldId id="347" r:id="rId8"/>
    <p:sldId id="316" r:id="rId9"/>
    <p:sldId id="319" r:id="rId10"/>
    <p:sldId id="348" r:id="rId11"/>
    <p:sldId id="321" r:id="rId12"/>
    <p:sldId id="349" r:id="rId13"/>
    <p:sldId id="350" r:id="rId14"/>
    <p:sldId id="322" r:id="rId15"/>
    <p:sldId id="407" r:id="rId16"/>
    <p:sldId id="406" r:id="rId17"/>
    <p:sldId id="354" r:id="rId18"/>
    <p:sldId id="355" r:id="rId19"/>
    <p:sldId id="356" r:id="rId20"/>
    <p:sldId id="419" r:id="rId21"/>
    <p:sldId id="357" r:id="rId22"/>
    <p:sldId id="409" r:id="rId23"/>
    <p:sldId id="410" r:id="rId24"/>
    <p:sldId id="360" r:id="rId25"/>
    <p:sldId id="421" r:id="rId26"/>
    <p:sldId id="362" r:id="rId27"/>
    <p:sldId id="411" r:id="rId28"/>
    <p:sldId id="418" r:id="rId29"/>
    <p:sldId id="365" r:id="rId30"/>
    <p:sldId id="366" r:id="rId31"/>
    <p:sldId id="429" r:id="rId32"/>
    <p:sldId id="367" r:id="rId33"/>
    <p:sldId id="368" r:id="rId34"/>
    <p:sldId id="399" r:id="rId35"/>
    <p:sldId id="400" r:id="rId36"/>
    <p:sldId id="416" r:id="rId37"/>
    <p:sldId id="369" r:id="rId38"/>
    <p:sldId id="422" r:id="rId39"/>
    <p:sldId id="370" r:id="rId40"/>
    <p:sldId id="412" r:id="rId41"/>
    <p:sldId id="371" r:id="rId42"/>
    <p:sldId id="401" r:id="rId43"/>
    <p:sldId id="375" r:id="rId44"/>
    <p:sldId id="376" r:id="rId45"/>
    <p:sldId id="377" r:id="rId46"/>
    <p:sldId id="423" r:id="rId47"/>
    <p:sldId id="378" r:id="rId48"/>
    <p:sldId id="413" r:id="rId49"/>
    <p:sldId id="379" r:id="rId50"/>
    <p:sldId id="402" r:id="rId51"/>
    <p:sldId id="383" r:id="rId52"/>
    <p:sldId id="424" r:id="rId53"/>
    <p:sldId id="384" r:id="rId54"/>
    <p:sldId id="414" r:id="rId55"/>
    <p:sldId id="385" r:id="rId56"/>
    <p:sldId id="403" r:id="rId57"/>
    <p:sldId id="417" r:id="rId58"/>
    <p:sldId id="389" r:id="rId59"/>
    <p:sldId id="431" r:id="rId60"/>
    <p:sldId id="390" r:id="rId61"/>
    <p:sldId id="415" r:id="rId62"/>
    <p:sldId id="391" r:id="rId63"/>
    <p:sldId id="404" r:id="rId64"/>
    <p:sldId id="395" r:id="rId65"/>
    <p:sldId id="396" r:id="rId66"/>
    <p:sldId id="432" r:id="rId67"/>
    <p:sldId id="397" r:id="rId68"/>
    <p:sldId id="398" r:id="rId69"/>
  </p:sldIdLst>
  <p:sldSz cx="9144000" cy="6858000" type="screen4x3"/>
  <p:notesSz cx="6858000" cy="9144000"/>
  <p:custDataLst>
    <p:tags r:id="rId7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35" autoAdjust="0"/>
    <p:restoredTop sz="78089" autoAdjust="0"/>
  </p:normalViewPr>
  <p:slideViewPr>
    <p:cSldViewPr>
      <p:cViewPr varScale="1">
        <p:scale>
          <a:sx n="56" d="100"/>
          <a:sy n="56" d="100"/>
        </p:scale>
        <p:origin x="1944"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3" Type="http://schemas.openxmlformats.org/officeDocument/2006/relationships/tags" Target="tags/tag3.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591C7F-0ED6-4E73-8E76-CEA400481036}" type="datetimeFigureOut">
              <a:rPr lang="en-IN"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38E99-1632-4CC7-A882-FE2283C24FA9}"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900" kern="1200" dirty="0">
                <a:solidFill>
                  <a:schemeClr val="tx1"/>
                </a:solidFill>
                <a:effectLst/>
                <a:latin typeface="+mn-lt"/>
                <a:ea typeface="+mn-ea"/>
                <a:cs typeface="+mn-cs"/>
              </a:rPr>
              <a:t>Let’s see how well have we understood the first day of duty? Could you make a guess?</a:t>
            </a:r>
            <a:endParaRPr lang="en-SG" sz="900" kern="1200" dirty="0">
              <a:solidFill>
                <a:schemeClr val="tx1"/>
              </a:solidFill>
              <a:effectLst/>
              <a:latin typeface="+mn-lt"/>
              <a:ea typeface="+mn-ea"/>
              <a:cs typeface="+mn-cs"/>
            </a:endParaRPr>
          </a:p>
          <a:p>
            <a:endParaRPr lang="en-SG" sz="900" kern="1200" dirty="0">
              <a:solidFill>
                <a:schemeClr val="tx1"/>
              </a:solidFill>
              <a:effectLst/>
              <a:latin typeface="+mn-lt"/>
              <a:ea typeface="+mn-ea"/>
              <a:cs typeface="+mn-cs"/>
            </a:endParaRPr>
          </a:p>
          <a:p>
            <a:r>
              <a:rPr lang="en-SG" sz="900" kern="1200" dirty="0">
                <a:solidFill>
                  <a:schemeClr val="tx1"/>
                </a:solidFill>
                <a:effectLst/>
                <a:latin typeface="+mn-lt"/>
                <a:ea typeface="+mn-ea"/>
                <a:cs typeface="+mn-cs"/>
              </a:rPr>
              <a:t>Well, you</a:t>
            </a:r>
            <a:r>
              <a:rPr lang="en-SG" sz="900" kern="1200" baseline="0" dirty="0">
                <a:solidFill>
                  <a:schemeClr val="tx1"/>
                </a:solidFill>
                <a:effectLst/>
                <a:latin typeface="+mn-lt"/>
                <a:ea typeface="+mn-ea"/>
                <a:cs typeface="+mn-cs"/>
              </a:rPr>
              <a:t> should be very clear about many things on the very first day, but do not ask everything.</a:t>
            </a:r>
            <a:endParaRPr lang="en-SG" sz="9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E8FD62E-E8C9-42ED-AE97-D4A1862C86E8}"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IN" sz="1200" kern="1200" dirty="0">
                <a:solidFill>
                  <a:schemeClr val="tx1"/>
                </a:solidFill>
                <a:latin typeface="+mn-lt"/>
                <a:ea typeface="+mn-ea"/>
                <a:cs typeface="+mn-cs"/>
              </a:rPr>
              <a:t>Q1.</a:t>
            </a:r>
            <a:r>
              <a:rPr lang="en-IN" sz="1200" kern="1200" baseline="0" dirty="0">
                <a:solidFill>
                  <a:schemeClr val="tx1"/>
                </a:solidFill>
                <a:latin typeface="+mn-lt"/>
                <a:ea typeface="+mn-ea"/>
                <a:cs typeface="+mn-cs"/>
              </a:rPr>
              <a:t> </a:t>
            </a:r>
            <a:r>
              <a:rPr lang="en-IN" sz="1200" kern="1200" dirty="0">
                <a:solidFill>
                  <a:schemeClr val="tx1"/>
                </a:solidFill>
                <a:latin typeface="+mn-lt"/>
                <a:ea typeface="+mn-ea"/>
                <a:cs typeface="+mn-cs"/>
              </a:rPr>
              <a:t>Why should you not try and find out everything that you need to know on the very first day?</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The first day of your work is meant to clarify your responsibilities and start</a:t>
            </a:r>
            <a:r>
              <a:rPr lang="en-IN" sz="1200" kern="1200" baseline="0" dirty="0">
                <a:solidFill>
                  <a:schemeClr val="tx1"/>
                </a:solidFill>
                <a:latin typeface="+mn-lt"/>
                <a:ea typeface="+mn-ea"/>
                <a:cs typeface="+mn-cs"/>
              </a:rPr>
              <a:t> your relationship with the care receiver and their family</a:t>
            </a:r>
            <a:r>
              <a:rPr lang="en-IN" sz="1200" kern="1200" dirty="0">
                <a:solidFill>
                  <a:schemeClr val="tx1"/>
                </a:solidFill>
                <a:latin typeface="+mn-lt"/>
                <a:ea typeface="+mn-ea"/>
                <a:cs typeface="+mn-cs"/>
              </a:rPr>
              <a:t>.  If you ask too many questions, it might not only tire out the employer and the care receiver, it might give them a picture of your being too inquisitive which may not be a healthy start. Also,</a:t>
            </a:r>
            <a:r>
              <a:rPr lang="en-IN" sz="1200" kern="1200" baseline="0" dirty="0">
                <a:solidFill>
                  <a:schemeClr val="tx1"/>
                </a:solidFill>
                <a:latin typeface="+mn-lt"/>
                <a:ea typeface="+mn-ea"/>
                <a:cs typeface="+mn-cs"/>
              </a:rPr>
              <a:t> y</a:t>
            </a:r>
            <a:r>
              <a:rPr lang="en-IN" sz="1200" kern="1200" dirty="0">
                <a:solidFill>
                  <a:schemeClr val="tx1"/>
                </a:solidFill>
                <a:latin typeface="+mn-lt"/>
                <a:ea typeface="+mn-ea"/>
                <a:cs typeface="+mn-cs"/>
              </a:rPr>
              <a:t>ou yourselves may not be in a position to register all the information.</a:t>
            </a:r>
            <a:r>
              <a:rPr lang="en-IN" sz="1200" kern="1200" baseline="0" dirty="0">
                <a:solidFill>
                  <a:schemeClr val="tx1"/>
                </a:solidFill>
                <a:latin typeface="+mn-lt"/>
                <a:ea typeface="+mn-ea"/>
                <a:cs typeface="+mn-cs"/>
              </a:rPr>
              <a:t> </a:t>
            </a:r>
            <a:r>
              <a:rPr lang="en-IN" sz="1200" kern="1200" dirty="0">
                <a:solidFill>
                  <a:schemeClr val="tx1"/>
                </a:solidFill>
                <a:latin typeface="+mn-lt"/>
                <a:ea typeface="+mn-ea"/>
                <a:cs typeface="+mn-cs"/>
              </a:rPr>
              <a:t>It is therefore advised that having found out the basic  information to start the work, you should learn more by observing and asking questions as and when required.</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Q2. What should you do in case the care receiver had been receiving care from another caregiver previously?</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In such cases, you may:</a:t>
            </a:r>
            <a:endParaRPr lang="en-US" sz="1200" kern="1200" dirty="0">
              <a:solidFill>
                <a:schemeClr val="tx1"/>
              </a:solidFill>
              <a:latin typeface="+mn-lt"/>
              <a:ea typeface="+mn-ea"/>
              <a:cs typeface="+mn-cs"/>
            </a:endParaRPr>
          </a:p>
          <a:p>
            <a:pPr marL="685800" lvl="1" indent="-228600">
              <a:buAutoNum type="alphaLcParenBoth"/>
            </a:pPr>
            <a:r>
              <a:rPr lang="en-IN" sz="1200" kern="1200" dirty="0">
                <a:solidFill>
                  <a:schemeClr val="tx1"/>
                </a:solidFill>
                <a:latin typeface="+mn-lt"/>
                <a:ea typeface="+mn-ea"/>
                <a:cs typeface="+mn-cs"/>
              </a:rPr>
              <a:t>Find out all necessary information that you may require from the employer and the elderly</a:t>
            </a:r>
            <a:endParaRPr lang="en-IN" sz="1200" kern="1200" dirty="0">
              <a:solidFill>
                <a:schemeClr val="tx1"/>
              </a:solidFill>
              <a:latin typeface="+mn-lt"/>
              <a:ea typeface="+mn-ea"/>
              <a:cs typeface="+mn-cs"/>
            </a:endParaRPr>
          </a:p>
          <a:p>
            <a:pPr marL="685800" lvl="1" indent="-228600">
              <a:buAutoNum type="alphaLcParenBoth"/>
            </a:pPr>
            <a:r>
              <a:rPr lang="en-IN" sz="1200" kern="1200" dirty="0">
                <a:solidFill>
                  <a:schemeClr val="tx1"/>
                </a:solidFill>
                <a:latin typeface="+mn-lt"/>
                <a:ea typeface="+mn-ea"/>
                <a:cs typeface="+mn-cs"/>
              </a:rPr>
              <a:t>Try and check with the elderly as to how did that person work and if they would like any changes to the way they were being cared for earlier</a:t>
            </a:r>
            <a:endParaRPr lang="en-US" sz="1200" kern="1200" dirty="0">
              <a:solidFill>
                <a:schemeClr val="tx1"/>
              </a:solidFill>
              <a:latin typeface="+mn-lt"/>
              <a:ea typeface="+mn-ea"/>
              <a:cs typeface="+mn-cs"/>
            </a:endParaRPr>
          </a:p>
          <a:p>
            <a:pPr lvl="1"/>
            <a:r>
              <a:rPr lang="en-IN" sz="1200" kern="1200" dirty="0">
                <a:solidFill>
                  <a:schemeClr val="tx1"/>
                </a:solidFill>
                <a:latin typeface="+mn-lt"/>
                <a:ea typeface="+mn-ea"/>
                <a:cs typeface="+mn-cs"/>
              </a:rPr>
              <a:t>(c)  If possible, speak to the previous caregiver and ask them about the routine followed, the response of the elder, and how they handled emergencies, if any</a:t>
            </a:r>
            <a:endParaRPr lang="en-US" sz="1200" kern="1200" dirty="0">
              <a:solidFill>
                <a:schemeClr val="tx1"/>
              </a:solidFill>
              <a:latin typeface="+mn-lt"/>
              <a:ea typeface="+mn-ea"/>
              <a:cs typeface="+mn-cs"/>
            </a:endParaRPr>
          </a:p>
          <a:p>
            <a:pPr lvl="1"/>
            <a:r>
              <a:rPr lang="en-IN" sz="1200" kern="1200" dirty="0">
                <a:solidFill>
                  <a:schemeClr val="tx1"/>
                </a:solidFill>
                <a:latin typeface="+mn-lt"/>
                <a:ea typeface="+mn-ea"/>
                <a:cs typeface="+mn-cs"/>
              </a:rPr>
              <a:t>(d) Do not change the routine straight away.  If any change is required, do so gradually over a period of time after consulting the elder and the </a:t>
            </a:r>
            <a:r>
              <a:rPr lang="en-US" sz="1200" baseline="0" dirty="0"/>
              <a:t>employer or engager</a:t>
            </a:r>
            <a:r>
              <a:rPr lang="en-IN" sz="1200" kern="1200" dirty="0">
                <a:solidFill>
                  <a:schemeClr val="tx1"/>
                </a:solidFill>
                <a:latin typeface="+mn-lt"/>
                <a:ea typeface="+mn-ea"/>
                <a:cs typeface="+mn-cs"/>
              </a:rPr>
              <a:t>.</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Q3.</a:t>
            </a:r>
            <a:r>
              <a:rPr lang="en-IN" sz="1200" kern="1200" baseline="0" dirty="0">
                <a:solidFill>
                  <a:schemeClr val="tx1"/>
                </a:solidFill>
                <a:latin typeface="+mn-lt"/>
                <a:ea typeface="+mn-ea"/>
                <a:cs typeface="+mn-cs"/>
              </a:rPr>
              <a:t> </a:t>
            </a:r>
            <a:r>
              <a:rPr lang="en-IN" sz="1200" kern="1200" dirty="0">
                <a:solidFill>
                  <a:schemeClr val="tx1"/>
                </a:solidFill>
                <a:latin typeface="+mn-lt"/>
                <a:ea typeface="+mn-ea"/>
                <a:cs typeface="+mn-cs"/>
              </a:rPr>
              <a:t>Why is the first day of duty important?</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The first impressions last long.  The first day sets the tone of relationship that you will have with the care receiver and the family.   A good first impression will convey a good feeling about your competence and professional approach to the family and the care receiver.  It will be the beginning of the confidence and the trust that is required to exist between the two parties.  While you are required to be professional all the time, on the first day of your work, you need to be extra careful.</a:t>
            </a: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anose="020B0604020202020204" pitchFamily="34" charset="0"/>
              <a:buChar char="•"/>
            </a:pPr>
            <a:r>
              <a:rPr lang="en-US" sz="1200" dirty="0"/>
              <a:t>Prepare a set of questions for your employer</a:t>
            </a:r>
            <a:endParaRPr lang="en-US" sz="1200" dirty="0"/>
          </a:p>
          <a:p>
            <a:pPr lvl="0">
              <a:buFont typeface="Arial" panose="020B0604020202020204" pitchFamily="34" charset="0"/>
              <a:buChar char="•"/>
            </a:pPr>
            <a:r>
              <a:rPr lang="en-US" sz="1200" dirty="0"/>
              <a:t>Take care of your personal hygiene and wear clean and ironed clothes</a:t>
            </a:r>
            <a:endParaRPr lang="en-US" sz="1200" dirty="0"/>
          </a:p>
          <a:p>
            <a:pPr lvl="0">
              <a:buFont typeface="Arial" panose="020B0604020202020204" pitchFamily="34" charset="0"/>
              <a:buChar char="•"/>
            </a:pPr>
            <a:r>
              <a:rPr lang="en-US" sz="1200" dirty="0"/>
              <a:t>Wear clean, comfortable shoes</a:t>
            </a:r>
            <a:endParaRPr lang="en-US" sz="1200" dirty="0"/>
          </a:p>
          <a:p>
            <a:pPr lvl="0">
              <a:buFont typeface="Arial" panose="020B0604020202020204" pitchFamily="34" charset="0"/>
              <a:buChar char="•"/>
            </a:pPr>
            <a:r>
              <a:rPr lang="en-US" sz="1200" dirty="0"/>
              <a:t>Make sure your hair is neat and trimmed</a:t>
            </a:r>
            <a:endParaRPr lang="en-US" sz="1200" dirty="0"/>
          </a:p>
          <a:p>
            <a:pPr lvl="0">
              <a:buFont typeface="Arial" panose="020B0604020202020204" pitchFamily="34" charset="0"/>
              <a:buChar char="•"/>
            </a:pPr>
            <a:r>
              <a:rPr lang="en-US" sz="1200" dirty="0"/>
              <a:t>If your hair is long, keep them neatly tied</a:t>
            </a:r>
            <a:endParaRPr lang="en-US" sz="1200" dirty="0"/>
          </a:p>
          <a:p>
            <a:pPr lvl="0">
              <a:buFont typeface="Arial" panose="020B0604020202020204" pitchFamily="34" charset="0"/>
              <a:buChar char="•"/>
            </a:pPr>
            <a:r>
              <a:rPr lang="en-US" sz="1200" dirty="0"/>
              <a:t>Do not wear chunky jewelry</a:t>
            </a:r>
            <a:endParaRPr lang="en-US" sz="1200" dirty="0"/>
          </a:p>
          <a:p>
            <a:pPr lvl="0">
              <a:buFont typeface="Arial" panose="020B0604020202020204" pitchFamily="34" charset="0"/>
              <a:buChar char="•"/>
            </a:pPr>
            <a:r>
              <a:rPr lang="en-US" sz="1200" dirty="0"/>
              <a:t>Keep your nails clean, short, and trimmed</a:t>
            </a:r>
            <a:endParaRPr lang="en-US" sz="1200" dirty="0"/>
          </a:p>
          <a:p>
            <a:pPr lvl="0">
              <a:buFont typeface="Arial" panose="020B0604020202020204" pitchFamily="34" charset="0"/>
              <a:buChar char="•"/>
            </a:pPr>
            <a:r>
              <a:rPr lang="en-US" sz="1200" dirty="0"/>
              <a:t>If you are a woman, do not paint your nails</a:t>
            </a:r>
            <a:endParaRPr lang="en-US" sz="12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lvl="0" indent="-171450">
              <a:buFont typeface="Arial" panose="020B0604020202020204" pitchFamily="34" charset="0"/>
              <a:buChar char="•"/>
            </a:pPr>
            <a:r>
              <a:rPr lang="en-US" sz="1200" dirty="0">
                <a:latin typeface="Helvetica" panose="020B0604020202020204" pitchFamily="34" charset="0"/>
                <a:cs typeface="Helvetica" panose="020B0604020202020204" pitchFamily="34" charset="0"/>
              </a:rPr>
              <a:t>Double-check the time at which you are expected to report</a:t>
            </a:r>
            <a:endParaRPr lang="en-US" sz="1200" dirty="0">
              <a:latin typeface="Helvetica" panose="020B0604020202020204" pitchFamily="34" charset="0"/>
              <a:cs typeface="Helvetica" panose="020B0604020202020204" pitchFamily="34" charset="0"/>
            </a:endParaRPr>
          </a:p>
          <a:p>
            <a:pPr marL="171450" lvl="0" indent="-171450">
              <a:buFont typeface="Arial" panose="020B0604020202020204" pitchFamily="34" charset="0"/>
              <a:buChar char="•"/>
            </a:pPr>
            <a:r>
              <a:rPr lang="en-US" sz="1200" dirty="0">
                <a:latin typeface="Helvetica" panose="020B0604020202020204" pitchFamily="34" charset="0"/>
                <a:cs typeface="Helvetica" panose="020B0604020202020204" pitchFamily="34" charset="0"/>
              </a:rPr>
              <a:t>Prepare your clothes a day in advance</a:t>
            </a:r>
            <a:endParaRPr lang="en-US" sz="1200" dirty="0">
              <a:latin typeface="Helvetica" panose="020B0604020202020204" pitchFamily="34" charset="0"/>
              <a:cs typeface="Helvetica" panose="020B0604020202020204" pitchFamily="34" charset="0"/>
            </a:endParaRPr>
          </a:p>
          <a:p>
            <a:pPr marL="171450" lvl="0" indent="-171450">
              <a:buFont typeface="Arial" panose="020B0604020202020204" pitchFamily="34" charset="0"/>
              <a:buChar char="•"/>
            </a:pPr>
            <a:r>
              <a:rPr lang="en-US" sz="1200" dirty="0">
                <a:latin typeface="Helvetica" panose="020B0604020202020204" pitchFamily="34" charset="0"/>
                <a:cs typeface="Helvetica" panose="020B0604020202020204" pitchFamily="34" charset="0"/>
              </a:rPr>
              <a:t>If you plan to take public transport, make sure you are aware of the timings</a:t>
            </a:r>
            <a:endParaRPr lang="en-US" sz="1200" dirty="0">
              <a:latin typeface="Helvetica" panose="020B0604020202020204" pitchFamily="34" charset="0"/>
              <a:cs typeface="Helvetica" panose="020B0604020202020204" pitchFamily="34" charset="0"/>
            </a:endParaRPr>
          </a:p>
          <a:p>
            <a:pPr marL="171450" lvl="0" indent="-171450">
              <a:buFont typeface="Arial" panose="020B0604020202020204" pitchFamily="34" charset="0"/>
              <a:buChar char="•"/>
            </a:pPr>
            <a:r>
              <a:rPr lang="en-US" sz="1200" dirty="0">
                <a:latin typeface="Helvetica" panose="020B0604020202020204" pitchFamily="34" charset="0"/>
                <a:cs typeface="Helvetica" panose="020B0604020202020204" pitchFamily="34" charset="0"/>
              </a:rPr>
              <a:t>If you plan to travel by your own vehicle, make sure it has enough fuel</a:t>
            </a:r>
            <a:endParaRPr lang="en-US" sz="1200" dirty="0">
              <a:latin typeface="Helvetica" panose="020B0604020202020204" pitchFamily="34" charset="0"/>
              <a:cs typeface="Helvetica" panose="020B0604020202020204" pitchFamily="34" charset="0"/>
            </a:endParaRPr>
          </a:p>
          <a:p>
            <a:pPr marL="171450" lvl="0" indent="-171450">
              <a:buFont typeface="Arial" panose="020B0604020202020204" pitchFamily="34" charset="0"/>
              <a:buChar char="•"/>
            </a:pPr>
            <a:r>
              <a:rPr lang="en-US" sz="1200" dirty="0">
                <a:latin typeface="Helvetica" panose="020B0604020202020204" pitchFamily="34" charset="0"/>
                <a:cs typeface="Helvetica" panose="020B0604020202020204" pitchFamily="34" charset="0"/>
              </a:rPr>
              <a:t>Start from home early so that even if you get delayed, you still reach on time</a:t>
            </a:r>
            <a:endParaRPr lang="en-US" sz="1200" dirty="0">
              <a:latin typeface="Helvetica" panose="020B0604020202020204" pitchFamily="34" charset="0"/>
              <a:cs typeface="Helvetica" panose="020B0604020202020204" pitchFamily="34" charset="0"/>
            </a:endParaRPr>
          </a:p>
          <a:p>
            <a:pPr marL="171450" lvl="0" indent="-171450">
              <a:buFont typeface="Arial" panose="020B0604020202020204" pitchFamily="34" charset="0"/>
              <a:buChar char="•"/>
            </a:pPr>
            <a:r>
              <a:rPr lang="en-US" sz="1200" dirty="0">
                <a:latin typeface="Helvetica" panose="020B0604020202020204" pitchFamily="34" charset="0"/>
                <a:cs typeface="Helvetica" panose="020B0604020202020204" pitchFamily="34" charset="0"/>
              </a:rPr>
              <a:t>When you meet the care receiver and your employer, greet them</a:t>
            </a:r>
            <a:endParaRPr lang="en-US" sz="1200" dirty="0">
              <a:latin typeface="Helvetica" panose="020B0604020202020204" pitchFamily="34" charset="0"/>
              <a:cs typeface="Helvetica" panose="020B0604020202020204" pitchFamily="34" charset="0"/>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anose="020B0604020202020204" pitchFamily="34" charset="0"/>
              <a:buChar char="•"/>
            </a:pPr>
            <a:r>
              <a:rPr lang="en-US" sz="1200" dirty="0"/>
              <a:t>Maintain a degree of formality and mutual respect</a:t>
            </a:r>
            <a:endParaRPr lang="en-US" sz="1200" dirty="0"/>
          </a:p>
          <a:p>
            <a:pPr lvl="0">
              <a:buFont typeface="Arial" panose="020B0604020202020204" pitchFamily="34" charset="0"/>
              <a:buChar char="•"/>
            </a:pPr>
            <a:r>
              <a:rPr lang="en-US" sz="1200" dirty="0"/>
              <a:t>Be friendly and pleasant</a:t>
            </a:r>
            <a:endParaRPr lang="en-US" sz="1200" dirty="0"/>
          </a:p>
          <a:p>
            <a:pPr lvl="0">
              <a:buFont typeface="Arial" panose="020B0604020202020204" pitchFamily="34" charset="0"/>
              <a:buChar char="•"/>
            </a:pPr>
            <a:r>
              <a:rPr lang="en-US" sz="1200" dirty="0"/>
              <a:t>Be a good listener</a:t>
            </a:r>
            <a:endParaRPr lang="en-US" sz="1200" dirty="0"/>
          </a:p>
          <a:p>
            <a:pPr lvl="0">
              <a:buFont typeface="Arial" panose="020B0604020202020204" pitchFamily="34" charset="0"/>
              <a:buChar char="•"/>
            </a:pPr>
            <a:r>
              <a:rPr lang="en-US" sz="1200" dirty="0"/>
              <a:t>When given a chance, ask your questions about the care receiver, their needs, and their lifestyle</a:t>
            </a:r>
            <a:endParaRPr lang="en-US" sz="1200" dirty="0"/>
          </a:p>
          <a:p>
            <a:pPr>
              <a:buFont typeface="Arial" panose="020B0604020202020204" pitchFamily="34" charset="0"/>
              <a:buChar char="•"/>
            </a:pPr>
            <a:r>
              <a:rPr lang="en-GB" sz="1200" dirty="0"/>
              <a:t>Never ask a personal question</a:t>
            </a:r>
            <a:endParaRPr lang="en-US" sz="12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sz="9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E8FD62E-E8C9-42ED-AE97-D4A1862C86E8}"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dirty="0">
                <a:solidFill>
                  <a:schemeClr val="tx1"/>
                </a:solidFill>
                <a:latin typeface="+mn-lt"/>
                <a:ea typeface="+mn-ea"/>
                <a:cs typeface="+mn-cs"/>
              </a:rPr>
              <a:t>Q1.</a:t>
            </a:r>
            <a:r>
              <a:rPr lang="en-IN" sz="1200" kern="1200" baseline="0" dirty="0">
                <a:solidFill>
                  <a:schemeClr val="tx1"/>
                </a:solidFill>
                <a:latin typeface="+mn-lt"/>
                <a:ea typeface="+mn-ea"/>
                <a:cs typeface="+mn-cs"/>
              </a:rPr>
              <a:t> </a:t>
            </a:r>
            <a:r>
              <a:rPr lang="en-IN" sz="1200" kern="1200" dirty="0">
                <a:solidFill>
                  <a:schemeClr val="tx1"/>
                </a:solidFill>
                <a:latin typeface="+mn-lt"/>
                <a:ea typeface="+mn-ea"/>
                <a:cs typeface="+mn-cs"/>
              </a:rPr>
              <a:t>Why is good first impression important?</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A good first impression sets the tone of the confidence the employer will have in the caregiver.  Good preparation will tell them about the caregiver being an organized and an efficient person.  It will also give them an insight about the professional competence of the care giver.  It will give them the confidence in the ability of the caregiver in looking after their loved one.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Q2. Would the principal not have briefed the employer about the caregiver?</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Yes, the principal employer would have briefed the employer in detail about the caregiver.  Yet an employer can never be truly satisfied till they have had a personal interaction with the caregiver and formed an opinion about them.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Q3. What should you do in case you get delayed for the first meeting due to unavoidable circumstances?</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You should immediately inform the employer and the principal employer over telephone about your getting late, the circumstances, and expected delay.</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indent="0">
              <a:buNone/>
            </a:pPr>
            <a:r>
              <a:rPr lang="en-US" sz="1200" dirty="0"/>
              <a:t> </a:t>
            </a:r>
            <a:r>
              <a:rPr lang="en-US" sz="2400" dirty="0">
                <a:latin typeface="Helvetica" panose="020B0604020202020204" pitchFamily="34" charset="0"/>
                <a:cs typeface="Helvetica" panose="020B0604020202020204" pitchFamily="34" charset="0"/>
              </a:rPr>
              <a:t>As a caregiver, you should change the following bad habits:</a:t>
            </a:r>
            <a:endParaRPr lang="en-US" sz="2400" dirty="0">
              <a:latin typeface="Helvetica" panose="020B0604020202020204" pitchFamily="34" charset="0"/>
              <a:cs typeface="Helvetica" panose="020B0604020202020204" pitchFamily="34" charset="0"/>
            </a:endParaRPr>
          </a:p>
          <a:p>
            <a:pPr lvl="1">
              <a:buFont typeface="Wingdings" panose="05000000000000000000" pitchFamily="2" charset="2"/>
              <a:buChar char="§"/>
            </a:pPr>
            <a:r>
              <a:rPr lang="en-US" sz="2400" dirty="0">
                <a:latin typeface="Helvetica" panose="020B0604020202020204" pitchFamily="34" charset="0"/>
                <a:cs typeface="Helvetica" panose="020B0604020202020204" pitchFamily="34" charset="0"/>
              </a:rPr>
              <a:t>Smoking in the presence of the person under your care, or their family or engager or employer</a:t>
            </a:r>
            <a:endParaRPr lang="en-US" sz="2400" dirty="0">
              <a:latin typeface="Helvetica" panose="020B0604020202020204" pitchFamily="34" charset="0"/>
              <a:cs typeface="Helvetica" panose="020B0604020202020204" pitchFamily="34" charset="0"/>
            </a:endParaRPr>
          </a:p>
          <a:p>
            <a:pPr lvl="1">
              <a:buFont typeface="Wingdings" panose="05000000000000000000" pitchFamily="2" charset="2"/>
              <a:buChar char="§"/>
            </a:pPr>
            <a:r>
              <a:rPr lang="en-US" sz="2400" dirty="0">
                <a:latin typeface="Helvetica" panose="020B0604020202020204" pitchFamily="34" charset="0"/>
                <a:cs typeface="Helvetica" panose="020B0604020202020204" pitchFamily="34" charset="0"/>
              </a:rPr>
              <a:t>Drinking alcohol during or before work hours</a:t>
            </a:r>
            <a:endParaRPr lang="en-US" sz="2400" dirty="0">
              <a:latin typeface="Helvetica" panose="020B0604020202020204" pitchFamily="34" charset="0"/>
              <a:cs typeface="Helvetica" panose="020B0604020202020204" pitchFamily="34" charset="0"/>
            </a:endParaRPr>
          </a:p>
          <a:p>
            <a:pPr lvl="1">
              <a:buFont typeface="Wingdings" panose="05000000000000000000" pitchFamily="2" charset="2"/>
              <a:buChar char="§"/>
            </a:pPr>
            <a:r>
              <a:rPr lang="en-US" sz="2400" dirty="0">
                <a:latin typeface="Helvetica" panose="020B0604020202020204" pitchFamily="34" charset="0"/>
                <a:cs typeface="Helvetica" panose="020B0604020202020204" pitchFamily="34" charset="0"/>
              </a:rPr>
              <a:t>Watching TV or listening to music during work hours</a:t>
            </a:r>
            <a:endParaRPr lang="en-US" sz="2400" dirty="0">
              <a:latin typeface="Helvetica" panose="020B0604020202020204" pitchFamily="34" charset="0"/>
              <a:cs typeface="Helvetica" panose="020B0604020202020204" pitchFamily="34" charset="0"/>
            </a:endParaRPr>
          </a:p>
          <a:p>
            <a:pPr lvl="1">
              <a:buFont typeface="Wingdings" panose="05000000000000000000" pitchFamily="2" charset="2"/>
              <a:buChar char="§"/>
            </a:pPr>
            <a:r>
              <a:rPr lang="en-US" sz="2400" dirty="0">
                <a:latin typeface="Helvetica" panose="020B0604020202020204" pitchFamily="34" charset="0"/>
                <a:cs typeface="Helvetica" panose="020B0604020202020204" pitchFamily="34" charset="0"/>
              </a:rPr>
              <a:t>Taking personal calls during work hours</a:t>
            </a:r>
            <a:endParaRPr lang="en-US" sz="2400" dirty="0">
              <a:latin typeface="Helvetica" panose="020B0604020202020204" pitchFamily="34" charset="0"/>
              <a:cs typeface="Helvetica" panose="020B0604020202020204" pitchFamily="34" charset="0"/>
            </a:endParaRPr>
          </a:p>
          <a:p>
            <a:pPr lvl="1">
              <a:buFont typeface="Wingdings" panose="05000000000000000000" pitchFamily="2" charset="2"/>
              <a:buChar char="§"/>
            </a:pPr>
            <a:r>
              <a:rPr lang="en-US" sz="2400" dirty="0">
                <a:latin typeface="Helvetica" panose="020B0604020202020204" pitchFamily="34" charset="0"/>
                <a:cs typeface="Helvetica" panose="020B0604020202020204" pitchFamily="34" charset="0"/>
              </a:rPr>
              <a:t>Inviting friends or family to your employer’s home</a:t>
            </a:r>
            <a:endParaRPr lang="en-US" sz="2400" dirty="0">
              <a:latin typeface="Helvetica" panose="020B0604020202020204" pitchFamily="34" charset="0"/>
              <a:cs typeface="Helvetica" panose="020B0604020202020204" pitchFamily="34" charset="0"/>
            </a:endParaRPr>
          </a:p>
          <a:p>
            <a:pPr lvl="1">
              <a:buFont typeface="Wingdings" panose="05000000000000000000" pitchFamily="2" charset="2"/>
              <a:buChar char="§"/>
            </a:pPr>
            <a:r>
              <a:rPr lang="en-US" sz="2400" dirty="0">
                <a:latin typeface="Helvetica" panose="020B0604020202020204" pitchFamily="34" charset="0"/>
                <a:cs typeface="Helvetica" panose="020B0604020202020204" pitchFamily="34" charset="0"/>
              </a:rPr>
              <a:t>Using bad language</a:t>
            </a:r>
            <a:endParaRPr lang="en-US" sz="2400" dirty="0">
              <a:latin typeface="Helvetica" panose="020B0604020202020204" pitchFamily="34" charset="0"/>
              <a:cs typeface="Helvetica" panose="020B0604020202020204" pitchFamily="34" charset="0"/>
            </a:endParaRPr>
          </a:p>
          <a:p>
            <a:pPr lvl="1">
              <a:buFont typeface="Wingdings" panose="05000000000000000000" pitchFamily="2" charset="2"/>
              <a:buChar char="§"/>
            </a:pPr>
            <a:r>
              <a:rPr lang="en-US" sz="2400" dirty="0">
                <a:latin typeface="Helvetica" panose="020B0604020202020204" pitchFamily="34" charset="0"/>
                <a:cs typeface="Helvetica" panose="020B0604020202020204" pitchFamily="34" charset="0"/>
              </a:rPr>
              <a:t>Not washing hands when you must</a:t>
            </a:r>
            <a:endParaRPr lang="en-US" sz="2400" dirty="0">
              <a:latin typeface="Helvetica" panose="020B0604020202020204" pitchFamily="34" charset="0"/>
              <a:cs typeface="Helvetica" panose="020B0604020202020204" pitchFamily="34" charset="0"/>
            </a:endParaRPr>
          </a:p>
          <a:p>
            <a:pPr lvl="1">
              <a:buFont typeface="Wingdings" panose="05000000000000000000" pitchFamily="2" charset="2"/>
              <a:buChar char="§"/>
            </a:pPr>
            <a:r>
              <a:rPr lang="en-US" sz="2400" dirty="0">
                <a:latin typeface="Helvetica" panose="020B0604020202020204" pitchFamily="34" charset="0"/>
                <a:cs typeface="Helvetica" panose="020B0604020202020204" pitchFamily="34" charset="0"/>
              </a:rPr>
              <a:t>Being careless</a:t>
            </a:r>
            <a:endParaRPr lang="en-US" sz="2400" dirty="0">
              <a:latin typeface="Helvetica" panose="020B0604020202020204" pitchFamily="34" charset="0"/>
              <a:cs typeface="Helvetica" panose="020B0604020202020204" pitchFamily="34" charset="0"/>
            </a:endParaRPr>
          </a:p>
          <a:p>
            <a:pPr lvl="1">
              <a:buFont typeface="Wingdings" panose="05000000000000000000" pitchFamily="2" charset="2"/>
              <a:buChar char="§"/>
            </a:pPr>
            <a:r>
              <a:rPr lang="en-US" sz="2400" dirty="0">
                <a:latin typeface="Helvetica" panose="020B0604020202020204" pitchFamily="34" charset="0"/>
                <a:cs typeface="Helvetica" panose="020B0604020202020204" pitchFamily="34" charset="0"/>
              </a:rPr>
              <a:t>Procrastinating, or postponing work for a later time</a:t>
            </a:r>
            <a:endParaRPr lang="en-US" sz="2400" dirty="0">
              <a:latin typeface="Helvetica" panose="020B0604020202020204" pitchFamily="34" charset="0"/>
              <a:cs typeface="Helvetica" panose="020B0604020202020204" pitchFamily="34" charset="0"/>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sz="9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E8FD62E-E8C9-42ED-AE97-D4A1862C86E8}"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baseline="0" dirty="0">
                <a:solidFill>
                  <a:schemeClr val="tx1"/>
                </a:solidFill>
                <a:latin typeface="+mn-lt"/>
                <a:ea typeface="+mn-ea"/>
                <a:cs typeface="+mn-cs"/>
              </a:rPr>
              <a:t>Q.1. What should I do if a family member asks me if I would like to smoke with them?</a:t>
            </a:r>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Ans. Refuse the invitation politely.</a:t>
            </a:r>
            <a:endParaRPr lang="en-GB"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anose="020B0604020202020204" pitchFamily="34" charset="0"/>
              <a:buChar char="•"/>
            </a:pPr>
            <a:r>
              <a:rPr lang="en-US" sz="1200" dirty="0"/>
              <a:t>Disconnect from your role as a caregiver when your work hours are over</a:t>
            </a:r>
            <a:endParaRPr lang="en-US" sz="1200" dirty="0"/>
          </a:p>
          <a:p>
            <a:pPr lvl="0">
              <a:buFont typeface="Arial" panose="020B0604020202020204" pitchFamily="34" charset="0"/>
              <a:buChar char="•"/>
            </a:pPr>
            <a:r>
              <a:rPr lang="en-US" sz="1200" dirty="0"/>
              <a:t>Every day, connect back to your own life</a:t>
            </a:r>
            <a:endParaRPr lang="en-US" sz="1200" dirty="0"/>
          </a:p>
          <a:p>
            <a:pPr lvl="0">
              <a:buFont typeface="Arial" panose="020B0604020202020204" pitchFamily="34" charset="0"/>
              <a:buChar char="•"/>
            </a:pPr>
            <a:r>
              <a:rPr lang="en-US" sz="1200" dirty="0"/>
              <a:t>Respect the family’s beliefs but feel free to follow your own</a:t>
            </a:r>
            <a:endParaRPr lang="en-US" sz="1200" dirty="0"/>
          </a:p>
          <a:p>
            <a:pPr lvl="0">
              <a:buFont typeface="Arial" panose="020B0604020202020204" pitchFamily="34" charset="0"/>
              <a:buChar char="•"/>
            </a:pPr>
            <a:r>
              <a:rPr lang="en-US" sz="1200" dirty="0"/>
              <a:t>Do not feel obliged to conform to the family’s political views </a:t>
            </a:r>
            <a:endParaRPr lang="en-US" sz="1200" dirty="0"/>
          </a:p>
          <a:p>
            <a:pPr lvl="0">
              <a:buFont typeface="Arial" panose="020B0604020202020204" pitchFamily="34" charset="0"/>
              <a:buChar char="•"/>
            </a:pPr>
            <a:r>
              <a:rPr lang="en-US" sz="1200" dirty="0"/>
              <a:t>You may occasionally perform a task that is not a part of your job duties, but if it is critical at that point of time</a:t>
            </a:r>
            <a:endParaRPr lang="en-US" sz="1200" dirty="0"/>
          </a:p>
          <a:p>
            <a:pPr lvl="0">
              <a:buFont typeface="Arial" panose="020B0604020202020204" pitchFamily="34" charset="0"/>
              <a:buChar char="•"/>
            </a:pPr>
            <a:r>
              <a:rPr lang="en-US" sz="1200" dirty="0"/>
              <a:t>Do not routinely perform tasks that are not a part of your duties, or your primary duties may suffer</a:t>
            </a:r>
            <a:endParaRPr lang="en-US" sz="1200" dirty="0"/>
          </a:p>
          <a:p>
            <a:pPr lvl="0">
              <a:buFont typeface="Arial" panose="020B0604020202020204" pitchFamily="34" charset="0"/>
              <a:buChar char="•"/>
            </a:pPr>
            <a:r>
              <a:rPr lang="en-US" sz="1200" dirty="0"/>
              <a:t>Do not try to influence children with your beliefs or opinions about people or family members</a:t>
            </a:r>
            <a:endParaRPr lang="en-US" sz="1200" dirty="0"/>
          </a:p>
          <a:p>
            <a:pPr lvl="0">
              <a:buFont typeface="Arial" panose="020B0604020202020204" pitchFamily="34" charset="0"/>
              <a:buNone/>
            </a:pPr>
            <a:endParaRPr lang="en-US" sz="12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anose="020B0604020202020204" pitchFamily="34" charset="0"/>
              <a:buChar char="•"/>
            </a:pPr>
            <a:r>
              <a:rPr lang="en-US" sz="1200" dirty="0"/>
              <a:t>Do not listen to and become a part of the family conversations</a:t>
            </a:r>
            <a:endParaRPr lang="en-US" sz="1200" dirty="0"/>
          </a:p>
          <a:p>
            <a:pPr>
              <a:buFont typeface="Arial" panose="020B0604020202020204" pitchFamily="34" charset="0"/>
              <a:buChar char="•"/>
            </a:pPr>
            <a:r>
              <a:rPr lang="en-US" sz="1200" dirty="0"/>
              <a:t>Do not give your opinion, unless asked</a:t>
            </a:r>
            <a:endParaRPr lang="en-US" sz="1200" dirty="0"/>
          </a:p>
          <a:p>
            <a:pPr lvl="0">
              <a:buFont typeface="Arial" panose="020B0604020202020204" pitchFamily="34" charset="0"/>
              <a:buNone/>
            </a:pPr>
            <a:endParaRPr lang="en-US" sz="12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sz="9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E8FD62E-E8C9-42ED-AE97-D4A1862C86E8}"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dirty="0">
                <a:solidFill>
                  <a:schemeClr val="tx1"/>
                </a:solidFill>
                <a:latin typeface="+mn-lt"/>
                <a:ea typeface="+mn-ea"/>
                <a:cs typeface="+mn-cs"/>
              </a:rPr>
              <a:t>Q1.</a:t>
            </a:r>
            <a:r>
              <a:rPr lang="en-IN" sz="1200" kern="1200" baseline="0" dirty="0">
                <a:solidFill>
                  <a:schemeClr val="tx1"/>
                </a:solidFill>
                <a:latin typeface="+mn-lt"/>
                <a:ea typeface="+mn-ea"/>
                <a:cs typeface="+mn-cs"/>
              </a:rPr>
              <a:t> </a:t>
            </a:r>
            <a:r>
              <a:rPr lang="en-IN" sz="1200" kern="1200" dirty="0">
                <a:solidFill>
                  <a:schemeClr val="tx1"/>
                </a:solidFill>
                <a:latin typeface="+mn-lt"/>
                <a:ea typeface="+mn-ea"/>
                <a:cs typeface="+mn-cs"/>
              </a:rPr>
              <a:t>Why is it important to define boundaries between the caregiver and the employer or the care receiver?</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It is important so as to avoid any kind of confrontation, misunderstanding, or misgivings which may arise in case the boundaries are not defined.  An omission on this account may also lead to improper care of the care receiver.  In the long run, both parties learn to respect each other’s boundaries and avoid unpleasant situations.</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Q2. Can a caregiver start to tell on the very first day as to what should be expected of him and what he would not be doing or what he may consider as impinging on his privacy etc?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That kind of a conversation may not be a good start for the relationship which may continue for years.  The caregiver should when the need arises, politely tell the employer as to what may not be appropriate to be asked of them.  Slowly but steadily depending upon a situation both parties may make themselves clear on aspects which they may set as their boundaries.</a:t>
            </a:r>
            <a:endParaRPr lang="en-US" sz="1200" kern="120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lvl="0"/>
            <a:r>
              <a:rPr lang="en-US" sz="2200" dirty="0"/>
              <a:t> </a:t>
            </a:r>
            <a:r>
              <a:rPr lang="en-US" sz="2800" dirty="0">
                <a:latin typeface="Helvetica" panose="020B0604020202020204" pitchFamily="34" charset="0"/>
                <a:cs typeface="Helvetica" panose="020B0604020202020204" pitchFamily="34" charset="0"/>
              </a:rPr>
              <a:t>Chronologically, an elder may be:</a:t>
            </a:r>
            <a:endParaRPr lang="en-US" sz="2800" dirty="0">
              <a:latin typeface="Helvetica" panose="020B0604020202020204" pitchFamily="34" charset="0"/>
              <a:cs typeface="Helvetica" panose="020B0604020202020204" pitchFamily="34" charset="0"/>
            </a:endParaRPr>
          </a:p>
          <a:p>
            <a:pPr lvl="1">
              <a:buFont typeface="Arial" panose="020B0604020202020204" pitchFamily="34" charset="0"/>
              <a:buChar char="•"/>
            </a:pPr>
            <a:r>
              <a:rPr lang="en-US" dirty="0">
                <a:latin typeface="Helvetica" panose="020B0604020202020204" pitchFamily="34" charset="0"/>
                <a:cs typeface="Helvetica" panose="020B0604020202020204" pitchFamily="34" charset="0"/>
              </a:rPr>
              <a:t>The Almost Old</a:t>
            </a:r>
            <a:endParaRPr lang="en-US" dirty="0">
              <a:latin typeface="Helvetica" panose="020B0604020202020204" pitchFamily="34" charset="0"/>
              <a:cs typeface="Helvetica" panose="020B0604020202020204" pitchFamily="34" charset="0"/>
            </a:endParaRPr>
          </a:p>
          <a:p>
            <a:pPr lvl="1">
              <a:buFont typeface="Arial" panose="020B0604020202020204" pitchFamily="34" charset="0"/>
              <a:buChar char="•"/>
            </a:pPr>
            <a:r>
              <a:rPr lang="en-US" dirty="0">
                <a:latin typeface="Helvetica" panose="020B0604020202020204" pitchFamily="34" charset="0"/>
                <a:cs typeface="Helvetica" panose="020B0604020202020204" pitchFamily="34" charset="0"/>
              </a:rPr>
              <a:t>The Already Old</a:t>
            </a:r>
            <a:endParaRPr lang="en-US" dirty="0">
              <a:latin typeface="Helvetica" panose="020B0604020202020204" pitchFamily="34" charset="0"/>
              <a:cs typeface="Helvetica" panose="020B0604020202020204" pitchFamily="34" charset="0"/>
            </a:endParaRPr>
          </a:p>
          <a:p>
            <a:pPr lvl="1">
              <a:buFont typeface="Arial" panose="020B0604020202020204" pitchFamily="34" charset="0"/>
              <a:buChar char="•"/>
            </a:pPr>
            <a:r>
              <a:rPr lang="en-US" dirty="0">
                <a:latin typeface="Helvetica" panose="020B0604020202020204" pitchFamily="34" charset="0"/>
                <a:cs typeface="Helvetica" panose="020B0604020202020204" pitchFamily="34" charset="0"/>
              </a:rPr>
              <a:t>The Very Old </a:t>
            </a:r>
            <a:endParaRPr lang="en-US" dirty="0">
              <a:latin typeface="Helvetica" panose="020B0604020202020204" pitchFamily="34" charset="0"/>
              <a:cs typeface="Helvetica" panose="020B0604020202020204" pitchFamily="34" charset="0"/>
            </a:endParaRPr>
          </a:p>
          <a:p>
            <a:pPr lvl="1">
              <a:buFont typeface="Arial" panose="020B0604020202020204" pitchFamily="34" charset="0"/>
              <a:buChar char="•"/>
            </a:pPr>
            <a:r>
              <a:rPr lang="en-US" dirty="0">
                <a:latin typeface="Helvetica" panose="020B0604020202020204" pitchFamily="34" charset="0"/>
                <a:cs typeface="Helvetica" panose="020B0604020202020204" pitchFamily="34" charset="0"/>
              </a:rPr>
              <a:t>The Elite Old</a:t>
            </a:r>
            <a:endParaRPr lang="en-US" dirty="0">
              <a:latin typeface="Helvetica" panose="020B0604020202020204" pitchFamily="34" charset="0"/>
              <a:cs typeface="Helvetica" panose="020B0604020202020204" pitchFamily="34" charset="0"/>
            </a:endParaRPr>
          </a:p>
          <a:p>
            <a:pPr lvl="0"/>
            <a:r>
              <a:rPr lang="en-US" sz="2800" dirty="0">
                <a:latin typeface="Helvetica" panose="020B0604020202020204" pitchFamily="34" charset="0"/>
                <a:cs typeface="Helvetica" panose="020B0604020202020204" pitchFamily="34" charset="0"/>
              </a:rPr>
              <a:t>Everyone of a particular age does not have the same physical, mental, or social ability</a:t>
            </a:r>
            <a:endParaRPr lang="en-US" sz="2800" dirty="0">
              <a:latin typeface="Helvetica" panose="020B0604020202020204" pitchFamily="34" charset="0"/>
              <a:cs typeface="Helvetica" panose="020B0604020202020204" pitchFamily="34" charset="0"/>
            </a:endParaRPr>
          </a:p>
          <a:p>
            <a:pPr lvl="0"/>
            <a:r>
              <a:rPr lang="en-US" sz="2800" dirty="0">
                <a:latin typeface="Helvetica" panose="020B0604020202020204" pitchFamily="34" charset="0"/>
                <a:cs typeface="Helvetica" panose="020B0604020202020204" pitchFamily="34" charset="0"/>
              </a:rPr>
              <a:t>These days elders are healthier</a:t>
            </a:r>
            <a:endParaRPr lang="en-US" sz="2800" dirty="0">
              <a:latin typeface="Helvetica" panose="020B0604020202020204" pitchFamily="34" charset="0"/>
              <a:cs typeface="Helvetica" panose="020B0604020202020204" pitchFamily="34" charset="0"/>
            </a:endParaRPr>
          </a:p>
          <a:p>
            <a:pPr lvl="0"/>
            <a:r>
              <a:rPr lang="en-US" sz="2800" dirty="0">
                <a:latin typeface="Helvetica" panose="020B0604020202020204" pitchFamily="34" charset="0"/>
                <a:cs typeface="Helvetica" panose="020B0604020202020204" pitchFamily="34" charset="0"/>
              </a:rPr>
              <a:t>Being Old - is more a state of mind than a certain age</a:t>
            </a:r>
            <a:endParaRPr lang="en-US" sz="2800" dirty="0">
              <a:latin typeface="Helvetica" panose="020B0604020202020204" pitchFamily="34" charset="0"/>
              <a:cs typeface="Helvetica" panose="020B0604020202020204" pitchFamily="34" charset="0"/>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a:t>The participants are divided into</a:t>
            </a:r>
            <a:r>
              <a:rPr lang="en-US" sz="1200" baseline="0" dirty="0"/>
              <a:t> groups of two. One participant is blindfolded while the other has to direct the other through an obstacle path. Place chairs, desks, and other obstacles. </a:t>
            </a:r>
            <a:r>
              <a:rPr lang="en-US" sz="1200" dirty="0"/>
              <a:t> </a:t>
            </a:r>
            <a:endParaRPr lang="en-US" sz="1200" baseline="0" dirty="0"/>
          </a:p>
          <a:p>
            <a:endParaRPr lang="en-US" sz="1200" baseline="0" dirty="0"/>
          </a:p>
          <a:p>
            <a:r>
              <a:rPr lang="en-US" sz="1200" baseline="0" dirty="0"/>
              <a:t>After the participant completes the obstacle path, ask the following: </a:t>
            </a:r>
            <a:endParaRPr lang="en-US" sz="1200" baseline="0" dirty="0"/>
          </a:p>
          <a:p>
            <a:endParaRPr lang="en-US" sz="1200" baseline="0" dirty="0"/>
          </a:p>
          <a:p>
            <a:r>
              <a:rPr lang="en-US" sz="1200" baseline="0" dirty="0"/>
              <a:t>1. How did you feel when you were walking blindfolded? </a:t>
            </a:r>
            <a:endParaRPr lang="en-US" sz="1200" baseline="0" dirty="0"/>
          </a:p>
          <a:p>
            <a:r>
              <a:rPr lang="en-US" sz="1200" baseline="0" dirty="0"/>
              <a:t>2. Now imagine the elder walking in a cluttered, poorly lit room. What do you think will happen then? </a:t>
            </a:r>
            <a:endParaRPr lang="en-US" sz="1200" baseline="0" dirty="0"/>
          </a:p>
          <a:p>
            <a:endParaRPr lang="en-US" sz="1200" baseline="0" dirty="0"/>
          </a:p>
          <a:p>
            <a:r>
              <a:rPr lang="en-US" sz="1200" baseline="0" dirty="0"/>
              <a:t>The facilitator must draw out the importance of a clutter-free and well lit environment for the elder. </a:t>
            </a:r>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lvl="0" indent="-285750">
              <a:buFont typeface="Arial" panose="020B0604020202020204" pitchFamily="34" charset="0"/>
              <a:buChar char="•"/>
            </a:pPr>
            <a:r>
              <a:rPr lang="en-US" sz="1600" dirty="0">
                <a:latin typeface="Helvetica" panose="020B0604020202020204" pitchFamily="34" charset="0"/>
                <a:cs typeface="Helvetica" panose="020B0604020202020204" pitchFamily="34" charset="0"/>
              </a:rPr>
              <a:t>Dust and dust mites cause allergies, sinus infections, respiratory problems, and asthma</a:t>
            </a:r>
            <a:endParaRPr lang="en-US" sz="1600" dirty="0">
              <a:latin typeface="Helvetica" panose="020B0604020202020204" pitchFamily="34" charset="0"/>
              <a:cs typeface="Helvetica" panose="020B0604020202020204" pitchFamily="34" charset="0"/>
            </a:endParaRPr>
          </a:p>
          <a:p>
            <a:pPr marL="285750" lvl="0" indent="-285750">
              <a:buFont typeface="Arial" panose="020B0604020202020204" pitchFamily="34" charset="0"/>
              <a:buChar char="•"/>
            </a:pPr>
            <a:r>
              <a:rPr lang="en-US" sz="1600" dirty="0">
                <a:latin typeface="Helvetica" panose="020B0604020202020204" pitchFamily="34" charset="0"/>
                <a:cs typeface="Helvetica" panose="020B0604020202020204" pitchFamily="34" charset="0"/>
              </a:rPr>
              <a:t>A dirty kitchen attracts pests, which are carriers of several diseases</a:t>
            </a:r>
            <a:endParaRPr lang="en-US" sz="1600" dirty="0">
              <a:latin typeface="Helvetica" panose="020B0604020202020204" pitchFamily="34" charset="0"/>
              <a:cs typeface="Helvetica" panose="020B0604020202020204" pitchFamily="34" charset="0"/>
            </a:endParaRPr>
          </a:p>
          <a:p>
            <a:pPr marL="285750" lvl="0" indent="-285750">
              <a:buFont typeface="Arial" panose="020B0604020202020204" pitchFamily="34" charset="0"/>
              <a:buChar char="•"/>
            </a:pPr>
            <a:r>
              <a:rPr lang="en-US" sz="1600" dirty="0">
                <a:latin typeface="Helvetica" panose="020B0604020202020204" pitchFamily="34" charset="0"/>
                <a:cs typeface="Helvetica" panose="020B0604020202020204" pitchFamily="34" charset="0"/>
              </a:rPr>
              <a:t>Bacteria in bathrooms can also cause health issues</a:t>
            </a:r>
            <a:endParaRPr lang="en-US" sz="1600" dirty="0">
              <a:latin typeface="Helvetica" panose="020B0604020202020204" pitchFamily="34" charset="0"/>
              <a:cs typeface="Helvetica" panose="020B0604020202020204" pitchFamily="34" charset="0"/>
            </a:endParaRPr>
          </a:p>
          <a:p>
            <a:pPr marL="285750" lvl="0" indent="-285750">
              <a:buFont typeface="Arial" panose="020B0604020202020204" pitchFamily="34" charset="0"/>
              <a:buChar char="•"/>
            </a:pPr>
            <a:r>
              <a:rPr lang="en-US" sz="1600" dirty="0">
                <a:latin typeface="Helvetica" panose="020B0604020202020204" pitchFamily="34" charset="0"/>
                <a:cs typeface="Helvetica" panose="020B0604020202020204" pitchFamily="34" charset="0"/>
              </a:rPr>
              <a:t>A person, especially an elder or a baby, can get a urinary tract infection from using dirty toilets and showers</a:t>
            </a:r>
            <a:endParaRPr lang="en-US" sz="1600" dirty="0">
              <a:latin typeface="Helvetica" panose="020B0604020202020204" pitchFamily="34" charset="0"/>
              <a:cs typeface="Helvetica" panose="020B0604020202020204" pitchFamily="34" charset="0"/>
            </a:endParaRPr>
          </a:p>
          <a:p>
            <a:pPr marL="285750" lvl="0" indent="-285750">
              <a:buFont typeface="Arial" panose="020B0604020202020204" pitchFamily="34" charset="0"/>
              <a:buChar char="•"/>
            </a:pPr>
            <a:r>
              <a:rPr lang="en-US" sz="1600" dirty="0">
                <a:latin typeface="Helvetica" panose="020B0604020202020204" pitchFamily="34" charset="0"/>
                <a:cs typeface="Helvetica" panose="020B0604020202020204" pitchFamily="34" charset="0"/>
              </a:rPr>
              <a:t>Wet bathrooms can cause a dangerous fall</a:t>
            </a:r>
            <a:endParaRPr lang="en-US" sz="1600" dirty="0">
              <a:latin typeface="Helvetica" panose="020B0604020202020204" pitchFamily="34" charset="0"/>
              <a:cs typeface="Helvetica" panose="020B0604020202020204" pitchFamily="34" charset="0"/>
            </a:endParaRPr>
          </a:p>
          <a:p>
            <a:pPr marL="285750" lvl="0" indent="-285750">
              <a:buFont typeface="Arial" panose="020B0604020202020204" pitchFamily="34" charset="0"/>
              <a:buChar char="•"/>
            </a:pPr>
            <a:r>
              <a:rPr lang="en-US" sz="1600" dirty="0">
                <a:latin typeface="Helvetica" panose="020B0604020202020204" pitchFamily="34" charset="0"/>
                <a:cs typeface="Helvetica" panose="020B0604020202020204" pitchFamily="34" charset="0"/>
              </a:rPr>
              <a:t>A cluttered bathroom or loose bathroom fittings can cause injuries</a:t>
            </a:r>
            <a:endParaRPr lang="en-US" sz="1600" dirty="0">
              <a:latin typeface="Helvetica" panose="020B0604020202020204" pitchFamily="34" charset="0"/>
              <a:cs typeface="Helvetica" panose="020B0604020202020204" pitchFamily="34" charset="0"/>
            </a:endParaRPr>
          </a:p>
          <a:p>
            <a:pPr marL="285750" lvl="0" indent="-285750">
              <a:buFont typeface="Arial" panose="020B0604020202020204" pitchFamily="34" charset="0"/>
              <a:buChar char="•"/>
            </a:pPr>
            <a:r>
              <a:rPr lang="en-US" sz="1600" dirty="0">
                <a:latin typeface="Helvetica" panose="020B0604020202020204" pitchFamily="34" charset="0"/>
                <a:cs typeface="Helvetica" panose="020B0604020202020204" pitchFamily="34" charset="0"/>
              </a:rPr>
              <a:t>Molds, caused due to high moisture content, can trigger asthma and other respiratory diseases</a:t>
            </a:r>
            <a:endParaRPr lang="en-US" sz="1600" dirty="0">
              <a:latin typeface="Helvetica" panose="020B0604020202020204" pitchFamily="34" charset="0"/>
              <a:cs typeface="Helvetica" panose="020B0604020202020204" pitchFamily="34" charset="0"/>
            </a:endParaRPr>
          </a:p>
          <a:p>
            <a:pPr lvl="0"/>
            <a:endParaRPr lang="en-US" sz="16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85750" lvl="0" indent="-285750">
              <a:buFont typeface="Arial" panose="020B0604020202020204" pitchFamily="34" charset="0"/>
              <a:buChar char="•"/>
            </a:pPr>
            <a:r>
              <a:rPr lang="en-US" sz="1600" dirty="0">
                <a:latin typeface="Helvetica" panose="020B0604020202020204" pitchFamily="34" charset="0"/>
                <a:cs typeface="Helvetica" panose="020B0604020202020204" pitchFamily="34" charset="0"/>
              </a:rPr>
              <a:t>Clutter attracts pests and dust; can also result in falls and injuries</a:t>
            </a:r>
            <a:endParaRPr lang="en-US" sz="1600" dirty="0">
              <a:latin typeface="Helvetica" panose="020B0604020202020204" pitchFamily="34" charset="0"/>
              <a:cs typeface="Helvetica" panose="020B0604020202020204" pitchFamily="34" charset="0"/>
            </a:endParaRPr>
          </a:p>
          <a:p>
            <a:pPr marL="285750" lvl="0" indent="-285750">
              <a:buFont typeface="Arial" panose="020B0604020202020204" pitchFamily="34" charset="0"/>
              <a:buChar char="•"/>
            </a:pPr>
            <a:r>
              <a:rPr lang="en-US" sz="1600" dirty="0">
                <a:latin typeface="Helvetica" panose="020B0604020202020204" pitchFamily="34" charset="0"/>
                <a:cs typeface="Helvetica" panose="020B0604020202020204" pitchFamily="34" charset="0"/>
              </a:rPr>
              <a:t>Poor ventilation increases the risk of respiratory irritation, cold, or flu</a:t>
            </a:r>
            <a:endParaRPr lang="en-US" sz="1600" dirty="0">
              <a:latin typeface="Helvetica" panose="020B0604020202020204" pitchFamily="34" charset="0"/>
              <a:cs typeface="Helvetica" panose="020B0604020202020204" pitchFamily="34" charset="0"/>
            </a:endParaRPr>
          </a:p>
          <a:p>
            <a:pPr marL="285750" lvl="0" indent="-285750">
              <a:buFont typeface="Arial" panose="020B0604020202020204" pitchFamily="34" charset="0"/>
              <a:buChar char="•"/>
            </a:pPr>
            <a:r>
              <a:rPr lang="en-US" sz="1600" dirty="0">
                <a:latin typeface="Helvetica" panose="020B0604020202020204" pitchFamily="34" charset="0"/>
                <a:cs typeface="Helvetica" panose="020B0604020202020204" pitchFamily="34" charset="0"/>
              </a:rPr>
              <a:t>Odors and smoke can cause respiratory diseases and allergies</a:t>
            </a:r>
            <a:endParaRPr lang="en-US" sz="1600" dirty="0">
              <a:latin typeface="Helvetica" panose="020B0604020202020204" pitchFamily="34" charset="0"/>
              <a:cs typeface="Helvetica" panose="020B0604020202020204" pitchFamily="34" charset="0"/>
            </a:endParaRPr>
          </a:p>
          <a:p>
            <a:pPr lvl="0"/>
            <a:endParaRPr lang="en-US" sz="16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sz="9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E8FD62E-E8C9-42ED-AE97-D4A1862C86E8}"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GB" sz="1200" kern="1200" baseline="0" dirty="0">
                <a:solidFill>
                  <a:schemeClr val="tx1"/>
                </a:solidFill>
                <a:latin typeface="+mn-lt"/>
                <a:ea typeface="+mn-ea"/>
                <a:cs typeface="+mn-cs"/>
              </a:rPr>
              <a:t>Q1. What do I do if there is a problem of pests in the care receiver’s home?</a:t>
            </a:r>
            <a:endParaRPr lang="en-GB" sz="1200" kern="1200" baseline="0" dirty="0">
              <a:solidFill>
                <a:schemeClr val="tx1"/>
              </a:solidFill>
              <a:latin typeface="+mn-lt"/>
              <a:ea typeface="+mn-ea"/>
              <a:cs typeface="+mn-cs"/>
            </a:endParaRPr>
          </a:p>
          <a:p>
            <a:pPr marL="228600" indent="-228600">
              <a:buAutoNum type="alphaUcPeriod"/>
            </a:pPr>
            <a:r>
              <a:rPr lang="en-GB" sz="1200" kern="1200" baseline="0" dirty="0">
                <a:solidFill>
                  <a:schemeClr val="tx1"/>
                </a:solidFill>
                <a:latin typeface="+mn-lt"/>
                <a:ea typeface="+mn-ea"/>
                <a:cs typeface="+mn-cs"/>
              </a:rPr>
              <a:t>Inform the family members so that action can be taken immediately. </a:t>
            </a:r>
            <a:endParaRPr lang="en-GB" sz="1200" kern="1200" baseline="0" dirty="0">
              <a:solidFill>
                <a:schemeClr val="tx1"/>
              </a:solidFill>
              <a:latin typeface="+mn-lt"/>
              <a:ea typeface="+mn-ea"/>
              <a:cs typeface="+mn-cs"/>
            </a:endParaRPr>
          </a:p>
          <a:p>
            <a:pPr marL="228600" indent="-228600">
              <a:buAutoNum type="alphaUcPeriod"/>
            </a:pP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Q2. How can I ensure that the room of the person is clutter free?</a:t>
            </a:r>
            <a:endParaRPr lang="en-GB" sz="1200" kern="1200" baseline="0" dirty="0">
              <a:solidFill>
                <a:schemeClr val="tx1"/>
              </a:solidFill>
              <a:latin typeface="+mn-lt"/>
              <a:ea typeface="+mn-ea"/>
              <a:cs typeface="+mn-cs"/>
            </a:endParaRPr>
          </a:p>
          <a:p>
            <a:pPr marL="228600" indent="-228600">
              <a:buAutoNum type="alphaUcPeriod"/>
            </a:pPr>
            <a:r>
              <a:rPr lang="en-GB" sz="1200" kern="1200" baseline="0" dirty="0">
                <a:solidFill>
                  <a:schemeClr val="tx1"/>
                </a:solidFill>
                <a:latin typeface="+mn-lt"/>
                <a:ea typeface="+mn-ea"/>
                <a:cs typeface="+mn-cs"/>
              </a:rPr>
              <a:t>Encourage the elder or the baby’s mother to organize the things better. You can also take their permission and help organize the room better.</a:t>
            </a:r>
            <a:endParaRPr lang="en-GB" sz="1200" kern="1200" baseline="0" dirty="0">
              <a:solidFill>
                <a:schemeClr val="tx1"/>
              </a:solidFill>
              <a:latin typeface="+mn-lt"/>
              <a:ea typeface="+mn-ea"/>
              <a:cs typeface="+mn-cs"/>
            </a:endParaRPr>
          </a:p>
          <a:p>
            <a:pPr marL="228600" indent="-228600">
              <a:buAutoNum type="alphaUcPeriod"/>
            </a:pP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Q3. How do I get rid of dust mites?</a:t>
            </a:r>
            <a:endParaRPr lang="en-GB" sz="1200" kern="1200" baseline="0" dirty="0">
              <a:solidFill>
                <a:schemeClr val="tx1"/>
              </a:solidFill>
              <a:latin typeface="+mn-lt"/>
              <a:ea typeface="+mn-ea"/>
              <a:cs typeface="+mn-cs"/>
            </a:endParaRPr>
          </a:p>
          <a:p>
            <a:pPr marL="228600" indent="-228600">
              <a:buAutoNum type="alphaUcPeriod"/>
            </a:pPr>
            <a:r>
              <a:rPr lang="en-GB" sz="1200" kern="1200" baseline="0" dirty="0">
                <a:solidFill>
                  <a:schemeClr val="tx1"/>
                </a:solidFill>
                <a:latin typeface="+mn-lt"/>
                <a:ea typeface="+mn-ea"/>
                <a:cs typeface="+mn-cs"/>
              </a:rPr>
              <a:t>Soak bedspreads in hot water before washing.</a:t>
            </a:r>
            <a:endParaRPr lang="en-GB" sz="1200" kern="1200" baseline="0" dirty="0">
              <a:solidFill>
                <a:schemeClr val="tx1"/>
              </a:solidFill>
              <a:latin typeface="+mn-lt"/>
              <a:ea typeface="+mn-ea"/>
              <a:cs typeface="+mn-cs"/>
            </a:endParaRPr>
          </a:p>
          <a:p>
            <a:pPr marL="228600" indent="-228600">
              <a:buNone/>
            </a:pP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Q4. How do I ensure that the kitchen does not attract pests?</a:t>
            </a:r>
            <a:endParaRPr lang="en-GB" sz="1200" kern="1200" baseline="0" dirty="0">
              <a:solidFill>
                <a:schemeClr val="tx1"/>
              </a:solidFill>
              <a:latin typeface="+mn-lt"/>
              <a:ea typeface="+mn-ea"/>
              <a:cs typeface="+mn-cs"/>
            </a:endParaRPr>
          </a:p>
          <a:p>
            <a:pPr marL="228600" indent="-228600">
              <a:buAutoNum type="alphaUcPeriod"/>
            </a:pPr>
            <a:r>
              <a:rPr lang="en-GB" sz="1200" kern="1200" baseline="0" dirty="0">
                <a:solidFill>
                  <a:schemeClr val="tx1"/>
                </a:solidFill>
                <a:latin typeface="+mn-lt"/>
                <a:ea typeface="+mn-ea"/>
                <a:cs typeface="+mn-cs"/>
              </a:rPr>
              <a:t>Never leave food in an open container. Also, if you spill food, wipe it immediately.  </a:t>
            </a:r>
            <a:endParaRPr lang="en-GB" sz="1200" kern="1200" baseline="0" dirty="0">
              <a:solidFill>
                <a:schemeClr val="tx1"/>
              </a:solidFill>
              <a:latin typeface="+mn-lt"/>
              <a:ea typeface="+mn-ea"/>
              <a:cs typeface="+mn-cs"/>
            </a:endParaRPr>
          </a:p>
          <a:p>
            <a:pPr marL="228600" indent="-228600">
              <a:buAutoNum type="alphaUcPeriod"/>
            </a:pP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Q5. Is it enough if I wipe the bathroom with a wiper?</a:t>
            </a: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A. It is better to mop the bathroom after use as wiping might leave the bathroom a little damp.</a:t>
            </a:r>
            <a:endParaRPr lang="en-GB" sz="1200" kern="1200" baseline="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a:t>The participants are divided into</a:t>
            </a:r>
            <a:r>
              <a:rPr lang="en-US" sz="1200" baseline="0" dirty="0"/>
              <a:t> small batches. Fix an appointment in an old people’ home or nursing home and inform the participants of the location and timings for the demonstration. The participants can go and see how space is utilized to allow free access for elders. Ask them to note their observations. Also ask the participants for suggestions on how space can be utilized better/kept more clean. </a:t>
            </a:r>
            <a:endParaRPr lang="en-US" sz="1200" baseline="0" dirty="0"/>
          </a:p>
          <a:p>
            <a:endParaRPr lang="en-US" sz="1200" baseline="0" dirty="0"/>
          </a:p>
          <a:p>
            <a:r>
              <a:rPr lang="en-US" sz="1200" baseline="0" dirty="0"/>
              <a:t>Ask the participants to spot any health hazards or good practices. </a:t>
            </a:r>
            <a:endParaRPr lang="en-US" sz="1200" baseline="0" dirty="0"/>
          </a:p>
          <a:p>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900" kern="1200" dirty="0">
                <a:solidFill>
                  <a:schemeClr val="tx1"/>
                </a:solidFill>
                <a:effectLst/>
                <a:latin typeface="+mn-lt"/>
                <a:ea typeface="+mn-ea"/>
                <a:cs typeface="+mn-cs"/>
              </a:rPr>
              <a:t>Let’s see how well have we understood the concept of aging? Could you make a guess?</a:t>
            </a:r>
            <a:endParaRPr lang="en-SG" sz="900" kern="1200" dirty="0">
              <a:solidFill>
                <a:schemeClr val="tx1"/>
              </a:solidFill>
              <a:effectLst/>
              <a:latin typeface="+mn-lt"/>
              <a:ea typeface="+mn-ea"/>
              <a:cs typeface="+mn-cs"/>
            </a:endParaRPr>
          </a:p>
          <a:p>
            <a:r>
              <a:rPr lang="en-SG" sz="900" kern="1200" dirty="0">
                <a:solidFill>
                  <a:schemeClr val="tx1"/>
                </a:solidFill>
                <a:effectLst/>
                <a:latin typeface="+mn-lt"/>
                <a:ea typeface="+mn-ea"/>
                <a:cs typeface="+mn-cs"/>
              </a:rPr>
              <a:t>At which age does aging begin?</a:t>
            </a:r>
            <a:endParaRPr lang="en-SG" sz="900" kern="1200" dirty="0">
              <a:solidFill>
                <a:schemeClr val="tx1"/>
              </a:solidFill>
              <a:effectLst/>
              <a:latin typeface="+mn-lt"/>
              <a:ea typeface="+mn-ea"/>
              <a:cs typeface="+mn-cs"/>
            </a:endParaRPr>
          </a:p>
          <a:p>
            <a:r>
              <a:rPr lang="en-SG" sz="900" kern="1200" dirty="0">
                <a:solidFill>
                  <a:schemeClr val="tx1"/>
                </a:solidFill>
                <a:effectLst/>
                <a:latin typeface="+mn-lt"/>
                <a:ea typeface="+mn-ea"/>
                <a:cs typeface="+mn-cs"/>
              </a:rPr>
              <a:t> </a:t>
            </a:r>
            <a:endParaRPr lang="en-SG" sz="900" kern="1200" dirty="0">
              <a:solidFill>
                <a:schemeClr val="tx1"/>
              </a:solidFill>
              <a:effectLst/>
              <a:latin typeface="+mn-lt"/>
              <a:ea typeface="+mn-ea"/>
              <a:cs typeface="+mn-cs"/>
            </a:endParaRPr>
          </a:p>
          <a:p>
            <a:r>
              <a:rPr lang="en-SG" sz="900" kern="1200" dirty="0">
                <a:solidFill>
                  <a:schemeClr val="tx1"/>
                </a:solidFill>
                <a:effectLst/>
                <a:latin typeface="+mn-lt"/>
                <a:ea typeface="+mn-ea"/>
                <a:cs typeface="+mn-cs"/>
              </a:rPr>
              <a:t>Well, as you see aging process starts at birth.</a:t>
            </a:r>
            <a:endParaRPr lang="en-SG" sz="9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E8FD62E-E8C9-42ED-AE97-D4A1862C86E8}"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lvl="0" indent="-171450">
              <a:buFont typeface="Arial" panose="020B0604020202020204" pitchFamily="34" charset="0"/>
              <a:buChar char="•"/>
            </a:pPr>
            <a:r>
              <a:rPr lang="en-GB" sz="1200" dirty="0"/>
              <a:t>Dust every day or on alternate days</a:t>
            </a:r>
            <a:endParaRPr lang="en-US" sz="1200" dirty="0"/>
          </a:p>
          <a:p>
            <a:pPr marL="171450" lvl="0" indent="-171450">
              <a:buFont typeface="Arial" panose="020B0604020202020204" pitchFamily="34" charset="0"/>
              <a:buChar char="•"/>
            </a:pPr>
            <a:r>
              <a:rPr lang="en-GB" sz="1200" dirty="0"/>
              <a:t>Clean the ceiling, mats, window frames, fans, and air conditioners once a month</a:t>
            </a:r>
            <a:endParaRPr lang="en-US" sz="1200" dirty="0"/>
          </a:p>
          <a:p>
            <a:pPr marL="171450" lvl="0" indent="-171450">
              <a:buFont typeface="Arial" panose="020B0604020202020204" pitchFamily="34" charset="0"/>
              <a:buChar char="•"/>
            </a:pPr>
            <a:r>
              <a:rPr lang="en-GB" sz="1200" dirty="0"/>
              <a:t>Once in a month, </a:t>
            </a:r>
            <a:r>
              <a:rPr lang="en-US" sz="1200" dirty="0"/>
              <a:t>clean the shelves and cabinets and dry clean curtains and rugs</a:t>
            </a:r>
            <a:endParaRPr lang="en-US" sz="1200" dirty="0"/>
          </a:p>
          <a:p>
            <a:pPr marL="171450" lvl="0" indent="-171450">
              <a:buFont typeface="Arial" panose="020B0604020202020204" pitchFamily="34" charset="0"/>
              <a:buChar char="•"/>
            </a:pPr>
            <a:r>
              <a:rPr lang="en-US" sz="1200" dirty="0"/>
              <a:t>Use the vacuum cleaner at least once a week to clean rugs, upholstery, windowsills, and carpets</a:t>
            </a:r>
            <a:endParaRPr lang="en-US" sz="1200" dirty="0"/>
          </a:p>
          <a:p>
            <a:pPr marL="171450" lvl="0" indent="-171450">
              <a:buFont typeface="Arial" panose="020B0604020202020204" pitchFamily="34" charset="0"/>
              <a:buChar char="•"/>
            </a:pPr>
            <a:r>
              <a:rPr lang="en-GB" sz="1200" dirty="0"/>
              <a:t>To avoid dust bunnies, dust corners and under furniture and objects</a:t>
            </a:r>
            <a:r>
              <a:rPr lang="en-US" sz="1200" dirty="0"/>
              <a:t>To reduce clutter, keep things back in their place </a:t>
            </a:r>
            <a:endParaRPr lang="en-US" sz="1200" dirty="0"/>
          </a:p>
          <a:p>
            <a:pPr marL="171450" lvl="0" indent="-171450">
              <a:buFont typeface="Arial" panose="020B0604020202020204" pitchFamily="34" charset="0"/>
              <a:buChar char="•"/>
            </a:pPr>
            <a:r>
              <a:rPr lang="en-US" sz="1200" dirty="0"/>
              <a:t>Change linen regularly; soak linen in hot water before washing</a:t>
            </a:r>
            <a:endParaRPr lang="en-US" sz="12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lvl="0" indent="-171450">
              <a:buFont typeface="Arial" panose="020B0604020202020204" pitchFamily="34" charset="0"/>
              <a:buChar char="•"/>
            </a:pPr>
            <a:r>
              <a:rPr lang="en-US" sz="1200" dirty="0"/>
              <a:t>Store food in closed containers</a:t>
            </a:r>
            <a:endParaRPr lang="en-US" sz="1200" dirty="0"/>
          </a:p>
          <a:p>
            <a:pPr marL="171450" lvl="0" indent="-171450">
              <a:buFont typeface="Arial" panose="020B0604020202020204" pitchFamily="34" charset="0"/>
              <a:buChar char="•"/>
            </a:pPr>
            <a:r>
              <a:rPr lang="en-US" sz="1200" dirty="0"/>
              <a:t>Ensure that things that you do not need regularly need in the kitchen are easily accessible; store rarely used items on higher shelves</a:t>
            </a:r>
            <a:endParaRPr lang="en-US" sz="1200" dirty="0"/>
          </a:p>
          <a:p>
            <a:pPr marL="171450" lvl="0" indent="-171450">
              <a:buFont typeface="Arial" panose="020B0604020202020204" pitchFamily="34" charset="0"/>
              <a:buChar char="•"/>
            </a:pPr>
            <a:r>
              <a:rPr lang="en-US" sz="1200" dirty="0"/>
              <a:t>Clean wall titles, bathroom fittings, and ceiling of the bathroom once a week</a:t>
            </a:r>
            <a:endParaRPr lang="en-US" sz="1200" dirty="0"/>
          </a:p>
          <a:p>
            <a:pPr marL="171450" lvl="0" indent="-171450">
              <a:buFont typeface="Arial" panose="020B0604020202020204" pitchFamily="34" charset="0"/>
              <a:buChar char="•"/>
            </a:pPr>
            <a:r>
              <a:rPr lang="en-US" sz="1200" dirty="0"/>
              <a:t>Clean bathroom floor, sink and commode every day</a:t>
            </a:r>
            <a:endParaRPr lang="en-US" sz="12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2400" dirty="0">
                <a:latin typeface="Helvetica" panose="020B0604020202020204" pitchFamily="34" charset="0"/>
                <a:cs typeface="Helvetica" panose="020B0604020202020204" pitchFamily="34" charset="0"/>
              </a:rPr>
              <a:t>To improve ventilation:</a:t>
            </a:r>
            <a:endParaRPr lang="en-US" sz="2400" dirty="0">
              <a:latin typeface="Helvetica" panose="020B0604020202020204" pitchFamily="34" charset="0"/>
              <a:cs typeface="Helvetica" panose="020B0604020202020204" pitchFamily="34" charset="0"/>
            </a:endParaRPr>
          </a:p>
          <a:p>
            <a:pPr marL="171450" lvl="0" indent="-171450">
              <a:buFont typeface="Arial" panose="020B0604020202020204" pitchFamily="34" charset="0"/>
              <a:buChar char="•"/>
            </a:pPr>
            <a:r>
              <a:rPr lang="en-US" dirty="0">
                <a:latin typeface="Helvetica" panose="020B0604020202020204" pitchFamily="34" charset="0"/>
                <a:cs typeface="Helvetica" panose="020B0604020202020204" pitchFamily="34" charset="0"/>
              </a:rPr>
              <a:t>Open windows</a:t>
            </a:r>
            <a:endParaRPr lang="en-US" dirty="0">
              <a:latin typeface="Helvetica" panose="020B0604020202020204" pitchFamily="34" charset="0"/>
              <a:cs typeface="Helvetica" panose="020B0604020202020204" pitchFamily="34" charset="0"/>
            </a:endParaRPr>
          </a:p>
          <a:p>
            <a:pPr marL="171450" lvl="0" indent="-171450">
              <a:buFont typeface="Arial" panose="020B0604020202020204" pitchFamily="34" charset="0"/>
              <a:buChar char="•"/>
            </a:pPr>
            <a:r>
              <a:rPr lang="en-US" dirty="0">
                <a:latin typeface="Helvetica" panose="020B0604020202020204" pitchFamily="34" charset="0"/>
                <a:cs typeface="Helvetica" panose="020B0604020202020204" pitchFamily="34" charset="0"/>
              </a:rPr>
              <a:t>Clean filters of air conditioners and heaters</a:t>
            </a:r>
            <a:endParaRPr lang="en-US" dirty="0">
              <a:latin typeface="Helvetica" panose="020B0604020202020204" pitchFamily="34" charset="0"/>
              <a:cs typeface="Helvetica" panose="020B0604020202020204" pitchFamily="34" charset="0"/>
            </a:endParaRPr>
          </a:p>
          <a:p>
            <a:pPr marL="171450" lvl="0" indent="-171450">
              <a:buFont typeface="Arial" panose="020B0604020202020204" pitchFamily="34" charset="0"/>
              <a:buChar char="•"/>
            </a:pPr>
            <a:r>
              <a:rPr lang="en-US" dirty="0">
                <a:latin typeface="Helvetica" panose="020B0604020202020204" pitchFamily="34" charset="0"/>
                <a:cs typeface="Helvetica" panose="020B0604020202020204" pitchFamily="34" charset="0"/>
              </a:rPr>
              <a:t>Avoid smoking</a:t>
            </a:r>
            <a:endParaRPr lang="en-US" dirty="0">
              <a:latin typeface="Helvetica" panose="020B0604020202020204" pitchFamily="34" charset="0"/>
              <a:cs typeface="Helvetica" panose="020B0604020202020204" pitchFamily="34" charset="0"/>
            </a:endParaRPr>
          </a:p>
          <a:p>
            <a:pPr marL="171450" lvl="0" indent="-171450">
              <a:buFont typeface="Arial" panose="020B0604020202020204" pitchFamily="34" charset="0"/>
              <a:buChar char="•"/>
            </a:pPr>
            <a:r>
              <a:rPr lang="en-US" dirty="0">
                <a:latin typeface="Helvetica" panose="020B0604020202020204" pitchFamily="34" charset="0"/>
                <a:cs typeface="Helvetica" panose="020B0604020202020204" pitchFamily="34" charset="0"/>
              </a:rPr>
              <a:t>Avoid aerosol sprays</a:t>
            </a:r>
            <a:endParaRPr lang="en-US" dirty="0">
              <a:latin typeface="Helvetica" panose="020B0604020202020204" pitchFamily="34" charset="0"/>
              <a:cs typeface="Helvetica" panose="020B0604020202020204" pitchFamily="34" charset="0"/>
            </a:endParaRPr>
          </a:p>
          <a:p>
            <a:pPr marL="171450" lvl="0" indent="-171450">
              <a:buFont typeface="Arial" panose="020B0604020202020204" pitchFamily="34" charset="0"/>
              <a:buChar char="•"/>
            </a:pPr>
            <a:r>
              <a:rPr lang="en-US" dirty="0">
                <a:latin typeface="Helvetica" panose="020B0604020202020204" pitchFamily="34" charset="0"/>
                <a:cs typeface="Helvetica" panose="020B0604020202020204" pitchFamily="34" charset="0"/>
              </a:rPr>
              <a:t>Use natural air fresheners</a:t>
            </a:r>
            <a:endParaRPr lang="en-US"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To avoid pest problems:</a:t>
            </a:r>
            <a:endParaRPr lang="en-US" sz="2400" dirty="0">
              <a:latin typeface="Helvetica" panose="020B0604020202020204" pitchFamily="34" charset="0"/>
              <a:cs typeface="Helvetica" panose="020B0604020202020204" pitchFamily="34" charset="0"/>
            </a:endParaRPr>
          </a:p>
          <a:p>
            <a:pPr marL="171450" lvl="0" indent="-171450">
              <a:buFont typeface="Arial" panose="020B0604020202020204" pitchFamily="34" charset="0"/>
              <a:buChar char="•"/>
            </a:pPr>
            <a:r>
              <a:rPr lang="en-US" dirty="0">
                <a:latin typeface="Helvetica" panose="020B0604020202020204" pitchFamily="34" charset="0"/>
                <a:cs typeface="Helvetica" panose="020B0604020202020204" pitchFamily="34" charset="0"/>
              </a:rPr>
              <a:t>Do not leave open food</a:t>
            </a:r>
            <a:endParaRPr lang="en-US" dirty="0">
              <a:latin typeface="Helvetica" panose="020B0604020202020204" pitchFamily="34" charset="0"/>
              <a:cs typeface="Helvetica" panose="020B0604020202020204" pitchFamily="34" charset="0"/>
            </a:endParaRPr>
          </a:p>
          <a:p>
            <a:pPr marL="171450" lvl="0" indent="-171450">
              <a:buFont typeface="Arial" panose="020B0604020202020204" pitchFamily="34" charset="0"/>
              <a:buChar char="•"/>
            </a:pPr>
            <a:r>
              <a:rPr lang="en-US" dirty="0">
                <a:latin typeface="Helvetica" panose="020B0604020202020204" pitchFamily="34" charset="0"/>
                <a:cs typeface="Helvetica" panose="020B0604020202020204" pitchFamily="34" charset="0"/>
              </a:rPr>
              <a:t>Seal all cracks</a:t>
            </a:r>
            <a:endParaRPr lang="en-US" dirty="0">
              <a:latin typeface="Helvetica" panose="020B0604020202020204" pitchFamily="34" charset="0"/>
              <a:cs typeface="Helvetica" panose="020B0604020202020204" pitchFamily="34" charset="0"/>
            </a:endParaRPr>
          </a:p>
          <a:p>
            <a:pPr marL="171450" lvl="0" indent="-171450">
              <a:buFont typeface="Arial" panose="020B0604020202020204" pitchFamily="34" charset="0"/>
              <a:buChar char="•"/>
            </a:pPr>
            <a:r>
              <a:rPr lang="en-US" dirty="0">
                <a:latin typeface="Helvetica" panose="020B0604020202020204" pitchFamily="34" charset="0"/>
                <a:cs typeface="Helvetica" panose="020B0604020202020204" pitchFamily="34" charset="0"/>
              </a:rPr>
              <a:t>Ensure windows have screens</a:t>
            </a:r>
            <a:endParaRPr lang="en-US" dirty="0">
              <a:latin typeface="Helvetica" panose="020B0604020202020204" pitchFamily="34" charset="0"/>
              <a:cs typeface="Helvetica" panose="020B0604020202020204" pitchFamily="34" charset="0"/>
            </a:endParaRPr>
          </a:p>
          <a:p>
            <a:pPr marL="171450" lvl="0" indent="-171450">
              <a:buFont typeface="Arial" panose="020B0604020202020204" pitchFamily="34" charset="0"/>
              <a:buChar char="•"/>
            </a:pPr>
            <a:r>
              <a:rPr lang="en-US" dirty="0">
                <a:latin typeface="Helvetica" panose="020B0604020202020204" pitchFamily="34" charset="0"/>
                <a:cs typeface="Helvetica" panose="020B0604020202020204" pitchFamily="34" charset="0"/>
              </a:rPr>
              <a:t>Avoid the use of pesticides</a:t>
            </a:r>
            <a:endParaRPr lang="en-US" dirty="0">
              <a:latin typeface="Helvetica" panose="020B0604020202020204" pitchFamily="34" charset="0"/>
              <a:cs typeface="Helvetica" panose="020B0604020202020204" pitchFamily="34" charset="0"/>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sz="9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E8FD62E-E8C9-42ED-AE97-D4A1862C86E8}"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GB" sz="1200" kern="1200" baseline="0" dirty="0">
                <a:solidFill>
                  <a:schemeClr val="tx1"/>
                </a:solidFill>
                <a:latin typeface="+mn-lt"/>
                <a:ea typeface="+mn-ea"/>
                <a:cs typeface="+mn-cs"/>
              </a:rPr>
              <a:t>Q1. What do I do if there are a lot of unwanted things lying around?</a:t>
            </a:r>
            <a:endParaRPr lang="en-GB" sz="1200" kern="1200" baseline="0" dirty="0">
              <a:solidFill>
                <a:schemeClr val="tx1"/>
              </a:solidFill>
              <a:latin typeface="+mn-lt"/>
              <a:ea typeface="+mn-ea"/>
              <a:cs typeface="+mn-cs"/>
            </a:endParaRPr>
          </a:p>
          <a:p>
            <a:pPr marL="228600" indent="-228600">
              <a:buAutoNum type="alphaUcPeriod"/>
            </a:pPr>
            <a:r>
              <a:rPr lang="en-GB" sz="1200" kern="1200" baseline="0" dirty="0">
                <a:solidFill>
                  <a:schemeClr val="tx1"/>
                </a:solidFill>
                <a:latin typeface="+mn-lt"/>
                <a:ea typeface="+mn-ea"/>
                <a:cs typeface="+mn-cs"/>
              </a:rPr>
              <a:t>Explain the hazard of having clutter around to a family member.  </a:t>
            </a:r>
            <a:endParaRPr lang="en-GB" sz="1200" kern="1200" baseline="0" dirty="0">
              <a:solidFill>
                <a:schemeClr val="tx1"/>
              </a:solidFill>
              <a:latin typeface="+mn-lt"/>
              <a:ea typeface="+mn-ea"/>
              <a:cs typeface="+mn-cs"/>
            </a:endParaRPr>
          </a:p>
          <a:p>
            <a:pPr marL="228600" indent="-228600">
              <a:buAutoNum type="alphaUcPeriod"/>
            </a:pP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Q2. How often should I have to clear the garbage?</a:t>
            </a:r>
            <a:endParaRPr lang="en-GB" sz="1200" kern="1200" baseline="0" dirty="0">
              <a:solidFill>
                <a:schemeClr val="tx1"/>
              </a:solidFill>
              <a:latin typeface="+mn-lt"/>
              <a:ea typeface="+mn-ea"/>
              <a:cs typeface="+mn-cs"/>
            </a:endParaRPr>
          </a:p>
          <a:p>
            <a:pPr marL="228600" indent="-228600">
              <a:buAutoNum type="alphaUcPeriod"/>
            </a:pPr>
            <a:r>
              <a:rPr lang="en-GB" sz="1200" kern="1200" baseline="0" dirty="0">
                <a:solidFill>
                  <a:schemeClr val="tx1"/>
                </a:solidFill>
                <a:latin typeface="+mn-lt"/>
                <a:ea typeface="+mn-ea"/>
                <a:cs typeface="+mn-cs"/>
              </a:rPr>
              <a:t>Clear the garbage on a daily basis. This will help keep the environment odour and pest free. </a:t>
            </a:r>
            <a:endParaRPr lang="en-GB" sz="1200" kern="1200" baseline="0" dirty="0">
              <a:solidFill>
                <a:schemeClr val="tx1"/>
              </a:solidFill>
              <a:latin typeface="+mn-lt"/>
              <a:ea typeface="+mn-ea"/>
              <a:cs typeface="+mn-cs"/>
            </a:endParaRPr>
          </a:p>
          <a:p>
            <a:pPr marL="228600" indent="-228600">
              <a:buAutoNum type="alphaUcPeriod"/>
            </a:pP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Q3. How do I ensure good hygiene if the family has a pet?</a:t>
            </a:r>
            <a:endParaRPr lang="en-GB" sz="1200" kern="1200" baseline="0" dirty="0">
              <a:solidFill>
                <a:schemeClr val="tx1"/>
              </a:solidFill>
              <a:latin typeface="+mn-lt"/>
              <a:ea typeface="+mn-ea"/>
              <a:cs typeface="+mn-cs"/>
            </a:endParaRPr>
          </a:p>
          <a:p>
            <a:pPr marL="228600" indent="-228600">
              <a:buAutoNum type="alphaUcPeriod"/>
            </a:pPr>
            <a:r>
              <a:rPr lang="en-GB" sz="1200" kern="1200" baseline="0" dirty="0">
                <a:solidFill>
                  <a:schemeClr val="tx1"/>
                </a:solidFill>
                <a:latin typeface="+mn-lt"/>
                <a:ea typeface="+mn-ea"/>
                <a:cs typeface="+mn-cs"/>
              </a:rPr>
              <a:t>It would be hygienic to keep the pet away from beds and mattresses. The pet should also be maintained well to avoid respiratory problems. If the pet is a dog or cat, this may include regular wash and brushing of fur. </a:t>
            </a:r>
            <a:endParaRPr lang="en-GB" sz="1200" kern="1200" baseline="0" dirty="0">
              <a:solidFill>
                <a:schemeClr val="tx1"/>
              </a:solidFill>
              <a:latin typeface="+mn-lt"/>
              <a:ea typeface="+mn-ea"/>
              <a:cs typeface="+mn-cs"/>
            </a:endParaRPr>
          </a:p>
          <a:p>
            <a:pPr marL="228600" indent="-228600">
              <a:buNone/>
            </a:pP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Q4. If not pesticides, what can be used to catch rodents?</a:t>
            </a: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A. You can use sticky glue and mouse traps to catch rodents. If there are many pests, call a professional. </a:t>
            </a:r>
            <a:endParaRPr lang="en-GB" sz="1200" kern="1200" baseline="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GB" sz="1200" kern="1200" dirty="0">
                <a:solidFill>
                  <a:schemeClr val="tx1"/>
                </a:solidFill>
                <a:latin typeface="+mn-lt"/>
                <a:ea typeface="+mn-ea"/>
                <a:cs typeface="+mn-cs"/>
              </a:rPr>
              <a:t>Arrange for:</a:t>
            </a:r>
            <a:endParaRPr lang="en-GB" sz="1200" kern="1200" dirty="0">
              <a:solidFill>
                <a:schemeClr val="tx1"/>
              </a:solidFill>
              <a:latin typeface="+mn-lt"/>
              <a:ea typeface="+mn-ea"/>
              <a:cs typeface="+mn-cs"/>
            </a:endParaRPr>
          </a:p>
          <a:p>
            <a:pPr marL="228600" marR="0" lvl="1" indent="-228600" algn="l" defTabSz="914400" rtl="0" eaLnBrk="1" fontAlgn="auto" latinLnBrk="0" hangingPunct="1">
              <a:lnSpc>
                <a:spcPct val="100000"/>
              </a:lnSpc>
              <a:spcBef>
                <a:spcPts val="0"/>
              </a:spcBef>
              <a:spcAft>
                <a:spcPts val="0"/>
              </a:spcAft>
              <a:buClrTx/>
              <a:buSzTx/>
              <a:buFontTx/>
              <a:buAutoNum type="alphaLcParenR"/>
              <a:defRPr/>
            </a:pPr>
            <a:r>
              <a:rPr lang="en-GB" sz="1200" kern="1200" dirty="0">
                <a:solidFill>
                  <a:schemeClr val="tx1"/>
                </a:solidFill>
                <a:latin typeface="+mn-lt"/>
                <a:ea typeface="+mn-ea"/>
                <a:cs typeface="+mn-cs"/>
              </a:rPr>
              <a:t>A </a:t>
            </a:r>
            <a:r>
              <a:rPr lang="en-US" sz="1200" baseline="0" dirty="0"/>
              <a:t>pair of surgical/disposable gloves for each participant in the class </a:t>
            </a:r>
            <a:endParaRPr lang="en-US" sz="1200" baseline="0" dirty="0"/>
          </a:p>
          <a:p>
            <a:pPr marL="228600" marR="0" lvl="1" indent="-228600" algn="l" defTabSz="914400" rtl="0" eaLnBrk="1" fontAlgn="auto" latinLnBrk="0" hangingPunct="1">
              <a:lnSpc>
                <a:spcPct val="100000"/>
              </a:lnSpc>
              <a:spcBef>
                <a:spcPts val="0"/>
              </a:spcBef>
              <a:spcAft>
                <a:spcPts val="0"/>
              </a:spcAft>
              <a:buClrTx/>
              <a:buSzTx/>
              <a:buFontTx/>
              <a:buAutoNum type="alphaLcParenR"/>
              <a:defRPr/>
            </a:pPr>
            <a:r>
              <a:rPr lang="en-US" sz="1200" baseline="0" dirty="0"/>
              <a:t>One for yourself for demonstration</a:t>
            </a:r>
            <a:endParaRPr lang="en-US" sz="1200" baseline="0" dirty="0"/>
          </a:p>
          <a:p>
            <a:pPr marL="228600" marR="0" lvl="1" indent="-228600" algn="l" defTabSz="914400" rtl="0" eaLnBrk="1" fontAlgn="auto" latinLnBrk="0" hangingPunct="1">
              <a:lnSpc>
                <a:spcPct val="100000"/>
              </a:lnSpc>
              <a:spcBef>
                <a:spcPts val="0"/>
              </a:spcBef>
              <a:spcAft>
                <a:spcPts val="0"/>
              </a:spcAft>
              <a:buClrTx/>
              <a:buSzTx/>
              <a:buFontTx/>
              <a:buAutoNum type="alphaLcParenR"/>
              <a:defRPr/>
            </a:pPr>
            <a:r>
              <a:rPr lang="en-US" sz="1200" baseline="0" dirty="0"/>
              <a:t>Alcohol-based hand-rub</a:t>
            </a:r>
            <a:endParaRPr lang="en-US" sz="1200" baseline="0" dirty="0"/>
          </a:p>
          <a:p>
            <a:pPr marL="0" marR="0" lvl="1" indent="0" algn="l" defTabSz="914400" rtl="0" eaLnBrk="1" fontAlgn="auto" latinLnBrk="0" hangingPunct="1">
              <a:lnSpc>
                <a:spcPct val="100000"/>
              </a:lnSpc>
              <a:spcBef>
                <a:spcPts val="0"/>
              </a:spcBef>
              <a:spcAft>
                <a:spcPts val="0"/>
              </a:spcAft>
              <a:buClrTx/>
              <a:buSzTx/>
              <a:buFontTx/>
              <a:buNone/>
              <a:defRPr/>
            </a:pPr>
            <a:endParaRPr lang="en-US" sz="1200" baseline="0" dirty="0"/>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200" baseline="0" dirty="0"/>
              <a:t>Demonstrate the wearing of gloves using the following steps:</a:t>
            </a:r>
            <a:endParaRPr lang="en-US" sz="1200" baseline="0" dirty="0"/>
          </a:p>
          <a:p>
            <a:pPr marL="6286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GB" sz="1200" kern="1200" dirty="0">
                <a:solidFill>
                  <a:schemeClr val="tx1"/>
                </a:solidFill>
                <a:latin typeface="+mn-lt"/>
                <a:ea typeface="+mn-ea"/>
                <a:cs typeface="+mn-cs"/>
              </a:rPr>
              <a:t>Rub your hands with an alcohol-based hand-rub and dry them</a:t>
            </a:r>
            <a:endParaRPr lang="en-GB" sz="1200" kern="1200" dirty="0">
              <a:solidFill>
                <a:schemeClr val="tx1"/>
              </a:solidFill>
              <a:latin typeface="+mn-lt"/>
              <a:ea typeface="+mn-ea"/>
              <a:cs typeface="+mn-cs"/>
            </a:endParaRPr>
          </a:p>
          <a:p>
            <a:pPr marL="6286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200" kern="1200" dirty="0">
                <a:solidFill>
                  <a:schemeClr val="tx1"/>
                </a:solidFill>
                <a:latin typeface="+mn-lt"/>
                <a:ea typeface="+mn-ea"/>
                <a:cs typeface="+mn-cs"/>
              </a:rPr>
              <a:t>Take out the pair of gloves from the packet and spread one of them</a:t>
            </a:r>
            <a:endParaRPr lang="en-US" sz="1200" kern="1200" dirty="0">
              <a:solidFill>
                <a:schemeClr val="tx1"/>
              </a:solidFill>
              <a:latin typeface="+mn-lt"/>
              <a:ea typeface="+mn-ea"/>
              <a:cs typeface="+mn-cs"/>
            </a:endParaRPr>
          </a:p>
          <a:p>
            <a:pPr marL="6286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200" kern="1200" dirty="0">
                <a:solidFill>
                  <a:schemeClr val="tx1"/>
                </a:solidFill>
                <a:latin typeface="+mn-lt"/>
                <a:ea typeface="+mn-ea"/>
                <a:cs typeface="+mn-cs"/>
              </a:rPr>
              <a:t>Identify whether it will fit in your left or right hand, when you face your palm upwards</a:t>
            </a:r>
            <a:endParaRPr lang="en-US" sz="1200" kern="1200" dirty="0">
              <a:solidFill>
                <a:schemeClr val="tx1"/>
              </a:solidFill>
              <a:latin typeface="+mn-lt"/>
              <a:ea typeface="+mn-ea"/>
              <a:cs typeface="+mn-cs"/>
            </a:endParaRPr>
          </a:p>
          <a:p>
            <a:pPr marL="6286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200" kern="1200" dirty="0">
                <a:solidFill>
                  <a:schemeClr val="tx1"/>
                </a:solidFill>
                <a:latin typeface="+mn-lt"/>
                <a:ea typeface="+mn-ea"/>
                <a:cs typeface="+mn-cs"/>
              </a:rPr>
              <a:t>Slide the correct hand inside to wear it</a:t>
            </a:r>
            <a:endParaRPr lang="en-US" sz="1200" kern="1200" dirty="0">
              <a:solidFill>
                <a:schemeClr val="tx1"/>
              </a:solidFill>
              <a:latin typeface="+mn-lt"/>
              <a:ea typeface="+mn-ea"/>
              <a:cs typeface="+mn-cs"/>
            </a:endParaRPr>
          </a:p>
          <a:p>
            <a:pPr marL="6286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200" kern="1200" dirty="0">
                <a:solidFill>
                  <a:schemeClr val="tx1"/>
                </a:solidFill>
                <a:latin typeface="+mn-lt"/>
                <a:ea typeface="+mn-ea"/>
                <a:cs typeface="+mn-cs"/>
              </a:rPr>
              <a:t>Pull the glove at the wrist to ensure it fits properly</a:t>
            </a:r>
            <a:endParaRPr lang="en-US" sz="1200" kern="1200" dirty="0">
              <a:solidFill>
                <a:schemeClr val="tx1"/>
              </a:solidFill>
              <a:latin typeface="+mn-lt"/>
              <a:ea typeface="+mn-ea"/>
              <a:cs typeface="+mn-cs"/>
            </a:endParaRPr>
          </a:p>
          <a:p>
            <a:pPr marL="6286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200" kern="1200" baseline="0" dirty="0">
                <a:solidFill>
                  <a:schemeClr val="tx1"/>
                </a:solidFill>
                <a:latin typeface="+mn-lt"/>
                <a:ea typeface="+mn-ea"/>
                <a:cs typeface="+mn-cs"/>
              </a:rPr>
              <a:t>Follow this for the other hand as well</a:t>
            </a:r>
            <a:endParaRPr lang="en-US" sz="1200" kern="1200" baseline="0" dirty="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Wingdings" panose="05000000000000000000" pitchFamily="2" charset="2"/>
              <a:buNone/>
              <a:defRPr/>
            </a:pPr>
            <a:endParaRPr lang="en-US" sz="1200" kern="1200" baseline="0" dirty="0">
              <a:solidFill>
                <a:schemeClr val="tx1"/>
              </a:solidFill>
              <a:latin typeface="+mn-lt"/>
              <a:ea typeface="+mn-ea"/>
              <a:cs typeface="+mn-cs"/>
            </a:endParaRPr>
          </a:p>
          <a:p>
            <a:pPr marL="1714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200" baseline="0" dirty="0"/>
              <a:t>Demonstrate the taking off of gloves using the following steps:</a:t>
            </a:r>
            <a:endParaRPr lang="en-US" sz="1200" baseline="0" dirty="0"/>
          </a:p>
          <a:p>
            <a:pPr marL="628650" lvl="1" indent="-171450">
              <a:buFont typeface="Arial" panose="020B0604020202020204" pitchFamily="34" charset="0"/>
              <a:buChar char="•"/>
            </a:pPr>
            <a:r>
              <a:rPr lang="en-US" sz="1200" baseline="0" dirty="0"/>
              <a:t>The first step is to pinch </a:t>
            </a:r>
            <a:r>
              <a:rPr lang="en-US" sz="1200" b="0" i="0" kern="1200" dirty="0">
                <a:solidFill>
                  <a:schemeClr val="tx1"/>
                </a:solidFill>
                <a:latin typeface="+mn-lt"/>
                <a:ea typeface="+mn-ea"/>
                <a:cs typeface="+mn-cs"/>
              </a:rPr>
              <a:t>the first glove at the wrist</a:t>
            </a:r>
            <a:endParaRPr lang="en-US" sz="1200" b="0" i="0" kern="1200" dirty="0">
              <a:solidFill>
                <a:schemeClr val="tx1"/>
              </a:solidFill>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latin typeface="+mn-lt"/>
                <a:ea typeface="+mn-ea"/>
                <a:cs typeface="+mn-cs"/>
              </a:rPr>
              <a:t>Fold it over and peel it back, turning it inside out as it goes. Once the glove is off, hold it with your gloved hand</a:t>
            </a:r>
            <a:endParaRPr lang="en-US" sz="1200" b="0" i="0" kern="1200" dirty="0">
              <a:solidFill>
                <a:schemeClr val="tx1"/>
              </a:solidFill>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latin typeface="+mn-lt"/>
                <a:ea typeface="+mn-ea"/>
                <a:cs typeface="+mn-cs"/>
              </a:rPr>
              <a:t>To remove the other glove, place your bare fingers inside the cuff without touching the glove exterior. Peel the glove off from the inside, turning it inside out as it goes. Use it to envelope the other glove.</a:t>
            </a:r>
            <a:endParaRPr lang="en-US" sz="1200" b="0" i="0" kern="1200" dirty="0">
              <a:solidFill>
                <a:schemeClr val="tx1"/>
              </a:solidFill>
              <a:latin typeface="+mn-lt"/>
              <a:ea typeface="+mn-ea"/>
              <a:cs typeface="+mn-cs"/>
            </a:endParaRPr>
          </a:p>
          <a:p>
            <a:pPr lvl="1">
              <a:buFont typeface="Wingdings" panose="05000000000000000000" pitchFamily="2" charset="2"/>
              <a:buChar char="Ø"/>
            </a:pPr>
            <a:endParaRPr lang="en-US" sz="1200" b="0" i="0" kern="1200" dirty="0">
              <a:solidFill>
                <a:schemeClr val="tx1"/>
              </a:solidFill>
              <a:latin typeface="+mn-lt"/>
              <a:ea typeface="+mn-ea"/>
              <a:cs typeface="+mn-cs"/>
            </a:endParaRPr>
          </a:p>
          <a:p>
            <a:pPr lvl="0">
              <a:buFont typeface="Wingdings" panose="05000000000000000000" pitchFamily="2" charset="2"/>
              <a:buNone/>
            </a:pPr>
            <a:r>
              <a:rPr lang="en-US" sz="1200" b="0" i="0" kern="1200" dirty="0">
                <a:solidFill>
                  <a:schemeClr val="tx1"/>
                </a:solidFill>
                <a:latin typeface="+mn-lt"/>
                <a:ea typeface="+mn-ea"/>
                <a:cs typeface="+mn-cs"/>
              </a:rPr>
              <a:t>Now</a:t>
            </a:r>
            <a:r>
              <a:rPr lang="en-US" sz="1200" b="0" i="0" kern="1200" baseline="0" dirty="0">
                <a:solidFill>
                  <a:schemeClr val="tx1"/>
                </a:solidFill>
                <a:latin typeface="+mn-lt"/>
                <a:ea typeface="+mn-ea"/>
                <a:cs typeface="+mn-cs"/>
              </a:rPr>
              <a:t> handover one pair of gloves to each student in the class and ask them to follow the instructions and practice.</a:t>
            </a:r>
            <a:endParaRPr lang="en-US" sz="1200" b="0" i="0" kern="1200" dirty="0">
              <a:solidFill>
                <a:schemeClr val="tx1"/>
              </a:solidFill>
              <a:latin typeface="+mn-lt"/>
              <a:ea typeface="+mn-ea"/>
              <a:cs typeface="+mn-cs"/>
            </a:endParaRPr>
          </a:p>
          <a:p>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anose="020B0604020202020204" pitchFamily="34" charset="0"/>
              <a:buChar char="•"/>
            </a:pPr>
            <a:r>
              <a:rPr lang="en-US" sz="1200" kern="1200" dirty="0">
                <a:solidFill>
                  <a:schemeClr val="tx1"/>
                </a:solidFill>
                <a:latin typeface="+mn-lt"/>
                <a:ea typeface="+mn-ea"/>
                <a:cs typeface="+mn-cs"/>
              </a:rPr>
              <a:t>Wear disposable gloves </a:t>
            </a:r>
            <a:r>
              <a:rPr lang="en-GB" sz="1200" kern="1200" dirty="0">
                <a:solidFill>
                  <a:schemeClr val="tx1"/>
                </a:solidFill>
                <a:latin typeface="+mn-lt"/>
                <a:ea typeface="+mn-ea"/>
                <a:cs typeface="+mn-cs"/>
              </a:rPr>
              <a:t>for activities that involve contact with body fluids, mucous membranes, non-intact skin, or other potentially infectious material</a:t>
            </a:r>
            <a:endParaRPr lang="en-US" sz="1200" kern="1200" dirty="0">
              <a:solidFill>
                <a:schemeClr val="tx1"/>
              </a:solidFill>
              <a:latin typeface="+mn-lt"/>
              <a:ea typeface="+mn-ea"/>
              <a:cs typeface="+mn-cs"/>
            </a:endParaRPr>
          </a:p>
          <a:p>
            <a:pPr lvl="0">
              <a:buFont typeface="Arial" panose="020B0604020202020204" pitchFamily="34" charset="0"/>
              <a:buChar char="•"/>
            </a:pPr>
            <a:r>
              <a:rPr lang="en-GB" sz="1200" kern="1200" dirty="0">
                <a:solidFill>
                  <a:schemeClr val="tx1"/>
                </a:solidFill>
                <a:latin typeface="+mn-lt"/>
                <a:ea typeface="+mn-ea"/>
                <a:cs typeface="+mn-cs"/>
              </a:rPr>
              <a:t>Always use disposable gloves and do not reuse them</a:t>
            </a:r>
            <a:endParaRPr lang="en-US" sz="1200" kern="1200" dirty="0">
              <a:solidFill>
                <a:schemeClr val="tx1"/>
              </a:solidFill>
              <a:latin typeface="+mn-lt"/>
              <a:ea typeface="+mn-ea"/>
              <a:cs typeface="+mn-cs"/>
            </a:endParaRPr>
          </a:p>
          <a:p>
            <a:pPr lvl="0">
              <a:buFont typeface="Arial" panose="020B0604020202020204" pitchFamily="34" charset="0"/>
              <a:buChar char="•"/>
            </a:pPr>
            <a:r>
              <a:rPr lang="en-GB" sz="1200" kern="1200" dirty="0">
                <a:solidFill>
                  <a:schemeClr val="tx1"/>
                </a:solidFill>
                <a:latin typeface="+mn-lt"/>
                <a:ea typeface="+mn-ea"/>
                <a:cs typeface="+mn-cs"/>
              </a:rPr>
              <a:t>When wearing and taking off gloves:</a:t>
            </a:r>
            <a:endParaRPr lang="en-US" sz="1200" kern="1200" dirty="0">
              <a:solidFill>
                <a:schemeClr val="tx1"/>
              </a:solidFill>
              <a:latin typeface="+mn-lt"/>
              <a:ea typeface="+mn-ea"/>
              <a:cs typeface="+mn-cs"/>
            </a:endParaRPr>
          </a:p>
          <a:p>
            <a:pPr lvl="1">
              <a:buFont typeface="Arial" panose="020B0604020202020204" pitchFamily="34" charset="0"/>
              <a:buChar char="•"/>
            </a:pPr>
            <a:r>
              <a:rPr lang="en-GB" sz="1200" kern="1200" dirty="0">
                <a:solidFill>
                  <a:schemeClr val="tx1"/>
                </a:solidFill>
                <a:latin typeface="+mn-lt"/>
                <a:ea typeface="+mn-ea"/>
                <a:cs typeface="+mn-cs"/>
              </a:rPr>
              <a:t>Ensure proper hand hygiene</a:t>
            </a:r>
            <a:endParaRPr lang="en-US" sz="1200" kern="1200" dirty="0">
              <a:solidFill>
                <a:schemeClr val="tx1"/>
              </a:solidFill>
              <a:latin typeface="+mn-lt"/>
              <a:ea typeface="+mn-ea"/>
              <a:cs typeface="+mn-cs"/>
            </a:endParaRPr>
          </a:p>
          <a:p>
            <a:pPr lvl="1">
              <a:buFont typeface="Arial" panose="020B0604020202020204" pitchFamily="34" charset="0"/>
              <a:buChar char="•"/>
            </a:pPr>
            <a:r>
              <a:rPr lang="en-GB" sz="1200" kern="1200" dirty="0">
                <a:solidFill>
                  <a:schemeClr val="tx1"/>
                </a:solidFill>
                <a:latin typeface="+mn-lt"/>
                <a:ea typeface="+mn-ea"/>
                <a:cs typeface="+mn-cs"/>
              </a:rPr>
              <a:t>Ensure your hands are completely dry</a:t>
            </a:r>
            <a:endParaRPr lang="en-US" sz="1200" kern="1200" dirty="0">
              <a:solidFill>
                <a:schemeClr val="tx1"/>
              </a:solidFill>
              <a:latin typeface="+mn-lt"/>
              <a:ea typeface="+mn-ea"/>
              <a:cs typeface="+mn-cs"/>
            </a:endParaRPr>
          </a:p>
          <a:p>
            <a:pPr lvl="1">
              <a:buFont typeface="Arial" panose="020B0604020202020204" pitchFamily="34" charset="0"/>
              <a:buChar char="•"/>
            </a:pPr>
            <a:r>
              <a:rPr lang="en-GB" sz="1200" kern="1200" dirty="0">
                <a:solidFill>
                  <a:schemeClr val="tx1"/>
                </a:solidFill>
                <a:latin typeface="+mn-lt"/>
                <a:ea typeface="+mn-ea"/>
                <a:cs typeface="+mn-cs"/>
              </a:rPr>
              <a:t>Take care not to touch the outer part of the glove </a:t>
            </a:r>
            <a:endParaRPr lang="en-US" sz="1200" kern="1200" dirty="0">
              <a:solidFill>
                <a:schemeClr val="tx1"/>
              </a:solidFill>
              <a:latin typeface="+mn-lt"/>
              <a:ea typeface="+mn-ea"/>
              <a:cs typeface="+mn-cs"/>
            </a:endParaRPr>
          </a:p>
          <a:p>
            <a:pPr>
              <a:buFont typeface="Arial" panose="020B0604020202020204" pitchFamily="34" charset="0"/>
              <a:buChar char="•"/>
            </a:pPr>
            <a:r>
              <a:rPr lang="en-GB" sz="1200" kern="1200" dirty="0">
                <a:solidFill>
                  <a:schemeClr val="tx1"/>
                </a:solidFill>
                <a:latin typeface="+mn-lt"/>
                <a:ea typeface="+mn-ea"/>
                <a:cs typeface="+mn-cs"/>
              </a:rPr>
              <a:t>Dispose of the gloves properly</a:t>
            </a:r>
            <a:endParaRPr lang="en-US" sz="14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sz="9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E8FD62E-E8C9-42ED-AE97-D4A1862C86E8}"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dirty="0">
                <a:solidFill>
                  <a:schemeClr val="tx1"/>
                </a:solidFill>
                <a:latin typeface="+mn-lt"/>
                <a:ea typeface="+mn-ea"/>
                <a:cs typeface="+mn-cs"/>
              </a:rPr>
              <a:t>Q.1. What should I do if the elder wants to</a:t>
            </a:r>
            <a:r>
              <a:rPr lang="en-GB" sz="1200" kern="1200" baseline="0" dirty="0">
                <a:solidFill>
                  <a:schemeClr val="tx1"/>
                </a:solidFill>
                <a:latin typeface="+mn-lt"/>
                <a:ea typeface="+mn-ea"/>
                <a:cs typeface="+mn-cs"/>
              </a:rPr>
              <a:t> do activities such as rigorous exercising that I feel they are too old to do?</a:t>
            </a:r>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Ans. See if the elder is comfortable doing the exercise. You may even check with the family and the elder’s doctor. If not, gently explain to the elder that they while it is good to exercise regularly, they should do so within </a:t>
            </a:r>
            <a:r>
              <a:rPr lang="en-GB" sz="1200" kern="1200" baseline="0">
                <a:solidFill>
                  <a:schemeClr val="tx1"/>
                </a:solidFill>
                <a:latin typeface="+mn-lt"/>
                <a:ea typeface="+mn-ea"/>
                <a:cs typeface="+mn-cs"/>
              </a:rPr>
              <a:t>limits prescribed by their doctor.</a:t>
            </a: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dirty="0">
                <a:solidFill>
                  <a:schemeClr val="tx1"/>
                </a:solidFill>
                <a:latin typeface="+mn-lt"/>
                <a:ea typeface="+mn-ea"/>
                <a:cs typeface="+mn-cs"/>
              </a:rPr>
              <a:t>Q1.</a:t>
            </a:r>
            <a:r>
              <a:rPr lang="en-IN" sz="1200" kern="1200" baseline="0" dirty="0">
                <a:solidFill>
                  <a:schemeClr val="tx1"/>
                </a:solidFill>
                <a:latin typeface="+mn-lt"/>
                <a:ea typeface="+mn-ea"/>
                <a:cs typeface="+mn-cs"/>
              </a:rPr>
              <a:t> </a:t>
            </a:r>
            <a:r>
              <a:rPr lang="en-IN" sz="1200" kern="1200" dirty="0">
                <a:solidFill>
                  <a:schemeClr val="tx1"/>
                </a:solidFill>
                <a:latin typeface="+mn-lt"/>
                <a:ea typeface="+mn-ea"/>
                <a:cs typeface="+mn-cs"/>
              </a:rPr>
              <a:t>Can you use the gloves again if you feel that the gloves could not have got infected?</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One can never be sure if the gloves have got infected or not whatever precautions you might have taken.  It is not advisable to reuse the gloves.</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Q2. Why is it important to dispose of the gloves properly?</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Any spread of infection may aggravate the condition of the care receiver and may make the care giver sick. Gloves or any other infected material like the dressing, cotton etc must be put in a sealable plastic bag and then put in the bin for municipal authorities to take away.</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Q3. What does one do with the rings etc worn on hand while wearing gloves?</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Wearing of rings unless the ring is like a flat band is prohibited; otherwise it may puncture the glove and the whole purpose of wearing of gloves is defeated</a:t>
            </a:r>
            <a:r>
              <a:rPr lang="en-IN" sz="1200" kern="1200">
                <a:solidFill>
                  <a:schemeClr val="tx1"/>
                </a:solidFill>
                <a:latin typeface="+mn-lt"/>
                <a:ea typeface="+mn-ea"/>
                <a:cs typeface="+mn-cs"/>
              </a:rPr>
              <a:t>.  </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aseline="0" dirty="0"/>
              <a:t>In this demonstration activity, the class participants will learn how to make a bed neatly. This will include:</a:t>
            </a:r>
            <a:endParaRPr lang="en-US" sz="1200" baseline="0" dirty="0"/>
          </a:p>
          <a:p>
            <a:pPr marL="171450" indent="-171450">
              <a:buFont typeface="Arial" panose="020B0604020202020204" pitchFamily="34" charset="0"/>
              <a:buChar char="•"/>
            </a:pPr>
            <a:r>
              <a:rPr lang="en-US" sz="1200" baseline="0" dirty="0"/>
              <a:t>changing a bed sheet</a:t>
            </a:r>
            <a:endParaRPr lang="en-US" sz="1200" baseline="0" dirty="0"/>
          </a:p>
          <a:p>
            <a:pPr marL="171450" indent="-171450">
              <a:buFont typeface="Arial" panose="020B0604020202020204" pitchFamily="34" charset="0"/>
              <a:buChar char="•"/>
            </a:pPr>
            <a:r>
              <a:rPr lang="en-US" sz="1200" baseline="0" dirty="0"/>
              <a:t>changing pillow covers</a:t>
            </a:r>
            <a:endParaRPr lang="en-US" sz="1200" baseline="0" dirty="0"/>
          </a:p>
          <a:p>
            <a:pPr marL="171450" indent="-171450">
              <a:buFont typeface="Arial" panose="020B0604020202020204" pitchFamily="34" charset="0"/>
              <a:buChar char="•"/>
            </a:pPr>
            <a:r>
              <a:rPr lang="en-US" sz="1200" baseline="0" dirty="0"/>
              <a:t>and folding top sheets/duvets</a:t>
            </a:r>
            <a:endParaRPr lang="en-US" sz="1200" baseline="0" dirty="0"/>
          </a:p>
          <a:p>
            <a:pPr>
              <a:buFont typeface="Wingdings" panose="05000000000000000000" pitchFamily="2" charset="2"/>
              <a:buNone/>
            </a:pPr>
            <a:endParaRPr lang="en-US" sz="1200" baseline="0" dirty="0"/>
          </a:p>
          <a:p>
            <a:pPr>
              <a:buFont typeface="Wingdings" panose="05000000000000000000" pitchFamily="2" charset="2"/>
              <a:buNone/>
            </a:pPr>
            <a:r>
              <a:rPr lang="en-US" sz="1200" baseline="0" dirty="0"/>
              <a:t>You will require:</a:t>
            </a:r>
            <a:endParaRPr lang="en-US" sz="1200" baseline="0" dirty="0"/>
          </a:p>
          <a:p>
            <a:pPr marL="228600" indent="-228600">
              <a:buFont typeface="Wingdings" panose="05000000000000000000" pitchFamily="2" charset="2"/>
              <a:buAutoNum type="alphaLcParenR"/>
            </a:pPr>
            <a:r>
              <a:rPr lang="en-US" sz="1200" baseline="0" dirty="0"/>
              <a:t>A bed with a mattress with a relatively dirty and crumpled bed sheet</a:t>
            </a:r>
            <a:endParaRPr lang="en-US" sz="1200" baseline="0" dirty="0"/>
          </a:p>
          <a:p>
            <a:pPr marL="228600" indent="-228600">
              <a:buFont typeface="Wingdings" panose="05000000000000000000" pitchFamily="2" charset="2"/>
              <a:buAutoNum type="alphaLcParenR"/>
            </a:pPr>
            <a:r>
              <a:rPr lang="en-US" sz="1200" baseline="0" dirty="0"/>
              <a:t>Pillow covers</a:t>
            </a:r>
            <a:endParaRPr lang="en-US" sz="1200" baseline="0" dirty="0"/>
          </a:p>
          <a:p>
            <a:pPr marL="228600" indent="-228600">
              <a:buFont typeface="Wingdings" panose="05000000000000000000" pitchFamily="2" charset="2"/>
              <a:buAutoNum type="alphaLcParenR"/>
            </a:pPr>
            <a:r>
              <a:rPr lang="en-US" sz="1200" baseline="0" dirty="0"/>
              <a:t>A top sheet/ duvet</a:t>
            </a:r>
            <a:endParaRPr lang="en-US" sz="1200" baseline="0" dirty="0"/>
          </a:p>
          <a:p>
            <a:pPr marL="228600" indent="-228600">
              <a:buFont typeface="Wingdings" panose="05000000000000000000" pitchFamily="2" charset="2"/>
              <a:buAutoNum type="alphaLcParenR"/>
            </a:pPr>
            <a:r>
              <a:rPr lang="en-US" sz="1200" baseline="0" dirty="0"/>
              <a:t>A clean and ironed bed sheet</a:t>
            </a:r>
            <a:endParaRPr lang="en-US" sz="1200" baseline="0" dirty="0"/>
          </a:p>
          <a:p>
            <a:pPr marL="228600" indent="-228600">
              <a:buFont typeface="Wingdings" panose="05000000000000000000" pitchFamily="2" charset="2"/>
              <a:buAutoNum type="alphaLcParenR"/>
            </a:pPr>
            <a:r>
              <a:rPr lang="en-US" sz="1200" baseline="0" dirty="0"/>
              <a:t>A laundry basket</a:t>
            </a:r>
            <a:endParaRPr lang="en-US" sz="1200" baseline="0" dirty="0"/>
          </a:p>
          <a:p>
            <a:pPr marL="228600" indent="-228600">
              <a:buFont typeface="Wingdings" panose="05000000000000000000" pitchFamily="2" charset="2"/>
              <a:buAutoNum type="alphaLcParenR"/>
            </a:pPr>
            <a:endParaRPr lang="en-US" sz="1200" baseline="0" dirty="0"/>
          </a:p>
          <a:p>
            <a:pPr marL="228600" indent="-228600">
              <a:buFont typeface="Wingdings" panose="05000000000000000000" pitchFamily="2" charset="2"/>
              <a:buNone/>
            </a:pPr>
            <a:r>
              <a:rPr lang="en-US" sz="1200" baseline="0" dirty="0"/>
              <a:t>Divide the class into batches of 3-4 students each. Each student of a batch will perform one of the following tasks:</a:t>
            </a:r>
            <a:endParaRPr lang="en-US" sz="1200" baseline="0" dirty="0"/>
          </a:p>
          <a:p>
            <a:pPr marL="228600" indent="-228600">
              <a:buFont typeface="Wingdings" panose="05000000000000000000" pitchFamily="2" charset="2"/>
              <a:buAutoNum type="alphaLcParenR"/>
            </a:pPr>
            <a:r>
              <a:rPr lang="en-US" sz="1200" baseline="0" dirty="0"/>
              <a:t>Remove the dirty bed sheet and pillow cover and put them in the laundry basket</a:t>
            </a:r>
            <a:endParaRPr lang="en-US" sz="1200" baseline="0" dirty="0"/>
          </a:p>
          <a:p>
            <a:pPr marL="228600" indent="-228600">
              <a:buFont typeface="Wingdings" panose="05000000000000000000" pitchFamily="2" charset="2"/>
              <a:buAutoNum type="alphaLcParenR"/>
            </a:pPr>
            <a:r>
              <a:rPr lang="en-US" sz="1200" baseline="0" dirty="0"/>
              <a:t>Put a clean bed sheet on the mattress and tuck it in well</a:t>
            </a:r>
            <a:endParaRPr lang="en-US" sz="1200" baseline="0" dirty="0"/>
          </a:p>
          <a:p>
            <a:pPr marL="228600" indent="-228600">
              <a:buFont typeface="Wingdings" panose="05000000000000000000" pitchFamily="2" charset="2"/>
              <a:buAutoNum type="alphaLcParenR"/>
            </a:pPr>
            <a:r>
              <a:rPr lang="en-US" sz="1200" baseline="0" dirty="0"/>
              <a:t>Put a clean pillow cover on the pillow</a:t>
            </a:r>
            <a:endParaRPr lang="en-US" sz="1200" baseline="0" dirty="0"/>
          </a:p>
          <a:p>
            <a:pPr marL="228600" indent="-228600">
              <a:buFont typeface="Wingdings" panose="05000000000000000000" pitchFamily="2" charset="2"/>
              <a:buAutoNum type="alphaLcParenR"/>
            </a:pPr>
            <a:r>
              <a:rPr lang="en-US" sz="1200" baseline="0" dirty="0"/>
              <a:t>Fold the top sheet/ duvet and lay it neatly at the base of the mattress</a:t>
            </a:r>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anose="020B0604020202020204" pitchFamily="34" charset="0"/>
              <a:buChar char="•"/>
            </a:pPr>
            <a:r>
              <a:rPr lang="en-US" sz="1200" dirty="0"/>
              <a:t>Change bed linen weekly, or earlier, if it gets dirty</a:t>
            </a:r>
            <a:endParaRPr lang="en-US" sz="1200" dirty="0"/>
          </a:p>
          <a:p>
            <a:pPr lvl="0">
              <a:buFont typeface="Arial" panose="020B0604020202020204" pitchFamily="34" charset="0"/>
              <a:buChar char="•"/>
            </a:pPr>
            <a:r>
              <a:rPr lang="en-US" sz="1200" dirty="0"/>
              <a:t>For a person who spends most of their time in bed or a person who frequently eats in bed, you may need to change bed linen multiple times in a week</a:t>
            </a:r>
            <a:endParaRPr lang="en-US" sz="1200" dirty="0"/>
          </a:p>
          <a:p>
            <a:pPr lvl="0">
              <a:buFont typeface="Arial" panose="020B0604020202020204" pitchFamily="34" charset="0"/>
              <a:buChar char="•"/>
            </a:pPr>
            <a:r>
              <a:rPr lang="en-US" sz="1200" dirty="0"/>
              <a:t>If the person soils the bed, change bed linen immediately</a:t>
            </a:r>
            <a:endParaRPr lang="en-US" sz="1200" dirty="0"/>
          </a:p>
          <a:p>
            <a:pPr lvl="0">
              <a:buFont typeface="Arial" panose="020B0604020202020204" pitchFamily="34" charset="0"/>
              <a:buChar char="•"/>
            </a:pPr>
            <a:r>
              <a:rPr lang="en-US" sz="1200" dirty="0"/>
              <a:t>Put bath, hand and face towels for drying as soon as they become damp</a:t>
            </a:r>
            <a:endParaRPr lang="en-US" sz="1200" dirty="0"/>
          </a:p>
          <a:p>
            <a:pPr lvl="0">
              <a:buFont typeface="Arial" panose="020B0604020202020204" pitchFamily="34" charset="0"/>
              <a:buChar char="•"/>
            </a:pPr>
            <a:r>
              <a:rPr lang="en-US" sz="1200" dirty="0"/>
              <a:t>Replace towels once in four days, or earlier, if they get dirty</a:t>
            </a:r>
            <a:endParaRPr lang="en-US" sz="1200" dirty="0"/>
          </a:p>
          <a:p>
            <a:pPr lvl="0">
              <a:buFont typeface="Arial" panose="020B0604020202020204" pitchFamily="34" charset="0"/>
              <a:buChar char="•"/>
            </a:pPr>
            <a:r>
              <a:rPr lang="en-US" sz="1200" dirty="0"/>
              <a:t>If hand and face towels are used to wipe off food or dirt, change them immediately</a:t>
            </a:r>
            <a:endParaRPr lang="en-US" sz="1200" dirty="0"/>
          </a:p>
          <a:p>
            <a:pPr lvl="0">
              <a:buFont typeface="Arial" panose="020B0604020202020204" pitchFamily="34" charset="0"/>
              <a:buNone/>
            </a:pPr>
            <a:endParaRPr lang="en-US" sz="12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anose="020B0604020202020204" pitchFamily="34" charset="0"/>
              <a:buChar char="•"/>
            </a:pPr>
            <a:r>
              <a:rPr lang="en-US" sz="1200" dirty="0"/>
              <a:t>Observe how often a bathroom rug gets wet or dirty and change it accordingly</a:t>
            </a:r>
            <a:endParaRPr lang="en-US" sz="1200" dirty="0"/>
          </a:p>
          <a:p>
            <a:pPr lvl="0">
              <a:buFont typeface="Arial" panose="020B0604020202020204" pitchFamily="34" charset="0"/>
              <a:buChar char="•"/>
            </a:pPr>
            <a:r>
              <a:rPr lang="en-US" sz="1200" dirty="0"/>
              <a:t>To get rid of germs, dust mites, and bed bugs, soak and wash linen in hot water</a:t>
            </a:r>
            <a:endParaRPr lang="en-US" sz="1200" dirty="0"/>
          </a:p>
          <a:p>
            <a:pPr>
              <a:buFont typeface="Arial" panose="020B0604020202020204" pitchFamily="34" charset="0"/>
              <a:buChar char="•"/>
            </a:pPr>
            <a:r>
              <a:rPr lang="en-US" sz="1200" dirty="0"/>
              <a:t>Ensure that before you use it, linen has been dried and ironed properly</a:t>
            </a:r>
            <a:endParaRPr lang="en-US" sz="12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sz="9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E8FD62E-E8C9-42ED-AE97-D4A1862C86E8}"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dirty="0">
                <a:solidFill>
                  <a:schemeClr val="tx1"/>
                </a:solidFill>
                <a:latin typeface="+mn-lt"/>
                <a:ea typeface="+mn-ea"/>
                <a:cs typeface="+mn-cs"/>
              </a:rPr>
              <a:t>Q1.</a:t>
            </a:r>
            <a:r>
              <a:rPr lang="en-IN" sz="1200" kern="1200" baseline="0" dirty="0">
                <a:solidFill>
                  <a:schemeClr val="tx1"/>
                </a:solidFill>
                <a:latin typeface="+mn-lt"/>
                <a:ea typeface="+mn-ea"/>
                <a:cs typeface="+mn-cs"/>
              </a:rPr>
              <a:t> </a:t>
            </a:r>
            <a:r>
              <a:rPr lang="en-IN" sz="1200" kern="1200" dirty="0">
                <a:solidFill>
                  <a:schemeClr val="tx1"/>
                </a:solidFill>
                <a:latin typeface="+mn-lt"/>
                <a:ea typeface="+mn-ea"/>
                <a:cs typeface="+mn-cs"/>
              </a:rPr>
              <a:t>Why is it important to change linen regularly?</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Dirty linen can be a source of new diseases</a:t>
            </a:r>
            <a:r>
              <a:rPr lang="en-IN" sz="1200" kern="1200" baseline="0" dirty="0">
                <a:solidFill>
                  <a:schemeClr val="tx1"/>
                </a:solidFill>
                <a:latin typeface="+mn-lt"/>
                <a:ea typeface="+mn-ea"/>
                <a:cs typeface="+mn-cs"/>
              </a:rPr>
              <a:t> and </a:t>
            </a:r>
            <a:r>
              <a:rPr lang="en-IN" sz="1200" kern="1200" dirty="0">
                <a:solidFill>
                  <a:schemeClr val="tx1"/>
                </a:solidFill>
                <a:latin typeface="+mn-lt"/>
                <a:ea typeface="+mn-ea"/>
                <a:cs typeface="+mn-cs"/>
              </a:rPr>
              <a:t>rashes.  It is also uncomfortable for the person to use </a:t>
            </a:r>
            <a:r>
              <a:rPr lang="en-IN" sz="1200" kern="1200" baseline="0" dirty="0">
                <a:solidFill>
                  <a:schemeClr val="tx1"/>
                </a:solidFill>
                <a:latin typeface="+mn-lt"/>
                <a:ea typeface="+mn-ea"/>
                <a:cs typeface="+mn-cs"/>
              </a:rPr>
              <a:t>dirty linen</a:t>
            </a:r>
            <a:r>
              <a:rPr lang="en-IN" sz="1200" kern="1200" dirty="0">
                <a:solidFill>
                  <a:schemeClr val="tx1"/>
                </a:solidFill>
                <a:latin typeface="+mn-lt"/>
                <a:ea typeface="+mn-ea"/>
                <a:cs typeface="+mn-cs"/>
              </a:rPr>
              <a:t>. </a:t>
            </a:r>
            <a:endParaRPr lang="en-IN"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Q2. Should you make use of disinfectants while washing the linen?</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It would be a good idea linen to use disinfectant which would improve hygiene and cleanliness of the linen.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Q3. What is the best way to clean dirty linen belonging to a person with an infection?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Washing them by soaking them in hot water and drying them in the sun can help kill all germs. One may ask the dry cleaners to dry clean  the woollen blankets etc separately so that the infection may not spread.</a:t>
            </a: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anose="020B0604020202020204" pitchFamily="34" charset="0"/>
              <a:buChar char="•"/>
            </a:pPr>
            <a:r>
              <a:rPr lang="en-US" sz="1200" baseline="0" dirty="0"/>
              <a:t>Arrange for the following things for the demonstration:</a:t>
            </a:r>
            <a:endParaRPr lang="en-US" sz="1200" baseline="0" dirty="0"/>
          </a:p>
          <a:p>
            <a:pPr marL="628650" lvl="1" indent="-171450">
              <a:buFont typeface="Arial" panose="020B0604020202020204" pitchFamily="34" charset="0"/>
              <a:buChar char="•"/>
            </a:pPr>
            <a:r>
              <a:rPr lang="en-US" sz="1200" baseline="0" dirty="0"/>
              <a:t>A pair of surgical/disposable gloves for each student in the class</a:t>
            </a:r>
            <a:endParaRPr lang="en-US" sz="1200" baseline="0"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200" baseline="0" dirty="0"/>
              <a:t>A barrier mask for each student in the class</a:t>
            </a:r>
            <a:endParaRPr lang="en-US" sz="1200" baseline="0"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200" baseline="0" dirty="0"/>
              <a:t>At least 3-4 gowns</a:t>
            </a:r>
            <a:endParaRPr lang="en-US" sz="1200" baseline="0" dirty="0"/>
          </a:p>
          <a:p>
            <a:pPr marL="628650" lvl="1" indent="-171450">
              <a:buFont typeface="Arial" panose="020B0604020202020204" pitchFamily="34" charset="0"/>
              <a:buChar char="•"/>
            </a:pPr>
            <a:r>
              <a:rPr lang="en-US" sz="1200" baseline="0" dirty="0"/>
              <a:t>At least 3-4 aprons</a:t>
            </a:r>
            <a:endParaRPr lang="en-US" sz="1200" baseline="0" dirty="0"/>
          </a:p>
          <a:p>
            <a:pPr lvl="0">
              <a:buFont typeface="Arial" panose="020B0604020202020204" pitchFamily="34" charset="0"/>
              <a:buChar char="•"/>
            </a:pPr>
            <a:r>
              <a:rPr lang="en-US" sz="1200" baseline="0" dirty="0"/>
              <a:t>The aim of this activity is to make the students aware about these articles and how to wear them. You will have to demonstrate the wearing of each article and then the students can be invited to try the same</a:t>
            </a:r>
            <a:endParaRPr lang="en-US" sz="1200" baseline="0" dirty="0"/>
          </a:p>
          <a:p>
            <a:pPr lvl="0">
              <a:buFont typeface="Arial" panose="020B0604020202020204" pitchFamily="34" charset="0"/>
              <a:buChar char="•"/>
            </a:pPr>
            <a:r>
              <a:rPr lang="en-US" sz="1200" baseline="0" dirty="0"/>
              <a:t>Tying a mask and apron and wearing a gown are simple activities</a:t>
            </a:r>
            <a:endParaRPr lang="en-US" sz="1200" baseline="0" dirty="0"/>
          </a:p>
          <a:p>
            <a:pPr lvl="0">
              <a:buFont typeface="Arial" panose="020B0604020202020204" pitchFamily="34" charset="0"/>
              <a:buChar char="•"/>
            </a:pPr>
            <a:r>
              <a:rPr lang="en-US" sz="1200" baseline="0" dirty="0"/>
              <a:t>For gloves, use the following steps:</a:t>
            </a:r>
            <a:endParaRPr lang="en-US" sz="1200" baseline="0" dirty="0"/>
          </a:p>
          <a:p>
            <a:pPr marL="628650" lvl="1" indent="-171450">
              <a:buFont typeface="Arial" panose="020B0604020202020204" pitchFamily="34" charset="0"/>
              <a:buChar char="•"/>
            </a:pPr>
            <a:r>
              <a:rPr lang="en-US" sz="1200" baseline="0" dirty="0"/>
              <a:t>First wear the gloves</a:t>
            </a:r>
            <a:endParaRPr lang="en-US" sz="1200" baseline="0" dirty="0"/>
          </a:p>
          <a:p>
            <a:pPr marL="628650" lvl="1" indent="-171450">
              <a:buFont typeface="Arial" panose="020B0604020202020204" pitchFamily="34" charset="0"/>
              <a:buChar char="•"/>
            </a:pPr>
            <a:r>
              <a:rPr lang="en-US" sz="1200" baseline="0" dirty="0"/>
              <a:t>The first step is to t</a:t>
            </a:r>
            <a:r>
              <a:rPr lang="en-US" sz="1200" b="0" i="0" kern="1200" dirty="0">
                <a:solidFill>
                  <a:schemeClr val="tx1"/>
                </a:solidFill>
                <a:latin typeface="+mn-lt"/>
                <a:ea typeface="+mn-ea"/>
                <a:cs typeface="+mn-cs"/>
              </a:rPr>
              <a:t>ake hold of the first glove at the wrist</a:t>
            </a:r>
            <a:endParaRPr lang="en-US" sz="1200" b="0" i="0" kern="1200" dirty="0">
              <a:solidFill>
                <a:schemeClr val="tx1"/>
              </a:solidFill>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latin typeface="+mn-lt"/>
                <a:ea typeface="+mn-ea"/>
                <a:cs typeface="+mn-cs"/>
              </a:rPr>
              <a:t>Fold it over and peel it back, turning it inside out as it goes. Once the glove is off, hold it with your gloved hand</a:t>
            </a:r>
            <a:endParaRPr lang="en-US" sz="1200" b="0" i="0" kern="1200" dirty="0">
              <a:solidFill>
                <a:schemeClr val="tx1"/>
              </a:solidFill>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latin typeface="+mn-lt"/>
                <a:ea typeface="+mn-ea"/>
                <a:cs typeface="+mn-cs"/>
              </a:rPr>
              <a:t>To remove the other glove, place your bare fingers inside the cuff without touching the glove exterior. Peel the glove off from the inside, turning it inside out as it goes. Use it to envelope the other glove.</a:t>
            </a:r>
            <a:endParaRPr lang="en-US" sz="1200" b="0" i="0" kern="1200" dirty="0">
              <a:solidFill>
                <a:schemeClr val="tx1"/>
              </a:solidFill>
              <a:latin typeface="+mn-lt"/>
              <a:ea typeface="+mn-ea"/>
              <a:cs typeface="+mn-cs"/>
            </a:endParaRPr>
          </a:p>
          <a:p>
            <a:pPr lvl="0">
              <a:buFont typeface="Arial" panose="020B0604020202020204" pitchFamily="34" charset="0"/>
              <a:buChar char="•"/>
            </a:pPr>
            <a:r>
              <a:rPr lang="en-US" sz="1200" b="0" i="0" kern="1200" baseline="0" dirty="0">
                <a:solidFill>
                  <a:schemeClr val="tx1"/>
                </a:solidFill>
                <a:latin typeface="+mn-lt"/>
                <a:ea typeface="+mn-ea"/>
                <a:cs typeface="+mn-cs"/>
              </a:rPr>
              <a:t>You can also arrange to show an online video on the same.</a:t>
            </a:r>
            <a:endParaRPr lang="en-US" sz="1200" b="0" i="0" kern="1200" baseline="0" dirty="0">
              <a:solidFill>
                <a:schemeClr val="tx1"/>
              </a:solidFill>
              <a:latin typeface="+mn-lt"/>
              <a:ea typeface="+mn-ea"/>
              <a:cs typeface="+mn-cs"/>
            </a:endParaRPr>
          </a:p>
          <a:p>
            <a:pPr lvl="0">
              <a:buFont typeface="Arial" panose="020B0604020202020204" pitchFamily="34" charset="0"/>
              <a:buChar char="•"/>
            </a:pPr>
            <a:r>
              <a:rPr lang="en-US" sz="1200" b="0" i="0" kern="1200" baseline="0" dirty="0">
                <a:solidFill>
                  <a:schemeClr val="tx1"/>
                </a:solidFill>
                <a:latin typeface="+mn-lt"/>
                <a:ea typeface="+mn-ea"/>
                <a:cs typeface="+mn-cs"/>
              </a:rPr>
              <a:t>Give one pair of gloves and a mask to each student. The aprons and gowns may be shared.</a:t>
            </a:r>
            <a:endParaRPr lang="en-US" sz="1200" baseline="0" dirty="0"/>
          </a:p>
          <a:p>
            <a:pPr lvl="1">
              <a:buFont typeface="Wingdings" panose="05000000000000000000" pitchFamily="2" charset="2"/>
              <a:buChar char="Ø"/>
            </a:pPr>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anose="020B0604020202020204" pitchFamily="34" charset="0"/>
              <a:buChar char="•"/>
            </a:pPr>
            <a:r>
              <a:rPr lang="en-US" sz="1200" dirty="0"/>
              <a:t>Use gloves and aprons when there is a possibility of exposure to blood and other body fluids</a:t>
            </a:r>
            <a:endParaRPr lang="en-US" sz="1200" dirty="0"/>
          </a:p>
          <a:p>
            <a:pPr lvl="0">
              <a:buFont typeface="Arial" panose="020B0604020202020204" pitchFamily="34" charset="0"/>
              <a:buChar char="•"/>
            </a:pPr>
            <a:r>
              <a:rPr lang="en-US" sz="1200" dirty="0"/>
              <a:t>Wear an apron or gown when you are caring for a wound or near equipment with a suction pipe</a:t>
            </a:r>
            <a:endParaRPr lang="en-US" sz="1200" dirty="0"/>
          </a:p>
          <a:p>
            <a:pPr lvl="0">
              <a:buFont typeface="Arial" panose="020B0604020202020204" pitchFamily="34" charset="0"/>
              <a:buChar char="•"/>
            </a:pPr>
            <a:r>
              <a:rPr lang="en-US" sz="1200" dirty="0"/>
              <a:t>Wear gloves when handling items that are soiled with blood or other body fluids</a:t>
            </a:r>
            <a:endParaRPr lang="en-US" sz="1200" dirty="0"/>
          </a:p>
          <a:p>
            <a:pPr lvl="0">
              <a:buFont typeface="Arial" panose="020B0604020202020204" pitchFamily="34" charset="0"/>
              <a:buChar char="•"/>
            </a:pPr>
            <a:r>
              <a:rPr lang="en-US" sz="1200" dirty="0"/>
              <a:t>Discard disposable gloves after each use</a:t>
            </a:r>
            <a:endParaRPr lang="en-US" sz="1200" dirty="0"/>
          </a:p>
          <a:p>
            <a:pPr lvl="0">
              <a:buFont typeface="Arial" panose="020B0604020202020204" pitchFamily="34" charset="0"/>
              <a:buChar char="•"/>
            </a:pPr>
            <a:r>
              <a:rPr lang="en-US" sz="1200" dirty="0"/>
              <a:t>Wear gloves if you have a skin disease, cuts, or cracks on your hands </a:t>
            </a:r>
            <a:endParaRPr lang="en-US" sz="1200" dirty="0"/>
          </a:p>
          <a:p>
            <a:pPr lvl="0">
              <a:buFont typeface="Arial" panose="020B0604020202020204" pitchFamily="34" charset="0"/>
              <a:buChar char="•"/>
            </a:pPr>
            <a:r>
              <a:rPr lang="en-US" sz="1200" dirty="0"/>
              <a:t>Wear a barrier mask if the person under your care is coughing</a:t>
            </a:r>
            <a:endParaRPr lang="en-US" sz="1200" dirty="0"/>
          </a:p>
          <a:p>
            <a:pPr lvl="0">
              <a:buFont typeface="Arial" panose="020B0604020202020204" pitchFamily="34" charset="0"/>
              <a:buChar char="•"/>
            </a:pPr>
            <a:r>
              <a:rPr lang="en-US" sz="1200" dirty="0"/>
              <a:t>Avoid breath to breath contact with the person you are caring for</a:t>
            </a:r>
            <a:endParaRPr lang="en-US" sz="12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anose="020B0604020202020204" pitchFamily="34" charset="0"/>
              <a:buChar char="•"/>
            </a:pPr>
            <a:r>
              <a:rPr lang="en-US" sz="1200" dirty="0"/>
              <a:t>Wear a barrier mask if the patient under your care is known to have a communicable disease</a:t>
            </a:r>
            <a:endParaRPr lang="en-US" sz="1200" dirty="0"/>
          </a:p>
          <a:p>
            <a:pPr lvl="0">
              <a:buFont typeface="Arial" panose="020B0604020202020204" pitchFamily="34" charset="0"/>
              <a:buChar char="•"/>
            </a:pPr>
            <a:r>
              <a:rPr lang="en-US" sz="1200" dirty="0"/>
              <a:t>Wash your hands before and after care of the person</a:t>
            </a:r>
            <a:endParaRPr lang="en-US" sz="1200" dirty="0"/>
          </a:p>
          <a:p>
            <a:pPr lvl="0">
              <a:buFont typeface="Arial" panose="020B0604020202020204" pitchFamily="34" charset="0"/>
              <a:buChar char="•"/>
            </a:pPr>
            <a:r>
              <a:rPr lang="en-US" sz="1200" dirty="0"/>
              <a:t>Wash all contaminated skin surfaces immediately after contact with blood or bodily fluids</a:t>
            </a:r>
            <a:endParaRPr lang="en-US" sz="1200" dirty="0"/>
          </a:p>
          <a:p>
            <a:pPr lvl="0">
              <a:buFont typeface="Arial" panose="020B0604020202020204" pitchFamily="34" charset="0"/>
              <a:buChar char="•"/>
            </a:pPr>
            <a:r>
              <a:rPr lang="en-US" sz="1200" dirty="0"/>
              <a:t>Wash hands after removing gloves</a:t>
            </a:r>
            <a:endParaRPr lang="en-US" sz="1200" dirty="0"/>
          </a:p>
          <a:p>
            <a:pPr lvl="0">
              <a:buFont typeface="Arial" panose="020B0604020202020204" pitchFamily="34" charset="0"/>
              <a:buChar char="•"/>
            </a:pPr>
            <a:r>
              <a:rPr lang="en-US" sz="1200" dirty="0"/>
              <a:t>Change from your work clothes into clean set of clothes when you return home after work</a:t>
            </a:r>
            <a:endParaRPr lang="en-US" sz="1200" dirty="0"/>
          </a:p>
          <a:p>
            <a:pPr lvl="0">
              <a:buFont typeface="Arial" panose="020B0604020202020204" pitchFamily="34" charset="0"/>
              <a:buChar char="•"/>
            </a:pPr>
            <a:r>
              <a:rPr lang="en-US" sz="1200" dirty="0"/>
              <a:t>Wash your work clothes every day</a:t>
            </a:r>
            <a:endParaRPr lang="en-US" sz="1200" dirty="0"/>
          </a:p>
          <a:p>
            <a:pPr>
              <a:buFont typeface="Arial" panose="020B0604020202020204" pitchFamily="34" charset="0"/>
              <a:buChar char="•"/>
            </a:pPr>
            <a:r>
              <a:rPr lang="en-US" sz="1200" dirty="0"/>
              <a:t>Bathe twice a day</a:t>
            </a:r>
            <a:endParaRPr lang="en-US" sz="12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sz="9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E8FD62E-E8C9-42ED-AE97-D4A1862C86E8}"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Q1.</a:t>
            </a:r>
            <a:r>
              <a:rPr lang="en-US" baseline="0" dirty="0"/>
              <a:t> </a:t>
            </a:r>
            <a:r>
              <a:rPr lang="en-US" dirty="0"/>
              <a:t>What should you do with infected equipment that is taken away from care receiver after use?</a:t>
            </a:r>
            <a:endParaRPr lang="en-US" dirty="0"/>
          </a:p>
          <a:p>
            <a:r>
              <a:rPr lang="en-US" dirty="0"/>
              <a:t>Ans. It has to be disposed of in the same manner as is done in the hospitals.  If such facilities cannot be provided at the place of the care receiver, you can contact a hospital or a clinic where the material can be disposed off.</a:t>
            </a:r>
            <a:endParaRPr lang="en-US" dirty="0"/>
          </a:p>
          <a:p>
            <a:r>
              <a:rPr lang="en-US" dirty="0"/>
              <a:t>  </a:t>
            </a:r>
            <a:endParaRPr lang="en-US" dirty="0"/>
          </a:p>
          <a:p>
            <a:r>
              <a:rPr lang="en-US"/>
              <a:t>Q2. </a:t>
            </a:r>
            <a:r>
              <a:rPr lang="en-US" dirty="0"/>
              <a:t>What should a caregiver do in case they themselves</a:t>
            </a:r>
            <a:r>
              <a:rPr lang="en-US" baseline="0" dirty="0"/>
              <a:t> have </a:t>
            </a:r>
            <a:r>
              <a:rPr lang="en-US" dirty="0"/>
              <a:t>some kind of infection and may infect an otherwise healthy care receiver?</a:t>
            </a:r>
            <a:endParaRPr lang="en-US" dirty="0"/>
          </a:p>
          <a:p>
            <a:r>
              <a:rPr lang="en-US" sz="1200" kern="1200" dirty="0">
                <a:solidFill>
                  <a:schemeClr val="tx1"/>
                </a:solidFill>
                <a:latin typeface="+mn-lt"/>
                <a:ea typeface="+mn-ea"/>
                <a:cs typeface="+mn-cs"/>
              </a:rPr>
              <a:t>Ans. The caregive</a:t>
            </a:r>
            <a:r>
              <a:rPr lang="en-US" sz="1200" kern="1200" baseline="0" dirty="0">
                <a:solidFill>
                  <a:schemeClr val="tx1"/>
                </a:solidFill>
                <a:latin typeface="+mn-lt"/>
                <a:ea typeface="+mn-ea"/>
                <a:cs typeface="+mn-cs"/>
              </a:rPr>
              <a:t>r </a:t>
            </a:r>
            <a:r>
              <a:rPr lang="en-US" sz="1200" kern="1200" dirty="0">
                <a:solidFill>
                  <a:schemeClr val="tx1"/>
                </a:solidFill>
                <a:latin typeface="+mn-lt"/>
                <a:ea typeface="+mn-ea"/>
                <a:cs typeface="+mn-cs"/>
              </a:rPr>
              <a:t>should take no chances and start with appropriate medication till they are cured of the infection.  The caregiver</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should not try to hide the same.  They should keep the employer and principal employer duly informed and persuade them to make alternate arrangement till the caregiver is fully cured. </a:t>
            </a: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anose="020B0604020202020204" pitchFamily="34" charset="0"/>
              <a:buChar char="•"/>
            </a:pPr>
            <a:r>
              <a:rPr lang="en-US" sz="1200" kern="1200" dirty="0">
                <a:solidFill>
                  <a:schemeClr val="tx1"/>
                </a:solidFill>
                <a:latin typeface="+mn-lt"/>
                <a:ea typeface="+mn-ea"/>
                <a:cs typeface="+mn-cs"/>
              </a:rPr>
              <a:t>Ask your employer about your daily reporting time and the time when you will leave</a:t>
            </a:r>
            <a:endParaRPr lang="en-US" sz="1200" kern="1200" dirty="0">
              <a:solidFill>
                <a:schemeClr val="tx1"/>
              </a:solidFill>
              <a:latin typeface="+mn-lt"/>
              <a:ea typeface="+mn-ea"/>
              <a:cs typeface="+mn-cs"/>
            </a:endParaRPr>
          </a:p>
          <a:p>
            <a:pPr lvl="0">
              <a:buFont typeface="Arial" panose="020B0604020202020204" pitchFamily="34" charset="0"/>
              <a:buChar char="•"/>
            </a:pPr>
            <a:r>
              <a:rPr lang="en-US" sz="1200" kern="1200" dirty="0">
                <a:solidFill>
                  <a:schemeClr val="tx1"/>
                </a:solidFill>
                <a:latin typeface="+mn-lt"/>
                <a:ea typeface="+mn-ea"/>
                <a:cs typeface="+mn-cs"/>
              </a:rPr>
              <a:t>List down your responsibilities with your employer</a:t>
            </a:r>
            <a:endParaRPr lang="en-US" sz="1200" kern="1200" dirty="0">
              <a:solidFill>
                <a:schemeClr val="tx1"/>
              </a:solidFill>
              <a:latin typeface="+mn-lt"/>
              <a:ea typeface="+mn-ea"/>
              <a:cs typeface="+mn-cs"/>
            </a:endParaRPr>
          </a:p>
          <a:p>
            <a:pPr lvl="0">
              <a:buFont typeface="Arial" panose="020B0604020202020204" pitchFamily="34" charset="0"/>
              <a:buChar char="•"/>
            </a:pPr>
            <a:r>
              <a:rPr lang="en-US" sz="1200" kern="1200" dirty="0">
                <a:solidFill>
                  <a:schemeClr val="tx1"/>
                </a:solidFill>
                <a:latin typeface="+mn-lt"/>
                <a:ea typeface="+mn-ea"/>
                <a:cs typeface="+mn-cs"/>
              </a:rPr>
              <a:t>Understand the layout of the elder’s home</a:t>
            </a:r>
            <a:endParaRPr lang="en-US" sz="1200" kern="1200" dirty="0">
              <a:solidFill>
                <a:schemeClr val="tx1"/>
              </a:solidFill>
              <a:latin typeface="+mn-lt"/>
              <a:ea typeface="+mn-ea"/>
              <a:cs typeface="+mn-cs"/>
            </a:endParaRPr>
          </a:p>
          <a:p>
            <a:pPr lvl="0">
              <a:buFont typeface="Arial" panose="020B0604020202020204" pitchFamily="34" charset="0"/>
              <a:buChar char="•"/>
            </a:pPr>
            <a:r>
              <a:rPr lang="en-US" sz="1200" kern="1200" dirty="0">
                <a:solidFill>
                  <a:schemeClr val="tx1"/>
                </a:solidFill>
                <a:latin typeface="+mn-lt"/>
                <a:ea typeface="+mn-ea"/>
                <a:cs typeface="+mn-cs"/>
              </a:rPr>
              <a:t>Ask your employer about the elder’s age, family structure, physical and mental abilities, medical problems, diet, and any specific needs</a:t>
            </a:r>
            <a:endParaRPr lang="en-US" sz="1200" kern="1200" dirty="0">
              <a:solidFill>
                <a:schemeClr val="tx1"/>
              </a:solidFill>
              <a:latin typeface="+mn-lt"/>
              <a:ea typeface="+mn-ea"/>
              <a:cs typeface="+mn-cs"/>
            </a:endParaRPr>
          </a:p>
          <a:p>
            <a:pPr lvl="0">
              <a:buFont typeface="Arial" panose="020B0604020202020204" pitchFamily="34" charset="0"/>
              <a:buChar char="•"/>
            </a:pPr>
            <a:r>
              <a:rPr lang="en-US" sz="1200" kern="1200" dirty="0">
                <a:solidFill>
                  <a:schemeClr val="tx1"/>
                </a:solidFill>
                <a:latin typeface="+mn-lt"/>
                <a:ea typeface="+mn-ea"/>
                <a:cs typeface="+mn-cs"/>
              </a:rPr>
              <a:t>Ask your employer about the current medications that need to be administered</a:t>
            </a:r>
            <a:endParaRPr lang="en-US" sz="1200" kern="1200" dirty="0">
              <a:solidFill>
                <a:schemeClr val="tx1"/>
              </a:solidFill>
              <a:latin typeface="+mn-lt"/>
              <a:ea typeface="+mn-ea"/>
              <a:cs typeface="+mn-cs"/>
            </a:endParaRPr>
          </a:p>
          <a:p>
            <a:pPr lvl="0">
              <a:buFont typeface="Arial" panose="020B0604020202020204" pitchFamily="34" charset="0"/>
              <a:buChar char="•"/>
            </a:pPr>
            <a:r>
              <a:rPr lang="en-US" sz="1200" kern="1200" dirty="0">
                <a:solidFill>
                  <a:schemeClr val="tx1"/>
                </a:solidFill>
                <a:latin typeface="+mn-lt"/>
                <a:ea typeface="+mn-ea"/>
                <a:cs typeface="+mn-cs"/>
              </a:rPr>
              <a:t>Check and record vital information of the elder</a:t>
            </a:r>
            <a:endParaRPr lang="en-US" sz="1200" kern="1200" dirty="0">
              <a:solidFill>
                <a:schemeClr val="tx1"/>
              </a:solidFill>
              <a:latin typeface="+mn-lt"/>
              <a:ea typeface="+mn-ea"/>
              <a:cs typeface="+mn-cs"/>
            </a:endParaRPr>
          </a:p>
          <a:p>
            <a:pPr lvl="0">
              <a:buFont typeface="Arial" panose="020B0604020202020204" pitchFamily="34" charset="0"/>
              <a:buNone/>
            </a:pPr>
            <a:endParaRPr lang="en-US" sz="12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buFont typeface="Arial" panose="020B0604020202020204" pitchFamily="34" charset="0"/>
              <a:buChar char="•"/>
            </a:pPr>
            <a:r>
              <a:rPr lang="en-US" sz="1200" kern="1200" dirty="0">
                <a:solidFill>
                  <a:schemeClr val="tx1"/>
                </a:solidFill>
                <a:latin typeface="+mn-lt"/>
                <a:ea typeface="+mn-ea"/>
                <a:cs typeface="+mn-cs"/>
              </a:rPr>
              <a:t>Note down phone numbers of important contacts</a:t>
            </a:r>
            <a:endParaRPr lang="en-US" sz="1200" kern="1200" dirty="0">
              <a:solidFill>
                <a:schemeClr val="tx1"/>
              </a:solidFill>
              <a:latin typeface="+mn-lt"/>
              <a:ea typeface="+mn-ea"/>
              <a:cs typeface="+mn-cs"/>
            </a:endParaRPr>
          </a:p>
          <a:p>
            <a:pPr lvl="0">
              <a:buFont typeface="Arial" panose="020B0604020202020204" pitchFamily="34" charset="0"/>
              <a:buChar char="•"/>
            </a:pPr>
            <a:r>
              <a:rPr lang="en-US" sz="1200" kern="1200" dirty="0">
                <a:solidFill>
                  <a:schemeClr val="tx1"/>
                </a:solidFill>
                <a:latin typeface="+mn-lt"/>
                <a:ea typeface="+mn-ea"/>
                <a:cs typeface="+mn-cs"/>
              </a:rPr>
              <a:t>Gather and document the elder’s medical problems and records</a:t>
            </a:r>
            <a:endParaRPr lang="en-US" sz="1200" kern="1200" dirty="0">
              <a:solidFill>
                <a:schemeClr val="tx1"/>
              </a:solidFill>
              <a:latin typeface="+mn-lt"/>
              <a:ea typeface="+mn-ea"/>
              <a:cs typeface="+mn-cs"/>
            </a:endParaRPr>
          </a:p>
          <a:p>
            <a:pPr lvl="0">
              <a:buFont typeface="Arial" panose="020B0604020202020204" pitchFamily="34" charset="0"/>
              <a:buChar char="•"/>
            </a:pPr>
            <a:r>
              <a:rPr lang="en-US" sz="1200" kern="1200" dirty="0">
                <a:solidFill>
                  <a:schemeClr val="tx1"/>
                </a:solidFill>
                <a:latin typeface="+mn-lt"/>
                <a:ea typeface="+mn-ea"/>
                <a:cs typeface="+mn-cs"/>
              </a:rPr>
              <a:t>Observe and understand the elder’s dietary and other habits and routines</a:t>
            </a:r>
            <a:endParaRPr lang="en-US" sz="1200" kern="1200" dirty="0">
              <a:solidFill>
                <a:schemeClr val="tx1"/>
              </a:solidFill>
              <a:latin typeface="+mn-lt"/>
              <a:ea typeface="+mn-ea"/>
              <a:cs typeface="+mn-cs"/>
            </a:endParaRPr>
          </a:p>
          <a:p>
            <a:pPr lvl="0">
              <a:buFont typeface="Arial" panose="020B0604020202020204" pitchFamily="34" charset="0"/>
              <a:buChar char="•"/>
            </a:pPr>
            <a:r>
              <a:rPr lang="en-US" sz="1200" kern="1200" dirty="0">
                <a:solidFill>
                  <a:schemeClr val="tx1"/>
                </a:solidFill>
                <a:latin typeface="+mn-lt"/>
                <a:ea typeface="+mn-ea"/>
                <a:cs typeface="+mn-cs"/>
              </a:rPr>
              <a:t>Observe and try to fit into the rules and routines</a:t>
            </a:r>
            <a:endParaRPr lang="en-US" sz="1200" kern="1200" dirty="0">
              <a:solidFill>
                <a:schemeClr val="tx1"/>
              </a:solidFill>
              <a:latin typeface="+mn-lt"/>
              <a:ea typeface="+mn-ea"/>
              <a:cs typeface="+mn-cs"/>
            </a:endParaRPr>
          </a:p>
          <a:p>
            <a:pPr>
              <a:buFont typeface="Arial" panose="020B0604020202020204" pitchFamily="34" charset="0"/>
              <a:buChar char="•"/>
            </a:pPr>
            <a:r>
              <a:rPr lang="en-US" sz="1200" kern="1200" dirty="0">
                <a:solidFill>
                  <a:schemeClr val="tx1"/>
                </a:solidFill>
                <a:latin typeface="+mn-lt"/>
                <a:ea typeface="+mn-ea"/>
                <a:cs typeface="+mn-cs"/>
              </a:rPr>
              <a:t>Observe and ask your employer about where various items are kept in the elder’s house</a:t>
            </a:r>
            <a:endParaRPr lang="en-US" sz="12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a:latin typeface="Helvetica" panose="020B0604020202020204" pitchFamily="34" charset="0"/>
                <a:cs typeface="Helvetica" panose="020B0604020202020204" pitchFamily="34" charset="0"/>
              </a:defRPr>
            </a:lvl1pPr>
          </a:lstStyle>
          <a:p>
            <a:r>
              <a:rPr lang="en-US" dirty="0"/>
              <a:t>Click to edit Master title style</a:t>
            </a:r>
            <a:endParaRPr lang="en-US" dirty="0"/>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&lt;Course Name&gt;: &lt;Topic Name&gt;</a:t>
            </a:r>
            <a:endParaRPr lang="en-US"/>
          </a:p>
        </p:txBody>
      </p:sp>
      <p:sp>
        <p:nvSpPr>
          <p:cNvPr id="6" name="Slide Number Placeholder 5"/>
          <p:cNvSpPr>
            <a:spLocks noGrp="1"/>
          </p:cNvSpPr>
          <p:nvPr>
            <p:ph type="sldNum" sz="quarter" idx="12"/>
          </p:nvPr>
        </p:nvSpPr>
        <p:spPr/>
        <p:txBody>
          <a:body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1A5B5F30-9B46-4155-984A-38DC4F3DCBC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1A5B5F30-9B46-4155-984A-38DC4F3DCBC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A5B5F30-9B46-4155-984A-38DC4F3DCBC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5B5F30-9B46-4155-984A-38DC4F3DCBC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A5B5F30-9B46-4155-984A-38DC4F3DCBC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A5B5F30-9B46-4155-984A-38DC4F3DCBC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5" Type="http://schemas.openxmlformats.org/officeDocument/2006/relationships/theme" Target="../theme/theme1.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5B5F30-9B46-4155-984A-38DC4F3DCBC9}" type="datetimeFigureOut">
              <a:rPr lang="en-IN" smtClean="0"/>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7753ED-12F6-4B09-A57D-23DB00BD0763}"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microsoft.com/office/2007/relationships/hdphoto" Target="../media/image7.wdp"/><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5.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microsoft.com/office/2007/relationships/hdphoto" Target="../media/image7.wdp"/><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5.xml"/><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22.xml"/><Relationship Id="rId7"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microsoft.com/office/2007/relationships/hdphoto" Target="../media/image7.wdp"/><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5.xml"/><Relationship Id="rId1" Type="http://schemas.openxmlformats.org/officeDocument/2006/relationships/image" Target="../media/image2.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8" Type="http://schemas.openxmlformats.org/officeDocument/2006/relationships/notesSlide" Target="../notesSlides/notesSlide28.xml"/><Relationship Id="rId7"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microsoft.com/office/2007/relationships/hdphoto" Target="../media/image7.wdp"/><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8" Type="http://schemas.openxmlformats.org/officeDocument/2006/relationships/notesSlide" Target="../notesSlides/notesSlide35.xml"/><Relationship Id="rId7"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microsoft.com/office/2007/relationships/hdphoto" Target="../media/image7.wdp"/><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8" Type="http://schemas.openxmlformats.org/officeDocument/2006/relationships/notesSlide" Target="../notesSlides/notesSlide43.xml"/><Relationship Id="rId7"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microsoft.com/office/2007/relationships/hdphoto" Target="../media/image7.wdp"/><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32.xml"/><Relationship Id="rId1" Type="http://schemas.openxmlformats.org/officeDocument/2006/relationships/image" Target="../media/image17.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microsoft.com/office/2007/relationships/hdphoto" Target="../media/image7.wdp"/><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8" Type="http://schemas.openxmlformats.org/officeDocument/2006/relationships/notesSlide" Target="../notesSlides/notesSlide49.xml"/><Relationship Id="rId7"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microsoft.com/office/2007/relationships/hdphoto" Target="../media/image7.wdp"/><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33.xml"/><Relationship Id="rId2" Type="http://schemas.openxmlformats.org/officeDocument/2006/relationships/image" Target="../media/image20.png"/><Relationship Id="rId1" Type="http://schemas.openxmlformats.org/officeDocument/2006/relationships/image" Target="../media/image19.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6.xml"/></Relationships>
</file>

<file path=ppt/slides/_rels/slide57.xml.rels><?xml version="1.0" encoding="UTF-8" standalone="yes"?>
<Relationships xmlns="http://schemas.openxmlformats.org/package/2006/relationships"><Relationship Id="rId8" Type="http://schemas.openxmlformats.org/officeDocument/2006/relationships/notesSlide" Target="../notesSlides/notesSlide56.xml"/><Relationship Id="rId7"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microsoft.com/office/2007/relationships/hdphoto" Target="../media/image7.wdp"/><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7.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61.xml.rels><?xml version="1.0" encoding="UTF-8" standalone="yes"?>
<Relationships xmlns="http://schemas.openxmlformats.org/package/2006/relationships"><Relationship Id="rId6" Type="http://schemas.openxmlformats.org/officeDocument/2006/relationships/notesSlide" Target="../notesSlides/notesSlide60.xml"/><Relationship Id="rId5" Type="http://schemas.openxmlformats.org/officeDocument/2006/relationships/slideLayout" Target="../slideLayouts/slideLayout34.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9.xml"/></Relationships>
</file>

<file path=ppt/slides/_rels/slide64.xml.rels><?xml version="1.0" encoding="UTF-8" standalone="yes"?>
<Relationships xmlns="http://schemas.openxmlformats.org/package/2006/relationships"><Relationship Id="rId8" Type="http://schemas.openxmlformats.org/officeDocument/2006/relationships/notesSlide" Target="../notesSlides/notesSlide63.xml"/><Relationship Id="rId7"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microsoft.com/office/2007/relationships/hdphoto" Target="../media/image7.wdp"/><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0.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5.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a:off x="-32400" y="-27384"/>
            <a:ext cx="9189234" cy="6858000"/>
          </a:xfrm>
          <a:prstGeom prst="rect">
            <a:avLst/>
          </a:prstGeom>
        </p:spPr>
      </p:pic>
      <p:sp>
        <p:nvSpPr>
          <p:cNvPr id="5" name="Title Placeholder 1"/>
          <p:cNvSpPr txBox="1"/>
          <p:nvPr>
            <p:custDataLst>
              <p:tags r:id="rId2"/>
            </p:custDataLst>
          </p:nvPr>
        </p:nvSpPr>
        <p:spPr>
          <a:xfrm>
            <a:off x="-36512" y="548680"/>
            <a:ext cx="9180511" cy="72008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sz="3600" dirty="0">
                <a:latin typeface="Helvetica" panose="020B0604020202020204" pitchFamily="34" charset="0"/>
                <a:cs typeface="Helvetica" panose="020B0604020202020204" pitchFamily="34" charset="0"/>
              </a:rPr>
              <a:t>Modules Summary Discussion – Q&amp;A</a:t>
            </a:r>
            <a:endParaRPr lang="en-GB" sz="3600" dirty="0">
              <a:latin typeface="Helvetica" panose="020B0604020202020204" pitchFamily="34" charset="0"/>
              <a:cs typeface="Helvetica" panose="020B0604020202020204" pitchFamily="34" charset="0"/>
            </a:endParaRPr>
          </a:p>
        </p:txBody>
      </p:sp>
      <p:sp>
        <p:nvSpPr>
          <p:cNvPr id="2" name="TextBox 1"/>
          <p:cNvSpPr txBox="1"/>
          <p:nvPr/>
        </p:nvSpPr>
        <p:spPr>
          <a:xfrm>
            <a:off x="-36513" y="6680260"/>
            <a:ext cx="9180511" cy="215444"/>
          </a:xfrm>
          <a:prstGeom prst="rect">
            <a:avLst/>
          </a:prstGeom>
          <a:noFill/>
        </p:spPr>
        <p:txBody>
          <a:bodyPr wrap="square" rtlCol="0">
            <a:spAutoFit/>
          </a:bodyPr>
          <a:lstStyle/>
          <a:p>
            <a:pPr algn="ctr"/>
            <a:r>
              <a:rPr lang="en-US" sz="800" b="1" dirty="0">
                <a:solidFill>
                  <a:schemeClr val="bg1"/>
                </a:solidFill>
                <a:latin typeface="Helvetica" panose="020B0604020202020204" pitchFamily="34" charset="0"/>
                <a:cs typeface="Helvetica" panose="020B0604020202020204" pitchFamily="34" charset="0"/>
              </a:rPr>
              <a:t>Private and Confidential</a:t>
            </a:r>
            <a:endParaRPr lang="en-IN" sz="800" b="1" dirty="0">
              <a:solidFill>
                <a:schemeClr val="bg1"/>
              </a:solidFill>
              <a:latin typeface="Helvetica" panose="020B0604020202020204" pitchFamily="34" charset="0"/>
              <a:cs typeface="Helvetica" panose="020B0604020202020204" pitchFamily="34" charset="0"/>
            </a:endParaRPr>
          </a:p>
        </p:txBody>
      </p:sp>
      <p:sp>
        <p:nvSpPr>
          <p:cNvPr id="7" name="Title Placeholder 1"/>
          <p:cNvSpPr txBox="1"/>
          <p:nvPr>
            <p:custDataLst>
              <p:tags r:id="rId3"/>
            </p:custDataLst>
          </p:nvPr>
        </p:nvSpPr>
        <p:spPr>
          <a:xfrm>
            <a:off x="35496" y="2780928"/>
            <a:ext cx="2352586"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a:latin typeface="Helvetica" panose="020B0604020202020204" pitchFamily="34" charset="0"/>
                <a:cs typeface="Helvetica" panose="020B0604020202020204" pitchFamily="34" charset="0"/>
              </a:rPr>
              <a:t>CR 1.4 </a:t>
            </a:r>
            <a:endParaRPr lang="en-GB" sz="3600" dirty="0">
              <a:latin typeface="Helvetica" panose="020B0604020202020204" pitchFamily="34" charset="0"/>
              <a:cs typeface="Helvetica"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Helvetica" panose="020B0604020202020204" pitchFamily="34" charset="0"/>
                <a:cs typeface="Helvetica" panose="020B0604020202020204" pitchFamily="34" charset="0"/>
              </a:rPr>
              <a:t>Summary</a:t>
            </a:r>
            <a:endParaRPr lang="en-US" sz="30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304800" y="1219200"/>
            <a:ext cx="8534400" cy="4906963"/>
          </a:xfrm>
        </p:spPr>
        <p:txBody>
          <a:bodyPr>
            <a:noAutofit/>
          </a:bodyPr>
          <a:lstStyle/>
          <a:p>
            <a:pPr lvl="0"/>
            <a:r>
              <a:rPr lang="en-US" sz="2400" dirty="0">
                <a:latin typeface="Helvetica" panose="020B0604020202020204" pitchFamily="34" charset="0"/>
                <a:cs typeface="Helvetica" panose="020B0604020202020204" pitchFamily="34" charset="0"/>
              </a:rPr>
              <a:t>Note down phone numbers of important contacts</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Gather and document the elder’s medical problems and records</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Observe and understand the elder’s dietary and other habits and routines</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Observe and try to fit into the rules and routines</a:t>
            </a:r>
            <a:endParaRPr lang="en-US" sz="2400" dirty="0">
              <a:latin typeface="Helvetica" panose="020B0604020202020204" pitchFamily="34" charset="0"/>
              <a:cs typeface="Helvetica" panose="020B0604020202020204" pitchFamily="34" charset="0"/>
            </a:endParaRPr>
          </a:p>
          <a:p>
            <a:r>
              <a:rPr lang="en-US" sz="2400" dirty="0">
                <a:latin typeface="Helvetica" panose="020B0604020202020204" pitchFamily="34" charset="0"/>
                <a:cs typeface="Helvetica" panose="020B0604020202020204" pitchFamily="34" charset="0"/>
              </a:rPr>
              <a:t>Observe and ask your employer about where various items are kept in the elder’s house</a:t>
            </a:r>
            <a:endParaRPr lang="en-US" sz="2400" dirty="0">
              <a:latin typeface="Helvetica" panose="020B0604020202020204" pitchFamily="34" charset="0"/>
              <a:cs typeface="Helvetica" panose="020B0604020202020204" pitchFamily="34" charset="0"/>
            </a:endParaRPr>
          </a:p>
        </p:txBody>
      </p:sp>
      <p:sp>
        <p:nvSpPr>
          <p:cNvPr id="9" name="TextBox 8"/>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9</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0" name="Rectangle 9"/>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Shape 322"/>
          <p:cNvPicPr preferRelativeResize="0"/>
          <p:nvPr/>
        </p:nvPicPr>
        <p:blipFill rotWithShape="1">
          <a:blip r:embed="rId1" cstate="email"/>
          <a:srcRect/>
          <a:stretch>
            <a:fillRect/>
          </a:stretch>
        </p:blipFill>
        <p:spPr>
          <a:xfrm>
            <a:off x="-1" y="-29606"/>
            <a:ext cx="5868143" cy="6858000"/>
          </a:xfrm>
          <a:prstGeom prst="rect">
            <a:avLst/>
          </a:prstGeom>
          <a:noFill/>
          <a:ln>
            <a:noFill/>
          </a:ln>
        </p:spPr>
      </p:pic>
      <p:pic>
        <p:nvPicPr>
          <p:cNvPr id="56" name="Picture 2" descr="C:\Users\bruno\Desktop\iCare Resourses\modified\hear.png"/>
          <p:cNvPicPr>
            <a:picLocks noChangeAspect="1" noChangeArrowheads="1"/>
          </p:cNvPicPr>
          <p:nvPr/>
        </p:nvPicPr>
        <p:blipFill rotWithShape="1">
          <a:blip r:embed="rId2" cstate="email"/>
          <a:srcRect/>
          <a:stretch>
            <a:fillRect/>
          </a:stretch>
        </p:blipFill>
        <p:spPr bwMode="auto">
          <a:xfrm>
            <a:off x="4855495" y="0"/>
            <a:ext cx="4288506"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467481" y="2103120"/>
            <a:ext cx="5495503" cy="768085"/>
            <a:chOff x="467544" y="5624248"/>
            <a:chExt cx="5495503" cy="576064"/>
          </a:xfrm>
        </p:grpSpPr>
        <p:sp>
          <p:nvSpPr>
            <p:cNvPr id="18" name="Oval 7"/>
            <p:cNvSpPr/>
            <p:nvPr/>
          </p:nvSpPr>
          <p:spPr>
            <a:xfrm>
              <a:off x="584419" y="5672254"/>
              <a:ext cx="5378628" cy="504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F8F5F9"/>
            </a:solidFill>
            <a:ln w="38100" cap="flat">
              <a:solidFill>
                <a:srgbClr val="8C74C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Do not ask everything on 1</a:t>
              </a:r>
              <a:r>
                <a:rPr lang="en-SG" sz="2400" baseline="30000" dirty="0">
                  <a:solidFill>
                    <a:srgbClr val="381A42"/>
                  </a:solidFill>
                  <a:latin typeface="Helvetica Neue"/>
                </a:rPr>
                <a:t>st</a:t>
              </a:r>
              <a:r>
                <a:rPr lang="en-SG" sz="2400" dirty="0">
                  <a:solidFill>
                    <a:srgbClr val="381A42"/>
                  </a:solidFill>
                  <a:latin typeface="Helvetica Neue"/>
                </a:rPr>
                <a:t> Day</a:t>
              </a:r>
              <a:endParaRPr lang="en-SG" sz="2400" dirty="0">
                <a:solidFill>
                  <a:srgbClr val="7C3A92"/>
                </a:solidFill>
                <a:latin typeface="Helvetica Neue"/>
              </a:endParaRPr>
            </a:p>
          </p:txBody>
        </p:sp>
        <p:pic>
          <p:nvPicPr>
            <p:cNvPr id="25" name="Picture 3" descr="C:\Users\bruno\Desktop\elements\button.png"/>
            <p:cNvPicPr>
              <a:picLocks noChangeAspect="1" noChangeArrowheads="1"/>
            </p:cNvPicPr>
            <p:nvPr/>
          </p:nvPicPr>
          <p:blipFill>
            <a:blip r:embed="rId3" cstate="email">
              <a:extLst>
                <a:ext uri="{BEBA8EAE-BF5A-486C-A8C5-ECC9F3942E4B}">
                  <a14:imgProps xmlns:a14="http://schemas.microsoft.com/office/drawing/2010/main">
                    <a14:imgLayer r:embed="rId4">
                      <a14:imgEffect>
                        <a14:saturation sat="33000"/>
                      </a14:imgEffect>
                    </a14:imgLayer>
                  </a14:imgProps>
                </a:ext>
              </a:extLst>
            </a:blip>
            <a:srcRect/>
            <a:stretch>
              <a:fillRect/>
            </a:stretch>
          </p:blipFill>
          <p:spPr bwMode="auto">
            <a:xfrm>
              <a:off x="467544" y="5624248"/>
              <a:ext cx="576064" cy="5760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p:cNvGrpSpPr/>
          <p:nvPr/>
        </p:nvGrpSpPr>
        <p:grpSpPr>
          <a:xfrm>
            <a:off x="467481" y="3015352"/>
            <a:ext cx="5495567" cy="768085"/>
            <a:chOff x="467480" y="2168786"/>
            <a:chExt cx="5495567" cy="576064"/>
          </a:xfrm>
        </p:grpSpPr>
        <p:sp>
          <p:nvSpPr>
            <p:cNvPr id="20" name="Oval 7"/>
            <p:cNvSpPr/>
            <p:nvPr/>
          </p:nvSpPr>
          <p:spPr>
            <a:xfrm>
              <a:off x="584419" y="2204818"/>
              <a:ext cx="5378628" cy="504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F8F5F9"/>
            </a:solidFill>
            <a:ln w="38100" cap="flat">
              <a:solidFill>
                <a:srgbClr val="8C74C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a:t>
              </a:r>
              <a:endParaRPr lang="en-SG" sz="2400" dirty="0">
                <a:solidFill>
                  <a:srgbClr val="381A42"/>
                </a:solidFill>
                <a:latin typeface="Helvetica Neue"/>
              </a:endParaRPr>
            </a:p>
            <a:p>
              <a:r>
                <a:rPr lang="en-SG" sz="2400" dirty="0">
                  <a:solidFill>
                    <a:srgbClr val="381A42"/>
                  </a:solidFill>
                  <a:latin typeface="Helvetica Neue"/>
                </a:rPr>
                <a:t>      </a:t>
              </a:r>
              <a:r>
                <a:rPr lang="en-US" sz="2400" dirty="0">
                  <a:solidFill>
                    <a:srgbClr val="381A42"/>
                  </a:solidFill>
                  <a:latin typeface="Helvetica Neue"/>
                </a:rPr>
                <a:t>Ask about the medications </a:t>
              </a:r>
              <a:endParaRPr lang="en-IN" sz="2400" dirty="0">
                <a:solidFill>
                  <a:srgbClr val="381A42"/>
                </a:solidFill>
                <a:latin typeface="Helvetica Neue"/>
              </a:endParaRPr>
            </a:p>
            <a:p>
              <a:endParaRPr lang="en-SG" sz="2400" dirty="0">
                <a:solidFill>
                  <a:srgbClr val="381A42"/>
                </a:solidFill>
                <a:latin typeface="Helvetica Neue"/>
              </a:endParaRPr>
            </a:p>
          </p:txBody>
        </p:sp>
        <p:pic>
          <p:nvPicPr>
            <p:cNvPr id="23" name="Picture 3" descr="C:\Users\bruno\Desktop\elements\button.png"/>
            <p:cNvPicPr>
              <a:picLocks noChangeAspect="1" noChangeArrowheads="1"/>
            </p:cNvPicPr>
            <p:nvPr/>
          </p:nvPicPr>
          <p:blipFill>
            <a:blip r:embed="rId3" cstate="email">
              <a:extLst>
                <a:ext uri="{BEBA8EAE-BF5A-486C-A8C5-ECC9F3942E4B}">
                  <a14:imgProps xmlns:a14="http://schemas.microsoft.com/office/drawing/2010/main">
                    <a14:imgLayer r:embed="rId4">
                      <a14:imgEffect>
                        <a14:saturation sat="33000"/>
                      </a14:imgEffect>
                    </a14:imgLayer>
                  </a14:imgProps>
                </a:ext>
              </a:extLst>
            </a:blip>
            <a:srcRect/>
            <a:stretch>
              <a:fillRect/>
            </a:stretch>
          </p:blipFill>
          <p:spPr bwMode="auto">
            <a:xfrm>
              <a:off x="467480" y="2168786"/>
              <a:ext cx="576064" cy="5760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467481" y="4941168"/>
            <a:ext cx="5495569" cy="768085"/>
            <a:chOff x="468131" y="1408047"/>
            <a:chExt cx="5480683" cy="576064"/>
          </a:xfrm>
        </p:grpSpPr>
        <p:sp>
          <p:nvSpPr>
            <p:cNvPr id="12" name="Oval 7"/>
            <p:cNvSpPr/>
            <p:nvPr/>
          </p:nvSpPr>
          <p:spPr>
            <a:xfrm>
              <a:off x="584117" y="1444079"/>
              <a:ext cx="5364697" cy="504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F8F5F9"/>
            </a:solidFill>
            <a:ln w="38100" cap="flat">
              <a:solidFill>
                <a:srgbClr val="8C74C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Check and record vital information   </a:t>
              </a:r>
              <a:endParaRPr lang="en-SG" sz="2400" dirty="0">
                <a:solidFill>
                  <a:srgbClr val="381A42"/>
                </a:solidFill>
                <a:latin typeface="Helvetica Neue"/>
              </a:endParaRPr>
            </a:p>
          </p:txBody>
        </p:sp>
        <p:pic>
          <p:nvPicPr>
            <p:cNvPr id="2051" name="Picture 3" descr="C:\Users\bruno\Desktop\elements\button.png"/>
            <p:cNvPicPr>
              <a:picLocks noChangeAspect="1" noChangeArrowheads="1"/>
            </p:cNvPicPr>
            <p:nvPr/>
          </p:nvPicPr>
          <p:blipFill>
            <a:blip r:embed="rId3" cstate="email">
              <a:extLst>
                <a:ext uri="{BEBA8EAE-BF5A-486C-A8C5-ECC9F3942E4B}">
                  <a14:imgProps xmlns:a14="http://schemas.microsoft.com/office/drawing/2010/main">
                    <a14:imgLayer r:embed="rId4">
                      <a14:imgEffect>
                        <a14:saturation sat="33000"/>
                      </a14:imgEffect>
                    </a14:imgLayer>
                  </a14:imgProps>
                </a:ext>
              </a:extLst>
            </a:blip>
            <a:srcRect/>
            <a:stretch>
              <a:fillRect/>
            </a:stretch>
          </p:blipFill>
          <p:spPr bwMode="auto">
            <a:xfrm>
              <a:off x="468131" y="1408047"/>
              <a:ext cx="574504" cy="576064"/>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Oval 7"/>
          <p:cNvSpPr/>
          <p:nvPr/>
        </p:nvSpPr>
        <p:spPr>
          <a:xfrm>
            <a:off x="584419" y="2170050"/>
            <a:ext cx="5378630" cy="672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DFF2DE"/>
          </a:solidFill>
          <a:ln w="38100" cap="flat">
            <a:solidFill>
              <a:srgbClr val="00B05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Do not ask everything on 1</a:t>
            </a:r>
            <a:r>
              <a:rPr lang="en-SG" sz="2400" baseline="30000" dirty="0">
                <a:solidFill>
                  <a:srgbClr val="381A42"/>
                </a:solidFill>
                <a:latin typeface="Helvetica Neue"/>
              </a:rPr>
              <a:t>st</a:t>
            </a:r>
            <a:r>
              <a:rPr lang="en-SG" sz="2400" dirty="0">
                <a:solidFill>
                  <a:srgbClr val="381A42"/>
                </a:solidFill>
                <a:latin typeface="Helvetica Neue"/>
              </a:rPr>
              <a:t> Day</a:t>
            </a:r>
            <a:endParaRPr lang="en-SG" sz="2400" dirty="0">
              <a:solidFill>
                <a:srgbClr val="7C3A92"/>
              </a:solidFill>
              <a:latin typeface="Helvetica Neue"/>
            </a:endParaRPr>
          </a:p>
        </p:txBody>
      </p:sp>
      <p:pic>
        <p:nvPicPr>
          <p:cNvPr id="2050" name="Picture 2"/>
          <p:cNvPicPr>
            <a:picLocks noChangeAspect="1" noChangeArrowheads="1"/>
          </p:cNvPicPr>
          <p:nvPr/>
        </p:nvPicPr>
        <p:blipFill>
          <a:blip r:embed="rId5" cstate="email"/>
          <a:stretch>
            <a:fillRect/>
          </a:stretch>
        </p:blipFill>
        <p:spPr bwMode="auto">
          <a:xfrm>
            <a:off x="467544" y="2103120"/>
            <a:ext cx="576000" cy="768000"/>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p:cNvGrpSpPr/>
          <p:nvPr/>
        </p:nvGrpSpPr>
        <p:grpSpPr>
          <a:xfrm>
            <a:off x="467481" y="4019678"/>
            <a:ext cx="5495503" cy="768085"/>
            <a:chOff x="467544" y="2168786"/>
            <a:chExt cx="5475685" cy="576064"/>
          </a:xfrm>
        </p:grpSpPr>
        <p:sp>
          <p:nvSpPr>
            <p:cNvPr id="28" name="Oval 7"/>
            <p:cNvSpPr/>
            <p:nvPr/>
          </p:nvSpPr>
          <p:spPr>
            <a:xfrm>
              <a:off x="583998" y="2204818"/>
              <a:ext cx="5359231" cy="504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F8F5F9"/>
            </a:solidFill>
            <a:ln w="38100" cap="flat">
              <a:solidFill>
                <a:srgbClr val="8C74C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List down your responsibilities</a:t>
              </a:r>
              <a:endParaRPr lang="en-SG" sz="2400" dirty="0">
                <a:solidFill>
                  <a:srgbClr val="381A42"/>
                </a:solidFill>
                <a:latin typeface="Helvetica Neue"/>
              </a:endParaRPr>
            </a:p>
          </p:txBody>
        </p:sp>
        <p:pic>
          <p:nvPicPr>
            <p:cNvPr id="30" name="Picture 3" descr="C:\Users\bruno\Desktop\elements\button.png"/>
            <p:cNvPicPr>
              <a:picLocks noChangeAspect="1" noChangeArrowheads="1"/>
            </p:cNvPicPr>
            <p:nvPr/>
          </p:nvPicPr>
          <p:blipFill>
            <a:blip r:embed="rId6" cstate="email">
              <a:extLst>
                <a:ext uri="{BEBA8EAE-BF5A-486C-A8C5-ECC9F3942E4B}">
                  <a14:imgProps xmlns:a14="http://schemas.microsoft.com/office/drawing/2010/main">
                    <a14:imgLayer r:embed="rId4">
                      <a14:imgEffect>
                        <a14:saturation sat="33000"/>
                      </a14:imgEffect>
                    </a14:imgLayer>
                  </a14:imgProps>
                </a:ext>
              </a:extLst>
            </a:blip>
            <a:srcRect/>
            <a:stretch>
              <a:fillRect/>
            </a:stretch>
          </p:blipFill>
          <p:spPr bwMode="auto">
            <a:xfrm>
              <a:off x="467544" y="2168786"/>
              <a:ext cx="576064" cy="576064"/>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TextBox 23"/>
          <p:cNvSpPr txBox="1"/>
          <p:nvPr/>
        </p:nvSpPr>
        <p:spPr>
          <a:xfrm>
            <a:off x="463211" y="263401"/>
            <a:ext cx="6442788" cy="1200329"/>
          </a:xfrm>
          <a:prstGeom prst="rect">
            <a:avLst/>
          </a:prstGeom>
          <a:noFill/>
        </p:spPr>
        <p:txBody>
          <a:bodyPr wrap="square" rtlCol="0">
            <a:spAutoFit/>
          </a:bodyPr>
          <a:lstStyle/>
          <a:p>
            <a:r>
              <a:rPr lang="en-SG" sz="3600" b="1" dirty="0">
                <a:solidFill>
                  <a:srgbClr val="7C3A92"/>
                </a:solidFill>
                <a:latin typeface="Helvetica Neue"/>
              </a:rPr>
              <a:t>What should you not do on the first day?</a:t>
            </a:r>
            <a:endParaRPr lang="en-SG" sz="3600" b="1" dirty="0">
              <a:solidFill>
                <a:srgbClr val="7C3A92"/>
              </a:solidFill>
              <a:latin typeface="Helvetica Neue"/>
            </a:endParaRPr>
          </a:p>
        </p:txBody>
      </p:sp>
      <p:sp>
        <p:nvSpPr>
          <p:cNvPr id="19" name="TextBox 18"/>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10</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21" name="Rectangle 2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22" name="Straight Connector 2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fade">
                                      <p:cBhvr>
                                        <p:cTn id="11" dur="1000"/>
                                        <p:tgtEl>
                                          <p:spTgt spid="56"/>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0-#ppt_w/2"/>
                                          </p:val>
                                        </p:tav>
                                        <p:tav tm="100000">
                                          <p:val>
                                            <p:strVal val="#ppt_x"/>
                                          </p:val>
                                        </p:tav>
                                      </p:tavLst>
                                    </p:anim>
                                    <p:anim calcmode="lin" valueType="num">
                                      <p:cBhvr additive="base">
                                        <p:cTn id="16" dur="500" fill="hold"/>
                                        <p:tgtEl>
                                          <p:spTgt spid="24"/>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0-#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8" fill="hold" nodeType="afterEffect">
                                  <p:stCondLst>
                                    <p:cond delay="40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par>
                          <p:cTn id="27" fill="hold">
                            <p:stCondLst>
                              <p:cond delay="2400"/>
                            </p:stCondLst>
                            <p:childTnLst>
                              <p:par>
                                <p:cTn id="28" presetID="2" presetClass="entr" presetSubtype="8" fill="hold" nodeType="afterEffect">
                                  <p:stCondLst>
                                    <p:cond delay="400"/>
                                  </p:stCondLst>
                                  <p:childTnLst>
                                    <p:set>
                                      <p:cBhvr>
                                        <p:cTn id="29" dur="1" fill="hold">
                                          <p:stCondLst>
                                            <p:cond delay="0"/>
                                          </p:stCondLst>
                                        </p:cTn>
                                        <p:tgtEl>
                                          <p:spTgt spid="27"/>
                                        </p:tgtEl>
                                        <p:attrNameLst>
                                          <p:attrName>style.visibility</p:attrName>
                                        </p:attrNameLst>
                                      </p:cBhvr>
                                      <p:to>
                                        <p:strVal val="visible"/>
                                      </p:to>
                                    </p:set>
                                    <p:anim calcmode="lin" valueType="num">
                                      <p:cBhvr additive="base">
                                        <p:cTn id="30" dur="500" fill="hold"/>
                                        <p:tgtEl>
                                          <p:spTgt spid="27"/>
                                        </p:tgtEl>
                                        <p:attrNameLst>
                                          <p:attrName>ppt_x</p:attrName>
                                        </p:attrNameLst>
                                      </p:cBhvr>
                                      <p:tavLst>
                                        <p:tav tm="0">
                                          <p:val>
                                            <p:strVal val="0-#ppt_w/2"/>
                                          </p:val>
                                        </p:tav>
                                        <p:tav tm="100000">
                                          <p:val>
                                            <p:strVal val="#ppt_x"/>
                                          </p:val>
                                        </p:tav>
                                      </p:tavLst>
                                    </p:anim>
                                    <p:anim calcmode="lin" valueType="num">
                                      <p:cBhvr additive="base">
                                        <p:cTn id="31" dur="500" fill="hold"/>
                                        <p:tgtEl>
                                          <p:spTgt spid="27"/>
                                        </p:tgtEl>
                                        <p:attrNameLst>
                                          <p:attrName>ppt_y</p:attrName>
                                        </p:attrNameLst>
                                      </p:cBhvr>
                                      <p:tavLst>
                                        <p:tav tm="0">
                                          <p:val>
                                            <p:strVal val="#ppt_y"/>
                                          </p:val>
                                        </p:tav>
                                        <p:tav tm="100000">
                                          <p:val>
                                            <p:strVal val="#ppt_y"/>
                                          </p:val>
                                        </p:tav>
                                      </p:tavLst>
                                    </p:anim>
                                  </p:childTnLst>
                                </p:cTn>
                              </p:par>
                            </p:childTnLst>
                          </p:cTn>
                        </p:par>
                        <p:par>
                          <p:cTn id="32" fill="hold">
                            <p:stCondLst>
                              <p:cond delay="3300"/>
                            </p:stCondLst>
                            <p:childTnLst>
                              <p:par>
                                <p:cTn id="33" presetID="2" presetClass="entr" presetSubtype="8" fill="hold" nodeType="afterEffect">
                                  <p:stCondLst>
                                    <p:cond delay="40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0-#ppt_w/2"/>
                                          </p:val>
                                        </p:tav>
                                        <p:tav tm="100000">
                                          <p:val>
                                            <p:strVal val="#ppt_x"/>
                                          </p:val>
                                        </p:tav>
                                      </p:tavLst>
                                    </p:anim>
                                    <p:anim calcmode="lin" valueType="num">
                                      <p:cBhvr additive="base">
                                        <p:cTn id="3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050"/>
                                        </p:tgtEl>
                                        <p:attrNameLst>
                                          <p:attrName>style.visibility</p:attrName>
                                        </p:attrNameLst>
                                      </p:cBhvr>
                                      <p:to>
                                        <p:strVal val="visible"/>
                                      </p:to>
                                    </p:set>
                                    <p:animEffect transition="in" filter="fade">
                                      <p:cBhvr>
                                        <p:cTn id="41" dur="500"/>
                                        <p:tgtEl>
                                          <p:spTgt spid="2050"/>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par>
                          <p:cTn id="45" fill="hold">
                            <p:stCondLst>
                              <p:cond delay="500"/>
                            </p:stCondLst>
                            <p:childTnLst>
                              <p:par>
                                <p:cTn id="46" presetID="1" presetClass="exit" presetSubtype="0" fill="hold" nodeType="afterEffect">
                                  <p:stCondLst>
                                    <p:cond delay="0"/>
                                  </p:stCondLst>
                                  <p:childTnLst>
                                    <p:set>
                                      <p:cBhvr>
                                        <p:cTn id="47"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34" charset="0"/>
                <a:cs typeface="Helvetica" panose="020B0604020202020204" pitchFamily="34" charset="0"/>
              </a:rPr>
              <a:t>Any Questions?</a:t>
            </a:r>
            <a:endParaRPr lang="en-US" sz="3000" dirty="0">
              <a:latin typeface="Helvetica" panose="020B0604020202020204" pitchFamily="34" charset="0"/>
              <a:cs typeface="Helvetica" panose="020B0604020202020204" pitchFamily="34" charset="0"/>
            </a:endParaRPr>
          </a:p>
        </p:txBody>
      </p:sp>
      <p:sp>
        <p:nvSpPr>
          <p:cNvPr id="9" name="TextBox 8"/>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0" name="Rectangle 9"/>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sp>
        <p:nvSpPr>
          <p:cNvPr id="12" name="TextBox 11"/>
          <p:cNvSpPr txBox="1"/>
          <p:nvPr/>
        </p:nvSpPr>
        <p:spPr>
          <a:xfrm>
            <a:off x="8820472" y="6597352"/>
            <a:ext cx="325730" cy="400110"/>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12</a:t>
            </a:r>
            <a:endParaRPr lang="en-US" sz="1000" b="1" dirty="0">
              <a:latin typeface="Helvetica" panose="020B0604020202020204" pitchFamily="34" charset="0"/>
              <a:cs typeface="Helvetica" panose="020B0604020202020204" pitchFamily="34" charset="0"/>
            </a:endParaRPr>
          </a:p>
          <a:p>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3" name="Rectangle 12"/>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4" name="Straight Connector 13"/>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p:nvPr/>
        </p:nvPicPr>
        <p:blipFill>
          <a:blip r:embed="rId1" cstate="email"/>
          <a:stretch>
            <a:fillRect/>
          </a:stretch>
        </p:blipFill>
        <p:spPr>
          <a:xfrm>
            <a:off x="792000" y="2880000"/>
            <a:ext cx="7560000" cy="1440000"/>
          </a:xfrm>
          <a:prstGeom prst="rect">
            <a:avLst/>
          </a:prstGeom>
        </p:spPr>
      </p:pic>
      <p:sp>
        <p:nvSpPr>
          <p:cNvPr id="10" name="Rectangle 9"/>
          <p:cNvSpPr/>
          <p:nvPr/>
        </p:nvSpPr>
        <p:spPr>
          <a:xfrm>
            <a:off x="971600" y="3265820"/>
            <a:ext cx="7200800" cy="553998"/>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First Impression</a:t>
            </a:r>
            <a:endParaRPr lang="en-US" sz="3000" b="1" dirty="0">
              <a:latin typeface="Helvetica" panose="020B0604020202020204" pitchFamily="34" charset="0"/>
              <a:cs typeface="Helvetica"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lvl="0">
              <a:buSzPct val="25000"/>
            </a:pPr>
            <a:r>
              <a:rPr lang="en-US" sz="3600" b="1" dirty="0">
                <a:solidFill>
                  <a:schemeClr val="lt1"/>
                </a:solidFill>
                <a:latin typeface="Helvetica Neue"/>
                <a:ea typeface="Helvetica Neue"/>
                <a:cs typeface="Helvetica Neue"/>
              </a:rPr>
              <a:t>First Impressions</a:t>
            </a:r>
            <a:endParaRPr lang="en-SG" sz="3600" b="1"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3074" name="Picture 2" descr="C:\Users\Khasnobis\Desktop\Eldercare Final Hero Images\First-Impressions.jpg"/>
          <p:cNvPicPr preferRelativeResize="0">
            <a:picLocks noChangeArrowheads="1"/>
          </p:cNvPicPr>
          <p:nvPr/>
        </p:nvPicPr>
        <p:blipFill>
          <a:blip r:embed="rId1" cstate="email"/>
          <a:srcRect/>
          <a:stretch>
            <a:fillRect/>
          </a:stretch>
        </p:blipFill>
        <p:spPr bwMode="auto">
          <a:xfrm>
            <a:off x="1" y="1358543"/>
            <a:ext cx="9144000" cy="525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Helvetica" panose="020B0604020202020204" pitchFamily="34" charset="0"/>
                <a:cs typeface="Helvetica" panose="020B0604020202020204" pitchFamily="34" charset="0"/>
              </a:rPr>
              <a:t>Summary</a:t>
            </a:r>
            <a:endParaRPr lang="en-US" sz="30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304800" y="1219200"/>
            <a:ext cx="8534400" cy="4906963"/>
          </a:xfrm>
        </p:spPr>
        <p:txBody>
          <a:bodyPr>
            <a:noAutofit/>
          </a:bodyPr>
          <a:lstStyle/>
          <a:p>
            <a:pPr lvl="0"/>
            <a:r>
              <a:rPr lang="en-US" sz="2400" dirty="0">
                <a:latin typeface="Helvetica" panose="020B0604020202020204" pitchFamily="34" charset="0"/>
                <a:cs typeface="Helvetica" panose="020B0604020202020204" pitchFamily="34" charset="0"/>
              </a:rPr>
              <a:t>Prepare a set of questions for your employer</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Take care of your personal hygiene and wear clean and ironed clothes</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Wear clean, comfortable shoes</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Make sure your hair is neat and trimmed</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If your hair is long, keep them neatly tied</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Do not wear chunky jewelry</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Keep your nails clean, short, and trimmed, in case of  woman, do not paint your nails</a:t>
            </a:r>
            <a:endParaRPr lang="en-US" sz="2400"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Helvetica" panose="020B0604020202020204" pitchFamily="34" charset="0"/>
                <a:cs typeface="Helvetica" panose="020B0604020202020204" pitchFamily="34" charset="0"/>
              </a:rPr>
              <a:t>Summary</a:t>
            </a:r>
            <a:endParaRPr lang="en-US" sz="30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304800" y="1219200"/>
            <a:ext cx="8534400" cy="4906963"/>
          </a:xfrm>
        </p:spPr>
        <p:txBody>
          <a:bodyPr>
            <a:noAutofit/>
          </a:bodyPr>
          <a:lstStyle/>
          <a:p>
            <a:pPr lvl="0"/>
            <a:r>
              <a:rPr lang="en-US" sz="2400" dirty="0">
                <a:latin typeface="Helvetica" panose="020B0604020202020204" pitchFamily="34" charset="0"/>
                <a:cs typeface="Helvetica" panose="020B0604020202020204" pitchFamily="34" charset="0"/>
              </a:rPr>
              <a:t>Double-check the time at which you are expected to report</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Prepare your clothes a day in advance</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If you plan to take public transport, make sure you are aware of the timings</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If you plan to travel by your own vehicle, make sure it has enough fuel</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Start from home early so that even if you get delayed, you still reach on time</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When you meet the care receiver and your employer, greet them</a:t>
            </a:r>
            <a:endParaRPr lang="en-US" sz="2400" dirty="0">
              <a:latin typeface="Helvetica" panose="020B0604020202020204" pitchFamily="34" charset="0"/>
              <a:cs typeface="Helvetica" panose="020B0604020202020204" pitchFamily="34" charset="0"/>
            </a:endParaRPr>
          </a:p>
          <a:p>
            <a:pPr marL="0" lvl="0" indent="0">
              <a:buNone/>
            </a:pPr>
            <a:endParaRPr lang="en-US" sz="2400" dirty="0">
              <a:latin typeface="Helvetica" panose="020B0604020202020204" pitchFamily="34" charset="0"/>
              <a:cs typeface="Helvetica" panose="020B0604020202020204" pitchFamily="34" charset="0"/>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Helvetica" panose="020B0604020202020204" pitchFamily="34" charset="0"/>
                <a:cs typeface="Helvetica" panose="020B0604020202020204" pitchFamily="34" charset="0"/>
              </a:rPr>
              <a:t>Summary</a:t>
            </a:r>
            <a:endParaRPr lang="en-US" sz="30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304800" y="1219200"/>
            <a:ext cx="8534400" cy="4906963"/>
          </a:xfrm>
        </p:spPr>
        <p:txBody>
          <a:bodyPr>
            <a:noAutofit/>
          </a:bodyPr>
          <a:lstStyle/>
          <a:p>
            <a:pPr lvl="0"/>
            <a:r>
              <a:rPr lang="en-US" sz="2400" dirty="0">
                <a:latin typeface="Helvetica" panose="020B0604020202020204" pitchFamily="34" charset="0"/>
                <a:cs typeface="Helvetica" panose="020B0604020202020204" pitchFamily="34" charset="0"/>
              </a:rPr>
              <a:t>Maintain a degree of formality and mutual respect</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Be friendly and pleasant</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Be a good listener</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When given a chance, ask your questions about the care receiver, their needs, and their lifestyle</a:t>
            </a:r>
            <a:endParaRPr lang="en-US" sz="2400" dirty="0">
              <a:latin typeface="Helvetica" panose="020B0604020202020204" pitchFamily="34" charset="0"/>
              <a:cs typeface="Helvetica" panose="020B0604020202020204" pitchFamily="34" charset="0"/>
            </a:endParaRPr>
          </a:p>
          <a:p>
            <a:r>
              <a:rPr lang="en-GB" sz="2400" dirty="0">
                <a:latin typeface="Helvetica" panose="020B0604020202020204" pitchFamily="34" charset="0"/>
                <a:cs typeface="Helvetica" panose="020B0604020202020204" pitchFamily="34" charset="0"/>
              </a:rPr>
              <a:t>Never ask a personal question</a:t>
            </a:r>
            <a:endParaRPr lang="en-US" sz="2400"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16</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Shape 322"/>
          <p:cNvPicPr preferRelativeResize="0"/>
          <p:nvPr/>
        </p:nvPicPr>
        <p:blipFill rotWithShape="1">
          <a:blip r:embed="rId1" cstate="email"/>
          <a:srcRect/>
          <a:stretch>
            <a:fillRect/>
          </a:stretch>
        </p:blipFill>
        <p:spPr>
          <a:xfrm>
            <a:off x="-1" y="-29606"/>
            <a:ext cx="5868143" cy="6858000"/>
          </a:xfrm>
          <a:prstGeom prst="rect">
            <a:avLst/>
          </a:prstGeom>
          <a:noFill/>
          <a:ln>
            <a:noFill/>
          </a:ln>
        </p:spPr>
      </p:pic>
      <p:pic>
        <p:nvPicPr>
          <p:cNvPr id="56" name="Picture 2" descr="C:\Users\bruno\Desktop\iCare Resourses\modified\hear.png"/>
          <p:cNvPicPr>
            <a:picLocks noChangeAspect="1" noChangeArrowheads="1"/>
          </p:cNvPicPr>
          <p:nvPr/>
        </p:nvPicPr>
        <p:blipFill rotWithShape="1">
          <a:blip r:embed="rId2" cstate="email"/>
          <a:srcRect/>
          <a:stretch>
            <a:fillRect/>
          </a:stretch>
        </p:blipFill>
        <p:spPr bwMode="auto">
          <a:xfrm>
            <a:off x="4855495" y="0"/>
            <a:ext cx="4288506"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467481" y="4029067"/>
            <a:ext cx="5495503" cy="768085"/>
            <a:chOff x="467544" y="3681729"/>
            <a:chExt cx="5495503" cy="576064"/>
          </a:xfrm>
        </p:grpSpPr>
        <p:sp>
          <p:nvSpPr>
            <p:cNvPr id="18" name="Oval 7"/>
            <p:cNvSpPr/>
            <p:nvPr/>
          </p:nvSpPr>
          <p:spPr>
            <a:xfrm>
              <a:off x="584419" y="3717761"/>
              <a:ext cx="5378628" cy="504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F8F5F9"/>
            </a:solidFill>
            <a:ln w="38100" cap="flat">
              <a:solidFill>
                <a:srgbClr val="8C74C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It will mean you are well organised</a:t>
              </a:r>
              <a:endParaRPr lang="en-SG" sz="2400" dirty="0">
                <a:solidFill>
                  <a:srgbClr val="7C3A92"/>
                </a:solidFill>
                <a:latin typeface="Helvetica Neue"/>
              </a:endParaRPr>
            </a:p>
          </p:txBody>
        </p:sp>
        <p:pic>
          <p:nvPicPr>
            <p:cNvPr id="25" name="Picture 3" descr="C:\Users\bruno\Desktop\elements\button.png"/>
            <p:cNvPicPr>
              <a:picLocks noChangeAspect="1" noChangeArrowheads="1"/>
            </p:cNvPicPr>
            <p:nvPr/>
          </p:nvPicPr>
          <p:blipFill>
            <a:blip r:embed="rId3" cstate="email">
              <a:extLst>
                <a:ext uri="{BEBA8EAE-BF5A-486C-A8C5-ECC9F3942E4B}">
                  <a14:imgProps xmlns:a14="http://schemas.microsoft.com/office/drawing/2010/main">
                    <a14:imgLayer r:embed="rId4">
                      <a14:imgEffect>
                        <a14:saturation sat="33000"/>
                      </a14:imgEffect>
                    </a14:imgLayer>
                  </a14:imgProps>
                </a:ext>
              </a:extLst>
            </a:blip>
            <a:srcRect/>
            <a:stretch>
              <a:fillRect/>
            </a:stretch>
          </p:blipFill>
          <p:spPr bwMode="auto">
            <a:xfrm>
              <a:off x="467544" y="3681729"/>
              <a:ext cx="576064" cy="5760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p:cNvGrpSpPr/>
          <p:nvPr/>
        </p:nvGrpSpPr>
        <p:grpSpPr>
          <a:xfrm>
            <a:off x="467481" y="3015352"/>
            <a:ext cx="5495567" cy="768085"/>
            <a:chOff x="467480" y="2168786"/>
            <a:chExt cx="5495567" cy="576064"/>
          </a:xfrm>
        </p:grpSpPr>
        <p:sp>
          <p:nvSpPr>
            <p:cNvPr id="20" name="Oval 7"/>
            <p:cNvSpPr/>
            <p:nvPr/>
          </p:nvSpPr>
          <p:spPr>
            <a:xfrm>
              <a:off x="584419" y="2204818"/>
              <a:ext cx="5378628" cy="504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F8F5F9"/>
            </a:solidFill>
            <a:ln w="38100" cap="flat">
              <a:solidFill>
                <a:srgbClr val="8C74C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a:t>
              </a:r>
              <a:endParaRPr lang="en-SG" sz="2400" dirty="0">
                <a:solidFill>
                  <a:srgbClr val="381A42"/>
                </a:solidFill>
                <a:latin typeface="Helvetica Neue"/>
              </a:endParaRPr>
            </a:p>
            <a:p>
              <a:r>
                <a:rPr lang="en-SG" sz="2400" dirty="0">
                  <a:solidFill>
                    <a:srgbClr val="381A42"/>
                  </a:solidFill>
                  <a:latin typeface="Helvetica Neue"/>
                </a:rPr>
                <a:t>      </a:t>
              </a:r>
              <a:r>
                <a:rPr lang="en-US" sz="2400" dirty="0">
                  <a:solidFill>
                    <a:srgbClr val="381A42"/>
                  </a:solidFill>
                  <a:latin typeface="Helvetica Neue"/>
                </a:rPr>
                <a:t>It will mean you are super smart </a:t>
              </a:r>
              <a:endParaRPr lang="en-IN" sz="2400" dirty="0">
                <a:solidFill>
                  <a:srgbClr val="381A42"/>
                </a:solidFill>
                <a:latin typeface="Helvetica Neue"/>
              </a:endParaRPr>
            </a:p>
            <a:p>
              <a:endParaRPr lang="en-SG" sz="2400" dirty="0">
                <a:solidFill>
                  <a:srgbClr val="381A42"/>
                </a:solidFill>
                <a:latin typeface="Helvetica Neue"/>
              </a:endParaRPr>
            </a:p>
          </p:txBody>
        </p:sp>
        <p:pic>
          <p:nvPicPr>
            <p:cNvPr id="23" name="Picture 3" descr="C:\Users\bruno\Desktop\elements\button.png"/>
            <p:cNvPicPr>
              <a:picLocks noChangeAspect="1" noChangeArrowheads="1"/>
            </p:cNvPicPr>
            <p:nvPr/>
          </p:nvPicPr>
          <p:blipFill>
            <a:blip r:embed="rId3" cstate="email">
              <a:extLst>
                <a:ext uri="{BEBA8EAE-BF5A-486C-A8C5-ECC9F3942E4B}">
                  <a14:imgProps xmlns:a14="http://schemas.microsoft.com/office/drawing/2010/main">
                    <a14:imgLayer r:embed="rId4">
                      <a14:imgEffect>
                        <a14:saturation sat="33000"/>
                      </a14:imgEffect>
                    </a14:imgLayer>
                  </a14:imgProps>
                </a:ext>
              </a:extLst>
            </a:blip>
            <a:srcRect/>
            <a:stretch>
              <a:fillRect/>
            </a:stretch>
          </p:blipFill>
          <p:spPr bwMode="auto">
            <a:xfrm>
              <a:off x="467480" y="2168786"/>
              <a:ext cx="576064" cy="5760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467481" y="1982426"/>
            <a:ext cx="5495569" cy="768085"/>
            <a:chOff x="468131" y="1408047"/>
            <a:chExt cx="5480683" cy="576064"/>
          </a:xfrm>
        </p:grpSpPr>
        <p:sp>
          <p:nvSpPr>
            <p:cNvPr id="12" name="Oval 7"/>
            <p:cNvSpPr/>
            <p:nvPr/>
          </p:nvSpPr>
          <p:spPr>
            <a:xfrm>
              <a:off x="584117" y="1444079"/>
              <a:ext cx="5364697" cy="504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F8F5F9"/>
            </a:solidFill>
            <a:ln w="38100" cap="flat">
              <a:solidFill>
                <a:srgbClr val="8C74C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It will mean you are informal</a:t>
              </a:r>
              <a:endParaRPr lang="en-SG" sz="2400" dirty="0">
                <a:solidFill>
                  <a:srgbClr val="381A42"/>
                </a:solidFill>
                <a:latin typeface="Helvetica Neue"/>
              </a:endParaRPr>
            </a:p>
          </p:txBody>
        </p:sp>
        <p:pic>
          <p:nvPicPr>
            <p:cNvPr id="2051" name="Picture 3" descr="C:\Users\bruno\Desktop\elements\button.png"/>
            <p:cNvPicPr>
              <a:picLocks noChangeAspect="1" noChangeArrowheads="1"/>
            </p:cNvPicPr>
            <p:nvPr/>
          </p:nvPicPr>
          <p:blipFill>
            <a:blip r:embed="rId3" cstate="email">
              <a:extLst>
                <a:ext uri="{BEBA8EAE-BF5A-486C-A8C5-ECC9F3942E4B}">
                  <a14:imgProps xmlns:a14="http://schemas.microsoft.com/office/drawing/2010/main">
                    <a14:imgLayer r:embed="rId4">
                      <a14:imgEffect>
                        <a14:saturation sat="33000"/>
                      </a14:imgEffect>
                    </a14:imgLayer>
                  </a14:imgProps>
                </a:ext>
              </a:extLst>
            </a:blip>
            <a:srcRect/>
            <a:stretch>
              <a:fillRect/>
            </a:stretch>
          </p:blipFill>
          <p:spPr bwMode="auto">
            <a:xfrm>
              <a:off x="468131" y="1408047"/>
              <a:ext cx="574504" cy="576064"/>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Oval 7"/>
          <p:cNvSpPr/>
          <p:nvPr/>
        </p:nvSpPr>
        <p:spPr>
          <a:xfrm>
            <a:off x="584419" y="4077072"/>
            <a:ext cx="5378630" cy="672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DFF2DE"/>
          </a:solidFill>
          <a:ln w="38100" cap="flat">
            <a:solidFill>
              <a:srgbClr val="00B05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It will mean you are well organised</a:t>
            </a:r>
            <a:endParaRPr lang="en-SG" sz="2400" dirty="0">
              <a:solidFill>
                <a:srgbClr val="7C3A92"/>
              </a:solidFill>
              <a:latin typeface="Helvetica Neue"/>
            </a:endParaRPr>
          </a:p>
        </p:txBody>
      </p:sp>
      <p:pic>
        <p:nvPicPr>
          <p:cNvPr id="2050" name="Picture 2"/>
          <p:cNvPicPr>
            <a:picLocks noChangeAspect="1" noChangeArrowheads="1"/>
          </p:cNvPicPr>
          <p:nvPr/>
        </p:nvPicPr>
        <p:blipFill>
          <a:blip r:embed="rId5" cstate="email"/>
          <a:stretch>
            <a:fillRect/>
          </a:stretch>
        </p:blipFill>
        <p:spPr bwMode="auto">
          <a:xfrm>
            <a:off x="467544" y="4029109"/>
            <a:ext cx="576000" cy="768000"/>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p:cNvGrpSpPr/>
          <p:nvPr/>
        </p:nvGrpSpPr>
        <p:grpSpPr>
          <a:xfrm>
            <a:off x="467481" y="5074920"/>
            <a:ext cx="5495503" cy="768085"/>
            <a:chOff x="467544" y="2168786"/>
            <a:chExt cx="5475685" cy="576064"/>
          </a:xfrm>
        </p:grpSpPr>
        <p:sp>
          <p:nvSpPr>
            <p:cNvPr id="28" name="Oval 7"/>
            <p:cNvSpPr/>
            <p:nvPr/>
          </p:nvSpPr>
          <p:spPr>
            <a:xfrm>
              <a:off x="583998" y="2204818"/>
              <a:ext cx="5359231" cy="504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F8F5F9"/>
            </a:solidFill>
            <a:ln w="38100" cap="flat">
              <a:solidFill>
                <a:srgbClr val="8C74C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You will be immediately trusted</a:t>
              </a:r>
              <a:endParaRPr lang="en-SG" sz="2400" dirty="0">
                <a:solidFill>
                  <a:srgbClr val="381A42"/>
                </a:solidFill>
                <a:latin typeface="Helvetica Neue"/>
              </a:endParaRPr>
            </a:p>
          </p:txBody>
        </p:sp>
        <p:pic>
          <p:nvPicPr>
            <p:cNvPr id="30" name="Picture 3" descr="C:\Users\bruno\Desktop\elements\button.png"/>
            <p:cNvPicPr>
              <a:picLocks noChangeAspect="1" noChangeArrowheads="1"/>
            </p:cNvPicPr>
            <p:nvPr/>
          </p:nvPicPr>
          <p:blipFill>
            <a:blip r:embed="rId6" cstate="email">
              <a:extLst>
                <a:ext uri="{BEBA8EAE-BF5A-486C-A8C5-ECC9F3942E4B}">
                  <a14:imgProps xmlns:a14="http://schemas.microsoft.com/office/drawing/2010/main">
                    <a14:imgLayer r:embed="rId4">
                      <a14:imgEffect>
                        <a14:saturation sat="33000"/>
                      </a14:imgEffect>
                    </a14:imgLayer>
                  </a14:imgProps>
                </a:ext>
              </a:extLst>
            </a:blip>
            <a:srcRect/>
            <a:stretch>
              <a:fillRect/>
            </a:stretch>
          </p:blipFill>
          <p:spPr bwMode="auto">
            <a:xfrm>
              <a:off x="467544" y="2168786"/>
              <a:ext cx="576064" cy="576064"/>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TextBox 23"/>
          <p:cNvSpPr txBox="1"/>
          <p:nvPr/>
        </p:nvSpPr>
        <p:spPr>
          <a:xfrm>
            <a:off x="463211" y="263401"/>
            <a:ext cx="6442788" cy="1200329"/>
          </a:xfrm>
          <a:prstGeom prst="rect">
            <a:avLst/>
          </a:prstGeom>
          <a:noFill/>
        </p:spPr>
        <p:txBody>
          <a:bodyPr wrap="square" rtlCol="0">
            <a:spAutoFit/>
          </a:bodyPr>
          <a:lstStyle/>
          <a:p>
            <a:r>
              <a:rPr lang="en-SG" sz="3600" b="1" dirty="0">
                <a:solidFill>
                  <a:srgbClr val="7C3A92"/>
                </a:solidFill>
                <a:latin typeface="Helvetica Neue"/>
              </a:rPr>
              <a:t>Why is good first impression important?</a:t>
            </a:r>
            <a:endParaRPr lang="en-SG" sz="3600" b="1" dirty="0">
              <a:solidFill>
                <a:srgbClr val="7C3A92"/>
              </a:solidFill>
              <a:latin typeface="Helvetica Neue"/>
            </a:endParaRPr>
          </a:p>
        </p:txBody>
      </p:sp>
      <p:sp>
        <p:nvSpPr>
          <p:cNvPr id="19" name="TextBox 18"/>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17</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21" name="Rectangle 2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22" name="Straight Connector 2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fade">
                                      <p:cBhvr>
                                        <p:cTn id="11" dur="1000"/>
                                        <p:tgtEl>
                                          <p:spTgt spid="56"/>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0-#ppt_w/2"/>
                                          </p:val>
                                        </p:tav>
                                        <p:tav tm="100000">
                                          <p:val>
                                            <p:strVal val="#ppt_x"/>
                                          </p:val>
                                        </p:tav>
                                      </p:tavLst>
                                    </p:anim>
                                    <p:anim calcmode="lin" valueType="num">
                                      <p:cBhvr additive="base">
                                        <p:cTn id="16" dur="500" fill="hold"/>
                                        <p:tgtEl>
                                          <p:spTgt spid="24"/>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0-#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8" fill="hold" nodeType="afterEffect">
                                  <p:stCondLst>
                                    <p:cond delay="40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par>
                          <p:cTn id="27" fill="hold">
                            <p:stCondLst>
                              <p:cond delay="2400"/>
                            </p:stCondLst>
                            <p:childTnLst>
                              <p:par>
                                <p:cTn id="28" presetID="2" presetClass="entr" presetSubtype="8" fill="hold" nodeType="afterEffect">
                                  <p:stCondLst>
                                    <p:cond delay="400"/>
                                  </p:stCondLst>
                                  <p:childTnLst>
                                    <p:set>
                                      <p:cBhvr>
                                        <p:cTn id="29" dur="1" fill="hold">
                                          <p:stCondLst>
                                            <p:cond delay="0"/>
                                          </p:stCondLst>
                                        </p:cTn>
                                        <p:tgtEl>
                                          <p:spTgt spid="27"/>
                                        </p:tgtEl>
                                        <p:attrNameLst>
                                          <p:attrName>style.visibility</p:attrName>
                                        </p:attrNameLst>
                                      </p:cBhvr>
                                      <p:to>
                                        <p:strVal val="visible"/>
                                      </p:to>
                                    </p:set>
                                    <p:anim calcmode="lin" valueType="num">
                                      <p:cBhvr additive="base">
                                        <p:cTn id="30" dur="500" fill="hold"/>
                                        <p:tgtEl>
                                          <p:spTgt spid="27"/>
                                        </p:tgtEl>
                                        <p:attrNameLst>
                                          <p:attrName>ppt_x</p:attrName>
                                        </p:attrNameLst>
                                      </p:cBhvr>
                                      <p:tavLst>
                                        <p:tav tm="0">
                                          <p:val>
                                            <p:strVal val="0-#ppt_w/2"/>
                                          </p:val>
                                        </p:tav>
                                        <p:tav tm="100000">
                                          <p:val>
                                            <p:strVal val="#ppt_x"/>
                                          </p:val>
                                        </p:tav>
                                      </p:tavLst>
                                    </p:anim>
                                    <p:anim calcmode="lin" valueType="num">
                                      <p:cBhvr additive="base">
                                        <p:cTn id="31" dur="500" fill="hold"/>
                                        <p:tgtEl>
                                          <p:spTgt spid="27"/>
                                        </p:tgtEl>
                                        <p:attrNameLst>
                                          <p:attrName>ppt_y</p:attrName>
                                        </p:attrNameLst>
                                      </p:cBhvr>
                                      <p:tavLst>
                                        <p:tav tm="0">
                                          <p:val>
                                            <p:strVal val="#ppt_y"/>
                                          </p:val>
                                        </p:tav>
                                        <p:tav tm="100000">
                                          <p:val>
                                            <p:strVal val="#ppt_y"/>
                                          </p:val>
                                        </p:tav>
                                      </p:tavLst>
                                    </p:anim>
                                  </p:childTnLst>
                                </p:cTn>
                              </p:par>
                            </p:childTnLst>
                          </p:cTn>
                        </p:par>
                        <p:par>
                          <p:cTn id="32" fill="hold">
                            <p:stCondLst>
                              <p:cond delay="3300"/>
                            </p:stCondLst>
                            <p:childTnLst>
                              <p:par>
                                <p:cTn id="33" presetID="2" presetClass="entr" presetSubtype="8" fill="hold" nodeType="afterEffect">
                                  <p:stCondLst>
                                    <p:cond delay="40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0-#ppt_w/2"/>
                                          </p:val>
                                        </p:tav>
                                        <p:tav tm="100000">
                                          <p:val>
                                            <p:strVal val="#ppt_x"/>
                                          </p:val>
                                        </p:tav>
                                      </p:tavLst>
                                    </p:anim>
                                    <p:anim calcmode="lin" valueType="num">
                                      <p:cBhvr additive="base">
                                        <p:cTn id="3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050"/>
                                        </p:tgtEl>
                                        <p:attrNameLst>
                                          <p:attrName>style.visibility</p:attrName>
                                        </p:attrNameLst>
                                      </p:cBhvr>
                                      <p:to>
                                        <p:strVal val="visible"/>
                                      </p:to>
                                    </p:set>
                                    <p:animEffect transition="in" filter="fade">
                                      <p:cBhvr>
                                        <p:cTn id="41" dur="500"/>
                                        <p:tgtEl>
                                          <p:spTgt spid="2050"/>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par>
                          <p:cTn id="45" fill="hold">
                            <p:stCondLst>
                              <p:cond delay="500"/>
                            </p:stCondLst>
                            <p:childTnLst>
                              <p:par>
                                <p:cTn id="46" presetID="1" presetClass="exit" presetSubtype="0" fill="hold" nodeType="afterEffect">
                                  <p:stCondLst>
                                    <p:cond delay="0"/>
                                  </p:stCondLst>
                                  <p:childTnLst>
                                    <p:set>
                                      <p:cBhvr>
                                        <p:cTn id="47"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34" charset="0"/>
                <a:cs typeface="Helvetica" panose="020B0604020202020204" pitchFamily="34" charset="0"/>
              </a:rPr>
              <a:t>Any Questions?</a:t>
            </a:r>
            <a:endParaRPr lang="en-US" sz="3000" dirty="0">
              <a:latin typeface="Helvetica" panose="020B0604020202020204" pitchFamily="34" charset="0"/>
              <a:cs typeface="Helvetica" panose="020B0604020202020204" pitchFamily="34" charset="0"/>
            </a:endParaRPr>
          </a:p>
        </p:txBody>
      </p:sp>
      <p:sp>
        <p:nvSpPr>
          <p:cNvPr id="6" name="TextBox 5"/>
          <p:cNvSpPr txBox="1"/>
          <p:nvPr/>
        </p:nvSpPr>
        <p:spPr>
          <a:xfrm>
            <a:off x="8820472" y="6597352"/>
            <a:ext cx="325730" cy="246221"/>
          </a:xfrm>
          <a:prstGeom prst="rect">
            <a:avLst/>
          </a:prstGeom>
          <a:noFill/>
        </p:spPr>
        <p:txBody>
          <a:bodyPr wrap="none" rtlCol="0">
            <a:spAutoFit/>
          </a:bodyPr>
          <a:lstStyle/>
          <a:p>
            <a:r>
              <a:rPr lang="en-US" sz="1000" dirty="0">
                <a:latin typeface="Helvetica" panose="020B0604020202020204" pitchFamily="34" charset="0"/>
                <a:cs typeface="Helvetica" panose="020B0604020202020204" pitchFamily="34" charset="0"/>
              </a:rPr>
              <a:t>18</a:t>
            </a:r>
            <a:endParaRPr lang="en-IN" sz="1000" dirty="0">
              <a:latin typeface="Helvetica" panose="020B0604020202020204" pitchFamily="34" charset="0"/>
              <a:cs typeface="Helvetica" panose="020B0604020202020204" pitchFamily="34" charset="0"/>
            </a:endParaRPr>
          </a:p>
        </p:txBody>
      </p:sp>
      <p:sp>
        <p:nvSpPr>
          <p:cNvPr id="7" name="Rectangle 6"/>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pPr marL="0" indent="0">
              <a:buNone/>
            </a:pPr>
            <a:endParaRPr lang="en-US" sz="2000" dirty="0"/>
          </a:p>
        </p:txBody>
      </p:sp>
      <p:pic>
        <p:nvPicPr>
          <p:cNvPr id="7" name="Picture 6"/>
          <p:cNvPicPr/>
          <p:nvPr/>
        </p:nvPicPr>
        <p:blipFill>
          <a:blip r:embed="rId1" cstate="email"/>
          <a:stretch>
            <a:fillRect/>
          </a:stretch>
        </p:blipFill>
        <p:spPr>
          <a:xfrm>
            <a:off x="792000" y="2880000"/>
            <a:ext cx="7560000" cy="1440000"/>
          </a:xfrm>
          <a:prstGeom prst="rect">
            <a:avLst/>
          </a:prstGeom>
        </p:spPr>
      </p:pic>
      <p:sp>
        <p:nvSpPr>
          <p:cNvPr id="8" name="Rectangle 7"/>
          <p:cNvSpPr/>
          <p:nvPr/>
        </p:nvSpPr>
        <p:spPr>
          <a:xfrm>
            <a:off x="2286000" y="3265820"/>
            <a:ext cx="4572000" cy="553998"/>
          </a:xfrm>
          <a:prstGeom prst="rect">
            <a:avLst/>
          </a:prstGeom>
        </p:spPr>
        <p:txBody>
          <a:bodyPr>
            <a:spAutoFit/>
          </a:bodyPr>
          <a:lstStyle/>
          <a:p>
            <a:pPr algn="ctr"/>
            <a:r>
              <a:rPr lang="en-US" sz="3000" b="1" dirty="0">
                <a:latin typeface="Helvetica" panose="020B0604020202020204" pitchFamily="34" charset="0"/>
                <a:cs typeface="Helvetica" panose="020B0604020202020204" pitchFamily="34" charset="0"/>
              </a:rPr>
              <a:t>Who is an Elder</a:t>
            </a:r>
            <a:endParaRPr lang="en-US" sz="3000" b="1" dirty="0">
              <a:latin typeface="Helvetica" panose="020B0604020202020204" pitchFamily="34" charset="0"/>
              <a:cs typeface="Helvetica" panose="020B0604020202020204" pitchFamily="34" charset="0"/>
            </a:endParaRPr>
          </a:p>
        </p:txBody>
      </p:sp>
      <p:sp>
        <p:nvSpPr>
          <p:cNvPr id="13" name="TextBox 12"/>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sp>
        <p:nvSpPr>
          <p:cNvPr id="12" name="TextBox 11"/>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19</a:t>
            </a:r>
            <a:endParaRPr lang="en-IN" sz="1000" dirty="0">
              <a:latin typeface="Helvetica" panose="020B0604020202020204" pitchFamily="34" charset="0"/>
              <a:cs typeface="Helvetica" panose="020B0604020202020204" pitchFamily="34" charset="0"/>
            </a:endParaRPr>
          </a:p>
        </p:txBody>
      </p:sp>
      <p:sp>
        <p:nvSpPr>
          <p:cNvPr id="13" name="Rectangle 12"/>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4" name="Straight Connector 13"/>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p:nvPr/>
        </p:nvPicPr>
        <p:blipFill>
          <a:blip r:embed="rId1" cstate="email"/>
          <a:stretch>
            <a:fillRect/>
          </a:stretch>
        </p:blipFill>
        <p:spPr>
          <a:xfrm>
            <a:off x="792000" y="2880000"/>
            <a:ext cx="7560000" cy="1440000"/>
          </a:xfrm>
          <a:prstGeom prst="rect">
            <a:avLst/>
          </a:prstGeom>
        </p:spPr>
      </p:pic>
      <p:sp>
        <p:nvSpPr>
          <p:cNvPr id="10" name="Rectangle 9"/>
          <p:cNvSpPr/>
          <p:nvPr/>
        </p:nvSpPr>
        <p:spPr>
          <a:xfrm>
            <a:off x="971600" y="3265820"/>
            <a:ext cx="7200800" cy="553998"/>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Habits to Kill</a:t>
            </a:r>
            <a:endParaRPr lang="en-US" sz="3000" b="1" dirty="0">
              <a:latin typeface="Helvetica" panose="020B0604020202020204" pitchFamily="34" charset="0"/>
              <a:cs typeface="Helvetica"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lvl="0">
              <a:buSzPct val="25000"/>
            </a:pPr>
            <a:r>
              <a:rPr lang="en-US" sz="3600" b="1" dirty="0">
                <a:solidFill>
                  <a:schemeClr val="lt1"/>
                </a:solidFill>
                <a:latin typeface="Helvetica Neue"/>
                <a:ea typeface="Helvetica Neue"/>
                <a:cs typeface="Helvetica Neue"/>
              </a:rPr>
              <a:t>Habits to Kill</a:t>
            </a:r>
            <a:endParaRPr lang="en-SG" sz="3600" b="1"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20</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4098" name="Picture 2" descr="C:\Users\Khasnobis\Desktop\Eldercare Final Hero Images\Habits_to_kill.jpg"/>
          <p:cNvPicPr preferRelativeResize="0">
            <a:picLocks noChangeArrowheads="1"/>
          </p:cNvPicPr>
          <p:nvPr/>
        </p:nvPicPr>
        <p:blipFill>
          <a:blip r:embed="rId1" cstate="email"/>
          <a:srcRect/>
          <a:stretch>
            <a:fillRect/>
          </a:stretch>
        </p:blipFill>
        <p:spPr bwMode="auto">
          <a:xfrm>
            <a:off x="0" y="1358543"/>
            <a:ext cx="9144000" cy="525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a:bodyPr>
          <a:lstStyle/>
          <a:p>
            <a:r>
              <a:rPr lang="en-US" sz="3000" dirty="0">
                <a:latin typeface="Helvetica" panose="020B0604020202020204" pitchFamily="34" charset="0"/>
                <a:cs typeface="Helvetica" panose="020B0604020202020204" pitchFamily="34" charset="0"/>
              </a:rPr>
              <a:t>Summary</a:t>
            </a:r>
            <a:endParaRPr lang="en-US" sz="30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609600" y="762000"/>
            <a:ext cx="8229600" cy="5364163"/>
          </a:xfrm>
        </p:spPr>
        <p:txBody>
          <a:bodyPr>
            <a:noAutofit/>
          </a:bodyPr>
          <a:lstStyle/>
          <a:p>
            <a:pPr marL="0" indent="0">
              <a:buNone/>
            </a:pPr>
            <a:r>
              <a:rPr lang="en-US" sz="2400" dirty="0">
                <a:latin typeface="Helvetica" panose="020B0604020202020204" pitchFamily="34" charset="0"/>
                <a:cs typeface="Helvetica" panose="020B0604020202020204" pitchFamily="34" charset="0"/>
              </a:rPr>
              <a:t>As a caregiver, you should change the following bad habits:</a:t>
            </a:r>
            <a:endParaRPr lang="en-US" sz="2400" dirty="0">
              <a:latin typeface="Helvetica" panose="020B0604020202020204" pitchFamily="34" charset="0"/>
              <a:cs typeface="Helvetica" panose="020B0604020202020204" pitchFamily="34" charset="0"/>
            </a:endParaRPr>
          </a:p>
          <a:p>
            <a:pPr lvl="1">
              <a:buFont typeface="Wingdings" panose="05000000000000000000" pitchFamily="2" charset="2"/>
              <a:buChar char="§"/>
            </a:pPr>
            <a:r>
              <a:rPr lang="en-US" sz="2400" dirty="0">
                <a:latin typeface="Helvetica" panose="020B0604020202020204" pitchFamily="34" charset="0"/>
                <a:cs typeface="Helvetica" panose="020B0604020202020204" pitchFamily="34" charset="0"/>
              </a:rPr>
              <a:t>Smoking in the presence of the person under your care, or their family or engager or employer</a:t>
            </a:r>
            <a:endParaRPr lang="en-US" sz="2400" dirty="0">
              <a:latin typeface="Helvetica" panose="020B0604020202020204" pitchFamily="34" charset="0"/>
              <a:cs typeface="Helvetica" panose="020B0604020202020204" pitchFamily="34" charset="0"/>
            </a:endParaRPr>
          </a:p>
          <a:p>
            <a:pPr lvl="1">
              <a:buFont typeface="Wingdings" panose="05000000000000000000" pitchFamily="2" charset="2"/>
              <a:buChar char="§"/>
            </a:pPr>
            <a:r>
              <a:rPr lang="en-US" sz="2400" dirty="0">
                <a:latin typeface="Helvetica" panose="020B0604020202020204" pitchFamily="34" charset="0"/>
                <a:cs typeface="Helvetica" panose="020B0604020202020204" pitchFamily="34" charset="0"/>
              </a:rPr>
              <a:t>Drinking alcohol during or before work hours</a:t>
            </a:r>
            <a:endParaRPr lang="en-US" sz="2400" dirty="0">
              <a:latin typeface="Helvetica" panose="020B0604020202020204" pitchFamily="34" charset="0"/>
              <a:cs typeface="Helvetica" panose="020B0604020202020204" pitchFamily="34" charset="0"/>
            </a:endParaRPr>
          </a:p>
          <a:p>
            <a:pPr lvl="1">
              <a:buFont typeface="Wingdings" panose="05000000000000000000" pitchFamily="2" charset="2"/>
              <a:buChar char="§"/>
            </a:pPr>
            <a:r>
              <a:rPr lang="en-US" sz="2400" dirty="0">
                <a:latin typeface="Helvetica" panose="020B0604020202020204" pitchFamily="34" charset="0"/>
                <a:cs typeface="Helvetica" panose="020B0604020202020204" pitchFamily="34" charset="0"/>
              </a:rPr>
              <a:t>Watching TV or listening to music during work hours</a:t>
            </a:r>
            <a:endParaRPr lang="en-US" sz="2400" dirty="0">
              <a:latin typeface="Helvetica" panose="020B0604020202020204" pitchFamily="34" charset="0"/>
              <a:cs typeface="Helvetica" panose="020B0604020202020204" pitchFamily="34" charset="0"/>
            </a:endParaRPr>
          </a:p>
          <a:p>
            <a:pPr lvl="1">
              <a:buFont typeface="Wingdings" panose="05000000000000000000" pitchFamily="2" charset="2"/>
              <a:buChar char="§"/>
            </a:pPr>
            <a:r>
              <a:rPr lang="en-US" sz="2400" dirty="0">
                <a:latin typeface="Helvetica" panose="020B0604020202020204" pitchFamily="34" charset="0"/>
                <a:cs typeface="Helvetica" panose="020B0604020202020204" pitchFamily="34" charset="0"/>
              </a:rPr>
              <a:t>Taking personal calls during work hours</a:t>
            </a:r>
            <a:endParaRPr lang="en-US" sz="2400" dirty="0">
              <a:latin typeface="Helvetica" panose="020B0604020202020204" pitchFamily="34" charset="0"/>
              <a:cs typeface="Helvetica" panose="020B0604020202020204" pitchFamily="34" charset="0"/>
            </a:endParaRPr>
          </a:p>
          <a:p>
            <a:pPr lvl="1">
              <a:buFont typeface="Wingdings" panose="05000000000000000000" pitchFamily="2" charset="2"/>
              <a:buChar char="§"/>
            </a:pPr>
            <a:r>
              <a:rPr lang="en-US" sz="2400" dirty="0">
                <a:latin typeface="Helvetica" panose="020B0604020202020204" pitchFamily="34" charset="0"/>
                <a:cs typeface="Helvetica" panose="020B0604020202020204" pitchFamily="34" charset="0"/>
              </a:rPr>
              <a:t>Inviting friends or family to your employer’s home</a:t>
            </a:r>
            <a:endParaRPr lang="en-US" sz="2400" dirty="0">
              <a:latin typeface="Helvetica" panose="020B0604020202020204" pitchFamily="34" charset="0"/>
              <a:cs typeface="Helvetica" panose="020B0604020202020204" pitchFamily="34" charset="0"/>
            </a:endParaRPr>
          </a:p>
          <a:p>
            <a:pPr lvl="1">
              <a:buFont typeface="Wingdings" panose="05000000000000000000" pitchFamily="2" charset="2"/>
              <a:buChar char="§"/>
            </a:pPr>
            <a:r>
              <a:rPr lang="en-US" sz="2400" dirty="0">
                <a:latin typeface="Helvetica" panose="020B0604020202020204" pitchFamily="34" charset="0"/>
                <a:cs typeface="Helvetica" panose="020B0604020202020204" pitchFamily="34" charset="0"/>
              </a:rPr>
              <a:t>Using bad language</a:t>
            </a:r>
            <a:endParaRPr lang="en-US" sz="2400" dirty="0">
              <a:latin typeface="Helvetica" panose="020B0604020202020204" pitchFamily="34" charset="0"/>
              <a:cs typeface="Helvetica" panose="020B0604020202020204" pitchFamily="34" charset="0"/>
            </a:endParaRPr>
          </a:p>
          <a:p>
            <a:pPr lvl="1">
              <a:buFont typeface="Wingdings" panose="05000000000000000000" pitchFamily="2" charset="2"/>
              <a:buChar char="§"/>
            </a:pPr>
            <a:r>
              <a:rPr lang="en-US" sz="2400" dirty="0">
                <a:latin typeface="Helvetica" panose="020B0604020202020204" pitchFamily="34" charset="0"/>
                <a:cs typeface="Helvetica" panose="020B0604020202020204" pitchFamily="34" charset="0"/>
              </a:rPr>
              <a:t>Not washing hands when you must</a:t>
            </a:r>
            <a:endParaRPr lang="en-US" sz="2400" dirty="0">
              <a:latin typeface="Helvetica" panose="020B0604020202020204" pitchFamily="34" charset="0"/>
              <a:cs typeface="Helvetica" panose="020B0604020202020204" pitchFamily="34" charset="0"/>
            </a:endParaRPr>
          </a:p>
          <a:p>
            <a:pPr lvl="1">
              <a:buFont typeface="Wingdings" panose="05000000000000000000" pitchFamily="2" charset="2"/>
              <a:buChar char="§"/>
            </a:pPr>
            <a:r>
              <a:rPr lang="en-US" sz="2400" dirty="0">
                <a:latin typeface="Helvetica" panose="020B0604020202020204" pitchFamily="34" charset="0"/>
                <a:cs typeface="Helvetica" panose="020B0604020202020204" pitchFamily="34" charset="0"/>
              </a:rPr>
              <a:t>Being careless</a:t>
            </a:r>
            <a:endParaRPr lang="en-US" sz="2400" dirty="0">
              <a:latin typeface="Helvetica" panose="020B0604020202020204" pitchFamily="34" charset="0"/>
              <a:cs typeface="Helvetica" panose="020B0604020202020204" pitchFamily="34" charset="0"/>
            </a:endParaRPr>
          </a:p>
          <a:p>
            <a:pPr lvl="1">
              <a:buFont typeface="Wingdings" panose="05000000000000000000" pitchFamily="2" charset="2"/>
              <a:buChar char="§"/>
            </a:pPr>
            <a:r>
              <a:rPr lang="en-US" sz="2400" dirty="0">
                <a:latin typeface="Helvetica" panose="020B0604020202020204" pitchFamily="34" charset="0"/>
                <a:cs typeface="Helvetica" panose="020B0604020202020204" pitchFamily="34" charset="0"/>
              </a:rPr>
              <a:t>Procrastinating, or postponing work for a later time</a:t>
            </a:r>
            <a:endParaRPr lang="en-US" sz="2400" dirty="0">
              <a:latin typeface="Helvetica" panose="020B0604020202020204" pitchFamily="34" charset="0"/>
              <a:cs typeface="Helvetica" panose="020B0604020202020204" pitchFamily="34" charset="0"/>
            </a:endParaRPr>
          </a:p>
          <a:p>
            <a:pPr marL="337820" lvl="0" indent="0">
              <a:buNone/>
            </a:pPr>
            <a:endParaRPr lang="en-US" sz="2400" b="1" dirty="0">
              <a:latin typeface="Helvetica" panose="020B0604020202020204" pitchFamily="34" charset="0"/>
              <a:cs typeface="Helvetica" panose="020B0604020202020204" pitchFamily="34" charset="0"/>
            </a:endParaRPr>
          </a:p>
          <a:p>
            <a:pPr marL="337820" lvl="0" indent="0">
              <a:buNone/>
            </a:pPr>
            <a:endParaRPr lang="en-US" sz="3000" b="1" dirty="0">
              <a:latin typeface="Helvetica" panose="020B0604020202020204" pitchFamily="34" charset="0"/>
              <a:cs typeface="Helvetica" panose="020B0604020202020204" pitchFamily="34" charset="0"/>
            </a:endParaRPr>
          </a:p>
          <a:p>
            <a:endParaRPr lang="en-US" sz="3000" b="1"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21</a:t>
            </a:r>
            <a:endParaRPr lang="en-US" sz="1000" b="1"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Shape 322"/>
          <p:cNvPicPr preferRelativeResize="0"/>
          <p:nvPr/>
        </p:nvPicPr>
        <p:blipFill rotWithShape="1">
          <a:blip r:embed="rId1" cstate="email"/>
          <a:srcRect/>
          <a:stretch>
            <a:fillRect/>
          </a:stretch>
        </p:blipFill>
        <p:spPr>
          <a:xfrm>
            <a:off x="-1" y="-29606"/>
            <a:ext cx="5868143" cy="6858000"/>
          </a:xfrm>
          <a:prstGeom prst="rect">
            <a:avLst/>
          </a:prstGeom>
          <a:noFill/>
          <a:ln>
            <a:noFill/>
          </a:ln>
        </p:spPr>
      </p:pic>
      <p:pic>
        <p:nvPicPr>
          <p:cNvPr id="56" name="Picture 2" descr="C:\Users\bruno\Desktop\iCare Resourses\modified\hear.png"/>
          <p:cNvPicPr>
            <a:picLocks noChangeAspect="1" noChangeArrowheads="1"/>
          </p:cNvPicPr>
          <p:nvPr/>
        </p:nvPicPr>
        <p:blipFill rotWithShape="1">
          <a:blip r:embed="rId2" cstate="email"/>
          <a:srcRect/>
          <a:stretch>
            <a:fillRect/>
          </a:stretch>
        </p:blipFill>
        <p:spPr bwMode="auto">
          <a:xfrm>
            <a:off x="4855495" y="0"/>
            <a:ext cx="4288506"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467481" y="5029435"/>
            <a:ext cx="5495503" cy="768085"/>
            <a:chOff x="467544" y="3681729"/>
            <a:chExt cx="5495503" cy="576064"/>
          </a:xfrm>
        </p:grpSpPr>
        <p:sp>
          <p:nvSpPr>
            <p:cNvPr id="18" name="Oval 7"/>
            <p:cNvSpPr/>
            <p:nvPr/>
          </p:nvSpPr>
          <p:spPr>
            <a:xfrm>
              <a:off x="584419" y="3717761"/>
              <a:ext cx="5378628" cy="504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F8F5F9"/>
            </a:solidFill>
            <a:ln w="38100" cap="flat">
              <a:solidFill>
                <a:srgbClr val="8C74C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The other person may dislike you</a:t>
              </a:r>
              <a:endParaRPr lang="en-SG" sz="2400" dirty="0">
                <a:solidFill>
                  <a:srgbClr val="7C3A92"/>
                </a:solidFill>
                <a:latin typeface="Helvetica Neue"/>
              </a:endParaRPr>
            </a:p>
          </p:txBody>
        </p:sp>
        <p:pic>
          <p:nvPicPr>
            <p:cNvPr id="25" name="Picture 3" descr="C:\Users\bruno\Desktop\elements\button.png"/>
            <p:cNvPicPr>
              <a:picLocks noChangeAspect="1" noChangeArrowheads="1"/>
            </p:cNvPicPr>
            <p:nvPr/>
          </p:nvPicPr>
          <p:blipFill>
            <a:blip r:embed="rId3" cstate="email">
              <a:extLst>
                <a:ext uri="{BEBA8EAE-BF5A-486C-A8C5-ECC9F3942E4B}">
                  <a14:imgProps xmlns:a14="http://schemas.microsoft.com/office/drawing/2010/main">
                    <a14:imgLayer r:embed="rId4">
                      <a14:imgEffect>
                        <a14:saturation sat="33000"/>
                      </a14:imgEffect>
                    </a14:imgLayer>
                  </a14:imgProps>
                </a:ext>
              </a:extLst>
            </a:blip>
            <a:srcRect/>
            <a:stretch>
              <a:fillRect/>
            </a:stretch>
          </p:blipFill>
          <p:spPr bwMode="auto">
            <a:xfrm>
              <a:off x="467544" y="3681729"/>
              <a:ext cx="576064" cy="5760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p:cNvGrpSpPr/>
          <p:nvPr/>
        </p:nvGrpSpPr>
        <p:grpSpPr>
          <a:xfrm>
            <a:off x="467481" y="3015352"/>
            <a:ext cx="5495567" cy="768085"/>
            <a:chOff x="467480" y="2168786"/>
            <a:chExt cx="5495567" cy="576064"/>
          </a:xfrm>
        </p:grpSpPr>
        <p:sp>
          <p:nvSpPr>
            <p:cNvPr id="20" name="Oval 7"/>
            <p:cNvSpPr/>
            <p:nvPr/>
          </p:nvSpPr>
          <p:spPr>
            <a:xfrm>
              <a:off x="584419" y="2204818"/>
              <a:ext cx="5378628" cy="504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F8F5F9"/>
            </a:solidFill>
            <a:ln w="38100" cap="flat">
              <a:solidFill>
                <a:srgbClr val="8C74C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a:t>
              </a:r>
              <a:endParaRPr lang="en-SG" sz="2400" dirty="0">
                <a:solidFill>
                  <a:srgbClr val="381A42"/>
                </a:solidFill>
                <a:latin typeface="Helvetica Neue"/>
              </a:endParaRPr>
            </a:p>
            <a:p>
              <a:r>
                <a:rPr lang="en-SG" sz="2400" dirty="0">
                  <a:solidFill>
                    <a:srgbClr val="381A42"/>
                  </a:solidFill>
                  <a:latin typeface="Helvetica Neue"/>
                </a:rPr>
                <a:t>      </a:t>
              </a:r>
              <a:r>
                <a:rPr lang="en-US" sz="2400" dirty="0">
                  <a:solidFill>
                    <a:srgbClr val="381A42"/>
                  </a:solidFill>
                  <a:latin typeface="Helvetica Neue"/>
                </a:rPr>
                <a:t>You may be influencing others</a:t>
              </a:r>
              <a:endParaRPr lang="en-IN" sz="2400" dirty="0">
                <a:solidFill>
                  <a:srgbClr val="381A42"/>
                </a:solidFill>
                <a:latin typeface="Helvetica Neue"/>
              </a:endParaRPr>
            </a:p>
            <a:p>
              <a:endParaRPr lang="en-SG" sz="2400" dirty="0">
                <a:solidFill>
                  <a:srgbClr val="381A42"/>
                </a:solidFill>
                <a:latin typeface="Helvetica Neue"/>
              </a:endParaRPr>
            </a:p>
          </p:txBody>
        </p:sp>
        <p:pic>
          <p:nvPicPr>
            <p:cNvPr id="23" name="Picture 3" descr="C:\Users\bruno\Desktop\elements\button.png"/>
            <p:cNvPicPr>
              <a:picLocks noChangeAspect="1" noChangeArrowheads="1"/>
            </p:cNvPicPr>
            <p:nvPr/>
          </p:nvPicPr>
          <p:blipFill>
            <a:blip r:embed="rId3" cstate="email">
              <a:extLst>
                <a:ext uri="{BEBA8EAE-BF5A-486C-A8C5-ECC9F3942E4B}">
                  <a14:imgProps xmlns:a14="http://schemas.microsoft.com/office/drawing/2010/main">
                    <a14:imgLayer r:embed="rId4">
                      <a14:imgEffect>
                        <a14:saturation sat="33000"/>
                      </a14:imgEffect>
                    </a14:imgLayer>
                  </a14:imgProps>
                </a:ext>
              </a:extLst>
            </a:blip>
            <a:srcRect/>
            <a:stretch>
              <a:fillRect/>
            </a:stretch>
          </p:blipFill>
          <p:spPr bwMode="auto">
            <a:xfrm>
              <a:off x="467480" y="2168786"/>
              <a:ext cx="576064" cy="5760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467481" y="1982426"/>
            <a:ext cx="5495569" cy="768085"/>
            <a:chOff x="468131" y="1408047"/>
            <a:chExt cx="5480683" cy="576064"/>
          </a:xfrm>
        </p:grpSpPr>
        <p:sp>
          <p:nvSpPr>
            <p:cNvPr id="12" name="Oval 7"/>
            <p:cNvSpPr/>
            <p:nvPr/>
          </p:nvSpPr>
          <p:spPr>
            <a:xfrm>
              <a:off x="584117" y="1444079"/>
              <a:ext cx="5364697" cy="504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F8F5F9"/>
            </a:solidFill>
            <a:ln w="38100" cap="flat">
              <a:solidFill>
                <a:srgbClr val="8C74C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You may be scolded or punished</a:t>
              </a:r>
              <a:endParaRPr lang="en-SG" sz="2400" dirty="0">
                <a:solidFill>
                  <a:srgbClr val="381A42"/>
                </a:solidFill>
                <a:latin typeface="Helvetica Neue"/>
              </a:endParaRPr>
            </a:p>
          </p:txBody>
        </p:sp>
        <p:pic>
          <p:nvPicPr>
            <p:cNvPr id="2051" name="Picture 3" descr="C:\Users\bruno\Desktop\elements\button.png"/>
            <p:cNvPicPr>
              <a:picLocks noChangeAspect="1" noChangeArrowheads="1"/>
            </p:cNvPicPr>
            <p:nvPr/>
          </p:nvPicPr>
          <p:blipFill>
            <a:blip r:embed="rId3" cstate="email">
              <a:extLst>
                <a:ext uri="{BEBA8EAE-BF5A-486C-A8C5-ECC9F3942E4B}">
                  <a14:imgProps xmlns:a14="http://schemas.microsoft.com/office/drawing/2010/main">
                    <a14:imgLayer r:embed="rId4">
                      <a14:imgEffect>
                        <a14:saturation sat="33000"/>
                      </a14:imgEffect>
                    </a14:imgLayer>
                  </a14:imgProps>
                </a:ext>
              </a:extLst>
            </a:blip>
            <a:srcRect/>
            <a:stretch>
              <a:fillRect/>
            </a:stretch>
          </p:blipFill>
          <p:spPr bwMode="auto">
            <a:xfrm>
              <a:off x="468131" y="1408047"/>
              <a:ext cx="574504" cy="576064"/>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Oval 7"/>
          <p:cNvSpPr/>
          <p:nvPr/>
        </p:nvSpPr>
        <p:spPr>
          <a:xfrm>
            <a:off x="584419" y="5074298"/>
            <a:ext cx="5378630" cy="672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DFF2DE"/>
          </a:solidFill>
          <a:ln w="38100" cap="flat">
            <a:solidFill>
              <a:srgbClr val="00B05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The other person may dislike you</a:t>
            </a:r>
            <a:endParaRPr lang="en-SG" sz="2400" dirty="0">
              <a:solidFill>
                <a:srgbClr val="7C3A92"/>
              </a:solidFill>
              <a:latin typeface="Helvetica Neue"/>
            </a:endParaRPr>
          </a:p>
        </p:txBody>
      </p:sp>
      <p:pic>
        <p:nvPicPr>
          <p:cNvPr id="2050" name="Picture 2"/>
          <p:cNvPicPr>
            <a:picLocks noChangeAspect="1" noChangeArrowheads="1"/>
          </p:cNvPicPr>
          <p:nvPr/>
        </p:nvPicPr>
        <p:blipFill>
          <a:blip r:embed="rId5" cstate="email"/>
          <a:stretch>
            <a:fillRect/>
          </a:stretch>
        </p:blipFill>
        <p:spPr bwMode="auto">
          <a:xfrm>
            <a:off x="467544" y="5029477"/>
            <a:ext cx="576000" cy="768000"/>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p:cNvGrpSpPr/>
          <p:nvPr/>
        </p:nvGrpSpPr>
        <p:grpSpPr>
          <a:xfrm>
            <a:off x="467481" y="4019678"/>
            <a:ext cx="5495503" cy="768085"/>
            <a:chOff x="467544" y="2168786"/>
            <a:chExt cx="5475685" cy="576064"/>
          </a:xfrm>
        </p:grpSpPr>
        <p:sp>
          <p:nvSpPr>
            <p:cNvPr id="28" name="Oval 7"/>
            <p:cNvSpPr/>
            <p:nvPr/>
          </p:nvSpPr>
          <p:spPr>
            <a:xfrm>
              <a:off x="583998" y="2204818"/>
              <a:ext cx="5359231" cy="504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F8F5F9"/>
            </a:solidFill>
            <a:ln w="38100" cap="flat">
              <a:solidFill>
                <a:srgbClr val="8C74C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You may do harm to others</a:t>
              </a:r>
              <a:endParaRPr lang="en-SG" sz="2400" dirty="0">
                <a:solidFill>
                  <a:srgbClr val="381A42"/>
                </a:solidFill>
                <a:latin typeface="Helvetica Neue"/>
              </a:endParaRPr>
            </a:p>
          </p:txBody>
        </p:sp>
        <p:pic>
          <p:nvPicPr>
            <p:cNvPr id="30" name="Picture 3" descr="C:\Users\bruno\Desktop\elements\button.png"/>
            <p:cNvPicPr>
              <a:picLocks noChangeAspect="1" noChangeArrowheads="1"/>
            </p:cNvPicPr>
            <p:nvPr/>
          </p:nvPicPr>
          <p:blipFill>
            <a:blip r:embed="rId6" cstate="email">
              <a:extLst>
                <a:ext uri="{BEBA8EAE-BF5A-486C-A8C5-ECC9F3942E4B}">
                  <a14:imgProps xmlns:a14="http://schemas.microsoft.com/office/drawing/2010/main">
                    <a14:imgLayer r:embed="rId4">
                      <a14:imgEffect>
                        <a14:saturation sat="33000"/>
                      </a14:imgEffect>
                    </a14:imgLayer>
                  </a14:imgProps>
                </a:ext>
              </a:extLst>
            </a:blip>
            <a:srcRect/>
            <a:stretch>
              <a:fillRect/>
            </a:stretch>
          </p:blipFill>
          <p:spPr bwMode="auto">
            <a:xfrm>
              <a:off x="467544" y="2168786"/>
              <a:ext cx="576064" cy="576064"/>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TextBox 23"/>
          <p:cNvSpPr txBox="1"/>
          <p:nvPr/>
        </p:nvSpPr>
        <p:spPr>
          <a:xfrm>
            <a:off x="463211" y="263401"/>
            <a:ext cx="6442788" cy="1200329"/>
          </a:xfrm>
          <a:prstGeom prst="rect">
            <a:avLst/>
          </a:prstGeom>
          <a:noFill/>
        </p:spPr>
        <p:txBody>
          <a:bodyPr wrap="square" rtlCol="0">
            <a:spAutoFit/>
          </a:bodyPr>
          <a:lstStyle/>
          <a:p>
            <a:r>
              <a:rPr lang="en-SG" sz="3600" b="1" dirty="0">
                <a:solidFill>
                  <a:srgbClr val="7C3A92"/>
                </a:solidFill>
                <a:latin typeface="Helvetica Neue"/>
              </a:rPr>
              <a:t>How does a bad habit affect you in your job?</a:t>
            </a:r>
            <a:endParaRPr lang="en-SG" sz="3600" b="1" dirty="0">
              <a:solidFill>
                <a:srgbClr val="7C3A92"/>
              </a:solidFill>
              <a:latin typeface="Helvetica Neue"/>
            </a:endParaRPr>
          </a:p>
        </p:txBody>
      </p:sp>
      <p:sp>
        <p:nvSpPr>
          <p:cNvPr id="19" name="TextBox 18"/>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21" name="Rectangle 2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22" name="Straight Connector 2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fade">
                                      <p:cBhvr>
                                        <p:cTn id="11" dur="1000"/>
                                        <p:tgtEl>
                                          <p:spTgt spid="56"/>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0-#ppt_w/2"/>
                                          </p:val>
                                        </p:tav>
                                        <p:tav tm="100000">
                                          <p:val>
                                            <p:strVal val="#ppt_x"/>
                                          </p:val>
                                        </p:tav>
                                      </p:tavLst>
                                    </p:anim>
                                    <p:anim calcmode="lin" valueType="num">
                                      <p:cBhvr additive="base">
                                        <p:cTn id="16" dur="500" fill="hold"/>
                                        <p:tgtEl>
                                          <p:spTgt spid="24"/>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0-#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8" fill="hold" nodeType="afterEffect">
                                  <p:stCondLst>
                                    <p:cond delay="40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par>
                          <p:cTn id="27" fill="hold">
                            <p:stCondLst>
                              <p:cond delay="2400"/>
                            </p:stCondLst>
                            <p:childTnLst>
                              <p:par>
                                <p:cTn id="28" presetID="2" presetClass="entr" presetSubtype="8" fill="hold" nodeType="afterEffect">
                                  <p:stCondLst>
                                    <p:cond delay="400"/>
                                  </p:stCondLst>
                                  <p:childTnLst>
                                    <p:set>
                                      <p:cBhvr>
                                        <p:cTn id="29" dur="1" fill="hold">
                                          <p:stCondLst>
                                            <p:cond delay="0"/>
                                          </p:stCondLst>
                                        </p:cTn>
                                        <p:tgtEl>
                                          <p:spTgt spid="27"/>
                                        </p:tgtEl>
                                        <p:attrNameLst>
                                          <p:attrName>style.visibility</p:attrName>
                                        </p:attrNameLst>
                                      </p:cBhvr>
                                      <p:to>
                                        <p:strVal val="visible"/>
                                      </p:to>
                                    </p:set>
                                    <p:anim calcmode="lin" valueType="num">
                                      <p:cBhvr additive="base">
                                        <p:cTn id="30" dur="500" fill="hold"/>
                                        <p:tgtEl>
                                          <p:spTgt spid="27"/>
                                        </p:tgtEl>
                                        <p:attrNameLst>
                                          <p:attrName>ppt_x</p:attrName>
                                        </p:attrNameLst>
                                      </p:cBhvr>
                                      <p:tavLst>
                                        <p:tav tm="0">
                                          <p:val>
                                            <p:strVal val="0-#ppt_w/2"/>
                                          </p:val>
                                        </p:tav>
                                        <p:tav tm="100000">
                                          <p:val>
                                            <p:strVal val="#ppt_x"/>
                                          </p:val>
                                        </p:tav>
                                      </p:tavLst>
                                    </p:anim>
                                    <p:anim calcmode="lin" valueType="num">
                                      <p:cBhvr additive="base">
                                        <p:cTn id="31" dur="500" fill="hold"/>
                                        <p:tgtEl>
                                          <p:spTgt spid="27"/>
                                        </p:tgtEl>
                                        <p:attrNameLst>
                                          <p:attrName>ppt_y</p:attrName>
                                        </p:attrNameLst>
                                      </p:cBhvr>
                                      <p:tavLst>
                                        <p:tav tm="0">
                                          <p:val>
                                            <p:strVal val="#ppt_y"/>
                                          </p:val>
                                        </p:tav>
                                        <p:tav tm="100000">
                                          <p:val>
                                            <p:strVal val="#ppt_y"/>
                                          </p:val>
                                        </p:tav>
                                      </p:tavLst>
                                    </p:anim>
                                  </p:childTnLst>
                                </p:cTn>
                              </p:par>
                            </p:childTnLst>
                          </p:cTn>
                        </p:par>
                        <p:par>
                          <p:cTn id="32" fill="hold">
                            <p:stCondLst>
                              <p:cond delay="3300"/>
                            </p:stCondLst>
                            <p:childTnLst>
                              <p:par>
                                <p:cTn id="33" presetID="2" presetClass="entr" presetSubtype="8" fill="hold" nodeType="afterEffect">
                                  <p:stCondLst>
                                    <p:cond delay="40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0-#ppt_w/2"/>
                                          </p:val>
                                        </p:tav>
                                        <p:tav tm="100000">
                                          <p:val>
                                            <p:strVal val="#ppt_x"/>
                                          </p:val>
                                        </p:tav>
                                      </p:tavLst>
                                    </p:anim>
                                    <p:anim calcmode="lin" valueType="num">
                                      <p:cBhvr additive="base">
                                        <p:cTn id="3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050"/>
                                        </p:tgtEl>
                                        <p:attrNameLst>
                                          <p:attrName>style.visibility</p:attrName>
                                        </p:attrNameLst>
                                      </p:cBhvr>
                                      <p:to>
                                        <p:strVal val="visible"/>
                                      </p:to>
                                    </p:set>
                                    <p:animEffect transition="in" filter="fade">
                                      <p:cBhvr>
                                        <p:cTn id="41" dur="500"/>
                                        <p:tgtEl>
                                          <p:spTgt spid="2050"/>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par>
                          <p:cTn id="45" fill="hold">
                            <p:stCondLst>
                              <p:cond delay="500"/>
                            </p:stCondLst>
                            <p:childTnLst>
                              <p:par>
                                <p:cTn id="46" presetID="1" presetClass="exit" presetSubtype="0" fill="hold" nodeType="afterEffect">
                                  <p:stCondLst>
                                    <p:cond delay="0"/>
                                  </p:stCondLst>
                                  <p:childTnLst>
                                    <p:set>
                                      <p:cBhvr>
                                        <p:cTn id="47"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19400"/>
            <a:ext cx="8229600" cy="1143000"/>
          </a:xfrm>
        </p:spPr>
        <p:txBody>
          <a:bodyPr>
            <a:normAutofit/>
          </a:bodyPr>
          <a:lstStyle/>
          <a:p>
            <a:r>
              <a:rPr lang="en-US" sz="3000" dirty="0">
                <a:latin typeface="Helvetica" panose="020B0604020202020204" pitchFamily="34" charset="0"/>
                <a:cs typeface="Helvetica" panose="020B0604020202020204" pitchFamily="34" charset="0"/>
              </a:rPr>
              <a:t>Any Questions?</a:t>
            </a:r>
            <a:endParaRPr lang="en-US" sz="3000"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sp>
        <p:nvSpPr>
          <p:cNvPr id="12" name="TextBox 11"/>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3" name="Rectangle 12"/>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4" name="Straight Connector 13"/>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p:nvPr/>
        </p:nvPicPr>
        <p:blipFill>
          <a:blip r:embed="rId1" cstate="email"/>
          <a:stretch>
            <a:fillRect/>
          </a:stretch>
        </p:blipFill>
        <p:spPr>
          <a:xfrm>
            <a:off x="792000" y="2880000"/>
            <a:ext cx="7560000" cy="1440000"/>
          </a:xfrm>
          <a:prstGeom prst="rect">
            <a:avLst/>
          </a:prstGeom>
        </p:spPr>
      </p:pic>
      <p:sp>
        <p:nvSpPr>
          <p:cNvPr id="10" name="Rectangle 9"/>
          <p:cNvSpPr/>
          <p:nvPr/>
        </p:nvSpPr>
        <p:spPr>
          <a:xfrm>
            <a:off x="971600" y="3265820"/>
            <a:ext cx="7200800" cy="553998"/>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Maintaining Boundaries</a:t>
            </a:r>
            <a:endParaRPr lang="en-US" sz="3000" b="1" dirty="0">
              <a:latin typeface="Helvetica" panose="020B0604020202020204" pitchFamily="34" charset="0"/>
              <a:cs typeface="Helvetica"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Khasnobis\Desktop\Eldercare Final Hero Images\Maintaining-Boundaries.jpg"/>
          <p:cNvPicPr preferRelativeResize="0">
            <a:picLocks noChangeArrowheads="1"/>
          </p:cNvPicPr>
          <p:nvPr/>
        </p:nvPicPr>
        <p:blipFill>
          <a:blip r:embed="rId1" cstate="email"/>
          <a:srcRect/>
          <a:stretch>
            <a:fillRect/>
          </a:stretch>
        </p:blipFill>
        <p:spPr bwMode="auto">
          <a:xfrm>
            <a:off x="0" y="1358542"/>
            <a:ext cx="9144000" cy="5256000"/>
          </a:xfrm>
          <a:prstGeom prst="rect">
            <a:avLst/>
          </a:prstGeom>
          <a:noFill/>
          <a:extLst>
            <a:ext uri="{909E8E84-426E-40DD-AFC4-6F175D3DCCD1}">
              <a14:hiddenFill xmlns:a14="http://schemas.microsoft.com/office/drawing/2010/main">
                <a:solidFill>
                  <a:srgbClr val="FFFFFF"/>
                </a:solidFill>
              </a14:hiddenFill>
            </a:ext>
          </a:extLst>
        </p:spPr>
      </p:pic>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r>
              <a:rPr lang="en-US" sz="3600" b="1" dirty="0">
                <a:solidFill>
                  <a:schemeClr val="lt1"/>
                </a:solidFill>
                <a:latin typeface="Helvetica Neue"/>
                <a:ea typeface="Helvetica Neue"/>
                <a:cs typeface="Helvetica Neue"/>
              </a:rPr>
              <a:t>Maintaining Boundaries</a:t>
            </a:r>
            <a:endParaRPr lang="en-US" sz="3600" b="1" dirty="0">
              <a:solidFill>
                <a:schemeClr val="lt1"/>
              </a:solidFill>
              <a:latin typeface="Helvetica Neue"/>
              <a:ea typeface="Helvetica Neue"/>
              <a:cs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Helvetica" panose="020B0604020202020204" pitchFamily="34" charset="0"/>
                <a:cs typeface="Helvetica" panose="020B0604020202020204" pitchFamily="34" charset="0"/>
              </a:rPr>
              <a:t>Summary</a:t>
            </a:r>
            <a:endParaRPr lang="en-US" sz="30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304800" y="1219200"/>
            <a:ext cx="8534400" cy="4906963"/>
          </a:xfrm>
        </p:spPr>
        <p:txBody>
          <a:bodyPr>
            <a:noAutofit/>
          </a:bodyPr>
          <a:lstStyle/>
          <a:p>
            <a:pPr lvl="0"/>
            <a:r>
              <a:rPr lang="en-US" sz="2400" dirty="0">
                <a:latin typeface="Helvetica" panose="020B0604020202020204" pitchFamily="34" charset="0"/>
                <a:cs typeface="Helvetica" panose="020B0604020202020204" pitchFamily="34" charset="0"/>
              </a:rPr>
              <a:t>Disconnect from your role as a caregiver when your work hours are over</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Every day, connect back to your own life</a:t>
            </a:r>
            <a:endParaRPr lang="en-US" sz="2400" dirty="0">
              <a:latin typeface="Helvetica" panose="020B0604020202020204" pitchFamily="34" charset="0"/>
              <a:cs typeface="Helvetica" panose="020B0604020202020204" pitchFamily="34" charset="0"/>
            </a:endParaRPr>
          </a:p>
          <a:p>
            <a:r>
              <a:rPr lang="en-US" sz="2400" dirty="0">
                <a:latin typeface="Helvetica" panose="020B0604020202020204" pitchFamily="34" charset="0"/>
                <a:cs typeface="Helvetica" panose="020B0604020202020204" pitchFamily="34" charset="0"/>
              </a:rPr>
              <a:t>Respect the family’s beliefs but feel free to follow your own</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Do not feel obliged to conform to the family’s political views </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You may occasionally perform a task that is not a part of your job duties, but if it is critical at that point of time</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Do not routinely perform tasks that are not a part of your duties, or your primary duties may suffer</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Do not try to influence children with your beliefs or opinions about people or family members</a:t>
            </a:r>
            <a:endParaRPr lang="en-US" sz="2400" dirty="0">
              <a:latin typeface="Helvetica" panose="020B0604020202020204" pitchFamily="34" charset="0"/>
              <a:cs typeface="Helvetica" panose="020B0604020202020204" pitchFamily="34" charset="0"/>
            </a:endParaRPr>
          </a:p>
          <a:p>
            <a:pPr marL="0" indent="0">
              <a:buNone/>
            </a:pPr>
            <a:endParaRPr lang="en-US" sz="2400"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26</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Helvetica" panose="020B0604020202020204" pitchFamily="34" charset="0"/>
                <a:cs typeface="Helvetica" panose="020B0604020202020204" pitchFamily="34" charset="0"/>
              </a:rPr>
              <a:t>Summary</a:t>
            </a:r>
            <a:endParaRPr lang="en-US" sz="30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304800" y="1219200"/>
            <a:ext cx="8534400" cy="4906963"/>
          </a:xfrm>
        </p:spPr>
        <p:txBody>
          <a:bodyPr>
            <a:noAutofit/>
          </a:bodyPr>
          <a:lstStyle/>
          <a:p>
            <a:pPr lvl="0"/>
            <a:r>
              <a:rPr lang="en-US" sz="2400" dirty="0">
                <a:latin typeface="Helvetica" panose="020B0604020202020204" pitchFamily="34" charset="0"/>
                <a:cs typeface="Helvetica" panose="020B0604020202020204" pitchFamily="34" charset="0"/>
              </a:rPr>
              <a:t>Do not listen to and become a part of the family conversations</a:t>
            </a:r>
            <a:endParaRPr lang="en-US" sz="2400" dirty="0">
              <a:latin typeface="Helvetica" panose="020B0604020202020204" pitchFamily="34" charset="0"/>
              <a:cs typeface="Helvetica" panose="020B0604020202020204" pitchFamily="34" charset="0"/>
            </a:endParaRPr>
          </a:p>
          <a:p>
            <a:r>
              <a:rPr lang="en-US" sz="2400" dirty="0">
                <a:latin typeface="Helvetica" panose="020B0604020202020204" pitchFamily="34" charset="0"/>
                <a:cs typeface="Helvetica" panose="020B0604020202020204" pitchFamily="34" charset="0"/>
              </a:rPr>
              <a:t>Do not give your opinion, unless asked</a:t>
            </a:r>
            <a:endParaRPr lang="en-US" sz="2400" dirty="0">
              <a:latin typeface="Helvetica" panose="020B0604020202020204" pitchFamily="34" charset="0"/>
              <a:cs typeface="Helvetica" panose="020B0604020202020204" pitchFamily="34" charset="0"/>
            </a:endParaRPr>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27</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Shape 322"/>
          <p:cNvPicPr preferRelativeResize="0"/>
          <p:nvPr/>
        </p:nvPicPr>
        <p:blipFill rotWithShape="1">
          <a:blip r:embed="rId1" cstate="email"/>
          <a:srcRect/>
          <a:stretch>
            <a:fillRect/>
          </a:stretch>
        </p:blipFill>
        <p:spPr>
          <a:xfrm>
            <a:off x="-1" y="-29606"/>
            <a:ext cx="5868143" cy="6858000"/>
          </a:xfrm>
          <a:prstGeom prst="rect">
            <a:avLst/>
          </a:prstGeom>
          <a:noFill/>
          <a:ln>
            <a:noFill/>
          </a:ln>
        </p:spPr>
      </p:pic>
      <p:pic>
        <p:nvPicPr>
          <p:cNvPr id="56" name="Picture 2" descr="C:\Users\bruno\Desktop\iCare Resourses\modified\hear.png"/>
          <p:cNvPicPr>
            <a:picLocks noChangeAspect="1" noChangeArrowheads="1"/>
          </p:cNvPicPr>
          <p:nvPr/>
        </p:nvPicPr>
        <p:blipFill rotWithShape="1">
          <a:blip r:embed="rId2" cstate="email"/>
          <a:srcRect/>
          <a:stretch>
            <a:fillRect/>
          </a:stretch>
        </p:blipFill>
        <p:spPr bwMode="auto">
          <a:xfrm>
            <a:off x="4855495" y="0"/>
            <a:ext cx="4288506"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467481" y="2103120"/>
            <a:ext cx="5495503" cy="768085"/>
            <a:chOff x="467544" y="5624248"/>
            <a:chExt cx="5495503" cy="576064"/>
          </a:xfrm>
        </p:grpSpPr>
        <p:sp>
          <p:nvSpPr>
            <p:cNvPr id="18" name="Oval 7"/>
            <p:cNvSpPr/>
            <p:nvPr/>
          </p:nvSpPr>
          <p:spPr>
            <a:xfrm>
              <a:off x="584419" y="5672254"/>
              <a:ext cx="5378628" cy="504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F8F5F9"/>
            </a:solidFill>
            <a:ln w="38100" cap="flat">
              <a:solidFill>
                <a:srgbClr val="8C74C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To avoid conflict or argument</a:t>
              </a:r>
              <a:endParaRPr lang="en-SG" sz="2400" dirty="0">
                <a:solidFill>
                  <a:srgbClr val="7C3A92"/>
                </a:solidFill>
                <a:latin typeface="Helvetica Neue"/>
              </a:endParaRPr>
            </a:p>
          </p:txBody>
        </p:sp>
        <p:pic>
          <p:nvPicPr>
            <p:cNvPr id="25" name="Picture 3" descr="C:\Users\bruno\Desktop\elements\button.png"/>
            <p:cNvPicPr>
              <a:picLocks noChangeAspect="1" noChangeArrowheads="1"/>
            </p:cNvPicPr>
            <p:nvPr/>
          </p:nvPicPr>
          <p:blipFill>
            <a:blip r:embed="rId3" cstate="email">
              <a:extLst>
                <a:ext uri="{BEBA8EAE-BF5A-486C-A8C5-ECC9F3942E4B}">
                  <a14:imgProps xmlns:a14="http://schemas.microsoft.com/office/drawing/2010/main">
                    <a14:imgLayer r:embed="rId4">
                      <a14:imgEffect>
                        <a14:saturation sat="33000"/>
                      </a14:imgEffect>
                    </a14:imgLayer>
                  </a14:imgProps>
                </a:ext>
              </a:extLst>
            </a:blip>
            <a:srcRect/>
            <a:stretch>
              <a:fillRect/>
            </a:stretch>
          </p:blipFill>
          <p:spPr bwMode="auto">
            <a:xfrm>
              <a:off x="467544" y="5624248"/>
              <a:ext cx="576064" cy="5760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p:cNvGrpSpPr/>
          <p:nvPr/>
        </p:nvGrpSpPr>
        <p:grpSpPr>
          <a:xfrm>
            <a:off x="467481" y="3015352"/>
            <a:ext cx="5495567" cy="768085"/>
            <a:chOff x="467480" y="2168786"/>
            <a:chExt cx="5495567" cy="576064"/>
          </a:xfrm>
        </p:grpSpPr>
        <p:sp>
          <p:nvSpPr>
            <p:cNvPr id="20" name="Oval 7"/>
            <p:cNvSpPr/>
            <p:nvPr/>
          </p:nvSpPr>
          <p:spPr>
            <a:xfrm>
              <a:off x="584419" y="2204818"/>
              <a:ext cx="5378628" cy="504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F8F5F9"/>
            </a:solidFill>
            <a:ln w="38100" cap="flat">
              <a:solidFill>
                <a:srgbClr val="8C74C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a:t>
              </a:r>
              <a:endParaRPr lang="en-SG" sz="2400" dirty="0">
                <a:solidFill>
                  <a:srgbClr val="381A42"/>
                </a:solidFill>
                <a:latin typeface="Helvetica Neue"/>
              </a:endParaRPr>
            </a:p>
            <a:p>
              <a:r>
                <a:rPr lang="en-SG" sz="2400" dirty="0">
                  <a:solidFill>
                    <a:srgbClr val="381A42"/>
                  </a:solidFill>
                  <a:latin typeface="Helvetica Neue"/>
                </a:rPr>
                <a:t>      </a:t>
              </a:r>
              <a:r>
                <a:rPr lang="en-US" sz="2400" dirty="0">
                  <a:solidFill>
                    <a:srgbClr val="381A42"/>
                  </a:solidFill>
                  <a:latin typeface="Helvetica Neue"/>
                </a:rPr>
                <a:t>To prove that you are smart</a:t>
              </a:r>
              <a:endParaRPr lang="en-IN" sz="2400" dirty="0">
                <a:solidFill>
                  <a:srgbClr val="381A42"/>
                </a:solidFill>
                <a:latin typeface="Helvetica Neue"/>
              </a:endParaRPr>
            </a:p>
            <a:p>
              <a:endParaRPr lang="en-SG" sz="2400" dirty="0">
                <a:solidFill>
                  <a:srgbClr val="381A42"/>
                </a:solidFill>
                <a:latin typeface="Helvetica Neue"/>
              </a:endParaRPr>
            </a:p>
          </p:txBody>
        </p:sp>
        <p:pic>
          <p:nvPicPr>
            <p:cNvPr id="23" name="Picture 3" descr="C:\Users\bruno\Desktop\elements\button.png"/>
            <p:cNvPicPr>
              <a:picLocks noChangeAspect="1" noChangeArrowheads="1"/>
            </p:cNvPicPr>
            <p:nvPr/>
          </p:nvPicPr>
          <p:blipFill>
            <a:blip r:embed="rId3" cstate="email">
              <a:extLst>
                <a:ext uri="{BEBA8EAE-BF5A-486C-A8C5-ECC9F3942E4B}">
                  <a14:imgProps xmlns:a14="http://schemas.microsoft.com/office/drawing/2010/main">
                    <a14:imgLayer r:embed="rId4">
                      <a14:imgEffect>
                        <a14:saturation sat="33000"/>
                      </a14:imgEffect>
                    </a14:imgLayer>
                  </a14:imgProps>
                </a:ext>
              </a:extLst>
            </a:blip>
            <a:srcRect/>
            <a:stretch>
              <a:fillRect/>
            </a:stretch>
          </p:blipFill>
          <p:spPr bwMode="auto">
            <a:xfrm>
              <a:off x="467480" y="2168786"/>
              <a:ext cx="576064" cy="5760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467481" y="4941168"/>
            <a:ext cx="5495569" cy="768085"/>
            <a:chOff x="468131" y="1408047"/>
            <a:chExt cx="5480683" cy="576064"/>
          </a:xfrm>
        </p:grpSpPr>
        <p:sp>
          <p:nvSpPr>
            <p:cNvPr id="12" name="Oval 7"/>
            <p:cNvSpPr/>
            <p:nvPr/>
          </p:nvSpPr>
          <p:spPr>
            <a:xfrm>
              <a:off x="584117" y="1444079"/>
              <a:ext cx="5364697" cy="504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F8F5F9"/>
            </a:solidFill>
            <a:ln w="38100" cap="flat">
              <a:solidFill>
                <a:srgbClr val="8C74C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To be extra friendly </a:t>
              </a:r>
              <a:endParaRPr lang="en-SG" sz="2400" dirty="0">
                <a:solidFill>
                  <a:srgbClr val="381A42"/>
                </a:solidFill>
                <a:latin typeface="Helvetica Neue"/>
              </a:endParaRPr>
            </a:p>
          </p:txBody>
        </p:sp>
        <p:pic>
          <p:nvPicPr>
            <p:cNvPr id="2051" name="Picture 3" descr="C:\Users\bruno\Desktop\elements\button.png"/>
            <p:cNvPicPr>
              <a:picLocks noChangeAspect="1" noChangeArrowheads="1"/>
            </p:cNvPicPr>
            <p:nvPr/>
          </p:nvPicPr>
          <p:blipFill>
            <a:blip r:embed="rId3" cstate="email">
              <a:extLst>
                <a:ext uri="{BEBA8EAE-BF5A-486C-A8C5-ECC9F3942E4B}">
                  <a14:imgProps xmlns:a14="http://schemas.microsoft.com/office/drawing/2010/main">
                    <a14:imgLayer r:embed="rId4">
                      <a14:imgEffect>
                        <a14:saturation sat="33000"/>
                      </a14:imgEffect>
                    </a14:imgLayer>
                  </a14:imgProps>
                </a:ext>
              </a:extLst>
            </a:blip>
            <a:srcRect/>
            <a:stretch>
              <a:fillRect/>
            </a:stretch>
          </p:blipFill>
          <p:spPr bwMode="auto">
            <a:xfrm>
              <a:off x="468131" y="1408047"/>
              <a:ext cx="574504" cy="576064"/>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Oval 7"/>
          <p:cNvSpPr/>
          <p:nvPr/>
        </p:nvSpPr>
        <p:spPr>
          <a:xfrm>
            <a:off x="584419" y="2161320"/>
            <a:ext cx="5378630" cy="672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DFF2DE"/>
          </a:solidFill>
          <a:ln w="38100" cap="flat">
            <a:solidFill>
              <a:srgbClr val="00B05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To avoid conflict or argument</a:t>
            </a:r>
            <a:endParaRPr lang="en-SG" sz="2400" dirty="0">
              <a:solidFill>
                <a:srgbClr val="7C3A92"/>
              </a:solidFill>
              <a:latin typeface="Helvetica Neue"/>
            </a:endParaRPr>
          </a:p>
        </p:txBody>
      </p:sp>
      <p:pic>
        <p:nvPicPr>
          <p:cNvPr id="2050" name="Picture 2"/>
          <p:cNvPicPr>
            <a:picLocks noChangeAspect="1" noChangeArrowheads="1"/>
          </p:cNvPicPr>
          <p:nvPr/>
        </p:nvPicPr>
        <p:blipFill>
          <a:blip r:embed="rId5" cstate="email"/>
          <a:stretch>
            <a:fillRect/>
          </a:stretch>
        </p:blipFill>
        <p:spPr bwMode="auto">
          <a:xfrm>
            <a:off x="467544" y="2103120"/>
            <a:ext cx="576000" cy="768000"/>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p:cNvGrpSpPr/>
          <p:nvPr/>
        </p:nvGrpSpPr>
        <p:grpSpPr>
          <a:xfrm>
            <a:off x="467481" y="4019678"/>
            <a:ext cx="5495503" cy="768085"/>
            <a:chOff x="467544" y="2168786"/>
            <a:chExt cx="5475685" cy="576064"/>
          </a:xfrm>
        </p:grpSpPr>
        <p:sp>
          <p:nvSpPr>
            <p:cNvPr id="28" name="Oval 7"/>
            <p:cNvSpPr/>
            <p:nvPr/>
          </p:nvSpPr>
          <p:spPr>
            <a:xfrm>
              <a:off x="583998" y="2204818"/>
              <a:ext cx="5359231" cy="504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F8F5F9"/>
            </a:solidFill>
            <a:ln w="38100" cap="flat">
              <a:solidFill>
                <a:srgbClr val="8C74C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To be show you are professional</a:t>
              </a:r>
              <a:endParaRPr lang="en-SG" sz="2400" dirty="0">
                <a:solidFill>
                  <a:srgbClr val="381A42"/>
                </a:solidFill>
                <a:latin typeface="Helvetica Neue"/>
              </a:endParaRPr>
            </a:p>
          </p:txBody>
        </p:sp>
        <p:pic>
          <p:nvPicPr>
            <p:cNvPr id="30" name="Picture 3" descr="C:\Users\bruno\Desktop\elements\button.png"/>
            <p:cNvPicPr>
              <a:picLocks noChangeAspect="1" noChangeArrowheads="1"/>
            </p:cNvPicPr>
            <p:nvPr/>
          </p:nvPicPr>
          <p:blipFill>
            <a:blip r:embed="rId6" cstate="email">
              <a:extLst>
                <a:ext uri="{BEBA8EAE-BF5A-486C-A8C5-ECC9F3942E4B}">
                  <a14:imgProps xmlns:a14="http://schemas.microsoft.com/office/drawing/2010/main">
                    <a14:imgLayer r:embed="rId4">
                      <a14:imgEffect>
                        <a14:saturation sat="33000"/>
                      </a14:imgEffect>
                    </a14:imgLayer>
                  </a14:imgProps>
                </a:ext>
              </a:extLst>
            </a:blip>
            <a:srcRect/>
            <a:stretch>
              <a:fillRect/>
            </a:stretch>
          </p:blipFill>
          <p:spPr bwMode="auto">
            <a:xfrm>
              <a:off x="467544" y="2168786"/>
              <a:ext cx="576064" cy="576064"/>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TextBox 23"/>
          <p:cNvSpPr txBox="1"/>
          <p:nvPr/>
        </p:nvSpPr>
        <p:spPr>
          <a:xfrm>
            <a:off x="463211" y="263401"/>
            <a:ext cx="6442788" cy="1200329"/>
          </a:xfrm>
          <a:prstGeom prst="rect">
            <a:avLst/>
          </a:prstGeom>
          <a:noFill/>
        </p:spPr>
        <p:txBody>
          <a:bodyPr wrap="square" rtlCol="0">
            <a:spAutoFit/>
          </a:bodyPr>
          <a:lstStyle/>
          <a:p>
            <a:r>
              <a:rPr lang="en-IN" sz="3600" b="1" dirty="0">
                <a:solidFill>
                  <a:srgbClr val="7C3A92"/>
                </a:solidFill>
                <a:latin typeface="Helvetica Neue"/>
              </a:rPr>
              <a:t>Why is it important to define boundaries</a:t>
            </a:r>
            <a:r>
              <a:rPr lang="en-SG" sz="3600" b="1" dirty="0">
                <a:solidFill>
                  <a:srgbClr val="7C3A92"/>
                </a:solidFill>
                <a:latin typeface="Helvetica Neue"/>
              </a:rPr>
              <a:t>?</a:t>
            </a:r>
            <a:endParaRPr lang="en-SG" sz="3600" b="1" dirty="0">
              <a:solidFill>
                <a:srgbClr val="7C3A92"/>
              </a:solidFill>
              <a:latin typeface="Helvetica Neue"/>
            </a:endParaRPr>
          </a:p>
        </p:txBody>
      </p:sp>
      <p:sp>
        <p:nvSpPr>
          <p:cNvPr id="19" name="TextBox 18"/>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28</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21" name="Rectangle 2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22" name="Straight Connector 2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fade">
                                      <p:cBhvr>
                                        <p:cTn id="11" dur="1000"/>
                                        <p:tgtEl>
                                          <p:spTgt spid="56"/>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0-#ppt_w/2"/>
                                          </p:val>
                                        </p:tav>
                                        <p:tav tm="100000">
                                          <p:val>
                                            <p:strVal val="#ppt_x"/>
                                          </p:val>
                                        </p:tav>
                                      </p:tavLst>
                                    </p:anim>
                                    <p:anim calcmode="lin" valueType="num">
                                      <p:cBhvr additive="base">
                                        <p:cTn id="16" dur="500" fill="hold"/>
                                        <p:tgtEl>
                                          <p:spTgt spid="24"/>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0-#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8" fill="hold" nodeType="afterEffect">
                                  <p:stCondLst>
                                    <p:cond delay="40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par>
                          <p:cTn id="27" fill="hold">
                            <p:stCondLst>
                              <p:cond delay="2400"/>
                            </p:stCondLst>
                            <p:childTnLst>
                              <p:par>
                                <p:cTn id="28" presetID="2" presetClass="entr" presetSubtype="8" fill="hold" nodeType="afterEffect">
                                  <p:stCondLst>
                                    <p:cond delay="400"/>
                                  </p:stCondLst>
                                  <p:childTnLst>
                                    <p:set>
                                      <p:cBhvr>
                                        <p:cTn id="29" dur="1" fill="hold">
                                          <p:stCondLst>
                                            <p:cond delay="0"/>
                                          </p:stCondLst>
                                        </p:cTn>
                                        <p:tgtEl>
                                          <p:spTgt spid="27"/>
                                        </p:tgtEl>
                                        <p:attrNameLst>
                                          <p:attrName>style.visibility</p:attrName>
                                        </p:attrNameLst>
                                      </p:cBhvr>
                                      <p:to>
                                        <p:strVal val="visible"/>
                                      </p:to>
                                    </p:set>
                                    <p:anim calcmode="lin" valueType="num">
                                      <p:cBhvr additive="base">
                                        <p:cTn id="30" dur="500" fill="hold"/>
                                        <p:tgtEl>
                                          <p:spTgt spid="27"/>
                                        </p:tgtEl>
                                        <p:attrNameLst>
                                          <p:attrName>ppt_x</p:attrName>
                                        </p:attrNameLst>
                                      </p:cBhvr>
                                      <p:tavLst>
                                        <p:tav tm="0">
                                          <p:val>
                                            <p:strVal val="0-#ppt_w/2"/>
                                          </p:val>
                                        </p:tav>
                                        <p:tav tm="100000">
                                          <p:val>
                                            <p:strVal val="#ppt_x"/>
                                          </p:val>
                                        </p:tav>
                                      </p:tavLst>
                                    </p:anim>
                                    <p:anim calcmode="lin" valueType="num">
                                      <p:cBhvr additive="base">
                                        <p:cTn id="31" dur="500" fill="hold"/>
                                        <p:tgtEl>
                                          <p:spTgt spid="27"/>
                                        </p:tgtEl>
                                        <p:attrNameLst>
                                          <p:attrName>ppt_y</p:attrName>
                                        </p:attrNameLst>
                                      </p:cBhvr>
                                      <p:tavLst>
                                        <p:tav tm="0">
                                          <p:val>
                                            <p:strVal val="#ppt_y"/>
                                          </p:val>
                                        </p:tav>
                                        <p:tav tm="100000">
                                          <p:val>
                                            <p:strVal val="#ppt_y"/>
                                          </p:val>
                                        </p:tav>
                                      </p:tavLst>
                                    </p:anim>
                                  </p:childTnLst>
                                </p:cTn>
                              </p:par>
                            </p:childTnLst>
                          </p:cTn>
                        </p:par>
                        <p:par>
                          <p:cTn id="32" fill="hold">
                            <p:stCondLst>
                              <p:cond delay="3300"/>
                            </p:stCondLst>
                            <p:childTnLst>
                              <p:par>
                                <p:cTn id="33" presetID="2" presetClass="entr" presetSubtype="8" fill="hold" nodeType="afterEffect">
                                  <p:stCondLst>
                                    <p:cond delay="40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0-#ppt_w/2"/>
                                          </p:val>
                                        </p:tav>
                                        <p:tav tm="100000">
                                          <p:val>
                                            <p:strVal val="#ppt_x"/>
                                          </p:val>
                                        </p:tav>
                                      </p:tavLst>
                                    </p:anim>
                                    <p:anim calcmode="lin" valueType="num">
                                      <p:cBhvr additive="base">
                                        <p:cTn id="3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050"/>
                                        </p:tgtEl>
                                        <p:attrNameLst>
                                          <p:attrName>style.visibility</p:attrName>
                                        </p:attrNameLst>
                                      </p:cBhvr>
                                      <p:to>
                                        <p:strVal val="visible"/>
                                      </p:to>
                                    </p:set>
                                    <p:animEffect transition="in" filter="fade">
                                      <p:cBhvr>
                                        <p:cTn id="41" dur="500"/>
                                        <p:tgtEl>
                                          <p:spTgt spid="2050"/>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par>
                          <p:cTn id="45" fill="hold">
                            <p:stCondLst>
                              <p:cond delay="500"/>
                            </p:stCondLst>
                            <p:childTnLst>
                              <p:par>
                                <p:cTn id="46" presetID="1" presetClass="exit" presetSubtype="0" fill="hold" nodeType="afterEffect">
                                  <p:stCondLst>
                                    <p:cond delay="0"/>
                                  </p:stCondLst>
                                  <p:childTnLst>
                                    <p:set>
                                      <p:cBhvr>
                                        <p:cTn id="47"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Khasnobis\Desktop\Eldercare Final Hero Images\Who_is_an_elder.jpg"/>
          <p:cNvPicPr preferRelativeResize="0">
            <a:picLocks noChangeArrowheads="1"/>
          </p:cNvPicPr>
          <p:nvPr/>
        </p:nvPicPr>
        <p:blipFill>
          <a:blip r:embed="rId1" cstate="email"/>
          <a:srcRect/>
          <a:stretch>
            <a:fillRect/>
          </a:stretch>
        </p:blipFill>
        <p:spPr bwMode="auto">
          <a:xfrm>
            <a:off x="0" y="1358543"/>
            <a:ext cx="9144000" cy="5256000"/>
          </a:xfrm>
          <a:prstGeom prst="rect">
            <a:avLst/>
          </a:prstGeom>
          <a:noFill/>
          <a:extLst>
            <a:ext uri="{909E8E84-426E-40DD-AFC4-6F175D3DCCD1}">
              <a14:hiddenFill xmlns:a14="http://schemas.microsoft.com/office/drawing/2010/main">
                <a:solidFill>
                  <a:srgbClr val="FFFFFF"/>
                </a:solidFill>
              </a14:hiddenFill>
            </a:ext>
          </a:extLst>
        </p:spPr>
      </p:pic>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r>
              <a:rPr lang="en-SG" sz="3600" b="1" i="0" u="none" strike="noStrike" cap="none" baseline="0" dirty="0">
                <a:solidFill>
                  <a:schemeClr val="lt1"/>
                </a:solidFill>
                <a:latin typeface="Helvetica Neue"/>
                <a:ea typeface="Helvetica Neue"/>
                <a:cs typeface="Helvetica Neue"/>
                <a:sym typeface="Helvetica Neue"/>
              </a:rPr>
              <a:t>Who is an Elder</a:t>
            </a:r>
            <a:endParaRPr lang="en-SG" sz="3600" b="1" i="0" u="none" strike="noStrike" cap="none" baseline="0"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34" charset="0"/>
                <a:cs typeface="Helvetica" panose="020B0604020202020204" pitchFamily="34" charset="0"/>
              </a:rPr>
              <a:t>Any Questions?</a:t>
            </a:r>
            <a:endParaRPr lang="en-US" sz="3000"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29</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a:blip r:embed="rId1" cstate="email"/>
          <a:stretch>
            <a:fillRect/>
          </a:stretch>
        </p:blipFill>
        <p:spPr>
          <a:xfrm>
            <a:off x="792000" y="2880000"/>
            <a:ext cx="7560000" cy="1440000"/>
          </a:xfrm>
          <a:prstGeom prst="rect">
            <a:avLst/>
          </a:prstGeom>
        </p:spPr>
      </p:pic>
      <p:sp>
        <p:nvSpPr>
          <p:cNvPr id="8" name="Rectangle 7"/>
          <p:cNvSpPr/>
          <p:nvPr/>
        </p:nvSpPr>
        <p:spPr>
          <a:xfrm>
            <a:off x="792000" y="3061409"/>
            <a:ext cx="7560776" cy="1015663"/>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Importance of a Clean Environment for Caregiving</a:t>
            </a:r>
            <a:endParaRPr lang="en-US" sz="3000" b="1" dirty="0">
              <a:latin typeface="Helvetica" panose="020B0604020202020204" pitchFamily="34" charset="0"/>
              <a:cs typeface="Helvetica" panose="020B0604020202020204" pitchFamily="34" charset="0"/>
            </a:endParaRPr>
          </a:p>
        </p:txBody>
      </p:sp>
      <p:sp>
        <p:nvSpPr>
          <p:cNvPr id="6" name="TextBox 5"/>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30</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9" name="Rectangle 8"/>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lvl="0">
              <a:buSzPct val="25000"/>
            </a:pPr>
            <a:r>
              <a:rPr lang="en-GB" sz="3600" b="1" dirty="0">
                <a:solidFill>
                  <a:schemeClr val="lt1"/>
                </a:solidFill>
                <a:latin typeface="Helvetica Neue"/>
                <a:ea typeface="Helvetica Neue"/>
                <a:cs typeface="Helvetica Neue"/>
              </a:rPr>
              <a:t>Importance of a Clean Environment</a:t>
            </a:r>
            <a:endParaRPr lang="en-SG" sz="3600" b="1"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6146" name="Picture 2" descr="C:\Users\Khasnobis\Desktop\Eldercare Final Hero Images\Importance-of-a-Clean-Enviornment-for-Caregiving.jpg"/>
          <p:cNvPicPr preferRelativeResize="0">
            <a:picLocks noChangeArrowheads="1"/>
          </p:cNvPicPr>
          <p:nvPr/>
        </p:nvPicPr>
        <p:blipFill>
          <a:blip r:embed="rId1" cstate="email"/>
          <a:srcRect/>
          <a:stretch>
            <a:fillRect/>
          </a:stretch>
        </p:blipFill>
        <p:spPr bwMode="auto">
          <a:xfrm>
            <a:off x="0" y="1358543"/>
            <a:ext cx="9144000" cy="525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Helvetica" panose="020B0604020202020204" pitchFamily="34" charset="0"/>
                <a:cs typeface="Helvetica" panose="020B0604020202020204" pitchFamily="34" charset="0"/>
              </a:rPr>
              <a:t>Post-Module Activity</a:t>
            </a:r>
            <a:endParaRPr lang="en-US" sz="30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497906" y="3048000"/>
            <a:ext cx="8229600" cy="1143000"/>
          </a:xfrm>
        </p:spPr>
        <p:txBody>
          <a:bodyPr>
            <a:normAutofit/>
          </a:bodyPr>
          <a:lstStyle/>
          <a:p>
            <a:pPr algn="ctr">
              <a:buNone/>
            </a:pPr>
            <a:r>
              <a:rPr lang="en-US" sz="3000" dirty="0">
                <a:latin typeface="Helvetica" panose="020B0604020202020204" pitchFamily="34" charset="0"/>
                <a:cs typeface="Helvetica" panose="020B0604020202020204" pitchFamily="34" charset="0"/>
              </a:rPr>
              <a:t>Test Your Skills!</a:t>
            </a:r>
            <a:endParaRPr lang="en-US" sz="3000" dirty="0">
              <a:latin typeface="Helvetica" panose="020B0604020202020204" pitchFamily="34" charset="0"/>
              <a:cs typeface="Helvetica" panose="020B0604020202020204" pitchFamily="34" charset="0"/>
            </a:endParaRPr>
          </a:p>
        </p:txBody>
      </p:sp>
      <p:sp>
        <p:nvSpPr>
          <p:cNvPr id="5" name="Content Placeholder 2"/>
          <p:cNvSpPr txBox="1"/>
          <p:nvPr/>
        </p:nvSpPr>
        <p:spPr>
          <a:xfrm>
            <a:off x="685800" y="1447800"/>
            <a:ext cx="7848600" cy="2743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3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GB" sz="3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GB" sz="3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3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3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p:txBody>
      </p:sp>
      <p:sp>
        <p:nvSpPr>
          <p:cNvPr id="6146" name="AutoShape 2" descr="data:image/jpeg;base64,/9j/4AAQSkZJRgABAQAAAQABAAD/2wCEAAkGBhQSERQUEhQWFBUWFRcVFxcUGBQYFBQUGBcVFBQXFBcYHCYeFxokGRUUHy8gJCcpLCwsFR4xNTAqNScrLCkBCQoKDgwOGg8PGiwcHyQsLCwsLCksLCwsLCwsKSwsLCwsLCwpKSksLCwsLCkpLCwsKSwsLCwsLCwsLCwsLCksKf/AABEIAQMAwwMBIgACEQEDEQH/xAAbAAABBQEBAAAAAAAAAAAAAAABAAIDBAUGB//EAEUQAAECAwUEBQgIBQIHAAAAAAEAAgMEEQUSITHwBkFRYRNxgZGhFCJCUrHB0eEjMlNicqLS8QczQ4KSFRYkRGNzk6PC/8QAGQEAAgMBAAAAAAAAAAAAAAAAAAECAwQF/8QAJBEBAAICAgEFAAMBAAAAAAAAAAECAxESITEEEyJBQlFhcTL/2gAMAwEAAhEDEQA/APNzEQ6RNcmJkl6RLpFDVFMJQ9HpFEEaoCQxCl0iiKCAl6VLpVEClRIJekKPSlRBIJhKYhR6QqKqVEBN0xS6YqKqCAl6Y8UOmPEqNIhAS9MeJ70enPE95UKVUgn6c8T3lLyk8T3lV6oVTCz5S7ie8pwmXese8qsCntSCz07uJ7yko6JINA5MKe5NKCBJFCiDJFNRQBqgkkgEiEEUAkqoJIAgpVQSCAJKJKaigCSjVMK6GQ2DnY0MRGQCGkVaXuYwuGdWh7gSEbERvwwKoKWck3wojocRpY9po5rswVCgaJJJJAEKRqjCkagJEkqIoCuUEXBNogEUUEQgEg4pVSQCASSSKASSSSASTWpIgoAJJIhBgE66jRamz1imZjBhNGAX4jvVhjPtJo0c3JTJ6bmxmz7QPKo7bzQfoYZGERwqL7hvY05DeRwGPfWfabnOvOxJXOR5y8QGgNa0BrWjJrRg0Dsop49oCBBdEO4Yc3bh3rDe9r26dKmOuOnbkP4izQiT0Qt3BjT1hor7adi5q6po0QucXONS4knmTiU+Uk3xXthw2l73GjWtxcSeC3VjUac207natRK6vWdntkJeUA6ZjJiYP1r1HQYX3WNODzxcezDEy7aWBKvlIkVsOHCiMbeDobWsJI3ENoCDl2qHu13pZ7NuPKXkQCkCjUjFYpSJIhBAQOQROaCAF1JGiNEA2iSckgG0RTnwyMwR1oIM1FGiVEA0I0SARQAoiAjRFIyovQLLkPJpYQ6UixKRIvEYeZD44DE83HgFzuyFmCLHvuFYcECI7gTX6Np63Y9TSuqiEvcScSTXt1rJZ899fFr9Pj3PKSgS94rB22tKrmwG5Mxd+I5DsHiV1MzGbLwHRXZgYDidw7TReZRornvLnGrnEk8SSVHDXc7T9Tf8wErLOiPaxjS57iGta3EuJyAXqNgWEyz2UNHTLxR7xiIYOcOGfa4ZnlRQbMbO+RM6SIP+Je3L7Bh9H8ZGZ3Zca3XY5p5cn5hHBh/VluGBSpOtayXE7b7S3x5PDPmg+eeJGIb34rS2mtvoYV1p891QOQx87XuXnrjXE4lRw4/1I9Rl/MGJ7U0BSNC2MR5CSISSCu5AJxQTBJEIhEBIG0W5sfNthTAc5jXm6bt8VDXVBDgMq0Dli0UsvEuva7gQfilbuJ0nXqYmXuECOybhFkYNitcMWvFe0cDzFCvLNtNlPI4oLKmC+twnNpGbHHiNx3jtXWbOWjdIFV0luWaybl3wzvFQfVePqnsPgSs2PJMdS25cUT4eF0SoppiXLHOa8Uc0lrgdxBoQo6LUwaNojRKicAgG0TqJUW/shY/SxS94rDhUe7g539NnaRU8mnilM6jaURudOlsWzeggNhkee76SJyJHmN7G07SeK3JKRGdFBAglziTiSa1Vq0JoQILnnJrSevWS5szNrbdWKxSunG/xAtQFwgt9HzndeIaO417lPsFYQaPK4rQaEiA05XgcYpHI4DnU7gsOx7LfOTDnPJuVvRXDcDXzW/eOQ4Z7l6I12AAAa0NDWtGTWjAAclptb268Y8stKe5blPhHFiFxqcSd+teCr2nPtl4Re7dgOJO4K5Ge1jSXUA48Na3LzfaG2jMRMMGNwaPaT1qrHTlK7Nk4R0z5+ddGiF78SfAbgOS3NkdiYs668fo4DT58UjDm2GPSf4DetHZHYTpgI8zVkHNrRhEjdXqs+9md3Fd+6ZqGsaBDYwXWsbg1o4ALVe8UjUMePFN+5GztkrPhtuNlobgPTjC/EdzJOXUKBeYbdWPBl5q7Awa5oddrUNNXCjScaUFccqr0S1rbZAhF7jSm7eeQHFeS2paTpiK6I7Nxy3ADAAdQUcdrWns8ta1jUKqCdRJXs6sUCnlCiYAIoURASAopURQbrbGj+a08hXwXc2LPXsK7l5jY03hdO7LqXZWNOUIWG8cbOnjnnRl/xK2fuPbMsHmxPNfyeBge1o7281w698fJMm5d8KIPNcKV3g5gjmDQ/uvErZsZ8tGfCiCjmnPc5voubyPxWuk7hhyV1ZQonAI3VNKSboj2shtLnuNGtaKknkpKzrPs98aI2HDbee40HvJ4AZkr1CTsxkGG2BDxDcXO3xHn6zj4ADgAqdi2O2TYW4OjvH0jgahozuMPDid57FqSjhXBY82XfxhuwYtfKWrIWZUYKDafZ3poJhl9ytDWlcjXKoqtWz49AMFXtyavZcFGtoiNpWibTpzMvZ7IDBChVoMyc3O3udz/AGUzXUGKe2HiTTWK57au1zDbdbg52A5cT7O9Q1N5WzMUhk7VW9fJhMPmj6x4/d+K0Nj9kRhHmW1GbITsj96IOHBu/fhghsrsyARFjtq7NrD6O+rhvPLd15do4YAjXWrvciscas8Y5vPK6aJGL8T8h8tcFmWpazILCSaU3nwA5/FNtG1WwmFzjQDVOfUvNLatt0d+ODa4N955pY6zY8l4pGhtu23zD6k0aMh7zzVAKOikaFsiIiNQwzMzO5SBJIJJoqxQRKCAKSSKASKFE4BBp5R914PYu2sw1ouEC73Z9wIAPBZc/wDLZ6afLs7Fj0pirNv7LwZxgEUUI+q9tL7a50rgRyPzWXLPorptMgZqumTityY+Xblz/B4B3nTjAz/tm/TqvUqtdkhLSMMslRee7B0V+MRw4A5NbyCsRYxdmVmTITtmmY1CNMERO5UnVJONa67VYlIxacU5jE8s3qjW2iJasKdF3XJEuvLIERX5ePRB6bUpLMAq6mS521pSC+MIlwXmAgHhU8MqrSfFJGZWPMQHVqp851qEeG53Jpj4qtO242E0lx17yqlsT4gsq7M5DedcVxM7PPiuq49Q3BSx4eXcq8uaKRqPKS17WfHfUnzRk3h181QAWzYey0aaPmNowHGI+oYPe48gu9snZ2XlKFo6WKP6jwPNP/TZiGdeJ57lqm1aQxxS2SduUsH+HExMAOiUl4ZxBiA33Di2GMT20WrtD/C7oIDosGMYlwXnNc0NJaMy2hOWdCuqjWlSpJrvxXLbU7aksdBhmpcCHH1QcCOZVVc1rTqIW2w1pXcy4VJKqS0siqUKJ5QCYCiNEaIgIAAJ1EqJ1EjILpLBmqAclzlFtWGygJ4n2UVWWN1X4Z1Z3cnFqMda1vVsNwzWNJxcBrWua2ILq6zWD7btnGEoIkFX2IxIYITG2dCYmPU720VeKeKAhDgCrMHzjgqT3blNJRkJQ3oEELRFkNcwnCtKhZUtEK1HTJDMCpUmPtXff08wt7ZWbjTTyW1bWjXFzbt3dvqMN1FoWTsNChUdHd0rs7owYDz3u7adS6OcnKVqfmsOYtTmp2y2nqEIw1juWy+ZAAAwaMABhQDcBuWTPWoGgkmg4lc9O7QgVobx8Fgzk66IauPUNydcVreRbLWvjtqWrtOXgth1HF3w+KwgeKFFIGrXWkVjUMVrTedyF1JPokpIqpahdTylRMjQE6iICcGpGACNEQE66gwAXYPkOhhQmn6wbV3JzquPcTT+1Z2yNk9LFvuFYcLzjXJz/Qae0VPILetck1Vd+40nTqdopOZ1rXitWWm6Lmocai0JeZwx18VitVsrLo4ceqtGJUYrDgRsqK0Zs5VUIlbraeYiKi9ydGmFDeQlrRnRk6yUzAG5KIxaKrFmSgQ14FoAFWn2lhgdy5fyjFVZ22rgoDV27h1lFazM6hG1qx3K3blrhueJOQC5Wan3PzOHAZKONFLyS41JTFupjirDfJNv8NQon0SIVqoyiLQiAntamQIpySRKVEgE+6kAmAAUgCACekZoCnlJR0V7WMFXOIAHM8eHyTGsrhTE+PUvQtnNn/JmF7/5rxQ5Ho2+qD63HuQaaVkWwITYTMaYud67zS84+AHIDmqsxDrXWvmtKIKqs+HTuUEocvNw7pUMCPRa1oy9VkPhUVNoaKtiUmFN0xJWRLxCFoQX4c1nmNNNZWryDotFA6PrWsVXixqpaPaaLMKu6JVMcVSmpumAVla7V3vEHzs9TAZrJfjn+6ecU0haq1irHa02MuoKQN1rXgldViCINRLU+iQCCMa1PDUaJwCAFEk+5rFJAUSEmtTyEQ1BAAE4BOazd+9d1AvQ9lNj+iAixxWJm1p/p8z9/wBnXiA0GymyphUjRh9Jmxp/p/ed97lu610ERpKvmGmGCkbOdCUT4K0nQlXjMSk2DaENYkaGt60TisKYWe3lfTwgbmpGxcAqznJnSKMwtiVsxkC7FRsCjjRCSQEoqdragpma3DP9lQI4qS7rXX4o0WmteLJadyjLNa14IFqkCV1SRR3Na14JtFMQhdTCG6lRShqIagImtT7qdcT2hBGjWfwSUlCggadVa+wTXVdLG677N5q0/hecQeTvBcdHkHw33Hsc11aXSDUnDIb+xetzEyIhIGDiDTmUyDaRutOBoa0cAaHfSuWKw09RMdW7a7YInuOmXsfsV0IEaOPpfRbmIfXxf7OtdU5iihWqHDFtOr4IxpoAV3ezrWiuWLKZx2qBamvKqxp1RGZJ3HXt+at2rWIjlUjOUhJ3696Y9nX7PaiQw59lKlYMwultNuG7v+C5qacOKonyurPSo4IMh+1G+OZ1rvViCMMh7UkoMEInfQcd3adZqCNQYN7TvPyV1wJVGIMTrXyUqI2QhqIapKa1r3GiuVoujSDFNdSuIJEWa1rwSENWA1K4gK4hoFisXU1zUBC1iN1SButawRuIBlzWKSlEPn7fcUkydnEJY53EE+1VZ61Qyh9aveKV93ilMTl5xwwy7qrItyXLoLrv1mm+P7a3h/iT3DmuVWsTPbqT421pK2sc9cFvS88HUp29S8rkLRJGS2pe2S1WzjmsoReto27Wcj3XENbhgag0z50Kqum+od59ta/NZMttjCDQHy9929xdn1BSnbGBulR2vWysTEdsFtb6aLrS592HvGu1QPtHnX/H5qi/auCf+VH+RVKPtpBBLfJRhvvfJEoprSm6/vX3a71ixTUqxE2jhPOECn95+CTJ2G7KGB1uKqnpdH9K8OFWmtfNX2w60FDXgBiUoc00f0297z/9aqrYtHDzQG/hoPZie0qM2hZFZNdKXATE80D0fTPIj0R148sVjPxJJzOKvzUUuCrXKKzHP2heNIQzWtYo3VMGa9muaJYrVaNrda13olqeBrvSLUBGk1PuohiCRFutawQuqUt1rqQuICO7rXV4ckqKQt1rq8OSF1MGUPDwKSlFNCqSZNGPGoQd1SNdytueHN1is2fd9FXgWnxp71JZ8XDFc3XTp7cpLi6SOBI7sFYvqe0YIEV1ONe8A+1RALdWN9sFra+JwTwE1rVK1qmrNc6gJ4BYjH1J5rUtOLdhkccB71kwkH9r0FW4KpwlehBU2XVXGuBUzCq7FYCpldBJ1EW709rVfj/5UZPKIBEhTBqJbrWvBTQQ3Uqa1rBTlqAagkN1NU5am3Uwiu61r3topyzWurW9hagIiNa1hySuqUM1rWHJIw0BGG8h3H3FBSXOSKZaQx3/AEB7MO0KjLz7m5Dv1qqYZlxbdyHDWsE1oVNcf8rb5e/iJNTU7yntag1StarlINCfdRDVDOx7reZSmTiGVaUa888BgFFCCjc6qlghH0I7lchNV+CFRgLSgtVNl9VlrU9qaAE6ipWp4TME8MT4bMFIGLVEahmnudoujRuKW6iWIJGGo3An3da14JUTCJzNa14KMs1wVkjWteCbdQEF3WtYdSaYas3da13BNIQFe5rWu5K4pi3DWt3hyCAbr9kEYGIokaxSQHOUTrqICcGqaAtUsNNDFK1iRiFiWjM3itSejXWHiuee4kqMdztK3UC0KeEFCxissanIqtyrcVrQmKlIw1o3VmtPbTWOhRY2pA4lFrVPJQ6uPIe1Ksbk7dQtXE9rU+5rvRuLSzGEI3U+7rWu9P6NI0PR61rwQopwzWteCTofWmEF3WteCaQrHRa1rwQMJBKtNa14JEKcw9a14JpYgKxag5uta61O5qBYgIbqClPb3JI2TujsLJfY/ni/qTBsTJ4fQ/ni8fxJJLTpTEmO2NlPsvzxef3kz/aErT+V+eJx/EkkozEHtnzmx0qc4R/8kX9So/7Ik/sv/ZF/WkknERpMH7GygP8AKOX2kX9SLdkJX7M/5xf1JJJ8YNbhbNS4GEPd68T9SkOz0DDzOHpP4/iSSVU1rvws3JgsCD6n5n8uanlLEghpo3f6z/ikklFY34K0ymbZUP1fzO+PMpGy4fq+LvikknpGDf8ATodPq+LuXPmUv9PZw8XfFJJGoMzyBnDhvdy580myTOHifikkloGeRM4eJ5c1G+Tbhh4nj1opI0cIfJ28PE802JLt4cN54VSST12ETpdtMvEqMQRw4cUkktAOgHD2opJKB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sz="3000">
              <a:latin typeface="Helvetica" panose="020B0604020202020204" pitchFamily="34" charset="0"/>
              <a:cs typeface="Helvetica" panose="020B0604020202020204" pitchFamily="34" charset="0"/>
            </a:endParaRPr>
          </a:p>
        </p:txBody>
      </p:sp>
      <p:sp>
        <p:nvSpPr>
          <p:cNvPr id="6" name="TextBox 5"/>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7" name="Rectangle 6"/>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000" dirty="0">
                <a:latin typeface="Helvetica" panose="020B0604020202020204" pitchFamily="34" charset="0"/>
                <a:cs typeface="Helvetica" panose="020B0604020202020204" pitchFamily="34" charset="0"/>
              </a:rPr>
              <a:t>Summary</a:t>
            </a:r>
            <a:endParaRPr lang="en-US" sz="30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457200" y="762000"/>
            <a:ext cx="8382000" cy="5105401"/>
          </a:xfrm>
        </p:spPr>
        <p:txBody>
          <a:bodyPr>
            <a:noAutofit/>
          </a:bodyPr>
          <a:lstStyle/>
          <a:p>
            <a:pPr lvl="0"/>
            <a:r>
              <a:rPr lang="en-US" sz="2400" dirty="0">
                <a:latin typeface="Helvetica" panose="020B0604020202020204" pitchFamily="34" charset="0"/>
                <a:cs typeface="Helvetica" panose="020B0604020202020204" pitchFamily="34" charset="0"/>
              </a:rPr>
              <a:t>Dust and dust mites cause allergies, sinus infections, respiratory problems, and asthma</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A dirty kitchen attracts pests, which are carriers of several diseases</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Bacteria in bathrooms can also cause health issues</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A person, especially an elder or a baby, can get a urinary tract infection from using dirty toilets and showers</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Wet bathrooms can cause a dangerous fall</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A cluttered bathroom or loose bathroom fittings can cause injuries</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Molds, caused due to high moisture content, can trigger asthma and other respiratory diseases</a:t>
            </a:r>
            <a:endParaRPr lang="en-US" sz="2400" dirty="0">
              <a:latin typeface="Helvetica" panose="020B0604020202020204" pitchFamily="34" charset="0"/>
              <a:cs typeface="Helvetica" panose="020B0604020202020204" pitchFamily="34" charset="0"/>
            </a:endParaRPr>
          </a:p>
          <a:p>
            <a:pPr marL="0" indent="0">
              <a:buNone/>
            </a:pPr>
            <a:endParaRPr lang="en-US" sz="2400" dirty="0">
              <a:latin typeface="Helvetica" panose="020B0604020202020204" pitchFamily="34" charset="0"/>
              <a:cs typeface="Helvetica" panose="020B0604020202020204" pitchFamily="34" charset="0"/>
            </a:endParaRPr>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Autofit/>
          </a:bodyPr>
          <a:lstStyle/>
          <a:p>
            <a:r>
              <a:rPr lang="en-US" sz="3000" dirty="0">
                <a:latin typeface="Helvetica" panose="020B0604020202020204" pitchFamily="34" charset="0"/>
                <a:cs typeface="Helvetica" panose="020B0604020202020204" pitchFamily="34" charset="0"/>
              </a:rPr>
              <a:t>Summary</a:t>
            </a:r>
            <a:endParaRPr lang="en-US" sz="30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457200" y="762000"/>
            <a:ext cx="8382000" cy="5105401"/>
          </a:xfrm>
        </p:spPr>
        <p:txBody>
          <a:bodyPr>
            <a:noAutofit/>
          </a:bodyPr>
          <a:lstStyle/>
          <a:p>
            <a:pPr lvl="0"/>
            <a:r>
              <a:rPr lang="en-US" sz="2400" dirty="0">
                <a:latin typeface="Helvetica" panose="020B0604020202020204" pitchFamily="34" charset="0"/>
                <a:cs typeface="Helvetica" panose="020B0604020202020204" pitchFamily="34" charset="0"/>
              </a:rPr>
              <a:t>Clutter attracts pests and dust; can also result in falls and injuries</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Poor ventilation increases the risk of respiratory irritation, cold, or flu</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Odors and smoke can cause respiratory diseases and allergies</a:t>
            </a:r>
            <a:endParaRPr lang="en-US" sz="2400" dirty="0">
              <a:latin typeface="Helvetica" panose="020B0604020202020204" pitchFamily="34" charset="0"/>
              <a:cs typeface="Helvetica" panose="020B0604020202020204" pitchFamily="34" charset="0"/>
            </a:endParaRPr>
          </a:p>
          <a:p>
            <a:pPr marL="0" indent="0">
              <a:buNone/>
            </a:pPr>
            <a:endParaRPr lang="en-US" sz="2400" dirty="0">
              <a:latin typeface="Helvetica" panose="020B0604020202020204" pitchFamily="34" charset="0"/>
              <a:cs typeface="Helvetica" panose="020B0604020202020204" pitchFamily="34" charset="0"/>
            </a:endParaRPr>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Shape 322"/>
          <p:cNvPicPr preferRelativeResize="0"/>
          <p:nvPr/>
        </p:nvPicPr>
        <p:blipFill rotWithShape="1">
          <a:blip r:embed="rId1" cstate="email"/>
          <a:srcRect/>
          <a:stretch>
            <a:fillRect/>
          </a:stretch>
        </p:blipFill>
        <p:spPr>
          <a:xfrm>
            <a:off x="-1" y="-29606"/>
            <a:ext cx="5868143" cy="6858000"/>
          </a:xfrm>
          <a:prstGeom prst="rect">
            <a:avLst/>
          </a:prstGeom>
          <a:noFill/>
          <a:ln>
            <a:noFill/>
          </a:ln>
        </p:spPr>
      </p:pic>
      <p:pic>
        <p:nvPicPr>
          <p:cNvPr id="56" name="Picture 2" descr="C:\Users\bruno\Desktop\iCare Resourses\modified\hear.png"/>
          <p:cNvPicPr>
            <a:picLocks noChangeAspect="1" noChangeArrowheads="1"/>
          </p:cNvPicPr>
          <p:nvPr/>
        </p:nvPicPr>
        <p:blipFill rotWithShape="1">
          <a:blip r:embed="rId2" cstate="email"/>
          <a:srcRect/>
          <a:stretch>
            <a:fillRect/>
          </a:stretch>
        </p:blipFill>
        <p:spPr bwMode="auto">
          <a:xfrm>
            <a:off x="4855495" y="0"/>
            <a:ext cx="4288506"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467481" y="5029435"/>
            <a:ext cx="5495503" cy="768085"/>
            <a:chOff x="467544" y="3681729"/>
            <a:chExt cx="5495503" cy="576064"/>
          </a:xfrm>
        </p:grpSpPr>
        <p:sp>
          <p:nvSpPr>
            <p:cNvPr id="18" name="Oval 7"/>
            <p:cNvSpPr/>
            <p:nvPr/>
          </p:nvSpPr>
          <p:spPr>
            <a:xfrm>
              <a:off x="584419" y="3717761"/>
              <a:ext cx="5378628" cy="504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F8F5F9"/>
            </a:solidFill>
            <a:ln w="38100" cap="flat">
              <a:solidFill>
                <a:srgbClr val="8C74C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It prevents and controls infection</a:t>
              </a:r>
              <a:endParaRPr lang="en-SG" sz="2400" dirty="0">
                <a:solidFill>
                  <a:srgbClr val="7C3A92"/>
                </a:solidFill>
                <a:latin typeface="Helvetica Neue"/>
              </a:endParaRPr>
            </a:p>
          </p:txBody>
        </p:sp>
        <p:pic>
          <p:nvPicPr>
            <p:cNvPr id="25" name="Picture 3" descr="C:\Users\bruno\Desktop\elements\button.png"/>
            <p:cNvPicPr>
              <a:picLocks noChangeAspect="1" noChangeArrowheads="1"/>
            </p:cNvPicPr>
            <p:nvPr/>
          </p:nvPicPr>
          <p:blipFill>
            <a:blip r:embed="rId3" cstate="email">
              <a:extLst>
                <a:ext uri="{BEBA8EAE-BF5A-486C-A8C5-ECC9F3942E4B}">
                  <a14:imgProps xmlns:a14="http://schemas.microsoft.com/office/drawing/2010/main">
                    <a14:imgLayer r:embed="rId4">
                      <a14:imgEffect>
                        <a14:saturation sat="33000"/>
                      </a14:imgEffect>
                    </a14:imgLayer>
                  </a14:imgProps>
                </a:ext>
              </a:extLst>
            </a:blip>
            <a:srcRect/>
            <a:stretch>
              <a:fillRect/>
            </a:stretch>
          </p:blipFill>
          <p:spPr bwMode="auto">
            <a:xfrm>
              <a:off x="467544" y="3681729"/>
              <a:ext cx="576064" cy="5760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p:cNvGrpSpPr/>
          <p:nvPr/>
        </p:nvGrpSpPr>
        <p:grpSpPr>
          <a:xfrm>
            <a:off x="467481" y="3015352"/>
            <a:ext cx="5495567" cy="768085"/>
            <a:chOff x="467480" y="2168786"/>
            <a:chExt cx="5495567" cy="576064"/>
          </a:xfrm>
        </p:grpSpPr>
        <p:sp>
          <p:nvSpPr>
            <p:cNvPr id="20" name="Oval 7"/>
            <p:cNvSpPr/>
            <p:nvPr/>
          </p:nvSpPr>
          <p:spPr>
            <a:xfrm>
              <a:off x="584419" y="2204818"/>
              <a:ext cx="5378628" cy="504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F8F5F9"/>
            </a:solidFill>
            <a:ln w="38100" cap="flat">
              <a:solidFill>
                <a:srgbClr val="8C74C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a:t>
              </a:r>
              <a:endParaRPr lang="en-SG" sz="2400" dirty="0">
                <a:solidFill>
                  <a:srgbClr val="381A42"/>
                </a:solidFill>
                <a:latin typeface="Helvetica Neue"/>
              </a:endParaRPr>
            </a:p>
            <a:p>
              <a:r>
                <a:rPr lang="en-SG" sz="2400" dirty="0">
                  <a:solidFill>
                    <a:srgbClr val="381A42"/>
                  </a:solidFill>
                  <a:latin typeface="Helvetica Neue"/>
                </a:rPr>
                <a:t>      </a:t>
              </a:r>
              <a:r>
                <a:rPr lang="en-US" sz="2400" dirty="0">
                  <a:solidFill>
                    <a:srgbClr val="381A42"/>
                  </a:solidFill>
                  <a:latin typeface="Helvetica Neue"/>
                </a:rPr>
                <a:t>It saves time and effort</a:t>
              </a:r>
              <a:endParaRPr lang="en-IN" sz="2400" dirty="0">
                <a:solidFill>
                  <a:srgbClr val="381A42"/>
                </a:solidFill>
                <a:latin typeface="Helvetica Neue"/>
              </a:endParaRPr>
            </a:p>
            <a:p>
              <a:endParaRPr lang="en-SG" sz="2400" dirty="0">
                <a:solidFill>
                  <a:srgbClr val="381A42"/>
                </a:solidFill>
                <a:latin typeface="Helvetica Neue"/>
              </a:endParaRPr>
            </a:p>
          </p:txBody>
        </p:sp>
        <p:pic>
          <p:nvPicPr>
            <p:cNvPr id="23" name="Picture 3" descr="C:\Users\bruno\Desktop\elements\button.png"/>
            <p:cNvPicPr>
              <a:picLocks noChangeAspect="1" noChangeArrowheads="1"/>
            </p:cNvPicPr>
            <p:nvPr/>
          </p:nvPicPr>
          <p:blipFill>
            <a:blip r:embed="rId3" cstate="email">
              <a:extLst>
                <a:ext uri="{BEBA8EAE-BF5A-486C-A8C5-ECC9F3942E4B}">
                  <a14:imgProps xmlns:a14="http://schemas.microsoft.com/office/drawing/2010/main">
                    <a14:imgLayer r:embed="rId4">
                      <a14:imgEffect>
                        <a14:saturation sat="33000"/>
                      </a14:imgEffect>
                    </a14:imgLayer>
                  </a14:imgProps>
                </a:ext>
              </a:extLst>
            </a:blip>
            <a:srcRect/>
            <a:stretch>
              <a:fillRect/>
            </a:stretch>
          </p:blipFill>
          <p:spPr bwMode="auto">
            <a:xfrm>
              <a:off x="467480" y="2168786"/>
              <a:ext cx="576064" cy="5760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467481" y="1982426"/>
            <a:ext cx="5495569" cy="768085"/>
            <a:chOff x="468131" y="1408047"/>
            <a:chExt cx="5480683" cy="576064"/>
          </a:xfrm>
        </p:grpSpPr>
        <p:sp>
          <p:nvSpPr>
            <p:cNvPr id="12" name="Oval 7"/>
            <p:cNvSpPr/>
            <p:nvPr/>
          </p:nvSpPr>
          <p:spPr>
            <a:xfrm>
              <a:off x="584117" y="1444079"/>
              <a:ext cx="5364697" cy="504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F8F5F9"/>
            </a:solidFill>
            <a:ln w="38100" cap="flat">
              <a:solidFill>
                <a:srgbClr val="8C74C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It looks neat and clean</a:t>
              </a:r>
              <a:endParaRPr lang="en-SG" sz="2400" dirty="0">
                <a:solidFill>
                  <a:srgbClr val="381A42"/>
                </a:solidFill>
                <a:latin typeface="Helvetica Neue"/>
              </a:endParaRPr>
            </a:p>
          </p:txBody>
        </p:sp>
        <p:pic>
          <p:nvPicPr>
            <p:cNvPr id="2051" name="Picture 3" descr="C:\Users\bruno\Desktop\elements\button.png"/>
            <p:cNvPicPr>
              <a:picLocks noChangeAspect="1" noChangeArrowheads="1"/>
            </p:cNvPicPr>
            <p:nvPr/>
          </p:nvPicPr>
          <p:blipFill>
            <a:blip r:embed="rId3" cstate="email">
              <a:extLst>
                <a:ext uri="{BEBA8EAE-BF5A-486C-A8C5-ECC9F3942E4B}">
                  <a14:imgProps xmlns:a14="http://schemas.microsoft.com/office/drawing/2010/main">
                    <a14:imgLayer r:embed="rId4">
                      <a14:imgEffect>
                        <a14:saturation sat="33000"/>
                      </a14:imgEffect>
                    </a14:imgLayer>
                  </a14:imgProps>
                </a:ext>
              </a:extLst>
            </a:blip>
            <a:srcRect/>
            <a:stretch>
              <a:fillRect/>
            </a:stretch>
          </p:blipFill>
          <p:spPr bwMode="auto">
            <a:xfrm>
              <a:off x="468131" y="1408047"/>
              <a:ext cx="574504" cy="576064"/>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Oval 7"/>
          <p:cNvSpPr/>
          <p:nvPr/>
        </p:nvSpPr>
        <p:spPr>
          <a:xfrm>
            <a:off x="584419" y="5070104"/>
            <a:ext cx="5378630" cy="672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DFF2DE"/>
          </a:solidFill>
          <a:ln w="38100" cap="flat">
            <a:solidFill>
              <a:srgbClr val="00B05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It prevents and controls infection</a:t>
            </a:r>
            <a:endParaRPr lang="en-SG" sz="2400" dirty="0">
              <a:solidFill>
                <a:srgbClr val="7C3A92"/>
              </a:solidFill>
              <a:latin typeface="Helvetica Neue"/>
            </a:endParaRPr>
          </a:p>
        </p:txBody>
      </p:sp>
      <p:pic>
        <p:nvPicPr>
          <p:cNvPr id="2050" name="Picture 2"/>
          <p:cNvPicPr>
            <a:picLocks noChangeAspect="1" noChangeArrowheads="1"/>
          </p:cNvPicPr>
          <p:nvPr/>
        </p:nvPicPr>
        <p:blipFill>
          <a:blip r:embed="rId5" cstate="email"/>
          <a:stretch>
            <a:fillRect/>
          </a:stretch>
        </p:blipFill>
        <p:spPr bwMode="auto">
          <a:xfrm>
            <a:off x="467544" y="5029477"/>
            <a:ext cx="576000" cy="768000"/>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p:cNvGrpSpPr/>
          <p:nvPr/>
        </p:nvGrpSpPr>
        <p:grpSpPr>
          <a:xfrm>
            <a:off x="467481" y="4019678"/>
            <a:ext cx="5495503" cy="768085"/>
            <a:chOff x="467544" y="2168786"/>
            <a:chExt cx="5475685" cy="576064"/>
          </a:xfrm>
        </p:grpSpPr>
        <p:sp>
          <p:nvSpPr>
            <p:cNvPr id="28" name="Oval 7"/>
            <p:cNvSpPr/>
            <p:nvPr/>
          </p:nvSpPr>
          <p:spPr>
            <a:xfrm>
              <a:off x="583998" y="2204818"/>
              <a:ext cx="5359231" cy="504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F8F5F9"/>
            </a:solidFill>
            <a:ln w="38100" cap="flat">
              <a:solidFill>
                <a:srgbClr val="8C74C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It makes everyone happy</a:t>
              </a:r>
              <a:endParaRPr lang="en-SG" sz="2400" dirty="0">
                <a:solidFill>
                  <a:srgbClr val="381A42"/>
                </a:solidFill>
                <a:latin typeface="Helvetica Neue"/>
              </a:endParaRPr>
            </a:p>
          </p:txBody>
        </p:sp>
        <p:pic>
          <p:nvPicPr>
            <p:cNvPr id="30" name="Picture 3" descr="C:\Users\bruno\Desktop\elements\button.png"/>
            <p:cNvPicPr>
              <a:picLocks noChangeAspect="1" noChangeArrowheads="1"/>
            </p:cNvPicPr>
            <p:nvPr/>
          </p:nvPicPr>
          <p:blipFill>
            <a:blip r:embed="rId6" cstate="email">
              <a:extLst>
                <a:ext uri="{BEBA8EAE-BF5A-486C-A8C5-ECC9F3942E4B}">
                  <a14:imgProps xmlns:a14="http://schemas.microsoft.com/office/drawing/2010/main">
                    <a14:imgLayer r:embed="rId4">
                      <a14:imgEffect>
                        <a14:saturation sat="33000"/>
                      </a14:imgEffect>
                    </a14:imgLayer>
                  </a14:imgProps>
                </a:ext>
              </a:extLst>
            </a:blip>
            <a:srcRect/>
            <a:stretch>
              <a:fillRect/>
            </a:stretch>
          </p:blipFill>
          <p:spPr bwMode="auto">
            <a:xfrm>
              <a:off x="467544" y="2168786"/>
              <a:ext cx="576064" cy="576064"/>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TextBox 23"/>
          <p:cNvSpPr txBox="1"/>
          <p:nvPr/>
        </p:nvSpPr>
        <p:spPr>
          <a:xfrm>
            <a:off x="463211" y="263401"/>
            <a:ext cx="6442788" cy="1200329"/>
          </a:xfrm>
          <a:prstGeom prst="rect">
            <a:avLst/>
          </a:prstGeom>
          <a:noFill/>
        </p:spPr>
        <p:txBody>
          <a:bodyPr wrap="square" rtlCol="0">
            <a:spAutoFit/>
          </a:bodyPr>
          <a:lstStyle/>
          <a:p>
            <a:r>
              <a:rPr lang="en-SG" sz="3600" b="1" dirty="0">
                <a:solidFill>
                  <a:srgbClr val="7C3A92"/>
                </a:solidFill>
                <a:latin typeface="Helvetica Neue"/>
              </a:rPr>
              <a:t>Why is clean environment important in caregiving?</a:t>
            </a:r>
            <a:endParaRPr lang="en-SG" sz="3600" b="1" dirty="0">
              <a:solidFill>
                <a:srgbClr val="7C3A92"/>
              </a:solidFill>
              <a:latin typeface="Helvetica Neue"/>
            </a:endParaRPr>
          </a:p>
        </p:txBody>
      </p:sp>
      <p:sp>
        <p:nvSpPr>
          <p:cNvPr id="19" name="TextBox 18"/>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21" name="Rectangle 2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22" name="Straight Connector 2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fade">
                                      <p:cBhvr>
                                        <p:cTn id="11" dur="1000"/>
                                        <p:tgtEl>
                                          <p:spTgt spid="56"/>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0-#ppt_w/2"/>
                                          </p:val>
                                        </p:tav>
                                        <p:tav tm="100000">
                                          <p:val>
                                            <p:strVal val="#ppt_x"/>
                                          </p:val>
                                        </p:tav>
                                      </p:tavLst>
                                    </p:anim>
                                    <p:anim calcmode="lin" valueType="num">
                                      <p:cBhvr additive="base">
                                        <p:cTn id="16" dur="500" fill="hold"/>
                                        <p:tgtEl>
                                          <p:spTgt spid="24"/>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0-#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8" fill="hold" nodeType="afterEffect">
                                  <p:stCondLst>
                                    <p:cond delay="40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par>
                          <p:cTn id="27" fill="hold">
                            <p:stCondLst>
                              <p:cond delay="2400"/>
                            </p:stCondLst>
                            <p:childTnLst>
                              <p:par>
                                <p:cTn id="28" presetID="2" presetClass="entr" presetSubtype="8" fill="hold" nodeType="afterEffect">
                                  <p:stCondLst>
                                    <p:cond delay="400"/>
                                  </p:stCondLst>
                                  <p:childTnLst>
                                    <p:set>
                                      <p:cBhvr>
                                        <p:cTn id="29" dur="1" fill="hold">
                                          <p:stCondLst>
                                            <p:cond delay="0"/>
                                          </p:stCondLst>
                                        </p:cTn>
                                        <p:tgtEl>
                                          <p:spTgt spid="27"/>
                                        </p:tgtEl>
                                        <p:attrNameLst>
                                          <p:attrName>style.visibility</p:attrName>
                                        </p:attrNameLst>
                                      </p:cBhvr>
                                      <p:to>
                                        <p:strVal val="visible"/>
                                      </p:to>
                                    </p:set>
                                    <p:anim calcmode="lin" valueType="num">
                                      <p:cBhvr additive="base">
                                        <p:cTn id="30" dur="500" fill="hold"/>
                                        <p:tgtEl>
                                          <p:spTgt spid="27"/>
                                        </p:tgtEl>
                                        <p:attrNameLst>
                                          <p:attrName>ppt_x</p:attrName>
                                        </p:attrNameLst>
                                      </p:cBhvr>
                                      <p:tavLst>
                                        <p:tav tm="0">
                                          <p:val>
                                            <p:strVal val="0-#ppt_w/2"/>
                                          </p:val>
                                        </p:tav>
                                        <p:tav tm="100000">
                                          <p:val>
                                            <p:strVal val="#ppt_x"/>
                                          </p:val>
                                        </p:tav>
                                      </p:tavLst>
                                    </p:anim>
                                    <p:anim calcmode="lin" valueType="num">
                                      <p:cBhvr additive="base">
                                        <p:cTn id="31" dur="500" fill="hold"/>
                                        <p:tgtEl>
                                          <p:spTgt spid="27"/>
                                        </p:tgtEl>
                                        <p:attrNameLst>
                                          <p:attrName>ppt_y</p:attrName>
                                        </p:attrNameLst>
                                      </p:cBhvr>
                                      <p:tavLst>
                                        <p:tav tm="0">
                                          <p:val>
                                            <p:strVal val="#ppt_y"/>
                                          </p:val>
                                        </p:tav>
                                        <p:tav tm="100000">
                                          <p:val>
                                            <p:strVal val="#ppt_y"/>
                                          </p:val>
                                        </p:tav>
                                      </p:tavLst>
                                    </p:anim>
                                  </p:childTnLst>
                                </p:cTn>
                              </p:par>
                            </p:childTnLst>
                          </p:cTn>
                        </p:par>
                        <p:par>
                          <p:cTn id="32" fill="hold">
                            <p:stCondLst>
                              <p:cond delay="3300"/>
                            </p:stCondLst>
                            <p:childTnLst>
                              <p:par>
                                <p:cTn id="33" presetID="2" presetClass="entr" presetSubtype="8" fill="hold" nodeType="afterEffect">
                                  <p:stCondLst>
                                    <p:cond delay="40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0-#ppt_w/2"/>
                                          </p:val>
                                        </p:tav>
                                        <p:tav tm="100000">
                                          <p:val>
                                            <p:strVal val="#ppt_x"/>
                                          </p:val>
                                        </p:tav>
                                      </p:tavLst>
                                    </p:anim>
                                    <p:anim calcmode="lin" valueType="num">
                                      <p:cBhvr additive="base">
                                        <p:cTn id="3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050"/>
                                        </p:tgtEl>
                                        <p:attrNameLst>
                                          <p:attrName>style.visibility</p:attrName>
                                        </p:attrNameLst>
                                      </p:cBhvr>
                                      <p:to>
                                        <p:strVal val="visible"/>
                                      </p:to>
                                    </p:set>
                                    <p:animEffect transition="in" filter="fade">
                                      <p:cBhvr>
                                        <p:cTn id="41" dur="500"/>
                                        <p:tgtEl>
                                          <p:spTgt spid="2050"/>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par>
                          <p:cTn id="45" fill="hold">
                            <p:stCondLst>
                              <p:cond delay="500"/>
                            </p:stCondLst>
                            <p:childTnLst>
                              <p:par>
                                <p:cTn id="46" presetID="1" presetClass="exit" presetSubtype="0" fill="hold" nodeType="afterEffect">
                                  <p:stCondLst>
                                    <p:cond delay="0"/>
                                  </p:stCondLst>
                                  <p:childTnLst>
                                    <p:set>
                                      <p:cBhvr>
                                        <p:cTn id="47"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19400"/>
            <a:ext cx="8229600" cy="1143000"/>
          </a:xfrm>
        </p:spPr>
        <p:txBody>
          <a:bodyPr>
            <a:normAutofit/>
          </a:bodyPr>
          <a:lstStyle/>
          <a:p>
            <a:r>
              <a:rPr lang="en-US" sz="3600" dirty="0"/>
              <a:t>Any Questions?</a:t>
            </a:r>
            <a:endParaRPr lang="en-US" sz="3600" dirty="0"/>
          </a:p>
        </p:txBody>
      </p:sp>
      <p:sp>
        <p:nvSpPr>
          <p:cNvPr id="3" name="TextBox 2"/>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36</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a:blip r:embed="rId1" cstate="email"/>
          <a:stretch>
            <a:fillRect/>
          </a:stretch>
        </p:blipFill>
        <p:spPr>
          <a:xfrm>
            <a:off x="792000" y="2880000"/>
            <a:ext cx="7560000" cy="1440000"/>
          </a:xfrm>
          <a:prstGeom prst="rect">
            <a:avLst/>
          </a:prstGeom>
        </p:spPr>
      </p:pic>
      <p:sp>
        <p:nvSpPr>
          <p:cNvPr id="8" name="Rectangle 7"/>
          <p:cNvSpPr/>
          <p:nvPr/>
        </p:nvSpPr>
        <p:spPr>
          <a:xfrm>
            <a:off x="792000" y="3061409"/>
            <a:ext cx="7560776" cy="1015663"/>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Measures to a Maintain Clean and Hygienic Environment</a:t>
            </a:r>
            <a:endParaRPr lang="en-US" sz="3000" b="1" dirty="0">
              <a:latin typeface="Helvetica" panose="020B0604020202020204" pitchFamily="34" charset="0"/>
              <a:cs typeface="Helvetica" panose="020B0604020202020204" pitchFamily="34" charset="0"/>
            </a:endParaRPr>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37</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lvl="0">
              <a:buSzPct val="25000"/>
            </a:pPr>
            <a:r>
              <a:rPr lang="en-GB" sz="3600" b="1" dirty="0">
                <a:solidFill>
                  <a:schemeClr val="lt1"/>
                </a:solidFill>
                <a:latin typeface="Helvetica Neue"/>
                <a:ea typeface="Helvetica Neue"/>
                <a:cs typeface="Helvetica Neue"/>
              </a:rPr>
              <a:t>Clean and Hygienic Environment</a:t>
            </a:r>
            <a:endParaRPr lang="en-SG" sz="3600" b="1"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38</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7170" name="Picture 2" descr="C:\Users\Khasnobis\Desktop\Eldercare Final Hero Images\Measures-to-Maintain-a-Clean-and-Hygienic-Enviornment.jpg"/>
          <p:cNvPicPr preferRelativeResize="0">
            <a:picLocks noChangeArrowheads="1"/>
          </p:cNvPicPr>
          <p:nvPr/>
        </p:nvPicPr>
        <p:blipFill>
          <a:blip r:embed="rId1" cstate="email"/>
          <a:srcRect/>
          <a:stretch>
            <a:fillRect/>
          </a:stretch>
        </p:blipFill>
        <p:spPr bwMode="auto">
          <a:xfrm>
            <a:off x="1" y="1358543"/>
            <a:ext cx="9144000" cy="525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3000" dirty="0">
                <a:latin typeface="Helvetica" panose="020B0604020202020204" pitchFamily="34" charset="0"/>
                <a:ea typeface="+mn-ea"/>
                <a:cs typeface="Helvetica" panose="020B0604020202020204" pitchFamily="34" charset="0"/>
              </a:rPr>
              <a:t>Summary</a:t>
            </a:r>
            <a:endParaRPr lang="en-US" sz="3000" dirty="0">
              <a:latin typeface="Helvetica" panose="020B0604020202020204" pitchFamily="34" charset="0"/>
              <a:ea typeface="+mn-ea"/>
              <a:cs typeface="Helvetica" panose="020B0604020202020204" pitchFamily="34" charset="0"/>
            </a:endParaRPr>
          </a:p>
        </p:txBody>
      </p:sp>
      <p:sp>
        <p:nvSpPr>
          <p:cNvPr id="3" name="Content Placeholder 2"/>
          <p:cNvSpPr>
            <a:spLocks noGrp="1"/>
          </p:cNvSpPr>
          <p:nvPr>
            <p:ph idx="1"/>
          </p:nvPr>
        </p:nvSpPr>
        <p:spPr>
          <a:xfrm>
            <a:off x="609600" y="990600"/>
            <a:ext cx="8229600" cy="5135563"/>
          </a:xfrm>
        </p:spPr>
        <p:txBody>
          <a:bodyPr>
            <a:noAutofit/>
          </a:bodyPr>
          <a:lstStyle/>
          <a:p>
            <a:pPr lvl="0"/>
            <a:r>
              <a:rPr lang="en-US" sz="2800" dirty="0">
                <a:latin typeface="Helvetica" panose="020B0604020202020204" pitchFamily="34" charset="0"/>
                <a:cs typeface="Helvetica" panose="020B0604020202020204" pitchFamily="34" charset="0"/>
              </a:rPr>
              <a:t>Chronologically, an elder may be:</a:t>
            </a:r>
            <a:endParaRPr lang="en-US" sz="2800" dirty="0">
              <a:latin typeface="Helvetica" panose="020B0604020202020204" pitchFamily="34" charset="0"/>
              <a:cs typeface="Helvetica" panose="020B0604020202020204" pitchFamily="34" charset="0"/>
            </a:endParaRPr>
          </a:p>
          <a:p>
            <a:pPr lvl="1">
              <a:buFont typeface="Arial" panose="020B0604020202020204" pitchFamily="34" charset="0"/>
              <a:buChar char="•"/>
            </a:pPr>
            <a:r>
              <a:rPr lang="en-US" dirty="0">
                <a:latin typeface="Helvetica" panose="020B0604020202020204" pitchFamily="34" charset="0"/>
                <a:cs typeface="Helvetica" panose="020B0604020202020204" pitchFamily="34" charset="0"/>
              </a:rPr>
              <a:t>The Almost Old</a:t>
            </a:r>
            <a:endParaRPr lang="en-US" dirty="0">
              <a:latin typeface="Helvetica" panose="020B0604020202020204" pitchFamily="34" charset="0"/>
              <a:cs typeface="Helvetica" panose="020B0604020202020204" pitchFamily="34" charset="0"/>
            </a:endParaRPr>
          </a:p>
          <a:p>
            <a:pPr lvl="1">
              <a:buFont typeface="Arial" panose="020B0604020202020204" pitchFamily="34" charset="0"/>
              <a:buChar char="•"/>
            </a:pPr>
            <a:r>
              <a:rPr lang="en-US" dirty="0">
                <a:latin typeface="Helvetica" panose="020B0604020202020204" pitchFamily="34" charset="0"/>
                <a:cs typeface="Helvetica" panose="020B0604020202020204" pitchFamily="34" charset="0"/>
              </a:rPr>
              <a:t>The Already Old</a:t>
            </a:r>
            <a:endParaRPr lang="en-US" dirty="0">
              <a:latin typeface="Helvetica" panose="020B0604020202020204" pitchFamily="34" charset="0"/>
              <a:cs typeface="Helvetica" panose="020B0604020202020204" pitchFamily="34" charset="0"/>
            </a:endParaRPr>
          </a:p>
          <a:p>
            <a:pPr lvl="1">
              <a:buFont typeface="Arial" panose="020B0604020202020204" pitchFamily="34" charset="0"/>
              <a:buChar char="•"/>
            </a:pPr>
            <a:r>
              <a:rPr lang="en-US" dirty="0">
                <a:latin typeface="Helvetica" panose="020B0604020202020204" pitchFamily="34" charset="0"/>
                <a:cs typeface="Helvetica" panose="020B0604020202020204" pitchFamily="34" charset="0"/>
              </a:rPr>
              <a:t>The Very Old </a:t>
            </a:r>
            <a:endParaRPr lang="en-US" dirty="0">
              <a:latin typeface="Helvetica" panose="020B0604020202020204" pitchFamily="34" charset="0"/>
              <a:cs typeface="Helvetica" panose="020B0604020202020204" pitchFamily="34" charset="0"/>
            </a:endParaRPr>
          </a:p>
          <a:p>
            <a:pPr lvl="1">
              <a:buFont typeface="Arial" panose="020B0604020202020204" pitchFamily="34" charset="0"/>
              <a:buChar char="•"/>
            </a:pPr>
            <a:r>
              <a:rPr lang="en-US" dirty="0">
                <a:latin typeface="Helvetica" panose="020B0604020202020204" pitchFamily="34" charset="0"/>
                <a:cs typeface="Helvetica" panose="020B0604020202020204" pitchFamily="34" charset="0"/>
              </a:rPr>
              <a:t>The Elite Old</a:t>
            </a:r>
            <a:endParaRPr lang="en-US" dirty="0">
              <a:latin typeface="Helvetica" panose="020B0604020202020204" pitchFamily="34" charset="0"/>
              <a:cs typeface="Helvetica" panose="020B0604020202020204" pitchFamily="34" charset="0"/>
            </a:endParaRPr>
          </a:p>
          <a:p>
            <a:pPr lvl="0"/>
            <a:r>
              <a:rPr lang="en-US" sz="2800" dirty="0">
                <a:latin typeface="Helvetica" panose="020B0604020202020204" pitchFamily="34" charset="0"/>
                <a:cs typeface="Helvetica" panose="020B0604020202020204" pitchFamily="34" charset="0"/>
              </a:rPr>
              <a:t>Everyone of a particular age does not have the same physical, mental, or social ability</a:t>
            </a:r>
            <a:endParaRPr lang="en-US" sz="2800" dirty="0">
              <a:latin typeface="Helvetica" panose="020B0604020202020204" pitchFamily="34" charset="0"/>
              <a:cs typeface="Helvetica" panose="020B0604020202020204" pitchFamily="34" charset="0"/>
            </a:endParaRPr>
          </a:p>
          <a:p>
            <a:pPr lvl="0"/>
            <a:r>
              <a:rPr lang="en-US" sz="2800" dirty="0">
                <a:latin typeface="Helvetica" panose="020B0604020202020204" pitchFamily="34" charset="0"/>
                <a:cs typeface="Helvetica" panose="020B0604020202020204" pitchFamily="34" charset="0"/>
              </a:rPr>
              <a:t>These days elders are healthier</a:t>
            </a:r>
            <a:endParaRPr lang="en-US" sz="2800" dirty="0">
              <a:latin typeface="Helvetica" panose="020B0604020202020204" pitchFamily="34" charset="0"/>
              <a:cs typeface="Helvetica" panose="020B0604020202020204" pitchFamily="34" charset="0"/>
            </a:endParaRPr>
          </a:p>
          <a:p>
            <a:pPr lvl="0"/>
            <a:r>
              <a:rPr lang="en-US" sz="2800" dirty="0">
                <a:latin typeface="Helvetica" panose="020B0604020202020204" pitchFamily="34" charset="0"/>
                <a:cs typeface="Helvetica" panose="020B0604020202020204" pitchFamily="34" charset="0"/>
              </a:rPr>
              <a:t>Being Old - is more a state of mind than a certain age</a:t>
            </a:r>
            <a:endParaRPr lang="en-US" sz="2800" dirty="0">
              <a:latin typeface="Helvetica" panose="020B0604020202020204" pitchFamily="34" charset="0"/>
              <a:cs typeface="Helvetica" panose="020B0604020202020204" pitchFamily="34" charset="0"/>
            </a:endParaRPr>
          </a:p>
          <a:p>
            <a:pPr lvl="1"/>
            <a:endParaRPr lang="hi-IN" sz="3000" dirty="0">
              <a:latin typeface="Helvetica" panose="020B0604020202020204" pitchFamily="34" charset="0"/>
            </a:endParaRPr>
          </a:p>
          <a:p>
            <a:pPr marL="457200" lvl="1" indent="0">
              <a:buNone/>
            </a:pPr>
            <a:endParaRPr lang="hi-IN" sz="3000" dirty="0">
              <a:latin typeface="Helvetica" panose="020B0604020202020204" pitchFamily="34" charset="0"/>
            </a:endParaRPr>
          </a:p>
          <a:p>
            <a:pPr marL="457200" indent="-457200">
              <a:buFont typeface="+mj-lt"/>
              <a:buAutoNum type="arabicPeriod"/>
            </a:pPr>
            <a:endParaRPr lang="en-US" sz="3000" b="1" dirty="0">
              <a:latin typeface="Helvetica" panose="020B0604020202020204" pitchFamily="34" charset="0"/>
              <a:cs typeface="Helvetica" panose="020B0604020202020204" pitchFamily="34" charset="0"/>
            </a:endParaRPr>
          </a:p>
          <a:p>
            <a:endParaRPr lang="en-US" sz="3000" b="1" dirty="0">
              <a:latin typeface="Helvetica" panose="020B0604020202020204" pitchFamily="34" charset="0"/>
              <a:cs typeface="Helvetica" panose="020B0604020202020204" pitchFamily="34" charset="0"/>
            </a:endParaRPr>
          </a:p>
          <a:p>
            <a:endParaRPr lang="en-US" sz="3000" b="1" dirty="0">
              <a:latin typeface="Helvetica" panose="020B0604020202020204" pitchFamily="34" charset="0"/>
              <a:cs typeface="Helvetica" panose="020B0604020202020204" pitchFamily="34" charset="0"/>
            </a:endParaRPr>
          </a:p>
        </p:txBody>
      </p:sp>
      <p:sp>
        <p:nvSpPr>
          <p:cNvPr id="9" name="TextBox 8"/>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0" name="Rectangle 9"/>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Helvetica" panose="020B0604020202020204" pitchFamily="34" charset="0"/>
                <a:cs typeface="Helvetica" panose="020B0604020202020204" pitchFamily="34" charset="0"/>
              </a:rPr>
              <a:t>Post-Module Activity</a:t>
            </a:r>
            <a:endParaRPr lang="en-US" sz="30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495300" y="3048000"/>
            <a:ext cx="8229600" cy="1143000"/>
          </a:xfrm>
        </p:spPr>
        <p:txBody>
          <a:bodyPr>
            <a:normAutofit/>
          </a:bodyPr>
          <a:lstStyle/>
          <a:p>
            <a:pPr algn="ctr">
              <a:buNone/>
            </a:pPr>
            <a:r>
              <a:rPr lang="en-US" sz="3000" dirty="0">
                <a:latin typeface="Helvetica" panose="020B0604020202020204" pitchFamily="34" charset="0"/>
                <a:cs typeface="Helvetica" panose="020B0604020202020204" pitchFamily="34" charset="0"/>
              </a:rPr>
              <a:t>Test Your Skills!</a:t>
            </a:r>
            <a:endParaRPr lang="en-US" sz="3000" dirty="0">
              <a:latin typeface="Helvetica" panose="020B0604020202020204" pitchFamily="34" charset="0"/>
              <a:cs typeface="Helvetica" panose="020B0604020202020204" pitchFamily="34" charset="0"/>
            </a:endParaRPr>
          </a:p>
        </p:txBody>
      </p:sp>
      <p:sp>
        <p:nvSpPr>
          <p:cNvPr id="5" name="Content Placeholder 2"/>
          <p:cNvSpPr txBox="1"/>
          <p:nvPr/>
        </p:nvSpPr>
        <p:spPr>
          <a:xfrm>
            <a:off x="685800" y="1447800"/>
            <a:ext cx="7848600" cy="2743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3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GB" sz="3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GB" sz="3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3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3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p:txBody>
      </p:sp>
      <p:sp>
        <p:nvSpPr>
          <p:cNvPr id="6146" name="AutoShape 2" descr="data:image/jpeg;base64,/9j/4AAQSkZJRgABAQAAAQABAAD/2wCEAAkGBhQSERQUEhQWFBUWFRcVFxcUGBQYFBQUGBcVFBQXFBcYHCYeFxokGRUUHy8gJCcpLCwsFR4xNTAqNScrLCkBCQoKDgwOGg8PGiwcHyQsLCwsLCksLCwsLCwsKSwsLCwsLCwpKSksLCwsLCkpLCwsKSwsLCwsLCwsLCwsLCksKf/AABEIAQMAwwMBIgACEQEDEQH/xAAbAAABBQEBAAAAAAAAAAAAAAABAAIDBAUGB//EAEUQAAECAwUEBQgIBQIHAAAAAAEAAgMEEQUSITHwBkFRYRNxgZGhFCJCUrHB0eEjMlNicqLS8QczQ4KSFRYkRGNzk6PC/8QAGQEAAgMBAAAAAAAAAAAAAAAAAAECAwQF/8QAJBEBAAICAgEFAAMBAAAAAAAAAAECAxESITEEEyJBQlFhcTL/2gAMAwEAAhEDEQA/APNzEQ6RNcmJkl6RLpFDVFMJQ9HpFEEaoCQxCl0iiKCAl6VLpVEClRIJekKPSlRBIJhKYhR6QqKqVEBN0xS6YqKqCAl6Y8UOmPEqNIhAS9MeJ70enPE95UKVUgn6c8T3lLyk8T3lV6oVTCz5S7ie8pwmXese8qsCntSCz07uJ7yko6JINA5MKe5NKCBJFCiDJFNRQBqgkkgEiEEUAkqoJIAgpVQSCAJKJKaigCSjVMK6GQ2DnY0MRGQCGkVaXuYwuGdWh7gSEbERvwwKoKWck3wojocRpY9po5rswVCgaJJJJAEKRqjCkagJEkqIoCuUEXBNogEUUEQgEg4pVSQCASSSKASSSSASTWpIgoAJJIhBgE66jRamz1imZjBhNGAX4jvVhjPtJo0c3JTJ6bmxmz7QPKo7bzQfoYZGERwqL7hvY05DeRwGPfWfabnOvOxJXOR5y8QGgNa0BrWjJrRg0Dsop49oCBBdEO4Yc3bh3rDe9r26dKmOuOnbkP4izQiT0Qt3BjT1hor7adi5q6po0QucXONS4knmTiU+Uk3xXthw2l73GjWtxcSeC3VjUac207natRK6vWdntkJeUA6ZjJiYP1r1HQYX3WNODzxcezDEy7aWBKvlIkVsOHCiMbeDobWsJI3ENoCDl2qHu13pZ7NuPKXkQCkCjUjFYpSJIhBAQOQROaCAF1JGiNEA2iSckgG0RTnwyMwR1oIM1FGiVEA0I0SARQAoiAjRFIyovQLLkPJpYQ6UixKRIvEYeZD44DE83HgFzuyFmCLHvuFYcECI7gTX6Np63Y9TSuqiEvcScSTXt1rJZ899fFr9Pj3PKSgS94rB22tKrmwG5Mxd+I5DsHiV1MzGbLwHRXZgYDidw7TReZRornvLnGrnEk8SSVHDXc7T9Tf8wErLOiPaxjS57iGta3EuJyAXqNgWEyz2UNHTLxR7xiIYOcOGfa4ZnlRQbMbO+RM6SIP+Je3L7Bh9H8ZGZ3Zca3XY5p5cn5hHBh/VluGBSpOtayXE7b7S3x5PDPmg+eeJGIb34rS2mtvoYV1p891QOQx87XuXnrjXE4lRw4/1I9Rl/MGJ7U0BSNC2MR5CSISSCu5AJxQTBJEIhEBIG0W5sfNthTAc5jXm6bt8VDXVBDgMq0Dli0UsvEuva7gQfilbuJ0nXqYmXuECOybhFkYNitcMWvFe0cDzFCvLNtNlPI4oLKmC+twnNpGbHHiNx3jtXWbOWjdIFV0luWaybl3wzvFQfVePqnsPgSs2PJMdS25cUT4eF0SoppiXLHOa8Uc0lrgdxBoQo6LUwaNojRKicAgG0TqJUW/shY/SxS94rDhUe7g539NnaRU8mnilM6jaURudOlsWzeggNhkee76SJyJHmN7G07SeK3JKRGdFBAglziTiSa1Vq0JoQILnnJrSevWS5szNrbdWKxSunG/xAtQFwgt9HzndeIaO417lPsFYQaPK4rQaEiA05XgcYpHI4DnU7gsOx7LfOTDnPJuVvRXDcDXzW/eOQ4Z7l6I12AAAa0NDWtGTWjAAclptb268Y8stKe5blPhHFiFxqcSd+teCr2nPtl4Re7dgOJO4K5Ge1jSXUA48Na3LzfaG2jMRMMGNwaPaT1qrHTlK7Nk4R0z5+ddGiF78SfAbgOS3NkdiYs668fo4DT58UjDm2GPSf4DetHZHYTpgI8zVkHNrRhEjdXqs+9md3Fd+6ZqGsaBDYwXWsbg1o4ALVe8UjUMePFN+5GztkrPhtuNlobgPTjC/EdzJOXUKBeYbdWPBl5q7Awa5oddrUNNXCjScaUFccqr0S1rbZAhF7jSm7eeQHFeS2paTpiK6I7Nxy3ADAAdQUcdrWns8ta1jUKqCdRJXs6sUCnlCiYAIoURASAopURQbrbGj+a08hXwXc2LPXsK7l5jY03hdO7LqXZWNOUIWG8cbOnjnnRl/xK2fuPbMsHmxPNfyeBge1o7281w698fJMm5d8KIPNcKV3g5gjmDQ/uvErZsZ8tGfCiCjmnPc5voubyPxWuk7hhyV1ZQonAI3VNKSboj2shtLnuNGtaKknkpKzrPs98aI2HDbee40HvJ4AZkr1CTsxkGG2BDxDcXO3xHn6zj4ADgAqdi2O2TYW4OjvH0jgahozuMPDid57FqSjhXBY82XfxhuwYtfKWrIWZUYKDafZ3poJhl9ytDWlcjXKoqtWz49AMFXtyavZcFGtoiNpWibTpzMvZ7IDBChVoMyc3O3udz/AGUzXUGKe2HiTTWK57au1zDbdbg52A5cT7O9Q1N5WzMUhk7VW9fJhMPmj6x4/d+K0Nj9kRhHmW1GbITsj96IOHBu/fhghsrsyARFjtq7NrD6O+rhvPLd15do4YAjXWrvciscas8Y5vPK6aJGL8T8h8tcFmWpazILCSaU3nwA5/FNtG1WwmFzjQDVOfUvNLatt0d+ODa4N955pY6zY8l4pGhtu23zD6k0aMh7zzVAKOikaFsiIiNQwzMzO5SBJIJJoqxQRKCAKSSKASKFE4BBp5R914PYu2sw1ouEC73Z9wIAPBZc/wDLZ6afLs7Fj0pirNv7LwZxgEUUI+q9tL7a50rgRyPzWXLPorptMgZqumTityY+Xblz/B4B3nTjAz/tm/TqvUqtdkhLSMMslRee7B0V+MRw4A5NbyCsRYxdmVmTITtmmY1CNMERO5UnVJONa67VYlIxacU5jE8s3qjW2iJasKdF3XJEuvLIERX5ePRB6bUpLMAq6mS521pSC+MIlwXmAgHhU8MqrSfFJGZWPMQHVqp851qEeG53Jpj4qtO242E0lx17yqlsT4gsq7M5DedcVxM7PPiuq49Q3BSx4eXcq8uaKRqPKS17WfHfUnzRk3h181QAWzYey0aaPmNowHGI+oYPe48gu9snZ2XlKFo6WKP6jwPNP/TZiGdeJ57lqm1aQxxS2SduUsH+HExMAOiUl4ZxBiA33Di2GMT20WrtD/C7oIDosGMYlwXnNc0NJaMy2hOWdCuqjWlSpJrvxXLbU7aksdBhmpcCHH1QcCOZVVc1rTqIW2w1pXcy4VJKqS0siqUKJ5QCYCiNEaIgIAAJ1EqJ1EjILpLBmqAclzlFtWGygJ4n2UVWWN1X4Z1Z3cnFqMda1vVsNwzWNJxcBrWua2ILq6zWD7btnGEoIkFX2IxIYITG2dCYmPU720VeKeKAhDgCrMHzjgqT3blNJRkJQ3oEELRFkNcwnCtKhZUtEK1HTJDMCpUmPtXff08wt7ZWbjTTyW1bWjXFzbt3dvqMN1FoWTsNChUdHd0rs7owYDz3u7adS6OcnKVqfmsOYtTmp2y2nqEIw1juWy+ZAAAwaMABhQDcBuWTPWoGgkmg4lc9O7QgVobx8Fgzk66IauPUNydcVreRbLWvjtqWrtOXgth1HF3w+KwgeKFFIGrXWkVjUMVrTedyF1JPokpIqpahdTylRMjQE6iICcGpGACNEQE66gwAXYPkOhhQmn6wbV3JzquPcTT+1Z2yNk9LFvuFYcLzjXJz/Qae0VPILetck1Vd+40nTqdopOZ1rXitWWm6Lmocai0JeZwx18VitVsrLo4ceqtGJUYrDgRsqK0Zs5VUIlbraeYiKi9ydGmFDeQlrRnRk6yUzAG5KIxaKrFmSgQ14FoAFWn2lhgdy5fyjFVZ22rgoDV27h1lFazM6hG1qx3K3blrhueJOQC5Wan3PzOHAZKONFLyS41JTFupjirDfJNv8NQon0SIVqoyiLQiAntamQIpySRKVEgE+6kAmAAUgCACekZoCnlJR0V7WMFXOIAHM8eHyTGsrhTE+PUvQtnNn/JmF7/5rxQ5Ho2+qD63HuQaaVkWwITYTMaYud67zS84+AHIDmqsxDrXWvmtKIKqs+HTuUEocvNw7pUMCPRa1oy9VkPhUVNoaKtiUmFN0xJWRLxCFoQX4c1nmNNNZWryDotFA6PrWsVXixqpaPaaLMKu6JVMcVSmpumAVla7V3vEHzs9TAZrJfjn+6ecU0haq1irHa02MuoKQN1rXgldViCINRLU+iQCCMa1PDUaJwCAFEk+5rFJAUSEmtTyEQ1BAAE4BOazd+9d1AvQ9lNj+iAixxWJm1p/p8z9/wBnXiA0GymyphUjRh9Jmxp/p/ed97lu610ERpKvmGmGCkbOdCUT4K0nQlXjMSk2DaENYkaGt60TisKYWe3lfTwgbmpGxcAqznJnSKMwtiVsxkC7FRsCjjRCSQEoqdragpma3DP9lQI4qS7rXX4o0WmteLJadyjLNa14IFqkCV1SRR3Na14JtFMQhdTCG6lRShqIagImtT7qdcT2hBGjWfwSUlCggadVa+wTXVdLG677N5q0/hecQeTvBcdHkHw33Hsc11aXSDUnDIb+xetzEyIhIGDiDTmUyDaRutOBoa0cAaHfSuWKw09RMdW7a7YInuOmXsfsV0IEaOPpfRbmIfXxf7OtdU5iihWqHDFtOr4IxpoAV3ezrWiuWLKZx2qBamvKqxp1RGZJ3HXt+at2rWIjlUjOUhJ3696Y9nX7PaiQw59lKlYMwultNuG7v+C5qacOKonyurPSo4IMh+1G+OZ1rvViCMMh7UkoMEInfQcd3adZqCNQYN7TvPyV1wJVGIMTrXyUqI2QhqIapKa1r3GiuVoujSDFNdSuIJEWa1rwSENWA1K4gK4hoFisXU1zUBC1iN1SButawRuIBlzWKSlEPn7fcUkydnEJY53EE+1VZ61Qyh9aveKV93ilMTl5xwwy7qrItyXLoLrv1mm+P7a3h/iT3DmuVWsTPbqT421pK2sc9cFvS88HUp29S8rkLRJGS2pe2S1WzjmsoReto27Wcj3XENbhgag0z50Kqum+od59ta/NZMttjCDQHy9929xdn1BSnbGBulR2vWysTEdsFtb6aLrS592HvGu1QPtHnX/H5qi/auCf+VH+RVKPtpBBLfJRhvvfJEoprSm6/vX3a71ixTUqxE2jhPOECn95+CTJ2G7KGB1uKqnpdH9K8OFWmtfNX2w60FDXgBiUoc00f0297z/9aqrYtHDzQG/hoPZie0qM2hZFZNdKXATE80D0fTPIj0R148sVjPxJJzOKvzUUuCrXKKzHP2heNIQzWtYo3VMGa9muaJYrVaNrda13olqeBrvSLUBGk1PuohiCRFutawQuqUt1rqQuICO7rXV4ckqKQt1rq8OSF1MGUPDwKSlFNCqSZNGPGoQd1SNdytueHN1is2fd9FXgWnxp71JZ8XDFc3XTp7cpLi6SOBI7sFYvqe0YIEV1ONe8A+1RALdWN9sFra+JwTwE1rVK1qmrNc6gJ4BYjH1J5rUtOLdhkccB71kwkH9r0FW4KpwlehBU2XVXGuBUzCq7FYCpldBJ1EW709rVfj/5UZPKIBEhTBqJbrWvBTQQ3Uqa1rBTlqAagkN1NU5am3Uwiu61r3topyzWurW9hagIiNa1hySuqUM1rWHJIw0BGG8h3H3FBSXOSKZaQx3/AEB7MO0KjLz7m5Dv1qqYZlxbdyHDWsE1oVNcf8rb5e/iJNTU7yntag1StarlINCfdRDVDOx7reZSmTiGVaUa888BgFFCCjc6qlghH0I7lchNV+CFRgLSgtVNl9VlrU9qaAE6ipWp4TME8MT4bMFIGLVEahmnudoujRuKW6iWIJGGo3An3da14JUTCJzNa14KMs1wVkjWteCbdQEF3WtYdSaYas3da13BNIQFe5rWu5K4pi3DWt3hyCAbr9kEYGIokaxSQHOUTrqICcGqaAtUsNNDFK1iRiFiWjM3itSejXWHiuee4kqMdztK3UC0KeEFCxissanIqtyrcVrQmKlIw1o3VmtPbTWOhRY2pA4lFrVPJQ6uPIe1Ksbk7dQtXE9rU+5rvRuLSzGEI3U+7rWu9P6NI0PR61rwQopwzWteCTofWmEF3WteCaQrHRa1rwQMJBKtNa14JEKcw9a14JpYgKxag5uta61O5qBYgIbqClPb3JI2TujsLJfY/ni/qTBsTJ4fQ/ni8fxJJLTpTEmO2NlPsvzxef3kz/aErT+V+eJx/EkkozEHtnzmx0qc4R/8kX9So/7Ik/sv/ZF/WkknERpMH7GygP8AKOX2kX9SLdkJX7M/5xf1JJJ8YNbhbNS4GEPd68T9SkOz0DDzOHpP4/iSSVU1rvws3JgsCD6n5n8uanlLEghpo3f6z/ikklFY34K0ymbZUP1fzO+PMpGy4fq+LvikknpGDf8ATodPq+LuXPmUv9PZw8XfFJJGoMzyBnDhvdy580myTOHifikkloGeRM4eJ5c1G+Tbhh4nj1opI0cIfJ28PE802JLt4cN54VSST12ETpdtMvEqMQRw4cUkktAOgHD2opJKB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6" name="TextBox 5"/>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39</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7" name="Rectangle 6"/>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Autofit/>
          </a:bodyPr>
          <a:lstStyle/>
          <a:p>
            <a:r>
              <a:rPr lang="en-US" sz="3000" dirty="0">
                <a:latin typeface="Helvetica" panose="020B0604020202020204" pitchFamily="34" charset="0"/>
                <a:cs typeface="Helvetica" panose="020B0604020202020204" pitchFamily="34" charset="0"/>
              </a:rPr>
              <a:t>Summary</a:t>
            </a:r>
            <a:endParaRPr lang="en-US" sz="30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609600" y="914400"/>
            <a:ext cx="8229600" cy="5211763"/>
          </a:xfrm>
        </p:spPr>
        <p:txBody>
          <a:bodyPr>
            <a:noAutofit/>
          </a:bodyPr>
          <a:lstStyle/>
          <a:p>
            <a:pPr lvl="0"/>
            <a:r>
              <a:rPr lang="en-GB" sz="2400" dirty="0">
                <a:latin typeface="Helvetica" panose="020B0604020202020204" pitchFamily="34" charset="0"/>
                <a:cs typeface="Helvetica" panose="020B0604020202020204" pitchFamily="34" charset="0"/>
              </a:rPr>
              <a:t>Dust every day or on alternate days</a:t>
            </a:r>
            <a:endParaRPr lang="en-US" sz="2400" dirty="0">
              <a:latin typeface="Helvetica" panose="020B0604020202020204" pitchFamily="34" charset="0"/>
              <a:cs typeface="Helvetica" panose="020B0604020202020204" pitchFamily="34" charset="0"/>
            </a:endParaRPr>
          </a:p>
          <a:p>
            <a:pPr lvl="0"/>
            <a:r>
              <a:rPr lang="en-GB" sz="2400" dirty="0">
                <a:latin typeface="Helvetica" panose="020B0604020202020204" pitchFamily="34" charset="0"/>
                <a:cs typeface="Helvetica" panose="020B0604020202020204" pitchFamily="34" charset="0"/>
              </a:rPr>
              <a:t>Clean the ceiling, mats, window frames, fans, and air conditioners once a month</a:t>
            </a:r>
            <a:endParaRPr lang="en-US" sz="2400" dirty="0">
              <a:latin typeface="Helvetica" panose="020B0604020202020204" pitchFamily="34" charset="0"/>
              <a:cs typeface="Helvetica" panose="020B0604020202020204" pitchFamily="34" charset="0"/>
            </a:endParaRPr>
          </a:p>
          <a:p>
            <a:pPr lvl="0"/>
            <a:r>
              <a:rPr lang="en-GB" sz="2400" dirty="0">
                <a:latin typeface="Helvetica" panose="020B0604020202020204" pitchFamily="34" charset="0"/>
                <a:cs typeface="Helvetica" panose="020B0604020202020204" pitchFamily="34" charset="0"/>
              </a:rPr>
              <a:t>Once in a month, </a:t>
            </a:r>
            <a:r>
              <a:rPr lang="en-US" sz="2400" dirty="0">
                <a:latin typeface="Helvetica" panose="020B0604020202020204" pitchFamily="34" charset="0"/>
                <a:cs typeface="Helvetica" panose="020B0604020202020204" pitchFamily="34" charset="0"/>
              </a:rPr>
              <a:t>clean the shelves and cabinets and dry clean curtains and rugs</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Use the vacuum cleaner at least once a week to clean rugs, upholstery, windowsills, and carpets</a:t>
            </a:r>
            <a:endParaRPr lang="en-US" sz="2400" dirty="0">
              <a:latin typeface="Helvetica" panose="020B0604020202020204" pitchFamily="34" charset="0"/>
              <a:cs typeface="Helvetica" panose="020B0604020202020204" pitchFamily="34" charset="0"/>
            </a:endParaRPr>
          </a:p>
          <a:p>
            <a:pPr lvl="0"/>
            <a:r>
              <a:rPr lang="en-GB" sz="2400" dirty="0">
                <a:latin typeface="Helvetica" panose="020B0604020202020204" pitchFamily="34" charset="0"/>
                <a:cs typeface="Helvetica" panose="020B0604020202020204" pitchFamily="34" charset="0"/>
              </a:rPr>
              <a:t>To avoid dust bunnies, dust corners and under furniture and objects</a:t>
            </a:r>
            <a:endParaRPr lang="en-GB"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To reduce clutter, keep things back in their place </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Change linen regularly; soak linen in hot water before washing</a:t>
            </a:r>
            <a:endParaRPr lang="en-US" sz="2400" dirty="0">
              <a:latin typeface="Helvetica" panose="020B0604020202020204" pitchFamily="34" charset="0"/>
              <a:cs typeface="Helvetica" panose="020B0604020202020204" pitchFamily="34" charset="0"/>
            </a:endParaRPr>
          </a:p>
          <a:p>
            <a:pPr lvl="0"/>
            <a:endParaRPr lang="en-US" sz="2400" dirty="0">
              <a:latin typeface="Helvetica" panose="020B0604020202020204" pitchFamily="34" charset="0"/>
              <a:cs typeface="Helvetica" panose="020B0604020202020204" pitchFamily="34" charset="0"/>
            </a:endParaRPr>
          </a:p>
          <a:p>
            <a:pPr>
              <a:buFont typeface="Arial" panose="020B0604020202020204"/>
              <a:buChar char="•"/>
            </a:pPr>
            <a:endParaRPr lang="en-US" sz="2400" dirty="0">
              <a:latin typeface="Helvetica" panose="020B0604020202020204" pitchFamily="34" charset="0"/>
              <a:cs typeface="Helvetica" panose="020B0604020202020204" pitchFamily="34" charset="0"/>
            </a:endParaRPr>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40</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4375"/>
          </a:xfrm>
        </p:spPr>
        <p:txBody>
          <a:bodyPr>
            <a:normAutofit/>
          </a:bodyPr>
          <a:lstStyle/>
          <a:p>
            <a:r>
              <a:rPr lang="en-US" sz="3000" dirty="0">
                <a:latin typeface="Helvetica" panose="020B0604020202020204" pitchFamily="34" charset="0"/>
                <a:cs typeface="Helvetica" panose="020B0604020202020204" pitchFamily="34" charset="0"/>
              </a:rPr>
              <a:t>Summary</a:t>
            </a:r>
            <a:endParaRPr lang="en-US" sz="30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609600" y="1219200"/>
            <a:ext cx="8229600" cy="4906963"/>
          </a:xfrm>
        </p:spPr>
        <p:txBody>
          <a:bodyPr>
            <a:noAutofit/>
          </a:bodyPr>
          <a:lstStyle/>
          <a:p>
            <a:pPr lvl="0"/>
            <a:r>
              <a:rPr lang="en-US" sz="2400" dirty="0">
                <a:latin typeface="Helvetica" panose="020B0604020202020204" pitchFamily="34" charset="0"/>
                <a:cs typeface="Helvetica" panose="020B0604020202020204" pitchFamily="34" charset="0"/>
              </a:rPr>
              <a:t>Store food in closed containers</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Ensure that things that you do not need regularly need in the kitchen are easily accessible; store rarely used items on higher shelves</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Clean wall titles, bathroom fittings, and ceiling of the bathroom once a week</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Clean bathroom floor, sink and commode every day</a:t>
            </a:r>
            <a:endParaRPr lang="en-US" sz="2400" dirty="0">
              <a:latin typeface="Helvetica" panose="020B0604020202020204" pitchFamily="34" charset="0"/>
              <a:cs typeface="Helvetica" panose="020B0604020202020204" pitchFamily="34" charset="0"/>
            </a:endParaRPr>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41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000" dirty="0">
                <a:latin typeface="Helvetica" panose="020B0604020202020204" pitchFamily="34" charset="0"/>
                <a:cs typeface="Helvetica" panose="020B0604020202020204" pitchFamily="34" charset="0"/>
              </a:rPr>
              <a:t>Summary</a:t>
            </a:r>
            <a:endParaRPr lang="en-US" sz="30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609600" y="914400"/>
            <a:ext cx="8229600" cy="5211763"/>
          </a:xfrm>
        </p:spPr>
        <p:txBody>
          <a:bodyPr>
            <a:noAutofit/>
          </a:bodyPr>
          <a:lstStyle/>
          <a:p>
            <a:pPr lvl="0"/>
            <a:r>
              <a:rPr lang="en-US" sz="2400" dirty="0">
                <a:latin typeface="Helvetica" panose="020B0604020202020204" pitchFamily="34" charset="0"/>
                <a:cs typeface="Helvetica" panose="020B0604020202020204" pitchFamily="34" charset="0"/>
              </a:rPr>
              <a:t>To improve ventilation:</a:t>
            </a:r>
            <a:endParaRPr lang="en-US" sz="2400" dirty="0">
              <a:latin typeface="Helvetica" panose="020B0604020202020204" pitchFamily="34" charset="0"/>
              <a:cs typeface="Helvetica" panose="020B0604020202020204" pitchFamily="34" charset="0"/>
            </a:endParaRPr>
          </a:p>
          <a:p>
            <a:pPr lvl="2"/>
            <a:r>
              <a:rPr lang="en-US" dirty="0">
                <a:latin typeface="Helvetica" panose="020B0604020202020204" pitchFamily="34" charset="0"/>
                <a:cs typeface="Helvetica" panose="020B0604020202020204" pitchFamily="34" charset="0"/>
              </a:rPr>
              <a:t>Open windows</a:t>
            </a:r>
            <a:endParaRPr lang="en-US" dirty="0">
              <a:latin typeface="Helvetica" panose="020B0604020202020204" pitchFamily="34" charset="0"/>
              <a:cs typeface="Helvetica" panose="020B0604020202020204" pitchFamily="34" charset="0"/>
            </a:endParaRPr>
          </a:p>
          <a:p>
            <a:pPr lvl="2"/>
            <a:r>
              <a:rPr lang="en-US" dirty="0">
                <a:latin typeface="Helvetica" panose="020B0604020202020204" pitchFamily="34" charset="0"/>
                <a:cs typeface="Helvetica" panose="020B0604020202020204" pitchFamily="34" charset="0"/>
              </a:rPr>
              <a:t>Clean filters of air conditioners and heaters</a:t>
            </a:r>
            <a:endParaRPr lang="en-US" dirty="0">
              <a:latin typeface="Helvetica" panose="020B0604020202020204" pitchFamily="34" charset="0"/>
              <a:cs typeface="Helvetica" panose="020B0604020202020204" pitchFamily="34" charset="0"/>
            </a:endParaRPr>
          </a:p>
          <a:p>
            <a:pPr lvl="2"/>
            <a:r>
              <a:rPr lang="en-US" dirty="0">
                <a:latin typeface="Helvetica" panose="020B0604020202020204" pitchFamily="34" charset="0"/>
                <a:cs typeface="Helvetica" panose="020B0604020202020204" pitchFamily="34" charset="0"/>
              </a:rPr>
              <a:t>Avoid smoking</a:t>
            </a:r>
            <a:endParaRPr lang="en-US" dirty="0">
              <a:latin typeface="Helvetica" panose="020B0604020202020204" pitchFamily="34" charset="0"/>
              <a:cs typeface="Helvetica" panose="020B0604020202020204" pitchFamily="34" charset="0"/>
            </a:endParaRPr>
          </a:p>
          <a:p>
            <a:pPr lvl="2"/>
            <a:r>
              <a:rPr lang="en-US" dirty="0">
                <a:latin typeface="Helvetica" panose="020B0604020202020204" pitchFamily="34" charset="0"/>
                <a:cs typeface="Helvetica" panose="020B0604020202020204" pitchFamily="34" charset="0"/>
              </a:rPr>
              <a:t>Avoid aerosol sprays</a:t>
            </a:r>
            <a:endParaRPr lang="en-US" dirty="0">
              <a:latin typeface="Helvetica" panose="020B0604020202020204" pitchFamily="34" charset="0"/>
              <a:cs typeface="Helvetica" panose="020B0604020202020204" pitchFamily="34" charset="0"/>
            </a:endParaRPr>
          </a:p>
          <a:p>
            <a:pPr lvl="2"/>
            <a:r>
              <a:rPr lang="en-US" dirty="0">
                <a:latin typeface="Helvetica" panose="020B0604020202020204" pitchFamily="34" charset="0"/>
                <a:cs typeface="Helvetica" panose="020B0604020202020204" pitchFamily="34" charset="0"/>
              </a:rPr>
              <a:t>Use natural air fresheners</a:t>
            </a:r>
            <a:endParaRPr lang="en-US"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To avoid pest problems:</a:t>
            </a:r>
            <a:endParaRPr lang="en-US" sz="2400" dirty="0">
              <a:latin typeface="Helvetica" panose="020B0604020202020204" pitchFamily="34" charset="0"/>
              <a:cs typeface="Helvetica" panose="020B0604020202020204" pitchFamily="34" charset="0"/>
            </a:endParaRPr>
          </a:p>
          <a:p>
            <a:pPr lvl="2"/>
            <a:r>
              <a:rPr lang="en-US" dirty="0">
                <a:latin typeface="Helvetica" panose="020B0604020202020204" pitchFamily="34" charset="0"/>
                <a:cs typeface="Helvetica" panose="020B0604020202020204" pitchFamily="34" charset="0"/>
              </a:rPr>
              <a:t>Do not leave open food</a:t>
            </a:r>
            <a:endParaRPr lang="en-US" dirty="0">
              <a:latin typeface="Helvetica" panose="020B0604020202020204" pitchFamily="34" charset="0"/>
              <a:cs typeface="Helvetica" panose="020B0604020202020204" pitchFamily="34" charset="0"/>
            </a:endParaRPr>
          </a:p>
          <a:p>
            <a:pPr lvl="2"/>
            <a:r>
              <a:rPr lang="en-US" dirty="0">
                <a:latin typeface="Helvetica" panose="020B0604020202020204" pitchFamily="34" charset="0"/>
                <a:cs typeface="Helvetica" panose="020B0604020202020204" pitchFamily="34" charset="0"/>
              </a:rPr>
              <a:t>Seal all cracks</a:t>
            </a:r>
            <a:endParaRPr lang="en-US" dirty="0">
              <a:latin typeface="Helvetica" panose="020B0604020202020204" pitchFamily="34" charset="0"/>
              <a:cs typeface="Helvetica" panose="020B0604020202020204" pitchFamily="34" charset="0"/>
            </a:endParaRPr>
          </a:p>
          <a:p>
            <a:pPr lvl="2"/>
            <a:r>
              <a:rPr lang="en-US" dirty="0">
                <a:latin typeface="Helvetica" panose="020B0604020202020204" pitchFamily="34" charset="0"/>
                <a:cs typeface="Helvetica" panose="020B0604020202020204" pitchFamily="34" charset="0"/>
              </a:rPr>
              <a:t>Ensure windows have screens</a:t>
            </a:r>
            <a:endParaRPr lang="en-US" dirty="0">
              <a:latin typeface="Helvetica" panose="020B0604020202020204" pitchFamily="34" charset="0"/>
              <a:cs typeface="Helvetica" panose="020B0604020202020204" pitchFamily="34" charset="0"/>
            </a:endParaRPr>
          </a:p>
          <a:p>
            <a:pPr lvl="2"/>
            <a:r>
              <a:rPr lang="en-US" dirty="0">
                <a:latin typeface="Helvetica" panose="020B0604020202020204" pitchFamily="34" charset="0"/>
                <a:cs typeface="Helvetica" panose="020B0604020202020204" pitchFamily="34" charset="0"/>
              </a:rPr>
              <a:t>Avoid the use of pesticides</a:t>
            </a:r>
            <a:endParaRPr lang="en-US" dirty="0">
              <a:latin typeface="Helvetica" panose="020B0604020202020204" pitchFamily="34" charset="0"/>
              <a:cs typeface="Helvetica" panose="020B0604020202020204" pitchFamily="34" charset="0"/>
            </a:endParaRPr>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42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Shape 322"/>
          <p:cNvPicPr preferRelativeResize="0"/>
          <p:nvPr/>
        </p:nvPicPr>
        <p:blipFill rotWithShape="1">
          <a:blip r:embed="rId1" cstate="email"/>
          <a:srcRect/>
          <a:stretch>
            <a:fillRect/>
          </a:stretch>
        </p:blipFill>
        <p:spPr>
          <a:xfrm>
            <a:off x="-1" y="-29606"/>
            <a:ext cx="5868143" cy="6858000"/>
          </a:xfrm>
          <a:prstGeom prst="rect">
            <a:avLst/>
          </a:prstGeom>
          <a:noFill/>
          <a:ln>
            <a:noFill/>
          </a:ln>
        </p:spPr>
      </p:pic>
      <p:pic>
        <p:nvPicPr>
          <p:cNvPr id="56" name="Picture 2" descr="C:\Users\bruno\Desktop\iCare Resourses\modified\hear.png"/>
          <p:cNvPicPr>
            <a:picLocks noChangeAspect="1" noChangeArrowheads="1"/>
          </p:cNvPicPr>
          <p:nvPr/>
        </p:nvPicPr>
        <p:blipFill rotWithShape="1">
          <a:blip r:embed="rId2" cstate="email"/>
          <a:srcRect/>
          <a:stretch>
            <a:fillRect/>
          </a:stretch>
        </p:blipFill>
        <p:spPr bwMode="auto">
          <a:xfrm>
            <a:off x="4855495" y="0"/>
            <a:ext cx="4288506"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467481" y="2979374"/>
            <a:ext cx="5495503" cy="768085"/>
            <a:chOff x="467544" y="3681729"/>
            <a:chExt cx="5495503" cy="576064"/>
          </a:xfrm>
        </p:grpSpPr>
        <p:sp>
          <p:nvSpPr>
            <p:cNvPr id="18" name="Oval 7"/>
            <p:cNvSpPr/>
            <p:nvPr/>
          </p:nvSpPr>
          <p:spPr>
            <a:xfrm>
              <a:off x="584419" y="3717761"/>
              <a:ext cx="5378628" cy="504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F8F5F9"/>
            </a:solidFill>
            <a:ln w="38100" cap="flat">
              <a:solidFill>
                <a:srgbClr val="8C74C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It prevents breeding of germs</a:t>
              </a:r>
              <a:endParaRPr lang="en-SG" sz="2400" dirty="0">
                <a:solidFill>
                  <a:srgbClr val="7C3A92"/>
                </a:solidFill>
                <a:latin typeface="Helvetica Neue"/>
              </a:endParaRPr>
            </a:p>
          </p:txBody>
        </p:sp>
        <p:pic>
          <p:nvPicPr>
            <p:cNvPr id="25" name="Picture 3" descr="C:\Users\bruno\Desktop\elements\button.png"/>
            <p:cNvPicPr>
              <a:picLocks noChangeAspect="1" noChangeArrowheads="1"/>
            </p:cNvPicPr>
            <p:nvPr/>
          </p:nvPicPr>
          <p:blipFill>
            <a:blip r:embed="rId3" cstate="email">
              <a:extLst>
                <a:ext uri="{BEBA8EAE-BF5A-486C-A8C5-ECC9F3942E4B}">
                  <a14:imgProps xmlns:a14="http://schemas.microsoft.com/office/drawing/2010/main">
                    <a14:imgLayer r:embed="rId4">
                      <a14:imgEffect>
                        <a14:saturation sat="33000"/>
                      </a14:imgEffect>
                    </a14:imgLayer>
                  </a14:imgProps>
                </a:ext>
              </a:extLst>
            </a:blip>
            <a:srcRect/>
            <a:stretch>
              <a:fillRect/>
            </a:stretch>
          </p:blipFill>
          <p:spPr bwMode="auto">
            <a:xfrm>
              <a:off x="467544" y="3681729"/>
              <a:ext cx="576064" cy="5760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p:cNvGrpSpPr/>
          <p:nvPr/>
        </p:nvGrpSpPr>
        <p:grpSpPr>
          <a:xfrm>
            <a:off x="467481" y="5074920"/>
            <a:ext cx="5495567" cy="768085"/>
            <a:chOff x="467480" y="2168786"/>
            <a:chExt cx="5495567" cy="576064"/>
          </a:xfrm>
        </p:grpSpPr>
        <p:sp>
          <p:nvSpPr>
            <p:cNvPr id="20" name="Oval 7"/>
            <p:cNvSpPr/>
            <p:nvPr/>
          </p:nvSpPr>
          <p:spPr>
            <a:xfrm>
              <a:off x="584419" y="2204818"/>
              <a:ext cx="5378628" cy="504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F8F5F9"/>
            </a:solidFill>
            <a:ln w="38100" cap="flat">
              <a:solidFill>
                <a:srgbClr val="8C74C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a:t>
              </a:r>
              <a:endParaRPr lang="en-SG" sz="2400" dirty="0">
                <a:solidFill>
                  <a:srgbClr val="381A42"/>
                </a:solidFill>
                <a:latin typeface="Helvetica Neue"/>
              </a:endParaRPr>
            </a:p>
            <a:p>
              <a:r>
                <a:rPr lang="en-SG" sz="2400" dirty="0">
                  <a:solidFill>
                    <a:srgbClr val="381A42"/>
                  </a:solidFill>
                  <a:latin typeface="Helvetica Neue"/>
                </a:rPr>
                <a:t>      </a:t>
              </a:r>
              <a:r>
                <a:rPr lang="en-US" sz="2400" dirty="0">
                  <a:solidFill>
                    <a:srgbClr val="381A42"/>
                  </a:solidFill>
                  <a:latin typeface="Helvetica Neue"/>
                </a:rPr>
                <a:t>Your employer will be happy</a:t>
              </a:r>
              <a:endParaRPr lang="en-IN" sz="2400" dirty="0">
                <a:solidFill>
                  <a:srgbClr val="381A42"/>
                </a:solidFill>
                <a:latin typeface="Helvetica Neue"/>
              </a:endParaRPr>
            </a:p>
            <a:p>
              <a:endParaRPr lang="en-SG" sz="2400" dirty="0">
                <a:solidFill>
                  <a:srgbClr val="381A42"/>
                </a:solidFill>
                <a:latin typeface="Helvetica Neue"/>
              </a:endParaRPr>
            </a:p>
          </p:txBody>
        </p:sp>
        <p:pic>
          <p:nvPicPr>
            <p:cNvPr id="23" name="Picture 3" descr="C:\Users\bruno\Desktop\elements\button.png"/>
            <p:cNvPicPr>
              <a:picLocks noChangeAspect="1" noChangeArrowheads="1"/>
            </p:cNvPicPr>
            <p:nvPr/>
          </p:nvPicPr>
          <p:blipFill>
            <a:blip r:embed="rId3" cstate="email">
              <a:extLst>
                <a:ext uri="{BEBA8EAE-BF5A-486C-A8C5-ECC9F3942E4B}">
                  <a14:imgProps xmlns:a14="http://schemas.microsoft.com/office/drawing/2010/main">
                    <a14:imgLayer r:embed="rId4">
                      <a14:imgEffect>
                        <a14:saturation sat="33000"/>
                      </a14:imgEffect>
                    </a14:imgLayer>
                  </a14:imgProps>
                </a:ext>
              </a:extLst>
            </a:blip>
            <a:srcRect/>
            <a:stretch>
              <a:fillRect/>
            </a:stretch>
          </p:blipFill>
          <p:spPr bwMode="auto">
            <a:xfrm>
              <a:off x="467480" y="2168786"/>
              <a:ext cx="576064" cy="5760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467481" y="1982426"/>
            <a:ext cx="5495569" cy="768085"/>
            <a:chOff x="468131" y="1408047"/>
            <a:chExt cx="5480683" cy="576064"/>
          </a:xfrm>
        </p:grpSpPr>
        <p:sp>
          <p:nvSpPr>
            <p:cNvPr id="12" name="Oval 7"/>
            <p:cNvSpPr/>
            <p:nvPr/>
          </p:nvSpPr>
          <p:spPr>
            <a:xfrm>
              <a:off x="584117" y="1444079"/>
              <a:ext cx="5364697" cy="504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F8F5F9"/>
            </a:solidFill>
            <a:ln w="38100" cap="flat">
              <a:solidFill>
                <a:srgbClr val="8C74C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It is easy to clean regularly</a:t>
              </a:r>
              <a:endParaRPr lang="en-SG" sz="2400" dirty="0">
                <a:solidFill>
                  <a:srgbClr val="381A42"/>
                </a:solidFill>
                <a:latin typeface="Helvetica Neue"/>
              </a:endParaRPr>
            </a:p>
          </p:txBody>
        </p:sp>
        <p:pic>
          <p:nvPicPr>
            <p:cNvPr id="2051" name="Picture 3" descr="C:\Users\bruno\Desktop\elements\button.png"/>
            <p:cNvPicPr>
              <a:picLocks noChangeAspect="1" noChangeArrowheads="1"/>
            </p:cNvPicPr>
            <p:nvPr/>
          </p:nvPicPr>
          <p:blipFill>
            <a:blip r:embed="rId3" cstate="email">
              <a:extLst>
                <a:ext uri="{BEBA8EAE-BF5A-486C-A8C5-ECC9F3942E4B}">
                  <a14:imgProps xmlns:a14="http://schemas.microsoft.com/office/drawing/2010/main">
                    <a14:imgLayer r:embed="rId4">
                      <a14:imgEffect>
                        <a14:saturation sat="33000"/>
                      </a14:imgEffect>
                    </a14:imgLayer>
                  </a14:imgProps>
                </a:ext>
              </a:extLst>
            </a:blip>
            <a:srcRect/>
            <a:stretch>
              <a:fillRect/>
            </a:stretch>
          </p:blipFill>
          <p:spPr bwMode="auto">
            <a:xfrm>
              <a:off x="468131" y="1408047"/>
              <a:ext cx="574504" cy="576064"/>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Oval 7"/>
          <p:cNvSpPr/>
          <p:nvPr/>
        </p:nvSpPr>
        <p:spPr>
          <a:xfrm>
            <a:off x="584419" y="3029610"/>
            <a:ext cx="5378630" cy="672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DFF2DE"/>
          </a:solidFill>
          <a:ln w="38100" cap="flat">
            <a:solidFill>
              <a:srgbClr val="00B05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It prevents breeding of germs</a:t>
            </a:r>
            <a:endParaRPr lang="en-SG" sz="2400" dirty="0">
              <a:solidFill>
                <a:srgbClr val="7C3A92"/>
              </a:solidFill>
              <a:latin typeface="Helvetica Neue"/>
            </a:endParaRPr>
          </a:p>
        </p:txBody>
      </p:sp>
      <p:pic>
        <p:nvPicPr>
          <p:cNvPr id="2050" name="Picture 2"/>
          <p:cNvPicPr>
            <a:picLocks noChangeAspect="1" noChangeArrowheads="1"/>
          </p:cNvPicPr>
          <p:nvPr/>
        </p:nvPicPr>
        <p:blipFill>
          <a:blip r:embed="rId5" cstate="email"/>
          <a:stretch>
            <a:fillRect/>
          </a:stretch>
        </p:blipFill>
        <p:spPr bwMode="auto">
          <a:xfrm>
            <a:off x="467544" y="2979416"/>
            <a:ext cx="576000" cy="768000"/>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p:cNvGrpSpPr/>
          <p:nvPr/>
        </p:nvGrpSpPr>
        <p:grpSpPr>
          <a:xfrm>
            <a:off x="467481" y="4019678"/>
            <a:ext cx="5495503" cy="768085"/>
            <a:chOff x="467544" y="2168786"/>
            <a:chExt cx="5475685" cy="576064"/>
          </a:xfrm>
        </p:grpSpPr>
        <p:sp>
          <p:nvSpPr>
            <p:cNvPr id="28" name="Oval 7"/>
            <p:cNvSpPr/>
            <p:nvPr/>
          </p:nvSpPr>
          <p:spPr>
            <a:xfrm>
              <a:off x="583998" y="2204818"/>
              <a:ext cx="5359231" cy="504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F8F5F9"/>
            </a:solidFill>
            <a:ln w="38100" cap="flat">
              <a:solidFill>
                <a:srgbClr val="8C74C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It consumes less time</a:t>
              </a:r>
              <a:endParaRPr lang="en-SG" sz="2400" dirty="0">
                <a:solidFill>
                  <a:srgbClr val="381A42"/>
                </a:solidFill>
                <a:latin typeface="Helvetica Neue"/>
              </a:endParaRPr>
            </a:p>
          </p:txBody>
        </p:sp>
        <p:pic>
          <p:nvPicPr>
            <p:cNvPr id="30" name="Picture 3" descr="C:\Users\bruno\Desktop\elements\button.png"/>
            <p:cNvPicPr>
              <a:picLocks noChangeAspect="1" noChangeArrowheads="1"/>
            </p:cNvPicPr>
            <p:nvPr/>
          </p:nvPicPr>
          <p:blipFill>
            <a:blip r:embed="rId6" cstate="email">
              <a:extLst>
                <a:ext uri="{BEBA8EAE-BF5A-486C-A8C5-ECC9F3942E4B}">
                  <a14:imgProps xmlns:a14="http://schemas.microsoft.com/office/drawing/2010/main">
                    <a14:imgLayer r:embed="rId4">
                      <a14:imgEffect>
                        <a14:saturation sat="33000"/>
                      </a14:imgEffect>
                    </a14:imgLayer>
                  </a14:imgProps>
                </a:ext>
              </a:extLst>
            </a:blip>
            <a:srcRect/>
            <a:stretch>
              <a:fillRect/>
            </a:stretch>
          </p:blipFill>
          <p:spPr bwMode="auto">
            <a:xfrm>
              <a:off x="467544" y="2168786"/>
              <a:ext cx="576064" cy="576064"/>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TextBox 23"/>
          <p:cNvSpPr txBox="1"/>
          <p:nvPr/>
        </p:nvSpPr>
        <p:spPr>
          <a:xfrm>
            <a:off x="463210" y="263401"/>
            <a:ext cx="6917101" cy="1200329"/>
          </a:xfrm>
          <a:prstGeom prst="rect">
            <a:avLst/>
          </a:prstGeom>
          <a:noFill/>
        </p:spPr>
        <p:txBody>
          <a:bodyPr wrap="square" rtlCol="0">
            <a:spAutoFit/>
          </a:bodyPr>
          <a:lstStyle/>
          <a:p>
            <a:r>
              <a:rPr lang="en-US" sz="3600" b="1" dirty="0">
                <a:solidFill>
                  <a:srgbClr val="7C3A92"/>
                </a:solidFill>
                <a:latin typeface="Helvetica Neue"/>
              </a:rPr>
              <a:t>To maintain hygiene why should you clean regularly?</a:t>
            </a:r>
            <a:endParaRPr lang="en-SG" sz="3600" b="1" dirty="0">
              <a:solidFill>
                <a:srgbClr val="7C3A92"/>
              </a:solidFill>
              <a:latin typeface="Helvetica Neue"/>
            </a:endParaRPr>
          </a:p>
        </p:txBody>
      </p:sp>
      <p:sp>
        <p:nvSpPr>
          <p:cNvPr id="19" name="TextBox 18"/>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43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21" name="Rectangle 2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22" name="Straight Connector 2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fade">
                                      <p:cBhvr>
                                        <p:cTn id="11" dur="1000"/>
                                        <p:tgtEl>
                                          <p:spTgt spid="56"/>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0-#ppt_w/2"/>
                                          </p:val>
                                        </p:tav>
                                        <p:tav tm="100000">
                                          <p:val>
                                            <p:strVal val="#ppt_x"/>
                                          </p:val>
                                        </p:tav>
                                      </p:tavLst>
                                    </p:anim>
                                    <p:anim calcmode="lin" valueType="num">
                                      <p:cBhvr additive="base">
                                        <p:cTn id="16" dur="500" fill="hold"/>
                                        <p:tgtEl>
                                          <p:spTgt spid="24"/>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0-#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8" fill="hold" nodeType="afterEffect">
                                  <p:stCondLst>
                                    <p:cond delay="40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par>
                          <p:cTn id="27" fill="hold">
                            <p:stCondLst>
                              <p:cond delay="2400"/>
                            </p:stCondLst>
                            <p:childTnLst>
                              <p:par>
                                <p:cTn id="28" presetID="2" presetClass="entr" presetSubtype="8" fill="hold" nodeType="afterEffect">
                                  <p:stCondLst>
                                    <p:cond delay="400"/>
                                  </p:stCondLst>
                                  <p:childTnLst>
                                    <p:set>
                                      <p:cBhvr>
                                        <p:cTn id="29" dur="1" fill="hold">
                                          <p:stCondLst>
                                            <p:cond delay="0"/>
                                          </p:stCondLst>
                                        </p:cTn>
                                        <p:tgtEl>
                                          <p:spTgt spid="27"/>
                                        </p:tgtEl>
                                        <p:attrNameLst>
                                          <p:attrName>style.visibility</p:attrName>
                                        </p:attrNameLst>
                                      </p:cBhvr>
                                      <p:to>
                                        <p:strVal val="visible"/>
                                      </p:to>
                                    </p:set>
                                    <p:anim calcmode="lin" valueType="num">
                                      <p:cBhvr additive="base">
                                        <p:cTn id="30" dur="500" fill="hold"/>
                                        <p:tgtEl>
                                          <p:spTgt spid="27"/>
                                        </p:tgtEl>
                                        <p:attrNameLst>
                                          <p:attrName>ppt_x</p:attrName>
                                        </p:attrNameLst>
                                      </p:cBhvr>
                                      <p:tavLst>
                                        <p:tav tm="0">
                                          <p:val>
                                            <p:strVal val="0-#ppt_w/2"/>
                                          </p:val>
                                        </p:tav>
                                        <p:tav tm="100000">
                                          <p:val>
                                            <p:strVal val="#ppt_x"/>
                                          </p:val>
                                        </p:tav>
                                      </p:tavLst>
                                    </p:anim>
                                    <p:anim calcmode="lin" valueType="num">
                                      <p:cBhvr additive="base">
                                        <p:cTn id="31" dur="500" fill="hold"/>
                                        <p:tgtEl>
                                          <p:spTgt spid="27"/>
                                        </p:tgtEl>
                                        <p:attrNameLst>
                                          <p:attrName>ppt_y</p:attrName>
                                        </p:attrNameLst>
                                      </p:cBhvr>
                                      <p:tavLst>
                                        <p:tav tm="0">
                                          <p:val>
                                            <p:strVal val="#ppt_y"/>
                                          </p:val>
                                        </p:tav>
                                        <p:tav tm="100000">
                                          <p:val>
                                            <p:strVal val="#ppt_y"/>
                                          </p:val>
                                        </p:tav>
                                      </p:tavLst>
                                    </p:anim>
                                  </p:childTnLst>
                                </p:cTn>
                              </p:par>
                            </p:childTnLst>
                          </p:cTn>
                        </p:par>
                        <p:par>
                          <p:cTn id="32" fill="hold">
                            <p:stCondLst>
                              <p:cond delay="3300"/>
                            </p:stCondLst>
                            <p:childTnLst>
                              <p:par>
                                <p:cTn id="33" presetID="2" presetClass="entr" presetSubtype="8" fill="hold" nodeType="afterEffect">
                                  <p:stCondLst>
                                    <p:cond delay="40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0-#ppt_w/2"/>
                                          </p:val>
                                        </p:tav>
                                        <p:tav tm="100000">
                                          <p:val>
                                            <p:strVal val="#ppt_x"/>
                                          </p:val>
                                        </p:tav>
                                      </p:tavLst>
                                    </p:anim>
                                    <p:anim calcmode="lin" valueType="num">
                                      <p:cBhvr additive="base">
                                        <p:cTn id="3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050"/>
                                        </p:tgtEl>
                                        <p:attrNameLst>
                                          <p:attrName>style.visibility</p:attrName>
                                        </p:attrNameLst>
                                      </p:cBhvr>
                                      <p:to>
                                        <p:strVal val="visible"/>
                                      </p:to>
                                    </p:set>
                                    <p:animEffect transition="in" filter="fade">
                                      <p:cBhvr>
                                        <p:cTn id="41" dur="500"/>
                                        <p:tgtEl>
                                          <p:spTgt spid="2050"/>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par>
                          <p:cTn id="45" fill="hold">
                            <p:stCondLst>
                              <p:cond delay="500"/>
                            </p:stCondLst>
                            <p:childTnLst>
                              <p:par>
                                <p:cTn id="46" presetID="1" presetClass="exit" presetSubtype="0" fill="hold" nodeType="afterEffect">
                                  <p:stCondLst>
                                    <p:cond delay="0"/>
                                  </p:stCondLst>
                                  <p:childTnLst>
                                    <p:set>
                                      <p:cBhvr>
                                        <p:cTn id="47"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19400"/>
            <a:ext cx="8229600" cy="1143000"/>
          </a:xfrm>
        </p:spPr>
        <p:txBody>
          <a:bodyPr>
            <a:normAutofit/>
          </a:bodyPr>
          <a:lstStyle/>
          <a:p>
            <a:r>
              <a:rPr lang="en-US" sz="3000" dirty="0">
                <a:latin typeface="Helvetica" panose="020B0604020202020204" pitchFamily="34" charset="0"/>
                <a:cs typeface="Helvetica" panose="020B0604020202020204" pitchFamily="34" charset="0"/>
              </a:rPr>
              <a:t>Any Questions?</a:t>
            </a:r>
            <a:endParaRPr lang="en-US" sz="3000" dirty="0">
              <a:latin typeface="Helvetica" panose="020B0604020202020204" pitchFamily="34" charset="0"/>
              <a:cs typeface="Helvetica" panose="020B0604020202020204" pitchFamily="34" charset="0"/>
            </a:endParaRPr>
          </a:p>
        </p:txBody>
      </p:sp>
      <p:sp>
        <p:nvSpPr>
          <p:cNvPr id="3" name="TextBox 2"/>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44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a:blip r:embed="rId1" cstate="email"/>
          <a:stretch>
            <a:fillRect/>
          </a:stretch>
        </p:blipFill>
        <p:spPr>
          <a:xfrm>
            <a:off x="792000" y="2880000"/>
            <a:ext cx="7560000" cy="1440000"/>
          </a:xfrm>
          <a:prstGeom prst="rect">
            <a:avLst/>
          </a:prstGeom>
        </p:spPr>
      </p:pic>
      <p:sp>
        <p:nvSpPr>
          <p:cNvPr id="8" name="Rectangle 7"/>
          <p:cNvSpPr/>
          <p:nvPr/>
        </p:nvSpPr>
        <p:spPr>
          <a:xfrm>
            <a:off x="792000" y="3307050"/>
            <a:ext cx="7560776" cy="553998"/>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Wearing and Taking Off Gloves</a:t>
            </a:r>
            <a:endParaRPr lang="en-US" sz="3000" b="1" dirty="0">
              <a:latin typeface="Helvetica" panose="020B0604020202020204" pitchFamily="34" charset="0"/>
              <a:cs typeface="Helvetica" panose="020B0604020202020204" pitchFamily="34" charset="0"/>
            </a:endParaRPr>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45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Khasnobis\Desktop\Eldercare Final Hero Images\Wearing-and-Taking-Off-Gloves.jpg"/>
          <p:cNvPicPr preferRelativeResize="0">
            <a:picLocks noChangeArrowheads="1"/>
          </p:cNvPicPr>
          <p:nvPr/>
        </p:nvPicPr>
        <p:blipFill>
          <a:blip r:embed="rId1" cstate="email"/>
          <a:srcRect/>
          <a:stretch>
            <a:fillRect/>
          </a:stretch>
        </p:blipFill>
        <p:spPr bwMode="auto">
          <a:xfrm>
            <a:off x="0" y="1338665"/>
            <a:ext cx="9144000" cy="5256000"/>
          </a:xfrm>
          <a:prstGeom prst="rect">
            <a:avLst/>
          </a:prstGeom>
          <a:noFill/>
          <a:extLst>
            <a:ext uri="{909E8E84-426E-40DD-AFC4-6F175D3DCCD1}">
              <a14:hiddenFill xmlns:a14="http://schemas.microsoft.com/office/drawing/2010/main">
                <a:solidFill>
                  <a:srgbClr val="FFFFFF"/>
                </a:solidFill>
              </a14:hiddenFill>
            </a:ext>
          </a:extLst>
        </p:spPr>
      </p:pic>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lvl="0">
              <a:buSzPct val="25000"/>
            </a:pPr>
            <a:r>
              <a:rPr lang="en-US" sz="3600" b="1" dirty="0">
                <a:solidFill>
                  <a:schemeClr val="lt1"/>
                </a:solidFill>
                <a:latin typeface="Helvetica Neue"/>
                <a:ea typeface="Helvetica Neue"/>
                <a:cs typeface="Helvetica Neue"/>
              </a:rPr>
              <a:t>Wearing and Taking Off Gloves</a:t>
            </a:r>
            <a:endParaRPr lang="en-SG" sz="3600" b="1"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46</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Helvetica" panose="020B0604020202020204" pitchFamily="34" charset="0"/>
                <a:cs typeface="Helvetica" panose="020B0604020202020204" pitchFamily="34" charset="0"/>
              </a:rPr>
              <a:t>Post-Module Activity</a:t>
            </a:r>
            <a:endParaRPr lang="en-US" sz="3000" dirty="0">
              <a:latin typeface="Helvetica" panose="020B0604020202020204" pitchFamily="34" charset="0"/>
              <a:cs typeface="Helvetica" panose="020B0604020202020204" pitchFamily="34" charset="0"/>
            </a:endParaRPr>
          </a:p>
        </p:txBody>
      </p:sp>
      <p:sp>
        <p:nvSpPr>
          <p:cNvPr id="5" name="Content Placeholder 2"/>
          <p:cNvSpPr txBox="1"/>
          <p:nvPr/>
        </p:nvSpPr>
        <p:spPr>
          <a:xfrm>
            <a:off x="685800" y="1447800"/>
            <a:ext cx="7848600" cy="2743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3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GB" sz="3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GB" sz="3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3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3000" b="0" i="0" u="none" strike="noStrike" kern="1200" cap="none" spc="0" normalizeH="0" baseline="0" noProof="0" dirty="0">
              <a:ln>
                <a:noFill/>
              </a:ln>
              <a:solidFill>
                <a:schemeClr val="tx1"/>
              </a:solidFill>
              <a:effectLst/>
              <a:uLnTx/>
              <a:uFillTx/>
              <a:latin typeface="Helvetica" panose="020B0604020202020204" pitchFamily="34" charset="0"/>
              <a:cs typeface="Helvetica" panose="020B0604020202020204" pitchFamily="34" charset="0"/>
            </a:endParaRPr>
          </a:p>
        </p:txBody>
      </p:sp>
      <p:sp>
        <p:nvSpPr>
          <p:cNvPr id="6146" name="AutoShape 2" descr="data:image/jpeg;base64,/9j/4AAQSkZJRgABAQAAAQABAAD/2wCEAAkGBhQSERQUEhQWFBUWFRcVFxcUGBQYFBQUGBcVFBQXFBcYHCYeFxokGRUUHy8gJCcpLCwsFR4xNTAqNScrLCkBCQoKDgwOGg8PGiwcHyQsLCwsLCksLCwsLCwsKSwsLCwsLCwpKSksLCwsLCkpLCwsKSwsLCwsLCwsLCwsLCksKf/AABEIAQMAwwMBIgACEQEDEQH/xAAbAAABBQEBAAAAAAAAAAAAAAABAAIDBAUGB//EAEUQAAECAwUEBQgIBQIHAAAAAAEAAgMEEQUSITHwBkFRYRNxgZGhFCJCUrHB0eEjMlNicqLS8QczQ4KSFRYkRGNzk6PC/8QAGQEAAgMBAAAAAAAAAAAAAAAAAAECAwQF/8QAJBEBAAICAgEFAAMBAAAAAAAAAAECAxESITEEEyJBQlFhcTL/2gAMAwEAAhEDEQA/APNzEQ6RNcmJkl6RLpFDVFMJQ9HpFEEaoCQxCl0iiKCAl6VLpVEClRIJekKPSlRBIJhKYhR6QqKqVEBN0xS6YqKqCAl6Y8UOmPEqNIhAS9MeJ70enPE95UKVUgn6c8T3lLyk8T3lV6oVTCz5S7ie8pwmXese8qsCntSCz07uJ7yko6JINA5MKe5NKCBJFCiDJFNRQBqgkkgEiEEUAkqoJIAgpVQSCAJKJKaigCSjVMK6GQ2DnY0MRGQCGkVaXuYwuGdWh7gSEbERvwwKoKWck3wojocRpY9po5rswVCgaJJJJAEKRqjCkagJEkqIoCuUEXBNogEUUEQgEg4pVSQCASSSKASSSSASTWpIgoAJJIhBgE66jRamz1imZjBhNGAX4jvVhjPtJo0c3JTJ6bmxmz7QPKo7bzQfoYZGERwqL7hvY05DeRwGPfWfabnOvOxJXOR5y8QGgNa0BrWjJrRg0Dsop49oCBBdEO4Yc3bh3rDe9r26dKmOuOnbkP4izQiT0Qt3BjT1hor7adi5q6po0QucXONS4knmTiU+Uk3xXthw2l73GjWtxcSeC3VjUac207natRK6vWdntkJeUA6ZjJiYP1r1HQYX3WNODzxcezDEy7aWBKvlIkVsOHCiMbeDobWsJI3ENoCDl2qHu13pZ7NuPKXkQCkCjUjFYpSJIhBAQOQROaCAF1JGiNEA2iSckgG0RTnwyMwR1oIM1FGiVEA0I0SARQAoiAjRFIyovQLLkPJpYQ6UixKRIvEYeZD44DE83HgFzuyFmCLHvuFYcECI7gTX6Np63Y9TSuqiEvcScSTXt1rJZ899fFr9Pj3PKSgS94rB22tKrmwG5Mxd+I5DsHiV1MzGbLwHRXZgYDidw7TReZRornvLnGrnEk8SSVHDXc7T9Tf8wErLOiPaxjS57iGta3EuJyAXqNgWEyz2UNHTLxR7xiIYOcOGfa4ZnlRQbMbO+RM6SIP+Je3L7Bh9H8ZGZ3Zca3XY5p5cn5hHBh/VluGBSpOtayXE7b7S3x5PDPmg+eeJGIb34rS2mtvoYV1p891QOQx87XuXnrjXE4lRw4/1I9Rl/MGJ7U0BSNC2MR5CSISSCu5AJxQTBJEIhEBIG0W5sfNthTAc5jXm6bt8VDXVBDgMq0Dli0UsvEuva7gQfilbuJ0nXqYmXuECOybhFkYNitcMWvFe0cDzFCvLNtNlPI4oLKmC+twnNpGbHHiNx3jtXWbOWjdIFV0luWaybl3wzvFQfVePqnsPgSs2PJMdS25cUT4eF0SoppiXLHOa8Uc0lrgdxBoQo6LUwaNojRKicAgG0TqJUW/shY/SxS94rDhUe7g539NnaRU8mnilM6jaURudOlsWzeggNhkee76SJyJHmN7G07SeK3JKRGdFBAglziTiSa1Vq0JoQILnnJrSevWS5szNrbdWKxSunG/xAtQFwgt9HzndeIaO417lPsFYQaPK4rQaEiA05XgcYpHI4DnU7gsOx7LfOTDnPJuVvRXDcDXzW/eOQ4Z7l6I12AAAa0NDWtGTWjAAclptb268Y8stKe5blPhHFiFxqcSd+teCr2nPtl4Re7dgOJO4K5Ge1jSXUA48Na3LzfaG2jMRMMGNwaPaT1qrHTlK7Nk4R0z5+ddGiF78SfAbgOS3NkdiYs668fo4DT58UjDm2GPSf4DetHZHYTpgI8zVkHNrRhEjdXqs+9md3Fd+6ZqGsaBDYwXWsbg1o4ALVe8UjUMePFN+5GztkrPhtuNlobgPTjC/EdzJOXUKBeYbdWPBl5q7Awa5oddrUNNXCjScaUFccqr0S1rbZAhF7jSm7eeQHFeS2paTpiK6I7Nxy3ADAAdQUcdrWns8ta1jUKqCdRJXs6sUCnlCiYAIoURASAopURQbrbGj+a08hXwXc2LPXsK7l5jY03hdO7LqXZWNOUIWG8cbOnjnnRl/xK2fuPbMsHmxPNfyeBge1o7281w698fJMm5d8KIPNcKV3g5gjmDQ/uvErZsZ8tGfCiCjmnPc5voubyPxWuk7hhyV1ZQonAI3VNKSboj2shtLnuNGtaKknkpKzrPs98aI2HDbee40HvJ4AZkr1CTsxkGG2BDxDcXO3xHn6zj4ADgAqdi2O2TYW4OjvH0jgahozuMPDid57FqSjhXBY82XfxhuwYtfKWrIWZUYKDafZ3poJhl9ytDWlcjXKoqtWz49AMFXtyavZcFGtoiNpWibTpzMvZ7IDBChVoMyc3O3udz/AGUzXUGKe2HiTTWK57au1zDbdbg52A5cT7O9Q1N5WzMUhk7VW9fJhMPmj6x4/d+K0Nj9kRhHmW1GbITsj96IOHBu/fhghsrsyARFjtq7NrD6O+rhvPLd15do4YAjXWrvciscas8Y5vPK6aJGL8T8h8tcFmWpazILCSaU3nwA5/FNtG1WwmFzjQDVOfUvNLatt0d+ODa4N955pY6zY8l4pGhtu23zD6k0aMh7zzVAKOikaFsiIiNQwzMzO5SBJIJJoqxQRKCAKSSKASKFE4BBp5R914PYu2sw1ouEC73Z9wIAPBZc/wDLZ6afLs7Fj0pirNv7LwZxgEUUI+q9tL7a50rgRyPzWXLPorptMgZqumTityY+Xblz/B4B3nTjAz/tm/TqvUqtdkhLSMMslRee7B0V+MRw4A5NbyCsRYxdmVmTITtmmY1CNMERO5UnVJONa67VYlIxacU5jE8s3qjW2iJasKdF3XJEuvLIERX5ePRB6bUpLMAq6mS521pSC+MIlwXmAgHhU8MqrSfFJGZWPMQHVqp851qEeG53Jpj4qtO242E0lx17yqlsT4gsq7M5DedcVxM7PPiuq49Q3BSx4eXcq8uaKRqPKS17WfHfUnzRk3h181QAWzYey0aaPmNowHGI+oYPe48gu9snZ2XlKFo6WKP6jwPNP/TZiGdeJ57lqm1aQxxS2SduUsH+HExMAOiUl4ZxBiA33Di2GMT20WrtD/C7oIDosGMYlwXnNc0NJaMy2hOWdCuqjWlSpJrvxXLbU7aksdBhmpcCHH1QcCOZVVc1rTqIW2w1pXcy4VJKqS0siqUKJ5QCYCiNEaIgIAAJ1EqJ1EjILpLBmqAclzlFtWGygJ4n2UVWWN1X4Z1Z3cnFqMda1vVsNwzWNJxcBrWua2ILq6zWD7btnGEoIkFX2IxIYITG2dCYmPU720VeKeKAhDgCrMHzjgqT3blNJRkJQ3oEELRFkNcwnCtKhZUtEK1HTJDMCpUmPtXff08wt7ZWbjTTyW1bWjXFzbt3dvqMN1FoWTsNChUdHd0rs7owYDz3u7adS6OcnKVqfmsOYtTmp2y2nqEIw1juWy+ZAAAwaMABhQDcBuWTPWoGgkmg4lc9O7QgVobx8Fgzk66IauPUNydcVreRbLWvjtqWrtOXgth1HF3w+KwgeKFFIGrXWkVjUMVrTedyF1JPokpIqpahdTylRMjQE6iICcGpGACNEQE66gwAXYPkOhhQmn6wbV3JzquPcTT+1Z2yNk9LFvuFYcLzjXJz/Qae0VPILetck1Vd+40nTqdopOZ1rXitWWm6Lmocai0JeZwx18VitVsrLo4ceqtGJUYrDgRsqK0Zs5VUIlbraeYiKi9ydGmFDeQlrRnRk6yUzAG5KIxaKrFmSgQ14FoAFWn2lhgdy5fyjFVZ22rgoDV27h1lFazM6hG1qx3K3blrhueJOQC5Wan3PzOHAZKONFLyS41JTFupjirDfJNv8NQon0SIVqoyiLQiAntamQIpySRKVEgE+6kAmAAUgCACekZoCnlJR0V7WMFXOIAHM8eHyTGsrhTE+PUvQtnNn/JmF7/5rxQ5Ho2+qD63HuQaaVkWwITYTMaYud67zS84+AHIDmqsxDrXWvmtKIKqs+HTuUEocvNw7pUMCPRa1oy9VkPhUVNoaKtiUmFN0xJWRLxCFoQX4c1nmNNNZWryDotFA6PrWsVXixqpaPaaLMKu6JVMcVSmpumAVla7V3vEHzs9TAZrJfjn+6ecU0haq1irHa02MuoKQN1rXgldViCINRLU+iQCCMa1PDUaJwCAFEk+5rFJAUSEmtTyEQ1BAAE4BOazd+9d1AvQ9lNj+iAixxWJm1p/p8z9/wBnXiA0GymyphUjRh9Jmxp/p/ed97lu610ERpKvmGmGCkbOdCUT4K0nQlXjMSk2DaENYkaGt60TisKYWe3lfTwgbmpGxcAqznJnSKMwtiVsxkC7FRsCjjRCSQEoqdragpma3DP9lQI4qS7rXX4o0WmteLJadyjLNa14IFqkCV1SRR3Na14JtFMQhdTCG6lRShqIagImtT7qdcT2hBGjWfwSUlCggadVa+wTXVdLG677N5q0/hecQeTvBcdHkHw33Hsc11aXSDUnDIb+xetzEyIhIGDiDTmUyDaRutOBoa0cAaHfSuWKw09RMdW7a7YInuOmXsfsV0IEaOPpfRbmIfXxf7OtdU5iihWqHDFtOr4IxpoAV3ezrWiuWLKZx2qBamvKqxp1RGZJ3HXt+at2rWIjlUjOUhJ3696Y9nX7PaiQw59lKlYMwultNuG7v+C5qacOKonyurPSo4IMh+1G+OZ1rvViCMMh7UkoMEInfQcd3adZqCNQYN7TvPyV1wJVGIMTrXyUqI2QhqIapKa1r3GiuVoujSDFNdSuIJEWa1rwSENWA1K4gK4hoFisXU1zUBC1iN1SButawRuIBlzWKSlEPn7fcUkydnEJY53EE+1VZ61Qyh9aveKV93ilMTl5xwwy7qrItyXLoLrv1mm+P7a3h/iT3DmuVWsTPbqT421pK2sc9cFvS88HUp29S8rkLRJGS2pe2S1WzjmsoReto27Wcj3XENbhgag0z50Kqum+od59ta/NZMttjCDQHy9929xdn1BSnbGBulR2vWysTEdsFtb6aLrS592HvGu1QPtHnX/H5qi/auCf+VH+RVKPtpBBLfJRhvvfJEoprSm6/vX3a71ixTUqxE2jhPOECn95+CTJ2G7KGB1uKqnpdH9K8OFWmtfNX2w60FDXgBiUoc00f0297z/9aqrYtHDzQG/hoPZie0qM2hZFZNdKXATE80D0fTPIj0R148sVjPxJJzOKvzUUuCrXKKzHP2heNIQzWtYo3VMGa9muaJYrVaNrda13olqeBrvSLUBGk1PuohiCRFutawQuqUt1rqQuICO7rXV4ckqKQt1rq8OSF1MGUPDwKSlFNCqSZNGPGoQd1SNdytueHN1is2fd9FXgWnxp71JZ8XDFc3XTp7cpLi6SOBI7sFYvqe0YIEV1ONe8A+1RALdWN9sFra+JwTwE1rVK1qmrNc6gJ4BYjH1J5rUtOLdhkccB71kwkH9r0FW4KpwlehBU2XVXGuBUzCq7FYCpldBJ1EW709rVfj/5UZPKIBEhTBqJbrWvBTQQ3Uqa1rBTlqAagkN1NU5am3Uwiu61r3topyzWurW9hagIiNa1hySuqUM1rWHJIw0BGG8h3H3FBSXOSKZaQx3/AEB7MO0KjLz7m5Dv1qqYZlxbdyHDWsE1oVNcf8rb5e/iJNTU7yntag1StarlINCfdRDVDOx7reZSmTiGVaUa888BgFFCCjc6qlghH0I7lchNV+CFRgLSgtVNl9VlrU9qaAE6ipWp4TME8MT4bMFIGLVEahmnudoujRuKW6iWIJGGo3An3da14JUTCJzNa14KMs1wVkjWteCbdQEF3WtYdSaYas3da13BNIQFe5rWu5K4pi3DWt3hyCAbr9kEYGIokaxSQHOUTrqICcGqaAtUsNNDFK1iRiFiWjM3itSejXWHiuee4kqMdztK3UC0KeEFCxissanIqtyrcVrQmKlIw1o3VmtPbTWOhRY2pA4lFrVPJQ6uPIe1Ksbk7dQtXE9rU+5rvRuLSzGEI3U+7rWu9P6NI0PR61rwQopwzWteCTofWmEF3WteCaQrHRa1rwQMJBKtNa14JEKcw9a14JpYgKxag5uta61O5qBYgIbqClPb3JI2TujsLJfY/ni/qTBsTJ4fQ/ni8fxJJLTpTEmO2NlPsvzxef3kz/aErT+V+eJx/EkkozEHtnzmx0qc4R/8kX9So/7Ik/sv/ZF/WkknERpMH7GygP8AKOX2kX9SLdkJX7M/5xf1JJJ8YNbhbNS4GEPd68T9SkOz0DDzOHpP4/iSSVU1rvws3JgsCD6n5n8uanlLEghpo3f6z/ikklFY34K0ymbZUP1fzO+PMpGy4fq+LvikknpGDf8ATodPq+LuXPmUv9PZw8XfFJJGoMzyBnDhvdy580myTOHifikkloGeRM4eJ5c1G+Tbhh4nj1opI0cIfJ28PE802JLt4cN54VSST12ETpdtMvEqMQRw4cUkktAOgHD2opJKB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8" name="TextBox 7"/>
          <p:cNvSpPr txBox="1"/>
          <p:nvPr/>
        </p:nvSpPr>
        <p:spPr>
          <a:xfrm>
            <a:off x="457200" y="1905000"/>
            <a:ext cx="8305800" cy="553998"/>
          </a:xfrm>
          <a:prstGeom prst="rect">
            <a:avLst/>
          </a:prstGeom>
          <a:noFill/>
        </p:spPr>
        <p:txBody>
          <a:bodyPr wrap="square" rtlCol="0">
            <a:spAutoFit/>
          </a:bodyPr>
          <a:lstStyle/>
          <a:p>
            <a:pPr algn="ctr"/>
            <a:r>
              <a:rPr lang="en-US" sz="3000" dirty="0">
                <a:latin typeface="Helvetica" panose="020B0604020202020204" pitchFamily="34" charset="0"/>
                <a:cs typeface="Helvetica" panose="020B0604020202020204" pitchFamily="34" charset="0"/>
              </a:rPr>
              <a:t>Wearing and taking off gloves</a:t>
            </a:r>
            <a:endParaRPr lang="en-US" sz="3000" dirty="0">
              <a:latin typeface="Helvetica" panose="020B0604020202020204" pitchFamily="34" charset="0"/>
              <a:cs typeface="Helvetica" panose="020B0604020202020204" pitchFamily="34" charset="0"/>
            </a:endParaRPr>
          </a:p>
        </p:txBody>
      </p:sp>
      <p:pic>
        <p:nvPicPr>
          <p:cNvPr id="9" name="Picture 2"/>
          <p:cNvPicPr>
            <a:picLocks noChangeAspect="1" noChangeArrowheads="1"/>
          </p:cNvPicPr>
          <p:nvPr/>
        </p:nvPicPr>
        <p:blipFill>
          <a:blip r:embed="rId1" cstate="email"/>
          <a:srcRect/>
          <a:stretch>
            <a:fillRect/>
          </a:stretch>
        </p:blipFill>
        <p:spPr bwMode="auto">
          <a:xfrm>
            <a:off x="2362200" y="2667000"/>
            <a:ext cx="4491037" cy="2757860"/>
          </a:xfrm>
          <a:prstGeom prst="rect">
            <a:avLst/>
          </a:prstGeom>
          <a:noFill/>
          <a:ln w="9525">
            <a:noFill/>
            <a:miter lim="800000"/>
            <a:headEnd/>
            <a:tailEnd/>
          </a:ln>
          <a:effectLst/>
        </p:spPr>
      </p:pic>
      <p:sp>
        <p:nvSpPr>
          <p:cNvPr id="7" name="TextBox 6"/>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47</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0" name="Rectangle 9"/>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Helvetica" panose="020B0604020202020204" pitchFamily="34" charset="0"/>
                <a:cs typeface="Helvetica" panose="020B0604020202020204" pitchFamily="34" charset="0"/>
              </a:rPr>
              <a:t>Summary</a:t>
            </a:r>
            <a:endParaRPr lang="en-US" sz="30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304800" y="1219200"/>
            <a:ext cx="8534400" cy="4906963"/>
          </a:xfrm>
        </p:spPr>
        <p:txBody>
          <a:bodyPr>
            <a:noAutofit/>
          </a:bodyPr>
          <a:lstStyle/>
          <a:p>
            <a:pPr lvl="0"/>
            <a:r>
              <a:rPr lang="en-US" sz="2400" dirty="0">
                <a:latin typeface="Helvetica" panose="020B0604020202020204" pitchFamily="34" charset="0"/>
                <a:cs typeface="Helvetica" panose="020B0604020202020204" pitchFamily="34" charset="0"/>
              </a:rPr>
              <a:t>Wear disposable gloves </a:t>
            </a:r>
            <a:r>
              <a:rPr lang="en-GB" sz="2400" dirty="0">
                <a:latin typeface="Helvetica" panose="020B0604020202020204" pitchFamily="34" charset="0"/>
                <a:cs typeface="Helvetica" panose="020B0604020202020204" pitchFamily="34" charset="0"/>
              </a:rPr>
              <a:t>for activities that involve contact with body fluids, mucous membranes, non-intact skin, or other potentially infectious material</a:t>
            </a:r>
            <a:endParaRPr lang="en-US" sz="2400" dirty="0">
              <a:latin typeface="Helvetica" panose="020B0604020202020204" pitchFamily="34" charset="0"/>
              <a:cs typeface="Helvetica" panose="020B0604020202020204" pitchFamily="34" charset="0"/>
            </a:endParaRPr>
          </a:p>
          <a:p>
            <a:pPr lvl="0"/>
            <a:r>
              <a:rPr lang="en-GB" sz="2400" dirty="0">
                <a:latin typeface="Helvetica" panose="020B0604020202020204" pitchFamily="34" charset="0"/>
                <a:cs typeface="Helvetica" panose="020B0604020202020204" pitchFamily="34" charset="0"/>
              </a:rPr>
              <a:t>Always use disposable gloves and do not reuse them</a:t>
            </a:r>
            <a:endParaRPr lang="en-US" sz="2400" dirty="0">
              <a:latin typeface="Helvetica" panose="020B0604020202020204" pitchFamily="34" charset="0"/>
              <a:cs typeface="Helvetica" panose="020B0604020202020204" pitchFamily="34" charset="0"/>
            </a:endParaRPr>
          </a:p>
          <a:p>
            <a:pPr lvl="0"/>
            <a:r>
              <a:rPr lang="en-GB" sz="2400" dirty="0">
                <a:latin typeface="Helvetica" panose="020B0604020202020204" pitchFamily="34" charset="0"/>
                <a:cs typeface="Helvetica" panose="020B0604020202020204" pitchFamily="34" charset="0"/>
              </a:rPr>
              <a:t>When wearing and taking off gloves:</a:t>
            </a:r>
            <a:endParaRPr lang="en-US" sz="2400" dirty="0">
              <a:latin typeface="Helvetica" panose="020B0604020202020204" pitchFamily="34" charset="0"/>
              <a:cs typeface="Helvetica" panose="020B0604020202020204" pitchFamily="34" charset="0"/>
            </a:endParaRPr>
          </a:p>
          <a:p>
            <a:pPr lvl="1">
              <a:buFont typeface="Arial" panose="020B0604020202020204" pitchFamily="34" charset="0"/>
              <a:buChar char="•"/>
            </a:pPr>
            <a:r>
              <a:rPr lang="en-GB" sz="2400" dirty="0">
                <a:latin typeface="Helvetica" panose="020B0604020202020204" pitchFamily="34" charset="0"/>
                <a:cs typeface="Helvetica" panose="020B0604020202020204" pitchFamily="34" charset="0"/>
              </a:rPr>
              <a:t>Ensure proper hand hygiene</a:t>
            </a:r>
            <a:endParaRPr lang="en-US" sz="2400" dirty="0">
              <a:latin typeface="Helvetica" panose="020B0604020202020204" pitchFamily="34" charset="0"/>
              <a:cs typeface="Helvetica" panose="020B0604020202020204" pitchFamily="34" charset="0"/>
            </a:endParaRPr>
          </a:p>
          <a:p>
            <a:pPr lvl="1">
              <a:buFont typeface="Arial" panose="020B0604020202020204" pitchFamily="34" charset="0"/>
              <a:buChar char="•"/>
            </a:pPr>
            <a:r>
              <a:rPr lang="en-GB" sz="2400" dirty="0">
                <a:latin typeface="Helvetica" panose="020B0604020202020204" pitchFamily="34" charset="0"/>
                <a:cs typeface="Helvetica" panose="020B0604020202020204" pitchFamily="34" charset="0"/>
              </a:rPr>
              <a:t>Ensure your hands are completely dry</a:t>
            </a:r>
            <a:endParaRPr lang="en-US" sz="2400" dirty="0">
              <a:latin typeface="Helvetica" panose="020B0604020202020204" pitchFamily="34" charset="0"/>
              <a:cs typeface="Helvetica" panose="020B0604020202020204" pitchFamily="34" charset="0"/>
            </a:endParaRPr>
          </a:p>
          <a:p>
            <a:pPr lvl="1">
              <a:buFont typeface="Arial" panose="020B0604020202020204" pitchFamily="34" charset="0"/>
              <a:buChar char="•"/>
            </a:pPr>
            <a:r>
              <a:rPr lang="en-GB" sz="2400" dirty="0">
                <a:latin typeface="Helvetica" panose="020B0604020202020204" pitchFamily="34" charset="0"/>
                <a:cs typeface="Helvetica" panose="020B0604020202020204" pitchFamily="34" charset="0"/>
              </a:rPr>
              <a:t>Take care not to touch the outer part of the glove </a:t>
            </a:r>
            <a:endParaRPr lang="en-US" sz="2400" dirty="0">
              <a:latin typeface="Helvetica" panose="020B0604020202020204" pitchFamily="34" charset="0"/>
              <a:cs typeface="Helvetica" panose="020B0604020202020204" pitchFamily="34" charset="0"/>
            </a:endParaRPr>
          </a:p>
          <a:p>
            <a:r>
              <a:rPr lang="en-GB" sz="2400" dirty="0">
                <a:latin typeface="Helvetica" panose="020B0604020202020204" pitchFamily="34" charset="0"/>
                <a:cs typeface="Helvetica" panose="020B0604020202020204" pitchFamily="34" charset="0"/>
              </a:rPr>
              <a:t>Dispose of the gloves properly</a:t>
            </a:r>
            <a:endParaRPr lang="en-US" sz="2400" dirty="0">
              <a:latin typeface="Helvetica" panose="020B0604020202020204" pitchFamily="34" charset="0"/>
              <a:cs typeface="Helvetica" panose="020B0604020202020204" pitchFamily="34" charset="0"/>
            </a:endParaRPr>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48</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Shape 322"/>
          <p:cNvPicPr preferRelativeResize="0"/>
          <p:nvPr/>
        </p:nvPicPr>
        <p:blipFill rotWithShape="1">
          <a:blip r:embed="rId1" cstate="email"/>
          <a:srcRect/>
          <a:stretch>
            <a:fillRect/>
          </a:stretch>
        </p:blipFill>
        <p:spPr>
          <a:xfrm>
            <a:off x="-1" y="1"/>
            <a:ext cx="5868143" cy="6858000"/>
          </a:xfrm>
          <a:prstGeom prst="rect">
            <a:avLst/>
          </a:prstGeom>
          <a:noFill/>
          <a:ln>
            <a:noFill/>
          </a:ln>
        </p:spPr>
      </p:pic>
      <p:pic>
        <p:nvPicPr>
          <p:cNvPr id="56" name="Picture 2" descr="C:\Users\bruno\Desktop\iCare Resourses\modified\hear.png"/>
          <p:cNvPicPr>
            <a:picLocks noChangeAspect="1" noChangeArrowheads="1"/>
          </p:cNvPicPr>
          <p:nvPr/>
        </p:nvPicPr>
        <p:blipFill rotWithShape="1">
          <a:blip r:embed="rId2" cstate="email"/>
          <a:srcRect/>
          <a:stretch>
            <a:fillRect/>
          </a:stretch>
        </p:blipFill>
        <p:spPr bwMode="auto">
          <a:xfrm>
            <a:off x="4855495" y="0"/>
            <a:ext cx="4288506"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467481" y="5029435"/>
            <a:ext cx="5495503" cy="768085"/>
            <a:chOff x="467544" y="3681729"/>
            <a:chExt cx="5495503" cy="576064"/>
          </a:xfrm>
        </p:grpSpPr>
        <p:sp>
          <p:nvSpPr>
            <p:cNvPr id="18" name="Oval 7"/>
            <p:cNvSpPr/>
            <p:nvPr/>
          </p:nvSpPr>
          <p:spPr>
            <a:xfrm>
              <a:off x="584419" y="3717761"/>
              <a:ext cx="5378628" cy="504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F8F5F9"/>
            </a:solidFill>
            <a:ln w="38100" cap="flat">
              <a:solidFill>
                <a:srgbClr val="8C74C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From birth</a:t>
              </a:r>
              <a:endParaRPr lang="en-SG" sz="2400" dirty="0">
                <a:solidFill>
                  <a:srgbClr val="381A42"/>
                </a:solidFill>
                <a:latin typeface="Helvetica Neue"/>
              </a:endParaRPr>
            </a:p>
          </p:txBody>
        </p:sp>
        <p:pic>
          <p:nvPicPr>
            <p:cNvPr id="25" name="Picture 3" descr="C:\Users\bruno\Desktop\elements\button.png"/>
            <p:cNvPicPr>
              <a:picLocks noChangeAspect="1" noChangeArrowheads="1"/>
            </p:cNvPicPr>
            <p:nvPr/>
          </p:nvPicPr>
          <p:blipFill>
            <a:blip r:embed="rId3" cstate="email">
              <a:extLst>
                <a:ext uri="{BEBA8EAE-BF5A-486C-A8C5-ECC9F3942E4B}">
                  <a14:imgProps xmlns:a14="http://schemas.microsoft.com/office/drawing/2010/main">
                    <a14:imgLayer r:embed="rId4">
                      <a14:imgEffect>
                        <a14:saturation sat="33000"/>
                      </a14:imgEffect>
                    </a14:imgLayer>
                  </a14:imgProps>
                </a:ext>
              </a:extLst>
            </a:blip>
            <a:srcRect/>
            <a:stretch>
              <a:fillRect/>
            </a:stretch>
          </p:blipFill>
          <p:spPr bwMode="auto">
            <a:xfrm>
              <a:off x="467544" y="3681729"/>
              <a:ext cx="576064" cy="5760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p:cNvGrpSpPr/>
          <p:nvPr/>
        </p:nvGrpSpPr>
        <p:grpSpPr>
          <a:xfrm>
            <a:off x="467481" y="3015352"/>
            <a:ext cx="5495567" cy="768085"/>
            <a:chOff x="467480" y="2168786"/>
            <a:chExt cx="5495567" cy="576064"/>
          </a:xfrm>
        </p:grpSpPr>
        <p:sp>
          <p:nvSpPr>
            <p:cNvPr id="20" name="Oval 7"/>
            <p:cNvSpPr/>
            <p:nvPr/>
          </p:nvSpPr>
          <p:spPr>
            <a:xfrm>
              <a:off x="584419" y="2204818"/>
              <a:ext cx="5378628" cy="504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F8F5F9"/>
            </a:solidFill>
            <a:ln w="38100" cap="flat">
              <a:solidFill>
                <a:srgbClr val="8C74C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When aches and pains begins</a:t>
              </a:r>
              <a:endParaRPr lang="en-SG" sz="2400" dirty="0">
                <a:solidFill>
                  <a:srgbClr val="381A42"/>
                </a:solidFill>
                <a:latin typeface="Helvetica Neue"/>
              </a:endParaRPr>
            </a:p>
          </p:txBody>
        </p:sp>
        <p:pic>
          <p:nvPicPr>
            <p:cNvPr id="23" name="Picture 3" descr="C:\Users\bruno\Desktop\elements\button.png"/>
            <p:cNvPicPr>
              <a:picLocks noChangeAspect="1" noChangeArrowheads="1"/>
            </p:cNvPicPr>
            <p:nvPr/>
          </p:nvPicPr>
          <p:blipFill>
            <a:blip r:embed="rId3" cstate="email">
              <a:extLst>
                <a:ext uri="{BEBA8EAE-BF5A-486C-A8C5-ECC9F3942E4B}">
                  <a14:imgProps xmlns:a14="http://schemas.microsoft.com/office/drawing/2010/main">
                    <a14:imgLayer r:embed="rId4">
                      <a14:imgEffect>
                        <a14:saturation sat="33000"/>
                      </a14:imgEffect>
                    </a14:imgLayer>
                  </a14:imgProps>
                </a:ext>
              </a:extLst>
            </a:blip>
            <a:srcRect/>
            <a:stretch>
              <a:fillRect/>
            </a:stretch>
          </p:blipFill>
          <p:spPr bwMode="auto">
            <a:xfrm>
              <a:off x="467480" y="2168786"/>
              <a:ext cx="576064" cy="5760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463211" y="1982426"/>
            <a:ext cx="5499839" cy="768085"/>
            <a:chOff x="468131" y="1408047"/>
            <a:chExt cx="5480683" cy="576064"/>
          </a:xfrm>
        </p:grpSpPr>
        <p:sp>
          <p:nvSpPr>
            <p:cNvPr id="12" name="Oval 7"/>
            <p:cNvSpPr/>
            <p:nvPr/>
          </p:nvSpPr>
          <p:spPr>
            <a:xfrm>
              <a:off x="584117" y="1444079"/>
              <a:ext cx="5364697" cy="504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F8F5F9"/>
            </a:solidFill>
            <a:ln w="38100" cap="flat">
              <a:solidFill>
                <a:srgbClr val="8C74C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60 years onwards   </a:t>
              </a:r>
              <a:endParaRPr lang="en-SG" sz="2400" dirty="0">
                <a:solidFill>
                  <a:srgbClr val="381A42"/>
                </a:solidFill>
                <a:latin typeface="Helvetica Neue"/>
              </a:endParaRPr>
            </a:p>
          </p:txBody>
        </p:sp>
        <p:pic>
          <p:nvPicPr>
            <p:cNvPr id="2051" name="Picture 3" descr="C:\Users\bruno\Desktop\elements\button.png"/>
            <p:cNvPicPr>
              <a:picLocks noChangeAspect="1" noChangeArrowheads="1"/>
            </p:cNvPicPr>
            <p:nvPr/>
          </p:nvPicPr>
          <p:blipFill>
            <a:blip r:embed="rId3" cstate="email">
              <a:extLst>
                <a:ext uri="{BEBA8EAE-BF5A-486C-A8C5-ECC9F3942E4B}">
                  <a14:imgProps xmlns:a14="http://schemas.microsoft.com/office/drawing/2010/main">
                    <a14:imgLayer r:embed="rId4">
                      <a14:imgEffect>
                        <a14:saturation sat="33000"/>
                      </a14:imgEffect>
                    </a14:imgLayer>
                  </a14:imgProps>
                </a:ext>
              </a:extLst>
            </a:blip>
            <a:srcRect/>
            <a:stretch>
              <a:fillRect/>
            </a:stretch>
          </p:blipFill>
          <p:spPr bwMode="auto">
            <a:xfrm>
              <a:off x="468131" y="1408047"/>
              <a:ext cx="574504" cy="576064"/>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Oval 7"/>
          <p:cNvSpPr/>
          <p:nvPr/>
        </p:nvSpPr>
        <p:spPr>
          <a:xfrm>
            <a:off x="584419" y="5078305"/>
            <a:ext cx="5378630" cy="672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DFF2DE"/>
          </a:solidFill>
          <a:ln w="38100" cap="flat">
            <a:solidFill>
              <a:srgbClr val="00B05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a:t>
            </a:r>
            <a:r>
              <a:rPr lang="en-SG" sz="2400" dirty="0">
                <a:solidFill>
                  <a:srgbClr val="7C3A92"/>
                </a:solidFill>
                <a:latin typeface="Helvetica Neue"/>
              </a:rPr>
              <a:t>From birth</a:t>
            </a:r>
            <a:endParaRPr lang="en-SG" sz="2400" dirty="0">
              <a:solidFill>
                <a:srgbClr val="7C3A92"/>
              </a:solidFill>
              <a:latin typeface="Helvetica Neue"/>
            </a:endParaRPr>
          </a:p>
        </p:txBody>
      </p:sp>
      <p:pic>
        <p:nvPicPr>
          <p:cNvPr id="2050" name="Picture 2"/>
          <p:cNvPicPr>
            <a:picLocks noChangeAspect="1" noChangeArrowheads="1"/>
          </p:cNvPicPr>
          <p:nvPr/>
        </p:nvPicPr>
        <p:blipFill>
          <a:blip r:embed="rId5" cstate="email"/>
          <a:stretch>
            <a:fillRect/>
          </a:stretch>
        </p:blipFill>
        <p:spPr bwMode="auto">
          <a:xfrm>
            <a:off x="467544" y="5029477"/>
            <a:ext cx="576000" cy="768000"/>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p:cNvGrpSpPr/>
          <p:nvPr/>
        </p:nvGrpSpPr>
        <p:grpSpPr>
          <a:xfrm>
            <a:off x="467481" y="4019678"/>
            <a:ext cx="5495503" cy="768085"/>
            <a:chOff x="467544" y="2168786"/>
            <a:chExt cx="5475685" cy="576064"/>
          </a:xfrm>
        </p:grpSpPr>
        <p:sp>
          <p:nvSpPr>
            <p:cNvPr id="28" name="Oval 7"/>
            <p:cNvSpPr/>
            <p:nvPr/>
          </p:nvSpPr>
          <p:spPr>
            <a:xfrm>
              <a:off x="583998" y="2204818"/>
              <a:ext cx="5359231" cy="504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F8F5F9"/>
            </a:solidFill>
            <a:ln w="38100" cap="flat">
              <a:solidFill>
                <a:srgbClr val="8C74C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70 years onwards</a:t>
              </a:r>
              <a:endParaRPr lang="en-SG" sz="2400" dirty="0">
                <a:solidFill>
                  <a:srgbClr val="381A42"/>
                </a:solidFill>
                <a:latin typeface="Helvetica Neue"/>
              </a:endParaRPr>
            </a:p>
          </p:txBody>
        </p:sp>
        <p:pic>
          <p:nvPicPr>
            <p:cNvPr id="30" name="Picture 3" descr="C:\Users\bruno\Desktop\elements\button.png"/>
            <p:cNvPicPr>
              <a:picLocks noChangeAspect="1" noChangeArrowheads="1"/>
            </p:cNvPicPr>
            <p:nvPr/>
          </p:nvPicPr>
          <p:blipFill>
            <a:blip r:embed="rId6" cstate="email">
              <a:extLst>
                <a:ext uri="{BEBA8EAE-BF5A-486C-A8C5-ECC9F3942E4B}">
                  <a14:imgProps xmlns:a14="http://schemas.microsoft.com/office/drawing/2010/main">
                    <a14:imgLayer r:embed="rId4">
                      <a14:imgEffect>
                        <a14:saturation sat="33000"/>
                      </a14:imgEffect>
                    </a14:imgLayer>
                  </a14:imgProps>
                </a:ext>
              </a:extLst>
            </a:blip>
            <a:srcRect/>
            <a:stretch>
              <a:fillRect/>
            </a:stretch>
          </p:blipFill>
          <p:spPr bwMode="auto">
            <a:xfrm>
              <a:off x="467544" y="2168786"/>
              <a:ext cx="576064" cy="576064"/>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TextBox 23"/>
          <p:cNvSpPr txBox="1"/>
          <p:nvPr/>
        </p:nvSpPr>
        <p:spPr>
          <a:xfrm>
            <a:off x="463211" y="263401"/>
            <a:ext cx="6442788" cy="1200329"/>
          </a:xfrm>
          <a:prstGeom prst="rect">
            <a:avLst/>
          </a:prstGeom>
          <a:noFill/>
        </p:spPr>
        <p:txBody>
          <a:bodyPr wrap="square" rtlCol="0">
            <a:spAutoFit/>
          </a:bodyPr>
          <a:lstStyle/>
          <a:p>
            <a:r>
              <a:rPr lang="en-SG" sz="3600" b="1" dirty="0">
                <a:solidFill>
                  <a:srgbClr val="7C3A92"/>
                </a:solidFill>
                <a:latin typeface="Helvetica Neue"/>
              </a:rPr>
              <a:t>At what age does </a:t>
            </a:r>
            <a:endParaRPr lang="en-SG" sz="3600" b="1" dirty="0">
              <a:solidFill>
                <a:srgbClr val="7C3A92"/>
              </a:solidFill>
              <a:latin typeface="Helvetica Neue"/>
            </a:endParaRPr>
          </a:p>
          <a:p>
            <a:r>
              <a:rPr lang="en-SG" sz="3600" b="1" dirty="0">
                <a:solidFill>
                  <a:srgbClr val="7C3A92"/>
                </a:solidFill>
                <a:latin typeface="Helvetica Neue"/>
              </a:rPr>
              <a:t>ageing begin?</a:t>
            </a:r>
            <a:endParaRPr lang="en-SG" sz="3600" b="1" dirty="0">
              <a:solidFill>
                <a:srgbClr val="7C3A92"/>
              </a:solidFill>
              <a:latin typeface="Helvetica Neue"/>
            </a:endParaRPr>
          </a:p>
        </p:txBody>
      </p:sp>
      <p:sp>
        <p:nvSpPr>
          <p:cNvPr id="33" name="TextBox 32"/>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34" name="Rectangle 3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35" name="Straight Connector 3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fade">
                                      <p:cBhvr>
                                        <p:cTn id="11" dur="1000"/>
                                        <p:tgtEl>
                                          <p:spTgt spid="56"/>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0-#ppt_w/2"/>
                                          </p:val>
                                        </p:tav>
                                        <p:tav tm="100000">
                                          <p:val>
                                            <p:strVal val="#ppt_x"/>
                                          </p:val>
                                        </p:tav>
                                      </p:tavLst>
                                    </p:anim>
                                    <p:anim calcmode="lin" valueType="num">
                                      <p:cBhvr additive="base">
                                        <p:cTn id="16" dur="500" fill="hold"/>
                                        <p:tgtEl>
                                          <p:spTgt spid="24"/>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0-#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8" fill="hold" nodeType="afterEffect">
                                  <p:stCondLst>
                                    <p:cond delay="40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par>
                          <p:cTn id="27" fill="hold">
                            <p:stCondLst>
                              <p:cond delay="2400"/>
                            </p:stCondLst>
                            <p:childTnLst>
                              <p:par>
                                <p:cTn id="28" presetID="2" presetClass="entr" presetSubtype="8" fill="hold" nodeType="afterEffect">
                                  <p:stCondLst>
                                    <p:cond delay="400"/>
                                  </p:stCondLst>
                                  <p:childTnLst>
                                    <p:set>
                                      <p:cBhvr>
                                        <p:cTn id="29" dur="1" fill="hold">
                                          <p:stCondLst>
                                            <p:cond delay="0"/>
                                          </p:stCondLst>
                                        </p:cTn>
                                        <p:tgtEl>
                                          <p:spTgt spid="27"/>
                                        </p:tgtEl>
                                        <p:attrNameLst>
                                          <p:attrName>style.visibility</p:attrName>
                                        </p:attrNameLst>
                                      </p:cBhvr>
                                      <p:to>
                                        <p:strVal val="visible"/>
                                      </p:to>
                                    </p:set>
                                    <p:anim calcmode="lin" valueType="num">
                                      <p:cBhvr additive="base">
                                        <p:cTn id="30" dur="500" fill="hold"/>
                                        <p:tgtEl>
                                          <p:spTgt spid="27"/>
                                        </p:tgtEl>
                                        <p:attrNameLst>
                                          <p:attrName>ppt_x</p:attrName>
                                        </p:attrNameLst>
                                      </p:cBhvr>
                                      <p:tavLst>
                                        <p:tav tm="0">
                                          <p:val>
                                            <p:strVal val="0-#ppt_w/2"/>
                                          </p:val>
                                        </p:tav>
                                        <p:tav tm="100000">
                                          <p:val>
                                            <p:strVal val="#ppt_x"/>
                                          </p:val>
                                        </p:tav>
                                      </p:tavLst>
                                    </p:anim>
                                    <p:anim calcmode="lin" valueType="num">
                                      <p:cBhvr additive="base">
                                        <p:cTn id="31" dur="500" fill="hold"/>
                                        <p:tgtEl>
                                          <p:spTgt spid="27"/>
                                        </p:tgtEl>
                                        <p:attrNameLst>
                                          <p:attrName>ppt_y</p:attrName>
                                        </p:attrNameLst>
                                      </p:cBhvr>
                                      <p:tavLst>
                                        <p:tav tm="0">
                                          <p:val>
                                            <p:strVal val="#ppt_y"/>
                                          </p:val>
                                        </p:tav>
                                        <p:tav tm="100000">
                                          <p:val>
                                            <p:strVal val="#ppt_y"/>
                                          </p:val>
                                        </p:tav>
                                      </p:tavLst>
                                    </p:anim>
                                  </p:childTnLst>
                                </p:cTn>
                              </p:par>
                            </p:childTnLst>
                          </p:cTn>
                        </p:par>
                        <p:par>
                          <p:cTn id="32" fill="hold">
                            <p:stCondLst>
                              <p:cond delay="3300"/>
                            </p:stCondLst>
                            <p:childTnLst>
                              <p:par>
                                <p:cTn id="33" presetID="2" presetClass="entr" presetSubtype="8" fill="hold" nodeType="afterEffect">
                                  <p:stCondLst>
                                    <p:cond delay="40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0-#ppt_w/2"/>
                                          </p:val>
                                        </p:tav>
                                        <p:tav tm="100000">
                                          <p:val>
                                            <p:strVal val="#ppt_x"/>
                                          </p:val>
                                        </p:tav>
                                      </p:tavLst>
                                    </p:anim>
                                    <p:anim calcmode="lin" valueType="num">
                                      <p:cBhvr additive="base">
                                        <p:cTn id="3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050"/>
                                        </p:tgtEl>
                                        <p:attrNameLst>
                                          <p:attrName>style.visibility</p:attrName>
                                        </p:attrNameLst>
                                      </p:cBhvr>
                                      <p:to>
                                        <p:strVal val="visible"/>
                                      </p:to>
                                    </p:set>
                                    <p:animEffect transition="in" filter="fade">
                                      <p:cBhvr>
                                        <p:cTn id="41" dur="500"/>
                                        <p:tgtEl>
                                          <p:spTgt spid="2050"/>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par>
                          <p:cTn id="45" fill="hold">
                            <p:stCondLst>
                              <p:cond delay="500"/>
                            </p:stCondLst>
                            <p:childTnLst>
                              <p:par>
                                <p:cTn id="46" presetID="1" presetClass="exit" presetSubtype="0" fill="hold" nodeType="afterEffect">
                                  <p:stCondLst>
                                    <p:cond delay="0"/>
                                  </p:stCondLst>
                                  <p:childTnLst>
                                    <p:set>
                                      <p:cBhvr>
                                        <p:cTn id="47"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Shape 322"/>
          <p:cNvPicPr preferRelativeResize="0"/>
          <p:nvPr/>
        </p:nvPicPr>
        <p:blipFill rotWithShape="1">
          <a:blip r:embed="rId1" cstate="email"/>
          <a:srcRect/>
          <a:stretch>
            <a:fillRect/>
          </a:stretch>
        </p:blipFill>
        <p:spPr>
          <a:xfrm>
            <a:off x="-1" y="-29606"/>
            <a:ext cx="5868143" cy="6858000"/>
          </a:xfrm>
          <a:prstGeom prst="rect">
            <a:avLst/>
          </a:prstGeom>
          <a:noFill/>
          <a:ln>
            <a:noFill/>
          </a:ln>
        </p:spPr>
      </p:pic>
      <p:pic>
        <p:nvPicPr>
          <p:cNvPr id="56" name="Picture 2" descr="C:\Users\bruno\Desktop\iCare Resourses\modified\hear.png"/>
          <p:cNvPicPr>
            <a:picLocks noChangeAspect="1" noChangeArrowheads="1"/>
          </p:cNvPicPr>
          <p:nvPr/>
        </p:nvPicPr>
        <p:blipFill rotWithShape="1">
          <a:blip r:embed="rId2" cstate="email"/>
          <a:srcRect/>
          <a:stretch>
            <a:fillRect/>
          </a:stretch>
        </p:blipFill>
        <p:spPr bwMode="auto">
          <a:xfrm>
            <a:off x="4855495" y="0"/>
            <a:ext cx="4288506"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467481" y="5029435"/>
            <a:ext cx="5495503" cy="768085"/>
            <a:chOff x="467544" y="3681729"/>
            <a:chExt cx="5495503" cy="576064"/>
          </a:xfrm>
        </p:grpSpPr>
        <p:sp>
          <p:nvSpPr>
            <p:cNvPr id="18" name="Oval 7"/>
            <p:cNvSpPr/>
            <p:nvPr/>
          </p:nvSpPr>
          <p:spPr>
            <a:xfrm>
              <a:off x="584419" y="3717761"/>
              <a:ext cx="5378628" cy="504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F8F5F9"/>
            </a:solidFill>
            <a:ln w="38100" cap="flat">
              <a:solidFill>
                <a:srgbClr val="8C74C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a:t>
              </a:r>
              <a:endParaRPr lang="en-SG" sz="2400" dirty="0">
                <a:solidFill>
                  <a:srgbClr val="381A42"/>
                </a:solidFill>
                <a:latin typeface="Helvetica Neue"/>
              </a:endParaRPr>
            </a:p>
            <a:p>
              <a:r>
                <a:rPr lang="en-SG" sz="2400" dirty="0">
                  <a:solidFill>
                    <a:srgbClr val="381A42"/>
                  </a:solidFill>
                  <a:latin typeface="Helvetica Neue"/>
                </a:rPr>
                <a:t>      It prevents spread of infection</a:t>
              </a:r>
              <a:endParaRPr lang="en-SG" sz="2400" dirty="0">
                <a:solidFill>
                  <a:srgbClr val="7C3A92"/>
                </a:solidFill>
                <a:latin typeface="Helvetica Neue"/>
              </a:endParaRPr>
            </a:p>
            <a:p>
              <a:endParaRPr lang="en-SG" sz="2400" dirty="0">
                <a:solidFill>
                  <a:srgbClr val="7C3A92"/>
                </a:solidFill>
                <a:latin typeface="Helvetica Neue"/>
              </a:endParaRPr>
            </a:p>
          </p:txBody>
        </p:sp>
        <p:pic>
          <p:nvPicPr>
            <p:cNvPr id="25" name="Picture 3" descr="C:\Users\bruno\Desktop\elements\button.png"/>
            <p:cNvPicPr>
              <a:picLocks noChangeAspect="1" noChangeArrowheads="1"/>
            </p:cNvPicPr>
            <p:nvPr/>
          </p:nvPicPr>
          <p:blipFill>
            <a:blip r:embed="rId3" cstate="email">
              <a:extLst>
                <a:ext uri="{BEBA8EAE-BF5A-486C-A8C5-ECC9F3942E4B}">
                  <a14:imgProps xmlns:a14="http://schemas.microsoft.com/office/drawing/2010/main">
                    <a14:imgLayer r:embed="rId4">
                      <a14:imgEffect>
                        <a14:saturation sat="33000"/>
                      </a14:imgEffect>
                    </a14:imgLayer>
                  </a14:imgProps>
                </a:ext>
              </a:extLst>
            </a:blip>
            <a:srcRect/>
            <a:stretch>
              <a:fillRect/>
            </a:stretch>
          </p:blipFill>
          <p:spPr bwMode="auto">
            <a:xfrm>
              <a:off x="467544" y="3681729"/>
              <a:ext cx="576064" cy="5760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p:cNvGrpSpPr/>
          <p:nvPr/>
        </p:nvGrpSpPr>
        <p:grpSpPr>
          <a:xfrm>
            <a:off x="467481" y="3015352"/>
            <a:ext cx="5495567" cy="768085"/>
            <a:chOff x="467480" y="2168786"/>
            <a:chExt cx="5495567" cy="576064"/>
          </a:xfrm>
        </p:grpSpPr>
        <p:sp>
          <p:nvSpPr>
            <p:cNvPr id="20" name="Oval 7"/>
            <p:cNvSpPr/>
            <p:nvPr/>
          </p:nvSpPr>
          <p:spPr>
            <a:xfrm>
              <a:off x="584419" y="2204818"/>
              <a:ext cx="5378628" cy="504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F8F5F9"/>
            </a:solidFill>
            <a:ln w="38100" cap="flat">
              <a:solidFill>
                <a:srgbClr val="8C74C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a:t>
              </a:r>
              <a:endParaRPr lang="en-SG" sz="2400" dirty="0">
                <a:solidFill>
                  <a:srgbClr val="381A42"/>
                </a:solidFill>
                <a:latin typeface="Helvetica Neue"/>
              </a:endParaRPr>
            </a:p>
            <a:p>
              <a:r>
                <a:rPr lang="en-SG" sz="2400" dirty="0">
                  <a:solidFill>
                    <a:srgbClr val="381A42"/>
                  </a:solidFill>
                  <a:latin typeface="Helvetica Neue"/>
                </a:rPr>
                <a:t>      </a:t>
              </a:r>
              <a:r>
                <a:rPr lang="en-US" sz="2400" dirty="0">
                  <a:solidFill>
                    <a:srgbClr val="381A42"/>
                  </a:solidFill>
                  <a:latin typeface="Helvetica Neue"/>
                </a:rPr>
                <a:t>It is fashionable</a:t>
              </a:r>
              <a:endParaRPr lang="en-IN" sz="2400" dirty="0">
                <a:solidFill>
                  <a:srgbClr val="381A42"/>
                </a:solidFill>
                <a:latin typeface="Helvetica Neue"/>
              </a:endParaRPr>
            </a:p>
            <a:p>
              <a:endParaRPr lang="en-SG" sz="2400" dirty="0">
                <a:solidFill>
                  <a:srgbClr val="381A42"/>
                </a:solidFill>
                <a:latin typeface="Helvetica Neue"/>
              </a:endParaRPr>
            </a:p>
          </p:txBody>
        </p:sp>
        <p:pic>
          <p:nvPicPr>
            <p:cNvPr id="23" name="Picture 3" descr="C:\Users\bruno\Desktop\elements\button.png"/>
            <p:cNvPicPr>
              <a:picLocks noChangeAspect="1" noChangeArrowheads="1"/>
            </p:cNvPicPr>
            <p:nvPr/>
          </p:nvPicPr>
          <p:blipFill>
            <a:blip r:embed="rId3" cstate="email">
              <a:extLst>
                <a:ext uri="{BEBA8EAE-BF5A-486C-A8C5-ECC9F3942E4B}">
                  <a14:imgProps xmlns:a14="http://schemas.microsoft.com/office/drawing/2010/main">
                    <a14:imgLayer r:embed="rId4">
                      <a14:imgEffect>
                        <a14:saturation sat="33000"/>
                      </a14:imgEffect>
                    </a14:imgLayer>
                  </a14:imgProps>
                </a:ext>
              </a:extLst>
            </a:blip>
            <a:srcRect/>
            <a:stretch>
              <a:fillRect/>
            </a:stretch>
          </p:blipFill>
          <p:spPr bwMode="auto">
            <a:xfrm>
              <a:off x="467480" y="2168786"/>
              <a:ext cx="576064" cy="5760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467481" y="1982426"/>
            <a:ext cx="5495569" cy="768085"/>
            <a:chOff x="468131" y="1408047"/>
            <a:chExt cx="5480683" cy="576064"/>
          </a:xfrm>
        </p:grpSpPr>
        <p:sp>
          <p:nvSpPr>
            <p:cNvPr id="12" name="Oval 7"/>
            <p:cNvSpPr/>
            <p:nvPr/>
          </p:nvSpPr>
          <p:spPr>
            <a:xfrm>
              <a:off x="584117" y="1444079"/>
              <a:ext cx="5364697" cy="504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F8F5F9"/>
            </a:solidFill>
            <a:ln w="38100" cap="flat">
              <a:solidFill>
                <a:srgbClr val="8C74C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It can be thrown away after use </a:t>
              </a:r>
              <a:endParaRPr lang="en-SG" sz="2400" dirty="0">
                <a:solidFill>
                  <a:srgbClr val="381A42"/>
                </a:solidFill>
                <a:latin typeface="Helvetica Neue"/>
              </a:endParaRPr>
            </a:p>
          </p:txBody>
        </p:sp>
        <p:pic>
          <p:nvPicPr>
            <p:cNvPr id="2051" name="Picture 3" descr="C:\Users\bruno\Desktop\elements\button.png"/>
            <p:cNvPicPr>
              <a:picLocks noChangeAspect="1" noChangeArrowheads="1"/>
            </p:cNvPicPr>
            <p:nvPr/>
          </p:nvPicPr>
          <p:blipFill>
            <a:blip r:embed="rId3" cstate="email">
              <a:extLst>
                <a:ext uri="{BEBA8EAE-BF5A-486C-A8C5-ECC9F3942E4B}">
                  <a14:imgProps xmlns:a14="http://schemas.microsoft.com/office/drawing/2010/main">
                    <a14:imgLayer r:embed="rId4">
                      <a14:imgEffect>
                        <a14:saturation sat="33000"/>
                      </a14:imgEffect>
                    </a14:imgLayer>
                  </a14:imgProps>
                </a:ext>
              </a:extLst>
            </a:blip>
            <a:srcRect/>
            <a:stretch>
              <a:fillRect/>
            </a:stretch>
          </p:blipFill>
          <p:spPr bwMode="auto">
            <a:xfrm>
              <a:off x="468131" y="1408047"/>
              <a:ext cx="574504" cy="576064"/>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Oval 7"/>
          <p:cNvSpPr/>
          <p:nvPr/>
        </p:nvSpPr>
        <p:spPr>
          <a:xfrm>
            <a:off x="584419" y="5074298"/>
            <a:ext cx="5378630" cy="672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DFF2DE"/>
          </a:solidFill>
          <a:ln w="38100" cap="flat">
            <a:solidFill>
              <a:srgbClr val="00B05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It prevents spread of infection</a:t>
            </a:r>
            <a:endParaRPr lang="en-SG" sz="2400" dirty="0">
              <a:solidFill>
                <a:srgbClr val="7C3A92"/>
              </a:solidFill>
              <a:latin typeface="Helvetica Neue"/>
            </a:endParaRPr>
          </a:p>
        </p:txBody>
      </p:sp>
      <p:pic>
        <p:nvPicPr>
          <p:cNvPr id="2050" name="Picture 2"/>
          <p:cNvPicPr>
            <a:picLocks noChangeAspect="1" noChangeArrowheads="1"/>
          </p:cNvPicPr>
          <p:nvPr/>
        </p:nvPicPr>
        <p:blipFill>
          <a:blip r:embed="rId5" cstate="email"/>
          <a:stretch>
            <a:fillRect/>
          </a:stretch>
        </p:blipFill>
        <p:spPr bwMode="auto">
          <a:xfrm>
            <a:off x="467544" y="5029477"/>
            <a:ext cx="576000" cy="768000"/>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p:cNvGrpSpPr/>
          <p:nvPr/>
        </p:nvGrpSpPr>
        <p:grpSpPr>
          <a:xfrm>
            <a:off x="467481" y="4019678"/>
            <a:ext cx="5495503" cy="768085"/>
            <a:chOff x="467544" y="2168786"/>
            <a:chExt cx="5475685" cy="576064"/>
          </a:xfrm>
        </p:grpSpPr>
        <p:sp>
          <p:nvSpPr>
            <p:cNvPr id="28" name="Oval 7"/>
            <p:cNvSpPr/>
            <p:nvPr/>
          </p:nvSpPr>
          <p:spPr>
            <a:xfrm>
              <a:off x="583998" y="2204818"/>
              <a:ext cx="5359231" cy="504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F8F5F9"/>
            </a:solidFill>
            <a:ln w="38100" cap="flat">
              <a:solidFill>
                <a:srgbClr val="8C74C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It protects your hand</a:t>
              </a:r>
              <a:endParaRPr lang="en-SG" sz="2400" dirty="0">
                <a:solidFill>
                  <a:srgbClr val="381A42"/>
                </a:solidFill>
                <a:latin typeface="Helvetica Neue"/>
              </a:endParaRPr>
            </a:p>
          </p:txBody>
        </p:sp>
        <p:pic>
          <p:nvPicPr>
            <p:cNvPr id="30" name="Picture 3" descr="C:\Users\bruno\Desktop\elements\button.png"/>
            <p:cNvPicPr>
              <a:picLocks noChangeAspect="1" noChangeArrowheads="1"/>
            </p:cNvPicPr>
            <p:nvPr/>
          </p:nvPicPr>
          <p:blipFill>
            <a:blip r:embed="rId6" cstate="email">
              <a:extLst>
                <a:ext uri="{BEBA8EAE-BF5A-486C-A8C5-ECC9F3942E4B}">
                  <a14:imgProps xmlns:a14="http://schemas.microsoft.com/office/drawing/2010/main">
                    <a14:imgLayer r:embed="rId4">
                      <a14:imgEffect>
                        <a14:saturation sat="33000"/>
                      </a14:imgEffect>
                    </a14:imgLayer>
                  </a14:imgProps>
                </a:ext>
              </a:extLst>
            </a:blip>
            <a:srcRect/>
            <a:stretch>
              <a:fillRect/>
            </a:stretch>
          </p:blipFill>
          <p:spPr bwMode="auto">
            <a:xfrm>
              <a:off x="467544" y="2168786"/>
              <a:ext cx="576064" cy="576064"/>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TextBox 23"/>
          <p:cNvSpPr txBox="1"/>
          <p:nvPr/>
        </p:nvSpPr>
        <p:spPr>
          <a:xfrm>
            <a:off x="463211" y="263401"/>
            <a:ext cx="6442788" cy="1200329"/>
          </a:xfrm>
          <a:prstGeom prst="rect">
            <a:avLst/>
          </a:prstGeom>
          <a:noFill/>
        </p:spPr>
        <p:txBody>
          <a:bodyPr wrap="square" rtlCol="0">
            <a:spAutoFit/>
          </a:bodyPr>
          <a:lstStyle/>
          <a:p>
            <a:r>
              <a:rPr lang="en-SG" sz="3600" b="1" dirty="0">
                <a:solidFill>
                  <a:srgbClr val="7C3A92"/>
                </a:solidFill>
                <a:latin typeface="Helvetica Neue"/>
              </a:rPr>
              <a:t>Why disposable gloves should be used?</a:t>
            </a:r>
            <a:endParaRPr lang="en-SG" sz="3600" b="1" dirty="0">
              <a:solidFill>
                <a:srgbClr val="7C3A92"/>
              </a:solidFill>
              <a:latin typeface="Helvetica Neue"/>
            </a:endParaRPr>
          </a:p>
        </p:txBody>
      </p:sp>
      <p:sp>
        <p:nvSpPr>
          <p:cNvPr id="19" name="TextBox 18"/>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49</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21" name="Rectangle 2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22" name="Straight Connector 2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fade">
                                      <p:cBhvr>
                                        <p:cTn id="11" dur="1000"/>
                                        <p:tgtEl>
                                          <p:spTgt spid="56"/>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0-#ppt_w/2"/>
                                          </p:val>
                                        </p:tav>
                                        <p:tav tm="100000">
                                          <p:val>
                                            <p:strVal val="#ppt_x"/>
                                          </p:val>
                                        </p:tav>
                                      </p:tavLst>
                                    </p:anim>
                                    <p:anim calcmode="lin" valueType="num">
                                      <p:cBhvr additive="base">
                                        <p:cTn id="16" dur="500" fill="hold"/>
                                        <p:tgtEl>
                                          <p:spTgt spid="24"/>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0-#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8" fill="hold" nodeType="afterEffect">
                                  <p:stCondLst>
                                    <p:cond delay="40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par>
                          <p:cTn id="27" fill="hold">
                            <p:stCondLst>
                              <p:cond delay="2400"/>
                            </p:stCondLst>
                            <p:childTnLst>
                              <p:par>
                                <p:cTn id="28" presetID="2" presetClass="entr" presetSubtype="8" fill="hold" nodeType="afterEffect">
                                  <p:stCondLst>
                                    <p:cond delay="400"/>
                                  </p:stCondLst>
                                  <p:childTnLst>
                                    <p:set>
                                      <p:cBhvr>
                                        <p:cTn id="29" dur="1" fill="hold">
                                          <p:stCondLst>
                                            <p:cond delay="0"/>
                                          </p:stCondLst>
                                        </p:cTn>
                                        <p:tgtEl>
                                          <p:spTgt spid="27"/>
                                        </p:tgtEl>
                                        <p:attrNameLst>
                                          <p:attrName>style.visibility</p:attrName>
                                        </p:attrNameLst>
                                      </p:cBhvr>
                                      <p:to>
                                        <p:strVal val="visible"/>
                                      </p:to>
                                    </p:set>
                                    <p:anim calcmode="lin" valueType="num">
                                      <p:cBhvr additive="base">
                                        <p:cTn id="30" dur="500" fill="hold"/>
                                        <p:tgtEl>
                                          <p:spTgt spid="27"/>
                                        </p:tgtEl>
                                        <p:attrNameLst>
                                          <p:attrName>ppt_x</p:attrName>
                                        </p:attrNameLst>
                                      </p:cBhvr>
                                      <p:tavLst>
                                        <p:tav tm="0">
                                          <p:val>
                                            <p:strVal val="0-#ppt_w/2"/>
                                          </p:val>
                                        </p:tav>
                                        <p:tav tm="100000">
                                          <p:val>
                                            <p:strVal val="#ppt_x"/>
                                          </p:val>
                                        </p:tav>
                                      </p:tavLst>
                                    </p:anim>
                                    <p:anim calcmode="lin" valueType="num">
                                      <p:cBhvr additive="base">
                                        <p:cTn id="31" dur="500" fill="hold"/>
                                        <p:tgtEl>
                                          <p:spTgt spid="27"/>
                                        </p:tgtEl>
                                        <p:attrNameLst>
                                          <p:attrName>ppt_y</p:attrName>
                                        </p:attrNameLst>
                                      </p:cBhvr>
                                      <p:tavLst>
                                        <p:tav tm="0">
                                          <p:val>
                                            <p:strVal val="#ppt_y"/>
                                          </p:val>
                                        </p:tav>
                                        <p:tav tm="100000">
                                          <p:val>
                                            <p:strVal val="#ppt_y"/>
                                          </p:val>
                                        </p:tav>
                                      </p:tavLst>
                                    </p:anim>
                                  </p:childTnLst>
                                </p:cTn>
                              </p:par>
                            </p:childTnLst>
                          </p:cTn>
                        </p:par>
                        <p:par>
                          <p:cTn id="32" fill="hold">
                            <p:stCondLst>
                              <p:cond delay="3300"/>
                            </p:stCondLst>
                            <p:childTnLst>
                              <p:par>
                                <p:cTn id="33" presetID="2" presetClass="entr" presetSubtype="8" fill="hold" nodeType="afterEffect">
                                  <p:stCondLst>
                                    <p:cond delay="40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0-#ppt_w/2"/>
                                          </p:val>
                                        </p:tav>
                                        <p:tav tm="100000">
                                          <p:val>
                                            <p:strVal val="#ppt_x"/>
                                          </p:val>
                                        </p:tav>
                                      </p:tavLst>
                                    </p:anim>
                                    <p:anim calcmode="lin" valueType="num">
                                      <p:cBhvr additive="base">
                                        <p:cTn id="3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050"/>
                                        </p:tgtEl>
                                        <p:attrNameLst>
                                          <p:attrName>style.visibility</p:attrName>
                                        </p:attrNameLst>
                                      </p:cBhvr>
                                      <p:to>
                                        <p:strVal val="visible"/>
                                      </p:to>
                                    </p:set>
                                    <p:animEffect transition="in" filter="fade">
                                      <p:cBhvr>
                                        <p:cTn id="41" dur="500"/>
                                        <p:tgtEl>
                                          <p:spTgt spid="2050"/>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par>
                          <p:cTn id="45" fill="hold">
                            <p:stCondLst>
                              <p:cond delay="500"/>
                            </p:stCondLst>
                            <p:childTnLst>
                              <p:par>
                                <p:cTn id="46" presetID="1" presetClass="exit" presetSubtype="0" fill="hold" nodeType="afterEffect">
                                  <p:stCondLst>
                                    <p:cond delay="0"/>
                                  </p:stCondLst>
                                  <p:childTnLst>
                                    <p:set>
                                      <p:cBhvr>
                                        <p:cTn id="47"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34" charset="0"/>
                <a:cs typeface="Helvetica" panose="020B0604020202020204" pitchFamily="34" charset="0"/>
              </a:rPr>
              <a:t>Any Questions?</a:t>
            </a:r>
            <a:endParaRPr lang="en-US" sz="3000" dirty="0">
              <a:latin typeface="Helvetica" panose="020B0604020202020204" pitchFamily="34" charset="0"/>
              <a:cs typeface="Helvetica" panose="020B0604020202020204" pitchFamily="34" charset="0"/>
            </a:endParaRPr>
          </a:p>
        </p:txBody>
      </p:sp>
      <p:sp>
        <p:nvSpPr>
          <p:cNvPr id="3" name="TextBox 2"/>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50</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a:blip r:embed="rId1" cstate="email"/>
          <a:stretch>
            <a:fillRect/>
          </a:stretch>
        </p:blipFill>
        <p:spPr>
          <a:xfrm>
            <a:off x="792000" y="2880000"/>
            <a:ext cx="7560000" cy="1440000"/>
          </a:xfrm>
          <a:prstGeom prst="rect">
            <a:avLst/>
          </a:prstGeom>
        </p:spPr>
      </p:pic>
      <p:sp>
        <p:nvSpPr>
          <p:cNvPr id="8" name="Rectangle 7"/>
          <p:cNvSpPr/>
          <p:nvPr/>
        </p:nvSpPr>
        <p:spPr>
          <a:xfrm>
            <a:off x="792000" y="3307050"/>
            <a:ext cx="7560776" cy="553998"/>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Changing Linen</a:t>
            </a:r>
            <a:endParaRPr lang="en-US" sz="3000" b="1" dirty="0">
              <a:latin typeface="Helvetica" panose="020B0604020202020204" pitchFamily="34" charset="0"/>
              <a:cs typeface="Helvetica" panose="020B0604020202020204" pitchFamily="34" charset="0"/>
            </a:endParaRPr>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51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lvl="0">
              <a:buSzPct val="25000"/>
            </a:pPr>
            <a:r>
              <a:rPr lang="en-US" sz="3600" b="1" dirty="0">
                <a:solidFill>
                  <a:schemeClr val="lt1"/>
                </a:solidFill>
                <a:latin typeface="Helvetica Neue"/>
                <a:ea typeface="Helvetica Neue"/>
                <a:cs typeface="Helvetica Neue"/>
              </a:rPr>
              <a:t>Changing Linen</a:t>
            </a:r>
            <a:endParaRPr lang="en-SG" sz="3600" b="1"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52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10242" name="Picture 2" descr="C:\Users\Khasnobis\Desktop\Eldercare Final Hero Images\Changing-Linen.jpg"/>
          <p:cNvPicPr preferRelativeResize="0">
            <a:picLocks noChangeArrowheads="1"/>
          </p:cNvPicPr>
          <p:nvPr/>
        </p:nvPicPr>
        <p:blipFill>
          <a:blip r:embed="rId1" cstate="email"/>
          <a:srcRect/>
          <a:stretch>
            <a:fillRect/>
          </a:stretch>
        </p:blipFill>
        <p:spPr bwMode="auto">
          <a:xfrm>
            <a:off x="0" y="1357200"/>
            <a:ext cx="9144000" cy="525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Helvetica" panose="020B0604020202020204" pitchFamily="34" charset="0"/>
                <a:cs typeface="Helvetica" panose="020B0604020202020204" pitchFamily="34" charset="0"/>
              </a:rPr>
              <a:t>Post-Module Activity</a:t>
            </a:r>
            <a:endParaRPr lang="en-US" sz="3000" dirty="0">
              <a:latin typeface="Helvetica" panose="020B0604020202020204" pitchFamily="34" charset="0"/>
              <a:cs typeface="Helvetica" panose="020B0604020202020204" pitchFamily="34" charset="0"/>
            </a:endParaRPr>
          </a:p>
        </p:txBody>
      </p:sp>
      <p:sp>
        <p:nvSpPr>
          <p:cNvPr id="5" name="Content Placeholder 2"/>
          <p:cNvSpPr txBox="1"/>
          <p:nvPr/>
        </p:nvSpPr>
        <p:spPr>
          <a:xfrm>
            <a:off x="685800" y="1447800"/>
            <a:ext cx="7848600" cy="2743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6146" name="AutoShape 2" descr="data:image/jpeg;base64,/9j/4AAQSkZJRgABAQAAAQABAAD/2wCEAAkGBhQSERQUEhQWFBUWFRcVFxcUGBQYFBQUGBcVFBQXFBcYHCYeFxokGRUUHy8gJCcpLCwsFR4xNTAqNScrLCkBCQoKDgwOGg8PGiwcHyQsLCwsLCksLCwsLCwsKSwsLCwsLCwpKSksLCwsLCkpLCwsKSwsLCwsLCwsLCwsLCksKf/AABEIAQMAwwMBIgACEQEDEQH/xAAbAAABBQEBAAAAAAAAAAAAAAABAAIDBAUGB//EAEUQAAECAwUEBQgIBQIHAAAAAAEAAgMEEQUSITHwBkFRYRNxgZGhFCJCUrHB0eEjMlNicqLS8QczQ4KSFRYkRGNzk6PC/8QAGQEAAgMBAAAAAAAAAAAAAAAAAAECAwQF/8QAJBEBAAICAgEFAAMBAAAAAAAAAAECAxESITEEEyJBQlFhcTL/2gAMAwEAAhEDEQA/APNzEQ6RNcmJkl6RLpFDVFMJQ9HpFEEaoCQxCl0iiKCAl6VLpVEClRIJekKPSlRBIJhKYhR6QqKqVEBN0xS6YqKqCAl6Y8UOmPEqNIhAS9MeJ70enPE95UKVUgn6c8T3lLyk8T3lV6oVTCz5S7ie8pwmXese8qsCntSCz07uJ7yko6JINA5MKe5NKCBJFCiDJFNRQBqgkkgEiEEUAkqoJIAgpVQSCAJKJKaigCSjVMK6GQ2DnY0MRGQCGkVaXuYwuGdWh7gSEbERvwwKoKWck3wojocRpY9po5rswVCgaJJJJAEKRqjCkagJEkqIoCuUEXBNogEUUEQgEg4pVSQCASSSKASSSSASTWpIgoAJJIhBgE66jRamz1imZjBhNGAX4jvVhjPtJo0c3JTJ6bmxmz7QPKo7bzQfoYZGERwqL7hvY05DeRwGPfWfabnOvOxJXOR5y8QGgNa0BrWjJrRg0Dsop49oCBBdEO4Yc3bh3rDe9r26dKmOuOnbkP4izQiT0Qt3BjT1hor7adi5q6po0QucXONS4knmTiU+Uk3xXthw2l73GjWtxcSeC3VjUac207natRK6vWdntkJeUA6ZjJiYP1r1HQYX3WNODzxcezDEy7aWBKvlIkVsOHCiMbeDobWsJI3ENoCDl2qHu13pZ7NuPKXkQCkCjUjFYpSJIhBAQOQROaCAF1JGiNEA2iSckgG0RTnwyMwR1oIM1FGiVEA0I0SARQAoiAjRFIyovQLLkPJpYQ6UixKRIvEYeZD44DE83HgFzuyFmCLHvuFYcECI7gTX6Np63Y9TSuqiEvcScSTXt1rJZ899fFr9Pj3PKSgS94rB22tKrmwG5Mxd+I5DsHiV1MzGbLwHRXZgYDidw7TReZRornvLnGrnEk8SSVHDXc7T9Tf8wErLOiPaxjS57iGta3EuJyAXqNgWEyz2UNHTLxR7xiIYOcOGfa4ZnlRQbMbO+RM6SIP+Je3L7Bh9H8ZGZ3Zca3XY5p5cn5hHBh/VluGBSpOtayXE7b7S3x5PDPmg+eeJGIb34rS2mtvoYV1p891QOQx87XuXnrjXE4lRw4/1I9Rl/MGJ7U0BSNC2MR5CSISSCu5AJxQTBJEIhEBIG0W5sfNthTAc5jXm6bt8VDXVBDgMq0Dli0UsvEuva7gQfilbuJ0nXqYmXuECOybhFkYNitcMWvFe0cDzFCvLNtNlPI4oLKmC+twnNpGbHHiNx3jtXWbOWjdIFV0luWaybl3wzvFQfVePqnsPgSs2PJMdS25cUT4eF0SoppiXLHOa8Uc0lrgdxBoQo6LUwaNojRKicAgG0TqJUW/shY/SxS94rDhUe7g539NnaRU8mnilM6jaURudOlsWzeggNhkee76SJyJHmN7G07SeK3JKRGdFBAglziTiSa1Vq0JoQILnnJrSevWS5szNrbdWKxSunG/xAtQFwgt9HzndeIaO417lPsFYQaPK4rQaEiA05XgcYpHI4DnU7gsOx7LfOTDnPJuVvRXDcDXzW/eOQ4Z7l6I12AAAa0NDWtGTWjAAclptb268Y8stKe5blPhHFiFxqcSd+teCr2nPtl4Re7dgOJO4K5Ge1jSXUA48Na3LzfaG2jMRMMGNwaPaT1qrHTlK7Nk4R0z5+ddGiF78SfAbgOS3NkdiYs668fo4DT58UjDm2GPSf4DetHZHYTpgI8zVkHNrRhEjdXqs+9md3Fd+6ZqGsaBDYwXWsbg1o4ALVe8UjUMePFN+5GztkrPhtuNlobgPTjC/EdzJOXUKBeYbdWPBl5q7Awa5oddrUNNXCjScaUFccqr0S1rbZAhF7jSm7eeQHFeS2paTpiK6I7Nxy3ADAAdQUcdrWns8ta1jUKqCdRJXs6sUCnlCiYAIoURASAopURQbrbGj+a08hXwXc2LPXsK7l5jY03hdO7LqXZWNOUIWG8cbOnjnnRl/xK2fuPbMsHmxPNfyeBge1o7281w698fJMm5d8KIPNcKV3g5gjmDQ/uvErZsZ8tGfCiCjmnPc5voubyPxWuk7hhyV1ZQonAI3VNKSboj2shtLnuNGtaKknkpKzrPs98aI2HDbee40HvJ4AZkr1CTsxkGG2BDxDcXO3xHn6zj4ADgAqdi2O2TYW4OjvH0jgahozuMPDid57FqSjhXBY82XfxhuwYtfKWrIWZUYKDafZ3poJhl9ytDWlcjXKoqtWz49AMFXtyavZcFGtoiNpWibTpzMvZ7IDBChVoMyc3O3udz/AGUzXUGKe2HiTTWK57au1zDbdbg52A5cT7O9Q1N5WzMUhk7VW9fJhMPmj6x4/d+K0Nj9kRhHmW1GbITsj96IOHBu/fhghsrsyARFjtq7NrD6O+rhvPLd15do4YAjXWrvciscas8Y5vPK6aJGL8T8h8tcFmWpazILCSaU3nwA5/FNtG1WwmFzjQDVOfUvNLatt0d+ODa4N955pY6zY8l4pGhtu23zD6k0aMh7zzVAKOikaFsiIiNQwzMzO5SBJIJJoqxQRKCAKSSKASKFE4BBp5R914PYu2sw1ouEC73Z9wIAPBZc/wDLZ6afLs7Fj0pirNv7LwZxgEUUI+q9tL7a50rgRyPzWXLPorptMgZqumTityY+Xblz/B4B3nTjAz/tm/TqvUqtdkhLSMMslRee7B0V+MRw4A5NbyCsRYxdmVmTITtmmY1CNMERO5UnVJONa67VYlIxacU5jE8s3qjW2iJasKdF3XJEuvLIERX5ePRB6bUpLMAq6mS521pSC+MIlwXmAgHhU8MqrSfFJGZWPMQHVqp851qEeG53Jpj4qtO242E0lx17yqlsT4gsq7M5DedcVxM7PPiuq49Q3BSx4eXcq8uaKRqPKS17WfHfUnzRk3h181QAWzYey0aaPmNowHGI+oYPe48gu9snZ2XlKFo6WKP6jwPNP/TZiGdeJ57lqm1aQxxS2SduUsH+HExMAOiUl4ZxBiA33Di2GMT20WrtD/C7oIDosGMYlwXnNc0NJaMy2hOWdCuqjWlSpJrvxXLbU7aksdBhmpcCHH1QcCOZVVc1rTqIW2w1pXcy4VJKqS0siqUKJ5QCYCiNEaIgIAAJ1EqJ1EjILpLBmqAclzlFtWGygJ4n2UVWWN1X4Z1Z3cnFqMda1vVsNwzWNJxcBrWua2ILq6zWD7btnGEoIkFX2IxIYITG2dCYmPU720VeKeKAhDgCrMHzjgqT3blNJRkJQ3oEELRFkNcwnCtKhZUtEK1HTJDMCpUmPtXff08wt7ZWbjTTyW1bWjXFzbt3dvqMN1FoWTsNChUdHd0rs7owYDz3u7adS6OcnKVqfmsOYtTmp2y2nqEIw1juWy+ZAAAwaMABhQDcBuWTPWoGgkmg4lc9O7QgVobx8Fgzk66IauPUNydcVreRbLWvjtqWrtOXgth1HF3w+KwgeKFFIGrXWkVjUMVrTedyF1JPokpIqpahdTylRMjQE6iICcGpGACNEQE66gwAXYPkOhhQmn6wbV3JzquPcTT+1Z2yNk9LFvuFYcLzjXJz/Qae0VPILetck1Vd+40nTqdopOZ1rXitWWm6Lmocai0JeZwx18VitVsrLo4ceqtGJUYrDgRsqK0Zs5VUIlbraeYiKi9ydGmFDeQlrRnRk6yUzAG5KIxaKrFmSgQ14FoAFWn2lhgdy5fyjFVZ22rgoDV27h1lFazM6hG1qx3K3blrhueJOQC5Wan3PzOHAZKONFLyS41JTFupjirDfJNv8NQon0SIVqoyiLQiAntamQIpySRKVEgE+6kAmAAUgCACekZoCnlJR0V7WMFXOIAHM8eHyTGsrhTE+PUvQtnNn/JmF7/5rxQ5Ho2+qD63HuQaaVkWwITYTMaYud67zS84+AHIDmqsxDrXWvmtKIKqs+HTuUEocvNw7pUMCPRa1oy9VkPhUVNoaKtiUmFN0xJWRLxCFoQX4c1nmNNNZWryDotFA6PrWsVXixqpaPaaLMKu6JVMcVSmpumAVla7V3vEHzs9TAZrJfjn+6ecU0haq1irHa02MuoKQN1rXgldViCINRLU+iQCCMa1PDUaJwCAFEk+5rFJAUSEmtTyEQ1BAAE4BOazd+9d1AvQ9lNj+iAixxWJm1p/p8z9/wBnXiA0GymyphUjRh9Jmxp/p/ed97lu610ERpKvmGmGCkbOdCUT4K0nQlXjMSk2DaENYkaGt60TisKYWe3lfTwgbmpGxcAqznJnSKMwtiVsxkC7FRsCjjRCSQEoqdragpma3DP9lQI4qS7rXX4o0WmteLJadyjLNa14IFqkCV1SRR3Na14JtFMQhdTCG6lRShqIagImtT7qdcT2hBGjWfwSUlCggadVa+wTXVdLG677N5q0/hecQeTvBcdHkHw33Hsc11aXSDUnDIb+xetzEyIhIGDiDTmUyDaRutOBoa0cAaHfSuWKw09RMdW7a7YInuOmXsfsV0IEaOPpfRbmIfXxf7OtdU5iihWqHDFtOr4IxpoAV3ezrWiuWLKZx2qBamvKqxp1RGZJ3HXt+at2rWIjlUjOUhJ3696Y9nX7PaiQw59lKlYMwultNuG7v+C5qacOKonyurPSo4IMh+1G+OZ1rvViCMMh7UkoMEInfQcd3adZqCNQYN7TvPyV1wJVGIMTrXyUqI2QhqIapKa1r3GiuVoujSDFNdSuIJEWa1rwSENWA1K4gK4hoFisXU1zUBC1iN1SButawRuIBlzWKSlEPn7fcUkydnEJY53EE+1VZ61Qyh9aveKV93ilMTl5xwwy7qrItyXLoLrv1mm+P7a3h/iT3DmuVWsTPbqT421pK2sc9cFvS88HUp29S8rkLRJGS2pe2S1WzjmsoReto27Wcj3XENbhgag0z50Kqum+od59ta/NZMttjCDQHy9929xdn1BSnbGBulR2vWysTEdsFtb6aLrS592HvGu1QPtHnX/H5qi/auCf+VH+RVKPtpBBLfJRhvvfJEoprSm6/vX3a71ixTUqxE2jhPOECn95+CTJ2G7KGB1uKqnpdH9K8OFWmtfNX2w60FDXgBiUoc00f0297z/9aqrYtHDzQG/hoPZie0qM2hZFZNdKXATE80D0fTPIj0R148sVjPxJJzOKvzUUuCrXKKzHP2heNIQzWtYo3VMGa9muaJYrVaNrda13olqeBrvSLUBGk1PuohiCRFutawQuqUt1rqQuICO7rXV4ckqKQt1rq8OSF1MGUPDwKSlFNCqSZNGPGoQd1SNdytueHN1is2fd9FXgWnxp71JZ8XDFc3XTp7cpLi6SOBI7sFYvqe0YIEV1ONe8A+1RALdWN9sFra+JwTwE1rVK1qmrNc6gJ4BYjH1J5rUtOLdhkccB71kwkH9r0FW4KpwlehBU2XVXGuBUzCq7FYCpldBJ1EW709rVfj/5UZPKIBEhTBqJbrWvBTQQ3Uqa1rBTlqAagkN1NU5am3Uwiu61r3topyzWurW9hagIiNa1hySuqUM1rWHJIw0BGG8h3H3FBSXOSKZaQx3/AEB7MO0KjLz7m5Dv1qqYZlxbdyHDWsE1oVNcf8rb5e/iJNTU7yntag1StarlINCfdRDVDOx7reZSmTiGVaUa888BgFFCCjc6qlghH0I7lchNV+CFRgLSgtVNl9VlrU9qaAE6ipWp4TME8MT4bMFIGLVEahmnudoujRuKW6iWIJGGo3An3da14JUTCJzNa14KMs1wVkjWteCbdQEF3WtYdSaYas3da13BNIQFe5rWu5K4pi3DWt3hyCAbr9kEYGIokaxSQHOUTrqICcGqaAtUsNNDFK1iRiFiWjM3itSejXWHiuee4kqMdztK3UC0KeEFCxissanIqtyrcVrQmKlIw1o3VmtPbTWOhRY2pA4lFrVPJQ6uPIe1Ksbk7dQtXE9rU+5rvRuLSzGEI3U+7rWu9P6NI0PR61rwQopwzWteCTofWmEF3WteCaQrHRa1rwQMJBKtNa14JEKcw9a14JpYgKxag5uta61O5qBYgIbqClPb3JI2TujsLJfY/ni/qTBsTJ4fQ/ni8fxJJLTpTEmO2NlPsvzxef3kz/aErT+V+eJx/EkkozEHtnzmx0qc4R/8kX9So/7Ik/sv/ZF/WkknERpMH7GygP8AKOX2kX9SLdkJX7M/5xf1JJJ8YNbhbNS4GEPd68T9SkOz0DDzOHpP4/iSSVU1rvws3JgsCD6n5n8uanlLEghpo3f6z/ikklFY34K0ymbZUP1fzO+PMpGy4fq+LvikknpGDf8ATodPq+LuXPmUv9PZw8XfFJJGoMzyBnDhvdy580myTOHifikkloGeRM4eJ5c1G+Tbhh4nj1opI0cIfJ28PE802JLt4cN54VSST12ETpdtMvEqMQRw4cUkktAOgHD2opJKB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8" name="TextBox 7"/>
          <p:cNvSpPr txBox="1"/>
          <p:nvPr/>
        </p:nvSpPr>
        <p:spPr>
          <a:xfrm>
            <a:off x="533400" y="1371600"/>
            <a:ext cx="8305800" cy="553998"/>
          </a:xfrm>
          <a:prstGeom prst="rect">
            <a:avLst/>
          </a:prstGeom>
          <a:noFill/>
        </p:spPr>
        <p:txBody>
          <a:bodyPr wrap="square" rtlCol="0">
            <a:spAutoFit/>
          </a:bodyPr>
          <a:lstStyle/>
          <a:p>
            <a:pPr algn="ctr"/>
            <a:r>
              <a:rPr lang="en-US" sz="3000" dirty="0">
                <a:latin typeface="Helvetica" panose="020B0604020202020204" pitchFamily="34" charset="0"/>
                <a:cs typeface="Helvetica" panose="020B0604020202020204" pitchFamily="34" charset="0"/>
              </a:rPr>
              <a:t>Changing bed linen</a:t>
            </a:r>
            <a:endParaRPr lang="en-US" sz="3000" dirty="0">
              <a:latin typeface="Helvetica" panose="020B0604020202020204" pitchFamily="34" charset="0"/>
              <a:cs typeface="Helvetica" panose="020B0604020202020204" pitchFamily="34" charset="0"/>
            </a:endParaRPr>
          </a:p>
        </p:txBody>
      </p:sp>
      <p:pic>
        <p:nvPicPr>
          <p:cNvPr id="6" name="Picture 3"/>
          <p:cNvPicPr>
            <a:picLocks noChangeAspect="1" noChangeArrowheads="1"/>
          </p:cNvPicPr>
          <p:nvPr/>
        </p:nvPicPr>
        <p:blipFill>
          <a:blip r:embed="rId1" cstate="email"/>
          <a:srcRect/>
          <a:stretch>
            <a:fillRect/>
          </a:stretch>
        </p:blipFill>
        <p:spPr bwMode="auto">
          <a:xfrm>
            <a:off x="827584" y="2273878"/>
            <a:ext cx="3456542" cy="22860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2" cstate="email"/>
          <a:srcRect/>
          <a:stretch>
            <a:fillRect/>
          </a:stretch>
        </p:blipFill>
        <p:spPr bwMode="auto">
          <a:xfrm>
            <a:off x="4932040" y="3154536"/>
            <a:ext cx="3429000" cy="2355272"/>
          </a:xfrm>
          <a:prstGeom prst="rect">
            <a:avLst/>
          </a:prstGeom>
          <a:noFill/>
          <a:ln w="9525">
            <a:noFill/>
            <a:miter lim="800000"/>
            <a:headEnd/>
            <a:tailEnd/>
          </a:ln>
          <a:effectLst/>
        </p:spPr>
      </p:pic>
      <p:sp>
        <p:nvSpPr>
          <p:cNvPr id="9" name="TextBox 8"/>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53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000" dirty="0">
                <a:latin typeface="Helvetica" panose="020B0604020202020204" pitchFamily="34" charset="0"/>
                <a:cs typeface="Helvetica" panose="020B0604020202020204" pitchFamily="34" charset="0"/>
              </a:rPr>
              <a:t>Summary</a:t>
            </a:r>
            <a:endParaRPr lang="en-US" sz="30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304800" y="1066800"/>
            <a:ext cx="8534400" cy="4906963"/>
          </a:xfrm>
        </p:spPr>
        <p:txBody>
          <a:bodyPr>
            <a:noAutofit/>
          </a:bodyPr>
          <a:lstStyle/>
          <a:p>
            <a:pPr lvl="0"/>
            <a:r>
              <a:rPr lang="en-US" sz="2400" dirty="0">
                <a:latin typeface="Helvetica" panose="020B0604020202020204" pitchFamily="34" charset="0"/>
                <a:cs typeface="Helvetica" panose="020B0604020202020204" pitchFamily="34" charset="0"/>
              </a:rPr>
              <a:t>Change bed linen weekly, or earlier, if it gets dirty</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For a person who spends most of their time in bed or a person who frequently eats in bed, you may need to change bed linen multiple times in a week</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If the person soils the bed, change bed linen immediately</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Put bath, hand and face towels for drying as soon as they become damp</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Replace towels once in four days, or earlier, if they get dirty</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If hand and face towels are used to wipe off food or dirt, change them immediately</a:t>
            </a:r>
            <a:endParaRPr lang="en-US" sz="2400" dirty="0">
              <a:latin typeface="Helvetica" panose="020B0604020202020204" pitchFamily="34" charset="0"/>
              <a:cs typeface="Helvetica" panose="020B0604020202020204" pitchFamily="34" charset="0"/>
            </a:endParaRPr>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54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3000" dirty="0">
                <a:latin typeface="Helvetica" panose="020B0604020202020204" pitchFamily="34" charset="0"/>
                <a:cs typeface="Helvetica" panose="020B0604020202020204" pitchFamily="34" charset="0"/>
              </a:rPr>
              <a:t>Summary</a:t>
            </a:r>
            <a:endParaRPr lang="en-US" sz="30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304800" y="1066800"/>
            <a:ext cx="8534400" cy="4906963"/>
          </a:xfrm>
        </p:spPr>
        <p:txBody>
          <a:bodyPr>
            <a:noAutofit/>
          </a:bodyPr>
          <a:lstStyle/>
          <a:p>
            <a:pPr lvl="0"/>
            <a:r>
              <a:rPr lang="en-US" sz="2400" dirty="0">
                <a:latin typeface="Helvetica" panose="020B0604020202020204" pitchFamily="34" charset="0"/>
                <a:cs typeface="Helvetica" panose="020B0604020202020204" pitchFamily="34" charset="0"/>
              </a:rPr>
              <a:t>Observe how often a bathroom rug gets wet or dirty and change it accordingly</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To get rid of germs, dust mites, and bed bugs, soak and wash linen in hot water</a:t>
            </a:r>
            <a:endParaRPr lang="en-US" sz="2400" dirty="0">
              <a:latin typeface="Helvetica" panose="020B0604020202020204" pitchFamily="34" charset="0"/>
              <a:cs typeface="Helvetica" panose="020B0604020202020204" pitchFamily="34" charset="0"/>
            </a:endParaRPr>
          </a:p>
          <a:p>
            <a:r>
              <a:rPr lang="en-US" sz="2400" dirty="0">
                <a:latin typeface="Helvetica" panose="020B0604020202020204" pitchFamily="34" charset="0"/>
                <a:cs typeface="Helvetica" panose="020B0604020202020204" pitchFamily="34" charset="0"/>
              </a:rPr>
              <a:t>Ensure that before you use it, linen has been dried and ironed properly</a:t>
            </a:r>
            <a:endParaRPr lang="en-US" sz="2400" dirty="0">
              <a:latin typeface="Helvetica" panose="020B0604020202020204" pitchFamily="34" charset="0"/>
              <a:cs typeface="Helvetica" panose="020B0604020202020204" pitchFamily="34" charset="0"/>
            </a:endParaRPr>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55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Shape 322"/>
          <p:cNvPicPr preferRelativeResize="0"/>
          <p:nvPr/>
        </p:nvPicPr>
        <p:blipFill rotWithShape="1">
          <a:blip r:embed="rId1" cstate="email"/>
          <a:srcRect/>
          <a:stretch>
            <a:fillRect/>
          </a:stretch>
        </p:blipFill>
        <p:spPr>
          <a:xfrm>
            <a:off x="-1" y="-29606"/>
            <a:ext cx="5868143" cy="6858000"/>
          </a:xfrm>
          <a:prstGeom prst="rect">
            <a:avLst/>
          </a:prstGeom>
          <a:noFill/>
          <a:ln>
            <a:noFill/>
          </a:ln>
        </p:spPr>
      </p:pic>
      <p:pic>
        <p:nvPicPr>
          <p:cNvPr id="56" name="Picture 2" descr="C:\Users\bruno\Desktop\iCare Resourses\modified\hear.png"/>
          <p:cNvPicPr>
            <a:picLocks noChangeAspect="1" noChangeArrowheads="1"/>
          </p:cNvPicPr>
          <p:nvPr/>
        </p:nvPicPr>
        <p:blipFill rotWithShape="1">
          <a:blip r:embed="rId2" cstate="email"/>
          <a:srcRect/>
          <a:stretch>
            <a:fillRect/>
          </a:stretch>
        </p:blipFill>
        <p:spPr bwMode="auto">
          <a:xfrm>
            <a:off x="4855495" y="0"/>
            <a:ext cx="4288506"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467481" y="2979374"/>
            <a:ext cx="5495503" cy="768085"/>
            <a:chOff x="467544" y="3681729"/>
            <a:chExt cx="5495503" cy="576064"/>
          </a:xfrm>
        </p:grpSpPr>
        <p:sp>
          <p:nvSpPr>
            <p:cNvPr id="18" name="Oval 7"/>
            <p:cNvSpPr/>
            <p:nvPr/>
          </p:nvSpPr>
          <p:spPr>
            <a:xfrm>
              <a:off x="584419" y="3717761"/>
              <a:ext cx="5378628" cy="504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F8F5F9"/>
            </a:solidFill>
            <a:ln w="38100" cap="flat">
              <a:solidFill>
                <a:srgbClr val="8C74C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It kills common harmful bacteria</a:t>
              </a:r>
              <a:endParaRPr lang="en-SG" sz="2400" dirty="0">
                <a:solidFill>
                  <a:srgbClr val="7C3A92"/>
                </a:solidFill>
                <a:latin typeface="Helvetica Neue"/>
              </a:endParaRPr>
            </a:p>
          </p:txBody>
        </p:sp>
        <p:pic>
          <p:nvPicPr>
            <p:cNvPr id="25" name="Picture 3" descr="C:\Users\bruno\Desktop\elements\button.png"/>
            <p:cNvPicPr>
              <a:picLocks noChangeAspect="1" noChangeArrowheads="1"/>
            </p:cNvPicPr>
            <p:nvPr/>
          </p:nvPicPr>
          <p:blipFill>
            <a:blip r:embed="rId3" cstate="email">
              <a:extLst>
                <a:ext uri="{BEBA8EAE-BF5A-486C-A8C5-ECC9F3942E4B}">
                  <a14:imgProps xmlns:a14="http://schemas.microsoft.com/office/drawing/2010/main">
                    <a14:imgLayer r:embed="rId4">
                      <a14:imgEffect>
                        <a14:saturation sat="33000"/>
                      </a14:imgEffect>
                    </a14:imgLayer>
                  </a14:imgProps>
                </a:ext>
              </a:extLst>
            </a:blip>
            <a:srcRect/>
            <a:stretch>
              <a:fillRect/>
            </a:stretch>
          </p:blipFill>
          <p:spPr bwMode="auto">
            <a:xfrm>
              <a:off x="467544" y="3681729"/>
              <a:ext cx="576064" cy="5760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p:cNvGrpSpPr/>
          <p:nvPr/>
        </p:nvGrpSpPr>
        <p:grpSpPr>
          <a:xfrm>
            <a:off x="467481" y="5074920"/>
            <a:ext cx="5495567" cy="768085"/>
            <a:chOff x="467480" y="2168786"/>
            <a:chExt cx="5495567" cy="576064"/>
          </a:xfrm>
        </p:grpSpPr>
        <p:sp>
          <p:nvSpPr>
            <p:cNvPr id="20" name="Oval 7"/>
            <p:cNvSpPr/>
            <p:nvPr/>
          </p:nvSpPr>
          <p:spPr>
            <a:xfrm>
              <a:off x="584419" y="2204818"/>
              <a:ext cx="5378628" cy="504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F8F5F9"/>
            </a:solidFill>
            <a:ln w="38100" cap="flat">
              <a:solidFill>
                <a:srgbClr val="8C74C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a:t>
              </a:r>
              <a:endParaRPr lang="en-SG" sz="2400" dirty="0">
                <a:solidFill>
                  <a:srgbClr val="381A42"/>
                </a:solidFill>
                <a:latin typeface="Helvetica Neue"/>
              </a:endParaRPr>
            </a:p>
            <a:p>
              <a:r>
                <a:rPr lang="en-SG" sz="2400" dirty="0">
                  <a:solidFill>
                    <a:srgbClr val="381A42"/>
                  </a:solidFill>
                  <a:latin typeface="Helvetica Neue"/>
                </a:rPr>
                <a:t>      </a:t>
              </a:r>
              <a:r>
                <a:rPr lang="en-US" sz="2400" dirty="0">
                  <a:solidFill>
                    <a:srgbClr val="381A42"/>
                  </a:solidFill>
                  <a:latin typeface="Helvetica Neue"/>
                </a:rPr>
                <a:t>It kills all germs of all kinds</a:t>
              </a:r>
              <a:endParaRPr lang="en-IN" sz="2400" dirty="0">
                <a:solidFill>
                  <a:srgbClr val="381A42"/>
                </a:solidFill>
                <a:latin typeface="Helvetica Neue"/>
              </a:endParaRPr>
            </a:p>
            <a:p>
              <a:endParaRPr lang="en-SG" sz="2400" dirty="0">
                <a:solidFill>
                  <a:srgbClr val="381A42"/>
                </a:solidFill>
                <a:latin typeface="Helvetica Neue"/>
              </a:endParaRPr>
            </a:p>
          </p:txBody>
        </p:sp>
        <p:pic>
          <p:nvPicPr>
            <p:cNvPr id="23" name="Picture 3" descr="C:\Users\bruno\Desktop\elements\button.png"/>
            <p:cNvPicPr>
              <a:picLocks noChangeAspect="1" noChangeArrowheads="1"/>
            </p:cNvPicPr>
            <p:nvPr/>
          </p:nvPicPr>
          <p:blipFill>
            <a:blip r:embed="rId3" cstate="email">
              <a:extLst>
                <a:ext uri="{BEBA8EAE-BF5A-486C-A8C5-ECC9F3942E4B}">
                  <a14:imgProps xmlns:a14="http://schemas.microsoft.com/office/drawing/2010/main">
                    <a14:imgLayer r:embed="rId4">
                      <a14:imgEffect>
                        <a14:saturation sat="33000"/>
                      </a14:imgEffect>
                    </a14:imgLayer>
                  </a14:imgProps>
                </a:ext>
              </a:extLst>
            </a:blip>
            <a:srcRect/>
            <a:stretch>
              <a:fillRect/>
            </a:stretch>
          </p:blipFill>
          <p:spPr bwMode="auto">
            <a:xfrm>
              <a:off x="467480" y="2168786"/>
              <a:ext cx="576064" cy="5760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467481" y="1982426"/>
            <a:ext cx="5495569" cy="768085"/>
            <a:chOff x="468131" y="1408047"/>
            <a:chExt cx="5480683" cy="576064"/>
          </a:xfrm>
        </p:grpSpPr>
        <p:sp>
          <p:nvSpPr>
            <p:cNvPr id="12" name="Oval 7"/>
            <p:cNvSpPr/>
            <p:nvPr/>
          </p:nvSpPr>
          <p:spPr>
            <a:xfrm>
              <a:off x="584117" y="1444079"/>
              <a:ext cx="5364697" cy="504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F8F5F9"/>
            </a:solidFill>
            <a:ln w="38100" cap="flat">
              <a:solidFill>
                <a:srgbClr val="8C74C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It removes stains in clothes   </a:t>
              </a:r>
              <a:endParaRPr lang="en-SG" sz="2400" dirty="0">
                <a:solidFill>
                  <a:srgbClr val="381A42"/>
                </a:solidFill>
                <a:latin typeface="Helvetica Neue"/>
              </a:endParaRPr>
            </a:p>
          </p:txBody>
        </p:sp>
        <p:pic>
          <p:nvPicPr>
            <p:cNvPr id="2051" name="Picture 3" descr="C:\Users\bruno\Desktop\elements\button.png"/>
            <p:cNvPicPr>
              <a:picLocks noChangeAspect="1" noChangeArrowheads="1"/>
            </p:cNvPicPr>
            <p:nvPr/>
          </p:nvPicPr>
          <p:blipFill>
            <a:blip r:embed="rId3" cstate="email">
              <a:extLst>
                <a:ext uri="{BEBA8EAE-BF5A-486C-A8C5-ECC9F3942E4B}">
                  <a14:imgProps xmlns:a14="http://schemas.microsoft.com/office/drawing/2010/main">
                    <a14:imgLayer r:embed="rId4">
                      <a14:imgEffect>
                        <a14:saturation sat="33000"/>
                      </a14:imgEffect>
                    </a14:imgLayer>
                  </a14:imgProps>
                </a:ext>
              </a:extLst>
            </a:blip>
            <a:srcRect/>
            <a:stretch>
              <a:fillRect/>
            </a:stretch>
          </p:blipFill>
          <p:spPr bwMode="auto">
            <a:xfrm>
              <a:off x="468131" y="1408047"/>
              <a:ext cx="574504" cy="576064"/>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Oval 7"/>
          <p:cNvSpPr/>
          <p:nvPr/>
        </p:nvSpPr>
        <p:spPr>
          <a:xfrm>
            <a:off x="584419" y="3029610"/>
            <a:ext cx="5378630" cy="672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DFF2DE"/>
          </a:solidFill>
          <a:ln w="38100" cap="flat">
            <a:solidFill>
              <a:srgbClr val="00B05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It kills common harmful bacteria </a:t>
            </a:r>
            <a:endParaRPr lang="en-SG" sz="2400" dirty="0">
              <a:solidFill>
                <a:srgbClr val="7C3A92"/>
              </a:solidFill>
              <a:latin typeface="Helvetica Neue"/>
            </a:endParaRPr>
          </a:p>
        </p:txBody>
      </p:sp>
      <p:pic>
        <p:nvPicPr>
          <p:cNvPr id="2050" name="Picture 2"/>
          <p:cNvPicPr>
            <a:picLocks noChangeAspect="1" noChangeArrowheads="1"/>
          </p:cNvPicPr>
          <p:nvPr/>
        </p:nvPicPr>
        <p:blipFill>
          <a:blip r:embed="rId5" cstate="email"/>
          <a:stretch>
            <a:fillRect/>
          </a:stretch>
        </p:blipFill>
        <p:spPr bwMode="auto">
          <a:xfrm>
            <a:off x="467544" y="2979416"/>
            <a:ext cx="576000" cy="768000"/>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p:cNvGrpSpPr/>
          <p:nvPr/>
        </p:nvGrpSpPr>
        <p:grpSpPr>
          <a:xfrm>
            <a:off x="467481" y="4019678"/>
            <a:ext cx="5495503" cy="768085"/>
            <a:chOff x="467544" y="2168786"/>
            <a:chExt cx="5475685" cy="576064"/>
          </a:xfrm>
        </p:grpSpPr>
        <p:sp>
          <p:nvSpPr>
            <p:cNvPr id="28" name="Oval 7"/>
            <p:cNvSpPr/>
            <p:nvPr/>
          </p:nvSpPr>
          <p:spPr>
            <a:xfrm>
              <a:off x="583998" y="2204818"/>
              <a:ext cx="5359231" cy="504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F8F5F9"/>
            </a:solidFill>
            <a:ln w="38100" cap="flat">
              <a:solidFill>
                <a:srgbClr val="8C74C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It consumes less soap</a:t>
              </a:r>
              <a:endParaRPr lang="en-SG" sz="2400" dirty="0">
                <a:solidFill>
                  <a:srgbClr val="381A42"/>
                </a:solidFill>
                <a:latin typeface="Helvetica Neue"/>
              </a:endParaRPr>
            </a:p>
          </p:txBody>
        </p:sp>
        <p:pic>
          <p:nvPicPr>
            <p:cNvPr id="30" name="Picture 3" descr="C:\Users\bruno\Desktop\elements\button.png"/>
            <p:cNvPicPr>
              <a:picLocks noChangeAspect="1" noChangeArrowheads="1"/>
            </p:cNvPicPr>
            <p:nvPr/>
          </p:nvPicPr>
          <p:blipFill>
            <a:blip r:embed="rId6" cstate="email">
              <a:extLst>
                <a:ext uri="{BEBA8EAE-BF5A-486C-A8C5-ECC9F3942E4B}">
                  <a14:imgProps xmlns:a14="http://schemas.microsoft.com/office/drawing/2010/main">
                    <a14:imgLayer r:embed="rId4">
                      <a14:imgEffect>
                        <a14:saturation sat="33000"/>
                      </a14:imgEffect>
                    </a14:imgLayer>
                  </a14:imgProps>
                </a:ext>
              </a:extLst>
            </a:blip>
            <a:srcRect/>
            <a:stretch>
              <a:fillRect/>
            </a:stretch>
          </p:blipFill>
          <p:spPr bwMode="auto">
            <a:xfrm>
              <a:off x="467544" y="2168786"/>
              <a:ext cx="576064" cy="576064"/>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TextBox 23"/>
          <p:cNvSpPr txBox="1"/>
          <p:nvPr/>
        </p:nvSpPr>
        <p:spPr>
          <a:xfrm>
            <a:off x="463210" y="263401"/>
            <a:ext cx="6917101" cy="1200329"/>
          </a:xfrm>
          <a:prstGeom prst="rect">
            <a:avLst/>
          </a:prstGeom>
          <a:noFill/>
        </p:spPr>
        <p:txBody>
          <a:bodyPr wrap="square" rtlCol="0">
            <a:spAutoFit/>
          </a:bodyPr>
          <a:lstStyle/>
          <a:p>
            <a:r>
              <a:rPr lang="en-US" sz="3600" b="1" dirty="0">
                <a:solidFill>
                  <a:srgbClr val="7C3A92"/>
                </a:solidFill>
                <a:latin typeface="Helvetica Neue"/>
              </a:rPr>
              <a:t>To maintain hygiene why hot water is used for washing?</a:t>
            </a:r>
            <a:endParaRPr lang="en-SG" sz="3600" b="1" dirty="0">
              <a:solidFill>
                <a:srgbClr val="7C3A92"/>
              </a:solidFill>
              <a:latin typeface="Helvetica Neue"/>
            </a:endParaRPr>
          </a:p>
        </p:txBody>
      </p:sp>
      <p:sp>
        <p:nvSpPr>
          <p:cNvPr id="19" name="TextBox 18"/>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56</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21" name="Rectangle 2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22" name="Straight Connector 2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fade">
                                      <p:cBhvr>
                                        <p:cTn id="11" dur="1000"/>
                                        <p:tgtEl>
                                          <p:spTgt spid="56"/>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0-#ppt_w/2"/>
                                          </p:val>
                                        </p:tav>
                                        <p:tav tm="100000">
                                          <p:val>
                                            <p:strVal val="#ppt_x"/>
                                          </p:val>
                                        </p:tav>
                                      </p:tavLst>
                                    </p:anim>
                                    <p:anim calcmode="lin" valueType="num">
                                      <p:cBhvr additive="base">
                                        <p:cTn id="16" dur="500" fill="hold"/>
                                        <p:tgtEl>
                                          <p:spTgt spid="24"/>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0-#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8" fill="hold" nodeType="afterEffect">
                                  <p:stCondLst>
                                    <p:cond delay="40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par>
                          <p:cTn id="27" fill="hold">
                            <p:stCondLst>
                              <p:cond delay="2400"/>
                            </p:stCondLst>
                            <p:childTnLst>
                              <p:par>
                                <p:cTn id="28" presetID="2" presetClass="entr" presetSubtype="8" fill="hold" nodeType="afterEffect">
                                  <p:stCondLst>
                                    <p:cond delay="400"/>
                                  </p:stCondLst>
                                  <p:childTnLst>
                                    <p:set>
                                      <p:cBhvr>
                                        <p:cTn id="29" dur="1" fill="hold">
                                          <p:stCondLst>
                                            <p:cond delay="0"/>
                                          </p:stCondLst>
                                        </p:cTn>
                                        <p:tgtEl>
                                          <p:spTgt spid="27"/>
                                        </p:tgtEl>
                                        <p:attrNameLst>
                                          <p:attrName>style.visibility</p:attrName>
                                        </p:attrNameLst>
                                      </p:cBhvr>
                                      <p:to>
                                        <p:strVal val="visible"/>
                                      </p:to>
                                    </p:set>
                                    <p:anim calcmode="lin" valueType="num">
                                      <p:cBhvr additive="base">
                                        <p:cTn id="30" dur="500" fill="hold"/>
                                        <p:tgtEl>
                                          <p:spTgt spid="27"/>
                                        </p:tgtEl>
                                        <p:attrNameLst>
                                          <p:attrName>ppt_x</p:attrName>
                                        </p:attrNameLst>
                                      </p:cBhvr>
                                      <p:tavLst>
                                        <p:tav tm="0">
                                          <p:val>
                                            <p:strVal val="0-#ppt_w/2"/>
                                          </p:val>
                                        </p:tav>
                                        <p:tav tm="100000">
                                          <p:val>
                                            <p:strVal val="#ppt_x"/>
                                          </p:val>
                                        </p:tav>
                                      </p:tavLst>
                                    </p:anim>
                                    <p:anim calcmode="lin" valueType="num">
                                      <p:cBhvr additive="base">
                                        <p:cTn id="31" dur="500" fill="hold"/>
                                        <p:tgtEl>
                                          <p:spTgt spid="27"/>
                                        </p:tgtEl>
                                        <p:attrNameLst>
                                          <p:attrName>ppt_y</p:attrName>
                                        </p:attrNameLst>
                                      </p:cBhvr>
                                      <p:tavLst>
                                        <p:tav tm="0">
                                          <p:val>
                                            <p:strVal val="#ppt_y"/>
                                          </p:val>
                                        </p:tav>
                                        <p:tav tm="100000">
                                          <p:val>
                                            <p:strVal val="#ppt_y"/>
                                          </p:val>
                                        </p:tav>
                                      </p:tavLst>
                                    </p:anim>
                                  </p:childTnLst>
                                </p:cTn>
                              </p:par>
                            </p:childTnLst>
                          </p:cTn>
                        </p:par>
                        <p:par>
                          <p:cTn id="32" fill="hold">
                            <p:stCondLst>
                              <p:cond delay="3300"/>
                            </p:stCondLst>
                            <p:childTnLst>
                              <p:par>
                                <p:cTn id="33" presetID="2" presetClass="entr" presetSubtype="8" fill="hold" nodeType="afterEffect">
                                  <p:stCondLst>
                                    <p:cond delay="40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0-#ppt_w/2"/>
                                          </p:val>
                                        </p:tav>
                                        <p:tav tm="100000">
                                          <p:val>
                                            <p:strVal val="#ppt_x"/>
                                          </p:val>
                                        </p:tav>
                                      </p:tavLst>
                                    </p:anim>
                                    <p:anim calcmode="lin" valueType="num">
                                      <p:cBhvr additive="base">
                                        <p:cTn id="3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050"/>
                                        </p:tgtEl>
                                        <p:attrNameLst>
                                          <p:attrName>style.visibility</p:attrName>
                                        </p:attrNameLst>
                                      </p:cBhvr>
                                      <p:to>
                                        <p:strVal val="visible"/>
                                      </p:to>
                                    </p:set>
                                    <p:animEffect transition="in" filter="fade">
                                      <p:cBhvr>
                                        <p:cTn id="41" dur="500"/>
                                        <p:tgtEl>
                                          <p:spTgt spid="2050"/>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par>
                          <p:cTn id="45" fill="hold">
                            <p:stCondLst>
                              <p:cond delay="500"/>
                            </p:stCondLst>
                            <p:childTnLst>
                              <p:par>
                                <p:cTn id="46" presetID="1" presetClass="exit" presetSubtype="0" fill="hold" nodeType="afterEffect">
                                  <p:stCondLst>
                                    <p:cond delay="0"/>
                                  </p:stCondLst>
                                  <p:childTnLst>
                                    <p:set>
                                      <p:cBhvr>
                                        <p:cTn id="47"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34" charset="0"/>
                <a:cs typeface="Helvetica" panose="020B0604020202020204" pitchFamily="34" charset="0"/>
              </a:rPr>
              <a:t>Any Questions?</a:t>
            </a:r>
            <a:endParaRPr lang="en-US" sz="3000" dirty="0">
              <a:latin typeface="Helvetica" panose="020B0604020202020204" pitchFamily="34" charset="0"/>
              <a:cs typeface="Helvetica" panose="020B0604020202020204" pitchFamily="34" charset="0"/>
            </a:endParaRPr>
          </a:p>
        </p:txBody>
      </p:sp>
      <p:sp>
        <p:nvSpPr>
          <p:cNvPr id="3" name="TextBox 2"/>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57</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a:blip r:embed="rId1" cstate="email"/>
          <a:stretch>
            <a:fillRect/>
          </a:stretch>
        </p:blipFill>
        <p:spPr>
          <a:xfrm>
            <a:off x="792000" y="2880000"/>
            <a:ext cx="7560000" cy="1440000"/>
          </a:xfrm>
          <a:prstGeom prst="rect">
            <a:avLst/>
          </a:prstGeom>
        </p:spPr>
      </p:pic>
      <p:sp>
        <p:nvSpPr>
          <p:cNvPr id="8" name="Rectangle 7"/>
          <p:cNvSpPr/>
          <p:nvPr/>
        </p:nvSpPr>
        <p:spPr>
          <a:xfrm>
            <a:off x="792000" y="3140968"/>
            <a:ext cx="7560776" cy="1015663"/>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Ensuring the Caregivers’ Safety from Infections</a:t>
            </a:r>
            <a:endParaRPr lang="en-US" sz="3000" b="1" dirty="0">
              <a:latin typeface="Helvetica" panose="020B0604020202020204" pitchFamily="34" charset="0"/>
              <a:cs typeface="Helvetica" panose="020B0604020202020204" pitchFamily="34" charset="0"/>
            </a:endParaRPr>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58</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19400"/>
            <a:ext cx="8229600" cy="1143000"/>
          </a:xfrm>
        </p:spPr>
        <p:txBody>
          <a:bodyPr>
            <a:normAutofit/>
          </a:bodyPr>
          <a:lstStyle/>
          <a:p>
            <a:r>
              <a:rPr lang="en-US" sz="3000" dirty="0">
                <a:latin typeface="Helvetica" panose="020B0604020202020204" pitchFamily="34" charset="0"/>
                <a:cs typeface="Helvetica" panose="020B0604020202020204" pitchFamily="34" charset="0"/>
              </a:rPr>
              <a:t>Any Questions?</a:t>
            </a:r>
            <a:endParaRPr lang="en-US" sz="3000" dirty="0">
              <a:latin typeface="Helvetica" panose="020B0604020202020204" pitchFamily="34" charset="0"/>
              <a:cs typeface="Helvetica" panose="020B0604020202020204" pitchFamily="34" charset="0"/>
            </a:endParaRPr>
          </a:p>
        </p:txBody>
      </p:sp>
      <p:sp>
        <p:nvSpPr>
          <p:cNvPr id="9" name="TextBox 8"/>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0" name="Rectangle 9"/>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Khasnobis\Desktop\Eldercare Final Hero Images\Ensuring-the-Caregiver's-Safety-from-Infections.jpg"/>
          <p:cNvPicPr preferRelativeResize="0">
            <a:picLocks noChangeArrowheads="1"/>
          </p:cNvPicPr>
          <p:nvPr/>
        </p:nvPicPr>
        <p:blipFill>
          <a:blip r:embed="rId1" cstate="email"/>
          <a:srcRect/>
          <a:stretch>
            <a:fillRect/>
          </a:stretch>
        </p:blipFill>
        <p:spPr bwMode="auto">
          <a:xfrm>
            <a:off x="0" y="1358543"/>
            <a:ext cx="9144000" cy="5256000"/>
          </a:xfrm>
          <a:prstGeom prst="rect">
            <a:avLst/>
          </a:prstGeom>
          <a:noFill/>
          <a:extLst>
            <a:ext uri="{909E8E84-426E-40DD-AFC4-6F175D3DCCD1}">
              <a14:hiddenFill xmlns:a14="http://schemas.microsoft.com/office/drawing/2010/main">
                <a:solidFill>
                  <a:srgbClr val="FFFFFF"/>
                </a:solidFill>
              </a14:hiddenFill>
            </a:ext>
          </a:extLst>
        </p:spPr>
      </p:pic>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lvl="0">
              <a:buSzPct val="25000"/>
            </a:pPr>
            <a:r>
              <a:rPr lang="en-US" sz="3600" b="1" dirty="0">
                <a:solidFill>
                  <a:schemeClr val="lt1"/>
                </a:solidFill>
                <a:latin typeface="Helvetica Neue"/>
                <a:ea typeface="Helvetica Neue"/>
                <a:cs typeface="Helvetica Neue"/>
              </a:rPr>
              <a:t>Caregivers’ Safety from Infections</a:t>
            </a:r>
            <a:endParaRPr lang="en-SG" sz="3600" b="1"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59</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55575"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Helvetica" panose="020B0604020202020204" pitchFamily="34" charset="0"/>
                <a:cs typeface="Helvetica" panose="020B0604020202020204" pitchFamily="34" charset="0"/>
              </a:rPr>
              <a:t>Post-Module Activity</a:t>
            </a:r>
            <a:endParaRPr lang="en-US" sz="3000" dirty="0">
              <a:latin typeface="Helvetica" panose="020B0604020202020204" pitchFamily="34" charset="0"/>
              <a:cs typeface="Helvetica" panose="020B0604020202020204" pitchFamily="34" charset="0"/>
            </a:endParaRPr>
          </a:p>
        </p:txBody>
      </p:sp>
      <p:sp>
        <p:nvSpPr>
          <p:cNvPr id="5" name="Content Placeholder 2"/>
          <p:cNvSpPr txBox="1"/>
          <p:nvPr/>
        </p:nvSpPr>
        <p:spPr>
          <a:xfrm>
            <a:off x="685800" y="1447800"/>
            <a:ext cx="7848600" cy="2743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6146" name="AutoShape 2" descr="data:image/jpeg;base64,/9j/4AAQSkZJRgABAQAAAQABAAD/2wCEAAkGBhQSERQUEhQWFBUWFRcVFxcUGBQYFBQUGBcVFBQXFBcYHCYeFxokGRUUHy8gJCcpLCwsFR4xNTAqNScrLCkBCQoKDgwOGg8PGiwcHyQsLCwsLCksLCwsLCwsKSwsLCwsLCwpKSksLCwsLCkpLCwsKSwsLCwsLCwsLCwsLCksKf/AABEIAQMAwwMBIgACEQEDEQH/xAAbAAABBQEBAAAAAAAAAAAAAAABAAIDBAUGB//EAEUQAAECAwUEBQgIBQIHAAAAAAEAAgMEEQUSITHwBkFRYRNxgZGhFCJCUrHB0eEjMlNicqLS8QczQ4KSFRYkRGNzk6PC/8QAGQEAAgMBAAAAAAAAAAAAAAAAAAECAwQF/8QAJBEBAAICAgEFAAMBAAAAAAAAAAECAxESITEEEyJBQlFhcTL/2gAMAwEAAhEDEQA/APNzEQ6RNcmJkl6RLpFDVFMJQ9HpFEEaoCQxCl0iiKCAl6VLpVEClRIJekKPSlRBIJhKYhR6QqKqVEBN0xS6YqKqCAl6Y8UOmPEqNIhAS9MeJ70enPE95UKVUgn6c8T3lLyk8T3lV6oVTCz5S7ie8pwmXese8qsCntSCz07uJ7yko6JINA5MKe5NKCBJFCiDJFNRQBqgkkgEiEEUAkqoJIAgpVQSCAJKJKaigCSjVMK6GQ2DnY0MRGQCGkVaXuYwuGdWh7gSEbERvwwKoKWck3wojocRpY9po5rswVCgaJJJJAEKRqjCkagJEkqIoCuUEXBNogEUUEQgEg4pVSQCASSSKASSSSASTWpIgoAJJIhBgE66jRamz1imZjBhNGAX4jvVhjPtJo0c3JTJ6bmxmz7QPKo7bzQfoYZGERwqL7hvY05DeRwGPfWfabnOvOxJXOR5y8QGgNa0BrWjJrRg0Dsop49oCBBdEO4Yc3bh3rDe9r26dKmOuOnbkP4izQiT0Qt3BjT1hor7adi5q6po0QucXONS4knmTiU+Uk3xXthw2l73GjWtxcSeC3VjUac207natRK6vWdntkJeUA6ZjJiYP1r1HQYX3WNODzxcezDEy7aWBKvlIkVsOHCiMbeDobWsJI3ENoCDl2qHu13pZ7NuPKXkQCkCjUjFYpSJIhBAQOQROaCAF1JGiNEA2iSckgG0RTnwyMwR1oIM1FGiVEA0I0SARQAoiAjRFIyovQLLkPJpYQ6UixKRIvEYeZD44DE83HgFzuyFmCLHvuFYcECI7gTX6Np63Y9TSuqiEvcScSTXt1rJZ899fFr9Pj3PKSgS94rB22tKrmwG5Mxd+I5DsHiV1MzGbLwHRXZgYDidw7TReZRornvLnGrnEk8SSVHDXc7T9Tf8wErLOiPaxjS57iGta3EuJyAXqNgWEyz2UNHTLxR7xiIYOcOGfa4ZnlRQbMbO+RM6SIP+Je3L7Bh9H8ZGZ3Zca3XY5p5cn5hHBh/VluGBSpOtayXE7b7S3x5PDPmg+eeJGIb34rS2mtvoYV1p891QOQx87XuXnrjXE4lRw4/1I9Rl/MGJ7U0BSNC2MR5CSISSCu5AJxQTBJEIhEBIG0W5sfNthTAc5jXm6bt8VDXVBDgMq0Dli0UsvEuva7gQfilbuJ0nXqYmXuECOybhFkYNitcMWvFe0cDzFCvLNtNlPI4oLKmC+twnNpGbHHiNx3jtXWbOWjdIFV0luWaybl3wzvFQfVePqnsPgSs2PJMdS25cUT4eF0SoppiXLHOa8Uc0lrgdxBoQo6LUwaNojRKicAgG0TqJUW/shY/SxS94rDhUe7g539NnaRU8mnilM6jaURudOlsWzeggNhkee76SJyJHmN7G07SeK3JKRGdFBAglziTiSa1Vq0JoQILnnJrSevWS5szNrbdWKxSunG/xAtQFwgt9HzndeIaO417lPsFYQaPK4rQaEiA05XgcYpHI4DnU7gsOx7LfOTDnPJuVvRXDcDXzW/eOQ4Z7l6I12AAAa0NDWtGTWjAAclptb268Y8stKe5blPhHFiFxqcSd+teCr2nPtl4Re7dgOJO4K5Ge1jSXUA48Na3LzfaG2jMRMMGNwaPaT1qrHTlK7Nk4R0z5+ddGiF78SfAbgOS3NkdiYs668fo4DT58UjDm2GPSf4DetHZHYTpgI8zVkHNrRhEjdXqs+9md3Fd+6ZqGsaBDYwXWsbg1o4ALVe8UjUMePFN+5GztkrPhtuNlobgPTjC/EdzJOXUKBeYbdWPBl5q7Awa5oddrUNNXCjScaUFccqr0S1rbZAhF7jSm7eeQHFeS2paTpiK6I7Nxy3ADAAdQUcdrWns8ta1jUKqCdRJXs6sUCnlCiYAIoURASAopURQbrbGj+a08hXwXc2LPXsK7l5jY03hdO7LqXZWNOUIWG8cbOnjnnRl/xK2fuPbMsHmxPNfyeBge1o7281w698fJMm5d8KIPNcKV3g5gjmDQ/uvErZsZ8tGfCiCjmnPc5voubyPxWuk7hhyV1ZQonAI3VNKSboj2shtLnuNGtaKknkpKzrPs98aI2HDbee40HvJ4AZkr1CTsxkGG2BDxDcXO3xHn6zj4ADgAqdi2O2TYW4OjvH0jgahozuMPDid57FqSjhXBY82XfxhuwYtfKWrIWZUYKDafZ3poJhl9ytDWlcjXKoqtWz49AMFXtyavZcFGtoiNpWibTpzMvZ7IDBChVoMyc3O3udz/AGUzXUGKe2HiTTWK57au1zDbdbg52A5cT7O9Q1N5WzMUhk7VW9fJhMPmj6x4/d+K0Nj9kRhHmW1GbITsj96IOHBu/fhghsrsyARFjtq7NrD6O+rhvPLd15do4YAjXWrvciscas8Y5vPK6aJGL8T8h8tcFmWpazILCSaU3nwA5/FNtG1WwmFzjQDVOfUvNLatt0d+ODa4N955pY6zY8l4pGhtu23zD6k0aMh7zzVAKOikaFsiIiNQwzMzO5SBJIJJoqxQRKCAKSSKASKFE4BBp5R914PYu2sw1ouEC73Z9wIAPBZc/wDLZ6afLs7Fj0pirNv7LwZxgEUUI+q9tL7a50rgRyPzWXLPorptMgZqumTityY+Xblz/B4B3nTjAz/tm/TqvUqtdkhLSMMslRee7B0V+MRw4A5NbyCsRYxdmVmTITtmmY1CNMERO5UnVJONa67VYlIxacU5jE8s3qjW2iJasKdF3XJEuvLIERX5ePRB6bUpLMAq6mS521pSC+MIlwXmAgHhU8MqrSfFJGZWPMQHVqp851qEeG53Jpj4qtO242E0lx17yqlsT4gsq7M5DedcVxM7PPiuq49Q3BSx4eXcq8uaKRqPKS17WfHfUnzRk3h181QAWzYey0aaPmNowHGI+oYPe48gu9snZ2XlKFo6WKP6jwPNP/TZiGdeJ57lqm1aQxxS2SduUsH+HExMAOiUl4ZxBiA33Di2GMT20WrtD/C7oIDosGMYlwXnNc0NJaMy2hOWdCuqjWlSpJrvxXLbU7aksdBhmpcCHH1QcCOZVVc1rTqIW2w1pXcy4VJKqS0siqUKJ5QCYCiNEaIgIAAJ1EqJ1EjILpLBmqAclzlFtWGygJ4n2UVWWN1X4Z1Z3cnFqMda1vVsNwzWNJxcBrWua2ILq6zWD7btnGEoIkFX2IxIYITG2dCYmPU720VeKeKAhDgCrMHzjgqT3blNJRkJQ3oEELRFkNcwnCtKhZUtEK1HTJDMCpUmPtXff08wt7ZWbjTTyW1bWjXFzbt3dvqMN1FoWTsNChUdHd0rs7owYDz3u7adS6OcnKVqfmsOYtTmp2y2nqEIw1juWy+ZAAAwaMABhQDcBuWTPWoGgkmg4lc9O7QgVobx8Fgzk66IauPUNydcVreRbLWvjtqWrtOXgth1HF3w+KwgeKFFIGrXWkVjUMVrTedyF1JPokpIqpahdTylRMjQE6iICcGpGACNEQE66gwAXYPkOhhQmn6wbV3JzquPcTT+1Z2yNk9LFvuFYcLzjXJz/Qae0VPILetck1Vd+40nTqdopOZ1rXitWWm6Lmocai0JeZwx18VitVsrLo4ceqtGJUYrDgRsqK0Zs5VUIlbraeYiKi9ydGmFDeQlrRnRk6yUzAG5KIxaKrFmSgQ14FoAFWn2lhgdy5fyjFVZ22rgoDV27h1lFazM6hG1qx3K3blrhueJOQC5Wan3PzOHAZKONFLyS41JTFupjirDfJNv8NQon0SIVqoyiLQiAntamQIpySRKVEgE+6kAmAAUgCACekZoCnlJR0V7WMFXOIAHM8eHyTGsrhTE+PUvQtnNn/JmF7/5rxQ5Ho2+qD63HuQaaVkWwITYTMaYud67zS84+AHIDmqsxDrXWvmtKIKqs+HTuUEocvNw7pUMCPRa1oy9VkPhUVNoaKtiUmFN0xJWRLxCFoQX4c1nmNNNZWryDotFA6PrWsVXixqpaPaaLMKu6JVMcVSmpumAVla7V3vEHzs9TAZrJfjn+6ecU0haq1irHa02MuoKQN1rXgldViCINRLU+iQCCMa1PDUaJwCAFEk+5rFJAUSEmtTyEQ1BAAE4BOazd+9d1AvQ9lNj+iAixxWJm1p/p8z9/wBnXiA0GymyphUjRh9Jmxp/p/ed97lu610ERpKvmGmGCkbOdCUT4K0nQlXjMSk2DaENYkaGt60TisKYWe3lfTwgbmpGxcAqznJnSKMwtiVsxkC7FRsCjjRCSQEoqdragpma3DP9lQI4qS7rXX4o0WmteLJadyjLNa14IFqkCV1SRR3Na14JtFMQhdTCG6lRShqIagImtT7qdcT2hBGjWfwSUlCggadVa+wTXVdLG677N5q0/hecQeTvBcdHkHw33Hsc11aXSDUnDIb+xetzEyIhIGDiDTmUyDaRutOBoa0cAaHfSuWKw09RMdW7a7YInuOmXsfsV0IEaOPpfRbmIfXxf7OtdU5iihWqHDFtOr4IxpoAV3ezrWiuWLKZx2qBamvKqxp1RGZJ3HXt+at2rWIjlUjOUhJ3696Y9nX7PaiQw59lKlYMwultNuG7v+C5qacOKonyurPSo4IMh+1G+OZ1rvViCMMh7UkoMEInfQcd3adZqCNQYN7TvPyV1wJVGIMTrXyUqI2QhqIapKa1r3GiuVoujSDFNdSuIJEWa1rwSENWA1K4gK4hoFisXU1zUBC1iN1SButawRuIBlzWKSlEPn7fcUkydnEJY53EE+1VZ61Qyh9aveKV93ilMTl5xwwy7qrItyXLoLrv1mm+P7a3h/iT3DmuVWsTPbqT421pK2sc9cFvS88HUp29S8rkLRJGS2pe2S1WzjmsoReto27Wcj3XENbhgag0z50Kqum+od59ta/NZMttjCDQHy9929xdn1BSnbGBulR2vWysTEdsFtb6aLrS592HvGu1QPtHnX/H5qi/auCf+VH+RVKPtpBBLfJRhvvfJEoprSm6/vX3a71ixTUqxE2jhPOECn95+CTJ2G7KGB1uKqnpdH9K8OFWmtfNX2w60FDXgBiUoc00f0297z/9aqrYtHDzQG/hoPZie0qM2hZFZNdKXATE80D0fTPIj0R148sVjPxJJzOKvzUUuCrXKKzHP2heNIQzWtYo3VMGa9muaJYrVaNrda13olqeBrvSLUBGk1PuohiCRFutawQuqUt1rqQuICO7rXV4ckqKQt1rq8OSF1MGUPDwKSlFNCqSZNGPGoQd1SNdytueHN1is2fd9FXgWnxp71JZ8XDFc3XTp7cpLi6SOBI7sFYvqe0YIEV1ONe8A+1RALdWN9sFra+JwTwE1rVK1qmrNc6gJ4BYjH1J5rUtOLdhkccB71kwkH9r0FW4KpwlehBU2XVXGuBUzCq7FYCpldBJ1EW709rVfj/5UZPKIBEhTBqJbrWvBTQQ3Uqa1rBTlqAagkN1NU5am3Uwiu61r3topyzWurW9hagIiNa1hySuqUM1rWHJIw0BGG8h3H3FBSXOSKZaQx3/AEB7MO0KjLz7m5Dv1qqYZlxbdyHDWsE1oVNcf8rb5e/iJNTU7yntag1StarlINCfdRDVDOx7reZSmTiGVaUa888BgFFCCjc6qlghH0I7lchNV+CFRgLSgtVNl9VlrU9qaAE6ipWp4TME8MT4bMFIGLVEahmnudoujRuKW6iWIJGGo3An3da14JUTCJzNa14KMs1wVkjWteCbdQEF3WtYdSaYas3da13BNIQFe5rWu5K4pi3DWt3hyCAbr9kEYGIokaxSQHOUTrqICcGqaAtUsNNDFK1iRiFiWjM3itSejXWHiuee4kqMdztK3UC0KeEFCxissanIqtyrcVrQmKlIw1o3VmtPbTWOhRY2pA4lFrVPJQ6uPIe1Ksbk7dQtXE9rU+5rvRuLSzGEI3U+7rWu9P6NI0PR61rwQopwzWteCTofWmEF3WteCaQrHRa1rwQMJBKtNa14JEKcw9a14JpYgKxag5uta61O5qBYgIbqClPb3JI2TujsLJfY/ni/qTBsTJ4fQ/ni8fxJJLTpTEmO2NlPsvzxef3kz/aErT+V+eJx/EkkozEHtnzmx0qc4R/8kX9So/7Ik/sv/ZF/WkknERpMH7GygP8AKOX2kX9SLdkJX7M/5xf1JJJ8YNbhbNS4GEPd68T9SkOz0DDzOHpP4/iSSVU1rvws3JgsCD6n5n8uanlLEghpo3f6z/ikklFY34K0ymbZUP1fzO+PMpGy4fq+LvikknpGDf8ATodPq+LuXPmUv9PZw8XfFJJGoMzyBnDhvdy580myTOHifikkloGeRM4eJ5c1G+Tbhh4nj1opI0cIfJ28PE802JLt4cN54VSST12ETpdtMvEqMQRw4cUkktAOgHD2opJKBP/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sz="3000">
              <a:latin typeface="Helvetica" panose="020B0604020202020204" pitchFamily="34" charset="0"/>
              <a:cs typeface="Helvetica" panose="020B0604020202020204" pitchFamily="34" charset="0"/>
            </a:endParaRPr>
          </a:p>
        </p:txBody>
      </p:sp>
      <p:sp>
        <p:nvSpPr>
          <p:cNvPr id="8" name="TextBox 7"/>
          <p:cNvSpPr txBox="1"/>
          <p:nvPr/>
        </p:nvSpPr>
        <p:spPr>
          <a:xfrm>
            <a:off x="457200" y="1219200"/>
            <a:ext cx="8305800" cy="553998"/>
          </a:xfrm>
          <a:prstGeom prst="rect">
            <a:avLst/>
          </a:prstGeom>
          <a:noFill/>
        </p:spPr>
        <p:txBody>
          <a:bodyPr wrap="square" rtlCol="0">
            <a:spAutoFit/>
          </a:bodyPr>
          <a:lstStyle/>
          <a:p>
            <a:pPr algn="ctr"/>
            <a:r>
              <a:rPr lang="en-US" sz="3000" dirty="0">
                <a:latin typeface="Helvetica" panose="020B0604020202020204" pitchFamily="34" charset="0"/>
                <a:cs typeface="Helvetica" panose="020B0604020202020204" pitchFamily="34" charset="0"/>
              </a:rPr>
              <a:t>Demonstration</a:t>
            </a:r>
            <a:endParaRPr lang="en-US" sz="3000" dirty="0">
              <a:latin typeface="Helvetica" panose="020B0604020202020204" pitchFamily="34" charset="0"/>
              <a:cs typeface="Helvetica" panose="020B0604020202020204" pitchFamily="34" charset="0"/>
            </a:endParaRPr>
          </a:p>
        </p:txBody>
      </p:sp>
      <p:pic>
        <p:nvPicPr>
          <p:cNvPr id="1026" name="Picture 2"/>
          <p:cNvPicPr>
            <a:picLocks noChangeAspect="1" noChangeArrowheads="1"/>
          </p:cNvPicPr>
          <p:nvPr/>
        </p:nvPicPr>
        <p:blipFill>
          <a:blip r:embed="rId1" cstate="email"/>
          <a:srcRect/>
          <a:stretch>
            <a:fillRect/>
          </a:stretch>
        </p:blipFill>
        <p:spPr bwMode="auto">
          <a:xfrm>
            <a:off x="2133600" y="2362200"/>
            <a:ext cx="2209800" cy="22098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2" cstate="email"/>
          <a:srcRect/>
          <a:stretch>
            <a:fillRect/>
          </a:stretch>
        </p:blipFill>
        <p:spPr bwMode="auto">
          <a:xfrm>
            <a:off x="152400" y="2354744"/>
            <a:ext cx="1828800" cy="2217256"/>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6781800" y="2362200"/>
            <a:ext cx="2209800" cy="2209800"/>
          </a:xfrm>
          <a:prstGeom prst="rect">
            <a:avLst/>
          </a:prstGeom>
          <a:noFill/>
          <a:ln w="9525">
            <a:noFill/>
            <a:miter lim="800000"/>
            <a:headEnd/>
            <a:tailEnd/>
          </a:ln>
          <a:effectLst/>
        </p:spPr>
      </p:pic>
      <p:pic>
        <p:nvPicPr>
          <p:cNvPr id="7" name="Picture 3"/>
          <p:cNvPicPr>
            <a:picLocks noChangeAspect="1" noChangeArrowheads="1"/>
          </p:cNvPicPr>
          <p:nvPr/>
        </p:nvPicPr>
        <p:blipFill>
          <a:blip r:embed="rId4" cstate="email"/>
          <a:srcRect/>
          <a:stretch>
            <a:fillRect/>
          </a:stretch>
        </p:blipFill>
        <p:spPr bwMode="auto">
          <a:xfrm>
            <a:off x="4490885" y="2362201"/>
            <a:ext cx="2138515" cy="2209799"/>
          </a:xfrm>
          <a:prstGeom prst="rect">
            <a:avLst/>
          </a:prstGeom>
          <a:noFill/>
          <a:ln w="9525">
            <a:noFill/>
            <a:miter lim="800000"/>
            <a:headEnd/>
            <a:tailEnd/>
          </a:ln>
          <a:effectLst/>
        </p:spPr>
      </p:pic>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60</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Helvetica" panose="020B0604020202020204" pitchFamily="34" charset="0"/>
                <a:cs typeface="Helvetica" panose="020B0604020202020204" pitchFamily="34" charset="0"/>
              </a:rPr>
              <a:t>Summary</a:t>
            </a:r>
            <a:endParaRPr lang="en-US" sz="30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304800" y="1219200"/>
            <a:ext cx="8534400" cy="4906963"/>
          </a:xfrm>
        </p:spPr>
        <p:txBody>
          <a:bodyPr>
            <a:noAutofit/>
          </a:bodyPr>
          <a:lstStyle/>
          <a:p>
            <a:pPr lvl="0"/>
            <a:r>
              <a:rPr lang="en-US" sz="2400" dirty="0">
                <a:latin typeface="Helvetica" panose="020B0604020202020204" pitchFamily="34" charset="0"/>
                <a:cs typeface="Helvetica" panose="020B0604020202020204" pitchFamily="34" charset="0"/>
              </a:rPr>
              <a:t>Use gloves and aprons when there is a possibility of exposure to blood and other body fluids</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Wear an apron or gown when you are caring for a wound or near equipment with a suction pipe</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Wear gloves when handling items that are soiled with blood or other body fluids</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Discard disposable gloves after each use</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Wear gloves if you have a skin disease, cuts, or cracks on your hands </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Wear a barrier mask if the person under your care is coughing</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Avoid breath to breath contact with the person you are caring for</a:t>
            </a:r>
            <a:endParaRPr lang="en-US" sz="2400" dirty="0">
              <a:latin typeface="Helvetica" panose="020B0604020202020204" pitchFamily="34" charset="0"/>
              <a:cs typeface="Helvetica" panose="020B0604020202020204" pitchFamily="34" charset="0"/>
            </a:endParaRPr>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61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Helvetica" panose="020B0604020202020204" pitchFamily="34" charset="0"/>
                <a:cs typeface="Helvetica" panose="020B0604020202020204" pitchFamily="34" charset="0"/>
              </a:rPr>
              <a:t>Summary</a:t>
            </a:r>
            <a:endParaRPr lang="en-US" sz="30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304800" y="1219200"/>
            <a:ext cx="8534400" cy="4906963"/>
          </a:xfrm>
        </p:spPr>
        <p:txBody>
          <a:bodyPr>
            <a:noAutofit/>
          </a:bodyPr>
          <a:lstStyle/>
          <a:p>
            <a:pPr lvl="0"/>
            <a:r>
              <a:rPr lang="en-US" sz="2400" dirty="0">
                <a:latin typeface="Helvetica" panose="020B0604020202020204" pitchFamily="34" charset="0"/>
                <a:cs typeface="Helvetica" panose="020B0604020202020204" pitchFamily="34" charset="0"/>
              </a:rPr>
              <a:t>Wear a barrier mask if the patient under your care is known to have a communicable disease</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Wash your hands before and after care of the person</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Wash all contaminated skin surfaces immediately after contact with blood or bodily fluids</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Wash hands after removing gloves</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Change from your work clothes into clean set of clothes when you return home after work</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Wash your work clothes every day</a:t>
            </a:r>
            <a:endParaRPr lang="en-US" sz="2400" dirty="0">
              <a:latin typeface="Helvetica" panose="020B0604020202020204" pitchFamily="34" charset="0"/>
              <a:cs typeface="Helvetica" panose="020B0604020202020204" pitchFamily="34" charset="0"/>
            </a:endParaRPr>
          </a:p>
          <a:p>
            <a:r>
              <a:rPr lang="en-US" sz="2400" dirty="0">
                <a:latin typeface="Helvetica" panose="020B0604020202020204" pitchFamily="34" charset="0"/>
                <a:cs typeface="Helvetica" panose="020B0604020202020204" pitchFamily="34" charset="0"/>
              </a:rPr>
              <a:t>Bathe twice a day</a:t>
            </a:r>
            <a:endParaRPr lang="en-US" sz="2400"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62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Shape 322"/>
          <p:cNvPicPr preferRelativeResize="0"/>
          <p:nvPr/>
        </p:nvPicPr>
        <p:blipFill rotWithShape="1">
          <a:blip r:embed="rId1" cstate="email"/>
          <a:srcRect/>
          <a:stretch>
            <a:fillRect/>
          </a:stretch>
        </p:blipFill>
        <p:spPr>
          <a:xfrm>
            <a:off x="-1" y="-29606"/>
            <a:ext cx="5868143" cy="6858000"/>
          </a:xfrm>
          <a:prstGeom prst="rect">
            <a:avLst/>
          </a:prstGeom>
          <a:noFill/>
          <a:ln>
            <a:noFill/>
          </a:ln>
        </p:spPr>
      </p:pic>
      <p:pic>
        <p:nvPicPr>
          <p:cNvPr id="56" name="Picture 2" descr="C:\Users\bruno\Desktop\iCare Resourses\modified\hear.png"/>
          <p:cNvPicPr>
            <a:picLocks noChangeAspect="1" noChangeArrowheads="1"/>
          </p:cNvPicPr>
          <p:nvPr/>
        </p:nvPicPr>
        <p:blipFill rotWithShape="1">
          <a:blip r:embed="rId2" cstate="email"/>
          <a:srcRect/>
          <a:stretch>
            <a:fillRect/>
          </a:stretch>
        </p:blipFill>
        <p:spPr bwMode="auto">
          <a:xfrm>
            <a:off x="4855495" y="0"/>
            <a:ext cx="4288506"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467481" y="4029067"/>
            <a:ext cx="5495503" cy="768085"/>
            <a:chOff x="467544" y="3681729"/>
            <a:chExt cx="5495503" cy="576064"/>
          </a:xfrm>
        </p:grpSpPr>
        <p:sp>
          <p:nvSpPr>
            <p:cNvPr id="18" name="Oval 7"/>
            <p:cNvSpPr/>
            <p:nvPr/>
          </p:nvSpPr>
          <p:spPr>
            <a:xfrm>
              <a:off x="584419" y="3717761"/>
              <a:ext cx="5378628" cy="504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F8F5F9"/>
            </a:solidFill>
            <a:ln w="38100" cap="flat">
              <a:solidFill>
                <a:srgbClr val="8C74C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It prevents spread of infection</a:t>
              </a:r>
              <a:endParaRPr lang="en-SG" sz="2400" dirty="0">
                <a:solidFill>
                  <a:srgbClr val="7C3A92"/>
                </a:solidFill>
                <a:latin typeface="Helvetica Neue"/>
              </a:endParaRPr>
            </a:p>
          </p:txBody>
        </p:sp>
        <p:pic>
          <p:nvPicPr>
            <p:cNvPr id="25" name="Picture 3" descr="C:\Users\bruno\Desktop\elements\button.png"/>
            <p:cNvPicPr>
              <a:picLocks noChangeAspect="1" noChangeArrowheads="1"/>
            </p:cNvPicPr>
            <p:nvPr/>
          </p:nvPicPr>
          <p:blipFill>
            <a:blip r:embed="rId3" cstate="email">
              <a:extLst>
                <a:ext uri="{BEBA8EAE-BF5A-486C-A8C5-ECC9F3942E4B}">
                  <a14:imgProps xmlns:a14="http://schemas.microsoft.com/office/drawing/2010/main">
                    <a14:imgLayer r:embed="rId4">
                      <a14:imgEffect>
                        <a14:saturation sat="33000"/>
                      </a14:imgEffect>
                    </a14:imgLayer>
                  </a14:imgProps>
                </a:ext>
              </a:extLst>
            </a:blip>
            <a:srcRect/>
            <a:stretch>
              <a:fillRect/>
            </a:stretch>
          </p:blipFill>
          <p:spPr bwMode="auto">
            <a:xfrm>
              <a:off x="467544" y="3681729"/>
              <a:ext cx="576064" cy="5760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p:cNvGrpSpPr/>
          <p:nvPr/>
        </p:nvGrpSpPr>
        <p:grpSpPr>
          <a:xfrm>
            <a:off x="467481" y="3015352"/>
            <a:ext cx="5495567" cy="768085"/>
            <a:chOff x="467480" y="2168786"/>
            <a:chExt cx="5495567" cy="576064"/>
          </a:xfrm>
        </p:grpSpPr>
        <p:sp>
          <p:nvSpPr>
            <p:cNvPr id="20" name="Oval 7"/>
            <p:cNvSpPr/>
            <p:nvPr/>
          </p:nvSpPr>
          <p:spPr>
            <a:xfrm>
              <a:off x="584419" y="2204818"/>
              <a:ext cx="5378628" cy="504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F8F5F9"/>
            </a:solidFill>
            <a:ln w="38100" cap="flat">
              <a:solidFill>
                <a:srgbClr val="8C74C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a:t>
              </a:r>
              <a:endParaRPr lang="en-SG" sz="2400" dirty="0">
                <a:solidFill>
                  <a:srgbClr val="381A42"/>
                </a:solidFill>
                <a:latin typeface="Helvetica Neue"/>
              </a:endParaRPr>
            </a:p>
            <a:p>
              <a:r>
                <a:rPr lang="en-SG" sz="2400" dirty="0">
                  <a:solidFill>
                    <a:srgbClr val="381A42"/>
                  </a:solidFill>
                  <a:latin typeface="Helvetica Neue"/>
                </a:rPr>
                <a:t>      It is a good practice</a:t>
              </a:r>
              <a:r>
                <a:rPr lang="en-US" sz="2400" dirty="0">
                  <a:solidFill>
                    <a:srgbClr val="381A42"/>
                  </a:solidFill>
                  <a:latin typeface="Helvetica Neue"/>
                </a:rPr>
                <a:t> </a:t>
              </a:r>
              <a:endParaRPr lang="en-IN" sz="2400" dirty="0">
                <a:solidFill>
                  <a:srgbClr val="381A42"/>
                </a:solidFill>
                <a:latin typeface="Helvetica Neue"/>
              </a:endParaRPr>
            </a:p>
            <a:p>
              <a:endParaRPr lang="en-SG" sz="2400" dirty="0">
                <a:solidFill>
                  <a:srgbClr val="381A42"/>
                </a:solidFill>
                <a:latin typeface="Helvetica Neue"/>
              </a:endParaRPr>
            </a:p>
          </p:txBody>
        </p:sp>
        <p:pic>
          <p:nvPicPr>
            <p:cNvPr id="23" name="Picture 3" descr="C:\Users\bruno\Desktop\elements\button.png"/>
            <p:cNvPicPr>
              <a:picLocks noChangeAspect="1" noChangeArrowheads="1"/>
            </p:cNvPicPr>
            <p:nvPr/>
          </p:nvPicPr>
          <p:blipFill>
            <a:blip r:embed="rId3" cstate="email">
              <a:extLst>
                <a:ext uri="{BEBA8EAE-BF5A-486C-A8C5-ECC9F3942E4B}">
                  <a14:imgProps xmlns:a14="http://schemas.microsoft.com/office/drawing/2010/main">
                    <a14:imgLayer r:embed="rId4">
                      <a14:imgEffect>
                        <a14:saturation sat="33000"/>
                      </a14:imgEffect>
                    </a14:imgLayer>
                  </a14:imgProps>
                </a:ext>
              </a:extLst>
            </a:blip>
            <a:srcRect/>
            <a:stretch>
              <a:fillRect/>
            </a:stretch>
          </p:blipFill>
          <p:spPr bwMode="auto">
            <a:xfrm>
              <a:off x="467480" y="2168786"/>
              <a:ext cx="576064" cy="5760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p:cNvGrpSpPr/>
          <p:nvPr/>
        </p:nvGrpSpPr>
        <p:grpSpPr>
          <a:xfrm>
            <a:off x="467481" y="1982426"/>
            <a:ext cx="5495569" cy="768085"/>
            <a:chOff x="468131" y="1408047"/>
            <a:chExt cx="5480683" cy="576064"/>
          </a:xfrm>
        </p:grpSpPr>
        <p:sp>
          <p:nvSpPr>
            <p:cNvPr id="12" name="Oval 7"/>
            <p:cNvSpPr/>
            <p:nvPr/>
          </p:nvSpPr>
          <p:spPr>
            <a:xfrm>
              <a:off x="584117" y="1444079"/>
              <a:ext cx="5364697" cy="504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F8F5F9"/>
            </a:solidFill>
            <a:ln w="38100" cap="flat">
              <a:solidFill>
                <a:srgbClr val="8C74C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You don’t want to fall sick</a:t>
              </a:r>
              <a:endParaRPr lang="en-SG" sz="2400" dirty="0">
                <a:solidFill>
                  <a:srgbClr val="381A42"/>
                </a:solidFill>
                <a:latin typeface="Helvetica Neue"/>
              </a:endParaRPr>
            </a:p>
          </p:txBody>
        </p:sp>
        <p:pic>
          <p:nvPicPr>
            <p:cNvPr id="2051" name="Picture 3" descr="C:\Users\bruno\Desktop\elements\button.png"/>
            <p:cNvPicPr>
              <a:picLocks noChangeAspect="1" noChangeArrowheads="1"/>
            </p:cNvPicPr>
            <p:nvPr/>
          </p:nvPicPr>
          <p:blipFill>
            <a:blip r:embed="rId3" cstate="email">
              <a:extLst>
                <a:ext uri="{BEBA8EAE-BF5A-486C-A8C5-ECC9F3942E4B}">
                  <a14:imgProps xmlns:a14="http://schemas.microsoft.com/office/drawing/2010/main">
                    <a14:imgLayer r:embed="rId4">
                      <a14:imgEffect>
                        <a14:saturation sat="33000"/>
                      </a14:imgEffect>
                    </a14:imgLayer>
                  </a14:imgProps>
                </a:ext>
              </a:extLst>
            </a:blip>
            <a:srcRect/>
            <a:stretch>
              <a:fillRect/>
            </a:stretch>
          </p:blipFill>
          <p:spPr bwMode="auto">
            <a:xfrm>
              <a:off x="468131" y="1408047"/>
              <a:ext cx="574504" cy="576064"/>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Oval 7"/>
          <p:cNvSpPr/>
          <p:nvPr/>
        </p:nvSpPr>
        <p:spPr>
          <a:xfrm>
            <a:off x="584419" y="4077072"/>
            <a:ext cx="5378630" cy="672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DFF2DE"/>
          </a:solidFill>
          <a:ln w="38100" cap="flat">
            <a:solidFill>
              <a:srgbClr val="00B05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It prevents spread of infection</a:t>
            </a:r>
            <a:endParaRPr lang="en-SG" sz="2400" dirty="0">
              <a:solidFill>
                <a:srgbClr val="7C3A92"/>
              </a:solidFill>
              <a:latin typeface="Helvetica Neue"/>
            </a:endParaRPr>
          </a:p>
        </p:txBody>
      </p:sp>
      <p:pic>
        <p:nvPicPr>
          <p:cNvPr id="2050" name="Picture 2"/>
          <p:cNvPicPr>
            <a:picLocks noChangeAspect="1" noChangeArrowheads="1"/>
          </p:cNvPicPr>
          <p:nvPr/>
        </p:nvPicPr>
        <p:blipFill>
          <a:blip r:embed="rId5" cstate="email"/>
          <a:stretch>
            <a:fillRect/>
          </a:stretch>
        </p:blipFill>
        <p:spPr bwMode="auto">
          <a:xfrm>
            <a:off x="467544" y="4029109"/>
            <a:ext cx="576000" cy="768000"/>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p:cNvGrpSpPr/>
          <p:nvPr/>
        </p:nvGrpSpPr>
        <p:grpSpPr>
          <a:xfrm>
            <a:off x="467481" y="5074920"/>
            <a:ext cx="5495503" cy="768085"/>
            <a:chOff x="467544" y="2168786"/>
            <a:chExt cx="5475685" cy="576064"/>
          </a:xfrm>
        </p:grpSpPr>
        <p:sp>
          <p:nvSpPr>
            <p:cNvPr id="28" name="Oval 7"/>
            <p:cNvSpPr/>
            <p:nvPr/>
          </p:nvSpPr>
          <p:spPr>
            <a:xfrm>
              <a:off x="583998" y="2204818"/>
              <a:ext cx="5359231" cy="504000"/>
            </a:xfrm>
            <a:custGeom>
              <a:avLst/>
              <a:gdLst/>
              <a:ahLst/>
              <a:cxnLst/>
              <a:rect l="l" t="t" r="r" b="b"/>
              <a:pathLst>
                <a:path w="4793295" h="2304256">
                  <a:moveTo>
                    <a:pt x="384050" y="0"/>
                  </a:moveTo>
                  <a:lnTo>
                    <a:pt x="798882" y="0"/>
                  </a:lnTo>
                  <a:lnTo>
                    <a:pt x="1997206" y="0"/>
                  </a:lnTo>
                  <a:lnTo>
                    <a:pt x="4409245" y="0"/>
                  </a:lnTo>
                  <a:cubicBezTo>
                    <a:pt x="4621350" y="0"/>
                    <a:pt x="4793295" y="171945"/>
                    <a:pt x="4793295" y="384050"/>
                  </a:cubicBezTo>
                  <a:lnTo>
                    <a:pt x="4793295" y="1344149"/>
                  </a:lnTo>
                  <a:lnTo>
                    <a:pt x="4793295" y="1920206"/>
                  </a:lnTo>
                  <a:cubicBezTo>
                    <a:pt x="4793295" y="2121188"/>
                    <a:pt x="4638911" y="2286112"/>
                    <a:pt x="4442100" y="2300944"/>
                  </a:cubicBezTo>
                  <a:lnTo>
                    <a:pt x="3384376" y="2300944"/>
                  </a:lnTo>
                  <a:lnTo>
                    <a:pt x="3384376" y="2304256"/>
                  </a:lnTo>
                  <a:lnTo>
                    <a:pt x="2369613" y="2304256"/>
                  </a:lnTo>
                  <a:lnTo>
                    <a:pt x="1997206" y="2304256"/>
                  </a:lnTo>
                  <a:lnTo>
                    <a:pt x="798882" y="2304256"/>
                  </a:lnTo>
                  <a:lnTo>
                    <a:pt x="384050" y="2304256"/>
                  </a:lnTo>
                  <a:cubicBezTo>
                    <a:pt x="171945" y="2304256"/>
                    <a:pt x="0" y="2132311"/>
                    <a:pt x="0" y="1920206"/>
                  </a:cubicBezTo>
                  <a:lnTo>
                    <a:pt x="0" y="1344149"/>
                  </a:lnTo>
                  <a:lnTo>
                    <a:pt x="0" y="384050"/>
                  </a:lnTo>
                  <a:cubicBezTo>
                    <a:pt x="0" y="171945"/>
                    <a:pt x="171945" y="0"/>
                    <a:pt x="384050" y="0"/>
                  </a:cubicBezTo>
                  <a:close/>
                </a:path>
              </a:pathLst>
            </a:custGeom>
            <a:solidFill>
              <a:srgbClr val="F8F5F9"/>
            </a:solidFill>
            <a:ln w="38100" cap="flat">
              <a:solidFill>
                <a:srgbClr val="8C74C0"/>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2400" dirty="0">
                  <a:solidFill>
                    <a:srgbClr val="381A42"/>
                  </a:solidFill>
                  <a:latin typeface="Helvetica Neue"/>
                </a:rPr>
                <a:t>      You will be rewarded</a:t>
              </a:r>
              <a:endParaRPr lang="en-SG" sz="2400" dirty="0">
                <a:solidFill>
                  <a:srgbClr val="381A42"/>
                </a:solidFill>
                <a:latin typeface="Helvetica Neue"/>
              </a:endParaRPr>
            </a:p>
          </p:txBody>
        </p:sp>
        <p:pic>
          <p:nvPicPr>
            <p:cNvPr id="30" name="Picture 3" descr="C:\Users\bruno\Desktop\elements\button.png"/>
            <p:cNvPicPr>
              <a:picLocks noChangeAspect="1" noChangeArrowheads="1"/>
            </p:cNvPicPr>
            <p:nvPr/>
          </p:nvPicPr>
          <p:blipFill>
            <a:blip r:embed="rId6" cstate="email">
              <a:extLst>
                <a:ext uri="{BEBA8EAE-BF5A-486C-A8C5-ECC9F3942E4B}">
                  <a14:imgProps xmlns:a14="http://schemas.microsoft.com/office/drawing/2010/main">
                    <a14:imgLayer r:embed="rId4">
                      <a14:imgEffect>
                        <a14:saturation sat="33000"/>
                      </a14:imgEffect>
                    </a14:imgLayer>
                  </a14:imgProps>
                </a:ext>
              </a:extLst>
            </a:blip>
            <a:srcRect/>
            <a:stretch>
              <a:fillRect/>
            </a:stretch>
          </p:blipFill>
          <p:spPr bwMode="auto">
            <a:xfrm>
              <a:off x="467544" y="2168786"/>
              <a:ext cx="576064" cy="576064"/>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TextBox 23"/>
          <p:cNvSpPr txBox="1"/>
          <p:nvPr/>
        </p:nvSpPr>
        <p:spPr>
          <a:xfrm>
            <a:off x="463210" y="263401"/>
            <a:ext cx="6701077" cy="1200329"/>
          </a:xfrm>
          <a:prstGeom prst="rect">
            <a:avLst/>
          </a:prstGeom>
          <a:noFill/>
        </p:spPr>
        <p:txBody>
          <a:bodyPr wrap="square" rtlCol="0">
            <a:spAutoFit/>
          </a:bodyPr>
          <a:lstStyle/>
          <a:p>
            <a:r>
              <a:rPr lang="en-SG" sz="3600" b="1" dirty="0">
                <a:solidFill>
                  <a:srgbClr val="7C3A92"/>
                </a:solidFill>
                <a:latin typeface="Helvetica Neue"/>
              </a:rPr>
              <a:t>Why should you keep yourself safe from infection?</a:t>
            </a:r>
            <a:endParaRPr lang="en-SG" sz="3600" b="1" dirty="0">
              <a:solidFill>
                <a:srgbClr val="7C3A92"/>
              </a:solidFill>
              <a:latin typeface="Helvetica Neue"/>
            </a:endParaRPr>
          </a:p>
        </p:txBody>
      </p:sp>
      <p:sp>
        <p:nvSpPr>
          <p:cNvPr id="19" name="TextBox 18"/>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63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21" name="Rectangle 2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22" name="Straight Connector 2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fade">
                                      <p:cBhvr>
                                        <p:cTn id="11" dur="1000"/>
                                        <p:tgtEl>
                                          <p:spTgt spid="56"/>
                                        </p:tgtEl>
                                      </p:cBhvr>
                                    </p:animEffect>
                                  </p:childTnLst>
                                </p:cTn>
                              </p:par>
                            </p:childTnLst>
                          </p:cTn>
                        </p:par>
                        <p:par>
                          <p:cTn id="12" fill="hold">
                            <p:stCondLst>
                              <p:cond delay="500"/>
                            </p:stCondLst>
                            <p:childTnLst>
                              <p:par>
                                <p:cTn id="13" presetID="2" presetClass="entr" presetSubtype="8" decel="100000"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0-#ppt_w/2"/>
                                          </p:val>
                                        </p:tav>
                                        <p:tav tm="100000">
                                          <p:val>
                                            <p:strVal val="#ppt_x"/>
                                          </p:val>
                                        </p:tav>
                                      </p:tavLst>
                                    </p:anim>
                                    <p:anim calcmode="lin" valueType="num">
                                      <p:cBhvr additive="base">
                                        <p:cTn id="16" dur="500" fill="hold"/>
                                        <p:tgtEl>
                                          <p:spTgt spid="24"/>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0-#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8" fill="hold" nodeType="afterEffect">
                                  <p:stCondLst>
                                    <p:cond delay="40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0-#ppt_w/2"/>
                                          </p:val>
                                        </p:tav>
                                        <p:tav tm="100000">
                                          <p:val>
                                            <p:strVal val="#ppt_x"/>
                                          </p:val>
                                        </p:tav>
                                      </p:tavLst>
                                    </p:anim>
                                    <p:anim calcmode="lin" valueType="num">
                                      <p:cBhvr additive="base">
                                        <p:cTn id="26" dur="500" fill="hold"/>
                                        <p:tgtEl>
                                          <p:spTgt spid="4"/>
                                        </p:tgtEl>
                                        <p:attrNameLst>
                                          <p:attrName>ppt_y</p:attrName>
                                        </p:attrNameLst>
                                      </p:cBhvr>
                                      <p:tavLst>
                                        <p:tav tm="0">
                                          <p:val>
                                            <p:strVal val="#ppt_y"/>
                                          </p:val>
                                        </p:tav>
                                        <p:tav tm="100000">
                                          <p:val>
                                            <p:strVal val="#ppt_y"/>
                                          </p:val>
                                        </p:tav>
                                      </p:tavLst>
                                    </p:anim>
                                  </p:childTnLst>
                                </p:cTn>
                              </p:par>
                            </p:childTnLst>
                          </p:cTn>
                        </p:par>
                        <p:par>
                          <p:cTn id="27" fill="hold">
                            <p:stCondLst>
                              <p:cond delay="2400"/>
                            </p:stCondLst>
                            <p:childTnLst>
                              <p:par>
                                <p:cTn id="28" presetID="2" presetClass="entr" presetSubtype="8" fill="hold" nodeType="afterEffect">
                                  <p:stCondLst>
                                    <p:cond delay="400"/>
                                  </p:stCondLst>
                                  <p:childTnLst>
                                    <p:set>
                                      <p:cBhvr>
                                        <p:cTn id="29" dur="1" fill="hold">
                                          <p:stCondLst>
                                            <p:cond delay="0"/>
                                          </p:stCondLst>
                                        </p:cTn>
                                        <p:tgtEl>
                                          <p:spTgt spid="27"/>
                                        </p:tgtEl>
                                        <p:attrNameLst>
                                          <p:attrName>style.visibility</p:attrName>
                                        </p:attrNameLst>
                                      </p:cBhvr>
                                      <p:to>
                                        <p:strVal val="visible"/>
                                      </p:to>
                                    </p:set>
                                    <p:anim calcmode="lin" valueType="num">
                                      <p:cBhvr additive="base">
                                        <p:cTn id="30" dur="500" fill="hold"/>
                                        <p:tgtEl>
                                          <p:spTgt spid="27"/>
                                        </p:tgtEl>
                                        <p:attrNameLst>
                                          <p:attrName>ppt_x</p:attrName>
                                        </p:attrNameLst>
                                      </p:cBhvr>
                                      <p:tavLst>
                                        <p:tav tm="0">
                                          <p:val>
                                            <p:strVal val="0-#ppt_w/2"/>
                                          </p:val>
                                        </p:tav>
                                        <p:tav tm="100000">
                                          <p:val>
                                            <p:strVal val="#ppt_x"/>
                                          </p:val>
                                        </p:tav>
                                      </p:tavLst>
                                    </p:anim>
                                    <p:anim calcmode="lin" valueType="num">
                                      <p:cBhvr additive="base">
                                        <p:cTn id="31" dur="500" fill="hold"/>
                                        <p:tgtEl>
                                          <p:spTgt spid="27"/>
                                        </p:tgtEl>
                                        <p:attrNameLst>
                                          <p:attrName>ppt_y</p:attrName>
                                        </p:attrNameLst>
                                      </p:cBhvr>
                                      <p:tavLst>
                                        <p:tav tm="0">
                                          <p:val>
                                            <p:strVal val="#ppt_y"/>
                                          </p:val>
                                        </p:tav>
                                        <p:tav tm="100000">
                                          <p:val>
                                            <p:strVal val="#ppt_y"/>
                                          </p:val>
                                        </p:tav>
                                      </p:tavLst>
                                    </p:anim>
                                  </p:childTnLst>
                                </p:cTn>
                              </p:par>
                            </p:childTnLst>
                          </p:cTn>
                        </p:par>
                        <p:par>
                          <p:cTn id="32" fill="hold">
                            <p:stCondLst>
                              <p:cond delay="3300"/>
                            </p:stCondLst>
                            <p:childTnLst>
                              <p:par>
                                <p:cTn id="33" presetID="2" presetClass="entr" presetSubtype="8" fill="hold" nodeType="afterEffect">
                                  <p:stCondLst>
                                    <p:cond delay="40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0-#ppt_w/2"/>
                                          </p:val>
                                        </p:tav>
                                        <p:tav tm="100000">
                                          <p:val>
                                            <p:strVal val="#ppt_x"/>
                                          </p:val>
                                        </p:tav>
                                      </p:tavLst>
                                    </p:anim>
                                    <p:anim calcmode="lin" valueType="num">
                                      <p:cBhvr additive="base">
                                        <p:cTn id="3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050"/>
                                        </p:tgtEl>
                                        <p:attrNameLst>
                                          <p:attrName>style.visibility</p:attrName>
                                        </p:attrNameLst>
                                      </p:cBhvr>
                                      <p:to>
                                        <p:strVal val="visible"/>
                                      </p:to>
                                    </p:set>
                                    <p:animEffect transition="in" filter="fade">
                                      <p:cBhvr>
                                        <p:cTn id="41" dur="500"/>
                                        <p:tgtEl>
                                          <p:spTgt spid="2050"/>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par>
                          <p:cTn id="45" fill="hold">
                            <p:stCondLst>
                              <p:cond delay="500"/>
                            </p:stCondLst>
                            <p:childTnLst>
                              <p:par>
                                <p:cTn id="46" presetID="1" presetClass="exit" presetSubtype="0" fill="hold" nodeType="afterEffect">
                                  <p:stCondLst>
                                    <p:cond delay="0"/>
                                  </p:stCondLst>
                                  <p:childTnLst>
                                    <p:set>
                                      <p:cBhvr>
                                        <p:cTn id="47"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dirty="0"/>
              <a:t>Any Questions?</a:t>
            </a:r>
            <a:endParaRPr lang="en-US" dirty="0"/>
          </a:p>
        </p:txBody>
      </p:sp>
      <p:sp>
        <p:nvSpPr>
          <p:cNvPr id="3" name="TextBox 2"/>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64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0" y="-18373"/>
            <a:ext cx="9144000" cy="6876373"/>
          </a:xfrm>
          <a:prstGeom prst="rect">
            <a:avLst/>
          </a:prstGeom>
          <a:ln>
            <a:solidFill>
              <a:srgbClr val="7030A0"/>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sp>
        <p:nvSpPr>
          <p:cNvPr id="12" name="TextBox 11"/>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6</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3" name="Rectangle 12"/>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4" name="Straight Connector 13"/>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p:nvPr/>
        </p:nvPicPr>
        <p:blipFill>
          <a:blip r:embed="rId1" cstate="email"/>
          <a:stretch>
            <a:fillRect/>
          </a:stretch>
        </p:blipFill>
        <p:spPr>
          <a:xfrm>
            <a:off x="795528" y="2880360"/>
            <a:ext cx="7560000" cy="1440000"/>
          </a:xfrm>
          <a:prstGeom prst="rect">
            <a:avLst/>
          </a:prstGeom>
        </p:spPr>
      </p:pic>
      <p:sp>
        <p:nvSpPr>
          <p:cNvPr id="10" name="Rectangle 9"/>
          <p:cNvSpPr/>
          <p:nvPr/>
        </p:nvSpPr>
        <p:spPr>
          <a:xfrm>
            <a:off x="971600" y="3265820"/>
            <a:ext cx="7200800" cy="553998"/>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First Day of Duty with the Elder</a:t>
            </a:r>
            <a:endParaRPr lang="en-US" sz="3000" b="1" dirty="0">
              <a:latin typeface="Helvetica" panose="020B0604020202020204" pitchFamily="34" charset="0"/>
              <a:cs typeface="Helvetica"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Khasnobis\Desktop\Eldercare Final Hero Images\First-Day-of-Duty-with-the-Elder.jpg"/>
          <p:cNvPicPr preferRelativeResize="0">
            <a:picLocks noChangeArrowheads="1"/>
          </p:cNvPicPr>
          <p:nvPr/>
        </p:nvPicPr>
        <p:blipFill>
          <a:blip r:embed="rId1" cstate="email"/>
          <a:srcRect/>
          <a:stretch>
            <a:fillRect/>
          </a:stretch>
        </p:blipFill>
        <p:spPr bwMode="auto">
          <a:xfrm>
            <a:off x="1" y="1358543"/>
            <a:ext cx="9144000" cy="5256000"/>
          </a:xfrm>
          <a:prstGeom prst="rect">
            <a:avLst/>
          </a:prstGeom>
          <a:noFill/>
          <a:extLst>
            <a:ext uri="{909E8E84-426E-40DD-AFC4-6F175D3DCCD1}">
              <a14:hiddenFill xmlns:a14="http://schemas.microsoft.com/office/drawing/2010/main">
                <a:solidFill>
                  <a:srgbClr val="FFFFFF"/>
                </a:solidFill>
              </a14:hiddenFill>
            </a:ext>
          </a:extLst>
        </p:spPr>
      </p:pic>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lvl="0">
              <a:buSzPct val="25000"/>
            </a:pPr>
            <a:r>
              <a:rPr lang="en-US" sz="3600" b="1" dirty="0">
                <a:solidFill>
                  <a:schemeClr val="lt1"/>
                </a:solidFill>
                <a:latin typeface="Helvetica Neue"/>
                <a:ea typeface="Helvetica Neue"/>
                <a:cs typeface="Helvetica Neue"/>
              </a:rPr>
              <a:t>First Day of Duty with the Elder</a:t>
            </a:r>
            <a:endParaRPr lang="en-SG" sz="3600" b="1"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7</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Helvetica" panose="020B0604020202020204" pitchFamily="34" charset="0"/>
                <a:cs typeface="Helvetica" panose="020B0604020202020204" pitchFamily="34" charset="0"/>
              </a:rPr>
              <a:t>Summary</a:t>
            </a:r>
            <a:endParaRPr lang="en-US" sz="3000"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304800" y="1219200"/>
            <a:ext cx="8534400" cy="4906963"/>
          </a:xfrm>
        </p:spPr>
        <p:txBody>
          <a:bodyPr>
            <a:noAutofit/>
          </a:bodyPr>
          <a:lstStyle/>
          <a:p>
            <a:pPr lvl="0"/>
            <a:r>
              <a:rPr lang="en-US" sz="2400" dirty="0">
                <a:latin typeface="Helvetica" panose="020B0604020202020204" pitchFamily="34" charset="0"/>
                <a:cs typeface="Helvetica" panose="020B0604020202020204" pitchFamily="34" charset="0"/>
              </a:rPr>
              <a:t>Ask your employer about your daily reporting time and the time when you will leave</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List down your responsibilities with your employer</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Understand the layout of the elder’s home</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Ask your employer about the elder’s age, family structure, physical and mental abilities, medical problems, diet, and any specific needs</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Ask your employer about the current medications that need to be administered</a:t>
            </a:r>
            <a:endParaRPr lang="en-US" sz="2400" dirty="0">
              <a:latin typeface="Helvetica" panose="020B0604020202020204" pitchFamily="34" charset="0"/>
              <a:cs typeface="Helvetica" panose="020B0604020202020204" pitchFamily="34" charset="0"/>
            </a:endParaRPr>
          </a:p>
          <a:p>
            <a:pPr lvl="0"/>
            <a:r>
              <a:rPr lang="en-US" sz="2400" dirty="0">
                <a:latin typeface="Helvetica" panose="020B0604020202020204" pitchFamily="34" charset="0"/>
                <a:cs typeface="Helvetica" panose="020B0604020202020204" pitchFamily="34" charset="0"/>
              </a:rPr>
              <a:t>Check and record vital information of the elder</a:t>
            </a:r>
            <a:endParaRPr lang="en-US" sz="2400" dirty="0">
              <a:latin typeface="Helvetica" panose="020B0604020202020204" pitchFamily="34" charset="0"/>
              <a:cs typeface="Helvetica" panose="020B0604020202020204" pitchFamily="34" charset="0"/>
            </a:endParaRPr>
          </a:p>
        </p:txBody>
      </p:sp>
      <p:sp>
        <p:nvSpPr>
          <p:cNvPr id="9" name="TextBox 8"/>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8</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0" name="Rectangle 9"/>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ags/tag1.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2.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3.xml><?xml version="1.0" encoding="utf-8"?>
<p:tagLst xmlns:p="http://schemas.openxmlformats.org/presentationml/2006/main">
  <p:tag name="MMPROD_NEXTUNIQUEID" val="10009"/>
  <p:tag name="MMPROD_UIDATA" val="&lt;database version=&quot;10.0&quot;&gt;&lt;object type=&quot;1&quot; unique_id=&quot;10001&quot;&gt;&lt;object type=&quot;2&quot; unique_id=&quot;10002&quot;&gt;&lt;object type=&quot;3&quot; unique_id=&quot;10043&quot;&gt;&lt;property id=&quot;20148&quot; value=&quot;5&quot;/&gt;&lt;property id=&quot;20300&quot; value=&quot;Slide 1&quot;/&gt;&lt;property id=&quot;20307&quot; value=&quot;353&quot;/&gt;&lt;/object&gt;&lt;object type=&quot;3&quot; unique_id=&quot;10044&quot;&gt;&lt;property id=&quot;20148&quot; value=&quot;5&quot;/&gt;&lt;property id=&quot;20300&quot; value=&quot;Slide 2&quot;/&gt;&lt;property id=&quot;20307&quot; value=&quot;314&quot;/&gt;&lt;/object&gt;&lt;object type=&quot;3&quot; unique_id=&quot;10045&quot;&gt;&lt;property id=&quot;20148&quot; value=&quot;5&quot;/&gt;&lt;property id=&quot;20300&quot; value=&quot;Slide 3&quot;/&gt;&lt;property id=&quot;20307&quot; value=&quot;405&quot;/&gt;&lt;/object&gt;&lt;object type=&quot;3&quot; unique_id=&quot;10046&quot;&gt;&lt;property id=&quot;20148&quot; value=&quot;5&quot;/&gt;&lt;property id=&quot;20300&quot; value=&quot;Slide 4 - &amp;quot;Summary&amp;quot;&quot;/&gt;&lt;property id=&quot;20307&quot; value=&quot;315&quot;/&gt;&lt;/object&gt;&lt;object type=&quot;3&quot; unique_id=&quot;10047&quot;&gt;&lt;property id=&quot;20148&quot; value=&quot;5&quot;/&gt;&lt;property id=&quot;20300&quot; value=&quot;Slide 5&quot;/&gt;&lt;property id=&quot;20307&quot; value=&quot;347&quot;/&gt;&lt;/object&gt;&lt;object type=&quot;3&quot; unique_id=&quot;10048&quot;&gt;&lt;property id=&quot;20148&quot; value=&quot;5&quot;/&gt;&lt;property id=&quot;20300&quot; value=&quot;Slide 6 - &amp;quot;Any Questions?&amp;quot;&quot;/&gt;&lt;property id=&quot;20307&quot; value=&quot;316&quot;/&gt;&lt;/object&gt;&lt;object type=&quot;3&quot; unique_id=&quot;10049&quot;&gt;&lt;property id=&quot;20148&quot; value=&quot;5&quot;/&gt;&lt;property id=&quot;20300&quot; value=&quot;Slide 7&quot;/&gt;&lt;property id=&quot;20307&quot; value=&quot;319&quot;/&gt;&lt;/object&gt;&lt;object type=&quot;3&quot; unique_id=&quot;10050&quot;&gt;&lt;property id=&quot;20148&quot; value=&quot;5&quot;/&gt;&lt;property id=&quot;20300&quot; value=&quot;Slide 8&quot;/&gt;&lt;property id=&quot;20307&quot; value=&quot;348&quot;/&gt;&lt;/object&gt;&lt;object type=&quot;3&quot; unique_id=&quot;10051&quot;&gt;&lt;property id=&quot;20148&quot; value=&quot;5&quot;/&gt;&lt;property id=&quot;20300&quot; value=&quot;Slide 9 - &amp;quot;Summary&amp;quot;&quot;/&gt;&lt;property id=&quot;20307&quot; value=&quot;321&quot;/&gt;&lt;/object&gt;&lt;object type=&quot;3&quot; unique_id=&quot;10052&quot;&gt;&lt;property id=&quot;20148&quot; value=&quot;5&quot;/&gt;&lt;property id=&quot;20300&quot; value=&quot;Slide 10 - &amp;quot;Summary&amp;quot;&quot;/&gt;&lt;property id=&quot;20307&quot; value=&quot;349&quot;/&gt;&lt;/object&gt;&lt;object type=&quot;3&quot; unique_id=&quot;10053&quot;&gt;&lt;property id=&quot;20148&quot; value=&quot;5&quot;/&gt;&lt;property id=&quot;20300&quot; value=&quot;Slide 11&quot;/&gt;&lt;property id=&quot;20307&quot; value=&quot;350&quot;/&gt;&lt;/object&gt;&lt;object type=&quot;3&quot; unique_id=&quot;10054&quot;&gt;&lt;property id=&quot;20148&quot; value=&quot;5&quot;/&gt;&lt;property id=&quot;20300&quot; value=&quot;Slide 12 - &amp;quot;Any Questions?&amp;quot;&quot;/&gt;&lt;property id=&quot;20307&quot; value=&quot;322&quot;/&gt;&lt;/object&gt;&lt;object type=&quot;3&quot; unique_id=&quot;10055&quot;&gt;&lt;property id=&quot;20148&quot; value=&quot;5&quot;/&gt;&lt;property id=&quot;20300&quot; value=&quot;Slide 13&quot;/&gt;&lt;property id=&quot;20307&quot; value=&quot;407&quot;/&gt;&lt;/object&gt;&lt;object type=&quot;3&quot; unique_id=&quot;10056&quot;&gt;&lt;property id=&quot;20148&quot; value=&quot;5&quot;/&gt;&lt;property id=&quot;20300&quot; value=&quot;Slide 14&quot;/&gt;&lt;property id=&quot;20307&quot; value=&quot;406&quot;/&gt;&lt;/object&gt;&lt;object type=&quot;3&quot; unique_id=&quot;10057&quot;&gt;&lt;property id=&quot;20148&quot; value=&quot;5&quot;/&gt;&lt;property id=&quot;20300&quot; value=&quot;Slide 15 - &amp;quot;Summary&amp;quot;&quot;/&gt;&lt;property id=&quot;20307&quot; value=&quot;354&quot;/&gt;&lt;/object&gt;&lt;object type=&quot;3&quot; unique_id=&quot;10058&quot;&gt;&lt;property id=&quot;20148&quot; value=&quot;5&quot;/&gt;&lt;property id=&quot;20300&quot; value=&quot;Slide 16 - &amp;quot;Summary&amp;quot;&quot;/&gt;&lt;property id=&quot;20307&quot; value=&quot;355&quot;/&gt;&lt;/object&gt;&lt;object type=&quot;3&quot; unique_id=&quot;10059&quot;&gt;&lt;property id=&quot;20148&quot; value=&quot;5&quot;/&gt;&lt;property id=&quot;20300&quot; value=&quot;Slide 17 - &amp;quot;Summary&amp;quot;&quot;/&gt;&lt;property id=&quot;20307&quot; value=&quot;356&quot;/&gt;&lt;/object&gt;&lt;object type=&quot;3&quot; unique_id=&quot;10060&quot;&gt;&lt;property id=&quot;20148&quot; value=&quot;5&quot;/&gt;&lt;property id=&quot;20300&quot; value=&quot;Slide 18&quot;/&gt;&lt;property id=&quot;20307&quot; value=&quot;419&quot;/&gt;&lt;/object&gt;&lt;object type=&quot;3&quot; unique_id=&quot;10061&quot;&gt;&lt;property id=&quot;20148&quot; value=&quot;5&quot;/&gt;&lt;property id=&quot;20300&quot; value=&quot;Slide 19 - &amp;quot;Any Questions?&amp;quot;&quot;/&gt;&lt;property id=&quot;20307&quot; value=&quot;357&quot;/&gt;&lt;/object&gt;&lt;object type=&quot;3&quot; unique_id=&quot;10062&quot;&gt;&lt;property id=&quot;20148&quot; value=&quot;5&quot;/&gt;&lt;property id=&quot;20300&quot; value=&quot;Slide 20&quot;/&gt;&lt;property id=&quot;20307&quot; value=&quot;409&quot;/&gt;&lt;/object&gt;&lt;object type=&quot;3&quot; unique_id=&quot;10063&quot;&gt;&lt;property id=&quot;20148&quot; value=&quot;5&quot;/&gt;&lt;property id=&quot;20300&quot; value=&quot;Slide 21&quot;/&gt;&lt;property id=&quot;20307&quot; value=&quot;410&quot;/&gt;&lt;/object&gt;&lt;object type=&quot;3&quot; unique_id=&quot;10064&quot;&gt;&lt;property id=&quot;20148&quot; value=&quot;5&quot;/&gt;&lt;property id=&quot;20300&quot; value=&quot;Slide 22 - &amp;quot;Summary&amp;quot;&quot;/&gt;&lt;property id=&quot;20307&quot; value=&quot;360&quot;/&gt;&lt;/object&gt;&lt;object type=&quot;3&quot; unique_id=&quot;10066&quot;&gt;&lt;property id=&quot;20148&quot; value=&quot;5&quot;/&gt;&lt;property id=&quot;20300&quot; value=&quot;Slide 24 - &amp;quot;Any Questions?&amp;quot;&quot;/&gt;&lt;property id=&quot;20307&quot; value=&quot;362&quot;/&gt;&lt;/object&gt;&lt;object type=&quot;3&quot; unique_id=&quot;10067&quot;&gt;&lt;property id=&quot;20148&quot; value=&quot;5&quot;/&gt;&lt;property id=&quot;20300&quot; value=&quot;Slide 25&quot;/&gt;&lt;property id=&quot;20307&quot; value=&quot;411&quot;/&gt;&lt;/object&gt;&lt;object type=&quot;3&quot; unique_id=&quot;10068&quot;&gt;&lt;property id=&quot;20148&quot; value=&quot;5&quot;/&gt;&lt;property id=&quot;20300&quot; value=&quot;Slide 26&quot;/&gt;&lt;property id=&quot;20307&quot; value=&quot;418&quot;/&gt;&lt;/object&gt;&lt;object type=&quot;3&quot; unique_id=&quot;10069&quot;&gt;&lt;property id=&quot;20148&quot; value=&quot;5&quot;/&gt;&lt;property id=&quot;20300&quot; value=&quot;Slide 27 - &amp;quot;Summary&amp;quot;&quot;/&gt;&lt;property id=&quot;20307&quot; value=&quot;365&quot;/&gt;&lt;/object&gt;&lt;object type=&quot;3&quot; unique_id=&quot;10070&quot;&gt;&lt;property id=&quot;20148&quot; value=&quot;5&quot;/&gt;&lt;property id=&quot;20300&quot; value=&quot;Slide 28 - &amp;quot;Summary&amp;quot;&quot;/&gt;&lt;property id=&quot;20307&quot; value=&quot;366&quot;/&gt;&lt;/object&gt;&lt;object type=&quot;3&quot; unique_id=&quot;10071&quot;&gt;&lt;property id=&quot;20148&quot; value=&quot;5&quot;/&gt;&lt;property id=&quot;20300&quot; value=&quot;Slide 23&quot;/&gt;&lt;property id=&quot;20307&quot; value=&quot;421&quot;/&gt;&lt;/object&gt;&lt;object type=&quot;3&quot; unique_id=&quot;10072&quot;&gt;&lt;property id=&quot;20148&quot; value=&quot;5&quot;/&gt;&lt;property id=&quot;20300&quot; value=&quot;Slide 30 - &amp;quot;Any Questions?&amp;quot;&quot;/&gt;&lt;property id=&quot;20307&quot; value=&quot;367&quot;/&gt;&lt;/object&gt;&lt;object type=&quot;3&quot; unique_id=&quot;10073&quot;&gt;&lt;property id=&quot;20148&quot; value=&quot;5&quot;/&gt;&lt;property id=&quot;20300&quot; value=&quot;Slide 31&quot;/&gt;&lt;property id=&quot;20307&quot; value=&quot;368&quot;/&gt;&lt;/object&gt;&lt;object type=&quot;3&quot; unique_id=&quot;10074&quot;&gt;&lt;property id=&quot;20148&quot; value=&quot;5&quot;/&gt;&lt;property id=&quot;20300&quot; value=&quot;Slide 32&quot;/&gt;&lt;property id=&quot;20307&quot; value=&quot;399&quot;/&gt;&lt;/object&gt;&lt;object type=&quot;3&quot; unique_id=&quot;10075&quot;&gt;&lt;property id=&quot;20148&quot; value=&quot;5&quot;/&gt;&lt;property id=&quot;20300&quot; value=&quot;Slide 33 - &amp;quot;Post-Module Activity&amp;quot;&quot;/&gt;&lt;property id=&quot;20307&quot; value=&quot;400&quot;/&gt;&lt;/object&gt;&lt;object type=&quot;3&quot; unique_id=&quot;10076&quot;&gt;&lt;property id=&quot;20148&quot; value=&quot;5&quot;/&gt;&lt;property id=&quot;20300&quot; value=&quot;Slide 34 - &amp;quot;Summary&amp;quot;&quot;/&gt;&lt;property id=&quot;20307&quot; value=&quot;416&quot;/&gt;&lt;/object&gt;&lt;object type=&quot;3&quot; unique_id=&quot;10077&quot;&gt;&lt;property id=&quot;20148&quot; value=&quot;5&quot;/&gt;&lt;property id=&quot;20300&quot; value=&quot;Slide 35 - &amp;quot;Summary&amp;quot;&quot;/&gt;&lt;property id=&quot;20307&quot; value=&quot;369&quot;/&gt;&lt;/object&gt;&lt;object type=&quot;3&quot; unique_id=&quot;10078&quot;&gt;&lt;property id=&quot;20148&quot; value=&quot;5&quot;/&gt;&lt;property id=&quot;20300&quot; value=&quot;Slide 36&quot;/&gt;&lt;property id=&quot;20307&quot; value=&quot;422&quot;/&gt;&lt;/object&gt;&lt;object type=&quot;3&quot; unique_id=&quot;10079&quot;&gt;&lt;property id=&quot;20148&quot; value=&quot;5&quot;/&gt;&lt;property id=&quot;20300&quot; value=&quot;Slide 37 - &amp;quot;Any Questions?&amp;quot;&quot;/&gt;&lt;property id=&quot;20307&quot; value=&quot;370&quot;/&gt;&lt;/object&gt;&lt;object type=&quot;3&quot; unique_id=&quot;10080&quot;&gt;&lt;property id=&quot;20148&quot; value=&quot;5&quot;/&gt;&lt;property id=&quot;20300&quot; value=&quot;Slide 38&quot;/&gt;&lt;property id=&quot;20307&quot; value=&quot;412&quot;/&gt;&lt;/object&gt;&lt;object type=&quot;3&quot; unique_id=&quot;10081&quot;&gt;&lt;property id=&quot;20148&quot; value=&quot;5&quot;/&gt;&lt;property id=&quot;20300&quot; value=&quot;Slide 39&quot;/&gt;&lt;property id=&quot;20307&quot; value=&quot;371&quot;/&gt;&lt;/object&gt;&lt;object type=&quot;3&quot; unique_id=&quot;10082&quot;&gt;&lt;property id=&quot;20148&quot; value=&quot;5&quot;/&gt;&lt;property id=&quot;20300&quot; value=&quot;Slide 40 - &amp;quot;Post-Module Activity&amp;quot;&quot;/&gt;&lt;property id=&quot;20307&quot; value=&quot;401&quot;/&gt;&lt;/object&gt;&lt;object type=&quot;3&quot; unique_id=&quot;10083&quot;&gt;&lt;property id=&quot;20148&quot; value=&quot;5&quot;/&gt;&lt;property id=&quot;20300&quot; value=&quot;Slide 41 - &amp;quot;Summary&amp;quot;&quot;/&gt;&lt;property id=&quot;20307&quot; value=&quot;375&quot;/&gt;&lt;/object&gt;&lt;object type=&quot;3&quot; unique_id=&quot;10084&quot;&gt;&lt;property id=&quot;20148&quot; value=&quot;5&quot;/&gt;&lt;property id=&quot;20300&quot; value=&quot;Slide 42 - &amp;quot;Summary&amp;quot;&quot;/&gt;&lt;property id=&quot;20307&quot; value=&quot;376&quot;/&gt;&lt;/object&gt;&lt;object type=&quot;3&quot; unique_id=&quot;10085&quot;&gt;&lt;property id=&quot;20148&quot; value=&quot;5&quot;/&gt;&lt;property id=&quot;20300&quot; value=&quot;Slide 43 - &amp;quot;Summary&amp;quot;&quot;/&gt;&lt;property id=&quot;20307&quot; value=&quot;377&quot;/&gt;&lt;/object&gt;&lt;object type=&quot;3&quot; unique_id=&quot;10086&quot;&gt;&lt;property id=&quot;20148&quot; value=&quot;5&quot;/&gt;&lt;property id=&quot;20300&quot; value=&quot;Slide 44&quot;/&gt;&lt;property id=&quot;20307&quot; value=&quot;423&quot;/&gt;&lt;/object&gt;&lt;object type=&quot;3&quot; unique_id=&quot;10087&quot;&gt;&lt;property id=&quot;20148&quot; value=&quot;5&quot;/&gt;&lt;property id=&quot;20300&quot; value=&quot;Slide 45 - &amp;quot;Any Questions?&amp;quot;&quot;/&gt;&lt;property id=&quot;20307&quot; value=&quot;378&quot;/&gt;&lt;/object&gt;&lt;object type=&quot;3&quot; unique_id=&quot;10088&quot;&gt;&lt;property id=&quot;20148&quot; value=&quot;5&quot;/&gt;&lt;property id=&quot;20300&quot; value=&quot;Slide 46&quot;/&gt;&lt;property id=&quot;20307&quot; value=&quot;413&quot;/&gt;&lt;/object&gt;&lt;object type=&quot;3&quot; unique_id=&quot;10089&quot;&gt;&lt;property id=&quot;20148&quot; value=&quot;5&quot;/&gt;&lt;property id=&quot;20300&quot; value=&quot;Slide 47&quot;/&gt;&lt;property id=&quot;20307&quot; value=&quot;379&quot;/&gt;&lt;/object&gt;&lt;object type=&quot;3&quot; unique_id=&quot;10090&quot;&gt;&lt;property id=&quot;20148&quot; value=&quot;5&quot;/&gt;&lt;property id=&quot;20300&quot; value=&quot;Slide 48 - &amp;quot;Post-Module Activity&amp;quot;&quot;/&gt;&lt;property id=&quot;20307&quot; value=&quot;402&quot;/&gt;&lt;/object&gt;&lt;object type=&quot;3&quot; unique_id=&quot;10091&quot;&gt;&lt;property id=&quot;20148&quot; value=&quot;5&quot;/&gt;&lt;property id=&quot;20300&quot; value=&quot;Slide 49 - &amp;quot;Summary&amp;quot;&quot;/&gt;&lt;property id=&quot;20307&quot; value=&quot;383&quot;/&gt;&lt;/object&gt;&lt;object type=&quot;3&quot; unique_id=&quot;10092&quot;&gt;&lt;property id=&quot;20148&quot; value=&quot;5&quot;/&gt;&lt;property id=&quot;20300&quot; value=&quot;Slide 50&quot;/&gt;&lt;property id=&quot;20307&quot; value=&quot;424&quot;/&gt;&lt;/object&gt;&lt;object type=&quot;3&quot; unique_id=&quot;10093&quot;&gt;&lt;property id=&quot;20148&quot; value=&quot;5&quot;/&gt;&lt;property id=&quot;20300&quot; value=&quot;Slide 51 - &amp;quot;Any Questions?&amp;quot;&quot;/&gt;&lt;property id=&quot;20307&quot; value=&quot;384&quot;/&gt;&lt;/object&gt;&lt;object type=&quot;3&quot; unique_id=&quot;10094&quot;&gt;&lt;property id=&quot;20148&quot; value=&quot;5&quot;/&gt;&lt;property id=&quot;20300&quot; value=&quot;Slide 52&quot;/&gt;&lt;property id=&quot;20307&quot; value=&quot;414&quot;/&gt;&lt;/object&gt;&lt;object type=&quot;3&quot; unique_id=&quot;10095&quot;&gt;&lt;property id=&quot;20148&quot; value=&quot;5&quot;/&gt;&lt;property id=&quot;20300&quot; value=&quot;Slide 53&quot;/&gt;&lt;property id=&quot;20307&quot; value=&quot;385&quot;/&gt;&lt;/object&gt;&lt;object type=&quot;3&quot; unique_id=&quot;10096&quot;&gt;&lt;property id=&quot;20148&quot; value=&quot;5&quot;/&gt;&lt;property id=&quot;20300&quot; value=&quot;Slide 54 - &amp;quot;Post-Module Activity&amp;quot;&quot;/&gt;&lt;property id=&quot;20307&quot; value=&quot;403&quot;/&gt;&lt;/object&gt;&lt;object type=&quot;3&quot; unique_id=&quot;10097&quot;&gt;&lt;property id=&quot;20148&quot; value=&quot;5&quot;/&gt;&lt;property id=&quot;20300&quot; value=&quot;Slide 55 - &amp;quot;Summary&amp;quot;&quot;/&gt;&lt;property id=&quot;20307&quot; value=&quot;417&quot;/&gt;&lt;/object&gt;&lt;object type=&quot;3&quot; unique_id=&quot;10098&quot;&gt;&lt;property id=&quot;20148&quot; value=&quot;5&quot;/&gt;&lt;property id=&quot;20300&quot; value=&quot;Slide 56 - &amp;quot;Summary&amp;quot;&quot;/&gt;&lt;property id=&quot;20307&quot; value=&quot;389&quot;/&gt;&lt;/object&gt;&lt;object type=&quot;3&quot; unique_id=&quot;10100&quot;&gt;&lt;property id=&quot;20148&quot; value=&quot;5&quot;/&gt;&lt;property id=&quot;20300&quot; value=&quot;Slide 58 - &amp;quot;Any Questions?&amp;quot;&quot;/&gt;&lt;property id=&quot;20307&quot; value=&quot;390&quot;/&gt;&lt;/object&gt;&lt;object type=&quot;3&quot; unique_id=&quot;10101&quot;&gt;&lt;property id=&quot;20148&quot; value=&quot;5&quot;/&gt;&lt;property id=&quot;20300&quot; value=&quot;Slide 59&quot;/&gt;&lt;property id=&quot;20307&quot; value=&quot;415&quot;/&gt;&lt;/object&gt;&lt;object type=&quot;3&quot; unique_id=&quot;10102&quot;&gt;&lt;property id=&quot;20148&quot; value=&quot;5&quot;/&gt;&lt;property id=&quot;20300&quot; value=&quot;Slide 60&quot;/&gt;&lt;property id=&quot;20307&quot; value=&quot;391&quot;/&gt;&lt;/object&gt;&lt;object type=&quot;3&quot; unique_id=&quot;10103&quot;&gt;&lt;property id=&quot;20148&quot; value=&quot;5&quot;/&gt;&lt;property id=&quot;20300&quot; value=&quot;Slide 61 - &amp;quot;Post-Module Activity&amp;quot;&quot;/&gt;&lt;property id=&quot;20307&quot; value=&quot;404&quot;/&gt;&lt;/object&gt;&lt;object type=&quot;3&quot; unique_id=&quot;10104&quot;&gt;&lt;property id=&quot;20148&quot; value=&quot;5&quot;/&gt;&lt;property id=&quot;20300&quot; value=&quot;Slide 62 - &amp;quot;Summary&amp;quot;&quot;/&gt;&lt;property id=&quot;20307&quot; value=&quot;395&quot;/&gt;&lt;/object&gt;&lt;object type=&quot;3&quot; unique_id=&quot;10105&quot;&gt;&lt;property id=&quot;20148&quot; value=&quot;5&quot;/&gt;&lt;property id=&quot;20300&quot; value=&quot;Slide 63 - &amp;quot;Summary&amp;quot;&quot;/&gt;&lt;property id=&quot;20307&quot; value=&quot;396&quot;/&gt;&lt;/object&gt;&lt;object type=&quot;3&quot; unique_id=&quot;10107&quot;&gt;&lt;property id=&quot;20148&quot; value=&quot;5&quot;/&gt;&lt;property id=&quot;20300&quot; value=&quot;Slide 65 - &amp;quot;Any Questions?&amp;quot;&quot;/&gt;&lt;property id=&quot;20307&quot; value=&quot;397&quot;/&gt;&lt;/object&gt;&lt;object type=&quot;3&quot; unique_id=&quot;10108&quot;&gt;&lt;property id=&quot;20148&quot; value=&quot;5&quot;/&gt;&lt;property id=&quot;20300&quot; value=&quot;Slide 66&quot;/&gt;&lt;property id=&quot;20307&quot; value=&quot;398&quot;/&gt;&lt;/object&gt;&lt;object type=&quot;3&quot; unique_id=&quot;10722&quot;&gt;&lt;property id=&quot;20148&quot; value=&quot;5&quot;/&gt;&lt;property id=&quot;20300&quot; value=&quot;Slide 29&quot;/&gt;&lt;property id=&quot;20307&quot; value=&quot;429&quot;/&gt;&lt;/object&gt;&lt;object type=&quot;3&quot; unique_id=&quot;11269&quot;&gt;&lt;property id=&quot;20148&quot; value=&quot;5&quot;/&gt;&lt;property id=&quot;20300&quot; value=&quot;Slide 57&quot;/&gt;&lt;property id=&quot;20307&quot; value=&quot;431&quot;/&gt;&lt;/object&gt;&lt;object type=&quot;3&quot; unique_id=&quot;11270&quot;&gt;&lt;property id=&quot;20148&quot; value=&quot;5&quot;/&gt;&lt;property id=&quot;20300&quot; value=&quot;Slide 64&quot;/&gt;&lt;property id=&quot;20307&quot; value=&quot;432&quot;/&gt;&lt;/object&gt;&lt;/object&gt;&lt;object type=&quot;8&quot; unique_id=&quot;10042&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20456</Words>
  <Application>WPS Presentation</Application>
  <PresentationFormat>On-screen Show (4:3)</PresentationFormat>
  <Paragraphs>728</Paragraphs>
  <Slides>66</Slides>
  <Notes>64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66</vt:i4>
      </vt:variant>
    </vt:vector>
  </HeadingPairs>
  <TitlesOfParts>
    <vt:vector size="76" baseType="lpstr">
      <vt:lpstr>Arial</vt:lpstr>
      <vt:lpstr>SimSun</vt:lpstr>
      <vt:lpstr>Wingdings</vt:lpstr>
      <vt:lpstr>Helvetica</vt:lpstr>
      <vt:lpstr>Arial</vt:lpstr>
      <vt:lpstr>Helvetica Neue</vt:lpstr>
      <vt:lpstr>Microsoft YaHei</vt:lpstr>
      <vt:lpstr>Arial Unicode MS</vt:lpstr>
      <vt:lpstr>Calibri</vt:lpstr>
      <vt:lpstr>Office Theme</vt:lpstr>
      <vt:lpstr>PowerPoint 演示文稿</vt:lpstr>
      <vt:lpstr>PowerPoint 演示文稿</vt:lpstr>
      <vt:lpstr>PowerPoint 演示文稿</vt:lpstr>
      <vt:lpstr>Summary</vt:lpstr>
      <vt:lpstr>PowerPoint 演示文稿</vt:lpstr>
      <vt:lpstr>Any Questions?</vt:lpstr>
      <vt:lpstr>PowerPoint 演示文稿</vt:lpstr>
      <vt:lpstr>PowerPoint 演示文稿</vt:lpstr>
      <vt:lpstr>Summary</vt:lpstr>
      <vt:lpstr>Summary</vt:lpstr>
      <vt:lpstr>PowerPoint 演示文稿</vt:lpstr>
      <vt:lpstr>Any Questions?</vt:lpstr>
      <vt:lpstr>PowerPoint 演示文稿</vt:lpstr>
      <vt:lpstr>PowerPoint 演示文稿</vt:lpstr>
      <vt:lpstr>Summary</vt:lpstr>
      <vt:lpstr>Summary</vt:lpstr>
      <vt:lpstr>Summary</vt:lpstr>
      <vt:lpstr>PowerPoint 演示文稿</vt:lpstr>
      <vt:lpstr>Any Questions?</vt:lpstr>
      <vt:lpstr>PowerPoint 演示文稿</vt:lpstr>
      <vt:lpstr>PowerPoint 演示文稿</vt:lpstr>
      <vt:lpstr>Summary</vt:lpstr>
      <vt:lpstr>PowerPoint 演示文稿</vt:lpstr>
      <vt:lpstr>Any Questions?</vt:lpstr>
      <vt:lpstr>PowerPoint 演示文稿</vt:lpstr>
      <vt:lpstr>PowerPoint 演示文稿</vt:lpstr>
      <vt:lpstr>Summary</vt:lpstr>
      <vt:lpstr>Summary</vt:lpstr>
      <vt:lpstr>PowerPoint 演示文稿</vt:lpstr>
      <vt:lpstr>Any Questions?</vt:lpstr>
      <vt:lpstr>PowerPoint 演示文稿</vt:lpstr>
      <vt:lpstr>PowerPoint 演示文稿</vt:lpstr>
      <vt:lpstr>Post-Module Activity</vt:lpstr>
      <vt:lpstr>Summary</vt:lpstr>
      <vt:lpstr>Summary</vt:lpstr>
      <vt:lpstr>PowerPoint 演示文稿</vt:lpstr>
      <vt:lpstr>Any Questions?</vt:lpstr>
      <vt:lpstr>PowerPoint 演示文稿</vt:lpstr>
      <vt:lpstr>PowerPoint 演示文稿</vt:lpstr>
      <vt:lpstr>Post-Module Activity</vt:lpstr>
      <vt:lpstr>Summary</vt:lpstr>
      <vt:lpstr>Summary</vt:lpstr>
      <vt:lpstr>Summary</vt:lpstr>
      <vt:lpstr>PowerPoint 演示文稿</vt:lpstr>
      <vt:lpstr>Any Questions?</vt:lpstr>
      <vt:lpstr>PowerPoint 演示文稿</vt:lpstr>
      <vt:lpstr>PowerPoint 演示文稿</vt:lpstr>
      <vt:lpstr>Post-Module Activity</vt:lpstr>
      <vt:lpstr>Summary</vt:lpstr>
      <vt:lpstr>PowerPoint 演示文稿</vt:lpstr>
      <vt:lpstr>Any Questions?</vt:lpstr>
      <vt:lpstr>PowerPoint 演示文稿</vt:lpstr>
      <vt:lpstr>PowerPoint 演示文稿</vt:lpstr>
      <vt:lpstr>Post-Module Activity</vt:lpstr>
      <vt:lpstr>Summary</vt:lpstr>
      <vt:lpstr>Summary</vt:lpstr>
      <vt:lpstr>PowerPoint 演示文稿</vt:lpstr>
      <vt:lpstr>Any Questions?</vt:lpstr>
      <vt:lpstr>PowerPoint 演示文稿</vt:lpstr>
      <vt:lpstr>PowerPoint 演示文稿</vt:lpstr>
      <vt:lpstr>Post-Module Activity</vt:lpstr>
      <vt:lpstr>Summary</vt:lpstr>
      <vt:lpstr>Summary</vt:lpstr>
      <vt:lpstr>PowerPoint 演示文稿</vt:lpstr>
      <vt:lpstr>Any Questions?</vt:lpstr>
      <vt:lpstr>PowerPoint 演示文稿</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Khasnobis</dc:creator>
  <cp:lastModifiedBy>Dell</cp:lastModifiedBy>
  <cp:revision>163</cp:revision>
  <dcterms:created xsi:type="dcterms:W3CDTF">2016-08-26T16:03:00Z</dcterms:created>
  <dcterms:modified xsi:type="dcterms:W3CDTF">2023-04-02T15:12:29Z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E6E5718DDBA74A599AF77A5DED7FB0B4</vt:lpwstr>
  </property>
  <property fmtid="{D5CDD505-2E9C-101B-9397-08002B2CF9AE}" pid="3" name="KSOProductBuildVer">
    <vt:lpwstr>1033-11.2.0.11516</vt:lpwstr>
  </property>
</Properties>
</file>