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53" r:id="rId3"/>
    <p:sldId id="428" r:id="rId5"/>
    <p:sldId id="518" r:id="rId6"/>
    <p:sldId id="405" r:id="rId7"/>
    <p:sldId id="505" r:id="rId8"/>
    <p:sldId id="430" r:id="rId9"/>
    <p:sldId id="431" r:id="rId10"/>
    <p:sldId id="466" r:id="rId11"/>
    <p:sldId id="509" r:id="rId12"/>
    <p:sldId id="467" r:id="rId13"/>
    <p:sldId id="481" r:id="rId14"/>
    <p:sldId id="435" r:id="rId15"/>
    <p:sldId id="468" r:id="rId16"/>
    <p:sldId id="469" r:id="rId17"/>
    <p:sldId id="517" r:id="rId18"/>
    <p:sldId id="483" r:id="rId19"/>
    <p:sldId id="440" r:id="rId20"/>
    <p:sldId id="470" r:id="rId21"/>
    <p:sldId id="471" r:id="rId22"/>
    <p:sldId id="510" r:id="rId23"/>
    <p:sldId id="443" r:id="rId24"/>
    <p:sldId id="519" r:id="rId25"/>
    <p:sldId id="444" r:id="rId26"/>
    <p:sldId id="472" r:id="rId27"/>
    <p:sldId id="520" r:id="rId28"/>
    <p:sldId id="473" r:id="rId29"/>
    <p:sldId id="498" r:id="rId30"/>
    <p:sldId id="448" r:id="rId31"/>
    <p:sldId id="450" r:id="rId32"/>
    <p:sldId id="521" r:id="rId33"/>
    <p:sldId id="522" r:id="rId34"/>
    <p:sldId id="523" r:id="rId35"/>
    <p:sldId id="525" r:id="rId36"/>
    <p:sldId id="526" r:id="rId37"/>
    <p:sldId id="527" r:id="rId38"/>
    <p:sldId id="529" r:id="rId39"/>
    <p:sldId id="532" r:id="rId40"/>
    <p:sldId id="530" r:id="rId41"/>
    <p:sldId id="531" r:id="rId42"/>
    <p:sldId id="398" r:id="rId43"/>
  </p:sldIdLst>
  <p:sldSz cx="9144000" cy="6858000" type="screen4x3"/>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92" autoAdjust="0"/>
    <p:restoredTop sz="76377" autoAdjust="0"/>
  </p:normalViewPr>
  <p:slideViewPr>
    <p:cSldViewPr>
      <p:cViewPr varScale="1">
        <p:scale>
          <a:sx n="64" d="100"/>
          <a:sy n="64" d="100"/>
        </p:scale>
        <p:origin x="190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E38E99-1632-4CC7-A882-FE2283C24FA9}"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r>
              <a:rPr lang="en-US" sz="2000" dirty="0"/>
              <a:t>Elders are no longer as strong and energetic as they used to be</a:t>
            </a:r>
            <a:endParaRPr lang="en-US" sz="2000" dirty="0"/>
          </a:p>
          <a:p>
            <a:pPr lvl="0"/>
            <a:r>
              <a:rPr lang="en-US" sz="2000" dirty="0"/>
              <a:t>Their face and body ages</a:t>
            </a:r>
            <a:endParaRPr lang="en-US" sz="2000" dirty="0"/>
          </a:p>
          <a:p>
            <a:pPr lvl="0"/>
            <a:r>
              <a:rPr lang="en-US" sz="2000" dirty="0"/>
              <a:t>Their health begins to deteriorate </a:t>
            </a:r>
            <a:endParaRPr lang="en-US" sz="2000" dirty="0"/>
          </a:p>
          <a:p>
            <a:pPr lvl="0"/>
            <a:r>
              <a:rPr lang="en-US" sz="2000" dirty="0"/>
              <a:t>Another major change in role is retirement from an active work life</a:t>
            </a:r>
            <a:endParaRPr lang="en-US" sz="2000" dirty="0"/>
          </a:p>
          <a:p>
            <a:pPr lvl="0"/>
            <a:r>
              <a:rPr lang="en-US" sz="2000" dirty="0"/>
              <a:t>Their children begin to take responsibility for decisions</a:t>
            </a:r>
            <a:endParaRPr lang="en-US" sz="2000" dirty="0"/>
          </a:p>
          <a:p>
            <a:pPr lvl="0"/>
            <a:r>
              <a:rPr lang="en-US" sz="2000" dirty="0"/>
              <a:t>Elders may need to relocate due to reasons of health and safety</a:t>
            </a:r>
            <a:endParaRPr lang="en-US" sz="2000" dirty="0"/>
          </a:p>
          <a:p>
            <a:pPr lvl="0"/>
            <a:r>
              <a:rPr lang="en-US" sz="2000" dirty="0"/>
              <a:t>Their role as a neighbor or a person of influence in their locality may change</a:t>
            </a:r>
            <a:endParaRPr lang="en-US" sz="2000" dirty="0"/>
          </a:p>
          <a:p>
            <a:pPr lvl="0"/>
            <a:r>
              <a:rPr lang="en-US" sz="2000" dirty="0"/>
              <a:t>The loss of a spouse or friend through death impacts their role as a companion</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a:t>
            </a:r>
            <a:r>
              <a:rPr lang="en-GB" sz="1200" kern="1200" baseline="0" dirty="0">
                <a:solidFill>
                  <a:schemeClr val="tx1"/>
                </a:solidFill>
                <a:latin typeface="+mn-lt"/>
                <a:ea typeface="+mn-ea"/>
                <a:cs typeface="+mn-cs"/>
              </a:rPr>
              <a:t> When everyone goes through the same stages in life, why do elders get depressed as their roles change with age?</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While everyone goes through similar stages in life, one understands them as they experience each stage themselves. Moreover everyone goes through unique situations and reacts differently to them.</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aseline="0" dirty="0"/>
              <a:t>Set up an appointment with a nursing home or an old age home where the class participants can go and spend a day with the elders.</a:t>
            </a:r>
            <a:endParaRPr lang="en-US" sz="2000" baseline="0" dirty="0"/>
          </a:p>
          <a:p>
            <a:r>
              <a:rPr lang="en-US" sz="2000" baseline="0" dirty="0"/>
              <a:t>Ask the class participants to interact with the elders by playing games with them. They should help the elders with tasks like taking medicines, take a walk, eat, read etc. They should talk to the elders about their families and their lives.</a:t>
            </a:r>
            <a:endParaRPr lang="en-US" sz="2000" baseline="0" dirty="0"/>
          </a:p>
          <a:p>
            <a:endParaRPr lang="en-US" sz="2000" baseline="0" dirty="0"/>
          </a:p>
          <a:p>
            <a:r>
              <a:rPr lang="en-US" sz="2000" baseline="0" dirty="0"/>
              <a:t>This activity will give the participants an idea about how to keep an elder engaged and what helps in keeping them happy.</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342900" indent="-342900">
              <a:buFont typeface="Arial" panose="020B0604020202020204" pitchFamily="34" charset="0"/>
              <a:buChar char="•"/>
            </a:pPr>
            <a:r>
              <a:rPr lang="en-US" sz="2000" dirty="0">
                <a:latin typeface="Helvetica" panose="020B0604020202020204" pitchFamily="34" charset="0"/>
              </a:rPr>
              <a:t>Allow the elder to be as independent as possible</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Involve the elder in brain-based activities and physical exercise</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Build the elder’s schedule such that it keeps them busy throughout the day</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Involve the elder in hobbies</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Value what they think and say</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Make them feel that they still have the opportunity to make choices about their own life</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Organize family get-togethers, outings, and picnics</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Help the elder explore their new neighborhood</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Encourage them to volunteer their time in a local charity</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Ask them to join a hobby group</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Encourage them to make new friends</a:t>
            </a:r>
            <a:endParaRPr lang="en-US"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 What do I do if the elder does not wish</a:t>
            </a:r>
            <a:r>
              <a:rPr lang="en-GB" sz="1200" kern="1200" baseline="0" dirty="0">
                <a:solidFill>
                  <a:schemeClr val="tx1"/>
                </a:solidFill>
                <a:latin typeface="+mn-lt"/>
                <a:ea typeface="+mn-ea"/>
                <a:cs typeface="+mn-cs"/>
              </a:rPr>
              <a:t> to spend time in hobbies or making friends?</a:t>
            </a:r>
            <a:endParaRPr lang="en-GB" sz="120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r>
              <a:rPr lang="en-GB" sz="1200" kern="1200" baseline="0" dirty="0">
                <a:solidFill>
                  <a:schemeClr val="tx1"/>
                </a:solidFill>
                <a:latin typeface="+mn-lt"/>
                <a:ea typeface="+mn-ea"/>
                <a:cs typeface="+mn-cs"/>
              </a:rPr>
              <a:t>Ans. In such a case, look for other interests which the elder may have like praying or meditating or reading. These will allow the elders their privacy and they would be happy as well. If the elder does not speak to anybody, then you might have to talk to the family about this. Leaving the elder in such a condition might make the elder depressed. Spending more time with the family might help the elder to become more open in their </a:t>
            </a:r>
            <a:r>
              <a:rPr lang="en-GB" sz="1200" kern="1200" baseline="0" dirty="0" err="1">
                <a:solidFill>
                  <a:schemeClr val="tx1"/>
                </a:solidFill>
                <a:latin typeface="+mn-lt"/>
                <a:ea typeface="+mn-ea"/>
                <a:cs typeface="+mn-cs"/>
              </a:rPr>
              <a:t>demeanor</a:t>
            </a:r>
            <a:r>
              <a:rPr lang="en-GB" sz="1200" kern="1200" baseline="0" dirty="0">
                <a:solidFill>
                  <a:schemeClr val="tx1"/>
                </a:solidFill>
                <a:latin typeface="+mn-lt"/>
                <a:ea typeface="+mn-ea"/>
                <a:cs typeface="+mn-cs"/>
              </a:rPr>
              <a:t>. </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Arrange a visit to an old age home or a nursing home. Fix a prior appointment for the activity and inform the participants of the location and timings for the demonstration.</a:t>
            </a:r>
            <a:endParaRPr lang="en-US" sz="1200" baseline="0" dirty="0"/>
          </a:p>
          <a:p>
            <a:r>
              <a:rPr lang="en-US" sz="1200" baseline="0" dirty="0"/>
              <a:t>During the visit, divide the class into two batches and ask one batch to shadow caregivers and assist them. The participants should speak to the elder they are responsible for on the lines of the module and should make a general note of the conversations.</a:t>
            </a:r>
            <a:endParaRPr lang="en-US" sz="1200" baseline="0" dirty="0"/>
          </a:p>
          <a:p>
            <a:r>
              <a:rPr lang="en-US" sz="1200" baseline="0" dirty="0"/>
              <a:t>The second batch should observe the surroundings or the house and look for any places which could be dangerous for an elder. They should also look for :</a:t>
            </a:r>
            <a:endParaRPr lang="en-US" sz="1200" baseline="0" dirty="0"/>
          </a:p>
          <a:p>
            <a:pPr marL="228600" indent="-228600">
              <a:buAutoNum type="alphaLcParenR"/>
            </a:pPr>
            <a:r>
              <a:rPr lang="en-US" sz="1200" baseline="0" dirty="0"/>
              <a:t>If the house/nursing home is clutter-free</a:t>
            </a:r>
            <a:endParaRPr lang="en-US" sz="1200" baseline="0" dirty="0"/>
          </a:p>
          <a:p>
            <a:pPr marL="228600" indent="-228600">
              <a:buAutoNum type="alphaLcParenR"/>
            </a:pPr>
            <a:r>
              <a:rPr lang="en-US" sz="1200" baseline="0" dirty="0"/>
              <a:t>If it is properly lit</a:t>
            </a:r>
            <a:endParaRPr lang="en-US" sz="1200" baseline="0" dirty="0"/>
          </a:p>
          <a:p>
            <a:pPr marL="228600" indent="-228600">
              <a:buAutoNum type="alphaLcParenR"/>
            </a:pPr>
            <a:r>
              <a:rPr lang="en-US" sz="1200" baseline="0" dirty="0"/>
              <a:t>Are there any inlets for fresh air and sunlight</a:t>
            </a:r>
            <a:endParaRPr lang="en-US" sz="1200" baseline="0" dirty="0"/>
          </a:p>
          <a:p>
            <a:pPr marL="228600" indent="-228600">
              <a:buAutoNum type="alphaLcParenR"/>
            </a:pPr>
            <a:r>
              <a:rPr lang="en-US" sz="1200" baseline="0" dirty="0"/>
              <a:t>Do the elders have enough space to walk around </a:t>
            </a:r>
            <a:endParaRPr lang="en-US" sz="1200" baseline="0" dirty="0"/>
          </a:p>
          <a:p>
            <a:pPr marL="228600" indent="-228600">
              <a:buAutoNum type="alphaLcParenR"/>
            </a:pPr>
            <a:r>
              <a:rPr lang="en-US" sz="1200" baseline="0" dirty="0"/>
              <a:t>Are there any means of entertainment provided for like a TV, magazines, books, garden space for gardening, etc.</a:t>
            </a:r>
            <a:endParaRPr lang="en-US" sz="1200" baseline="0" dirty="0"/>
          </a:p>
          <a:p>
            <a:pPr marL="228600" indent="-228600">
              <a:buAutoNum type="alphaLcParenR"/>
            </a:pPr>
            <a:endParaRPr lang="en-US" sz="1200" baseline="0" dirty="0"/>
          </a:p>
          <a:p>
            <a:pPr marL="228600" indent="-228600">
              <a:buNone/>
            </a:pPr>
            <a:r>
              <a:rPr lang="en-US" sz="1200" baseline="0" dirty="0"/>
              <a:t>This activity could be carried on for half a day and responsibilities of the two batches can be interchanged for the next half.</a:t>
            </a:r>
            <a:endParaRPr lang="en-US" sz="1200" baseline="0" dirty="0"/>
          </a:p>
          <a:p>
            <a:pPr marL="228600" indent="-228600">
              <a:buNone/>
            </a:pPr>
            <a:endParaRPr lang="en-US" sz="1200" baseline="0" dirty="0"/>
          </a:p>
          <a:p>
            <a:pPr marL="228600" indent="-228600">
              <a:buNone/>
            </a:pPr>
            <a:r>
              <a:rPr lang="en-US" sz="1200" baseline="0" dirty="0"/>
              <a:t>When they come back to class, ask each group to present their observations.</a:t>
            </a:r>
            <a:endParaRPr lang="en-US" sz="1200" baseline="0" dirty="0"/>
          </a:p>
          <a:p>
            <a:pPr marL="228600" indent="-228600">
              <a:buNone/>
            </a:pP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r>
              <a:rPr lang="en-US" sz="2000" dirty="0"/>
              <a:t>Greet the elder in the morning and try to make them look forward to the rest of the day	</a:t>
            </a:r>
            <a:endParaRPr lang="en-US" sz="2000" dirty="0"/>
          </a:p>
          <a:p>
            <a:pPr lvl="0"/>
            <a:r>
              <a:rPr lang="en-US" sz="2000" dirty="0"/>
              <a:t>Speak softly around the elder</a:t>
            </a:r>
            <a:endParaRPr lang="en-US" sz="2000" dirty="0"/>
          </a:p>
          <a:p>
            <a:pPr lvl="0"/>
            <a:r>
              <a:rPr lang="en-US" sz="2000" dirty="0"/>
              <a:t>Encourage the elder to be as independent as possible</a:t>
            </a:r>
            <a:endParaRPr lang="en-US" sz="2000" dirty="0"/>
          </a:p>
          <a:p>
            <a:pPr lvl="0"/>
            <a:r>
              <a:rPr lang="en-US" sz="2000" dirty="0"/>
              <a:t>Never make fun of them, shout at them, or shame them</a:t>
            </a:r>
            <a:endParaRPr lang="en-US" sz="2000" dirty="0"/>
          </a:p>
          <a:p>
            <a:pPr lvl="0"/>
            <a:r>
              <a:rPr lang="en-US" sz="2000" dirty="0"/>
              <a:t>Never make them feel that it takes much of your effort and time</a:t>
            </a:r>
            <a:endParaRPr lang="en-US" sz="2000" dirty="0"/>
          </a:p>
          <a:p>
            <a:pPr lvl="0"/>
            <a:r>
              <a:rPr lang="en-US" sz="2000" dirty="0"/>
              <a:t>Always respect their dignity</a:t>
            </a:r>
            <a:endParaRPr lang="en-US" sz="2000" dirty="0"/>
          </a:p>
          <a:p>
            <a:pPr lvl="0"/>
            <a:r>
              <a:rPr lang="en-US" sz="2000" dirty="0"/>
              <a:t>Give the person the right to choose and make decisions about their lives</a:t>
            </a:r>
            <a:endParaRPr lang="en-US" sz="2000" dirty="0"/>
          </a:p>
          <a:p>
            <a:pPr lvl="0"/>
            <a:r>
              <a:rPr lang="en-US" sz="2000" dirty="0"/>
              <a:t>Encourage the elder to pursue their passions</a:t>
            </a:r>
            <a:endParaRPr lang="en-US" sz="2000" dirty="0"/>
          </a:p>
          <a:p>
            <a:pPr lvl="0"/>
            <a:r>
              <a:rPr lang="en-US" sz="2000" dirty="0"/>
              <a:t>Plan and engage the elder in various social activities</a:t>
            </a:r>
            <a:endParaRPr lang="en-US" sz="2000" dirty="0"/>
          </a:p>
          <a:p>
            <a:pPr lvl="0"/>
            <a:r>
              <a:rPr lang="en-US" sz="2000" dirty="0"/>
              <a:t>Keep the elder in good cheer and engage them in meaningful conversations</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2000" dirty="0"/>
              <a:t>Ensure that the elder’s living space is clean, hygienic, and clutter free</a:t>
            </a:r>
            <a:endParaRPr lang="en-US" sz="2000" dirty="0"/>
          </a:p>
          <a:p>
            <a:pPr lvl="0"/>
            <a:r>
              <a:rPr lang="en-US" sz="2000" dirty="0"/>
              <a:t>Ensure that the living space gets adequate sunshine and is well-lit</a:t>
            </a:r>
            <a:endParaRPr lang="en-US" sz="2000" dirty="0"/>
          </a:p>
          <a:p>
            <a:pPr lvl="0"/>
            <a:r>
              <a:rPr lang="en-US" sz="2000" dirty="0"/>
              <a:t>Keep the rooms smelling fresh</a:t>
            </a:r>
            <a:endParaRPr lang="en-US" sz="2000" dirty="0"/>
          </a:p>
          <a:p>
            <a:pPr lvl="0"/>
            <a:r>
              <a:rPr lang="en-US" sz="2000" dirty="0"/>
              <a:t>Use flowers and indoor plants</a:t>
            </a:r>
            <a:endParaRPr lang="en-US" sz="2000" dirty="0"/>
          </a:p>
          <a:p>
            <a:pPr lvl="0"/>
            <a:r>
              <a:rPr lang="en-US" sz="2000" dirty="0"/>
              <a:t>Play soft music at a low volume</a:t>
            </a:r>
            <a:endParaRPr lang="en-US" sz="2000" dirty="0"/>
          </a:p>
          <a:p>
            <a:r>
              <a:rPr lang="en-US" sz="2000" dirty="0"/>
              <a:t>Encourage the elder to watch entertaining or knowledge-based programs on television</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What is positive caregiving?</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Positive care giving means letting the elder in your care feel that they are in charge of their life and that are not dependent on you.  This one can do by encouraging the elder to undertake as many tasks for their own care as is possible, but if required you would be around.  You must understand that it is psychologically difficult for an elder to accept their reduced physical and mental capabilities.</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aseline="0" dirty="0"/>
              <a:t>You will require a white board and a marker for this discussion. Discuss the following topics/ questions with the class and note down their responses:</a:t>
            </a:r>
            <a:endParaRPr lang="en-US" sz="1200" baseline="0" dirty="0"/>
          </a:p>
          <a:p>
            <a:pPr marL="228600" indent="-228600">
              <a:buAutoNum type="alphaLcParenR"/>
            </a:pPr>
            <a:r>
              <a:rPr lang="en-US" sz="1200" baseline="0" dirty="0"/>
              <a:t>What are emotions? </a:t>
            </a:r>
            <a:endParaRPr lang="en-US" sz="1200" baseline="0" dirty="0"/>
          </a:p>
          <a:p>
            <a:pPr marL="228600" indent="-228600">
              <a:buAutoNum type="alphaLcParenR"/>
            </a:pPr>
            <a:r>
              <a:rPr lang="en-US" sz="1200" baseline="0" dirty="0"/>
              <a:t>What is emotional wellbeing?</a:t>
            </a:r>
            <a:endParaRPr lang="en-US" sz="1200" baseline="0" dirty="0"/>
          </a:p>
          <a:p>
            <a:pPr marL="228600" indent="-228600">
              <a:buAutoNum type="alphaLcParenR"/>
            </a:pPr>
            <a:r>
              <a:rPr lang="en-US" sz="1200" baseline="0" dirty="0"/>
              <a:t>What are the different emotions exhibited by a human? </a:t>
            </a:r>
            <a:endParaRPr lang="en-US" sz="1200" baseline="0" dirty="0"/>
          </a:p>
          <a:p>
            <a:pPr marL="228600" indent="-228600">
              <a:buAutoNum type="alphaLcParenR"/>
            </a:pPr>
            <a:r>
              <a:rPr lang="en-US" sz="1200" baseline="0" dirty="0"/>
              <a:t>If you see an elder usually angry/ anxious, what could be the possible reasons?</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AutoNum type="alphaLcParenR"/>
              <a:defRPr/>
            </a:pPr>
            <a:r>
              <a:rPr lang="en-US" sz="1200" baseline="0" dirty="0"/>
              <a:t>If you see an elder usually happy, what could be the possible reasons?</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AutoNum type="alphaLcParenR"/>
              <a:defRPr/>
            </a:pPr>
            <a:r>
              <a:rPr lang="en-US" sz="1200" baseline="0" dirty="0"/>
              <a:t>If you see an elder usually sad, what could be the possible reasons? </a:t>
            </a:r>
            <a:endParaRPr lang="en-US" sz="1200" baseline="0" dirty="0"/>
          </a:p>
          <a:p>
            <a:pPr marL="228600" indent="-228600">
              <a:buAutoNum type="alphaLcParenR"/>
            </a:pPr>
            <a:endParaRPr lang="en-US" sz="1200" baseline="0" dirty="0"/>
          </a:p>
          <a:p>
            <a:pPr marL="228600" indent="-228600">
              <a:buNone/>
            </a:pPr>
            <a:r>
              <a:rPr lang="en-US" sz="1200" baseline="0" dirty="0"/>
              <a:t>Model answers:</a:t>
            </a:r>
            <a:endParaRPr lang="en-US" sz="1200" baseline="0" dirty="0"/>
          </a:p>
          <a:p>
            <a:pPr marL="228600" indent="-228600">
              <a:buAutoNum type="alphaLcParenR"/>
            </a:pPr>
            <a:r>
              <a:rPr lang="en-US" sz="1200" baseline="0" dirty="0"/>
              <a:t>It is </a:t>
            </a:r>
            <a:r>
              <a:rPr lang="en-US" sz="1200" b="0" i="0" kern="1200" dirty="0">
                <a:solidFill>
                  <a:schemeClr val="tx1"/>
                </a:solidFill>
                <a:latin typeface="+mn-lt"/>
                <a:ea typeface="+mn-ea"/>
                <a:cs typeface="+mn-cs"/>
              </a:rPr>
              <a:t>a strong feeling deriving from one's circumstances, mood, or relationships with others. It can be an instinctive or intuitive feeling as distinguished from reasoning or knowledge.</a:t>
            </a:r>
            <a:endParaRPr lang="en-US" sz="1200" b="0" i="0" kern="1200" dirty="0">
              <a:solidFill>
                <a:schemeClr val="tx1"/>
              </a:solidFill>
              <a:latin typeface="+mn-lt"/>
              <a:ea typeface="+mn-ea"/>
              <a:cs typeface="+mn-cs"/>
            </a:endParaRPr>
          </a:p>
          <a:p>
            <a:pPr marL="228600" indent="-228600">
              <a:buAutoNum type="alphaLcParenR"/>
            </a:pPr>
            <a:r>
              <a:rPr lang="en-US" sz="1200" b="0" i="0" kern="1200" dirty="0">
                <a:solidFill>
                  <a:schemeClr val="tx1"/>
                </a:solidFill>
                <a:latin typeface="+mn-lt"/>
                <a:ea typeface="+mn-ea"/>
                <a:cs typeface="+mn-cs"/>
              </a:rPr>
              <a:t>A positive sense of wellbeing which enables an individual to be able to function in society and meet the demands of everyday life; people in good mental health have the ability to recover effectively from an illness, change, or misfortune.</a:t>
            </a:r>
            <a:endParaRPr lang="en-US" sz="1200" b="0" i="0" kern="1200" dirty="0">
              <a:solidFill>
                <a:schemeClr val="tx1"/>
              </a:solidFill>
              <a:latin typeface="+mn-lt"/>
              <a:ea typeface="+mn-ea"/>
              <a:cs typeface="+mn-cs"/>
            </a:endParaRPr>
          </a:p>
          <a:p>
            <a:pPr marL="228600" indent="-228600">
              <a:buAutoNum type="alphaLcParenR"/>
            </a:pPr>
            <a:r>
              <a:rPr lang="en-US" sz="1200" b="0" i="0" kern="1200" dirty="0">
                <a:solidFill>
                  <a:schemeClr val="tx1"/>
                </a:solidFill>
                <a:latin typeface="+mn-lt"/>
                <a:ea typeface="+mn-ea"/>
                <a:cs typeface="+mn-cs"/>
              </a:rPr>
              <a:t>Happiness, sadness, anger, rage, shyness, guilt,</a:t>
            </a:r>
            <a:r>
              <a:rPr lang="en-US" sz="1200" b="0" i="0" kern="1200" baseline="0" dirty="0">
                <a:solidFill>
                  <a:schemeClr val="tx1"/>
                </a:solidFill>
                <a:latin typeface="+mn-lt"/>
                <a:ea typeface="+mn-ea"/>
                <a:cs typeface="+mn-cs"/>
              </a:rPr>
              <a:t> anxiety, fear, etc.</a:t>
            </a:r>
            <a:endParaRPr lang="en-US" sz="1200" b="0" i="0" kern="1200" baseline="0" dirty="0">
              <a:solidFill>
                <a:schemeClr val="tx1"/>
              </a:solidFill>
              <a:latin typeface="+mn-lt"/>
              <a:ea typeface="+mn-ea"/>
              <a:cs typeface="+mn-cs"/>
            </a:endParaRPr>
          </a:p>
          <a:p>
            <a:pPr marL="228600" indent="-228600">
              <a:buAutoNum type="alphaLcParenR"/>
            </a:pPr>
            <a:r>
              <a:rPr lang="en-US" sz="1200" b="0" i="0" kern="1200" baseline="0" dirty="0">
                <a:solidFill>
                  <a:schemeClr val="tx1"/>
                </a:solidFill>
                <a:latin typeface="+mn-lt"/>
                <a:ea typeface="+mn-ea"/>
                <a:cs typeface="+mn-cs"/>
              </a:rPr>
              <a:t>Elder wants something which is being denied; could be hiding a </a:t>
            </a:r>
            <a:r>
              <a:rPr lang="en-US" sz="1200" b="0" i="0" kern="1200" baseline="0" dirty="0" err="1">
                <a:solidFill>
                  <a:schemeClr val="tx1"/>
                </a:solidFill>
                <a:latin typeface="+mn-lt"/>
                <a:ea typeface="+mn-ea"/>
                <a:cs typeface="+mn-cs"/>
              </a:rPr>
              <a:t>backdraw</a:t>
            </a:r>
            <a:r>
              <a:rPr lang="en-US" sz="1200" b="0" i="0" kern="1200" baseline="0" dirty="0">
                <a:solidFill>
                  <a:schemeClr val="tx1"/>
                </a:solidFill>
                <a:latin typeface="+mn-lt"/>
                <a:ea typeface="+mn-ea"/>
                <a:cs typeface="+mn-cs"/>
              </a:rPr>
              <a:t>; is not in agreement with the situation/ instructions; is dealing with a great loss; is lonely; the elder is dealing with an illness and is not able to accept the same; change in routine activity</a:t>
            </a:r>
            <a:endParaRPr lang="en-US" sz="1200" b="0" i="0" kern="1200" baseline="0" dirty="0">
              <a:solidFill>
                <a:schemeClr val="tx1"/>
              </a:solidFill>
              <a:latin typeface="+mn-lt"/>
              <a:ea typeface="+mn-ea"/>
              <a:cs typeface="+mn-cs"/>
            </a:endParaRPr>
          </a:p>
          <a:p>
            <a:pPr marL="228600" indent="-228600">
              <a:buAutoNum type="alphaLcParenR"/>
            </a:pPr>
            <a:r>
              <a:rPr lang="en-US" sz="1200" b="0" i="0" kern="1200" dirty="0">
                <a:solidFill>
                  <a:schemeClr val="tx1"/>
                </a:solidFill>
                <a:latin typeface="+mn-lt"/>
                <a:ea typeface="+mn-ea"/>
                <a:cs typeface="+mn-cs"/>
              </a:rPr>
              <a:t>Is healthy; is at peace with their</a:t>
            </a:r>
            <a:r>
              <a:rPr lang="en-US" sz="1200" b="0" i="0" kern="1200" baseline="0" dirty="0">
                <a:solidFill>
                  <a:schemeClr val="tx1"/>
                </a:solidFill>
                <a:latin typeface="+mn-lt"/>
                <a:ea typeface="+mn-ea"/>
                <a:cs typeface="+mn-cs"/>
              </a:rPr>
              <a:t> life and surroundings; is engaged well in activities and conversations; has good company</a:t>
            </a:r>
            <a:endParaRPr lang="en-US" sz="1200" b="0" i="0" kern="1200" baseline="0" dirty="0">
              <a:solidFill>
                <a:schemeClr val="tx1"/>
              </a:solidFill>
              <a:latin typeface="+mn-lt"/>
              <a:ea typeface="+mn-ea"/>
              <a:cs typeface="+mn-cs"/>
            </a:endParaRPr>
          </a:p>
          <a:p>
            <a:pPr marL="228600" indent="-228600">
              <a:buAutoNum type="alphaLcParenR"/>
            </a:pPr>
            <a:r>
              <a:rPr lang="en-US" sz="1200" b="0" i="0" kern="1200" dirty="0">
                <a:solidFill>
                  <a:schemeClr val="tx1"/>
                </a:solidFill>
                <a:latin typeface="+mn-lt"/>
                <a:ea typeface="+mn-ea"/>
                <a:cs typeface="+mn-cs"/>
              </a:rPr>
              <a:t>Is lonely;</a:t>
            </a:r>
            <a:r>
              <a:rPr lang="en-US" sz="1200" b="0" i="0" kern="1200" baseline="0" dirty="0">
                <a:solidFill>
                  <a:schemeClr val="tx1"/>
                </a:solidFill>
                <a:latin typeface="+mn-lt"/>
                <a:ea typeface="+mn-ea"/>
                <a:cs typeface="+mn-cs"/>
              </a:rPr>
              <a:t> has lost a loved one; is suffering from health issues; is fearful of something; is not engaged well in activities that they like</a:t>
            </a:r>
            <a:endParaRPr lang="en-US" sz="1200" b="0" i="0" kern="1200" dirty="0">
              <a:solidFill>
                <a:schemeClr val="tx1"/>
              </a:solidFill>
              <a:latin typeface="+mn-lt"/>
              <a:ea typeface="+mn-ea"/>
              <a:cs typeface="+mn-cs"/>
            </a:endParaRPr>
          </a:p>
          <a:p>
            <a:pPr marL="228600" indent="-228600">
              <a:buAutoNum type="alphaLcParenR"/>
            </a:pP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anose="020B0604020202020204" pitchFamily="34" charset="0"/>
              <a:buChar char="•"/>
            </a:pPr>
            <a:r>
              <a:rPr lang="en-US" sz="1200" baseline="0" dirty="0"/>
              <a:t>Ask two volunteers from the class to play the elder and the caregiver.</a:t>
            </a:r>
            <a:endParaRPr lang="en-US" sz="1200" baseline="0" dirty="0"/>
          </a:p>
          <a:p>
            <a:pPr>
              <a:buFont typeface="Arial" panose="020B0604020202020204" pitchFamily="34" charset="0"/>
              <a:buChar char="•"/>
            </a:pPr>
            <a:r>
              <a:rPr lang="en-US" sz="1200" baseline="0" dirty="0"/>
              <a:t>The situation is that the elder is being difficult to the caregiver. The elder is refusing to eat their meal and wants to go out to have an ice-cream. The elder is even angry because the caregiver is not giving into their demands.</a:t>
            </a:r>
            <a:endParaRPr lang="en-US" sz="1200" baseline="0" dirty="0"/>
          </a:p>
          <a:p>
            <a:pPr>
              <a:buFont typeface="Arial" panose="020B0604020202020204" pitchFamily="34" charset="0"/>
              <a:buChar char="•"/>
            </a:pPr>
            <a:r>
              <a:rPr lang="en-US" sz="1200" baseline="0" dirty="0"/>
              <a:t>The caregiver has to manage elder’s anger by being assertive. They should be polite and in no circumstance should the caregiver become angry himself. They should reason with the elder and not fight.</a:t>
            </a:r>
            <a:endParaRPr lang="en-US" sz="1200" baseline="0" dirty="0"/>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IN" sz="2000" kern="1200" dirty="0">
                <a:solidFill>
                  <a:schemeClr val="tx1"/>
                </a:solidFill>
                <a:latin typeface="+mn-lt"/>
                <a:ea typeface="+mn-ea"/>
                <a:cs typeface="+mn-cs"/>
              </a:rPr>
              <a:t>Q1.</a:t>
            </a:r>
            <a:r>
              <a:rPr lang="en-IN" sz="2000" kern="1200" baseline="0" dirty="0">
                <a:solidFill>
                  <a:schemeClr val="tx1"/>
                </a:solidFill>
                <a:latin typeface="+mn-lt"/>
                <a:ea typeface="+mn-ea"/>
                <a:cs typeface="+mn-cs"/>
              </a:rPr>
              <a:t> </a:t>
            </a:r>
            <a:r>
              <a:rPr lang="en-IN" sz="2000" kern="1200" dirty="0">
                <a:solidFill>
                  <a:schemeClr val="tx1"/>
                </a:solidFill>
                <a:latin typeface="+mn-lt"/>
                <a:ea typeface="+mn-ea"/>
                <a:cs typeface="+mn-cs"/>
              </a:rPr>
              <a:t>How do negative feelings affect a person’s physical health?</a:t>
            </a:r>
            <a:endParaRPr lang="en-US" sz="2000" kern="1200" dirty="0">
              <a:solidFill>
                <a:schemeClr val="tx1"/>
              </a:solidFill>
              <a:latin typeface="+mn-lt"/>
              <a:ea typeface="+mn-ea"/>
              <a:cs typeface="+mn-cs"/>
            </a:endParaRPr>
          </a:p>
          <a:p>
            <a:r>
              <a:rPr lang="en-IN" sz="2000" kern="1200" dirty="0">
                <a:solidFill>
                  <a:schemeClr val="tx1"/>
                </a:solidFill>
                <a:latin typeface="+mn-lt"/>
                <a:ea typeface="+mn-ea"/>
                <a:cs typeface="+mn-cs"/>
              </a:rPr>
              <a:t>Ans. Negative feelings affect the whole system of a person: </a:t>
            </a:r>
            <a:endParaRPr lang="en-US" sz="2000" kern="1200" dirty="0">
              <a:solidFill>
                <a:schemeClr val="tx1"/>
              </a:solidFill>
              <a:latin typeface="+mn-lt"/>
              <a:ea typeface="+mn-ea"/>
              <a:cs typeface="+mn-cs"/>
            </a:endParaRPr>
          </a:p>
          <a:p>
            <a:r>
              <a:rPr lang="en-IN" sz="2000" kern="1200" dirty="0">
                <a:solidFill>
                  <a:schemeClr val="tx1"/>
                </a:solidFill>
                <a:latin typeface="+mn-lt"/>
                <a:ea typeface="+mn-ea"/>
                <a:cs typeface="+mn-cs"/>
              </a:rPr>
              <a:t>(a) </a:t>
            </a:r>
            <a:r>
              <a:rPr lang="en-IN" sz="2000" kern="1200" dirty="0" err="1">
                <a:solidFill>
                  <a:schemeClr val="tx1"/>
                </a:solidFill>
                <a:latin typeface="+mn-lt"/>
                <a:ea typeface="+mn-ea"/>
                <a:cs typeface="+mn-cs"/>
              </a:rPr>
              <a:t>Vagus</a:t>
            </a:r>
            <a:r>
              <a:rPr lang="en-IN" sz="2000" kern="1200" dirty="0">
                <a:solidFill>
                  <a:schemeClr val="tx1"/>
                </a:solidFill>
                <a:latin typeface="+mn-lt"/>
                <a:ea typeface="+mn-ea"/>
                <a:cs typeface="+mn-cs"/>
              </a:rPr>
              <a:t> nerve which serves the brain may slow the heart in case of hostile persons</a:t>
            </a:r>
            <a:endParaRPr lang="en-US" sz="2000" kern="1200" dirty="0">
              <a:solidFill>
                <a:schemeClr val="tx1"/>
              </a:solidFill>
              <a:latin typeface="+mn-lt"/>
              <a:ea typeface="+mn-ea"/>
              <a:cs typeface="+mn-cs"/>
            </a:endParaRPr>
          </a:p>
          <a:p>
            <a:r>
              <a:rPr lang="en-IN" sz="2000" kern="1200" dirty="0">
                <a:solidFill>
                  <a:schemeClr val="tx1"/>
                </a:solidFill>
                <a:latin typeface="+mn-lt"/>
                <a:ea typeface="+mn-ea"/>
                <a:cs typeface="+mn-cs"/>
              </a:rPr>
              <a:t>(b) Anxiety and hostility may lead to heart attacks</a:t>
            </a:r>
            <a:endParaRPr lang="en-US" sz="2000" kern="1200" dirty="0">
              <a:solidFill>
                <a:schemeClr val="tx1"/>
              </a:solidFill>
              <a:latin typeface="+mn-lt"/>
              <a:ea typeface="+mn-ea"/>
              <a:cs typeface="+mn-cs"/>
            </a:endParaRPr>
          </a:p>
          <a:p>
            <a:r>
              <a:rPr lang="en-IN" sz="2000" kern="1200" dirty="0">
                <a:solidFill>
                  <a:schemeClr val="tx1"/>
                </a:solidFill>
                <a:latin typeface="+mn-lt"/>
                <a:ea typeface="+mn-ea"/>
                <a:cs typeface="+mn-cs"/>
              </a:rPr>
              <a:t>(c) Anxiety may also cause depression</a:t>
            </a:r>
            <a:endParaRPr lang="en-US" sz="2000" kern="1200" dirty="0">
              <a:solidFill>
                <a:schemeClr val="tx1"/>
              </a:solidFill>
              <a:latin typeface="+mn-lt"/>
              <a:ea typeface="+mn-ea"/>
              <a:cs typeface="+mn-cs"/>
            </a:endParaRPr>
          </a:p>
          <a:p>
            <a:r>
              <a:rPr lang="en-IN" sz="2000" kern="1200" dirty="0">
                <a:solidFill>
                  <a:schemeClr val="tx1"/>
                </a:solidFill>
                <a:latin typeface="+mn-lt"/>
                <a:ea typeface="+mn-ea"/>
                <a:cs typeface="+mn-cs"/>
              </a:rPr>
              <a:t>(d) Medicines may have a lesser healing</a:t>
            </a:r>
            <a:r>
              <a:rPr lang="en-IN" sz="2000" kern="1200" baseline="0" dirty="0">
                <a:solidFill>
                  <a:schemeClr val="tx1"/>
                </a:solidFill>
                <a:latin typeface="+mn-lt"/>
                <a:ea typeface="+mn-ea"/>
                <a:cs typeface="+mn-cs"/>
              </a:rPr>
              <a:t> </a:t>
            </a:r>
            <a:r>
              <a:rPr lang="en-IN" sz="2000" kern="1200" dirty="0">
                <a:solidFill>
                  <a:schemeClr val="tx1"/>
                </a:solidFill>
                <a:latin typeface="+mn-lt"/>
                <a:ea typeface="+mn-ea"/>
                <a:cs typeface="+mn-cs"/>
              </a:rPr>
              <a:t>impact</a:t>
            </a:r>
            <a:endParaRPr lang="en-US" sz="2000" kern="1200" dirty="0">
              <a:solidFill>
                <a:schemeClr val="tx1"/>
              </a:solidFill>
              <a:latin typeface="+mn-lt"/>
              <a:ea typeface="+mn-ea"/>
              <a:cs typeface="+mn-cs"/>
            </a:endParaRPr>
          </a:p>
          <a:p>
            <a:r>
              <a:rPr lang="en-IN" sz="2000" kern="1200" dirty="0">
                <a:solidFill>
                  <a:schemeClr val="tx1"/>
                </a:solidFill>
                <a:latin typeface="+mn-lt"/>
                <a:ea typeface="+mn-ea"/>
                <a:cs typeface="+mn-cs"/>
              </a:rPr>
              <a:t> </a:t>
            </a:r>
            <a:endParaRPr lang="en-US" sz="2000" kern="1200" dirty="0">
              <a:solidFill>
                <a:schemeClr val="tx1"/>
              </a:solidFill>
              <a:latin typeface="+mn-lt"/>
              <a:ea typeface="+mn-ea"/>
              <a:cs typeface="+mn-cs"/>
            </a:endParaRPr>
          </a:p>
          <a:p>
            <a:r>
              <a:rPr lang="en-IN" sz="2000" kern="1200" dirty="0">
                <a:solidFill>
                  <a:schemeClr val="tx1"/>
                </a:solidFill>
                <a:latin typeface="+mn-lt"/>
                <a:ea typeface="+mn-ea"/>
                <a:cs typeface="+mn-cs"/>
              </a:rPr>
              <a:t>It is therefore important to understand the psychology of the elder and help them</a:t>
            </a:r>
            <a:r>
              <a:rPr lang="en-IN" sz="2000" kern="1200" baseline="0" dirty="0">
                <a:solidFill>
                  <a:schemeClr val="tx1"/>
                </a:solidFill>
                <a:latin typeface="+mn-lt"/>
                <a:ea typeface="+mn-ea"/>
                <a:cs typeface="+mn-cs"/>
              </a:rPr>
              <a:t> </a:t>
            </a:r>
            <a:r>
              <a:rPr lang="en-IN" sz="2000" kern="1200" dirty="0">
                <a:solidFill>
                  <a:schemeClr val="tx1"/>
                </a:solidFill>
                <a:latin typeface="+mn-lt"/>
                <a:ea typeface="+mn-ea"/>
                <a:cs typeface="+mn-cs"/>
              </a:rPr>
              <a:t>get over such feelings by helping</a:t>
            </a:r>
            <a:r>
              <a:rPr lang="en-IN" sz="2000" kern="1200" baseline="0" dirty="0">
                <a:solidFill>
                  <a:schemeClr val="tx1"/>
                </a:solidFill>
                <a:latin typeface="+mn-lt"/>
                <a:ea typeface="+mn-ea"/>
                <a:cs typeface="+mn-cs"/>
              </a:rPr>
              <a:t> them replace negative thoughts with </a:t>
            </a:r>
            <a:r>
              <a:rPr lang="en-IN" sz="2000" kern="1200" dirty="0">
                <a:solidFill>
                  <a:schemeClr val="tx1"/>
                </a:solidFill>
                <a:latin typeface="+mn-lt"/>
                <a:ea typeface="+mn-ea"/>
                <a:cs typeface="+mn-cs"/>
              </a:rPr>
              <a:t>positive ones. You should also try to keep the atmosphere light and involve the elder in praying and meditation.</a:t>
            </a:r>
            <a:endParaRPr lang="en-US" sz="2000" kern="1200" dirty="0">
              <a:solidFill>
                <a:schemeClr val="tx1"/>
              </a:solidFill>
              <a:latin typeface="+mn-lt"/>
              <a:ea typeface="+mn-ea"/>
              <a:cs typeface="+mn-cs"/>
            </a:endParaRPr>
          </a:p>
          <a:p>
            <a:endParaRPr lang="en-GB" sz="20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Q1.</a:t>
            </a:r>
            <a:r>
              <a:rPr lang="en-IN" baseline="0" dirty="0"/>
              <a:t> </a:t>
            </a:r>
            <a:r>
              <a:rPr lang="en-IN" dirty="0"/>
              <a:t>Is the statement, “Sorry, but I cannot let you do this”</a:t>
            </a:r>
            <a:r>
              <a:rPr lang="en-IN" baseline="0" dirty="0"/>
              <a:t> </a:t>
            </a:r>
            <a:r>
              <a:rPr lang="en-IN" dirty="0"/>
              <a:t>polite and firm?</a:t>
            </a:r>
            <a:endParaRPr lang="en-US" dirty="0"/>
          </a:p>
          <a:p>
            <a:r>
              <a:rPr lang="en-IN" dirty="0"/>
              <a:t>Ans.</a:t>
            </a:r>
            <a:r>
              <a:rPr lang="en-IN" baseline="0" dirty="0"/>
              <a:t> </a:t>
            </a:r>
            <a:r>
              <a:rPr lang="en-IN" dirty="0"/>
              <a:t>Yes</a:t>
            </a:r>
            <a:endParaRPr lang="en-US" dirty="0"/>
          </a:p>
          <a:p>
            <a:r>
              <a:rPr lang="en-IN" dirty="0"/>
              <a:t> </a:t>
            </a:r>
            <a:endParaRPr lang="en-US" dirty="0"/>
          </a:p>
          <a:p>
            <a:r>
              <a:rPr lang="en-IN" dirty="0"/>
              <a:t>Q2. Is it ok to bargain with the elder to allow them something in limited quantities to make them do something like taking medicine?</a:t>
            </a:r>
            <a:endParaRPr lang="en-US" dirty="0"/>
          </a:p>
          <a:p>
            <a:r>
              <a:rPr lang="en-IN" dirty="0"/>
              <a:t>Ans. Yes, bargaining is one of the ways to deal with the elders but it cannot be made a routine.</a:t>
            </a:r>
            <a:endParaRPr lang="en-US" dirty="0"/>
          </a:p>
          <a:p>
            <a:r>
              <a:rPr lang="en-IN" dirty="0"/>
              <a:t> </a:t>
            </a:r>
            <a:endParaRPr lang="en-US" dirty="0"/>
          </a:p>
          <a:p>
            <a:r>
              <a:rPr lang="en-IN" dirty="0"/>
              <a:t>Q3. What happens in case you lose your temper while dealing with the elders?</a:t>
            </a:r>
            <a:endParaRPr lang="en-US" dirty="0"/>
          </a:p>
          <a:p>
            <a:r>
              <a:rPr lang="en-IN" dirty="0"/>
              <a:t>Ans. Well, after sometime you should apologize to them and try and explain that you wanted only the best for the elder and that you were trying to follow the instructions of the doctor and the family.	</a:t>
            </a:r>
            <a:endParaRPr lang="en-US" dirty="0"/>
          </a:p>
          <a:p>
            <a:r>
              <a:rPr lang="en-IN" dirty="0"/>
              <a:t> </a:t>
            </a:r>
            <a:endParaRPr lang="en-US" dirty="0"/>
          </a:p>
          <a:p>
            <a:r>
              <a:rPr lang="en-IN" dirty="0"/>
              <a:t>Q4. What can you do to prevent the elderly from talking to strangers which you feel may compromise their safety or security?</a:t>
            </a:r>
            <a:endParaRPr lang="en-US" dirty="0"/>
          </a:p>
          <a:p>
            <a:r>
              <a:rPr lang="en-IN" dirty="0"/>
              <a:t>Ans. You may like to initially explain to them, not let them be alone with the person whom you may feel as a threat and if nothing works you may like to inform the family about it.</a:t>
            </a:r>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You will need a white board and a marker for noting important points discussed in the class.</a:t>
            </a:r>
            <a:endParaRPr lang="en-US" sz="1200" baseline="0" dirty="0"/>
          </a:p>
          <a:p>
            <a:r>
              <a:rPr lang="en-US" sz="1200" baseline="0" dirty="0"/>
              <a:t>Discuss the following questions in the class. Do not encourage the participants to bring up personal family examples.</a:t>
            </a:r>
            <a:endParaRPr lang="en-US" sz="1200" baseline="0" dirty="0"/>
          </a:p>
          <a:p>
            <a:pPr marL="228600" indent="-228600">
              <a:buAutoNum type="alphaLcParenR"/>
            </a:pPr>
            <a:r>
              <a:rPr lang="en-US" sz="1200" baseline="0" dirty="0"/>
              <a:t>Who is an elder?</a:t>
            </a:r>
            <a:endParaRPr lang="en-US" sz="1200" baseline="0" dirty="0"/>
          </a:p>
          <a:p>
            <a:pPr marL="228600" indent="-228600">
              <a:buAutoNum type="alphaLcParenR"/>
            </a:pPr>
            <a:r>
              <a:rPr lang="en-US" sz="1200" baseline="0" dirty="0"/>
              <a:t>Generally which people are part of the elder category in a family?</a:t>
            </a:r>
            <a:endParaRPr lang="en-US" sz="1200" baseline="0" dirty="0"/>
          </a:p>
          <a:p>
            <a:pPr marL="228600" indent="-228600">
              <a:buAutoNum type="alphaLcParenR"/>
            </a:pPr>
            <a:r>
              <a:rPr lang="en-US" sz="1200" baseline="0" dirty="0"/>
              <a:t>What changes occur in physical conditions as an elder ages?</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AutoNum type="alphaLcParenR"/>
              <a:defRPr/>
            </a:pPr>
            <a:r>
              <a:rPr lang="en-US" sz="1200" baseline="0" dirty="0"/>
              <a:t>What changes occur in mental and emotional conditions as an elder ages?</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AutoNum type="alphaLcParenR"/>
              <a:defRPr/>
            </a:pP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None/>
              <a:defRPr/>
            </a:pPr>
            <a:r>
              <a:rPr lang="en-US" sz="1200" baseline="0" dirty="0"/>
              <a:t>Model answers:</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AutoNum type="alphaLcParenR"/>
              <a:defRPr/>
            </a:pPr>
            <a:r>
              <a:rPr lang="en-US" sz="1200" baseline="0" dirty="0"/>
              <a:t>Most countries define an elder with a chronological age of 60 years and above.</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AutoNum type="alphaLcParenR"/>
              <a:defRPr/>
            </a:pPr>
            <a:r>
              <a:rPr lang="en-US" sz="1200" baseline="0" dirty="0"/>
              <a:t>Grand parents and great grandparents</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AutoNum type="alphaLcParenR"/>
              <a:defRPr/>
            </a:pPr>
            <a:r>
              <a:rPr lang="en-US" sz="1200" baseline="0" dirty="0"/>
              <a:t>Elders become physically weak. They become tired very quickly and are prone to diseases as their immune system weakens. Their skin is wrinkled and they may have trouble seeing clearly and hearing properly.  They cannot walk briskly or run as their joints may also become weak. They may develop chronic pains in some parts of the body. Fractures and dislocations may also become common.</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AutoNum type="alphaLcParenR"/>
              <a:defRPr/>
            </a:pPr>
            <a:r>
              <a:rPr lang="en-US" sz="1200" baseline="0" dirty="0"/>
              <a:t>Elders become a little aloof. They start feeling lonely and left out as their families become involved further in life. They may or may not be a part of important decisions. They start spending more time praying and going out for walks. They may like to join clubs and join charity programs. They try and look forward to spending more time with family.</a:t>
            </a:r>
            <a:endParaRPr lang="en-US" sz="1200" baseline="0" dirty="0"/>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Arrange for a white board and a marker. Keep noting all the points given by class participants on it. </a:t>
            </a:r>
            <a:endParaRPr lang="en-US" sz="1200" baseline="0" dirty="0"/>
          </a:p>
          <a:p>
            <a:endParaRPr lang="en-US" sz="1200" baseline="0" dirty="0"/>
          </a:p>
          <a:p>
            <a:r>
              <a:rPr lang="en-US" sz="1200" baseline="0" dirty="0"/>
              <a:t>Discuss the following in the class:</a:t>
            </a:r>
            <a:endParaRPr lang="en-US" sz="1200" baseline="0" dirty="0"/>
          </a:p>
          <a:p>
            <a:pPr marL="228600" indent="-228600">
              <a:buAutoNum type="alphaLcParenR"/>
            </a:pPr>
            <a:r>
              <a:rPr lang="en-US" sz="1200" baseline="0" dirty="0"/>
              <a:t>How do you determine if a person is well, just by looking at them?</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AutoNum type="alphaLcParenR"/>
              <a:defRPr/>
            </a:pPr>
            <a:r>
              <a:rPr lang="en-US" sz="1200" baseline="0" dirty="0"/>
              <a:t>How do you determine if a person is not well, just be looking at them?</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AutoNum type="alphaLcParenR"/>
              <a:defRPr/>
            </a:pP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None/>
              <a:defRPr/>
            </a:pPr>
            <a:r>
              <a:rPr lang="en-US" sz="1200" baseline="0" dirty="0"/>
              <a:t>Model answers:</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None/>
              <a:defRPr/>
            </a:pPr>
            <a:r>
              <a:rPr lang="en-US" sz="1200" baseline="0" dirty="0"/>
              <a:t>a) </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aseline="0" dirty="0"/>
              <a:t>They should look happy</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aseline="0" dirty="0"/>
              <a:t>Their skin and eyes should look healthy</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aseline="0" dirty="0"/>
              <a:t>Should look active and full of energy</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aseline="0" dirty="0"/>
              <a:t>Lips should not be dry</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aseline="0" dirty="0"/>
              <a:t>Nails should be smooth and not yellow</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endParaRPr lang="en-US" sz="1200" baseline="0" dirty="0"/>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None/>
              <a:defRPr/>
            </a:pPr>
            <a:r>
              <a:rPr lang="en-US" sz="1200" baseline="0" dirty="0"/>
              <a:t>b) </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aseline="0" dirty="0"/>
              <a:t>Eyes can be puffy and red</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aseline="0" dirty="0"/>
              <a:t>Blemishes on skin</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aseline="0" dirty="0"/>
              <a:t>Person looks dull and lethargic</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aseline="0" dirty="0"/>
              <a:t>Dry lips</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200" baseline="0" dirty="0"/>
              <a:t>Nails may be yellow in color and broken in places</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sz="6000" dirty="0"/>
              <a:t>To know that the elder under you care is mentally well:</a:t>
            </a:r>
            <a:endParaRPr lang="en-US" sz="6000" dirty="0"/>
          </a:p>
          <a:p>
            <a:pPr lvl="1"/>
            <a:r>
              <a:rPr lang="en-US" sz="5600" dirty="0"/>
              <a:t>See that the elder smiles and laughs frequently</a:t>
            </a:r>
            <a:endParaRPr lang="en-US" sz="5600" dirty="0"/>
          </a:p>
          <a:p>
            <a:pPr lvl="1"/>
            <a:r>
              <a:rPr lang="en-US" sz="5600" dirty="0"/>
              <a:t>Note that the elder takes an interest in their day to day activities</a:t>
            </a:r>
            <a:endParaRPr lang="en-US" sz="5600" dirty="0"/>
          </a:p>
          <a:p>
            <a:pPr lvl="1"/>
            <a:r>
              <a:rPr lang="en-US" sz="5600" dirty="0"/>
              <a:t>See if the elder has hobbies and interests</a:t>
            </a:r>
            <a:endParaRPr lang="en-US" sz="5600" dirty="0"/>
          </a:p>
          <a:p>
            <a:pPr lvl="1"/>
            <a:r>
              <a:rPr lang="en-US" sz="5600" dirty="0"/>
              <a:t>Check if the elder enjoys the company of others </a:t>
            </a:r>
            <a:endParaRPr lang="en-US" sz="5600" dirty="0"/>
          </a:p>
          <a:p>
            <a:r>
              <a:rPr lang="en-US" sz="6000" dirty="0"/>
              <a:t>To know that the elder under you care is physically well, </a:t>
            </a:r>
            <a:endParaRPr lang="en-US" sz="6000" dirty="0"/>
          </a:p>
          <a:p>
            <a:pPr lvl="1"/>
            <a:r>
              <a:rPr lang="en-US" sz="5600" dirty="0"/>
              <a:t>See that the elder has a good appetite and is sleeping well</a:t>
            </a:r>
            <a:endParaRPr lang="en-US" sz="5600" dirty="0"/>
          </a:p>
          <a:p>
            <a:pPr lvl="1"/>
            <a:r>
              <a:rPr lang="en-US" sz="5600" dirty="0"/>
              <a:t>Check that the elder’s vitals are within  normal limit</a:t>
            </a:r>
            <a:endParaRPr lang="en-US" sz="5600" dirty="0"/>
          </a:p>
          <a:p>
            <a:pPr lvl="1"/>
            <a:r>
              <a:rPr lang="en-US" sz="5600" dirty="0"/>
              <a:t>Note that the elder is relatively pain free</a:t>
            </a:r>
            <a:endParaRPr lang="en-US" sz="5600" dirty="0"/>
          </a:p>
          <a:p>
            <a:pPr lvl="1"/>
            <a:r>
              <a:rPr lang="en-US" sz="5600" dirty="0"/>
              <a:t>See that the elder does not have constipation</a:t>
            </a:r>
            <a:endParaRPr lang="en-US" sz="5600" dirty="0"/>
          </a:p>
          <a:p>
            <a:pPr lvl="1"/>
            <a:r>
              <a:rPr lang="en-US" sz="5600" dirty="0"/>
              <a:t>Check if the elder’s skin looks healthy</a:t>
            </a:r>
            <a:endParaRPr lang="en-US" sz="5600" dirty="0"/>
          </a:p>
          <a:p>
            <a:pPr lvl="0"/>
            <a:r>
              <a:rPr lang="en-US" sz="6000" dirty="0"/>
              <a:t>Examine that the results of the elder’s lab tests as indicators of physical wellness</a:t>
            </a:r>
            <a:endParaRPr lang="en-US" sz="6000" dirty="0"/>
          </a:p>
          <a:p>
            <a:r>
              <a:rPr lang="en-US" sz="6000" dirty="0"/>
              <a:t>Arrange for a check up  of the elder with the doctor</a:t>
            </a:r>
            <a:endParaRPr lang="en-US" sz="6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Why is it important to look for the vital signs in an elderly?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All the vital signs are indicators of the well being or otherwise of the body.  Any change in these vital signs may indicate</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an illness developing in the body.  Maintaining the readings of these vital signs in the chart that the caregiver prepares is of utmost importance.  A simple study of these readings may indicate to the doctor of what may be going inside the body and what treatment should be administered to the elder.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How can you motivate an elderly person to remain healthy?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Some of the spheres in which you may like to motivate an elderly person are: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 </a:t>
            </a:r>
            <a:r>
              <a:rPr lang="en-IN" sz="1200" u="sng" kern="1200" dirty="0">
                <a:solidFill>
                  <a:schemeClr val="tx1"/>
                </a:solidFill>
                <a:latin typeface="+mn-lt"/>
                <a:ea typeface="+mn-ea"/>
                <a:cs typeface="+mn-cs"/>
              </a:rPr>
              <a:t>Be active physically</a:t>
            </a:r>
            <a:r>
              <a:rPr lang="en-IN" sz="1200" u="none" kern="1200" dirty="0">
                <a:solidFill>
                  <a:schemeClr val="tx1"/>
                </a:solidFill>
                <a:latin typeface="+mn-lt"/>
                <a:ea typeface="+mn-ea"/>
                <a:cs typeface="+mn-cs"/>
              </a:rPr>
              <a:t>-</a:t>
            </a:r>
            <a:r>
              <a:rPr lang="en-IN" sz="1200" kern="1200" dirty="0">
                <a:solidFill>
                  <a:schemeClr val="tx1"/>
                </a:solidFill>
                <a:latin typeface="+mn-lt"/>
                <a:ea typeface="+mn-ea"/>
                <a:cs typeface="+mn-cs"/>
              </a:rPr>
              <a:t>  One has to think of physical activity as an opportunity and not an inconvenience.</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(b) </a:t>
            </a:r>
            <a:r>
              <a:rPr lang="en-IN" sz="1200" u="sng" kern="1200" dirty="0">
                <a:solidFill>
                  <a:schemeClr val="tx1"/>
                </a:solidFill>
                <a:latin typeface="+mn-lt"/>
                <a:ea typeface="+mn-ea"/>
                <a:cs typeface="+mn-cs"/>
              </a:rPr>
              <a:t>Enjoy healthy eating</a:t>
            </a:r>
            <a:r>
              <a:rPr lang="en-IN" sz="1200" u="none" kern="1200" dirty="0">
                <a:solidFill>
                  <a:schemeClr val="tx1"/>
                </a:solidFill>
                <a:latin typeface="+mn-lt"/>
                <a:ea typeface="+mn-ea"/>
                <a:cs typeface="+mn-cs"/>
              </a:rPr>
              <a:t>-</a:t>
            </a:r>
            <a:r>
              <a:rPr lang="en-IN" sz="1200" kern="1200" dirty="0">
                <a:solidFill>
                  <a:schemeClr val="tx1"/>
                </a:solidFill>
                <a:latin typeface="+mn-lt"/>
                <a:ea typeface="+mn-ea"/>
                <a:cs typeface="+mn-cs"/>
              </a:rPr>
              <a:t> Keep high carbohydrate diet, reduce intake of salt and sugar.  Avoid processed food and drink at least eight glasses of water a day.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(c) </a:t>
            </a:r>
            <a:r>
              <a:rPr lang="en-IN" sz="1200" u="sng" kern="1200" dirty="0">
                <a:solidFill>
                  <a:schemeClr val="tx1"/>
                </a:solidFill>
                <a:latin typeface="+mn-lt"/>
                <a:ea typeface="+mn-ea"/>
                <a:cs typeface="+mn-cs"/>
              </a:rPr>
              <a:t>Relationships</a:t>
            </a:r>
            <a:r>
              <a:rPr lang="en-IN" sz="1200" u="none" kern="1200" dirty="0">
                <a:solidFill>
                  <a:schemeClr val="tx1"/>
                </a:solidFill>
                <a:latin typeface="+mn-lt"/>
                <a:ea typeface="+mn-ea"/>
                <a:cs typeface="+mn-cs"/>
              </a:rPr>
              <a:t>-</a:t>
            </a:r>
            <a:r>
              <a:rPr lang="en-IN" sz="1200" u="none" kern="1200" baseline="0" dirty="0">
                <a:solidFill>
                  <a:schemeClr val="tx1"/>
                </a:solidFill>
                <a:latin typeface="+mn-lt"/>
                <a:ea typeface="+mn-ea"/>
                <a:cs typeface="+mn-cs"/>
              </a:rPr>
              <a:t> </a:t>
            </a:r>
            <a:r>
              <a:rPr lang="en-IN" sz="1200" kern="1200" dirty="0">
                <a:solidFill>
                  <a:schemeClr val="tx1"/>
                </a:solidFill>
                <a:latin typeface="+mn-lt"/>
                <a:ea typeface="+mn-ea"/>
                <a:cs typeface="+mn-cs"/>
              </a:rPr>
              <a:t>Maintain good relationships with the family, your friends, and neighbours.  Joining a club which gives social and personal</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satisfaction is good for a peaceful mind.  Spending time with children and grand children helps restoring emotional well being.</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(d)</a:t>
            </a:r>
            <a:r>
              <a:rPr lang="en-IN" sz="1200" kern="1200" baseline="0" dirty="0">
                <a:solidFill>
                  <a:schemeClr val="tx1"/>
                </a:solidFill>
                <a:latin typeface="+mn-lt"/>
                <a:ea typeface="+mn-ea"/>
                <a:cs typeface="+mn-cs"/>
              </a:rPr>
              <a:t> </a:t>
            </a:r>
            <a:r>
              <a:rPr lang="en-IN" sz="1200" u="sng" kern="1200" dirty="0">
                <a:solidFill>
                  <a:schemeClr val="tx1"/>
                </a:solidFill>
                <a:latin typeface="+mn-lt"/>
                <a:ea typeface="+mn-ea"/>
                <a:cs typeface="+mn-cs"/>
              </a:rPr>
              <a:t>Further Education</a:t>
            </a:r>
            <a:r>
              <a:rPr lang="en-IN" sz="1200" u="none" kern="1200" dirty="0">
                <a:solidFill>
                  <a:schemeClr val="tx1"/>
                </a:solidFill>
                <a:latin typeface="+mn-lt"/>
                <a:ea typeface="+mn-ea"/>
                <a:cs typeface="+mn-cs"/>
              </a:rPr>
              <a:t>-</a:t>
            </a:r>
            <a:r>
              <a:rPr lang="en-IN" sz="1200" u="none" kern="1200" baseline="0" dirty="0">
                <a:solidFill>
                  <a:schemeClr val="tx1"/>
                </a:solidFill>
                <a:latin typeface="+mn-lt"/>
                <a:ea typeface="+mn-ea"/>
                <a:cs typeface="+mn-cs"/>
              </a:rPr>
              <a:t> </a:t>
            </a:r>
            <a:r>
              <a:rPr lang="en-IN" sz="1200" kern="1200" dirty="0">
                <a:solidFill>
                  <a:schemeClr val="tx1"/>
                </a:solidFill>
                <a:latin typeface="+mn-lt"/>
                <a:ea typeface="+mn-ea"/>
                <a:cs typeface="+mn-cs"/>
              </a:rPr>
              <a:t>Learning is enriching, rewarding and a challenging experience- an integral part of life itself-with the emphasis on ‘growing’ rather than on the ‘old’ in growing old.  Today Internet provides a great platform for learning.</a:t>
            </a:r>
            <a:endParaRPr lang="en-US"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Arrange for a white board and a marker.</a:t>
            </a:r>
            <a:endParaRPr lang="en-US" sz="1200" baseline="0" dirty="0"/>
          </a:p>
          <a:p>
            <a:endParaRPr lang="en-US" sz="1200" baseline="0" dirty="0"/>
          </a:p>
          <a:p>
            <a:r>
              <a:rPr lang="en-US" sz="1200" baseline="0" dirty="0"/>
              <a:t>Divide the class into 3 groups. Give one topic to each group to make a list of activities for improving:</a:t>
            </a:r>
            <a:endParaRPr lang="en-US" sz="1200" baseline="0" dirty="0"/>
          </a:p>
          <a:p>
            <a:pPr marL="228600" indent="-228600">
              <a:buAutoNum type="alphaLcParenR"/>
            </a:pPr>
            <a:r>
              <a:rPr lang="en-US" sz="1200" baseline="0" dirty="0"/>
              <a:t>Elder’s mental health</a:t>
            </a:r>
            <a:endParaRPr lang="en-US" sz="1200" baseline="0" dirty="0"/>
          </a:p>
          <a:p>
            <a:pPr marL="228600" indent="-228600">
              <a:buAutoNum type="alphaLcParenR"/>
            </a:pPr>
            <a:r>
              <a:rPr lang="en-US" sz="1200" baseline="0" dirty="0"/>
              <a:t>Elder’s emotional happiness</a:t>
            </a:r>
            <a:endParaRPr lang="en-US" sz="1200" baseline="0" dirty="0"/>
          </a:p>
          <a:p>
            <a:pPr marL="228600" indent="-228600">
              <a:buAutoNum type="alphaLcParenR"/>
            </a:pPr>
            <a:r>
              <a:rPr lang="en-US" sz="1200" baseline="0" dirty="0"/>
              <a:t>Elder’s physical health</a:t>
            </a:r>
            <a:endParaRPr lang="en-US" sz="1200" baseline="0" dirty="0"/>
          </a:p>
          <a:p>
            <a:pPr marL="228600" indent="-228600">
              <a:buAutoNum type="alphaLcParenR"/>
            </a:pPr>
            <a:endParaRPr lang="en-US" sz="1200" baseline="0" dirty="0"/>
          </a:p>
          <a:p>
            <a:pPr marL="228600" indent="-228600">
              <a:buNone/>
            </a:pPr>
            <a:r>
              <a:rPr lang="en-US" sz="1200" baseline="0" dirty="0"/>
              <a:t>Give 10 minutes to each group to compile their lists. Invite one participant from each group to share their list with the rest of the class by writing on the white board. Invite inputs from the class as to what more can be added.</a:t>
            </a:r>
            <a:endParaRPr lang="en-US" sz="1200" baseline="0" dirty="0"/>
          </a:p>
          <a:p>
            <a:pPr marL="228600" indent="-228600">
              <a:buNone/>
            </a:pPr>
            <a:endParaRPr lang="en-US" sz="1200" baseline="0" dirty="0"/>
          </a:p>
          <a:p>
            <a:pPr marL="228600" indent="-228600">
              <a:buNone/>
            </a:pPr>
            <a:r>
              <a:rPr lang="en-US" sz="1200" baseline="0" dirty="0"/>
              <a:t>Model answers:</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AutoNum type="alphaLcParenR"/>
              <a:defRPr/>
            </a:pPr>
            <a:r>
              <a:rPr lang="en-US" sz="1200" baseline="0" dirty="0"/>
              <a:t>Elder’s mental health- playing games like Sudoku, chess, reading books, watching news, hobby classes, knitting, painting, gardening, writing poetry</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AutoNum type="alphaLcParenR"/>
              <a:defRPr/>
            </a:pPr>
            <a:r>
              <a:rPr lang="en-US" sz="1200" baseline="0" dirty="0"/>
              <a:t>Elder’s emotional happiness- spending tie with family, spending time with friends, volunteer in a school or a society office or animal shelter, gardening, writing poetry, pursuing an activity they are passionate about</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AutoNum type="alphaLcParenR"/>
              <a:defRPr/>
            </a:pPr>
            <a:r>
              <a:rPr lang="en-US" sz="1200" baseline="0" dirty="0"/>
              <a:t>Elder’s physical health- meditation, praying, walking, yoga, breathing exercises, sleeping well</a:t>
            </a: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None/>
              <a:defRPr/>
            </a:pPr>
            <a:endParaRPr lang="en-US" sz="1200" baseline="0" dirty="0"/>
          </a:p>
          <a:p>
            <a:pPr marL="228600" marR="0" indent="-228600" algn="l" defTabSz="914400" rtl="0" eaLnBrk="1" fontAlgn="auto" latinLnBrk="0" hangingPunct="1">
              <a:lnSpc>
                <a:spcPct val="100000"/>
              </a:lnSpc>
              <a:spcBef>
                <a:spcPts val="0"/>
              </a:spcBef>
              <a:spcAft>
                <a:spcPts val="0"/>
              </a:spcAft>
              <a:buClrTx/>
              <a:buSzTx/>
              <a:buFontTx/>
              <a:buAutoNum type="alphaLcParenR"/>
              <a:defRPr/>
            </a:pPr>
            <a:endParaRPr lang="en-US" sz="1200" baseline="0" dirty="0"/>
          </a:p>
          <a:p>
            <a:pPr marL="228600" indent="-228600">
              <a:buNone/>
            </a:pP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lvl="0"/>
            <a:r>
              <a:rPr lang="en-US" sz="6000" dirty="0"/>
              <a:t>Ensure that the elder eats well and healthy</a:t>
            </a:r>
            <a:endParaRPr lang="en-US" sz="6000" dirty="0"/>
          </a:p>
          <a:p>
            <a:pPr lvl="0"/>
            <a:r>
              <a:rPr lang="en-US" sz="6000" dirty="0"/>
              <a:t>Make sure the elder gets enough sleep at night</a:t>
            </a:r>
            <a:endParaRPr lang="en-US" sz="6000" dirty="0"/>
          </a:p>
          <a:p>
            <a:pPr lvl="0"/>
            <a:r>
              <a:rPr lang="en-US" sz="6000" dirty="0"/>
              <a:t>Ensure that the elder exercises regularly</a:t>
            </a:r>
            <a:endParaRPr lang="en-US" sz="6000" dirty="0"/>
          </a:p>
          <a:p>
            <a:pPr lvl="0"/>
            <a:r>
              <a:rPr lang="en-US" sz="6000" dirty="0"/>
              <a:t>Keep the elder in good cheer</a:t>
            </a:r>
            <a:endParaRPr lang="en-US" sz="6000" dirty="0"/>
          </a:p>
          <a:p>
            <a:pPr lvl="0"/>
            <a:r>
              <a:rPr lang="en-US" sz="6000" dirty="0"/>
              <a:t>Occupy the elder throughout the day with an easy routine</a:t>
            </a:r>
            <a:endParaRPr lang="en-US" sz="6000" dirty="0"/>
          </a:p>
          <a:p>
            <a:pPr lvl="0"/>
            <a:r>
              <a:rPr lang="en-US" sz="6000" dirty="0"/>
              <a:t>Encourage the elder to take up a hobby</a:t>
            </a:r>
            <a:endParaRPr lang="en-US" sz="6000" dirty="0"/>
          </a:p>
          <a:p>
            <a:pPr lvl="0"/>
            <a:r>
              <a:rPr lang="en-US" sz="6000" dirty="0"/>
              <a:t>Make sure that the elder socializes with friends and family</a:t>
            </a:r>
            <a:endParaRPr lang="en-US" sz="6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What is more important, physical wellbeing or emotional wellbeing?</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Both types of wellbeing are interdependent,</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each complementing the other.  Unless the physical wellbeing is ensured, it is difficult to ensure emotional wellbeing.  Similarly, it is difficult to maintain physical wellbeing when a person is emotionally disturbed.  Therefore it is the task of the caregiver to employ all  means available to him to keep the care receiver physically and mentally healthy.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What possible activities can you plan to keep the elderly persons engaged mentally?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Often, older people can become happier, more productive individuals when they are encouraged to perform fun, brain-stimulating activities. The following activities are especially good for homebound elderly:  </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sew or knit,</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be a pen pal,</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be a reader to children at an elementary school,</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save stamps for collectors,</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write favourite recipes on cards and share them with others,</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read books, magazines, newspapers,</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do puzzles (jigsaw, crossword),</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try artwork (calligraphy, painting, drawing),</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write or record memoirs, poetry, thoughts,</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keep a joke book,</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care for pets or plants,</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listen to soothing music,</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take correspondence courses,</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play musical instruments,</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start or re-arrange a family photo album,</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volunteer at libraries, hospitals, museums, schools, </a:t>
            </a:r>
            <a:endParaRPr lang="en-IN"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bake for self and others,</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plan a potluck or brown-bag lunch at home,</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tutor for children and youth,</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type for self and others,</a:t>
            </a:r>
            <a:endParaRPr lang="en-US" sz="1200" kern="1200" dirty="0">
              <a:solidFill>
                <a:schemeClr val="tx1"/>
              </a:solidFill>
              <a:latin typeface="+mn-lt"/>
              <a:ea typeface="+mn-ea"/>
              <a:cs typeface="+mn-cs"/>
            </a:endParaRPr>
          </a:p>
          <a:p>
            <a:pPr marL="685800" lvl="1" indent="-228600">
              <a:buFont typeface="+mj-lt"/>
              <a:buAutoNum type="alphaLcParenR"/>
            </a:pPr>
            <a:r>
              <a:rPr lang="en-IN" sz="1200" kern="1200" dirty="0">
                <a:solidFill>
                  <a:schemeClr val="tx1"/>
                </a:solidFill>
                <a:latin typeface="+mn-lt"/>
                <a:ea typeface="+mn-ea"/>
                <a:cs typeface="+mn-cs"/>
              </a:rPr>
              <a:t>learn to use a computer</a:t>
            </a:r>
            <a:endParaRPr lang="en-US" sz="1200" kern="1200" dirty="0">
              <a:solidFill>
                <a:schemeClr val="tx1"/>
              </a:solidFill>
              <a:latin typeface="+mn-lt"/>
              <a:ea typeface="+mn-ea"/>
              <a:cs typeface="+mn-cs"/>
            </a:endParaRPr>
          </a:p>
          <a:p>
            <a:pPr marL="685800" lvl="1" indent="-228600">
              <a:buFont typeface="+mj-lt"/>
              <a:buNone/>
            </a:pPr>
            <a:endParaRPr lang="en-US" sz="1200" kern="1200" dirty="0">
              <a:solidFill>
                <a:schemeClr val="tx1"/>
              </a:solidFill>
              <a:latin typeface="+mn-lt"/>
              <a:ea typeface="+mn-ea"/>
              <a:cs typeface="+mn-cs"/>
            </a:endParaRPr>
          </a:p>
          <a:p>
            <a:pPr marL="685800" lvl="1" indent="-228600">
              <a:buFont typeface="+mj-lt"/>
              <a:buNone/>
            </a:pPr>
            <a:r>
              <a:rPr lang="en-IN" sz="1200" kern="1200" dirty="0">
                <a:solidFill>
                  <a:schemeClr val="tx1"/>
                </a:solidFill>
                <a:latin typeface="+mn-lt"/>
                <a:ea typeface="+mn-ea"/>
                <a:cs typeface="+mn-cs"/>
              </a:rPr>
              <a:t>In addition, older people who are physically active should be encouraged to participate in swimming, bowling, gardening, dancing, miniature golf, nature walks, mall-walking, jogging, shuffleboard and other activities outside the home.</a:t>
            </a:r>
            <a:endParaRPr lang="en-US" sz="1200" kern="1200" dirty="0">
              <a:solidFill>
                <a:schemeClr val="tx1"/>
              </a:solidFill>
              <a:latin typeface="+mn-lt"/>
              <a:ea typeface="+mn-ea"/>
              <a:cs typeface="+mn-cs"/>
            </a:endParaRPr>
          </a:p>
          <a:p>
            <a:pPr marL="685800" lvl="1" indent="-228600">
              <a:buFont typeface="+mj-lt"/>
              <a:buNone/>
            </a:pPr>
            <a:r>
              <a:rPr lang="en-IN" sz="1200" kern="1200" dirty="0">
                <a:solidFill>
                  <a:schemeClr val="tx1"/>
                </a:solidFill>
                <a:latin typeface="+mn-lt"/>
                <a:ea typeface="+mn-ea"/>
                <a:cs typeface="+mn-cs"/>
              </a:rPr>
              <a:t>Drawing, writing, reading, crafts, taking classes, and other hobbies encourage creativity. Indoor games including chess, checkers, monopoly, cards, and billiards provide interesting relief from boredom as well.</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000" dirty="0">
                <a:latin typeface="Helvetica" panose="020B0604020202020204" pitchFamily="34" charset="0"/>
              </a:rPr>
              <a:t>With age:</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skin becomes dry, wrinkled, and may develop pigment spots</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Wounds take more time to heal</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Hair becomes sparse and gray</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Nails grow slower</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eyes sink into their sockets </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pupil becomes much smaller</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lenses become yellow and cloudy, leading to reduced clarity of vision</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hearing abilities reduce gradually</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sense of smell declines</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person may increasingly breathe from the mouth while sleeping</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efficiency in ventilation and gas exchange reduces</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person may lose teeth and their sense of taste may decline, in turn causing loss of appetite and nutrition</a:t>
            </a:r>
            <a:endParaRPr lang="en-US" sz="2000" dirty="0">
              <a:latin typeface="Helvetica" panose="020B0604020202020204" pitchFamily="34" charset="0"/>
            </a:endParaRPr>
          </a:p>
          <a:p>
            <a:pPr marL="342900" lvl="1" indent="-342900">
              <a:buFont typeface="Wingdings" panose="05000000000000000000" pitchFamily="2" charset="2"/>
              <a:buChar char="§"/>
            </a:pPr>
            <a:r>
              <a:rPr lang="en-US" sz="2000" dirty="0">
                <a:latin typeface="Helvetica" panose="020B0604020202020204" pitchFamily="34" charset="0"/>
              </a:rPr>
              <a:t>The person may lose teeth and their sense of taste may decline, in turn causing loss of appetite and nutrition</a:t>
            </a:r>
            <a:endParaRPr lang="en-US" sz="2000" dirty="0">
              <a:latin typeface="Helvetica" panose="020B0604020202020204" pitchFamily="34" charset="0"/>
            </a:endParaRPr>
          </a:p>
          <a:p>
            <a:pPr marL="342900" lvl="1" indent="-342900">
              <a:buFont typeface="Wingdings" panose="05000000000000000000" pitchFamily="2" charset="2"/>
              <a:buChar char="§"/>
            </a:pPr>
            <a:r>
              <a:rPr lang="en-US" sz="2000" dirty="0">
                <a:latin typeface="Helvetica" panose="020B0604020202020204" pitchFamily="34" charset="0"/>
              </a:rPr>
              <a:t>The person may become more susceptible to gastric irritation and intolerance to fatty foods</a:t>
            </a:r>
            <a:endParaRPr lang="en-US"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2000" dirty="0">
                <a:latin typeface="Helvetica" panose="020B0604020202020204" pitchFamily="34" charset="0"/>
              </a:rPr>
              <a:t>With age: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The bladder cannot stretch as much as before and can hold lesser amount of urine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Calcium is reduced from the bones and vertebral disks become thin</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The person may lose height and assume a stooped, forward-bent posture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In the heart, the left ventricle wall and valves thicken and the left atrium increases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The heart contracts more slowly and the blood provided by the artery blood flow to the circulatory system decreases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The nerve cells gradually deteriorate and die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The person may take longer to perform various tasks and become forgetful</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The sense to orient one’s body deteriorates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The sense of touch decreases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The person may become less responsive to pain</a:t>
            </a:r>
            <a:endParaRPr lang="en-US"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 Why</a:t>
            </a:r>
            <a:r>
              <a:rPr lang="en-GB" sz="1200" kern="1200" baseline="0" dirty="0">
                <a:solidFill>
                  <a:schemeClr val="tx1"/>
                </a:solidFill>
                <a:latin typeface="+mn-lt"/>
                <a:ea typeface="+mn-ea"/>
                <a:cs typeface="+mn-cs"/>
              </a:rPr>
              <a:t> do some elders experience changes in their bodies earlier than others?</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Changes in one’s body are dependent upon a lot of factors which differ from person to person. Some of them can be:</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Heredity factors</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Any body ailments or accidents</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Mental factors like depression</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Lifestyle discipline</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Everyday nutrition</a:t>
            </a:r>
            <a:endParaRPr lang="en-GB" sz="1200" kern="1200" baseline="0" dirty="0">
              <a:solidFill>
                <a:schemeClr val="tx1"/>
              </a:solidFill>
              <a:latin typeface="+mn-lt"/>
              <a:ea typeface="+mn-ea"/>
              <a:cs typeface="+mn-cs"/>
            </a:endParaRPr>
          </a:p>
          <a:p>
            <a:pPr marL="228600" indent="-228600">
              <a:buAutoNum type="alphaLcParenR"/>
            </a:pPr>
            <a:r>
              <a:rPr lang="en-GB" sz="1200" kern="1200" baseline="0" dirty="0">
                <a:solidFill>
                  <a:schemeClr val="tx1"/>
                </a:solidFill>
                <a:latin typeface="+mn-lt"/>
                <a:ea typeface="+mn-ea"/>
                <a:cs typeface="+mn-cs"/>
              </a:rPr>
              <a:t>Work-life balance</a:t>
            </a:r>
            <a:endParaRPr lang="en-GB" sz="1200" kern="1200" baseline="0" dirty="0">
              <a:solidFill>
                <a:schemeClr val="tx1"/>
              </a:solidFill>
              <a:latin typeface="+mn-lt"/>
              <a:ea typeface="+mn-ea"/>
              <a:cs typeface="+mn-cs"/>
            </a:endParaRPr>
          </a:p>
          <a:p>
            <a:pPr marL="228600" indent="-228600">
              <a:buNone/>
            </a:pP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Q2. Can an elder donate organs if they wish to?</a:t>
            </a:r>
            <a:endParaRPr lang="en-GB" sz="1200" kern="1200" baseline="0" dirty="0">
              <a:solidFill>
                <a:schemeClr val="tx1"/>
              </a:solidFill>
              <a:latin typeface="+mn-lt"/>
              <a:ea typeface="+mn-ea"/>
              <a:cs typeface="+mn-cs"/>
            </a:endParaRPr>
          </a:p>
          <a:p>
            <a:pPr marL="228600" indent="-228600">
              <a:buNone/>
            </a:pPr>
            <a:r>
              <a:rPr lang="en-GB" sz="1200" kern="1200" baseline="0" dirty="0">
                <a:solidFill>
                  <a:schemeClr val="tx1"/>
                </a:solidFill>
                <a:latin typeface="+mn-lt"/>
                <a:ea typeface="+mn-ea"/>
                <a:cs typeface="+mn-cs"/>
              </a:rPr>
              <a:t>Ans. Yes. The decision to donate organs is not dependent on age but only on medical fitness of the organs. Also, there is no cut-off age for organ donation. The doctors can decide whether the elder’s organs are healthy enough to be donated.</a:t>
            </a:r>
            <a:endParaRPr lang="en-GB"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aseline="0" dirty="0"/>
              <a:t>Discuss the following with the class participants.</a:t>
            </a:r>
            <a:endParaRPr lang="en-US" sz="1200" baseline="0" dirty="0"/>
          </a:p>
          <a:p>
            <a:endParaRPr lang="en-US" sz="1200" baseline="0" dirty="0"/>
          </a:p>
          <a:p>
            <a:r>
              <a:rPr lang="en-US" sz="1200" baseline="0" dirty="0"/>
              <a:t>What are the social changes a person goes through as they change from:</a:t>
            </a:r>
            <a:endParaRPr lang="en-US" sz="1200" baseline="0" dirty="0"/>
          </a:p>
          <a:p>
            <a:pPr marL="228600" indent="-228600">
              <a:buAutoNum type="alphaLcParenR"/>
            </a:pPr>
            <a:r>
              <a:rPr lang="en-US" sz="1200" baseline="0" dirty="0"/>
              <a:t>A child to a teenager</a:t>
            </a:r>
            <a:endParaRPr lang="en-US" sz="1200" baseline="0" dirty="0"/>
          </a:p>
          <a:p>
            <a:pPr marL="228600" indent="-228600">
              <a:buAutoNum type="alphaLcParenR"/>
            </a:pPr>
            <a:r>
              <a:rPr lang="en-US" sz="1200" baseline="0" dirty="0"/>
              <a:t>A teenager to an adult</a:t>
            </a:r>
            <a:endParaRPr lang="en-US" sz="1200" baseline="0" dirty="0"/>
          </a:p>
          <a:p>
            <a:pPr marL="228600" indent="-228600">
              <a:buAutoNum type="alphaLcParenR"/>
            </a:pPr>
            <a:r>
              <a:rPr lang="en-US" sz="1200" baseline="0" dirty="0"/>
              <a:t>An adult to an elder</a:t>
            </a:r>
            <a:endParaRPr lang="en-US" sz="1200" baseline="0" dirty="0"/>
          </a:p>
          <a:p>
            <a:pPr marL="228600" indent="-228600">
              <a:buNone/>
            </a:pPr>
            <a:endParaRPr lang="en-US" sz="1200" baseline="0" dirty="0"/>
          </a:p>
          <a:p>
            <a:pPr marL="228600" indent="-228600">
              <a:buNone/>
            </a:pPr>
            <a:r>
              <a:rPr lang="en-US" sz="1200" baseline="0" dirty="0"/>
              <a:t>The participants can share personal examples in this activity. They can share how their roles changes in their families as they grew up.</a:t>
            </a:r>
            <a:endParaRPr lang="en-US" sz="1200" baseline="0" dirty="0"/>
          </a:p>
          <a:p>
            <a:pPr marL="228600" indent="-228600">
              <a:buNone/>
            </a:pPr>
            <a:endParaRPr lang="en-US" sz="1200" baseline="0" dirty="0"/>
          </a:p>
          <a:p>
            <a:pPr marL="228600" indent="-228600">
              <a:buNone/>
            </a:pPr>
            <a:r>
              <a:rPr lang="en-US" sz="1200" baseline="0" dirty="0"/>
              <a:t>Model answers:</a:t>
            </a:r>
            <a:endParaRPr lang="en-US" sz="1200" baseline="0" dirty="0"/>
          </a:p>
          <a:p>
            <a:pPr marL="228600" indent="-228600">
              <a:buAutoNum type="alphaLcParenR"/>
            </a:pPr>
            <a:r>
              <a:rPr lang="en-US" sz="1200" baseline="0" dirty="0"/>
              <a:t>When a child becomes a teenager, the family starts depending upon them. They become more responsible and start understanding the family conditions better. They become more careful with the finances and so the family may give them small responsibilities around the house. They are even trusted to take care of the younger siblings and elders in the parents’ absence.</a:t>
            </a:r>
            <a:endParaRPr lang="en-US" sz="1200" baseline="0" dirty="0"/>
          </a:p>
          <a:p>
            <a:pPr marL="228600" indent="-228600">
              <a:buAutoNum type="alphaLcParenR"/>
            </a:pPr>
            <a:r>
              <a:rPr lang="en-US" sz="1200" baseline="0" dirty="0"/>
              <a:t>When teenagers become adults, they start earning. They are given more decision power in the house. They are given more independence. As they start their own families, they become decision makers in their families as well. They are trusted with family situations and finances.</a:t>
            </a:r>
            <a:endParaRPr lang="en-US" sz="1200" baseline="0" dirty="0"/>
          </a:p>
          <a:p>
            <a:pPr marL="228600" indent="-228600">
              <a:buAutoNum type="alphaLcParenR"/>
            </a:pPr>
            <a:r>
              <a:rPr lang="en-US" sz="1200" baseline="0" dirty="0"/>
              <a:t>When adults become elders, then they might have to become the background operators in the family. They might still hold some decision making power with them, but most of the decisions are then taken by their younger generation. They might be retired and therefore might not have hold on the household financial issues. They may take care of the grandchildren in case of parents’ absence. They might sort to simpler jobs around the house like buying groceries for the house or tending to the garden.</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B5F30-9B46-4155-984A-38DC4F3DCBC9}"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10.1</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Changing Roles of the Elder</a:t>
            </a:r>
            <a:endParaRPr lang="en-US"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55198"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9</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4116"/>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04" y="157160"/>
            <a:ext cx="8229600" cy="463528"/>
          </a:xfrm>
        </p:spPr>
        <p:txBody>
          <a:bodyPr>
            <a:normAutofit fontScale="90000"/>
          </a:bodyPr>
          <a:lstStyle/>
          <a:p>
            <a:r>
              <a:rPr lang="en-US" sz="3000" dirty="0"/>
              <a:t>Summary</a:t>
            </a:r>
            <a:endParaRPr lang="en-US" sz="3000" dirty="0"/>
          </a:p>
        </p:txBody>
      </p:sp>
      <p:sp>
        <p:nvSpPr>
          <p:cNvPr id="3" name="Content Placeholder 2"/>
          <p:cNvSpPr>
            <a:spLocks noGrp="1"/>
          </p:cNvSpPr>
          <p:nvPr>
            <p:ph idx="1"/>
          </p:nvPr>
        </p:nvSpPr>
        <p:spPr>
          <a:xfrm>
            <a:off x="417476" y="1340768"/>
            <a:ext cx="8534400" cy="5112568"/>
          </a:xfrm>
        </p:spPr>
        <p:txBody>
          <a:bodyPr>
            <a:noAutofit/>
          </a:bodyPr>
          <a:lstStyle/>
          <a:p>
            <a:pPr lvl="0">
              <a:lnSpc>
                <a:spcPct val="150000"/>
              </a:lnSpc>
            </a:pPr>
            <a:r>
              <a:rPr lang="en-US" sz="2000" dirty="0"/>
              <a:t>Elders are no longer as strong and energetic as they used to be</a:t>
            </a:r>
            <a:endParaRPr lang="en-US" sz="2000" dirty="0"/>
          </a:p>
          <a:p>
            <a:pPr lvl="0">
              <a:lnSpc>
                <a:spcPct val="150000"/>
              </a:lnSpc>
            </a:pPr>
            <a:r>
              <a:rPr lang="en-US" sz="2000" dirty="0"/>
              <a:t>Their face and body ages</a:t>
            </a:r>
            <a:endParaRPr lang="en-US" sz="2000" dirty="0"/>
          </a:p>
          <a:p>
            <a:pPr lvl="0">
              <a:lnSpc>
                <a:spcPct val="150000"/>
              </a:lnSpc>
            </a:pPr>
            <a:r>
              <a:rPr lang="en-US" sz="2000" dirty="0"/>
              <a:t>Their health begins to deteriorate </a:t>
            </a:r>
            <a:endParaRPr lang="en-US" sz="2000" dirty="0"/>
          </a:p>
          <a:p>
            <a:pPr lvl="0">
              <a:lnSpc>
                <a:spcPct val="150000"/>
              </a:lnSpc>
            </a:pPr>
            <a:r>
              <a:rPr lang="en-US" sz="2000" dirty="0"/>
              <a:t>Another major change in role is retirement from an active work life</a:t>
            </a:r>
            <a:endParaRPr lang="en-US" sz="2000" dirty="0"/>
          </a:p>
          <a:p>
            <a:pPr lvl="0">
              <a:lnSpc>
                <a:spcPct val="150000"/>
              </a:lnSpc>
            </a:pPr>
            <a:r>
              <a:rPr lang="en-US" sz="2000" dirty="0"/>
              <a:t>Their children begin to take responsibility for decisions</a:t>
            </a:r>
            <a:endParaRPr lang="en-US" sz="2000" dirty="0"/>
          </a:p>
          <a:p>
            <a:pPr lvl="0">
              <a:lnSpc>
                <a:spcPct val="150000"/>
              </a:lnSpc>
            </a:pPr>
            <a:r>
              <a:rPr lang="en-US" sz="2000" dirty="0"/>
              <a:t>Elders may need to relocate due to reasons of health and safety</a:t>
            </a:r>
            <a:endParaRPr lang="en-US" sz="2000" dirty="0"/>
          </a:p>
          <a:p>
            <a:pPr lvl="0">
              <a:lnSpc>
                <a:spcPct val="150000"/>
              </a:lnSpc>
            </a:pPr>
            <a:r>
              <a:rPr lang="en-US" sz="2000" dirty="0"/>
              <a:t>Their role as a neighbor or a person of influence in their locality may change</a:t>
            </a:r>
            <a:endParaRPr lang="en-US" sz="2000" dirty="0"/>
          </a:p>
          <a:p>
            <a:pPr lvl="0">
              <a:lnSpc>
                <a:spcPct val="150000"/>
              </a:lnSpc>
            </a:pPr>
            <a:r>
              <a:rPr lang="en-US" sz="2000" dirty="0"/>
              <a:t>The loss of a spouse or friend through death impacts their role as a companion</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10</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print">
            <a:extLst>
              <a:ext uri="{28A0092B-C50C-407E-A947-70E740481C1C}">
                <a14:useLocalDpi xmlns:a14="http://schemas.microsoft.com/office/drawing/2010/main" val="0"/>
              </a:ext>
            </a:extLst>
          </a:blip>
          <a:stretch>
            <a:fillRect/>
          </a:stretch>
        </p:blipFill>
        <p:spPr>
          <a:xfrm>
            <a:off x="107504" y="2880000"/>
            <a:ext cx="8928992" cy="1440000"/>
          </a:xfrm>
          <a:prstGeom prst="rect">
            <a:avLst/>
          </a:prstGeom>
        </p:spPr>
      </p:pic>
      <p:sp>
        <p:nvSpPr>
          <p:cNvPr id="9" name="Rectangle 8"/>
          <p:cNvSpPr/>
          <p:nvPr/>
        </p:nvSpPr>
        <p:spPr>
          <a:xfrm>
            <a:off x="287524" y="3106425"/>
            <a:ext cx="8568952"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Helping Elder Cope with Changing Roles</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12</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Helping Elder Cope with Changing Roles</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82082"/>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Spending a Day @ Old Age Home</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542" y="267904"/>
            <a:ext cx="8229600" cy="698342"/>
          </a:xfrm>
        </p:spPr>
        <p:txBody>
          <a:bodyPr>
            <a:normAutofit/>
          </a:bodyPr>
          <a:lstStyle/>
          <a:p>
            <a:r>
              <a:rPr lang="en-US" sz="3000" dirty="0"/>
              <a:t>Summary</a:t>
            </a:r>
            <a:endParaRPr lang="en-US" sz="3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21359" y="1268760"/>
            <a:ext cx="7704856" cy="4093428"/>
          </a:xfrm>
          <a:prstGeom prst="rect">
            <a:avLst/>
          </a:prstGeom>
        </p:spPr>
        <p:txBody>
          <a:bodyPr wrap="square">
            <a:spAutoFit/>
          </a:bodyPr>
          <a:lstStyle/>
          <a:p>
            <a:pPr marL="342900" indent="-342900">
              <a:buFont typeface="Arial" panose="020B0604020202020204" pitchFamily="34" charset="0"/>
              <a:buChar char="•"/>
            </a:pPr>
            <a:r>
              <a:rPr lang="en-US" sz="2000" dirty="0">
                <a:latin typeface="Helvetica" panose="020B0604020202020204" pitchFamily="34" charset="0"/>
              </a:rPr>
              <a:t>Allow the elder to be as independent as possible</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Involve the elder in brain-based activities and physical exercise</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Build the elder’s schedule such that it keeps them busy throughout the day</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Involve the elder in hobbies</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Value what they think and say</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Make them feel that they still have the opportunity to make choices about their own life</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Organize family get-togethers, outings, and picnics</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Help the elder explore their new neighborhood</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Encourage them to volunteer their time in a local charity</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Ask them to join a hobby group</a:t>
            </a:r>
            <a:endParaRPr lang="en-US" sz="2000" dirty="0">
              <a:latin typeface="Helvetica" panose="020B0604020202020204" pitchFamily="34" charset="0"/>
            </a:endParaRPr>
          </a:p>
          <a:p>
            <a:pPr marL="342900" indent="-342900">
              <a:buFont typeface="Arial" panose="020B0604020202020204" pitchFamily="34" charset="0"/>
              <a:buChar char="•"/>
            </a:pPr>
            <a:r>
              <a:rPr lang="en-US" sz="2000" dirty="0">
                <a:latin typeface="Helvetica" panose="020B0604020202020204" pitchFamily="34" charset="0"/>
              </a:rPr>
              <a:t>Encourage them to make new friends</a:t>
            </a:r>
            <a:endParaRPr lang="en-US" sz="2000" dirty="0">
              <a:latin typeface="Helvetica"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print">
            <a:extLst>
              <a:ext uri="{28A0092B-C50C-407E-A947-70E740481C1C}">
                <a14:useLocalDpi xmlns:a14="http://schemas.microsoft.com/office/drawing/2010/main" val="0"/>
              </a:ext>
            </a:extLst>
          </a:blip>
          <a:stretch>
            <a:fillRect/>
          </a:stretch>
        </p:blipFill>
        <p:spPr>
          <a:xfrm>
            <a:off x="792000" y="2880000"/>
            <a:ext cx="7560000" cy="1440000"/>
          </a:xfrm>
          <a:prstGeom prst="rect">
            <a:avLst/>
          </a:prstGeom>
        </p:spPr>
      </p:pic>
      <p:sp>
        <p:nvSpPr>
          <p:cNvPr id="9" name="Rectangle 8"/>
          <p:cNvSpPr/>
          <p:nvPr/>
        </p:nvSpPr>
        <p:spPr>
          <a:xfrm>
            <a:off x="971600" y="3265820"/>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Positive Caregiving for Elders</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Positive Caregiving for Elders</a:t>
            </a:r>
            <a:endParaRPr lang="en-US"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4115"/>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print">
            <a:extLst>
              <a:ext uri="{28A0092B-C50C-407E-A947-70E740481C1C}">
                <a14:useLocalDpi xmlns:a14="http://schemas.microsoft.com/office/drawing/2010/main" val="0"/>
              </a:ext>
            </a:extLst>
          </a:blip>
          <a:stretch>
            <a:fillRect/>
          </a:stretch>
        </p:blipFill>
        <p:spPr>
          <a:xfrm>
            <a:off x="107504" y="2880000"/>
            <a:ext cx="9003432" cy="1440000"/>
          </a:xfrm>
          <a:prstGeom prst="rect">
            <a:avLst/>
          </a:prstGeom>
        </p:spPr>
      </p:pic>
      <p:sp>
        <p:nvSpPr>
          <p:cNvPr id="9" name="Rectangle 8"/>
          <p:cNvSpPr/>
          <p:nvPr/>
        </p:nvSpPr>
        <p:spPr>
          <a:xfrm>
            <a:off x="263184" y="3265820"/>
            <a:ext cx="8715400" cy="553998"/>
          </a:xfrm>
          <a:prstGeom prst="rect">
            <a:avLst/>
          </a:prstGeom>
        </p:spPr>
        <p:txBody>
          <a:bodyPr wrap="square">
            <a:spAutoFit/>
          </a:bodyPr>
          <a:lstStyle/>
          <a:p>
            <a:pPr algn="ctr"/>
            <a:r>
              <a:rPr lang="en-US" sz="3000" b="1" dirty="0">
                <a:latin typeface="Arial" panose="020B0604020202020204" pitchFamily="34" charset="0"/>
                <a:cs typeface="Arial" panose="020B0604020202020204" pitchFamily="34" charset="0"/>
              </a:rPr>
              <a:t>Age Related Changes in the Elder</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19</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4061" y="18565"/>
            <a:ext cx="8229600" cy="460013"/>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
        <p:nvSpPr>
          <p:cNvPr id="11" name="Title 1"/>
          <p:cNvSpPr>
            <a:spLocks noGrp="1"/>
          </p:cNvSpPr>
          <p:nvPr>
            <p:ph type="title"/>
          </p:nvPr>
        </p:nvSpPr>
        <p:spPr>
          <a:xfrm>
            <a:off x="277580" y="3028165"/>
            <a:ext cx="8229600" cy="327938"/>
          </a:xfrm>
        </p:spPr>
        <p:txBody>
          <a:bodyPr>
            <a:normAutofit fontScale="90000"/>
          </a:bodyPr>
          <a:lstStyle/>
          <a:p>
            <a:r>
              <a:rPr lang="en-US" sz="2000" dirty="0"/>
              <a:t>Visit</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45310"/>
            <a:ext cx="8229600" cy="475378"/>
          </a:xfrm>
        </p:spPr>
        <p:txBody>
          <a:bodyPr>
            <a:normAutofit fontScale="90000"/>
          </a:bodyPr>
          <a:lstStyle/>
          <a:p>
            <a:r>
              <a:rPr lang="en-US" sz="3000" dirty="0"/>
              <a:t>Summary</a:t>
            </a:r>
            <a:endParaRPr lang="en-US" sz="3000" dirty="0"/>
          </a:p>
        </p:txBody>
      </p:sp>
      <p:sp>
        <p:nvSpPr>
          <p:cNvPr id="3" name="Content Placeholder 2"/>
          <p:cNvSpPr>
            <a:spLocks noGrp="1"/>
          </p:cNvSpPr>
          <p:nvPr>
            <p:ph idx="1"/>
          </p:nvPr>
        </p:nvSpPr>
        <p:spPr>
          <a:xfrm>
            <a:off x="395536" y="1124744"/>
            <a:ext cx="8534400" cy="4752528"/>
          </a:xfrm>
        </p:spPr>
        <p:txBody>
          <a:bodyPr>
            <a:noAutofit/>
          </a:bodyPr>
          <a:lstStyle/>
          <a:p>
            <a:pPr lvl="0"/>
            <a:r>
              <a:rPr lang="en-US" sz="2000" dirty="0"/>
              <a:t>Greet the elder in the morning and try to make them look forward to the rest of the day	</a:t>
            </a:r>
            <a:endParaRPr lang="en-US" sz="2000" dirty="0"/>
          </a:p>
          <a:p>
            <a:pPr lvl="0"/>
            <a:r>
              <a:rPr lang="en-US" sz="2000" dirty="0"/>
              <a:t>Speak softly around the elder</a:t>
            </a:r>
            <a:endParaRPr lang="en-US" sz="2000" dirty="0"/>
          </a:p>
          <a:p>
            <a:pPr lvl="0"/>
            <a:r>
              <a:rPr lang="en-US" sz="2000" dirty="0"/>
              <a:t>Encourage the elder to be as independent as possible</a:t>
            </a:r>
            <a:endParaRPr lang="en-US" sz="2000" dirty="0"/>
          </a:p>
          <a:p>
            <a:pPr lvl="0"/>
            <a:r>
              <a:rPr lang="en-US" sz="2000" dirty="0"/>
              <a:t>Never make fun of them, shout at them, or shame them</a:t>
            </a:r>
            <a:endParaRPr lang="en-US" sz="2000" dirty="0"/>
          </a:p>
          <a:p>
            <a:pPr lvl="0"/>
            <a:r>
              <a:rPr lang="en-US" sz="2000" dirty="0"/>
              <a:t>Never make them feel that it takes much of your effort and time</a:t>
            </a:r>
            <a:endParaRPr lang="en-US" sz="2000" dirty="0"/>
          </a:p>
          <a:p>
            <a:pPr lvl="0"/>
            <a:r>
              <a:rPr lang="en-US" sz="2000" dirty="0"/>
              <a:t>Always respect their dignity</a:t>
            </a:r>
            <a:endParaRPr lang="en-US" sz="2000" dirty="0"/>
          </a:p>
          <a:p>
            <a:pPr lvl="0"/>
            <a:r>
              <a:rPr lang="en-US" sz="2000" dirty="0"/>
              <a:t>Give the person the right to choose and make decisions about their lives</a:t>
            </a:r>
            <a:endParaRPr lang="en-US" sz="2000" dirty="0"/>
          </a:p>
          <a:p>
            <a:pPr lvl="0"/>
            <a:r>
              <a:rPr lang="en-US" sz="2000" dirty="0"/>
              <a:t>Encourage the elder to pursue their passions</a:t>
            </a:r>
            <a:endParaRPr lang="en-US" sz="2000" dirty="0"/>
          </a:p>
          <a:p>
            <a:pPr lvl="0"/>
            <a:r>
              <a:rPr lang="en-US" sz="2000" dirty="0"/>
              <a:t>Plan and engage the elder in various social activities</a:t>
            </a:r>
            <a:endParaRPr lang="en-US" sz="2000" dirty="0"/>
          </a:p>
          <a:p>
            <a:pPr lvl="0"/>
            <a:r>
              <a:rPr lang="en-US" sz="2000" dirty="0"/>
              <a:t>Keep the elder in good cheer and engage them in meaningful conversations</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20 </a:t>
            </a:r>
            <a:endParaRPr lang="en-IN" sz="1000" b="1"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45310"/>
            <a:ext cx="8229600" cy="475378"/>
          </a:xfrm>
        </p:spPr>
        <p:txBody>
          <a:bodyPr>
            <a:normAutofit fontScale="90000"/>
          </a:bodyPr>
          <a:lstStyle/>
          <a:p>
            <a:r>
              <a:rPr lang="en-US" sz="3000" dirty="0"/>
              <a:t>Summary</a:t>
            </a:r>
            <a:endParaRPr lang="en-US" sz="3000" dirty="0"/>
          </a:p>
        </p:txBody>
      </p:sp>
      <p:sp>
        <p:nvSpPr>
          <p:cNvPr id="3" name="Content Placeholder 2"/>
          <p:cNvSpPr>
            <a:spLocks noGrp="1"/>
          </p:cNvSpPr>
          <p:nvPr>
            <p:ph idx="1"/>
          </p:nvPr>
        </p:nvSpPr>
        <p:spPr>
          <a:xfrm>
            <a:off x="395536" y="1772816"/>
            <a:ext cx="8534400" cy="2520280"/>
          </a:xfrm>
        </p:spPr>
        <p:txBody>
          <a:bodyPr>
            <a:noAutofit/>
          </a:bodyPr>
          <a:lstStyle/>
          <a:p>
            <a:pPr lvl="0"/>
            <a:r>
              <a:rPr lang="en-US" sz="2000" dirty="0"/>
              <a:t>Ensure that the elder’s living space is clean, hygienic, and clutter free</a:t>
            </a:r>
            <a:endParaRPr lang="en-US" sz="2000" dirty="0"/>
          </a:p>
          <a:p>
            <a:pPr lvl="0"/>
            <a:r>
              <a:rPr lang="en-US" sz="2000" dirty="0"/>
              <a:t>Ensure that the living space gets adequate sunshine and is well-lit</a:t>
            </a:r>
            <a:endParaRPr lang="en-US" sz="2000" dirty="0"/>
          </a:p>
          <a:p>
            <a:pPr lvl="0"/>
            <a:r>
              <a:rPr lang="en-US" sz="2000" dirty="0"/>
              <a:t>Keep the rooms smelling fresh</a:t>
            </a:r>
            <a:endParaRPr lang="en-US" sz="2000" dirty="0"/>
          </a:p>
          <a:p>
            <a:pPr lvl="0"/>
            <a:r>
              <a:rPr lang="en-US" sz="2000" dirty="0"/>
              <a:t>Use flowers and indoor plants</a:t>
            </a:r>
            <a:endParaRPr lang="en-US" sz="2000" dirty="0"/>
          </a:p>
          <a:p>
            <a:pPr lvl="0"/>
            <a:r>
              <a:rPr lang="en-US" sz="2000" dirty="0"/>
              <a:t>Play soft music at a low volume</a:t>
            </a:r>
            <a:endParaRPr lang="en-US" sz="2000" dirty="0"/>
          </a:p>
          <a:p>
            <a:r>
              <a:rPr lang="en-US" sz="2000" dirty="0"/>
              <a:t>Encourage the elder to watch entertaining or knowledge-based programs on television</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21 </a:t>
            </a:r>
            <a:endParaRPr lang="en-IN" sz="1000" b="1"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print">
            <a:extLst>
              <a:ext uri="{28A0092B-C50C-407E-A947-70E740481C1C}">
                <a14:useLocalDpi xmlns:a14="http://schemas.microsoft.com/office/drawing/2010/main" val="0"/>
              </a:ext>
            </a:extLst>
          </a:blip>
          <a:stretch>
            <a:fillRect/>
          </a:stretch>
        </p:blipFill>
        <p:spPr>
          <a:xfrm>
            <a:off x="792000" y="2880000"/>
            <a:ext cx="7560000" cy="1440000"/>
          </a:xfrm>
          <a:prstGeom prst="rect">
            <a:avLst/>
          </a:prstGeom>
        </p:spPr>
      </p:pic>
      <p:sp>
        <p:nvSpPr>
          <p:cNvPr id="9" name="Rectangle 8"/>
          <p:cNvSpPr/>
          <p:nvPr/>
        </p:nvSpPr>
        <p:spPr>
          <a:xfrm>
            <a:off x="978025" y="3284757"/>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Emotional Wellbeing of the Elder</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026240"/>
            <a:ext cx="8229600" cy="634082"/>
          </a:xfrm>
        </p:spPr>
        <p:txBody>
          <a:bodyPr>
            <a:normAutofit/>
          </a:bodyPr>
          <a:lstStyle/>
          <a:p>
            <a:r>
              <a:rPr lang="en-US" sz="2000" dirty="0"/>
              <a:t>Discussion about Emotions</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24</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Pre Module Activity</a:t>
            </a:r>
            <a:endParaRPr lang="en-US" sz="3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Emotional Wellbeing of the Elder</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3748"/>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026240"/>
            <a:ext cx="8229600" cy="634082"/>
          </a:xfrm>
        </p:spPr>
        <p:txBody>
          <a:bodyPr>
            <a:normAutofit/>
          </a:bodyPr>
          <a:lstStyle/>
          <a:p>
            <a:r>
              <a:rPr lang="en-US" sz="2000" dirty="0"/>
              <a:t>Role Play</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26</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Pre Module Activity</a:t>
            </a:r>
            <a:endParaRPr lang="en-US" sz="3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271863" y="1628800"/>
            <a:ext cx="8534400" cy="3528392"/>
          </a:xfrm>
        </p:spPr>
        <p:txBody>
          <a:bodyPr>
            <a:noAutofit/>
          </a:bodyPr>
          <a:lstStyle/>
          <a:p>
            <a:pPr lvl="0"/>
            <a:r>
              <a:rPr lang="en-US" sz="2000" dirty="0"/>
              <a:t>Observe the elder for the presence of negative emotions</a:t>
            </a:r>
            <a:endParaRPr lang="en-US" sz="2000" dirty="0"/>
          </a:p>
          <a:p>
            <a:pPr lvl="0"/>
            <a:endParaRPr lang="en-US" sz="2000" dirty="0"/>
          </a:p>
          <a:p>
            <a:pPr lvl="0"/>
            <a:endParaRPr lang="en-US" sz="2000" dirty="0"/>
          </a:p>
          <a:p>
            <a:pPr lvl="0"/>
            <a:r>
              <a:rPr lang="en-US" sz="2000" dirty="0"/>
              <a:t>Talk to the elder to identify the negative emotions and their causes</a:t>
            </a:r>
            <a:endParaRPr lang="en-US" sz="2000" dirty="0"/>
          </a:p>
          <a:p>
            <a:pPr lvl="0"/>
            <a:endParaRPr lang="en-US" sz="2000" dirty="0"/>
          </a:p>
          <a:p>
            <a:pPr lvl="0"/>
            <a:endParaRPr lang="en-US" sz="2000" dirty="0"/>
          </a:p>
          <a:p>
            <a:r>
              <a:rPr lang="en-US" sz="2000" dirty="0"/>
              <a:t>Through suggestions, empathy and your own experiences, try to replace them with positive emotions of hope, faith, love, contentment, and forgiveness</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28</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Class Discussion</a:t>
            </a:r>
            <a:endParaRPr lang="en-US" sz="2000" dirty="0"/>
          </a:p>
        </p:txBody>
      </p:sp>
      <p:sp>
        <p:nvSpPr>
          <p:cNvPr id="4" name="TextBox 3"/>
          <p:cNvSpPr txBox="1"/>
          <p:nvPr/>
        </p:nvSpPr>
        <p:spPr>
          <a:xfrm>
            <a:off x="8820472" y="6597352"/>
            <a:ext cx="255198"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2</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Pre Module Activity</a:t>
            </a:r>
            <a:endParaRPr lang="en-US" sz="3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print">
            <a:extLst>
              <a:ext uri="{28A0092B-C50C-407E-A947-70E740481C1C}">
                <a14:useLocalDpi xmlns:a14="http://schemas.microsoft.com/office/drawing/2010/main" val="0"/>
              </a:ext>
            </a:extLst>
          </a:blip>
          <a:stretch>
            <a:fillRect/>
          </a:stretch>
        </p:blipFill>
        <p:spPr>
          <a:xfrm>
            <a:off x="792000" y="2880000"/>
            <a:ext cx="7560000" cy="1440000"/>
          </a:xfrm>
          <a:prstGeom prst="rect">
            <a:avLst/>
          </a:prstGeom>
        </p:spPr>
      </p:pic>
      <p:sp>
        <p:nvSpPr>
          <p:cNvPr id="9" name="Rectangle 8"/>
          <p:cNvSpPr/>
          <p:nvPr/>
        </p:nvSpPr>
        <p:spPr>
          <a:xfrm>
            <a:off x="978025" y="3284757"/>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Indicators of Wellness in the Elder</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29</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026240"/>
            <a:ext cx="8229600" cy="634082"/>
          </a:xfrm>
        </p:spPr>
        <p:txBody>
          <a:bodyPr>
            <a:normAutofit/>
          </a:bodyPr>
          <a:lstStyle/>
          <a:p>
            <a:r>
              <a:rPr lang="en-US" sz="2000" dirty="0"/>
              <a:t>Class Discussion</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30</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Pre Module Activity</a:t>
            </a:r>
            <a:endParaRPr lang="en-US" sz="3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Indicators of Wellbeing in the Elder</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3932"/>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311225" y="980728"/>
            <a:ext cx="8534400" cy="5370404"/>
          </a:xfrm>
        </p:spPr>
        <p:txBody>
          <a:bodyPr>
            <a:noAutofit/>
          </a:bodyPr>
          <a:lstStyle/>
          <a:p>
            <a:r>
              <a:rPr lang="en-US" sz="2000" dirty="0"/>
              <a:t>To know that the elder under you care is mentally well:</a:t>
            </a:r>
            <a:endParaRPr lang="en-US" sz="2000" dirty="0"/>
          </a:p>
          <a:p>
            <a:pPr lvl="1">
              <a:buFont typeface="Wingdings" panose="05000000000000000000" pitchFamily="2" charset="2"/>
              <a:buChar char="§"/>
            </a:pPr>
            <a:r>
              <a:rPr lang="en-US" sz="2000" dirty="0"/>
              <a:t>See that the elder smiles and laughs frequently</a:t>
            </a:r>
            <a:endParaRPr lang="en-US" sz="2000" dirty="0"/>
          </a:p>
          <a:p>
            <a:pPr lvl="1">
              <a:buFont typeface="Wingdings" panose="05000000000000000000" pitchFamily="2" charset="2"/>
              <a:buChar char="§"/>
            </a:pPr>
            <a:r>
              <a:rPr lang="en-US" sz="2000" dirty="0"/>
              <a:t>Note that the elder takes an interest in their day to day activities</a:t>
            </a:r>
            <a:endParaRPr lang="en-US" sz="2000" dirty="0"/>
          </a:p>
          <a:p>
            <a:pPr lvl="1">
              <a:buFont typeface="Wingdings" panose="05000000000000000000" pitchFamily="2" charset="2"/>
              <a:buChar char="§"/>
            </a:pPr>
            <a:r>
              <a:rPr lang="en-US" sz="2000" dirty="0"/>
              <a:t>See if the elder has hobbies and interests</a:t>
            </a:r>
            <a:endParaRPr lang="en-US" sz="2000" dirty="0"/>
          </a:p>
          <a:p>
            <a:pPr lvl="1">
              <a:buFont typeface="Wingdings" panose="05000000000000000000" pitchFamily="2" charset="2"/>
              <a:buChar char="§"/>
            </a:pPr>
            <a:r>
              <a:rPr lang="en-US" sz="2000" dirty="0"/>
              <a:t>Check if the elder enjoys the company of others </a:t>
            </a:r>
            <a:endParaRPr lang="en-US" sz="2000" dirty="0"/>
          </a:p>
          <a:p>
            <a:r>
              <a:rPr lang="en-US" sz="2000" dirty="0"/>
              <a:t>To know that the elder under you care is physically well, </a:t>
            </a:r>
            <a:endParaRPr lang="en-US" sz="2000" dirty="0"/>
          </a:p>
          <a:p>
            <a:pPr lvl="1">
              <a:buFont typeface="Wingdings" panose="05000000000000000000" pitchFamily="2" charset="2"/>
              <a:buChar char="§"/>
            </a:pPr>
            <a:r>
              <a:rPr lang="en-US" sz="2000" dirty="0"/>
              <a:t>See that the elder has a good appetite and is sleeping well</a:t>
            </a:r>
            <a:endParaRPr lang="en-US" sz="2000" dirty="0"/>
          </a:p>
          <a:p>
            <a:pPr lvl="1">
              <a:buFont typeface="Wingdings" panose="05000000000000000000" pitchFamily="2" charset="2"/>
              <a:buChar char="§"/>
            </a:pPr>
            <a:r>
              <a:rPr lang="en-US" sz="2000" dirty="0"/>
              <a:t>Check that the elder’s vitals are within  normal limit</a:t>
            </a:r>
            <a:endParaRPr lang="en-US" sz="2000" dirty="0"/>
          </a:p>
          <a:p>
            <a:pPr lvl="1">
              <a:buFont typeface="Wingdings" panose="05000000000000000000" pitchFamily="2" charset="2"/>
              <a:buChar char="§"/>
            </a:pPr>
            <a:r>
              <a:rPr lang="en-US" sz="2000" dirty="0"/>
              <a:t>Note that the elder is relatively pain free</a:t>
            </a:r>
            <a:endParaRPr lang="en-US" sz="2000" dirty="0"/>
          </a:p>
          <a:p>
            <a:pPr lvl="1">
              <a:buFont typeface="Wingdings" panose="05000000000000000000" pitchFamily="2" charset="2"/>
              <a:buChar char="§"/>
            </a:pPr>
            <a:r>
              <a:rPr lang="en-US" sz="2000" dirty="0"/>
              <a:t>See that the elder does not have constipation</a:t>
            </a:r>
            <a:endParaRPr lang="en-US" sz="2000" dirty="0"/>
          </a:p>
          <a:p>
            <a:pPr lvl="1">
              <a:buFont typeface="Wingdings" panose="05000000000000000000" pitchFamily="2" charset="2"/>
              <a:buChar char="§"/>
            </a:pPr>
            <a:r>
              <a:rPr lang="en-US" sz="2000" dirty="0"/>
              <a:t>Check if the elder’s skin looks healthy</a:t>
            </a:r>
            <a:endParaRPr lang="en-US" sz="2000" dirty="0"/>
          </a:p>
          <a:p>
            <a:pPr lvl="0"/>
            <a:r>
              <a:rPr lang="en-US" sz="2000" dirty="0"/>
              <a:t>Examine that the results of the elder’s lab tests as indicators of physical wellness</a:t>
            </a:r>
            <a:endParaRPr lang="en-US" sz="2000" dirty="0"/>
          </a:p>
          <a:p>
            <a:r>
              <a:rPr lang="en-US" sz="2000" dirty="0"/>
              <a:t>Arrange for a check up  of the elder with the doctor</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33</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print">
            <a:extLst>
              <a:ext uri="{28A0092B-C50C-407E-A947-70E740481C1C}">
                <a14:useLocalDpi xmlns:a14="http://schemas.microsoft.com/office/drawing/2010/main" val="0"/>
              </a:ext>
            </a:extLst>
          </a:blip>
          <a:stretch>
            <a:fillRect/>
          </a:stretch>
        </p:blipFill>
        <p:spPr>
          <a:xfrm>
            <a:off x="792000" y="2880000"/>
            <a:ext cx="7560000" cy="1440000"/>
          </a:xfrm>
          <a:prstGeom prst="rect">
            <a:avLst/>
          </a:prstGeom>
        </p:spPr>
      </p:pic>
      <p:sp>
        <p:nvSpPr>
          <p:cNvPr id="9" name="Rectangle 8"/>
          <p:cNvSpPr/>
          <p:nvPr/>
        </p:nvSpPr>
        <p:spPr>
          <a:xfrm>
            <a:off x="978025" y="3284757"/>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Promotion of Wellness in the Elder</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Promotion of Wellness in the Elder</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94299"/>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36</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4061" y="18565"/>
            <a:ext cx="8229600" cy="460013"/>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
        <p:nvSpPr>
          <p:cNvPr id="11" name="Title 1"/>
          <p:cNvSpPr>
            <a:spLocks noGrp="1"/>
          </p:cNvSpPr>
          <p:nvPr>
            <p:ph type="title"/>
          </p:nvPr>
        </p:nvSpPr>
        <p:spPr>
          <a:xfrm>
            <a:off x="277580" y="3028165"/>
            <a:ext cx="8229600" cy="327938"/>
          </a:xfrm>
        </p:spPr>
        <p:txBody>
          <a:bodyPr>
            <a:normAutofit fontScale="90000"/>
          </a:bodyPr>
          <a:lstStyle/>
          <a:p>
            <a:r>
              <a:rPr lang="en-US" sz="2000" dirty="0"/>
              <a:t>Activities to Promote Wellness</a:t>
            </a:r>
            <a:endParaRPr lang="en-US"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439240" y="987812"/>
            <a:ext cx="8534400" cy="5033475"/>
          </a:xfrm>
        </p:spPr>
        <p:txBody>
          <a:bodyPr>
            <a:noAutofit/>
          </a:bodyPr>
          <a:lstStyle/>
          <a:p>
            <a:pPr lvl="0">
              <a:lnSpc>
                <a:spcPct val="200000"/>
              </a:lnSpc>
            </a:pPr>
            <a:r>
              <a:rPr lang="en-US" sz="2000" dirty="0"/>
              <a:t>Ensure that the elder eats well and healthy</a:t>
            </a:r>
            <a:endParaRPr lang="en-US" sz="2000" dirty="0"/>
          </a:p>
          <a:p>
            <a:pPr lvl="0">
              <a:lnSpc>
                <a:spcPct val="200000"/>
              </a:lnSpc>
            </a:pPr>
            <a:r>
              <a:rPr lang="en-US" sz="2000" dirty="0"/>
              <a:t>Make sure the elder gets enough sleep at night</a:t>
            </a:r>
            <a:endParaRPr lang="en-US" sz="2000" dirty="0"/>
          </a:p>
          <a:p>
            <a:pPr lvl="0">
              <a:lnSpc>
                <a:spcPct val="200000"/>
              </a:lnSpc>
            </a:pPr>
            <a:r>
              <a:rPr lang="en-US" sz="2000" dirty="0"/>
              <a:t>Ensure that the elder exercises regularly</a:t>
            </a:r>
            <a:endParaRPr lang="en-US" sz="2000" dirty="0"/>
          </a:p>
          <a:p>
            <a:pPr lvl="0">
              <a:lnSpc>
                <a:spcPct val="200000"/>
              </a:lnSpc>
            </a:pPr>
            <a:r>
              <a:rPr lang="en-US" sz="2000" dirty="0"/>
              <a:t>Keep the elder in good cheer</a:t>
            </a:r>
            <a:endParaRPr lang="en-US" sz="2000" dirty="0"/>
          </a:p>
          <a:p>
            <a:pPr lvl="0">
              <a:lnSpc>
                <a:spcPct val="200000"/>
              </a:lnSpc>
            </a:pPr>
            <a:r>
              <a:rPr lang="en-US" sz="2000" dirty="0"/>
              <a:t>Occupy the elder throughout the day with an easy routine</a:t>
            </a:r>
            <a:endParaRPr lang="en-US" sz="2000" dirty="0"/>
          </a:p>
          <a:p>
            <a:pPr lvl="0">
              <a:lnSpc>
                <a:spcPct val="200000"/>
              </a:lnSpc>
            </a:pPr>
            <a:r>
              <a:rPr lang="en-US" sz="2000" dirty="0"/>
              <a:t>Encourage the elder to take up a hobby</a:t>
            </a:r>
            <a:endParaRPr lang="en-US" sz="2000" dirty="0"/>
          </a:p>
          <a:p>
            <a:pPr lvl="0">
              <a:lnSpc>
                <a:spcPct val="200000"/>
              </a:lnSpc>
            </a:pPr>
            <a:r>
              <a:rPr lang="en-US" sz="2000" dirty="0"/>
              <a:t>Make sure that the elder socializes with friends and family</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38</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IN" sz="3600" b="1" dirty="0">
                <a:solidFill>
                  <a:schemeClr val="lt1"/>
                </a:solidFill>
                <a:latin typeface="Helvetica Neue"/>
                <a:ea typeface="Helvetica Neue"/>
                <a:cs typeface="Helvetica Neue"/>
              </a:rPr>
              <a:t>Age Related Changes in the Elder</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381716"/>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0"/>
            <a:ext cx="8229600" cy="476672"/>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Summary</a:t>
            </a:r>
            <a:endParaRPr lang="en-US" sz="3000" dirty="0"/>
          </a:p>
        </p:txBody>
      </p:sp>
      <p:sp>
        <p:nvSpPr>
          <p:cNvPr id="8" name="Rectangle 7"/>
          <p:cNvSpPr/>
          <p:nvPr/>
        </p:nvSpPr>
        <p:spPr>
          <a:xfrm>
            <a:off x="649351" y="392448"/>
            <a:ext cx="7848872" cy="6247864"/>
          </a:xfrm>
          <a:prstGeom prst="rect">
            <a:avLst/>
          </a:prstGeom>
        </p:spPr>
        <p:txBody>
          <a:bodyPr wrap="square">
            <a:spAutoFit/>
          </a:bodyPr>
          <a:lstStyle/>
          <a:p>
            <a:r>
              <a:rPr lang="en-US" sz="2000" dirty="0">
                <a:latin typeface="Helvetica" panose="020B0604020202020204" pitchFamily="34" charset="0"/>
              </a:rPr>
              <a:t>With age:</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skin becomes dry, wrinkled, and may develop pigment spots</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Wounds take more time to heal</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Hair becomes sparse and gray</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Nails grow slower</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eyes sink into their sockets </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pupil becomes much smaller</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lenses become yellow and cloudy, leading to reduced clarity of vision</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hearing abilities reduce gradually</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sense of smell declines</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person may increasingly breathe from the mouth while sleeping</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efficiency in ventilation and gas exchange reduces</a:t>
            </a:r>
            <a:endParaRPr lang="en-US" sz="2000" dirty="0">
              <a:latin typeface="Helvetica" panose="020B0604020202020204" pitchFamily="34" charset="0"/>
            </a:endParaRPr>
          </a:p>
          <a:p>
            <a:pPr marL="342900" indent="-342900">
              <a:buFont typeface="Wingdings" panose="05000000000000000000" pitchFamily="2" charset="2"/>
              <a:buChar char="§"/>
            </a:pPr>
            <a:r>
              <a:rPr lang="en-US" sz="2000" dirty="0">
                <a:latin typeface="Helvetica" panose="020B0604020202020204" pitchFamily="34" charset="0"/>
              </a:rPr>
              <a:t>The person may lose teeth and their sense of taste may decline, in turn causing loss of appetite and nutrition</a:t>
            </a:r>
            <a:endParaRPr lang="en-US" sz="2000" dirty="0">
              <a:latin typeface="Helvetica" panose="020B0604020202020204" pitchFamily="34" charset="0"/>
            </a:endParaRPr>
          </a:p>
          <a:p>
            <a:pPr marL="342900" lvl="1" indent="-342900">
              <a:buFont typeface="Wingdings" panose="05000000000000000000" pitchFamily="2" charset="2"/>
              <a:buChar char="§"/>
            </a:pPr>
            <a:r>
              <a:rPr lang="en-US" sz="2000" dirty="0">
                <a:latin typeface="Helvetica" panose="020B0604020202020204" pitchFamily="34" charset="0"/>
              </a:rPr>
              <a:t>The person may lose teeth and their sense of taste may decline, in turn causing loss of appetite and nutrition</a:t>
            </a:r>
            <a:endParaRPr lang="en-US" sz="2000" dirty="0">
              <a:latin typeface="Helvetica" panose="020B0604020202020204" pitchFamily="34" charset="0"/>
            </a:endParaRPr>
          </a:p>
          <a:p>
            <a:pPr marL="342900" lvl="1" indent="-342900">
              <a:buFont typeface="Wingdings" panose="05000000000000000000" pitchFamily="2" charset="2"/>
              <a:buChar char="§"/>
            </a:pPr>
            <a:r>
              <a:rPr lang="en-US" sz="2000" dirty="0">
                <a:latin typeface="Helvetica" panose="020B0604020202020204" pitchFamily="34" charset="0"/>
              </a:rPr>
              <a:t>The person may become more susceptible to gastric irritation and intolerance to fatty foods</a:t>
            </a:r>
            <a:endParaRPr lang="en-US" sz="2000" dirty="0">
              <a:latin typeface="Helvetica"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569" y="166626"/>
            <a:ext cx="8229600" cy="382054"/>
          </a:xfrm>
        </p:spPr>
        <p:txBody>
          <a:bodyPr>
            <a:normAutofit fontScale="90000"/>
          </a:bodyPr>
          <a:lstStyle/>
          <a:p>
            <a:r>
              <a:rPr lang="en-US" sz="3000" dirty="0"/>
              <a:t>Summary</a:t>
            </a:r>
            <a:endParaRPr lang="en-US" sz="3000" dirty="0"/>
          </a:p>
        </p:txBody>
      </p:sp>
      <p:sp>
        <p:nvSpPr>
          <p:cNvPr id="3" name="Content Placeholder 2"/>
          <p:cNvSpPr>
            <a:spLocks noGrp="1"/>
          </p:cNvSpPr>
          <p:nvPr>
            <p:ph idx="1"/>
          </p:nvPr>
        </p:nvSpPr>
        <p:spPr>
          <a:xfrm>
            <a:off x="329408" y="692696"/>
            <a:ext cx="8534400" cy="5688632"/>
          </a:xfrm>
        </p:spPr>
        <p:txBody>
          <a:bodyPr>
            <a:noAutofit/>
          </a:bodyPr>
          <a:lstStyle/>
          <a:p>
            <a:r>
              <a:rPr lang="en-US" sz="2000" dirty="0">
                <a:latin typeface="Helvetica" panose="020B0604020202020204" pitchFamily="34" charset="0"/>
              </a:rPr>
              <a:t>With age: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The bladder cannot stretch as much as before and can hold lesser amount of urine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Calcium is reduced from the bones and vertebral disks become thin</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The person may lose height and assume a stooped, forward-bent posture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In the heart, the left ventricle wall and valves thicken and the left atrium increases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The heart contracts more slowly and the blood provided by the artery blood flow to the circulatory system decreases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The nerve cells gradually deteriorate and die</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The person may take longer to perform various tasks and become forgetful</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The sense to orient one’s body deteriorates</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The sense of touch decreases </a:t>
            </a:r>
            <a:endParaRPr lang="en-US" sz="2000" dirty="0">
              <a:latin typeface="Helvetica" panose="020B0604020202020204" pitchFamily="34" charset="0"/>
            </a:endParaRPr>
          </a:p>
          <a:p>
            <a:pPr lvl="1">
              <a:buFont typeface="Wingdings" panose="05000000000000000000" pitchFamily="2" charset="2"/>
              <a:buChar char="§"/>
            </a:pPr>
            <a:r>
              <a:rPr lang="en-US" sz="2000" dirty="0">
                <a:latin typeface="Helvetica" panose="020B0604020202020204" pitchFamily="34" charset="0"/>
              </a:rPr>
              <a:t>The person may become less responsive to pain</a:t>
            </a:r>
            <a:endParaRPr lang="en-US" sz="2000" dirty="0">
              <a:latin typeface="Helvetica" panose="020B0604020202020204" pitchFamily="34" charset="0"/>
            </a:endParaRPr>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6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print">
            <a:extLst>
              <a:ext uri="{28A0092B-C50C-407E-A947-70E740481C1C}">
                <a14:useLocalDpi xmlns:a14="http://schemas.microsoft.com/office/drawing/2010/main" val="0"/>
              </a:ext>
            </a:extLst>
          </a:blip>
          <a:stretch>
            <a:fillRect/>
          </a:stretch>
        </p:blipFill>
        <p:spPr>
          <a:xfrm>
            <a:off x="792000" y="2880000"/>
            <a:ext cx="7560000" cy="1440000"/>
          </a:xfrm>
          <a:prstGeom prst="rect">
            <a:avLst/>
          </a:prstGeom>
        </p:spPr>
      </p:pic>
      <p:sp>
        <p:nvSpPr>
          <p:cNvPr id="9" name="Rectangle 8"/>
          <p:cNvSpPr/>
          <p:nvPr/>
        </p:nvSpPr>
        <p:spPr>
          <a:xfrm>
            <a:off x="978025" y="3296607"/>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Changing Roles of the Elder</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Class Discussion</a:t>
            </a:r>
            <a:endParaRPr lang="en-US" sz="2000" dirty="0"/>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Pre Module Activity</a:t>
            </a:r>
            <a:endParaRPr lang="en-US" sz="3000" dirty="0"/>
          </a:p>
        </p:txBody>
      </p:sp>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quot;/&gt;&lt;property id=&quot;20307&quot; value=&quot;276&quot;/&gt;&lt;/object&gt;&lt;object type=&quot;3&quot; unique_id=&quot;10004&quot;&gt;&lt;property id=&quot;20148&quot; value=&quot;5&quot;/&gt;&lt;property id=&quot;20300&quot; value=&quot;Slide 2 - &amp;quot;Learning outcomes&amp;quot;&quot;/&gt;&lt;property id=&quot;20307&quot; value=&quot;277&quot;/&gt;&lt;/object&gt;&lt;object type=&quot;3&quot; unique_id=&quot;10005&quot;&gt;&lt;property id=&quot;20148&quot; value=&quot;5&quot;/&gt;&lt;property id=&quot;20300&quot; value=&quot;Slide 3 - &amp;quot;Tasks, behaviours and standards of work&amp;quot;&quot;/&gt;&lt;property id=&quot;20307&quot; value=&quot;259&quot;/&gt;&lt;/object&gt;&lt;object type=&quot;3&quot; unique_id=&quot;10006&quot;&gt;&lt;property id=&quot;20148&quot; value=&quot;5&quot;/&gt;&lt;property id=&quot;20300&quot; value=&quot;Slide 4 - &amp;quot;Standards and codes of conduct  and practice &amp;quot;&quot;/&gt;&lt;property id=&quot;20307&quot; value=&quot;260&quot;/&gt;&lt;/object&gt;&lt;object type=&quot;3&quot; unique_id=&quot;10007&quot;&gt;&lt;property id=&quot;20148&quot; value=&quot;5&quot;/&gt;&lt;property id=&quot;20300&quot; value=&quot;Slide 5 - &amp;quot;Discussion&amp;quot;&quot;/&gt;&lt;property id=&quot;20307&quot; value=&quot;261&quot;/&gt;&lt;/object&gt;&lt;object type=&quot;3&quot; unique_id=&quot;10008&quot;&gt;&lt;property id=&quot;20148&quot; value=&quot;5&quot;/&gt;&lt;property id=&quot;20300&quot; value=&quot;Slide 6 - &amp;quot;Experiences, attitudes and beliefs &amp;quot;&quot;/&gt;&lt;property id=&quot;20307&quot; value=&quot;262&quot;/&gt;&lt;/object&gt;&lt;object type=&quot;3&quot; unique_id=&quot;10009&quot;&gt;&lt;property id=&quot;20148&quot; value=&quot;5&quot;/&gt;&lt;property id=&quot;20300&quot; value=&quot;Slide 7 - &amp;quot;Values, aims and objectives&amp;quot;&quot;/&gt;&lt;property id=&quot;20307&quot; value=&quot;263&quot;/&gt;&lt;/object&gt;&lt;object type=&quot;3&quot; unique_id=&quot;10010&quot;&gt;&lt;property id=&quot;20148&quot; value=&quot;5&quot;/&gt;&lt;property id=&quot;20300&quot; value=&quot;Slide 8 - &amp;quot;Rights at work&amp;quot;&quot;/&gt;&lt;property id=&quot;20307&quot; value=&quot;264&quot;/&gt;&lt;/object&gt;&lt;object type=&quot;3&quot; unique_id=&quot;10011&quot;&gt;&lt;property id=&quot;20148&quot; value=&quot;5&quot;/&gt;&lt;property id=&quot;20300&quot; value=&quot;Slide 9 - &amp;quot;Responsibilities at work&amp;quot;&quot;/&gt;&lt;property id=&quot;20307&quot; value=&quot;265&quot;/&gt;&lt;/object&gt;&lt;object type=&quot;3&quot; unique_id=&quot;10012&quot;&gt;&lt;property id=&quot;20148&quot; value=&quot;5&quot;/&gt;&lt;property id=&quot;20300&quot; value=&quot;Slide 10 - &amp;quot;Responsibilities to the individuals you support&amp;quot;&quot;/&gt;&lt;property id=&quot;20307&quot; value=&quot;266&quot;/&gt;&lt;/object&gt;&lt;object type=&quot;3&quot; unique_id=&quot;10013&quot;&gt;&lt;property id=&quot;20148&quot; value=&quot;5&quot;/&gt;&lt;property id=&quot;20300&quot; value=&quot;Slide 11 - &amp;quot;Agreed ways of working&amp;quot;&quot;/&gt;&lt;property id=&quot;20307&quot; value=&quot;267&quot;/&gt;&lt;/object&gt;&lt;object type=&quot;3&quot; unique_id=&quot;10014&quot;&gt;&lt;property id=&quot;20148&quot; value=&quot;5&quot;/&gt;&lt;property id=&quot;20300&quot; value=&quot;Slide 12 - &amp;quot;Reporting errors - discussion&amp;quot;&quot;/&gt;&lt;property id=&quot;20307&quot; value=&quot;268&quot;/&gt;&lt;/object&gt;&lt;object type=&quot;3&quot; unique_id=&quot;10015&quot;&gt;&lt;property id=&quot;20148&quot; value=&quot;5&quot;/&gt;&lt;property id=&quot;20300&quot; value=&quot;Slide 13 - &amp;quot;Whistleblowing&amp;quot;&quot;/&gt;&lt;property id=&quot;20307&quot; value=&quot;269&quot;/&gt;&lt;/object&gt;&lt;object type=&quot;3&quot; unique_id=&quot;10016&quot;&gt;&lt;property id=&quot;20148&quot; value=&quot;5&quot;/&gt;&lt;property id=&quot;20300&quot; value=&quot;Slide 14 - &amp;quot;Whistleblowing - discussion&amp;quot;&quot;/&gt;&lt;property id=&quot;20307&quot; value=&quot;270&quot;/&gt;&lt;/object&gt;&lt;object type=&quot;3&quot; unique_id=&quot;10017&quot;&gt;&lt;property id=&quot;20148&quot; value=&quot;5&quot;/&gt;&lt;property id=&quot;20300&quot; value=&quot;Slide 15 - &amp;quot;Working in partnership&amp;quot;&quot;/&gt;&lt;property id=&quot;20307&quot; value=&quot;271&quot;/&gt;&lt;/object&gt;&lt;object type=&quot;3&quot; unique_id=&quot;10018&quot;&gt;&lt;property id=&quot;20148&quot; value=&quot;5&quot;/&gt;&lt;property id=&quot;20300&quot; value=&quot;Slide 16 - &amp;quot;Effective partnership working&amp;quot;&quot;/&gt;&lt;property id=&quot;20307&quot; value=&quot;272&quot;/&gt;&lt;/object&gt;&lt;object type=&quot;3&quot; unique_id=&quot;10019&quot;&gt;&lt;property id=&quot;20148&quot; value=&quot;5&quot;/&gt;&lt;property id=&quot;20300&quot; value=&quot;Slide 17 - &amp;quot;Knowledge check&amp;quot;&quot;/&gt;&lt;property id=&quot;20307&quot; value=&quot;273&quot;/&gt;&lt;/object&gt;&lt;object type=&quot;3&quot; unique_id=&quot;10020&quot;&gt;&lt;property id=&quot;20148&quot; value=&quot;5&quot;/&gt;&lt;property id=&quot;20300&quot; value=&quot;Slide 18 - &amp;quot;Knowledge check&amp;quot;&quot;/&gt;&lt;property id=&quot;20307&quot; value=&quot;274&quot;/&gt;&lt;/object&gt;&lt;object type=&quot;3&quot; unique_id=&quot;10021&quot;&gt;&lt;property id=&quot;20148&quot; value=&quot;5&quot;/&gt;&lt;property id=&quot;20300&quot; value=&quot;Slide 19 - &amp;quot;Knowledge check&amp;quot;&quot;/&gt;&lt;property id=&quot;20307&quot; value=&quot;275&quot;/&gt;&lt;/object&gt;&lt;/object&gt;&lt;object type=&quot;8&quot; unique_id=&quot;10042&quot;&gt;&lt;/object&gt;&lt;/object&gt;&lt;/database&gt;"/>
  <p:tag name="MMPROD_NEXTUNIQUEID" val="10009"/>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11786</Words>
  <Application>WPS Presentation</Application>
  <PresentationFormat>On-screen Show (4:3)</PresentationFormat>
  <Paragraphs>377</Paragraphs>
  <Slides>40</Slides>
  <Notes>39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Arial</vt:lpstr>
      <vt:lpstr>SimSun</vt:lpstr>
      <vt:lpstr>Wingdings</vt:lpstr>
      <vt:lpstr>Helvetica</vt:lpstr>
      <vt:lpstr>Arial</vt:lpstr>
      <vt:lpstr>Helvetica Neue</vt:lpstr>
      <vt:lpstr>Microsoft YaHei</vt:lpstr>
      <vt:lpstr>Arial Unicode MS</vt:lpstr>
      <vt:lpstr>Calibri</vt:lpstr>
      <vt:lpstr>Office Theme</vt:lpstr>
      <vt:lpstr>PowerPoint 演示文稿</vt:lpstr>
      <vt:lpstr>PowerPoint 演示文稿</vt:lpstr>
      <vt:lpstr>Class Discussion</vt:lpstr>
      <vt:lpstr>PowerPoint 演示文稿</vt:lpstr>
      <vt:lpstr>PowerPoint 演示文稿</vt:lpstr>
      <vt:lpstr>Summary</vt:lpstr>
      <vt:lpstr>Any Questions?</vt:lpstr>
      <vt:lpstr>PowerPoint 演示文稿</vt:lpstr>
      <vt:lpstr>Class Discussion</vt:lpstr>
      <vt:lpstr>PowerPoint 演示文稿</vt:lpstr>
      <vt:lpstr>Summary</vt:lpstr>
      <vt:lpstr>Any Questions?</vt:lpstr>
      <vt:lpstr>PowerPoint 演示文稿</vt:lpstr>
      <vt:lpstr>PowerPoint 演示文稿</vt:lpstr>
      <vt:lpstr>Spending a Day @ Old Age Home</vt:lpstr>
      <vt:lpstr>Summary</vt:lpstr>
      <vt:lpstr>Any Questions?</vt:lpstr>
      <vt:lpstr>PowerPoint 演示文稿</vt:lpstr>
      <vt:lpstr>PowerPoint 演示文稿</vt:lpstr>
      <vt:lpstr>Visit</vt:lpstr>
      <vt:lpstr>Summary</vt:lpstr>
      <vt:lpstr>Summary</vt:lpstr>
      <vt:lpstr>Any Questions?</vt:lpstr>
      <vt:lpstr>PowerPoint 演示文稿</vt:lpstr>
      <vt:lpstr>Discussion about Emotions</vt:lpstr>
      <vt:lpstr>PowerPoint 演示文稿</vt:lpstr>
      <vt:lpstr>Role Play</vt:lpstr>
      <vt:lpstr>Summary</vt:lpstr>
      <vt:lpstr>Any Questions?</vt:lpstr>
      <vt:lpstr>PowerPoint 演示文稿</vt:lpstr>
      <vt:lpstr>Class Discussion</vt:lpstr>
      <vt:lpstr>PowerPoint 演示文稿</vt:lpstr>
      <vt:lpstr>Summary</vt:lpstr>
      <vt:lpstr>Any Questions?</vt:lpstr>
      <vt:lpstr>PowerPoint 演示文稿</vt:lpstr>
      <vt:lpstr>PowerPoint 演示文稿</vt:lpstr>
      <vt:lpstr>Activities to Promote Wellness</vt:lpstr>
      <vt:lpstr>Summary</vt:lpstr>
      <vt:lpstr>Any Questions?</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Dell</cp:lastModifiedBy>
  <cp:revision>410</cp:revision>
  <dcterms:created xsi:type="dcterms:W3CDTF">2016-08-26T16:03:00Z</dcterms:created>
  <dcterms:modified xsi:type="dcterms:W3CDTF">2023-04-02T18:00:41Z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3668619D24294BC989B7544DA8B7D753</vt:lpwstr>
  </property>
  <property fmtid="{D5CDD505-2E9C-101B-9397-08002B2CF9AE}" pid="3" name="KSOProductBuildVer">
    <vt:lpwstr>1033-11.2.0.11516</vt:lpwstr>
  </property>
</Properties>
</file>