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6"/>
  </p:notesMasterIdLst>
  <p:handoutMasterIdLst>
    <p:handoutMasterId r:id="rId16"/>
  </p:handoutMasterIdLst>
  <p:sldIdLst>
    <p:sldId id="284" r:id="rId4"/>
    <p:sldId id="385" r:id="rId5"/>
    <p:sldId id="386" r:id="rId7"/>
    <p:sldId id="387" r:id="rId8"/>
    <p:sldId id="378" r:id="rId9"/>
    <p:sldId id="374" r:id="rId10"/>
    <p:sldId id="383" r:id="rId11"/>
    <p:sldId id="380" r:id="rId12"/>
    <p:sldId id="381" r:id="rId13"/>
    <p:sldId id="384" r:id="rId14"/>
    <p:sldId id="370" r:id="rId15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chaBhushan" initials="R" lastIdx="1" clrIdx="0"/>
  <p:cmAuthor id="1" name="Amit Pandey" initials="AP" lastIdx="6" clrIdx="1"/>
  <p:cmAuthor id="2" name="ideas" initials="i" lastIdx="1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257" autoAdjust="0"/>
  </p:normalViewPr>
  <p:slideViewPr>
    <p:cSldViewPr>
      <p:cViewPr varScale="1">
        <p:scale>
          <a:sx n="87" d="100"/>
          <a:sy n="87" d="100"/>
        </p:scale>
        <p:origin x="22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gs" Target="tags/tag4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9F8FC-6E26-48E7-8799-D382D90C611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42126-72D9-4D7F-A630-93792730F99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F1164-DC9E-4563-8C2A-78FD7DA4C9D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B5AD-B5CB-4C3C-8863-2F6A9DA8C16B}" type="slidenum">
              <a:rPr lang="en-SG" smtClean="0"/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Copyright iCare Life Pte. Ltd., Singapore 2016-17</a:t>
            </a:r>
            <a:endParaRPr lang="en-SG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SG"/>
              <a:t>Trainers Notes</a:t>
            </a:r>
            <a:endParaRPr lang="en-SG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B5AD-B5CB-4C3C-8863-2F6A9DA8C16B}" type="slidenum">
              <a:rPr lang="en-SG" smtClean="0"/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Copyright iCare Life Pte. Ltd., Singapore 2016-17</a:t>
            </a:r>
            <a:endParaRPr lang="en-SG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SG"/>
              <a:t>Trainers Notes</a:t>
            </a:r>
            <a:endParaRPr lang="en-SG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B5AD-B5CB-4C3C-8863-2F6A9DA8C16B}" type="slidenum">
              <a:rPr lang="en-SG" smtClean="0"/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Copyright iCare Life Pte. Ltd., Singapore 2016-17</a:t>
            </a:r>
            <a:endParaRPr lang="en-SG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SG"/>
              <a:t>Trainers Notes</a:t>
            </a:r>
            <a:endParaRPr lang="en-SG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584950"/>
            <a:ext cx="381000" cy="27305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Helvetica" panose="020B0604020202020204" pitchFamily="34" charset="0"/>
              </a:defRPr>
            </a:lvl1pPr>
          </a:lstStyle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584951"/>
            <a:ext cx="381000" cy="273049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Helvetica" panose="020B0604020202020204" pitchFamily="34" charset="0"/>
              </a:defRPr>
            </a:lvl1pPr>
          </a:lstStyle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43950" y="6584951"/>
            <a:ext cx="381000" cy="273049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Helvetica" panose="020B0604020202020204" pitchFamily="34" charset="0"/>
              </a:defRPr>
            </a:lvl1pPr>
          </a:lstStyle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6584950"/>
            <a:ext cx="381000" cy="2730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Helvetica" panose="020B0604020202020204" pitchFamily="34" charset="0"/>
              </a:defRPr>
            </a:lvl1pPr>
          </a:lstStyle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000" y="6584950"/>
            <a:ext cx="381000" cy="2730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Helvetica" panose="020B0604020202020204" pitchFamily="34" charset="0"/>
              </a:defRPr>
            </a:lvl1pPr>
          </a:lstStyle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iCare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-32400" y="-27384"/>
            <a:ext cx="9189234" cy="6858000"/>
          </a:xfrm>
          <a:prstGeom prst="rect">
            <a:avLst/>
          </a:prstGeom>
        </p:spPr>
      </p:pic>
      <p:sp>
        <p:nvSpPr>
          <p:cNvPr id="5" name="Title Placeholder 1"/>
          <p:cNvSpPr txBox="1"/>
          <p:nvPr>
            <p:custDataLst>
              <p:tags r:id="rId2"/>
            </p:custDataLst>
          </p:nvPr>
        </p:nvSpPr>
        <p:spPr>
          <a:xfrm>
            <a:off x="-23677" y="1020038"/>
            <a:ext cx="9180511" cy="12039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IN" sz="3600" dirty="0">
                <a:latin typeface="Helvetica" panose="020B0604020202020204" pitchFamily="34" charset="0"/>
                <a:cs typeface="Helvetica" panose="020B0604020202020204" pitchFamily="34" charset="0"/>
              </a:rPr>
              <a:t>Administering Medication</a:t>
            </a:r>
            <a:endParaRPr lang="en-GB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36513" y="6680260"/>
            <a:ext cx="91805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Private and Confidential</a:t>
            </a:r>
            <a:endParaRPr lang="en-IN" sz="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itle Placeholder 1"/>
          <p:cNvSpPr txBox="1"/>
          <p:nvPr>
            <p:custDataLst>
              <p:tags r:id="rId3"/>
            </p:custDataLst>
          </p:nvPr>
        </p:nvSpPr>
        <p:spPr>
          <a:xfrm>
            <a:off x="-36512" y="2780928"/>
            <a:ext cx="2352586" cy="720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sz="3600" dirty="0">
                <a:latin typeface="Helvetica" panose="020B0604020202020204" pitchFamily="34" charset="0"/>
                <a:cs typeface="Helvetica" panose="020B0604020202020204" pitchFamily="34" charset="0"/>
              </a:rPr>
              <a:t>CR 10.2 </a:t>
            </a:r>
            <a:endParaRPr lang="en-GB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itle Placeholder 1"/>
          <p:cNvSpPr txBox="1"/>
          <p:nvPr>
            <p:custDataLst>
              <p:tags r:id="rId4"/>
            </p:custDataLst>
          </p:nvPr>
        </p:nvSpPr>
        <p:spPr>
          <a:xfrm>
            <a:off x="-36515" y="299958"/>
            <a:ext cx="9180511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Viewing of Modules </a:t>
            </a:r>
            <a:endParaRPr lang="en-GB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  <a:r>
              <a:rPr lang="en-US" sz="1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Let’s Watch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3" name="Picture 12"/>
          <p:cNvPicPr preferRelativeResize="0"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2797200"/>
            <a:ext cx="7560000" cy="1440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44625" y="3276834"/>
            <a:ext cx="7467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>
                <a:latin typeface="Helvetica" panose="020B0604020202020204" pitchFamily="34" charset="0"/>
                <a:cs typeface="Arial" panose="020B0604020202020204" pitchFamily="34" charset="0"/>
              </a:rPr>
              <a:t>Common Home </a:t>
            </a:r>
            <a:r>
              <a:rPr lang="en-US" sz="3000" b="1" dirty="0">
                <a:latin typeface="Helvetica" panose="020B0604020202020204" pitchFamily="34" charset="0"/>
                <a:cs typeface="Arial" panose="020B0604020202020204" pitchFamily="34" charset="0"/>
              </a:rPr>
              <a:t>Tests for the Elder</a:t>
            </a:r>
            <a:endParaRPr lang="en-US" sz="3000" b="1" dirty="0">
              <a:latin typeface="Helvetica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-18373"/>
            <a:ext cx="9144000" cy="6876373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57"/>
          <p:cNvSpPr/>
          <p:nvPr/>
        </p:nvSpPr>
        <p:spPr>
          <a:xfrm>
            <a:off x="0" y="462770"/>
            <a:ext cx="539552" cy="895773"/>
          </a:xfrm>
          <a:prstGeom prst="rect">
            <a:avLst/>
          </a:prstGeom>
          <a:solidFill>
            <a:srgbClr val="92C6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Shape 358"/>
          <p:cNvSpPr/>
          <p:nvPr/>
        </p:nvSpPr>
        <p:spPr>
          <a:xfrm>
            <a:off x="614858" y="462770"/>
            <a:ext cx="8529142" cy="895773"/>
          </a:xfrm>
          <a:prstGeom prst="rect">
            <a:avLst/>
          </a:prstGeom>
          <a:solidFill>
            <a:srgbClr val="7C3A92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Shape 359"/>
          <p:cNvSpPr txBox="1"/>
          <p:nvPr/>
        </p:nvSpPr>
        <p:spPr>
          <a:xfrm>
            <a:off x="614859" y="462770"/>
            <a:ext cx="8529141" cy="895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n-US" sz="36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</a:rPr>
              <a:t>Handling Emergency Situations</a:t>
            </a:r>
            <a:endParaRPr lang="en-US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0472" y="659735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endParaRPr lang="en-IN" sz="1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540"/>
            <a:ext cx="9144000" cy="5155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00"/>
    </mc:Choice>
    <mc:Fallback>
      <p:transition spd="slow" advTm="56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/>
          <p:nvPr/>
        </p:nvSpPr>
        <p:spPr>
          <a:xfrm>
            <a:off x="533400" y="838200"/>
            <a:ext cx="7772400" cy="6127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prstClr val="black"/>
                </a:solidFill>
                <a:latin typeface="Helvetica" panose="020B0604020202020204" pitchFamily="34" charset="0"/>
              </a:rPr>
              <a:t>In this module, you will learn about:</a:t>
            </a:r>
            <a:endParaRPr lang="en-US" sz="3000" dirty="0">
              <a:latin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20472" y="659735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en-IN" sz="1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3400" y="1981200"/>
            <a:ext cx="82870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Some emergency situations that you can face when caring for an elder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How to handle emergency situations for an elder</a:t>
            </a:r>
            <a:endParaRPr lang="en-US" sz="3000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Let’s Watch</a:t>
            </a:r>
            <a:endParaRPr lang="en-US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 preferRelativeResize="0"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2797200"/>
            <a:ext cx="7560000" cy="1440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44625" y="3276834"/>
            <a:ext cx="7467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Helvetica" panose="020B0604020202020204" pitchFamily="34" charset="0"/>
                <a:cs typeface="Arial" panose="020B0604020202020204" pitchFamily="34" charset="0"/>
              </a:rPr>
              <a:t>Handling Emergency Situations</a:t>
            </a:r>
            <a:endParaRPr lang="en-US" sz="3000" b="1" dirty="0">
              <a:latin typeface="Helvetica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20472" y="659735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57"/>
          <p:cNvSpPr/>
          <p:nvPr/>
        </p:nvSpPr>
        <p:spPr>
          <a:xfrm>
            <a:off x="0" y="462770"/>
            <a:ext cx="539552" cy="895773"/>
          </a:xfrm>
          <a:prstGeom prst="rect">
            <a:avLst/>
          </a:prstGeom>
          <a:solidFill>
            <a:srgbClr val="92C6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Shape 358"/>
          <p:cNvSpPr/>
          <p:nvPr/>
        </p:nvSpPr>
        <p:spPr>
          <a:xfrm>
            <a:off x="614858" y="462770"/>
            <a:ext cx="8529142" cy="895773"/>
          </a:xfrm>
          <a:prstGeom prst="rect">
            <a:avLst/>
          </a:prstGeom>
          <a:solidFill>
            <a:srgbClr val="7C3A92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Shape 359"/>
          <p:cNvSpPr txBox="1"/>
          <p:nvPr/>
        </p:nvSpPr>
        <p:spPr>
          <a:xfrm>
            <a:off x="614859" y="462770"/>
            <a:ext cx="8529141" cy="895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endParaRPr lang="en-GB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  <a:p>
            <a:pPr>
              <a:buSzPct val="25000"/>
            </a:pPr>
            <a:r>
              <a:rPr lang="en-US" sz="36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</a:rPr>
              <a:t>Giving Insulin Shots</a:t>
            </a:r>
            <a:endParaRPr lang="en-US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  <a:p>
            <a:pPr lvl="0">
              <a:buSzPct val="25000"/>
            </a:pPr>
            <a:endParaRPr lang="en-SG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r>
              <a:rPr lang="en-US" sz="1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540"/>
            <a:ext cx="9144000" cy="5155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00"/>
    </mc:Choice>
    <mc:Fallback>
      <p:transition spd="slow" advTm="56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r>
              <a:rPr lang="en-US" sz="1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itle 3"/>
          <p:cNvSpPr txBox="1"/>
          <p:nvPr/>
        </p:nvSpPr>
        <p:spPr>
          <a:xfrm>
            <a:off x="550783" y="383344"/>
            <a:ext cx="7772400" cy="6127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prstClr val="black"/>
                </a:solidFill>
                <a:latin typeface="Helvetica" panose="020B0604020202020204" pitchFamily="34" charset="0"/>
              </a:rPr>
              <a:t>In this module, you will learn about:</a:t>
            </a:r>
            <a:endParaRPr lang="en-US" sz="3000" dirty="0">
              <a:latin typeface="Helvetica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0783" y="1752600"/>
            <a:ext cx="822958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What are the methods of giving insulin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How to use a syringe to give insulin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How to use an insulin pen</a:t>
            </a:r>
            <a:endParaRPr lang="en-US" sz="3000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  <a:r>
              <a:rPr lang="en-US" sz="1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Let’s Watch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5" name="Picture 14"/>
          <p:cNvPicPr preferRelativeResize="0"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2797200"/>
            <a:ext cx="7560000" cy="14400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844625" y="3276834"/>
            <a:ext cx="7467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Helvetica" panose="020B0604020202020204" pitchFamily="34" charset="0"/>
                <a:cs typeface="Arial" panose="020B0604020202020204" pitchFamily="34" charset="0"/>
              </a:rPr>
              <a:t>Giving Insulin Shots</a:t>
            </a:r>
            <a:endParaRPr lang="en-US" sz="3000" b="1" dirty="0">
              <a:latin typeface="Helvetica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57"/>
          <p:cNvSpPr/>
          <p:nvPr/>
        </p:nvSpPr>
        <p:spPr>
          <a:xfrm>
            <a:off x="0" y="462770"/>
            <a:ext cx="539552" cy="895773"/>
          </a:xfrm>
          <a:prstGeom prst="rect">
            <a:avLst/>
          </a:prstGeom>
          <a:solidFill>
            <a:srgbClr val="92C6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Shape 358"/>
          <p:cNvSpPr/>
          <p:nvPr/>
        </p:nvSpPr>
        <p:spPr>
          <a:xfrm>
            <a:off x="614858" y="462770"/>
            <a:ext cx="8529142" cy="895773"/>
          </a:xfrm>
          <a:prstGeom prst="rect">
            <a:avLst/>
          </a:prstGeom>
          <a:solidFill>
            <a:srgbClr val="7C3A92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Shape 359"/>
          <p:cNvSpPr txBox="1"/>
          <p:nvPr/>
        </p:nvSpPr>
        <p:spPr>
          <a:xfrm>
            <a:off x="614859" y="462770"/>
            <a:ext cx="8529141" cy="895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endParaRPr lang="en-GB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  <a:p>
            <a:pPr>
              <a:buSzPct val="25000"/>
            </a:pPr>
            <a:r>
              <a:rPr lang="en-US" sz="36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</a:rPr>
              <a:t>Common Home Tests for the Elder</a:t>
            </a:r>
            <a:endParaRPr lang="en-US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  <a:p>
            <a:pPr lvl="0">
              <a:buSzPct val="25000"/>
            </a:pPr>
            <a:endParaRPr lang="en-SG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  <a:r>
              <a:rPr lang="en-US" sz="1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540"/>
            <a:ext cx="9144000" cy="5155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00"/>
    </mc:Choice>
    <mc:Fallback>
      <p:transition spd="slow" advTm="56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  <a:r>
              <a:rPr lang="en-US" sz="1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itle 3"/>
          <p:cNvSpPr txBox="1"/>
          <p:nvPr/>
        </p:nvSpPr>
        <p:spPr>
          <a:xfrm>
            <a:off x="550783" y="383344"/>
            <a:ext cx="7772400" cy="6127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prstClr val="black"/>
                </a:solidFill>
                <a:latin typeface="Helvetica" panose="020B0604020202020204" pitchFamily="34" charset="0"/>
              </a:rPr>
              <a:t>In this module, you will learn about:</a:t>
            </a:r>
            <a:endParaRPr lang="en-US" sz="3000" dirty="0">
              <a:latin typeface="Helvetica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0783" y="1673077"/>
            <a:ext cx="822958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The common home tests for an elder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The devices that are required for common home tests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How to use various devices to perform common home tests</a:t>
            </a:r>
            <a:endParaRPr lang="en-US" sz="3000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442C03FA-5C88-4919-9F0C-7EC4E202DB32}_1.png&quot;/&gt;&lt;left val=&quot;-15&quot;/&gt;&lt;top val=&quot;192&quot;/&gt;&lt;width val=&quot;703&quot;/&gt;&lt;height val=&quot;114&quot;/&gt;&lt;hasText val=&quot;1&quot;/&gt;&lt;/Image&gt;&lt;/ThreeDShapeInfo&gt;"/>
</p:tagLst>
</file>

<file path=ppt/tags/tag2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442C03FA-5C88-4919-9F0C-7EC4E202DB32}_1.png&quot;/&gt;&lt;left val=&quot;-15&quot;/&gt;&lt;top val=&quot;192&quot;/&gt;&lt;width val=&quot;703&quot;/&gt;&lt;height val=&quot;114&quot;/&gt;&lt;hasText val=&quot;1&quot;/&gt;&lt;/Image&gt;&lt;/ThreeDShapeInfo&gt;"/>
</p:tagLst>
</file>

<file path=ppt/tags/tag3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442C03FA-5C88-4919-9F0C-7EC4E202DB32}_1.png&quot;/&gt;&lt;left val=&quot;-15&quot;/&gt;&lt;top val=&quot;192&quot;/&gt;&lt;width val=&quot;703&quot;/&gt;&lt;height val=&quot;114&quot;/&gt;&lt;hasText val=&quot;1&quot;/&gt;&lt;/Image&gt;&lt;/ThreeDShapeInfo&gt;"/>
</p:tagLst>
</file>

<file path=ppt/tags/tag4.xml><?xml version="1.0" encoding="utf-8"?>
<p:tagLst xmlns:p="http://schemas.openxmlformats.org/presentationml/2006/main">
  <p:tag name="MMPROD_NEXTUNIQUEID" val="10011"/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84&quot;/&gt;&lt;/object&gt;&lt;object type=&quot;3&quot; unique_id=&quot;10010&quot;&gt;&lt;property id=&quot;20148&quot; value=&quot;5&quot;/&gt;&lt;property id=&quot;20300&quot; value=&quot;Slide 5&quot;/&gt;&lt;property id=&quot;20307&quot; value=&quot;378&quot;/&gt;&lt;/object&gt;&lt;object type=&quot;3&quot; unique_id=&quot;10011&quot;&gt;&lt;property id=&quot;20148&quot; value=&quot;5&quot;/&gt;&lt;property id=&quot;20300&quot; value=&quot;Slide 6&quot;/&gt;&lt;property id=&quot;20307&quot; value=&quot;374&quot;/&gt;&lt;/object&gt;&lt;object type=&quot;3&quot; unique_id=&quot;10012&quot;&gt;&lt;property id=&quot;20148&quot; value=&quot;5&quot;/&gt;&lt;property id=&quot;20300&quot; value=&quot;Slide 7&quot;/&gt;&lt;property id=&quot;20307&quot; value=&quot;383&quot;/&gt;&lt;/object&gt;&lt;object type=&quot;3&quot; unique_id=&quot;10013&quot;&gt;&lt;property id=&quot;20148&quot; value=&quot;5&quot;/&gt;&lt;property id=&quot;20300&quot; value=&quot;Slide 8&quot;/&gt;&lt;property id=&quot;20307&quot; value=&quot;380&quot;/&gt;&lt;/object&gt;&lt;object type=&quot;3&quot; unique_id=&quot;10014&quot;&gt;&lt;property id=&quot;20148&quot; value=&quot;5&quot;/&gt;&lt;property id=&quot;20300&quot; value=&quot;Slide 9&quot;/&gt;&lt;property id=&quot;20307&quot; value=&quot;381&quot;/&gt;&lt;/object&gt;&lt;object type=&quot;3&quot; unique_id=&quot;10015&quot;&gt;&lt;property id=&quot;20148&quot; value=&quot;5&quot;/&gt;&lt;property id=&quot;20300&quot; value=&quot;Slide 10&quot;/&gt;&lt;property id=&quot;20307&quot; value=&quot;384&quot;/&gt;&lt;/object&gt;&lt;object type=&quot;3&quot; unique_id=&quot;10016&quot;&gt;&lt;property id=&quot;20148&quot; value=&quot;5&quot;/&gt;&lt;property id=&quot;20300&quot; value=&quot;Slide 11&quot;/&gt;&lt;property id=&quot;20307&quot; value=&quot;370&quot;/&gt;&lt;/object&gt;&lt;object type=&quot;3&quot; unique_id=&quot;10093&quot;&gt;&lt;property id=&quot;20148&quot; value=&quot;5&quot;/&gt;&lt;property id=&quot;20300&quot; value=&quot;Slide 2&quot;/&gt;&lt;property id=&quot;20307&quot; value=&quot;385&quot;/&gt;&lt;/object&gt;&lt;object type=&quot;3&quot; unique_id=&quot;10094&quot;&gt;&lt;property id=&quot;20148&quot; value=&quot;5&quot;/&gt;&lt;property id=&quot;20300&quot; value=&quot;Slide 3&quot;/&gt;&lt;property id=&quot;20307&quot; value=&quot;386&quot;/&gt;&lt;/object&gt;&lt;object type=&quot;3&quot; unique_id=&quot;10095&quot;&gt;&lt;property id=&quot;20148&quot; value=&quot;5&quot;/&gt;&lt;property id=&quot;20300&quot; value=&quot;Slide 4 - &amp;quot;Let’s Watch&amp;quot;&quot;/&gt;&lt;property id=&quot;20307&quot; value=&quot;387&quot;/&gt;&lt;/object&gt;&lt;/object&gt;&lt;object type=&quot;8&quot; unique_id=&quot;10032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2200</Words>
  <Application>WPS Presentation</Application>
  <PresentationFormat>On-screen Show (4:3)</PresentationFormat>
  <Paragraphs>95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Helvetica</vt:lpstr>
      <vt:lpstr>Arial</vt:lpstr>
      <vt:lpstr>Helvetica Neue</vt:lpstr>
      <vt:lpstr>Microsoft YaHei</vt:lpstr>
      <vt:lpstr>Arial Unicode MS</vt:lpstr>
      <vt:lpstr>Calibri</vt:lpstr>
      <vt:lpstr>Office Theme</vt:lpstr>
      <vt:lpstr>1_Office Theme</vt:lpstr>
      <vt:lpstr>PowerPoint 演示文稿</vt:lpstr>
      <vt:lpstr>PowerPoint 演示文稿</vt:lpstr>
      <vt:lpstr>PowerPoint 演示文稿</vt:lpstr>
      <vt:lpstr>Let’s Watch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Jitendra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IDEA</dc:creator>
  <cp:lastModifiedBy>Dell</cp:lastModifiedBy>
  <cp:revision>479</cp:revision>
  <dcterms:created xsi:type="dcterms:W3CDTF">2013-06-12T07:50:00Z</dcterms:created>
  <dcterms:modified xsi:type="dcterms:W3CDTF">2023-04-02T18:02:45Z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D97CF04D026A46B1902F33A6A400C82B</vt:lpwstr>
  </property>
  <property fmtid="{D5CDD505-2E9C-101B-9397-08002B2CF9AE}" pid="3" name="KSOProductBuildVer">
    <vt:lpwstr>1033-11.2.0.11516</vt:lpwstr>
  </property>
</Properties>
</file>