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38"/>
  </p:handoutMasterIdLst>
  <p:sldIdLst>
    <p:sldId id="294" r:id="rId3"/>
    <p:sldId id="433" r:id="rId4"/>
    <p:sldId id="434" r:id="rId5"/>
    <p:sldId id="435" r:id="rId7"/>
    <p:sldId id="436" r:id="rId8"/>
    <p:sldId id="437" r:id="rId9"/>
    <p:sldId id="333" r:id="rId10"/>
    <p:sldId id="334" r:id="rId11"/>
    <p:sldId id="414" r:id="rId12"/>
    <p:sldId id="336" r:id="rId13"/>
    <p:sldId id="337" r:id="rId14"/>
    <p:sldId id="364" r:id="rId15"/>
    <p:sldId id="365" r:id="rId16"/>
    <p:sldId id="411" r:id="rId17"/>
    <p:sldId id="366" r:id="rId18"/>
    <p:sldId id="415" r:id="rId19"/>
    <p:sldId id="369" r:id="rId20"/>
    <p:sldId id="348" r:id="rId21"/>
    <p:sldId id="349" r:id="rId22"/>
    <p:sldId id="429" r:id="rId23"/>
    <p:sldId id="350" r:id="rId24"/>
    <p:sldId id="353" r:id="rId25"/>
    <p:sldId id="372" r:id="rId26"/>
    <p:sldId id="373" r:id="rId27"/>
    <p:sldId id="374" r:id="rId28"/>
    <p:sldId id="375" r:id="rId29"/>
    <p:sldId id="430" r:id="rId30"/>
    <p:sldId id="377" r:id="rId31"/>
    <p:sldId id="425" r:id="rId32"/>
    <p:sldId id="426" r:id="rId33"/>
    <p:sldId id="432" r:id="rId34"/>
    <p:sldId id="427" r:id="rId35"/>
    <p:sldId id="428" r:id="rId36"/>
    <p:sldId id="299" r:id="rId37"/>
  </p:sldIdLst>
  <p:sldSz cx="9144000" cy="6858000" type="screen4x3"/>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Bhushan" initials="R" lastIdx="1" clrIdx="0"/>
  <p:cmAuthor id="1" name="Amit Pandey" initials="AP" lastIdx="6" clrIdx="1"/>
  <p:cmAuthor id="2" name="ideas" initials="i"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77257" autoAdjust="0"/>
  </p:normalViewPr>
  <p:slideViewPr>
    <p:cSldViewPr>
      <p:cViewPr varScale="1">
        <p:scale>
          <a:sx n="87" d="100"/>
          <a:sy n="87" d="100"/>
        </p:scale>
        <p:origin x="2310" y="84"/>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3" Type="http://schemas.openxmlformats.org/officeDocument/2006/relationships/tags" Target="tags/tag3.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B9F8FC-6E26-48E7-8799-D382D90C6110}"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642126-72D9-4D7F-A630-93792730F99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9F1164-DC9E-4563-8C2A-78FD7DA4C9D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C4448-B535-4D1E-8418-9C9CCD49727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a:t>Divide the class into pairs. Set up an appointment with a medical expert who will be able to teach the class participants how to:</a:t>
            </a:r>
            <a:endParaRPr lang="en-US" sz="1200" baseline="0" dirty="0"/>
          </a:p>
          <a:p>
            <a:pPr marL="228600" indent="-228600">
              <a:buAutoNum type="alphaLcParenR"/>
            </a:pPr>
            <a:r>
              <a:rPr lang="en-US" sz="1200" baseline="0" dirty="0"/>
              <a:t>Check temperature using a digital thermometer</a:t>
            </a:r>
            <a:endParaRPr lang="en-US" sz="1200" baseline="0" dirty="0"/>
          </a:p>
          <a:p>
            <a:pPr marL="228600" indent="-228600">
              <a:buAutoNum type="alphaLcParenR"/>
            </a:pPr>
            <a:r>
              <a:rPr lang="en-US" sz="1200" baseline="0" dirty="0"/>
              <a:t>Check blood pressure using a digital </a:t>
            </a:r>
            <a:r>
              <a:rPr lang="en-GB" sz="1200" kern="1200" dirty="0">
                <a:solidFill>
                  <a:schemeClr val="tx1"/>
                </a:solidFill>
                <a:latin typeface="+mn-lt"/>
                <a:ea typeface="+mn-ea"/>
                <a:cs typeface="+mn-cs"/>
              </a:rPr>
              <a:t>sphygmomanometer </a:t>
            </a:r>
            <a:endParaRPr lang="en-US" sz="1200" baseline="0" dirty="0"/>
          </a:p>
          <a:p>
            <a:pPr marL="228600" indent="-228600">
              <a:buAutoNum type="alphaLcParenR"/>
            </a:pPr>
            <a:r>
              <a:rPr lang="en-US" sz="1200" baseline="0" dirty="0"/>
              <a:t>Check pulse</a:t>
            </a:r>
            <a:endParaRPr lang="en-US" sz="1200" baseline="0" dirty="0"/>
          </a:p>
          <a:p>
            <a:pPr marL="228600" indent="-228600">
              <a:buAutoNum type="alphaLcParenR"/>
            </a:pPr>
            <a:r>
              <a:rPr lang="en-US" sz="1200" baseline="0" dirty="0"/>
              <a:t>Check oxygen saturation using an oximeter</a:t>
            </a:r>
            <a:endParaRPr lang="en-US" sz="1200" baseline="0" dirty="0"/>
          </a:p>
          <a:p>
            <a:pPr marL="228600" indent="-228600">
              <a:buAutoNum type="alphaLcParenR"/>
            </a:pPr>
            <a:r>
              <a:rPr lang="en-US" sz="1200" baseline="0" dirty="0"/>
              <a:t>Check blood sugar level using a digital glucose meter</a:t>
            </a:r>
            <a:endParaRPr lang="en-US" sz="1200" baseline="0" dirty="0"/>
          </a:p>
          <a:p>
            <a:pPr marL="228600" indent="-228600">
              <a:buAutoNum type="alphaLcParenR"/>
            </a:pPr>
            <a:endParaRPr lang="en-US" sz="1200" baseline="0" dirty="0"/>
          </a:p>
          <a:p>
            <a:pPr marL="228600" indent="-228600">
              <a:buNone/>
            </a:pPr>
            <a:r>
              <a:rPr lang="en-US" sz="1200" baseline="0" dirty="0"/>
              <a:t>Check with the expert and arrange for all equipment (all digital equipment) </a:t>
            </a:r>
            <a:r>
              <a:rPr lang="en-GB" sz="1200" kern="1200" dirty="0">
                <a:solidFill>
                  <a:schemeClr val="tx1"/>
                </a:solidFill>
                <a:latin typeface="+mn-lt"/>
                <a:ea typeface="+mn-ea"/>
                <a:cs typeface="+mn-cs"/>
              </a:rPr>
              <a:t>for every pair in the class.</a:t>
            </a:r>
            <a:endParaRPr lang="en-GB" sz="1200" kern="120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Ask the medical expert to demonstrate each test and encourage the pairs to practice the same amongst themselves. Make sure that the medical expert is available for supervision and providing feedback to the participants.</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Ask the class participants to keep taking notes wherever they feel necessary.</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GB" dirty="0"/>
              <a:t>To check temperature using a digital thermometer: </a:t>
            </a:r>
            <a:endParaRPr lang="en-US" dirty="0"/>
          </a:p>
          <a:p>
            <a:pPr lvl="1">
              <a:buFont typeface="Arial" panose="020B0604020202020204" pitchFamily="34" charset="0"/>
              <a:buChar char="•"/>
            </a:pPr>
            <a:r>
              <a:rPr lang="en-GB" dirty="0"/>
              <a:t>Switch on and place in the mouth or under the arm</a:t>
            </a:r>
            <a:endParaRPr lang="en-US" dirty="0"/>
          </a:p>
          <a:p>
            <a:pPr lvl="1">
              <a:buFont typeface="Arial" panose="020B0604020202020204" pitchFamily="34" charset="0"/>
              <a:buChar char="•"/>
            </a:pPr>
            <a:r>
              <a:rPr lang="en-GB" dirty="0"/>
              <a:t>Wait till it beeps</a:t>
            </a:r>
            <a:endParaRPr lang="en-US" dirty="0"/>
          </a:p>
          <a:p>
            <a:pPr lvl="1">
              <a:buFont typeface="Arial" panose="020B0604020202020204" pitchFamily="34" charset="0"/>
              <a:buChar char="•"/>
            </a:pPr>
            <a:r>
              <a:rPr lang="en-GB" dirty="0"/>
              <a:t>Read temperature</a:t>
            </a:r>
            <a:endParaRPr lang="en-US" dirty="0"/>
          </a:p>
          <a:p>
            <a:pPr lvl="1">
              <a:buFont typeface="Arial" panose="020B0604020202020204" pitchFamily="34" charset="0"/>
              <a:buChar char="•"/>
            </a:pPr>
            <a:r>
              <a:rPr lang="en-GB" dirty="0"/>
              <a:t>Use alcohol rub to sanitize the thermometer </a:t>
            </a:r>
            <a:endParaRPr lang="en-US" dirty="0"/>
          </a:p>
          <a:p>
            <a:pPr lvl="0">
              <a:buFont typeface="Arial" panose="020B0604020202020204" pitchFamily="34" charset="0"/>
              <a:buChar char="•"/>
            </a:pPr>
            <a:r>
              <a:rPr lang="en-GB" dirty="0"/>
              <a:t>To check pulse: </a:t>
            </a:r>
            <a:endParaRPr lang="en-US" dirty="0"/>
          </a:p>
          <a:p>
            <a:pPr lvl="1">
              <a:buFont typeface="Arial" panose="020B0604020202020204" pitchFamily="34" charset="0"/>
              <a:buChar char="•"/>
            </a:pPr>
            <a:r>
              <a:rPr lang="en-GB" dirty="0"/>
              <a:t>Place the first and second fingertips firmly at the wrist</a:t>
            </a:r>
            <a:endParaRPr lang="en-US" dirty="0"/>
          </a:p>
          <a:p>
            <a:pPr lvl="1">
              <a:buFont typeface="Arial" panose="020B0604020202020204" pitchFamily="34" charset="0"/>
              <a:buChar char="•"/>
            </a:pPr>
            <a:r>
              <a:rPr lang="en-GB" dirty="0"/>
              <a:t>Start counting the pulse when the seconds hand of the clock is at 12 </a:t>
            </a:r>
            <a:endParaRPr lang="en-US" dirty="0"/>
          </a:p>
          <a:p>
            <a:pPr lvl="1">
              <a:buFont typeface="Arial" panose="020B0604020202020204" pitchFamily="34" charset="0"/>
              <a:buChar char="•"/>
            </a:pPr>
            <a:r>
              <a:rPr lang="en-GB" dirty="0"/>
              <a:t>Count pulse for 60 seconds and note the number</a:t>
            </a:r>
            <a:endParaRPr lang="en-US" dirty="0"/>
          </a:p>
          <a:p>
            <a:pPr lvl="0">
              <a:buFont typeface="Arial" panose="020B0604020202020204" pitchFamily="34" charset="0"/>
              <a:buChar char="•"/>
            </a:pPr>
            <a:r>
              <a:rPr lang="en-GB" dirty="0"/>
              <a:t>To check the oxygen saturation using a pulse oximeter:</a:t>
            </a:r>
            <a:endParaRPr lang="en-US" dirty="0"/>
          </a:p>
          <a:p>
            <a:pPr lvl="1">
              <a:buFont typeface="Arial" panose="020B0604020202020204" pitchFamily="34" charset="0"/>
              <a:buChar char="•"/>
            </a:pPr>
            <a:r>
              <a:rPr lang="en-GB" dirty="0"/>
              <a:t>Switch on the device</a:t>
            </a:r>
            <a:endParaRPr lang="en-US" dirty="0"/>
          </a:p>
          <a:p>
            <a:pPr lvl="1">
              <a:buFont typeface="Arial" panose="020B0604020202020204" pitchFamily="34" charset="0"/>
              <a:buChar char="•"/>
            </a:pPr>
            <a:r>
              <a:rPr lang="en-GB" dirty="0"/>
              <a:t>Put the probe onto the finger</a:t>
            </a:r>
            <a:endParaRPr lang="en-US" dirty="0"/>
          </a:p>
          <a:p>
            <a:pPr lvl="1">
              <a:buFont typeface="Arial" panose="020B0604020202020204" pitchFamily="34" charset="0"/>
              <a:buChar char="•"/>
            </a:pPr>
            <a:r>
              <a:rPr lang="en-GB" dirty="0"/>
              <a:t>Record the readings </a:t>
            </a:r>
            <a:endParaRPr lang="en-US" dirty="0"/>
          </a:p>
          <a:p>
            <a:pPr lvl="0">
              <a:buFont typeface="Arial" panose="020B0604020202020204" pitchFamily="34" charset="0"/>
              <a:buChar char="•"/>
            </a:pP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GB" dirty="0"/>
              <a:t>To check blood pressure using a digital sphygmomanometer: </a:t>
            </a:r>
            <a:endParaRPr lang="en-US" dirty="0"/>
          </a:p>
          <a:p>
            <a:pPr lvl="1">
              <a:buFont typeface="Arial" panose="020B0604020202020204" pitchFamily="34" charset="0"/>
              <a:buChar char="•"/>
            </a:pPr>
            <a:r>
              <a:rPr lang="en-GB" dirty="0"/>
              <a:t>Ask the elder to sit still and place their arm at heart level</a:t>
            </a:r>
            <a:endParaRPr lang="en-US" dirty="0"/>
          </a:p>
          <a:p>
            <a:pPr lvl="1">
              <a:buFont typeface="Arial" panose="020B0604020202020204" pitchFamily="34" charset="0"/>
              <a:buChar char="•"/>
            </a:pPr>
            <a:r>
              <a:rPr lang="en-GB" dirty="0"/>
              <a:t>Wrap the cuff around the upper arm</a:t>
            </a:r>
            <a:endParaRPr lang="en-US" dirty="0"/>
          </a:p>
          <a:p>
            <a:pPr lvl="1">
              <a:buFont typeface="Arial" panose="020B0604020202020204" pitchFamily="34" charset="0"/>
              <a:buChar char="•"/>
            </a:pPr>
            <a:r>
              <a:rPr lang="en-GB" dirty="0"/>
              <a:t>Start the machine</a:t>
            </a:r>
            <a:endParaRPr lang="en-US" dirty="0"/>
          </a:p>
          <a:p>
            <a:pPr lvl="1">
              <a:buFont typeface="Arial" panose="020B0604020202020204" pitchFamily="34" charset="0"/>
              <a:buChar char="•"/>
            </a:pPr>
            <a:r>
              <a:rPr lang="en-GB" dirty="0"/>
              <a:t>Note the readings</a:t>
            </a:r>
            <a:endParaRPr lang="en-US" dirty="0"/>
          </a:p>
          <a:p>
            <a:pPr lvl="0">
              <a:buFont typeface="Arial" panose="020B0604020202020204" pitchFamily="34" charset="0"/>
              <a:buChar char="•"/>
            </a:pPr>
            <a:r>
              <a:rPr lang="en-GB" dirty="0"/>
              <a:t>To check the elder’s blood sugar using a glucose meter:</a:t>
            </a:r>
            <a:endParaRPr lang="en-US" dirty="0"/>
          </a:p>
          <a:p>
            <a:pPr lvl="0">
              <a:buFont typeface="Arial" panose="020B0604020202020204" pitchFamily="34" charset="0"/>
              <a:buChar char="•"/>
            </a:pPr>
            <a:r>
              <a:rPr lang="en-GB" dirty="0"/>
              <a:t>Ask the elder to wash their hands with soap and dry them</a:t>
            </a:r>
            <a:endParaRPr lang="en-US" dirty="0"/>
          </a:p>
          <a:p>
            <a:pPr lvl="0">
              <a:buFont typeface="Arial" panose="020B0604020202020204" pitchFamily="34" charset="0"/>
              <a:buChar char="•"/>
            </a:pPr>
            <a:r>
              <a:rPr lang="en-GB" dirty="0"/>
              <a:t>Remove a test strip from the container</a:t>
            </a:r>
            <a:endParaRPr lang="en-US" dirty="0"/>
          </a:p>
          <a:p>
            <a:pPr lvl="0">
              <a:buFont typeface="Arial" panose="020B0604020202020204" pitchFamily="34" charset="0"/>
              <a:buChar char="•"/>
            </a:pPr>
            <a:r>
              <a:rPr lang="en-GB" dirty="0"/>
              <a:t>Insert the test strip into the meter</a:t>
            </a:r>
            <a:endParaRPr lang="en-US" dirty="0"/>
          </a:p>
          <a:p>
            <a:pPr lvl="0">
              <a:buFont typeface="Arial" panose="020B0604020202020204" pitchFamily="34" charset="0"/>
              <a:buChar char="•"/>
            </a:pPr>
            <a:r>
              <a:rPr lang="en-GB" dirty="0"/>
              <a:t>Prick the elder’s finger with the needle or lancet </a:t>
            </a:r>
            <a:endParaRPr lang="en-US" dirty="0"/>
          </a:p>
          <a:p>
            <a:pPr lvl="0">
              <a:buFont typeface="Arial" panose="020B0604020202020204" pitchFamily="34" charset="0"/>
              <a:buChar char="•"/>
            </a:pPr>
            <a:r>
              <a:rPr lang="en-GB" dirty="0"/>
              <a:t>Squeeze the finger until a drop of blood forms</a:t>
            </a:r>
            <a:endParaRPr lang="en-US" dirty="0"/>
          </a:p>
          <a:p>
            <a:pPr lvl="0">
              <a:buFont typeface="Arial" panose="020B0604020202020204" pitchFamily="34" charset="0"/>
              <a:buChar char="•"/>
            </a:pPr>
            <a:r>
              <a:rPr lang="en-GB" dirty="0"/>
              <a:t>Touch the test strip to the blood</a:t>
            </a:r>
            <a:endParaRPr lang="en-US" dirty="0"/>
          </a:p>
          <a:p>
            <a:pPr>
              <a:buFont typeface="Arial" panose="020B0604020202020204" pitchFamily="34" charset="0"/>
              <a:buChar char="•"/>
            </a:pPr>
            <a:r>
              <a:rPr lang="en-GB" dirty="0"/>
              <a:t>Note the blood sugar reading </a:t>
            </a:r>
            <a:endParaRPr lang="en-US" sz="9600" dirty="0"/>
          </a:p>
          <a:p>
            <a:pPr lvl="0">
              <a:buFont typeface="Arial" panose="020B0604020202020204" pitchFamily="34" charset="0"/>
              <a:buChar char="•"/>
            </a:pPr>
            <a:endParaRPr lang="en-US" sz="1200" dirty="0"/>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Q1. Why are digital thermometers, digital sphygmomanometers, and digital glucose meters preferred to manual ones?</a:t>
            </a:r>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Ans. These are preferred</a:t>
            </a:r>
            <a:r>
              <a:rPr lang="en-GB" sz="1200" kern="1200" baseline="0" dirty="0">
                <a:solidFill>
                  <a:schemeClr val="tx1"/>
                </a:solidFill>
                <a:latin typeface="+mn-lt"/>
                <a:ea typeface="+mn-ea"/>
                <a:cs typeface="+mn-cs"/>
              </a:rPr>
              <a:t> as they are:</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More accurate</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Faster in giving results</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Require lesser apparatus than regular tests</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Easier to use</a:t>
            </a:r>
            <a:endParaRPr lang="en-GB" sz="1200" kern="1200" baseline="0" dirty="0">
              <a:solidFill>
                <a:schemeClr val="tx1"/>
              </a:solidFill>
              <a:latin typeface="+mn-lt"/>
              <a:ea typeface="+mn-ea"/>
              <a:cs typeface="+mn-cs"/>
            </a:endParaRPr>
          </a:p>
          <a:p>
            <a:pPr marL="228600" indent="-228600">
              <a:buAutoNum type="alphaLcParenR"/>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Q2. How often should these tests be conducted?</a:t>
            </a:r>
            <a:endParaRPr lang="en-GB" sz="1200" kern="1200" baseline="0" dirty="0">
              <a:solidFill>
                <a:schemeClr val="tx1"/>
              </a:solidFill>
              <a:latin typeface="+mn-lt"/>
              <a:ea typeface="+mn-ea"/>
              <a:cs typeface="+mn-cs"/>
            </a:endParaRPr>
          </a:p>
          <a:p>
            <a:pPr marL="228600" indent="-228600">
              <a:buNone/>
            </a:pPr>
            <a:r>
              <a:rPr lang="en-GB" sz="1200" kern="1200" dirty="0">
                <a:solidFill>
                  <a:schemeClr val="tx1"/>
                </a:solidFill>
                <a:latin typeface="+mn-lt"/>
                <a:ea typeface="+mn-ea"/>
                <a:cs typeface="+mn-cs"/>
              </a:rPr>
              <a:t>Ans. These tests should be conducted</a:t>
            </a:r>
            <a:r>
              <a:rPr lang="en-GB" sz="1200" kern="1200" baseline="0" dirty="0">
                <a:solidFill>
                  <a:schemeClr val="tx1"/>
                </a:solidFill>
                <a:latin typeface="+mn-lt"/>
                <a:ea typeface="+mn-ea"/>
                <a:cs typeface="+mn-cs"/>
              </a:rPr>
              <a:t> as per doctor’s guidelines. Always note down the date, time and the reading of the test so that it is easier for the doctor to track changes in the pattern of these test readings.</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Take prior</a:t>
            </a:r>
            <a:r>
              <a:rPr lang="en-US" sz="1200" baseline="0" dirty="0"/>
              <a:t> appointment and </a:t>
            </a:r>
            <a:r>
              <a:rPr lang="en-US" sz="1200" dirty="0"/>
              <a:t>the participants to a</a:t>
            </a:r>
            <a:r>
              <a:rPr lang="en-US" sz="1200" baseline="0" dirty="0"/>
              <a:t> test laboratory and let them view the different tests – blood, urine, ultrasound, CT scan, MRI scan- being carried out. Also arrange for a laboratory technician to describe the various tests and the necessary precautions to be taken before, during, and after the tests.</a:t>
            </a:r>
            <a:endParaRPr lang="en-US" sz="1200" baseline="0" dirty="0"/>
          </a:p>
          <a:p>
            <a:endParaRPr lang="en-US" sz="1200" baseline="0" dirty="0"/>
          </a:p>
          <a:p>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0"/>
            <a:r>
              <a:rPr lang="en-GB" sz="2400" dirty="0"/>
              <a:t>For a diabetes test: </a:t>
            </a:r>
            <a:endParaRPr lang="en-US" sz="2400" dirty="0"/>
          </a:p>
          <a:p>
            <a:pPr lvl="2">
              <a:buFont typeface="Wingdings" panose="05000000000000000000" pitchFamily="2" charset="2"/>
              <a:buChar char="Ø"/>
            </a:pPr>
            <a:r>
              <a:rPr lang="en-GB" dirty="0"/>
              <a:t>The elder should fast for at least eight hours before the test and can drink only water</a:t>
            </a:r>
            <a:endParaRPr lang="en-US" dirty="0"/>
          </a:p>
          <a:p>
            <a:pPr lvl="2">
              <a:buFont typeface="Wingdings" panose="05000000000000000000" pitchFamily="2" charset="2"/>
              <a:buChar char="Ø"/>
            </a:pPr>
            <a:r>
              <a:rPr lang="en-GB" dirty="0"/>
              <a:t>The elder must not smoke, chew gum, or exercise before the test</a:t>
            </a:r>
            <a:endParaRPr lang="en-US" dirty="0"/>
          </a:p>
          <a:p>
            <a:pPr lvl="2">
              <a:buFont typeface="Wingdings" panose="05000000000000000000" pitchFamily="2" charset="2"/>
              <a:buChar char="Ø"/>
            </a:pPr>
            <a:r>
              <a:rPr lang="en-GB" dirty="0"/>
              <a:t>You should take the elder for the test early in the morning</a:t>
            </a:r>
            <a:endParaRPr lang="en-US" dirty="0"/>
          </a:p>
          <a:p>
            <a:pPr lvl="0"/>
            <a:r>
              <a:rPr lang="en-GB" sz="2400" dirty="0"/>
              <a:t>For blood lipid tests, the elder must not eat for 12 hours </a:t>
            </a:r>
            <a:endParaRPr lang="en-US" sz="2400" dirty="0"/>
          </a:p>
          <a:p>
            <a:pPr lvl="0"/>
            <a:r>
              <a:rPr lang="en-GB" sz="2400" dirty="0"/>
              <a:t>For iron tests, the elder should not take iron tablets 12 hours before the test</a:t>
            </a:r>
            <a:endParaRPr lang="en-GB" sz="2400" dirty="0"/>
          </a:p>
          <a:p>
            <a:pPr lvl="0"/>
            <a:r>
              <a:rPr lang="en-GB" sz="2400" dirty="0"/>
              <a:t>For any blood test: </a:t>
            </a:r>
            <a:endParaRPr lang="en-US" sz="2400" dirty="0"/>
          </a:p>
          <a:p>
            <a:pPr lvl="2">
              <a:buFont typeface="Wingdings" panose="05000000000000000000" pitchFamily="2" charset="2"/>
              <a:buChar char="Ø"/>
            </a:pPr>
            <a:r>
              <a:rPr lang="en-GB" dirty="0"/>
              <a:t>Inform the nurse if the elder is prone to feeling sick after the test</a:t>
            </a:r>
            <a:endParaRPr lang="en-US" dirty="0"/>
          </a:p>
          <a:p>
            <a:pPr lvl="2">
              <a:buFont typeface="Wingdings" panose="05000000000000000000" pitchFamily="2" charset="2"/>
              <a:buChar char="Ø"/>
            </a:pPr>
            <a:r>
              <a:rPr lang="en-GB" dirty="0"/>
              <a:t>To calm down the elder, ask them to breathe deeply </a:t>
            </a:r>
            <a:endParaRPr lang="en-US" dirty="0"/>
          </a:p>
          <a:p>
            <a:pPr lvl="2">
              <a:buFont typeface="Wingdings" panose="05000000000000000000" pitchFamily="2" charset="2"/>
              <a:buChar char="Ø"/>
            </a:pPr>
            <a:r>
              <a:rPr lang="en-GB" dirty="0"/>
              <a:t>Ask the elder to look away when blood is being drawn</a:t>
            </a:r>
            <a:endParaRPr lang="en-US" dirty="0"/>
          </a:p>
          <a:p>
            <a:pPr lvl="2">
              <a:buFont typeface="Wingdings" panose="05000000000000000000" pitchFamily="2" charset="2"/>
              <a:buChar char="Ø"/>
            </a:pPr>
            <a:r>
              <a:rPr lang="en-GB" dirty="0"/>
              <a:t>Tell them to relax when the needle is being inserted</a:t>
            </a:r>
            <a:endParaRPr lang="en-US" dirty="0"/>
          </a:p>
          <a:p>
            <a:pPr lvl="2">
              <a:buFont typeface="Wingdings" panose="05000000000000000000" pitchFamily="2" charset="2"/>
              <a:buChar char="Ø"/>
            </a:pPr>
            <a:r>
              <a:rPr lang="en-GB" dirty="0"/>
              <a:t>Try to talk to the elder through the test</a:t>
            </a:r>
            <a:endParaRPr lang="en-US" dirty="0"/>
          </a:p>
          <a:p>
            <a:pPr lvl="0"/>
            <a:r>
              <a:rPr lang="en-GB" sz="2400" dirty="0"/>
              <a:t>After a blood test, ensure that the elder holds the cotton wool in place for some time</a:t>
            </a:r>
            <a:endParaRPr lang="en-GB" sz="2400" dirty="0"/>
          </a:p>
          <a:p>
            <a:pPr lvl="0"/>
            <a:r>
              <a:rPr lang="en-GB" sz="2400" dirty="0"/>
              <a:t>For urine tests: </a:t>
            </a:r>
            <a:endParaRPr lang="en-US" sz="2400" dirty="0"/>
          </a:p>
          <a:p>
            <a:pPr lvl="2">
              <a:buFont typeface="Wingdings" panose="05000000000000000000" pitchFamily="2" charset="2"/>
              <a:buChar char="Ø"/>
            </a:pPr>
            <a:r>
              <a:rPr lang="en-GB" dirty="0"/>
              <a:t>Give clear step-by-step instructions to the elder</a:t>
            </a:r>
            <a:endParaRPr lang="en-US" dirty="0"/>
          </a:p>
          <a:p>
            <a:pPr lvl="2">
              <a:buFont typeface="Wingdings" panose="05000000000000000000" pitchFamily="2" charset="2"/>
              <a:buChar char="Ø"/>
            </a:pPr>
            <a:r>
              <a:rPr lang="en-GB" dirty="0"/>
              <a:t>Give them privacy, while ensuring their safety</a:t>
            </a:r>
            <a:endParaRPr lang="en-US" dirty="0"/>
          </a:p>
          <a:p>
            <a:pPr lvl="0"/>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Objective: Role play activity to help the participants identify symptoms and related them with ailments such as heart attack, paralysis, and appendicitis/gall bladder issues</a:t>
            </a:r>
            <a:endParaRPr lang="en-US" sz="1200" baseline="0" dirty="0"/>
          </a:p>
          <a:p>
            <a:r>
              <a:rPr lang="en-US" sz="1200" baseline="0" dirty="0"/>
              <a:t>Ask three participants to volunteer to act. Give the following instructions to each volunteer:</a:t>
            </a:r>
            <a:endParaRPr lang="en-US" sz="1200" baseline="0" dirty="0"/>
          </a:p>
          <a:p>
            <a:pPr marL="228600" indent="-228600">
              <a:buAutoNum type="arabicPeriod"/>
            </a:pPr>
            <a:r>
              <a:rPr lang="en-US" sz="1200" baseline="0" dirty="0"/>
              <a:t>Act that you have </a:t>
            </a:r>
            <a:r>
              <a:rPr lang="en-US" sz="1200" kern="1200" dirty="0">
                <a:solidFill>
                  <a:schemeClr val="tx1"/>
                </a:solidFill>
                <a:effectLst/>
                <a:latin typeface="+mn-lt"/>
                <a:ea typeface="+mn-ea"/>
                <a:cs typeface="+mn-cs"/>
              </a:rPr>
              <a:t>chest pain, sweating,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breathlessness</a:t>
            </a:r>
            <a:endParaRPr lang="en-US" sz="1200" kern="1200" dirty="0">
              <a:solidFill>
                <a:schemeClr val="tx1"/>
              </a:solidFill>
              <a:effectLst/>
              <a:latin typeface="+mn-lt"/>
              <a:ea typeface="+mn-ea"/>
              <a:cs typeface="+mn-cs"/>
            </a:endParaRPr>
          </a:p>
          <a:p>
            <a:pPr marL="228600" indent="-228600">
              <a:buAutoNum type="arabicPeriod"/>
            </a:pPr>
            <a:r>
              <a:rPr lang="en-US" sz="1200" kern="1200" baseline="0" dirty="0">
                <a:solidFill>
                  <a:schemeClr val="tx1"/>
                </a:solidFill>
                <a:effectLst/>
                <a:latin typeface="+mn-lt"/>
                <a:ea typeface="+mn-ea"/>
                <a:cs typeface="+mn-cs"/>
              </a:rPr>
              <a:t>Act that one of your limb is not moving</a:t>
            </a:r>
            <a:endParaRPr lang="en-US" sz="1200" kern="1200" baseline="0" dirty="0">
              <a:solidFill>
                <a:schemeClr val="tx1"/>
              </a:solidFill>
              <a:effectLst/>
              <a:latin typeface="+mn-lt"/>
              <a:ea typeface="+mn-ea"/>
              <a:cs typeface="+mn-cs"/>
            </a:endParaRPr>
          </a:p>
          <a:p>
            <a:pPr marL="228600" indent="-228600">
              <a:buAutoNum type="arabicPeriod"/>
            </a:pPr>
            <a:r>
              <a:rPr lang="en-US" sz="1200" kern="1200" baseline="0" dirty="0">
                <a:solidFill>
                  <a:schemeClr val="tx1"/>
                </a:solidFill>
                <a:effectLst/>
                <a:latin typeface="+mn-lt"/>
                <a:ea typeface="+mn-ea"/>
                <a:cs typeface="+mn-cs"/>
              </a:rPr>
              <a:t>Act that you have a severe abdominal pain (no other symptoms)</a:t>
            </a:r>
            <a:endParaRPr lang="en-US" sz="1200" kern="1200" baseline="0" dirty="0">
              <a:solidFill>
                <a:schemeClr val="tx1"/>
              </a:solidFill>
              <a:effectLst/>
              <a:latin typeface="+mn-lt"/>
              <a:ea typeface="+mn-ea"/>
              <a:cs typeface="+mn-cs"/>
            </a:endParaRPr>
          </a:p>
          <a:p>
            <a:pPr marL="228600" indent="-228600">
              <a:buAutoNum type="arabicPeriod"/>
            </a:pPr>
            <a:endParaRPr lang="en-US" sz="1200" kern="1200" baseline="0" dirty="0">
              <a:solidFill>
                <a:schemeClr val="tx1"/>
              </a:solidFill>
              <a:effectLst/>
              <a:latin typeface="+mn-lt"/>
              <a:ea typeface="+mn-ea"/>
              <a:cs typeface="+mn-cs"/>
            </a:endParaRPr>
          </a:p>
          <a:p>
            <a:pPr marL="0" indent="0">
              <a:buNone/>
            </a:pPr>
            <a:r>
              <a:rPr lang="en-US" sz="1200" kern="1200" baseline="0" dirty="0">
                <a:solidFill>
                  <a:schemeClr val="tx1"/>
                </a:solidFill>
                <a:effectLst/>
                <a:latin typeface="+mn-lt"/>
                <a:ea typeface="+mn-ea"/>
                <a:cs typeface="+mn-cs"/>
              </a:rPr>
              <a:t>As each participant acts, you can ask the class what they think may be happening to the person</a:t>
            </a:r>
            <a:endParaRPr lang="en-US" sz="1200" kern="1200" baseline="0" dirty="0">
              <a:solidFill>
                <a:schemeClr val="tx1"/>
              </a:solidFill>
              <a:effectLst/>
              <a:latin typeface="+mn-lt"/>
              <a:ea typeface="+mn-ea"/>
              <a:cs typeface="+mn-cs"/>
            </a:endParaRPr>
          </a:p>
          <a:p>
            <a:pPr marL="228600" indent="-228600">
              <a:buAutoNum type="arabicPeriod"/>
            </a:pPr>
            <a:endParaRPr lang="en-US" sz="1200" kern="1200" baseline="0" dirty="0">
              <a:solidFill>
                <a:schemeClr val="tx1"/>
              </a:solidFill>
              <a:effectLst/>
              <a:latin typeface="+mn-lt"/>
              <a:ea typeface="+mn-ea"/>
              <a:cs typeface="+mn-cs"/>
            </a:endParaRPr>
          </a:p>
          <a:p>
            <a:pPr marL="0" indent="0">
              <a:buNone/>
            </a:pPr>
            <a:r>
              <a:rPr lang="en-US" sz="1200" kern="1200" baseline="0" dirty="0">
                <a:solidFill>
                  <a:schemeClr val="tx1"/>
                </a:solidFill>
                <a:effectLst/>
                <a:latin typeface="+mn-lt"/>
                <a:ea typeface="+mn-ea"/>
                <a:cs typeface="+mn-cs"/>
              </a:rPr>
              <a:t>Correct answers:</a:t>
            </a:r>
            <a:endParaRPr lang="en-US" sz="1200" kern="1200" baseline="0" dirty="0">
              <a:solidFill>
                <a:schemeClr val="tx1"/>
              </a:solidFill>
              <a:effectLst/>
              <a:latin typeface="+mn-lt"/>
              <a:ea typeface="+mn-ea"/>
              <a:cs typeface="+mn-cs"/>
            </a:endParaRPr>
          </a:p>
          <a:p>
            <a:pPr marL="228600" indent="-228600">
              <a:buAutoNum type="arabicPeriod"/>
            </a:pPr>
            <a:r>
              <a:rPr lang="en-US" sz="1200" kern="1200" baseline="0" dirty="0">
                <a:solidFill>
                  <a:schemeClr val="tx1"/>
                </a:solidFill>
                <a:effectLst/>
                <a:latin typeface="+mn-lt"/>
                <a:ea typeface="+mn-ea"/>
                <a:cs typeface="+mn-cs"/>
              </a:rPr>
              <a:t>Heart attack</a:t>
            </a:r>
            <a:endParaRPr lang="en-US" sz="1200" kern="1200" baseline="0" dirty="0">
              <a:solidFill>
                <a:schemeClr val="tx1"/>
              </a:solidFill>
              <a:effectLst/>
              <a:latin typeface="+mn-lt"/>
              <a:ea typeface="+mn-ea"/>
              <a:cs typeface="+mn-cs"/>
            </a:endParaRPr>
          </a:p>
          <a:p>
            <a:pPr marL="228600" indent="-228600">
              <a:buAutoNum type="arabicPeriod"/>
            </a:pPr>
            <a:r>
              <a:rPr lang="en-US" sz="1200" kern="1200" baseline="0" dirty="0">
                <a:solidFill>
                  <a:schemeClr val="tx1"/>
                </a:solidFill>
                <a:effectLst/>
                <a:latin typeface="+mn-lt"/>
                <a:ea typeface="+mn-ea"/>
                <a:cs typeface="+mn-cs"/>
              </a:rPr>
              <a:t>Paralysis</a:t>
            </a:r>
            <a:endParaRPr lang="en-US" sz="1200" kern="1200" baseline="0" dirty="0">
              <a:solidFill>
                <a:schemeClr val="tx1"/>
              </a:solidFill>
              <a:effectLst/>
              <a:latin typeface="+mn-lt"/>
              <a:ea typeface="+mn-ea"/>
              <a:cs typeface="+mn-cs"/>
            </a:endParaRPr>
          </a:p>
          <a:p>
            <a:pPr marL="228600" indent="-228600">
              <a:buAutoNum type="arabicPeriod"/>
            </a:pPr>
            <a:r>
              <a:rPr lang="en-US" sz="1200" kern="1200" baseline="0" dirty="0">
                <a:solidFill>
                  <a:schemeClr val="tx1"/>
                </a:solidFill>
                <a:effectLst/>
                <a:latin typeface="+mn-lt"/>
                <a:ea typeface="+mn-ea"/>
                <a:cs typeface="+mn-cs"/>
              </a:rPr>
              <a:t>Appendicitis/gall bladder issues</a:t>
            </a:r>
            <a:endParaRPr lang="en-US" sz="1200" kern="1200" baseline="0" dirty="0">
              <a:solidFill>
                <a:schemeClr val="tx1"/>
              </a:solidFill>
              <a:effectLst/>
              <a:latin typeface="+mn-lt"/>
              <a:ea typeface="+mn-ea"/>
              <a:cs typeface="+mn-cs"/>
            </a:endParaRPr>
          </a:p>
          <a:p>
            <a:pPr marL="228600" indent="-228600">
              <a:buAutoNum type="arabicPeriod"/>
            </a:pP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GB" sz="1200" kern="1200" baseline="0" dirty="0">
                <a:solidFill>
                  <a:schemeClr val="tx1"/>
                </a:solidFill>
                <a:latin typeface="+mn-lt"/>
                <a:ea typeface="+mn-ea"/>
                <a:cs typeface="+mn-cs"/>
              </a:rPr>
              <a:t>FAQs</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Q1. Before the blood sugar test, can the elder have coffee?</a:t>
            </a:r>
            <a:endParaRPr lang="en-GB" sz="1200" kern="1200" baseline="0" dirty="0">
              <a:solidFill>
                <a:schemeClr val="tx1"/>
              </a:solidFill>
              <a:latin typeface="+mn-lt"/>
              <a:ea typeface="+mn-ea"/>
              <a:cs typeface="+mn-cs"/>
            </a:endParaRPr>
          </a:p>
          <a:p>
            <a:pPr marL="228600" indent="-228600">
              <a:buAutoNum type="alphaUcPeriod"/>
            </a:pPr>
            <a:r>
              <a:rPr lang="en-GB" sz="1200" kern="1200" baseline="0" dirty="0">
                <a:solidFill>
                  <a:schemeClr val="tx1"/>
                </a:solidFill>
                <a:latin typeface="+mn-lt"/>
                <a:ea typeface="+mn-ea"/>
                <a:cs typeface="+mn-cs"/>
              </a:rPr>
              <a:t>No, the elder can only have water before the test. </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Q2. Can the elder have medications before urine tests?</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 Some medications change the </a:t>
            </a:r>
            <a:r>
              <a:rPr lang="en-GB" sz="1200" kern="1200" baseline="0" dirty="0" err="1">
                <a:solidFill>
                  <a:schemeClr val="tx1"/>
                </a:solidFill>
                <a:latin typeface="+mn-lt"/>
                <a:ea typeface="+mn-ea"/>
                <a:cs typeface="+mn-cs"/>
              </a:rPr>
              <a:t>color</a:t>
            </a:r>
            <a:r>
              <a:rPr lang="en-GB" sz="1200" kern="1200" baseline="0" dirty="0">
                <a:solidFill>
                  <a:schemeClr val="tx1"/>
                </a:solidFill>
                <a:latin typeface="+mn-lt"/>
                <a:ea typeface="+mn-ea"/>
                <a:cs typeface="+mn-cs"/>
              </a:rPr>
              <a:t> of the urine. Check with the doctor.  </a:t>
            </a: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Take prior</a:t>
            </a:r>
            <a:r>
              <a:rPr lang="en-US" sz="1200" baseline="0" dirty="0"/>
              <a:t> appointment and take </a:t>
            </a:r>
            <a:r>
              <a:rPr lang="en-US" sz="1200" dirty="0"/>
              <a:t>the participants to a</a:t>
            </a:r>
            <a:r>
              <a:rPr lang="en-US" sz="1200" baseline="0" dirty="0"/>
              <a:t> scan center and let them view the different scans being carried out. Also arrange for a technician to describe the various scans and the necessary precautions to be taken before, during, and after the scans.</a:t>
            </a:r>
            <a:endParaRPr lang="en-US" sz="1200" baseline="0" dirty="0"/>
          </a:p>
          <a:p>
            <a:endParaRPr lang="en-US" sz="1200" baseline="0" dirty="0"/>
          </a:p>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42900" lvl="0" indent="-342900">
              <a:buFont typeface="Arial" panose="020B0604020202020204" pitchFamily="34" charset="0"/>
              <a:buChar char="•"/>
            </a:pPr>
            <a:r>
              <a:rPr lang="en-GB" sz="2000" dirty="0">
                <a:latin typeface="Helvetica" panose="020B0604020202020204" pitchFamily="34" charset="0"/>
              </a:rPr>
              <a:t>Before an X-ray: </a:t>
            </a:r>
            <a:endParaRPr lang="en-GB"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Remind the elder that they will need to change into a robe</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Ask the elder to avoid wearing jewellery </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The elder may have to remove eyeglasses</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Remind the elder to hold their breath when the X-ray picture is being taken</a:t>
            </a:r>
            <a:endParaRPr lang="en-GB" sz="2000" dirty="0">
              <a:latin typeface="Helvetica" panose="020B0604020202020204" pitchFamily="34" charset="0"/>
            </a:endParaRPr>
          </a:p>
          <a:p>
            <a:pPr marL="800100" lvl="1" indent="-342900">
              <a:buFont typeface="Wingdings" panose="05000000000000000000" pitchFamily="2" charset="2"/>
              <a:buChar char="§"/>
            </a:pP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For the gall bladder ultrasound, the elder must fast for at least six hours prior to the examination</a:t>
            </a:r>
            <a:endParaRPr lang="en-GB"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For the pelvic ultrasound test, the bladder must be full</a:t>
            </a:r>
            <a:endParaRPr lang="en-GB" sz="2000"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342900" lvl="0" indent="-342900">
              <a:buFont typeface="Arial" panose="020B0604020202020204" pitchFamily="34" charset="0"/>
              <a:buChar char="•"/>
            </a:pPr>
            <a:r>
              <a:rPr lang="en-GB" sz="2000" dirty="0">
                <a:latin typeface="Helvetica" panose="020B0604020202020204" pitchFamily="34" charset="0"/>
              </a:rPr>
              <a:t>For the CT scan: </a:t>
            </a:r>
            <a:endParaRPr lang="en-GB"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Remind the elder that they will need to change into a robe</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Ask the elder to avoid wearing jewellery </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If advised by the doctor, the elder must fast for the required duration</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If the elder is claustrophobic, the doctor may give medication to calm them down</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If the elder is allergic to any substance, inform the doctor</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Ask the elder to lie still inside the machine</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Explain that you will need to wait outside</a:t>
            </a:r>
            <a:endParaRPr lang="en-GB" sz="2000" dirty="0">
              <a:latin typeface="Helvetica" panose="020B0604020202020204" pitchFamily="34" charset="0"/>
            </a:endParaRPr>
          </a:p>
          <a:p>
            <a:pPr marL="800100" lvl="1" indent="-342900">
              <a:buFont typeface="Wingdings" panose="05000000000000000000" pitchFamily="2" charset="2"/>
              <a:buChar char="§"/>
            </a:pPr>
            <a:endParaRPr lang="en-GB"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For the MRI scan: </a:t>
            </a:r>
            <a:endParaRPr lang="en-GB"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Remind the elder that they will need to change into a robe</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Ask the elder to avoid wearing jewellery </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The elder cannot take the scan if they have pacemaker or metal implants </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If elder is claustrophobic, , the doctor may give medication to calm them down</a:t>
            </a:r>
            <a:endParaRPr lang="en-US" sz="2000"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GB" sz="1200" kern="1200" baseline="0" dirty="0">
                <a:solidFill>
                  <a:schemeClr val="tx1"/>
                </a:solidFill>
                <a:latin typeface="+mn-lt"/>
                <a:ea typeface="+mn-ea"/>
                <a:cs typeface="+mn-cs"/>
              </a:rPr>
              <a:t>FAQs</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Q1. Why should the elder take off </a:t>
            </a:r>
            <a:r>
              <a:rPr lang="en-GB" sz="1200" kern="1200" baseline="0" dirty="0" err="1">
                <a:solidFill>
                  <a:schemeClr val="tx1"/>
                </a:solidFill>
                <a:latin typeface="+mn-lt"/>
                <a:ea typeface="+mn-ea"/>
                <a:cs typeface="+mn-cs"/>
              </a:rPr>
              <a:t>jewelry</a:t>
            </a:r>
            <a:r>
              <a:rPr lang="en-GB" sz="1200" kern="1200" baseline="0" dirty="0">
                <a:solidFill>
                  <a:schemeClr val="tx1"/>
                </a:solidFill>
                <a:latin typeface="+mn-lt"/>
                <a:ea typeface="+mn-ea"/>
                <a:cs typeface="+mn-cs"/>
              </a:rPr>
              <a:t> before an MRI scan? </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Ans. </a:t>
            </a:r>
            <a:r>
              <a:rPr lang="en-US" sz="1200" b="0" i="0" kern="1200" dirty="0">
                <a:solidFill>
                  <a:schemeClr val="tx1"/>
                </a:solidFill>
                <a:effectLst/>
                <a:latin typeface="+mn-lt"/>
                <a:ea typeface="+mn-ea"/>
                <a:cs typeface="+mn-cs"/>
              </a:rPr>
              <a:t>An MRI is a magnetic device. The jewelry metal can interfere with the equipment itself will or may not take the proper pictures that are needed or could throw the machinery off course as it is metal sensitive. </a:t>
            </a:r>
            <a:endParaRPr lang="en-US" sz="1200" b="0" i="0" kern="1200" dirty="0">
              <a:solidFill>
                <a:schemeClr val="tx1"/>
              </a:solidFill>
              <a:effectLst/>
              <a:latin typeface="+mn-lt"/>
              <a:ea typeface="+mn-ea"/>
              <a:cs typeface="+mn-cs"/>
            </a:endParaRPr>
          </a:p>
          <a:p>
            <a:pPr marL="228600" indent="-228600">
              <a:buNone/>
            </a:pPr>
            <a:endParaRPr lang="en-US" sz="1200" b="0" i="0" kern="1200" dirty="0">
              <a:solidFill>
                <a:schemeClr val="tx1"/>
              </a:solidFill>
              <a:effectLst/>
              <a:latin typeface="+mn-lt"/>
              <a:ea typeface="+mn-ea"/>
              <a:cs typeface="+mn-cs"/>
            </a:endParaRPr>
          </a:p>
          <a:p>
            <a:pPr marL="228600" indent="-228600">
              <a:buNone/>
            </a:pP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anose="05000000000000000000" pitchFamily="2" charset="2"/>
              <a:buChar char="Ø"/>
            </a:pPr>
            <a:r>
              <a:rPr lang="en-US" sz="1200" baseline="0" dirty="0"/>
              <a:t>You will have to make an appointment with a care home or a hospital to send one of their first aid experts for a demonstration. </a:t>
            </a:r>
            <a:endParaRPr lang="en-US" sz="1200" baseline="0" dirty="0"/>
          </a:p>
          <a:p>
            <a:pPr>
              <a:buFont typeface="Wingdings" panose="05000000000000000000" pitchFamily="2" charset="2"/>
              <a:buChar char="Ø"/>
            </a:pPr>
            <a:r>
              <a:rPr lang="en-US" sz="1200" baseline="0" dirty="0"/>
              <a:t>Also arrange for dummies for students to practice on and materials like bandages, gauze, sling, sheets, etc., as advised by the first aid expert</a:t>
            </a:r>
            <a:endParaRPr lang="en-US" sz="1200" baseline="0" dirty="0"/>
          </a:p>
          <a:p>
            <a:pPr>
              <a:buFont typeface="Wingdings" panose="05000000000000000000" pitchFamily="2" charset="2"/>
              <a:buChar char="Ø"/>
            </a:pPr>
            <a:r>
              <a:rPr lang="en-US" sz="1200" baseline="0" dirty="0"/>
              <a:t>Request the expert to demonstrate:</a:t>
            </a:r>
            <a:endParaRPr lang="en-US" sz="1200" baseline="0" dirty="0"/>
          </a:p>
          <a:p>
            <a:pPr lvl="1">
              <a:buFont typeface="Wingdings" panose="05000000000000000000" pitchFamily="2" charset="2"/>
              <a:buChar char="Ø"/>
            </a:pPr>
            <a:r>
              <a:rPr lang="en-US" sz="1200" baseline="0" dirty="0"/>
              <a:t>What to do in case of severe bleeding</a:t>
            </a:r>
            <a:endParaRPr lang="en-US" sz="1200" baseline="0" dirty="0"/>
          </a:p>
          <a:p>
            <a:pPr lvl="1">
              <a:buFont typeface="Wingdings" panose="05000000000000000000" pitchFamily="2" charset="2"/>
              <a:buChar char="Ø"/>
            </a:pPr>
            <a:r>
              <a:rPr lang="en-US" sz="1200" baseline="0" dirty="0"/>
              <a:t>How do you lay a person down when they have hit their head on a hard surface and is unconscious</a:t>
            </a:r>
            <a:endParaRPr lang="en-US" sz="1200" baseline="0" dirty="0"/>
          </a:p>
          <a:p>
            <a:pPr lvl="1">
              <a:buFont typeface="Wingdings" panose="05000000000000000000" pitchFamily="2" charset="2"/>
              <a:buChar char="Ø"/>
            </a:pPr>
            <a:r>
              <a:rPr lang="en-US" sz="1200" baseline="0" dirty="0"/>
              <a:t>What to do if a person is choking</a:t>
            </a:r>
            <a:endParaRPr lang="en-US" sz="1200" baseline="0" dirty="0"/>
          </a:p>
          <a:p>
            <a:pPr lvl="1">
              <a:buFont typeface="Wingdings" panose="05000000000000000000" pitchFamily="2" charset="2"/>
              <a:buChar char="Ø"/>
            </a:pPr>
            <a:r>
              <a:rPr lang="en-US" sz="1200" baseline="0" dirty="0"/>
              <a:t>How to give artificial respiration</a:t>
            </a:r>
            <a:endParaRPr lang="en-US" sz="1200" baseline="0" dirty="0"/>
          </a:p>
          <a:p>
            <a:pPr lvl="0">
              <a:buFont typeface="Wingdings" panose="05000000000000000000" pitchFamily="2" charset="2"/>
              <a:buChar char="Ø"/>
            </a:pPr>
            <a:r>
              <a:rPr lang="en-US" sz="1200" baseline="0" dirty="0"/>
              <a:t>Once the demonstration is over, you and the demonstrator can help the students practice on life-size dummies</a:t>
            </a:r>
            <a:endParaRPr lang="en-US" sz="1200" baseline="0" dirty="0"/>
          </a:p>
          <a:p>
            <a:pPr lvl="1">
              <a:buFont typeface="Wingdings" panose="05000000000000000000" pitchFamily="2" charset="2"/>
              <a:buChar char="Ø"/>
            </a:pPr>
            <a:endParaRPr lang="en-US" sz="1200" baseline="0" dirty="0"/>
          </a:p>
          <a:p>
            <a:pPr lvl="1">
              <a:buFont typeface="Wingdings" panose="05000000000000000000" pitchFamily="2" charset="2"/>
              <a:buChar char="Ø"/>
            </a:pPr>
            <a:endParaRPr lang="en-US" sz="1200" baseline="0" dirty="0"/>
          </a:p>
          <a:p>
            <a:pPr marL="228600" indent="-228600">
              <a:buAutoNum type="arabicPeriod"/>
            </a:pP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lvl="0"/>
            <a:r>
              <a:rPr lang="en-US" sz="2800" dirty="0"/>
              <a:t>If the person is bleeding severely, call for medical help. Till then, try to control the bleeding</a:t>
            </a:r>
            <a:endParaRPr lang="en-US" sz="2800" dirty="0"/>
          </a:p>
          <a:p>
            <a:pPr lvl="0"/>
            <a:r>
              <a:rPr lang="en-US" sz="2800" dirty="0"/>
              <a:t>In case of internal bleeding, call the doctor and do not give the person anything to eat or drink</a:t>
            </a:r>
            <a:endParaRPr lang="en-US" sz="2800" dirty="0"/>
          </a:p>
          <a:p>
            <a:pPr lvl="0"/>
            <a:r>
              <a:rPr lang="en-US" sz="2800" dirty="0"/>
              <a:t>If the person suffers from severe burns, wrap the person in clean sheets and take them to a hospital</a:t>
            </a:r>
            <a:endParaRPr lang="en-US" sz="2800" dirty="0"/>
          </a:p>
          <a:p>
            <a:pPr lvl="0"/>
            <a:r>
              <a:rPr lang="en-US" sz="2800" dirty="0"/>
              <a:t>If you suspect the person has consumed poison, rush the person to a hospital</a:t>
            </a:r>
            <a:endParaRPr lang="en-US" sz="2800" dirty="0"/>
          </a:p>
          <a:p>
            <a:pPr lvl="0"/>
            <a:r>
              <a:rPr lang="en-US" sz="2800" dirty="0"/>
              <a:t>In case of exposure, get the person dry and warm as soon as possible</a:t>
            </a:r>
            <a:endParaRPr lang="en-US" sz="2800" dirty="0"/>
          </a:p>
          <a:p>
            <a:pPr lvl="0"/>
            <a:r>
              <a:rPr lang="en-US" sz="2800" dirty="0"/>
              <a:t>If the person hits their head to a hard surface while falling, a concussion or an injury may occur; call the doctor</a:t>
            </a:r>
            <a:endParaRPr lang="en-US" sz="2800" dirty="0"/>
          </a:p>
          <a:p>
            <a:pPr lvl="0"/>
            <a:r>
              <a:rPr lang="en-US" sz="2800" dirty="0"/>
              <a:t>In case of an electric shock, switch off the electricity and move the person away from the source</a:t>
            </a:r>
            <a:endParaRPr lang="en-US" sz="2800" dirty="0"/>
          </a:p>
          <a:p>
            <a:pPr lvl="0"/>
            <a:r>
              <a:rPr lang="en-US" sz="2800" dirty="0"/>
              <a:t>To remove the object that is choking the person, give them a firm thump between the shoulder blades</a:t>
            </a:r>
            <a:endParaRPr lang="en-US" sz="2800" dirty="0"/>
          </a:p>
          <a:p>
            <a:pPr lvl="0"/>
            <a:r>
              <a:rPr lang="en-US" sz="2800" dirty="0"/>
              <a:t>In any situation, if the person is not breathing, give them artificial respiration</a:t>
            </a:r>
            <a:endParaRPr lang="en-US" sz="2800" dirty="0"/>
          </a:p>
          <a:p>
            <a:pPr lvl="0"/>
            <a:r>
              <a:rPr lang="en-US" sz="2800" dirty="0"/>
              <a:t>f the person is breathing, but is unconscious, lay them on their stomach and turn their head to one side; draw up the arm and leg of that side</a:t>
            </a:r>
            <a:endParaRPr lang="en-US" sz="28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What happens to the body when an electric shock takes place?</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The current may, if high enough, cause tissue damage or fibrillation which leads to cardiac arrest.</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What can cause choking?</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Choking can be caused by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 Physical obstruction of the airway by a foreign body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(b) Respiratory diseases that involve obstruction of the airway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(c) Compression of the laryngopharynx, larynx, or vertebrate trachea in strangulation</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(d) Laryngospasm, a temporary closing of the vocal chords which simulates the feeling of choking</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The caregiver, therefore should know that the only reason for choking is not obstruction of the airway due to some foreign body and therefore should look for other possibilities also.</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342900" lvl="0" indent="-342900">
              <a:lnSpc>
                <a:spcPct val="120000"/>
              </a:lnSpc>
              <a:buFont typeface="Arial" panose="020B0604020202020204" pitchFamily="34" charset="0"/>
              <a:buChar char="•"/>
            </a:pPr>
            <a:r>
              <a:rPr lang="en-US" sz="2000" dirty="0">
                <a:latin typeface="Helvetica" panose="020B0604020202020204" pitchFamily="34" charset="0"/>
              </a:rPr>
              <a:t>Call a family member and if required a doctor, if the elder:</a:t>
            </a:r>
            <a:endParaRPr lang="en-US" sz="2000" dirty="0">
              <a:latin typeface="Helvetica" panose="020B0604020202020204" pitchFamily="34" charset="0"/>
            </a:endParaRPr>
          </a:p>
          <a:p>
            <a:pPr marL="742950" lvl="1" indent="-285750">
              <a:lnSpc>
                <a:spcPct val="120000"/>
              </a:lnSpc>
              <a:buFont typeface="Wingdings" panose="05000000000000000000" pitchFamily="2" charset="2"/>
              <a:buChar char="§"/>
            </a:pPr>
            <a:r>
              <a:rPr lang="en-US" sz="2000" dirty="0">
                <a:latin typeface="Helvetica" panose="020B0604020202020204" pitchFamily="34" charset="0"/>
              </a:rPr>
              <a:t>Complains of chest pain, sweating or breathlessness – it may be a heart attack</a:t>
            </a:r>
            <a:endParaRPr lang="en-US" sz="2000" dirty="0">
              <a:latin typeface="Helvetica" panose="020B0604020202020204" pitchFamily="34" charset="0"/>
            </a:endParaRPr>
          </a:p>
          <a:p>
            <a:pPr marL="742950" lvl="1" indent="-285750">
              <a:lnSpc>
                <a:spcPct val="120000"/>
              </a:lnSpc>
              <a:buFont typeface="Wingdings" panose="05000000000000000000" pitchFamily="2" charset="2"/>
              <a:buChar char="§"/>
            </a:pPr>
            <a:r>
              <a:rPr lang="en-US" sz="2000" dirty="0">
                <a:latin typeface="Helvetica" panose="020B0604020202020204" pitchFamily="34" charset="0"/>
              </a:rPr>
              <a:t>Displays decreased movement of one or more limbs, sudden weakness of a part of the body, or facial distortion – it may be paralysis</a:t>
            </a:r>
            <a:endParaRPr lang="en-US" sz="2000" dirty="0">
              <a:latin typeface="Helvetica" panose="020B0604020202020204" pitchFamily="34" charset="0"/>
            </a:endParaRPr>
          </a:p>
          <a:p>
            <a:pPr marL="742950" lvl="1" indent="-285750">
              <a:lnSpc>
                <a:spcPct val="120000"/>
              </a:lnSpc>
              <a:buFont typeface="Wingdings" panose="05000000000000000000" pitchFamily="2" charset="2"/>
              <a:buChar char="§"/>
            </a:pPr>
            <a:r>
              <a:rPr lang="en-US" sz="2000" dirty="0">
                <a:latin typeface="Helvetica" panose="020B0604020202020204" pitchFamily="34" charset="0"/>
              </a:rPr>
              <a:t>Has fever with no other symptoms</a:t>
            </a:r>
            <a:endParaRPr lang="en-US" sz="2000" dirty="0">
              <a:latin typeface="Helvetica" panose="020B0604020202020204" pitchFamily="34" charset="0"/>
            </a:endParaRPr>
          </a:p>
          <a:p>
            <a:pPr marL="742950" lvl="1" indent="-285750">
              <a:lnSpc>
                <a:spcPct val="120000"/>
              </a:lnSpc>
              <a:buFont typeface="Wingdings" panose="05000000000000000000" pitchFamily="2" charset="2"/>
              <a:buChar char="§"/>
            </a:pPr>
            <a:r>
              <a:rPr lang="en-US" sz="2000" dirty="0">
                <a:latin typeface="Helvetica" panose="020B0604020202020204" pitchFamily="34" charset="0"/>
              </a:rPr>
              <a:t>Complains of headache for more than 24 hours</a:t>
            </a:r>
            <a:endParaRPr lang="en-US" sz="2000" dirty="0">
              <a:latin typeface="Helvetica" panose="020B0604020202020204" pitchFamily="34" charset="0"/>
            </a:endParaRPr>
          </a:p>
          <a:p>
            <a:pPr marL="742950" lvl="1" indent="-285750">
              <a:lnSpc>
                <a:spcPct val="120000"/>
              </a:lnSpc>
              <a:buFont typeface="Wingdings" panose="05000000000000000000" pitchFamily="2" charset="2"/>
              <a:buChar char="§"/>
            </a:pPr>
            <a:r>
              <a:rPr lang="en-US" sz="2000" dirty="0">
                <a:latin typeface="Helvetica" panose="020B0604020202020204" pitchFamily="34" charset="0"/>
              </a:rPr>
              <a:t>Complains of unexplained abdominal pain – it may indicate appendicitis or gall bladder issues or uterus issues in women</a:t>
            </a:r>
            <a:endParaRPr lang="en-US" sz="2000" dirty="0">
              <a:latin typeface="Helvetica" panose="020B0604020202020204" pitchFamily="34" charset="0"/>
            </a:endParaRPr>
          </a:p>
          <a:p>
            <a:pPr marL="342900" lvl="0" indent="-342900">
              <a:lnSpc>
                <a:spcPct val="120000"/>
              </a:lnSpc>
              <a:buFont typeface="Arial" panose="020B0604020202020204" pitchFamily="34" charset="0"/>
              <a:buChar char="•"/>
            </a:pPr>
            <a:r>
              <a:rPr lang="en-US" sz="2000" dirty="0">
                <a:latin typeface="Helvetica" panose="020B0604020202020204" pitchFamily="34" charset="0"/>
              </a:rPr>
              <a:t>If the elder suffers a serious fall when you are alone in the house with the elder, call the doctor </a:t>
            </a:r>
            <a:endParaRPr lang="en-US" sz="2000" dirty="0">
              <a:latin typeface="Helvetica" panose="020B0604020202020204" pitchFamily="34" charset="0"/>
            </a:endParaRPr>
          </a:p>
          <a:p>
            <a:pPr marL="342900" lvl="0" indent="-342900">
              <a:lnSpc>
                <a:spcPct val="120000"/>
              </a:lnSpc>
              <a:buFont typeface="Arial" panose="020B0604020202020204" pitchFamily="34" charset="0"/>
              <a:buChar char="•"/>
            </a:pPr>
            <a:r>
              <a:rPr lang="en-US" sz="2000" dirty="0">
                <a:latin typeface="Helvetica" panose="020B0604020202020204" pitchFamily="34" charset="0"/>
              </a:rPr>
              <a:t>In case of a theft, secure the elder and call the police</a:t>
            </a:r>
            <a:endParaRPr lang="en-US" sz="2000" dirty="0">
              <a:latin typeface="Helvetica" panose="020B0604020202020204" pitchFamily="34" charset="0"/>
            </a:endParaRPr>
          </a:p>
          <a:p>
            <a:pPr marL="342900" lvl="0" indent="-342900">
              <a:lnSpc>
                <a:spcPct val="120000"/>
              </a:lnSpc>
              <a:buFont typeface="Arial" panose="020B0604020202020204" pitchFamily="34" charset="0"/>
              <a:buChar char="•"/>
            </a:pPr>
            <a:r>
              <a:rPr lang="en-US" sz="2000" dirty="0">
                <a:latin typeface="Helvetica" panose="020B0604020202020204" pitchFamily="34" charset="0"/>
              </a:rPr>
              <a:t>In case of a fire or earthquake, call for help and move the elder to a safe location</a:t>
            </a:r>
            <a:endParaRPr lang="en-US" sz="2000" dirty="0">
              <a:latin typeface="Helvetica" panose="020B0604020202020204" pitchFamily="34" charset="0"/>
            </a:endParaRPr>
          </a:p>
          <a:p>
            <a:pPr lvl="0"/>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Q.1. What should I do if I am not sure of the sudden</a:t>
            </a:r>
            <a:r>
              <a:rPr lang="en-GB" sz="1200" kern="1200" baseline="0" dirty="0">
                <a:solidFill>
                  <a:schemeClr val="tx1"/>
                </a:solidFill>
                <a:latin typeface="+mn-lt"/>
                <a:ea typeface="+mn-ea"/>
                <a:cs typeface="+mn-cs"/>
              </a:rPr>
              <a:t> problem that the elder may be suffering from?</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In such a case, you should call for medical help and inform a family member immediately.</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aseline="0" dirty="0"/>
              <a:t>You will need to set up an appointment with medical professional who knows how to use syringes and insulin pens very well.</a:t>
            </a:r>
            <a:endParaRPr lang="en-US" sz="1200" baseline="0" dirty="0"/>
          </a:p>
          <a:p>
            <a:r>
              <a:rPr lang="en-US" sz="1200" baseline="0" dirty="0"/>
              <a:t>You will have to arrange for:</a:t>
            </a:r>
            <a:endParaRPr lang="en-US" sz="1200" baseline="0" dirty="0"/>
          </a:p>
          <a:p>
            <a:pPr marL="228600" indent="-228600">
              <a:buAutoNum type="alphaLcParenR"/>
            </a:pPr>
            <a:r>
              <a:rPr lang="en-US" sz="1200" baseline="0" dirty="0"/>
              <a:t>A syringe</a:t>
            </a:r>
            <a:endParaRPr lang="en-US" sz="1200" baseline="0" dirty="0"/>
          </a:p>
          <a:p>
            <a:pPr marL="228600" indent="-228600">
              <a:buAutoNum type="alphaLcParenR"/>
            </a:pPr>
            <a:r>
              <a:rPr lang="en-US" sz="1200" baseline="0" dirty="0"/>
              <a:t>Bottle of insulin (glass bottle with rubber top)</a:t>
            </a:r>
            <a:endParaRPr lang="en-US" sz="1200" baseline="0" dirty="0"/>
          </a:p>
          <a:p>
            <a:pPr marL="228600" indent="-228600">
              <a:buAutoNum type="alphaLcParenR"/>
            </a:pPr>
            <a:r>
              <a:rPr lang="en-US" sz="1200" baseline="0" dirty="0"/>
              <a:t>An insulin pen</a:t>
            </a:r>
            <a:endParaRPr lang="en-US" sz="1200" baseline="0" dirty="0"/>
          </a:p>
          <a:p>
            <a:pPr marL="228600" indent="-228600">
              <a:buAutoNum type="alphaLcParenR"/>
            </a:pPr>
            <a:r>
              <a:rPr lang="en-US" sz="1200" baseline="0" dirty="0"/>
              <a:t>A sponge or dummy on which the class participants can learn injecting insulin</a:t>
            </a:r>
            <a:endParaRPr lang="en-US" sz="1200" baseline="0" dirty="0"/>
          </a:p>
          <a:p>
            <a:pPr marL="228600" indent="-228600">
              <a:buAutoNum type="alphaLcParenR"/>
            </a:pPr>
            <a:endParaRPr lang="en-US" sz="1200" baseline="0" dirty="0"/>
          </a:p>
          <a:p>
            <a:pPr marL="228600" indent="-228600">
              <a:buNone/>
            </a:pPr>
            <a:r>
              <a:rPr lang="en-US" sz="1200" baseline="0" dirty="0"/>
              <a:t>Ask the medical professional to show:</a:t>
            </a:r>
            <a:endParaRPr lang="en-US" sz="1200" baseline="0" dirty="0"/>
          </a:p>
          <a:p>
            <a:pPr marL="228600" indent="-228600">
              <a:buFont typeface="Arial" panose="020B0604020202020204" pitchFamily="34" charset="0"/>
              <a:buChar char="•"/>
            </a:pPr>
            <a:r>
              <a:rPr lang="en-US" sz="1200" baseline="0" dirty="0"/>
              <a:t>The various parts do syringes and insulin pens have</a:t>
            </a:r>
            <a:endParaRPr lang="en-US" sz="1200" baseline="0" dirty="0"/>
          </a:p>
          <a:p>
            <a:pPr marL="228600" indent="-228600">
              <a:buFont typeface="Arial" panose="020B0604020202020204" pitchFamily="34" charset="0"/>
              <a:buChar char="•"/>
            </a:pPr>
            <a:r>
              <a:rPr lang="en-US" sz="1200" baseline="0" dirty="0"/>
              <a:t>The correct administration of insulin – how to check if it is the correct insulin, correct syringe, etc.</a:t>
            </a:r>
            <a:endParaRPr lang="en-US" sz="1200" baseline="0" dirty="0"/>
          </a:p>
          <a:p>
            <a:pPr marL="228600" indent="-228600">
              <a:buFont typeface="Arial" panose="020B0604020202020204" pitchFamily="34" charset="0"/>
              <a:buChar char="•"/>
            </a:pPr>
            <a:r>
              <a:rPr lang="en-US" sz="1200" baseline="0" dirty="0"/>
              <a:t>How is the insulin bottle opened for using</a:t>
            </a:r>
            <a:endParaRPr lang="en-US" sz="1200" baseline="0" dirty="0"/>
          </a:p>
          <a:p>
            <a:pPr marL="228600" indent="-228600">
              <a:buFont typeface="Arial" panose="020B0604020202020204" pitchFamily="34" charset="0"/>
              <a:buChar char="•"/>
            </a:pPr>
            <a:r>
              <a:rPr lang="en-US" sz="1200" baseline="0" dirty="0"/>
              <a:t>How is a syringe </a:t>
            </a:r>
            <a:r>
              <a:rPr lang="en-US" sz="1200" baseline="0" dirty="0">
                <a:solidFill>
                  <a:srgbClr val="FF0000"/>
                </a:solidFill>
              </a:rPr>
              <a:t>used</a:t>
            </a:r>
            <a:r>
              <a:rPr lang="en-US" sz="1200" baseline="0" dirty="0"/>
              <a:t> (pinching the skin, how deep should the syringe be inserted, how much pressure to use, etc.)</a:t>
            </a:r>
            <a:endParaRPr lang="en-US" sz="1200" baseline="0" dirty="0"/>
          </a:p>
          <a:p>
            <a:pPr marL="228600" indent="-228600">
              <a:buFont typeface="Arial" panose="020B0604020202020204" pitchFamily="34" charset="0"/>
              <a:buChar char="•"/>
            </a:pPr>
            <a:r>
              <a:rPr lang="en-US" sz="1200" baseline="0" dirty="0"/>
              <a:t>How is an insulin pen used</a:t>
            </a:r>
            <a:endParaRPr lang="en-US" sz="1200" baseline="0" dirty="0"/>
          </a:p>
          <a:p>
            <a:pPr marL="228600" indent="-228600">
              <a:buFont typeface="Arial" panose="020B0604020202020204" pitchFamily="34" charset="0"/>
              <a:buChar char="•"/>
            </a:pPr>
            <a:r>
              <a:rPr lang="en-US" sz="1200" baseline="0" dirty="0"/>
              <a:t>What parts of the body can the injection be given in</a:t>
            </a:r>
            <a:endParaRPr lang="en-US" sz="1200" baseline="0" dirty="0"/>
          </a:p>
          <a:p>
            <a:pPr marL="228600" indent="-228600">
              <a:buFont typeface="Arial" panose="020B0604020202020204" pitchFamily="34" charset="0"/>
              <a:buChar char="•"/>
            </a:pPr>
            <a:endParaRPr lang="en-US" sz="1200" baseline="0" dirty="0"/>
          </a:p>
          <a:p>
            <a:pPr marL="228600" indent="-228600">
              <a:buFont typeface="Arial" panose="020B0604020202020204" pitchFamily="34" charset="0"/>
              <a:buNone/>
            </a:pPr>
            <a:r>
              <a:rPr lang="en-US" sz="1200" baseline="0" dirty="0"/>
              <a:t>Now divide the class into two parts. Give one group a syringe and the insulin bottle and the give the insulin pen to the other. Once the groups have practiced, they can interchange the instruments and practice again. Ask the medical professional to observe and give the participants appropriate feedback.</a:t>
            </a:r>
            <a:endParaRPr lang="en-US" sz="1200" baseline="0" dirty="0"/>
          </a:p>
          <a:p>
            <a:pPr marL="228600" indent="-228600">
              <a:buFont typeface="Arial" panose="020B0604020202020204" pitchFamily="34" charset="0"/>
              <a:buNone/>
            </a:pPr>
            <a:r>
              <a:rPr lang="en-US" sz="1200" baseline="0" dirty="0"/>
              <a:t>You and the medical professional have to be vigilant and careful as there are syringes involved in the learning. Make sure that students practice only on sponges or dummies provided. </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buFont typeface="Arial" panose="020B0604020202020204" pitchFamily="34" charset="0"/>
              <a:buChar char="•"/>
            </a:pPr>
            <a:r>
              <a:rPr lang="en-US" sz="2000" dirty="0"/>
              <a:t>Syringe and insulin pen are the two main methods of giving an insulin shot to an elder</a:t>
            </a:r>
            <a:endParaRPr lang="en-US" sz="2000" dirty="0"/>
          </a:p>
          <a:p>
            <a:pPr lvl="0">
              <a:buFont typeface="Arial" panose="020B0604020202020204" pitchFamily="34" charset="0"/>
              <a:buChar char="•"/>
            </a:pPr>
            <a:r>
              <a:rPr lang="en-US" sz="2000" dirty="0"/>
              <a:t>Before deciding on the method, check with the elder’s family and doctor</a:t>
            </a:r>
            <a:endParaRPr lang="en-US" sz="2000" dirty="0"/>
          </a:p>
          <a:p>
            <a:pPr lvl="0">
              <a:buFont typeface="Arial" panose="020B0604020202020204" pitchFamily="34" charset="0"/>
              <a:buChar char="•"/>
            </a:pPr>
            <a:r>
              <a:rPr lang="en-US" sz="2000" dirty="0"/>
              <a:t>Before giving the shot, make sure you have the correct insulin and that it has not expired</a:t>
            </a:r>
            <a:endParaRPr lang="en-US" sz="2000" dirty="0"/>
          </a:p>
          <a:p>
            <a:pPr lvl="0">
              <a:buFont typeface="Arial" panose="020B0604020202020204" pitchFamily="34" charset="0"/>
              <a:buChar char="•"/>
            </a:pPr>
            <a:r>
              <a:rPr lang="en-US" sz="2000" dirty="0"/>
              <a:t>Also match the last marking on the syringe and the number written on the insulin bottle </a:t>
            </a:r>
            <a:endParaRPr lang="en-US" sz="2000" dirty="0"/>
          </a:p>
          <a:p>
            <a:pPr lvl="0">
              <a:buFont typeface="Arial" panose="020B0604020202020204" pitchFamily="34" charset="0"/>
              <a:buChar char="•"/>
            </a:pPr>
            <a:r>
              <a:rPr lang="en-US" sz="2000" dirty="0"/>
              <a:t>When reusing, do not let the needle touch any unrequired surfaces</a:t>
            </a:r>
            <a:endParaRPr lang="en-US" sz="2000" dirty="0"/>
          </a:p>
          <a:p>
            <a:pPr lvl="0">
              <a:buFont typeface="Arial" panose="020B0604020202020204" pitchFamily="34" charset="0"/>
              <a:buChar char="•"/>
            </a:pPr>
            <a:r>
              <a:rPr lang="en-US" sz="2000" dirty="0"/>
              <a:t>Keep the needle capped when you are not using it</a:t>
            </a:r>
            <a:endParaRPr lang="en-US" sz="2000" dirty="0"/>
          </a:p>
          <a:p>
            <a:pPr lvl="0">
              <a:buFont typeface="Arial" panose="020B0604020202020204" pitchFamily="34" charset="0"/>
              <a:buChar char="•"/>
            </a:pPr>
            <a:r>
              <a:rPr lang="en-US" sz="2000" dirty="0"/>
              <a:t>Reuse a needle only on the same person</a:t>
            </a:r>
            <a:endParaRPr lang="en-US" sz="2000" dirty="0"/>
          </a:p>
          <a:p>
            <a:pPr lvl="0">
              <a:buFont typeface="Arial" panose="020B0604020202020204" pitchFamily="34" charset="0"/>
              <a:buChar char="•"/>
            </a:pPr>
            <a:r>
              <a:rPr lang="en-US" sz="2000" dirty="0"/>
              <a:t>If the needle seems dull or bent, change it immediately</a:t>
            </a:r>
            <a:endParaRPr lang="en-US" sz="2000" dirty="0"/>
          </a:p>
          <a:p>
            <a:pPr lvl="0">
              <a:buFont typeface="Arial" panose="020B0604020202020204" pitchFamily="34" charset="0"/>
              <a:buChar char="•"/>
            </a:pPr>
            <a:r>
              <a:rPr lang="en-US" sz="2000" dirty="0"/>
              <a:t>You can store an insulin pen in the refrigerator until its expiration date</a:t>
            </a:r>
            <a:endParaRPr lang="en-US" sz="2000" dirty="0"/>
          </a:p>
          <a:p>
            <a:pPr>
              <a:buFont typeface="Arial" panose="020B0604020202020204" pitchFamily="34" charset="0"/>
              <a:buChar char="•"/>
            </a:pPr>
            <a:r>
              <a:rPr lang="en-US" sz="2000" dirty="0"/>
              <a:t>If the elder under your care is taking insulin, always watch out for signs like restlessness, sweating, or tiredness; these signs may indicate low blood sugar</a:t>
            </a:r>
            <a:endParaRPr lang="en-US" sz="2000" dirty="0"/>
          </a:p>
          <a:p>
            <a:pPr marL="179705" lvl="0" indent="-179705"/>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Q1. How often should you get their blood sugar level tested?</a:t>
            </a:r>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Ans.</a:t>
            </a:r>
            <a:r>
              <a:rPr lang="en-GB" sz="1200" kern="1200" baseline="0" dirty="0">
                <a:solidFill>
                  <a:schemeClr val="tx1"/>
                </a:solidFill>
                <a:latin typeface="+mn-lt"/>
                <a:ea typeface="+mn-ea"/>
                <a:cs typeface="+mn-cs"/>
              </a:rPr>
              <a:t> If you do not have diabetes, but your immediate family members do, then for precautionary measures you should get your blood sugar tested once a year. Diabetes can be a hereditary condition.</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If you do have diabetes, then you should get tested at least once in six months, or according to the doctor’s prescription.</a:t>
            </a:r>
            <a:endParaRPr lang="en-GB" sz="1200" kern="1200" baseline="0" dirty="0">
              <a:solidFill>
                <a:schemeClr val="tx1"/>
              </a:solidFill>
              <a:latin typeface="+mn-lt"/>
              <a:ea typeface="+mn-ea"/>
              <a:cs typeface="+mn-cs"/>
            </a:endParaRP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Q2. Is there any other option apart from injections to take insulin?</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Yes. There are tablets available which help you similarly, but these have to be taken on doctor’s advice only. You can speak to the doctor about this option, but if the doctor feels that injections are necessary, then taking tablets is not advised.</a:t>
            </a: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63000" y="6584950"/>
            <a:ext cx="381000" cy="273050"/>
          </a:xfrm>
          <a:prstGeom prst="rect">
            <a:avLst/>
          </a:prstGeom>
        </p:spPr>
        <p:txBody>
          <a:bodyPr/>
          <a:lstStyle>
            <a:lvl1pPr>
              <a:defRPr sz="1000">
                <a:solidFill>
                  <a:schemeClr val="tx1"/>
                </a:solidFill>
                <a:latin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6" name="Slide Number Placeholder 5"/>
          <p:cNvSpPr>
            <a:spLocks noGrp="1"/>
          </p:cNvSpPr>
          <p:nvPr>
            <p:ph type="sldNum" sz="quarter" idx="12"/>
          </p:nvPr>
        </p:nvSpPr>
        <p:spPr>
          <a:xfrm>
            <a:off x="876300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2"/>
          </p:nvPr>
        </p:nvSpPr>
        <p:spPr>
          <a:xfrm>
            <a:off x="874395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Slide Number Placeholder 6"/>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userDrawn="1"/>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iCare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image" Target="../media/image12.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10.4</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753298" y="726908"/>
            <a:ext cx="8039100" cy="5847755"/>
          </a:xfrm>
          <a:prstGeom prst="rect">
            <a:avLst/>
          </a:prstGeom>
        </p:spPr>
        <p:txBody>
          <a:bodyPr wrap="square">
            <a:spAutoFit/>
          </a:bodyPr>
          <a:lstStyle/>
          <a:p>
            <a:pPr marL="342900" lvl="0" indent="-342900">
              <a:lnSpc>
                <a:spcPct val="110000"/>
              </a:lnSpc>
              <a:buFont typeface="Arial" panose="020B0604020202020204" pitchFamily="34" charset="0"/>
              <a:buChar char="•"/>
            </a:pPr>
            <a:r>
              <a:rPr lang="en-US" sz="2000" dirty="0">
                <a:latin typeface="Helvetica" panose="020B0604020202020204" pitchFamily="34" charset="0"/>
              </a:rPr>
              <a:t>Syringe and insulin pen are the two main methods of giving an insulin shot to an elder</a:t>
            </a:r>
            <a:endParaRPr lang="en-US" sz="2000" dirty="0">
              <a:latin typeface="Helvetica" panose="020B0604020202020204" pitchFamily="34" charset="0"/>
            </a:endParaRPr>
          </a:p>
          <a:p>
            <a:pPr marL="342900" lvl="0" indent="-342900">
              <a:lnSpc>
                <a:spcPct val="110000"/>
              </a:lnSpc>
              <a:buFont typeface="Arial" panose="020B0604020202020204" pitchFamily="34" charset="0"/>
              <a:buChar char="•"/>
            </a:pPr>
            <a:r>
              <a:rPr lang="en-US" sz="2000" dirty="0">
                <a:latin typeface="Helvetica" panose="020B0604020202020204" pitchFamily="34" charset="0"/>
              </a:rPr>
              <a:t>Before deciding on the method, check with the elder’s family and doctor</a:t>
            </a:r>
            <a:endParaRPr lang="en-US" sz="2000" dirty="0">
              <a:latin typeface="Helvetica" panose="020B0604020202020204" pitchFamily="34" charset="0"/>
            </a:endParaRPr>
          </a:p>
          <a:p>
            <a:pPr marL="342900" lvl="0" indent="-342900">
              <a:lnSpc>
                <a:spcPct val="110000"/>
              </a:lnSpc>
              <a:buFont typeface="Arial" panose="020B0604020202020204" pitchFamily="34" charset="0"/>
              <a:buChar char="•"/>
            </a:pPr>
            <a:r>
              <a:rPr lang="en-US" sz="2000" dirty="0">
                <a:latin typeface="Helvetica" panose="020B0604020202020204" pitchFamily="34" charset="0"/>
              </a:rPr>
              <a:t>Before giving the shot, make sure you have the correct insulin and that it has not expired</a:t>
            </a:r>
            <a:endParaRPr lang="en-US" sz="2000" dirty="0">
              <a:latin typeface="Helvetica" panose="020B0604020202020204" pitchFamily="34" charset="0"/>
            </a:endParaRPr>
          </a:p>
          <a:p>
            <a:pPr marL="342900" lvl="0" indent="-342900">
              <a:lnSpc>
                <a:spcPct val="110000"/>
              </a:lnSpc>
              <a:buFont typeface="Arial" panose="020B0604020202020204" pitchFamily="34" charset="0"/>
              <a:buChar char="•"/>
            </a:pPr>
            <a:r>
              <a:rPr lang="en-US" sz="2000" dirty="0">
                <a:latin typeface="Helvetica" panose="020B0604020202020204" pitchFamily="34" charset="0"/>
              </a:rPr>
              <a:t>Also match the last marking on the syringe and the number written on the insulin bottle </a:t>
            </a:r>
            <a:endParaRPr lang="en-US" sz="2000" dirty="0">
              <a:latin typeface="Helvetica" panose="020B0604020202020204" pitchFamily="34" charset="0"/>
            </a:endParaRPr>
          </a:p>
          <a:p>
            <a:pPr marL="342900" lvl="0" indent="-342900">
              <a:lnSpc>
                <a:spcPct val="110000"/>
              </a:lnSpc>
              <a:buFont typeface="Arial" panose="020B0604020202020204" pitchFamily="34" charset="0"/>
              <a:buChar char="•"/>
            </a:pPr>
            <a:r>
              <a:rPr lang="en-US" sz="2000" dirty="0">
                <a:latin typeface="Helvetica" panose="020B0604020202020204" pitchFamily="34" charset="0"/>
              </a:rPr>
              <a:t>When reusing, do not let the needle touch any unrequired surfaces</a:t>
            </a:r>
            <a:endParaRPr lang="en-US" sz="2000" dirty="0">
              <a:latin typeface="Helvetica" panose="020B0604020202020204" pitchFamily="34" charset="0"/>
            </a:endParaRPr>
          </a:p>
          <a:p>
            <a:pPr marL="342900" lvl="0" indent="-342900">
              <a:lnSpc>
                <a:spcPct val="110000"/>
              </a:lnSpc>
              <a:buFont typeface="Arial" panose="020B0604020202020204" pitchFamily="34" charset="0"/>
              <a:buChar char="•"/>
            </a:pPr>
            <a:r>
              <a:rPr lang="en-US" sz="2000" dirty="0">
                <a:latin typeface="Helvetica" panose="020B0604020202020204" pitchFamily="34" charset="0"/>
              </a:rPr>
              <a:t>Keep the needle capped when you are not using it</a:t>
            </a:r>
            <a:endParaRPr lang="en-US" sz="2000" dirty="0">
              <a:latin typeface="Helvetica" panose="020B0604020202020204" pitchFamily="34" charset="0"/>
            </a:endParaRPr>
          </a:p>
          <a:p>
            <a:pPr marL="342900" lvl="0" indent="-342900">
              <a:lnSpc>
                <a:spcPct val="110000"/>
              </a:lnSpc>
              <a:buFont typeface="Arial" panose="020B0604020202020204" pitchFamily="34" charset="0"/>
              <a:buChar char="•"/>
            </a:pPr>
            <a:r>
              <a:rPr lang="en-US" sz="2000" dirty="0">
                <a:latin typeface="Helvetica" panose="020B0604020202020204" pitchFamily="34" charset="0"/>
              </a:rPr>
              <a:t>Reuse a needle only on the same person</a:t>
            </a:r>
            <a:endParaRPr lang="en-US" sz="2000" dirty="0">
              <a:latin typeface="Helvetica" panose="020B0604020202020204" pitchFamily="34" charset="0"/>
            </a:endParaRPr>
          </a:p>
          <a:p>
            <a:pPr marL="342900" lvl="0" indent="-342900">
              <a:lnSpc>
                <a:spcPct val="110000"/>
              </a:lnSpc>
              <a:buFont typeface="Arial" panose="020B0604020202020204" pitchFamily="34" charset="0"/>
              <a:buChar char="•"/>
            </a:pPr>
            <a:r>
              <a:rPr lang="en-US" sz="2000" dirty="0">
                <a:latin typeface="Helvetica" panose="020B0604020202020204" pitchFamily="34" charset="0"/>
              </a:rPr>
              <a:t>If the needle seems dull or bent, change it immediately</a:t>
            </a:r>
            <a:endParaRPr lang="en-US" sz="2000" dirty="0">
              <a:latin typeface="Helvetica" panose="020B0604020202020204" pitchFamily="34" charset="0"/>
            </a:endParaRPr>
          </a:p>
          <a:p>
            <a:pPr marL="342900" lvl="0" indent="-342900">
              <a:lnSpc>
                <a:spcPct val="110000"/>
              </a:lnSpc>
              <a:buFont typeface="Arial" panose="020B0604020202020204" pitchFamily="34" charset="0"/>
              <a:buChar char="•"/>
            </a:pPr>
            <a:r>
              <a:rPr lang="en-US" sz="2000" dirty="0">
                <a:latin typeface="Helvetica" panose="020B0604020202020204" pitchFamily="34" charset="0"/>
              </a:rPr>
              <a:t>You can store an insulin pen in the refrigerator until its expiration date</a:t>
            </a:r>
            <a:endParaRPr lang="en-US" sz="2000" dirty="0">
              <a:latin typeface="Helvetica" panose="020B0604020202020204" pitchFamily="34" charset="0"/>
            </a:endParaRPr>
          </a:p>
          <a:p>
            <a:pPr marL="342900" indent="-342900">
              <a:lnSpc>
                <a:spcPct val="110000"/>
              </a:lnSpc>
              <a:buFont typeface="Arial" panose="020B0604020202020204" pitchFamily="34" charset="0"/>
              <a:buChar char="•"/>
            </a:pPr>
            <a:r>
              <a:rPr lang="en-US" sz="2000" dirty="0">
                <a:latin typeface="Helvetica" panose="020B0604020202020204" pitchFamily="34" charset="0"/>
              </a:rPr>
              <a:t>If the elder under your care is taking insulin, always watch out for signs like restlessness, sweating, or tiredness; these signs may indicate low blood sugar</a:t>
            </a:r>
            <a:endParaRPr lang="en-US" sz="2000" dirty="0">
              <a:latin typeface="Helvetica"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10</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Common Home Tests for the Elder</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12</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Common Home Tests for the Elder</a:t>
            </a:r>
            <a:endParaRPr lang="en-US" sz="3600" b="1" dirty="0">
              <a:solidFill>
                <a:schemeClr val="lt1"/>
              </a:solidFill>
              <a:latin typeface="Helvetica Neue"/>
              <a:ea typeface="Helvetica Neue"/>
              <a:cs typeface="Helvetica Neue"/>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b="1" dirty="0" smtClean="0"/>
              <a:t>13</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5" name="TextBox 4"/>
          <p:cNvSpPr txBox="1"/>
          <p:nvPr/>
        </p:nvSpPr>
        <p:spPr>
          <a:xfrm>
            <a:off x="114300" y="5867400"/>
            <a:ext cx="8305800" cy="400110"/>
          </a:xfrm>
          <a:prstGeom prst="rect">
            <a:avLst/>
          </a:prstGeom>
          <a:noFill/>
        </p:spPr>
        <p:txBody>
          <a:bodyPr wrap="square" rtlCol="0">
            <a:spAutoFit/>
          </a:bodyPr>
          <a:lstStyle/>
          <a:p>
            <a:pPr algn="ctr"/>
            <a:r>
              <a:rPr lang="en-US" sz="2000" dirty="0">
                <a:latin typeface="Helvetica" panose="020B0604020202020204" pitchFamily="34" charset="0"/>
              </a:rPr>
              <a:t>Demonstration &amp; Practice</a:t>
            </a:r>
            <a:endParaRPr lang="en-US" sz="2000" dirty="0">
              <a:latin typeface="Helvetica" panose="020B0604020202020204" pitchFamily="34" charset="0"/>
            </a:endParaRPr>
          </a:p>
        </p:txBody>
      </p:sp>
      <p:pic>
        <p:nvPicPr>
          <p:cNvPr id="8" name="Picture 2"/>
          <p:cNvPicPr>
            <a:picLocks noChangeAspect="1" noChangeArrowheads="1"/>
          </p:cNvPicPr>
          <p:nvPr/>
        </p:nvPicPr>
        <p:blipFill>
          <a:blip r:embed="rId1"/>
          <a:srcRect/>
          <a:stretch>
            <a:fillRect/>
          </a:stretch>
        </p:blipFill>
        <p:spPr bwMode="auto">
          <a:xfrm>
            <a:off x="462411" y="990600"/>
            <a:ext cx="2159514" cy="2133600"/>
          </a:xfrm>
          <a:prstGeom prst="rect">
            <a:avLst/>
          </a:prstGeom>
          <a:noFill/>
          <a:ln w="9525">
            <a:noFill/>
            <a:miter lim="800000"/>
            <a:headEnd/>
            <a:tailEnd/>
          </a:ln>
          <a:effectLst/>
        </p:spPr>
      </p:pic>
      <p:pic>
        <p:nvPicPr>
          <p:cNvPr id="9" name="Picture 3"/>
          <p:cNvPicPr>
            <a:picLocks noChangeAspect="1" noChangeArrowheads="1"/>
          </p:cNvPicPr>
          <p:nvPr/>
        </p:nvPicPr>
        <p:blipFill>
          <a:blip r:embed="rId2"/>
          <a:srcRect/>
          <a:stretch>
            <a:fillRect/>
          </a:stretch>
        </p:blipFill>
        <p:spPr bwMode="auto">
          <a:xfrm>
            <a:off x="1676400" y="3241334"/>
            <a:ext cx="2124962" cy="2133600"/>
          </a:xfrm>
          <a:prstGeom prst="rect">
            <a:avLst/>
          </a:prstGeom>
          <a:noFill/>
          <a:ln w="9525">
            <a:noFill/>
            <a:miter lim="800000"/>
            <a:headEnd/>
            <a:tailEnd/>
          </a:ln>
          <a:effectLst/>
        </p:spPr>
      </p:pic>
      <p:pic>
        <p:nvPicPr>
          <p:cNvPr id="10" name="Picture 4"/>
          <p:cNvPicPr>
            <a:picLocks noChangeAspect="1" noChangeArrowheads="1"/>
          </p:cNvPicPr>
          <p:nvPr/>
        </p:nvPicPr>
        <p:blipFill>
          <a:blip r:embed="rId3"/>
          <a:srcRect/>
          <a:stretch>
            <a:fillRect/>
          </a:stretch>
        </p:blipFill>
        <p:spPr bwMode="auto">
          <a:xfrm>
            <a:off x="2895600" y="990600"/>
            <a:ext cx="2142309" cy="2133600"/>
          </a:xfrm>
          <a:prstGeom prst="rect">
            <a:avLst/>
          </a:prstGeom>
          <a:noFill/>
          <a:ln w="9525">
            <a:noFill/>
            <a:miter lim="800000"/>
            <a:headEnd/>
            <a:tailEnd/>
          </a:ln>
          <a:effectLst/>
        </p:spPr>
      </p:pic>
      <p:pic>
        <p:nvPicPr>
          <p:cNvPr id="11" name="Picture 5"/>
          <p:cNvPicPr>
            <a:picLocks noChangeAspect="1" noChangeArrowheads="1"/>
          </p:cNvPicPr>
          <p:nvPr/>
        </p:nvPicPr>
        <p:blipFill>
          <a:blip r:embed="rId4"/>
          <a:srcRect/>
          <a:stretch>
            <a:fillRect/>
          </a:stretch>
        </p:blipFill>
        <p:spPr bwMode="auto">
          <a:xfrm>
            <a:off x="4267200" y="3241334"/>
            <a:ext cx="2133600" cy="2168866"/>
          </a:xfrm>
          <a:prstGeom prst="rect">
            <a:avLst/>
          </a:prstGeom>
          <a:noFill/>
          <a:ln w="9525">
            <a:noFill/>
            <a:miter lim="800000"/>
            <a:headEnd/>
            <a:tailEnd/>
          </a:ln>
          <a:effectLst/>
        </p:spPr>
      </p:pic>
      <p:pic>
        <p:nvPicPr>
          <p:cNvPr id="12" name="Picture 6"/>
          <p:cNvPicPr>
            <a:picLocks noChangeAspect="1" noChangeArrowheads="1"/>
          </p:cNvPicPr>
          <p:nvPr/>
        </p:nvPicPr>
        <p:blipFill>
          <a:blip r:embed="rId5"/>
          <a:srcRect/>
          <a:stretch>
            <a:fillRect/>
          </a:stretch>
        </p:blipFill>
        <p:spPr bwMode="auto">
          <a:xfrm>
            <a:off x="5339211" y="990600"/>
            <a:ext cx="3423789" cy="21336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14</a:t>
            </a:r>
            <a:endParaRPr lang="en-IN" sz="1000" dirty="0">
              <a:latin typeface="Helvetica" panose="020B0604020202020204" pitchFamily="34" charset="0"/>
              <a:cs typeface="Helvetica" panose="020B0604020202020204" pitchFamily="34" charset="0"/>
            </a:endParaRPr>
          </a:p>
        </p:txBody>
      </p:sp>
      <p:sp>
        <p:nvSpPr>
          <p:cNvPr id="8" name="Title 1"/>
          <p:cNvSpPr>
            <a:spLocks noGrp="1"/>
          </p:cNvSpPr>
          <p:nvPr>
            <p:ph type="title"/>
          </p:nvPr>
        </p:nvSpPr>
        <p:spPr>
          <a:xfrm>
            <a:off x="381000" y="35378"/>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11" name="Content Placeholder 2"/>
          <p:cNvSpPr>
            <a:spLocks noGrp="1"/>
          </p:cNvSpPr>
          <p:nvPr>
            <p:ph idx="1"/>
          </p:nvPr>
        </p:nvSpPr>
        <p:spPr>
          <a:xfrm>
            <a:off x="228600" y="762000"/>
            <a:ext cx="8686800" cy="5715000"/>
          </a:xfrm>
        </p:spPr>
        <p:txBody>
          <a:bodyPr>
            <a:noAutofit/>
          </a:bodyPr>
          <a:lstStyle/>
          <a:p>
            <a:pPr lvl="0"/>
            <a:r>
              <a:rPr lang="en-GB" sz="2000" dirty="0">
                <a:latin typeface="Helvetica" panose="020B0604020202020204" pitchFamily="34" charset="0"/>
              </a:rPr>
              <a:t>To check temperature using a digital thermometer: </a:t>
            </a:r>
            <a:endParaRPr lang="en-GB" sz="2000" dirty="0">
              <a:latin typeface="Helvetica" panose="020B0604020202020204" pitchFamily="34" charset="0"/>
            </a:endParaRPr>
          </a:p>
          <a:p>
            <a:pPr lvl="0"/>
            <a:endParaRPr lang="en-US" sz="1000" dirty="0">
              <a:latin typeface="Helvetica" panose="020B0604020202020204" pitchFamily="34" charset="0"/>
            </a:endParaRPr>
          </a:p>
          <a:p>
            <a:pPr lvl="1">
              <a:buFont typeface="Wingdings" panose="05000000000000000000" pitchFamily="2" charset="2"/>
              <a:buChar char="§"/>
            </a:pPr>
            <a:r>
              <a:rPr lang="en-GB" sz="2000" dirty="0">
                <a:latin typeface="Helvetica" panose="020B0604020202020204" pitchFamily="34" charset="0"/>
              </a:rPr>
              <a:t>Switch on and place in the mouth or under the arm</a:t>
            </a:r>
            <a:endParaRPr lang="en-US" sz="2000" dirty="0">
              <a:latin typeface="Helvetica" panose="020B0604020202020204" pitchFamily="34" charset="0"/>
            </a:endParaRPr>
          </a:p>
          <a:p>
            <a:pPr lvl="1">
              <a:buFont typeface="Wingdings" panose="05000000000000000000" pitchFamily="2" charset="2"/>
              <a:buChar char="§"/>
            </a:pPr>
            <a:r>
              <a:rPr lang="en-GB" sz="2000" dirty="0">
                <a:latin typeface="Helvetica" panose="020B0604020202020204" pitchFamily="34" charset="0"/>
              </a:rPr>
              <a:t>Wait till it beeps</a:t>
            </a:r>
            <a:endParaRPr lang="en-US" sz="2000" dirty="0">
              <a:latin typeface="Helvetica" panose="020B0604020202020204" pitchFamily="34" charset="0"/>
            </a:endParaRPr>
          </a:p>
          <a:p>
            <a:pPr lvl="1">
              <a:buFont typeface="Wingdings" panose="05000000000000000000" pitchFamily="2" charset="2"/>
              <a:buChar char="§"/>
            </a:pPr>
            <a:r>
              <a:rPr lang="en-GB" sz="2000" dirty="0">
                <a:latin typeface="Helvetica" panose="020B0604020202020204" pitchFamily="34" charset="0"/>
              </a:rPr>
              <a:t>Read temperature</a:t>
            </a:r>
            <a:endParaRPr lang="en-US" sz="2000" dirty="0">
              <a:latin typeface="Helvetica" panose="020B0604020202020204" pitchFamily="34" charset="0"/>
            </a:endParaRPr>
          </a:p>
          <a:p>
            <a:pPr lvl="1">
              <a:buFont typeface="Wingdings" panose="05000000000000000000" pitchFamily="2" charset="2"/>
              <a:buChar char="§"/>
            </a:pPr>
            <a:r>
              <a:rPr lang="en-GB" sz="2000" dirty="0">
                <a:latin typeface="Helvetica" panose="020B0604020202020204" pitchFamily="34" charset="0"/>
              </a:rPr>
              <a:t>Use alcohol rub to sanitize the thermometer </a:t>
            </a:r>
            <a:endParaRPr lang="en-GB" sz="2000" dirty="0">
              <a:latin typeface="Helvetica" panose="020B0604020202020204" pitchFamily="34" charset="0"/>
            </a:endParaRPr>
          </a:p>
          <a:p>
            <a:pPr lvl="1">
              <a:buFont typeface="Wingdings" panose="05000000000000000000" pitchFamily="2" charset="2"/>
              <a:buChar char="§"/>
            </a:pPr>
            <a:endParaRPr lang="en-US" sz="1000" dirty="0">
              <a:latin typeface="Helvetica" panose="020B0604020202020204" pitchFamily="34" charset="0"/>
            </a:endParaRPr>
          </a:p>
          <a:p>
            <a:r>
              <a:rPr lang="en-GB" sz="2000" dirty="0">
                <a:latin typeface="Helvetica" panose="020B0604020202020204" pitchFamily="34" charset="0"/>
              </a:rPr>
              <a:t>To check pulse: </a:t>
            </a:r>
            <a:endParaRPr lang="en-GB" sz="2000" dirty="0">
              <a:latin typeface="Helvetica" panose="020B0604020202020204" pitchFamily="34" charset="0"/>
            </a:endParaRPr>
          </a:p>
          <a:p>
            <a:endParaRPr lang="en-US" sz="1000" dirty="0">
              <a:latin typeface="Helvetica" panose="020B0604020202020204" pitchFamily="34" charset="0"/>
            </a:endParaRPr>
          </a:p>
          <a:p>
            <a:pPr lvl="1">
              <a:buFont typeface="Wingdings" panose="05000000000000000000" pitchFamily="2" charset="2"/>
              <a:buChar char="§"/>
            </a:pPr>
            <a:r>
              <a:rPr lang="en-GB" sz="2000" dirty="0">
                <a:latin typeface="Helvetica" panose="020B0604020202020204" pitchFamily="34" charset="0"/>
              </a:rPr>
              <a:t>Place the first and second fingertips firmly at the wrist</a:t>
            </a:r>
            <a:endParaRPr lang="en-US" sz="2000" dirty="0">
              <a:latin typeface="Helvetica" panose="020B0604020202020204" pitchFamily="34" charset="0"/>
            </a:endParaRPr>
          </a:p>
          <a:p>
            <a:pPr lvl="1">
              <a:buFont typeface="Wingdings" panose="05000000000000000000" pitchFamily="2" charset="2"/>
              <a:buChar char="§"/>
            </a:pPr>
            <a:r>
              <a:rPr lang="en-GB" sz="2000" dirty="0">
                <a:latin typeface="Helvetica" panose="020B0604020202020204" pitchFamily="34" charset="0"/>
              </a:rPr>
              <a:t>Start counting the pulse when the seconds hand of the clock is at 12 </a:t>
            </a:r>
            <a:endParaRPr lang="en-US" sz="2000" dirty="0">
              <a:latin typeface="Helvetica" panose="020B0604020202020204" pitchFamily="34" charset="0"/>
            </a:endParaRPr>
          </a:p>
          <a:p>
            <a:pPr lvl="1">
              <a:buFont typeface="Wingdings" panose="05000000000000000000" pitchFamily="2" charset="2"/>
              <a:buChar char="§"/>
            </a:pPr>
            <a:r>
              <a:rPr lang="en-GB" sz="2000" dirty="0">
                <a:latin typeface="Helvetica" panose="020B0604020202020204" pitchFamily="34" charset="0"/>
              </a:rPr>
              <a:t>Count pulse for 60 seconds and note the number</a:t>
            </a:r>
            <a:endParaRPr lang="en-GB" sz="2000" dirty="0">
              <a:latin typeface="Helvetica" panose="020B0604020202020204" pitchFamily="34" charset="0"/>
            </a:endParaRPr>
          </a:p>
          <a:p>
            <a:pPr lvl="1">
              <a:buFont typeface="Wingdings" panose="05000000000000000000" pitchFamily="2" charset="2"/>
              <a:buChar char="§"/>
            </a:pPr>
            <a:endParaRPr lang="en-US" sz="1000" dirty="0">
              <a:latin typeface="Helvetica" panose="020B0604020202020204" pitchFamily="34" charset="0"/>
            </a:endParaRPr>
          </a:p>
          <a:p>
            <a:r>
              <a:rPr lang="en-GB" sz="2000" dirty="0">
                <a:latin typeface="Helvetica" panose="020B0604020202020204" pitchFamily="34" charset="0"/>
              </a:rPr>
              <a:t>To check the oxygen saturation using a pulse oximeter:</a:t>
            </a:r>
            <a:endParaRPr lang="en-GB" sz="2000" dirty="0">
              <a:latin typeface="Helvetica" panose="020B0604020202020204" pitchFamily="34" charset="0"/>
            </a:endParaRPr>
          </a:p>
          <a:p>
            <a:endParaRPr lang="en-US" sz="1000" dirty="0">
              <a:latin typeface="Helvetica" panose="020B0604020202020204" pitchFamily="34" charset="0"/>
            </a:endParaRPr>
          </a:p>
          <a:p>
            <a:pPr lvl="1">
              <a:buFont typeface="Wingdings" panose="05000000000000000000" pitchFamily="2" charset="2"/>
              <a:buChar char="§"/>
            </a:pPr>
            <a:r>
              <a:rPr lang="en-GB" sz="2000" dirty="0">
                <a:latin typeface="Helvetica" panose="020B0604020202020204" pitchFamily="34" charset="0"/>
              </a:rPr>
              <a:t>Switch on the device</a:t>
            </a:r>
            <a:endParaRPr lang="en-US" sz="2000" dirty="0">
              <a:latin typeface="Helvetica" panose="020B0604020202020204" pitchFamily="34" charset="0"/>
            </a:endParaRPr>
          </a:p>
          <a:p>
            <a:pPr lvl="1">
              <a:buFont typeface="Wingdings" panose="05000000000000000000" pitchFamily="2" charset="2"/>
              <a:buChar char="§"/>
            </a:pPr>
            <a:r>
              <a:rPr lang="en-GB" sz="2000" dirty="0">
                <a:latin typeface="Helvetica" panose="020B0604020202020204" pitchFamily="34" charset="0"/>
              </a:rPr>
              <a:t>Put the probe onto the finger</a:t>
            </a:r>
            <a:endParaRPr lang="en-US" sz="2000" dirty="0">
              <a:latin typeface="Helvetica" panose="020B0604020202020204" pitchFamily="34" charset="0"/>
            </a:endParaRPr>
          </a:p>
          <a:p>
            <a:pPr lvl="1">
              <a:buFont typeface="Wingdings" panose="05000000000000000000" pitchFamily="2" charset="2"/>
              <a:buChar char="§"/>
            </a:pPr>
            <a:r>
              <a:rPr lang="en-GB" sz="2000" dirty="0">
                <a:latin typeface="Helvetica" panose="020B0604020202020204" pitchFamily="34" charset="0"/>
              </a:rPr>
              <a:t>Record the readings </a:t>
            </a:r>
            <a:endParaRPr lang="en-US" sz="2000" dirty="0">
              <a:latin typeface="Helvetica"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15</a:t>
            </a:r>
            <a:endParaRPr lang="en-IN" sz="1000" dirty="0">
              <a:latin typeface="Helvetica" panose="020B0604020202020204" pitchFamily="34" charset="0"/>
              <a:cs typeface="Helvetica" panose="020B0604020202020204" pitchFamily="34" charset="0"/>
            </a:endParaRPr>
          </a:p>
        </p:txBody>
      </p:sp>
      <p:sp>
        <p:nvSpPr>
          <p:cNvPr id="8" name="Title 1"/>
          <p:cNvSpPr>
            <a:spLocks noGrp="1"/>
          </p:cNvSpPr>
          <p:nvPr>
            <p:ph type="title"/>
          </p:nvPr>
        </p:nvSpPr>
        <p:spPr>
          <a:xfrm>
            <a:off x="381000" y="35378"/>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11" name="Content Placeholder 2"/>
          <p:cNvSpPr>
            <a:spLocks noGrp="1"/>
          </p:cNvSpPr>
          <p:nvPr>
            <p:ph idx="1"/>
          </p:nvPr>
        </p:nvSpPr>
        <p:spPr>
          <a:xfrm>
            <a:off x="381000" y="990600"/>
            <a:ext cx="8534400" cy="5360532"/>
          </a:xfrm>
        </p:spPr>
        <p:txBody>
          <a:bodyPr>
            <a:noAutofit/>
          </a:bodyPr>
          <a:lstStyle/>
          <a:p>
            <a:pPr lvl="0">
              <a:lnSpc>
                <a:spcPct val="110000"/>
              </a:lnSpc>
            </a:pPr>
            <a:r>
              <a:rPr lang="en-GB" sz="2000" dirty="0">
                <a:latin typeface="Helvetica" panose="020B0604020202020204" pitchFamily="34" charset="0"/>
              </a:rPr>
              <a:t>To check blood pressure using a digital sphygmomanometer: </a:t>
            </a:r>
            <a:endParaRPr lang="en-US" sz="2000" dirty="0">
              <a:latin typeface="Helvetica" panose="020B0604020202020204" pitchFamily="34" charset="0"/>
            </a:endParaRPr>
          </a:p>
          <a:p>
            <a:pPr lvl="1">
              <a:lnSpc>
                <a:spcPct val="110000"/>
              </a:lnSpc>
              <a:buFont typeface="Wingdings" panose="05000000000000000000" pitchFamily="2" charset="2"/>
              <a:buChar char="§"/>
            </a:pPr>
            <a:r>
              <a:rPr lang="en-GB" sz="2000" dirty="0">
                <a:latin typeface="Helvetica" panose="020B0604020202020204" pitchFamily="34" charset="0"/>
              </a:rPr>
              <a:t>Ask the elder to sit still and place their arm at heart level</a:t>
            </a:r>
            <a:endParaRPr lang="en-US" sz="2000" dirty="0">
              <a:latin typeface="Helvetica" panose="020B0604020202020204" pitchFamily="34" charset="0"/>
            </a:endParaRPr>
          </a:p>
          <a:p>
            <a:pPr lvl="1">
              <a:lnSpc>
                <a:spcPct val="110000"/>
              </a:lnSpc>
              <a:buFont typeface="Wingdings" panose="05000000000000000000" pitchFamily="2" charset="2"/>
              <a:buChar char="§"/>
            </a:pPr>
            <a:r>
              <a:rPr lang="en-GB" sz="2000" dirty="0">
                <a:latin typeface="Helvetica" panose="020B0604020202020204" pitchFamily="34" charset="0"/>
              </a:rPr>
              <a:t>Wrap the cuff around the upper arm</a:t>
            </a:r>
            <a:endParaRPr lang="en-US" sz="2000" dirty="0">
              <a:latin typeface="Helvetica" panose="020B0604020202020204" pitchFamily="34" charset="0"/>
            </a:endParaRPr>
          </a:p>
          <a:p>
            <a:pPr lvl="1">
              <a:lnSpc>
                <a:spcPct val="110000"/>
              </a:lnSpc>
              <a:buFont typeface="Wingdings" panose="05000000000000000000" pitchFamily="2" charset="2"/>
              <a:buChar char="§"/>
            </a:pPr>
            <a:r>
              <a:rPr lang="en-GB" sz="2000" dirty="0">
                <a:latin typeface="Helvetica" panose="020B0604020202020204" pitchFamily="34" charset="0"/>
              </a:rPr>
              <a:t>Start the machine</a:t>
            </a:r>
            <a:endParaRPr lang="en-US" sz="2000" dirty="0">
              <a:latin typeface="Helvetica" panose="020B0604020202020204" pitchFamily="34" charset="0"/>
            </a:endParaRPr>
          </a:p>
          <a:p>
            <a:pPr lvl="1">
              <a:lnSpc>
                <a:spcPct val="110000"/>
              </a:lnSpc>
              <a:buFont typeface="Wingdings" panose="05000000000000000000" pitchFamily="2" charset="2"/>
              <a:buChar char="§"/>
            </a:pPr>
            <a:r>
              <a:rPr lang="en-GB" sz="2000" dirty="0">
                <a:latin typeface="Helvetica" panose="020B0604020202020204" pitchFamily="34" charset="0"/>
              </a:rPr>
              <a:t>Note the readings</a:t>
            </a:r>
            <a:endParaRPr lang="en-US" sz="2000" dirty="0">
              <a:latin typeface="Helvetica" panose="020B0604020202020204" pitchFamily="34" charset="0"/>
            </a:endParaRPr>
          </a:p>
          <a:p>
            <a:pPr lvl="0">
              <a:lnSpc>
                <a:spcPct val="110000"/>
              </a:lnSpc>
            </a:pPr>
            <a:r>
              <a:rPr lang="en-GB" sz="2000" dirty="0">
                <a:latin typeface="Helvetica" panose="020B0604020202020204" pitchFamily="34" charset="0"/>
              </a:rPr>
              <a:t>To check the elder’s blood sugar using a glucose meter:</a:t>
            </a:r>
            <a:endParaRPr lang="en-US" sz="2000" dirty="0">
              <a:latin typeface="Helvetica" panose="020B0604020202020204" pitchFamily="34" charset="0"/>
            </a:endParaRPr>
          </a:p>
          <a:p>
            <a:pPr lvl="0">
              <a:lnSpc>
                <a:spcPct val="110000"/>
              </a:lnSpc>
            </a:pPr>
            <a:r>
              <a:rPr lang="en-GB" sz="2000" dirty="0">
                <a:latin typeface="Helvetica" panose="020B0604020202020204" pitchFamily="34" charset="0"/>
              </a:rPr>
              <a:t>Ask the elder to wash their hands with soap and dry them</a:t>
            </a:r>
            <a:endParaRPr lang="en-US" sz="2000" dirty="0">
              <a:latin typeface="Helvetica" panose="020B0604020202020204" pitchFamily="34" charset="0"/>
            </a:endParaRPr>
          </a:p>
          <a:p>
            <a:pPr lvl="0">
              <a:lnSpc>
                <a:spcPct val="110000"/>
              </a:lnSpc>
            </a:pPr>
            <a:r>
              <a:rPr lang="en-GB" sz="2000" dirty="0">
                <a:latin typeface="Helvetica" panose="020B0604020202020204" pitchFamily="34" charset="0"/>
              </a:rPr>
              <a:t>Remove a test strip from the container</a:t>
            </a:r>
            <a:endParaRPr lang="en-US" sz="2000" dirty="0">
              <a:latin typeface="Helvetica" panose="020B0604020202020204" pitchFamily="34" charset="0"/>
            </a:endParaRPr>
          </a:p>
          <a:p>
            <a:pPr lvl="0">
              <a:lnSpc>
                <a:spcPct val="110000"/>
              </a:lnSpc>
            </a:pPr>
            <a:r>
              <a:rPr lang="en-GB" sz="2000" dirty="0">
                <a:latin typeface="Helvetica" panose="020B0604020202020204" pitchFamily="34" charset="0"/>
              </a:rPr>
              <a:t>Insert the test strip into the meter</a:t>
            </a:r>
            <a:endParaRPr lang="en-US" sz="2000" dirty="0">
              <a:latin typeface="Helvetica" panose="020B0604020202020204" pitchFamily="34" charset="0"/>
            </a:endParaRPr>
          </a:p>
          <a:p>
            <a:pPr lvl="0">
              <a:lnSpc>
                <a:spcPct val="110000"/>
              </a:lnSpc>
            </a:pPr>
            <a:r>
              <a:rPr lang="en-GB" sz="2000" dirty="0">
                <a:latin typeface="Helvetica" panose="020B0604020202020204" pitchFamily="34" charset="0"/>
              </a:rPr>
              <a:t>Prick the elder’s finger with the needle or lancet </a:t>
            </a:r>
            <a:endParaRPr lang="en-US" sz="2000" dirty="0">
              <a:latin typeface="Helvetica" panose="020B0604020202020204" pitchFamily="34" charset="0"/>
            </a:endParaRPr>
          </a:p>
          <a:p>
            <a:pPr lvl="0">
              <a:lnSpc>
                <a:spcPct val="110000"/>
              </a:lnSpc>
            </a:pPr>
            <a:r>
              <a:rPr lang="en-GB" sz="2000" dirty="0">
                <a:latin typeface="Helvetica" panose="020B0604020202020204" pitchFamily="34" charset="0"/>
              </a:rPr>
              <a:t>Squeeze the finger until a drop of blood forms</a:t>
            </a:r>
            <a:endParaRPr lang="en-US" sz="2000" dirty="0">
              <a:latin typeface="Helvetica" panose="020B0604020202020204" pitchFamily="34" charset="0"/>
            </a:endParaRPr>
          </a:p>
          <a:p>
            <a:pPr lvl="0">
              <a:lnSpc>
                <a:spcPct val="110000"/>
              </a:lnSpc>
            </a:pPr>
            <a:r>
              <a:rPr lang="en-GB" sz="2000" dirty="0">
                <a:latin typeface="Helvetica" panose="020B0604020202020204" pitchFamily="34" charset="0"/>
              </a:rPr>
              <a:t>Touch the test strip to the blood</a:t>
            </a:r>
            <a:endParaRPr lang="en-US" sz="2000" dirty="0">
              <a:latin typeface="Helvetica" panose="020B0604020202020204" pitchFamily="34" charset="0"/>
            </a:endParaRPr>
          </a:p>
          <a:p>
            <a:pPr>
              <a:lnSpc>
                <a:spcPct val="110000"/>
              </a:lnSpc>
            </a:pPr>
            <a:r>
              <a:rPr lang="en-GB" sz="2000" dirty="0">
                <a:latin typeface="Helvetica" panose="020B0604020202020204" pitchFamily="34" charset="0"/>
              </a:rPr>
              <a:t>Note the blood sugar reading</a:t>
            </a:r>
            <a:endParaRPr lang="en-US" sz="2000" dirty="0">
              <a:latin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16</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17</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11" name="Picture 10"/>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228600" y="2362200"/>
            <a:ext cx="8686800" cy="1440000"/>
          </a:xfrm>
          <a:prstGeom prst="rect">
            <a:avLst/>
          </a:prstGeom>
        </p:spPr>
      </p:pic>
      <p:sp>
        <p:nvSpPr>
          <p:cNvPr id="13" name="Rectangle 12"/>
          <p:cNvSpPr/>
          <p:nvPr/>
        </p:nvSpPr>
        <p:spPr>
          <a:xfrm>
            <a:off x="609600" y="2841834"/>
            <a:ext cx="8077199"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Common Blood &amp; Urine Tests of the Elder</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18</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Common Blood &amp; Urine Tests </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p:nvPr/>
        </p:nvSpPr>
        <p:spPr>
          <a:xfrm>
            <a:off x="6096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a:p>
          <a:p>
            <a:endParaRPr lang="en-US" sz="2000"/>
          </a:p>
          <a:p>
            <a:endParaRPr lang="en-US" sz="2000"/>
          </a:p>
          <a:p>
            <a:pPr marL="0" indent="0">
              <a:buFont typeface="Arial" panose="020B0604020202020204" pitchFamily="34" charset="0"/>
              <a:buNone/>
            </a:pPr>
            <a:endParaRPr lang="en-US" sz="2000" dirty="0"/>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 </a:t>
            </a:r>
            <a:r>
              <a:rPr lang="en-US" sz="1000" b="1" dirty="0" smtClean="0">
                <a:latin typeface="Helvetica" panose="020B0604020202020204" pitchFamily="34" charset="0"/>
                <a:cs typeface="Helvetica" panose="020B0604020202020204" pitchFamily="34" charset="0"/>
              </a:rPr>
              <a:t>1</a:t>
            </a:r>
            <a:endParaRPr lang="en-IN" sz="1000" b="1" dirty="0">
              <a:latin typeface="Helvetica" panose="020B0604020202020204" pitchFamily="34" charset="0"/>
              <a:cs typeface="Helvetica" panose="020B0604020202020204" pitchFamily="34" charset="0"/>
            </a:endParaRPr>
          </a:p>
        </p:txBody>
      </p:sp>
      <p:pic>
        <p:nvPicPr>
          <p:cNvPr id="15" name="Picture 14"/>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152400" y="2797200"/>
            <a:ext cx="8839200" cy="1440000"/>
          </a:xfrm>
          <a:prstGeom prst="rect">
            <a:avLst/>
          </a:prstGeom>
        </p:spPr>
      </p:pic>
      <p:sp>
        <p:nvSpPr>
          <p:cNvPr id="16" name="Rectangle 15"/>
          <p:cNvSpPr/>
          <p:nvPr/>
        </p:nvSpPr>
        <p:spPr>
          <a:xfrm>
            <a:off x="381000" y="3276834"/>
            <a:ext cx="8381999"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Handling Emergency Situations</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b="1" dirty="0" smtClean="0"/>
              <a:t>19</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5" name="TextBox 4"/>
          <p:cNvSpPr txBox="1"/>
          <p:nvPr/>
        </p:nvSpPr>
        <p:spPr>
          <a:xfrm>
            <a:off x="417095" y="2819400"/>
            <a:ext cx="8305800" cy="400110"/>
          </a:xfrm>
          <a:prstGeom prst="rect">
            <a:avLst/>
          </a:prstGeom>
          <a:noFill/>
        </p:spPr>
        <p:txBody>
          <a:bodyPr wrap="square" rtlCol="0">
            <a:spAutoFit/>
          </a:bodyPr>
          <a:lstStyle/>
          <a:p>
            <a:pPr algn="ctr"/>
            <a:r>
              <a:rPr lang="en-US" sz="2000" dirty="0">
                <a:latin typeface="Helvetica" panose="020B0604020202020204" pitchFamily="34" charset="0"/>
              </a:rPr>
              <a:t>Let’s Practice</a:t>
            </a:r>
            <a:endParaRPr lang="en-US" sz="2000" dirty="0">
              <a:latin typeface="Helvetica"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20</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8" name="Rectangle 7"/>
          <p:cNvSpPr/>
          <p:nvPr/>
        </p:nvSpPr>
        <p:spPr>
          <a:xfrm>
            <a:off x="381000" y="650178"/>
            <a:ext cx="8610599" cy="5940088"/>
          </a:xfrm>
          <a:prstGeom prst="rect">
            <a:avLst/>
          </a:prstGeom>
        </p:spPr>
        <p:txBody>
          <a:bodyPr wrap="square">
            <a:spAutoFit/>
          </a:bodyPr>
          <a:lstStyle/>
          <a:p>
            <a:pPr marL="342900" lvl="0" indent="-342900">
              <a:buFont typeface="Arial" panose="020B0604020202020204" pitchFamily="34" charset="0"/>
              <a:buChar char="•"/>
            </a:pPr>
            <a:r>
              <a:rPr lang="en-GB" sz="2000" dirty="0">
                <a:latin typeface="Helvetica" panose="020B0604020202020204" pitchFamily="34" charset="0"/>
              </a:rPr>
              <a:t>For a diabetes test: </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The elder should fast for at least eight hours before the test and can drink only water</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The elder must not smoke, chew gum, or exercise before the test</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You should take the elder for the test early in the morning</a:t>
            </a: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For blood lipid tests, the elder must not eat for 12 hours </a:t>
            </a: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For iron tests, the elder should not take iron tablets 12 hours before the test</a:t>
            </a:r>
            <a:endParaRPr lang="en-GB"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For any blood test: </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Inform the nurse if the elder is prone to feeling sick after the test</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To calm down the elder, ask them to breathe deeply </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Ask the elder to look away when blood is being drawn</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Tell them to relax when the needle is being inserted</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Try to talk to the elder through the test</a:t>
            </a: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After a blood test, ensure that the elder holds the cotton wool in place for some time</a:t>
            </a:r>
            <a:endParaRPr lang="en-GB"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For urine tests: </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Give clear step-by-step instructions to the elder</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Give them privacy, while ensuring their safety</a:t>
            </a:r>
            <a:endParaRPr lang="en-US" sz="2000" dirty="0">
              <a:latin typeface="Helvetica"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21</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p:nvPr/>
        </p:nvSpPr>
        <p:spPr>
          <a:xfrm>
            <a:off x="6096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a:p>
          <a:p>
            <a:endParaRPr lang="en-US" sz="2000"/>
          </a:p>
          <a:p>
            <a:endParaRPr lang="en-US" sz="2000"/>
          </a:p>
          <a:p>
            <a:pPr marL="0" indent="0">
              <a:buFont typeface="Arial" panose="020B0604020202020204" pitchFamily="34" charset="0"/>
              <a:buNone/>
            </a:pPr>
            <a:endParaRPr lang="en-US" sz="2000" dirty="0"/>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325730"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22</a:t>
            </a:r>
            <a:endParaRPr lang="en-IN" sz="1000" b="1" dirty="0">
              <a:latin typeface="Helvetica" panose="020B0604020202020204" pitchFamily="34" charset="0"/>
              <a:cs typeface="Helvetica" panose="020B0604020202020204" pitchFamily="34" charset="0"/>
            </a:endParaRPr>
          </a:p>
        </p:txBody>
      </p:sp>
      <p:pic>
        <p:nvPicPr>
          <p:cNvPr id="15" name="Picture 14"/>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6" name="Rectangle 15"/>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Common Medical Scans of the Elder</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25730"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23</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4"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Common Medical Scans </a:t>
            </a:r>
            <a:r>
              <a:rPr lang="en-US" sz="3600" b="1" dirty="0" err="1">
                <a:solidFill>
                  <a:schemeClr val="lt1"/>
                </a:solidFill>
                <a:latin typeface="Helvetica Neue"/>
                <a:ea typeface="Helvetica Neue"/>
                <a:cs typeface="Helvetica Neue"/>
              </a:rPr>
              <a:t>fo</a:t>
            </a:r>
            <a:r>
              <a:rPr lang="en-US" sz="3600" b="1" dirty="0">
                <a:solidFill>
                  <a:schemeClr val="lt1"/>
                </a:solidFill>
                <a:latin typeface="Helvetica Neue"/>
                <a:ea typeface="Helvetica Neue"/>
                <a:cs typeface="Helvetica Neue"/>
              </a:rPr>
              <a:t> the Elder</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25730" cy="246221"/>
          </a:xfrm>
          <a:prstGeom prst="rect">
            <a:avLst/>
          </a:prstGeom>
          <a:noFill/>
        </p:spPr>
        <p:txBody>
          <a:bodyPr wrap="none" rtlCol="0">
            <a:spAutoFit/>
          </a:bodyPr>
          <a:lstStyle/>
          <a:p>
            <a:r>
              <a:rPr lang="en-IN" sz="1000" dirty="0" smtClean="0">
                <a:latin typeface="Helvetica" panose="020B0604020202020204" pitchFamily="34" charset="0"/>
                <a:cs typeface="Helvetica" panose="020B0604020202020204" pitchFamily="34" charset="0"/>
              </a:rPr>
              <a:t>24</a:t>
            </a:r>
            <a:endParaRPr lang="en-IN" sz="1000" dirty="0">
              <a:latin typeface="Helvetica" panose="020B0604020202020204" pitchFamily="34" charset="0"/>
              <a:cs typeface="Helvetica" panose="020B0604020202020204" pitchFamily="34" charset="0"/>
            </a:endParaRPr>
          </a:p>
        </p:txBody>
      </p:sp>
      <p:sp>
        <p:nvSpPr>
          <p:cNvPr id="12" name="Title 1"/>
          <p:cNvSpPr txBox="1"/>
          <p:nvPr/>
        </p:nvSpPr>
        <p:spPr>
          <a:xfrm>
            <a:off x="457200" y="266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latin typeface="Helvetica" panose="020B0604020202020204" pitchFamily="34" charset="0"/>
              </a:rPr>
              <a:t>Post-Module Activity</a:t>
            </a:r>
            <a:endParaRPr lang="en-US" sz="3000" dirty="0">
              <a:latin typeface="Helvetica" panose="020B0604020202020204" pitchFamily="34" charset="0"/>
            </a:endParaRPr>
          </a:p>
        </p:txBody>
      </p:sp>
      <p:sp>
        <p:nvSpPr>
          <p:cNvPr id="7" name="Rectangle 6"/>
          <p:cNvSpPr/>
          <p:nvPr/>
        </p:nvSpPr>
        <p:spPr>
          <a:xfrm>
            <a:off x="838200" y="3352800"/>
            <a:ext cx="7467600" cy="553998"/>
          </a:xfrm>
          <a:prstGeom prst="rect">
            <a:avLst/>
          </a:prstGeom>
        </p:spPr>
        <p:txBody>
          <a:bodyPr wrap="square">
            <a:spAutoFit/>
          </a:bodyPr>
          <a:lstStyle/>
          <a:p>
            <a:pPr algn="ctr"/>
            <a:r>
              <a:rPr lang="en-US" sz="3000" dirty="0">
                <a:latin typeface="Helvetica" panose="020B0604020202020204" pitchFamily="34" charset="0"/>
                <a:cs typeface="Arial" panose="020B0604020202020204" pitchFamily="34" charset="0"/>
              </a:rPr>
              <a:t>Visit</a:t>
            </a:r>
            <a:endParaRPr lang="en-US" sz="3000" dirty="0">
              <a:latin typeface="Helvetica"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25</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 name="Rectangle 2"/>
          <p:cNvSpPr/>
          <p:nvPr/>
        </p:nvSpPr>
        <p:spPr>
          <a:xfrm>
            <a:off x="381000" y="533400"/>
            <a:ext cx="8614610" cy="4708981"/>
          </a:xfrm>
          <a:prstGeom prst="rect">
            <a:avLst/>
          </a:prstGeom>
        </p:spPr>
        <p:txBody>
          <a:bodyPr wrap="square">
            <a:spAutoFit/>
          </a:bodyPr>
          <a:lstStyle/>
          <a:p>
            <a:pPr marL="342900" lvl="0" indent="-342900">
              <a:buFont typeface="Arial" panose="020B0604020202020204" pitchFamily="34" charset="0"/>
              <a:buChar char="•"/>
            </a:pPr>
            <a:r>
              <a:rPr lang="en-GB" sz="2000" dirty="0">
                <a:latin typeface="Helvetica" panose="020B0604020202020204" pitchFamily="34" charset="0"/>
              </a:rPr>
              <a:t>Before an X-ray: </a:t>
            </a:r>
            <a:endParaRPr lang="en-GB"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Remind the elder that they will need to change into a robe</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Ask the elder to avoid wearing jewellery </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The elder may have to remove eyeglasses</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Remind the elder to hold their breath when the X-ray picture is being taken</a:t>
            </a:r>
            <a:endParaRPr lang="en-GB" sz="2000" dirty="0">
              <a:latin typeface="Helvetica" panose="020B0604020202020204" pitchFamily="34" charset="0"/>
            </a:endParaRPr>
          </a:p>
          <a:p>
            <a:pPr marL="800100" lvl="1" indent="-342900">
              <a:buFont typeface="Wingdings" panose="05000000000000000000" pitchFamily="2" charset="2"/>
              <a:buChar char="§"/>
            </a:pP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For the gall bladder ultrasound, the elder must fast for at least six hours prior to the examination</a:t>
            </a:r>
            <a:endParaRPr lang="en-GB"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For the pelvic ultrasound test, the bladder must be full</a:t>
            </a:r>
            <a:endParaRPr lang="en-GB" sz="2000" dirty="0">
              <a:latin typeface="Helvetica" panose="020B0604020202020204" pitchFamily="34" charset="0"/>
            </a:endParaRPr>
          </a:p>
          <a:p>
            <a:pPr marL="342900" lvl="0" indent="-342900">
              <a:buFont typeface="Arial" panose="020B0604020202020204" pitchFamily="34" charset="0"/>
              <a:buChar char="•"/>
            </a:pPr>
            <a:endParaRPr lang="en-GB" sz="2000" dirty="0">
              <a:latin typeface="Helvetica" panose="020B0604020202020204" pitchFamily="34" charset="0"/>
            </a:endParaRPr>
          </a:p>
          <a:p>
            <a:pPr lvl="1"/>
            <a:endParaRPr lang="en-US" sz="2000" dirty="0">
              <a:latin typeface="Helvetica" panose="020B0604020202020204" pitchFamily="34" charset="0"/>
            </a:endParaRPr>
          </a:p>
          <a:p>
            <a:pPr lvl="0"/>
            <a:endParaRPr lang="en-US" sz="2000" dirty="0">
              <a:latin typeface="Helvetica"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26</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 name="Rectangle 2"/>
          <p:cNvSpPr/>
          <p:nvPr/>
        </p:nvSpPr>
        <p:spPr>
          <a:xfrm>
            <a:off x="381000" y="533400"/>
            <a:ext cx="8614610" cy="5940088"/>
          </a:xfrm>
          <a:prstGeom prst="rect">
            <a:avLst/>
          </a:prstGeom>
        </p:spPr>
        <p:txBody>
          <a:bodyPr wrap="square">
            <a:spAutoFit/>
          </a:bodyPr>
          <a:lstStyle/>
          <a:p>
            <a:pPr marL="342900" lvl="0" indent="-342900">
              <a:buFont typeface="Arial" panose="020B0604020202020204" pitchFamily="34" charset="0"/>
              <a:buChar char="•"/>
            </a:pPr>
            <a:r>
              <a:rPr lang="en-GB" sz="2000" dirty="0">
                <a:latin typeface="Helvetica" panose="020B0604020202020204" pitchFamily="34" charset="0"/>
              </a:rPr>
              <a:t>For the CT scan: </a:t>
            </a:r>
            <a:endParaRPr lang="en-GB"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Remind the elder that they will need to change into a robe</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Ask the elder to avoid wearing jewellery </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If advised by the doctor, the elder must fast for the required duration</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If the elder is claustrophobic, the doctor may give medication to calm them down</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If the elder is allergic to any substance, inform the doctor</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Ask the elder to lie still inside the machine</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Explain that you will need to wait outside</a:t>
            </a:r>
            <a:endParaRPr lang="en-GB" sz="2000" dirty="0">
              <a:latin typeface="Helvetica" panose="020B0604020202020204" pitchFamily="34" charset="0"/>
            </a:endParaRPr>
          </a:p>
          <a:p>
            <a:pPr marL="800100" lvl="1" indent="-342900">
              <a:buFont typeface="Wingdings" panose="05000000000000000000" pitchFamily="2" charset="2"/>
              <a:buChar char="§"/>
            </a:pPr>
            <a:endParaRPr lang="en-GB"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For the MRI scan: </a:t>
            </a:r>
            <a:endParaRPr lang="en-GB"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Remind the elder that they will need to change into a robe</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Ask the elder to avoid wearing jewellery </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The elder cannot take the scan if they have pacemaker or metal implants </a:t>
            </a:r>
            <a:endParaRPr lang="en-US" sz="2000" dirty="0">
              <a:latin typeface="Helvetica" panose="020B0604020202020204" pitchFamily="34" charset="0"/>
            </a:endParaRPr>
          </a:p>
          <a:p>
            <a:pPr marL="800100" lvl="1" indent="-342900">
              <a:buFont typeface="Wingdings" panose="05000000000000000000" pitchFamily="2" charset="2"/>
              <a:buChar char="§"/>
            </a:pPr>
            <a:r>
              <a:rPr lang="en-GB" sz="2000" dirty="0">
                <a:latin typeface="Helvetica" panose="020B0604020202020204" pitchFamily="34" charset="0"/>
              </a:rPr>
              <a:t>If elder is claustrophobic, , the doctor may give medication to calm them down</a:t>
            </a:r>
            <a:endParaRPr lang="en-US" sz="2000" dirty="0">
              <a:latin typeface="Helvetica"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27</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p:nvPr/>
        </p:nvSpPr>
        <p:spPr>
          <a:xfrm>
            <a:off x="6096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a:p>
          <a:p>
            <a:endParaRPr lang="en-US" sz="2000"/>
          </a:p>
          <a:p>
            <a:endParaRPr lang="en-US" sz="2000"/>
          </a:p>
          <a:p>
            <a:pPr marL="0" indent="0">
              <a:buFont typeface="Arial" panose="020B0604020202020204" pitchFamily="34" charset="0"/>
              <a:buNone/>
            </a:pPr>
            <a:endParaRPr lang="en-US" sz="2000" dirty="0"/>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325730"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28</a:t>
            </a:r>
            <a:endParaRPr lang="en-IN" sz="1000" b="1" dirty="0">
              <a:latin typeface="Helvetica" panose="020B0604020202020204" pitchFamily="34" charset="0"/>
              <a:cs typeface="Helvetica" panose="020B0604020202020204" pitchFamily="34" charset="0"/>
            </a:endParaRPr>
          </a:p>
        </p:txBody>
      </p:sp>
      <p:pic>
        <p:nvPicPr>
          <p:cNvPr id="15" name="Picture 14"/>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152400" y="2797200"/>
            <a:ext cx="8839200" cy="1440000"/>
          </a:xfrm>
          <a:prstGeom prst="rect">
            <a:avLst/>
          </a:prstGeom>
        </p:spPr>
      </p:pic>
      <p:sp>
        <p:nvSpPr>
          <p:cNvPr id="16" name="Rectangle 15"/>
          <p:cNvSpPr/>
          <p:nvPr/>
        </p:nvSpPr>
        <p:spPr>
          <a:xfrm>
            <a:off x="381000" y="3276834"/>
            <a:ext cx="8381999"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Handling Health Emergencies</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4"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Handling Emergency Situations</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25730"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29</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4"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Handling Health Emergencies</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25730" cy="246221"/>
          </a:xfrm>
          <a:prstGeom prst="rect">
            <a:avLst/>
          </a:prstGeom>
          <a:noFill/>
        </p:spPr>
        <p:txBody>
          <a:bodyPr wrap="none" rtlCol="0">
            <a:spAutoFit/>
          </a:bodyPr>
          <a:lstStyle/>
          <a:p>
            <a:r>
              <a:rPr lang="en-IN" sz="1000" b="1" dirty="0" smtClean="0">
                <a:latin typeface="Helvetica" panose="020B0604020202020204" pitchFamily="34" charset="0"/>
                <a:cs typeface="Helvetica" panose="020B0604020202020204" pitchFamily="34" charset="0"/>
              </a:rPr>
              <a:t>30</a:t>
            </a:r>
            <a:endParaRPr lang="en-IN" sz="1000" b="1" dirty="0">
              <a:latin typeface="Helvetica" panose="020B0604020202020204" pitchFamily="34" charset="0"/>
              <a:cs typeface="Helvetica" panose="020B0604020202020204" pitchFamily="34" charset="0"/>
            </a:endParaRPr>
          </a:p>
        </p:txBody>
      </p:sp>
      <p:sp>
        <p:nvSpPr>
          <p:cNvPr id="12" name="Title 1"/>
          <p:cNvSpPr txBox="1"/>
          <p:nvPr/>
        </p:nvSpPr>
        <p:spPr>
          <a:xfrm>
            <a:off x="457200" y="266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latin typeface="Helvetica" panose="020B0604020202020204" pitchFamily="34" charset="0"/>
              </a:rPr>
              <a:t>Post-Module Activity</a:t>
            </a:r>
            <a:endParaRPr lang="en-US" sz="3000" dirty="0">
              <a:latin typeface="Helvetica" panose="020B0604020202020204" pitchFamily="34" charset="0"/>
            </a:endParaRPr>
          </a:p>
        </p:txBody>
      </p:sp>
      <p:sp>
        <p:nvSpPr>
          <p:cNvPr id="7" name="Rectangle 6"/>
          <p:cNvSpPr/>
          <p:nvPr/>
        </p:nvSpPr>
        <p:spPr>
          <a:xfrm>
            <a:off x="838200" y="3352800"/>
            <a:ext cx="7467600" cy="553998"/>
          </a:xfrm>
          <a:prstGeom prst="rect">
            <a:avLst/>
          </a:prstGeom>
        </p:spPr>
        <p:txBody>
          <a:bodyPr wrap="square">
            <a:spAutoFit/>
          </a:bodyPr>
          <a:lstStyle/>
          <a:p>
            <a:pPr algn="ctr"/>
            <a:r>
              <a:rPr lang="en-US" sz="3000" dirty="0">
                <a:latin typeface="Helvetica" panose="020B0604020202020204" pitchFamily="34" charset="0"/>
                <a:cs typeface="Arial" panose="020B0604020202020204" pitchFamily="34" charset="0"/>
              </a:rPr>
              <a:t>Demonstration</a:t>
            </a:r>
            <a:endParaRPr lang="en-US" sz="3000" dirty="0">
              <a:latin typeface="Helvetica"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31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 name="Rectangle 2"/>
          <p:cNvSpPr/>
          <p:nvPr/>
        </p:nvSpPr>
        <p:spPr>
          <a:xfrm>
            <a:off x="350265" y="648985"/>
            <a:ext cx="8614610" cy="5940088"/>
          </a:xfrm>
          <a:prstGeom prst="rect">
            <a:avLst/>
          </a:prstGeom>
        </p:spPr>
        <p:txBody>
          <a:bodyPr wrap="square">
            <a:spAutoFit/>
          </a:bodyPr>
          <a:lstStyle/>
          <a:p>
            <a:pPr marL="342900" lvl="0" indent="-342900">
              <a:buFont typeface="Arial" panose="020B0604020202020204" pitchFamily="34" charset="0"/>
              <a:buChar char="•"/>
            </a:pPr>
            <a:r>
              <a:rPr lang="en-US" sz="2000" dirty="0">
                <a:latin typeface="Helvetica" panose="020B0604020202020204" pitchFamily="34" charset="0"/>
              </a:rPr>
              <a:t>If the person is bleeding severely, call for medical help. Till then, try to control the bleeding</a:t>
            </a: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In case of internal bleeding, call the doctor and do not give the person anything to eat or drink</a:t>
            </a: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If the person suffers from severe burns, wrap the person in clean sheets and take them to a hospital</a:t>
            </a: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If you suspect the person has consumed poison, rush the person to a hospital</a:t>
            </a: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In case of exposure, get the person dry and warm as soon as possible</a:t>
            </a: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If the person hits their head to a hard surface while falling, a concussion or an injury may occur; call the doctor</a:t>
            </a: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In case of an electric shock, switch off the electricity and move the person away from the source</a:t>
            </a: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To remove the object that is choking the person, give them a firm thump between the shoulder blades</a:t>
            </a: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In any situation, if the person is not breathing, give them artificial respiration</a:t>
            </a: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f the person is breathing, but is unconscious, lay them on their stomach and turn their head to one side; draw up the arm and leg of that side</a:t>
            </a:r>
            <a:endParaRPr lang="en-US" sz="2000" dirty="0">
              <a:latin typeface="Helvetica"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32</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255198" cy="246221"/>
          </a:xfrm>
          <a:prstGeom prst="rect">
            <a:avLst/>
          </a:prstGeom>
          <a:noFill/>
        </p:spPr>
        <p:txBody>
          <a:bodyPr wrap="none" rtlCol="0">
            <a:spAutoFit/>
          </a:bodyPr>
          <a:lstStyle/>
          <a:p>
            <a:r>
              <a:rPr lang="en-IN" sz="1000" b="1" dirty="0" smtClean="0">
                <a:latin typeface="Helvetica" panose="020B0604020202020204" pitchFamily="34" charset="0"/>
                <a:cs typeface="Helvetica" panose="020B0604020202020204" pitchFamily="34" charset="0"/>
              </a:rPr>
              <a:t>3</a:t>
            </a:r>
            <a:endParaRPr lang="en-IN" sz="1000" b="1" dirty="0">
              <a:latin typeface="Helvetica" panose="020B0604020202020204" pitchFamily="34" charset="0"/>
              <a:cs typeface="Helvetica" panose="020B0604020202020204" pitchFamily="34" charset="0"/>
            </a:endParaRPr>
          </a:p>
        </p:txBody>
      </p:sp>
      <p:sp>
        <p:nvSpPr>
          <p:cNvPr id="12" name="Title 1"/>
          <p:cNvSpPr txBox="1"/>
          <p:nvPr/>
        </p:nvSpPr>
        <p:spPr>
          <a:xfrm>
            <a:off x="457200" y="266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latin typeface="Helvetica" panose="020B0604020202020204" pitchFamily="34" charset="0"/>
              </a:rPr>
              <a:t>Post-Module Activity</a:t>
            </a:r>
            <a:endParaRPr lang="en-US" sz="3000" dirty="0">
              <a:latin typeface="Helvetica" panose="020B0604020202020204" pitchFamily="34" charset="0"/>
            </a:endParaRPr>
          </a:p>
        </p:txBody>
      </p:sp>
      <p:sp>
        <p:nvSpPr>
          <p:cNvPr id="7" name="Rectangle 6"/>
          <p:cNvSpPr/>
          <p:nvPr/>
        </p:nvSpPr>
        <p:spPr>
          <a:xfrm>
            <a:off x="838200" y="3352800"/>
            <a:ext cx="7467600" cy="553998"/>
          </a:xfrm>
          <a:prstGeom prst="rect">
            <a:avLst/>
          </a:prstGeom>
        </p:spPr>
        <p:txBody>
          <a:bodyPr wrap="square">
            <a:spAutoFit/>
          </a:bodyPr>
          <a:lstStyle/>
          <a:p>
            <a:pPr algn="ctr"/>
            <a:r>
              <a:rPr lang="en-US" sz="3000" dirty="0">
                <a:latin typeface="Helvetica" panose="020B0604020202020204" pitchFamily="34" charset="0"/>
                <a:cs typeface="Arial" panose="020B0604020202020204" pitchFamily="34" charset="0"/>
              </a:rPr>
              <a:t>Guess the Problem!</a:t>
            </a:r>
            <a:endParaRPr lang="en-US" sz="3000" dirty="0">
              <a:latin typeface="Helvetica"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4</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 name="Rectangle 2"/>
          <p:cNvSpPr/>
          <p:nvPr/>
        </p:nvSpPr>
        <p:spPr>
          <a:xfrm>
            <a:off x="386360" y="762000"/>
            <a:ext cx="8614610" cy="5598392"/>
          </a:xfrm>
          <a:prstGeom prst="rect">
            <a:avLst/>
          </a:prstGeom>
        </p:spPr>
        <p:txBody>
          <a:bodyPr wrap="square">
            <a:spAutoFit/>
          </a:bodyPr>
          <a:lstStyle/>
          <a:p>
            <a:pPr marL="342900" lvl="0" indent="-342900">
              <a:lnSpc>
                <a:spcPct val="120000"/>
              </a:lnSpc>
              <a:buFont typeface="Arial" panose="020B0604020202020204" pitchFamily="34" charset="0"/>
              <a:buChar char="•"/>
            </a:pPr>
            <a:r>
              <a:rPr lang="en-US" sz="2000" dirty="0">
                <a:latin typeface="Helvetica" panose="020B0604020202020204" pitchFamily="34" charset="0"/>
              </a:rPr>
              <a:t>Call a family member and if required a doctor, if the elder:</a:t>
            </a:r>
            <a:endParaRPr lang="en-US" sz="2000" dirty="0">
              <a:latin typeface="Helvetica" panose="020B0604020202020204" pitchFamily="34" charset="0"/>
            </a:endParaRPr>
          </a:p>
          <a:p>
            <a:pPr marL="742950" lvl="1" indent="-285750">
              <a:lnSpc>
                <a:spcPct val="120000"/>
              </a:lnSpc>
              <a:buFont typeface="Wingdings" panose="05000000000000000000" pitchFamily="2" charset="2"/>
              <a:buChar char="§"/>
            </a:pPr>
            <a:r>
              <a:rPr lang="en-US" sz="2000" dirty="0">
                <a:latin typeface="Helvetica" panose="020B0604020202020204" pitchFamily="34" charset="0"/>
              </a:rPr>
              <a:t>Complains of chest pain, sweating or breathlessness – it may be a heart attack</a:t>
            </a:r>
            <a:endParaRPr lang="en-US" sz="2000" dirty="0">
              <a:latin typeface="Helvetica" panose="020B0604020202020204" pitchFamily="34" charset="0"/>
            </a:endParaRPr>
          </a:p>
          <a:p>
            <a:pPr marL="742950" lvl="1" indent="-285750">
              <a:lnSpc>
                <a:spcPct val="120000"/>
              </a:lnSpc>
              <a:buFont typeface="Wingdings" panose="05000000000000000000" pitchFamily="2" charset="2"/>
              <a:buChar char="§"/>
            </a:pPr>
            <a:r>
              <a:rPr lang="en-US" sz="2000" dirty="0">
                <a:latin typeface="Helvetica" panose="020B0604020202020204" pitchFamily="34" charset="0"/>
              </a:rPr>
              <a:t>Displays decreased movement of one or more limbs, sudden weakness of a part of the body, or facial distortion – it may be paralysis</a:t>
            </a:r>
            <a:endParaRPr lang="en-US" sz="2000" dirty="0">
              <a:latin typeface="Helvetica" panose="020B0604020202020204" pitchFamily="34" charset="0"/>
            </a:endParaRPr>
          </a:p>
          <a:p>
            <a:pPr marL="742950" lvl="1" indent="-285750">
              <a:lnSpc>
                <a:spcPct val="120000"/>
              </a:lnSpc>
              <a:buFont typeface="Wingdings" panose="05000000000000000000" pitchFamily="2" charset="2"/>
              <a:buChar char="§"/>
            </a:pPr>
            <a:r>
              <a:rPr lang="en-US" sz="2000" dirty="0">
                <a:latin typeface="Helvetica" panose="020B0604020202020204" pitchFamily="34" charset="0"/>
              </a:rPr>
              <a:t>Has fever with no other symptoms</a:t>
            </a:r>
            <a:endParaRPr lang="en-US" sz="2000" dirty="0">
              <a:latin typeface="Helvetica" panose="020B0604020202020204" pitchFamily="34" charset="0"/>
            </a:endParaRPr>
          </a:p>
          <a:p>
            <a:pPr marL="742950" lvl="1" indent="-285750">
              <a:lnSpc>
                <a:spcPct val="120000"/>
              </a:lnSpc>
              <a:buFont typeface="Wingdings" panose="05000000000000000000" pitchFamily="2" charset="2"/>
              <a:buChar char="§"/>
            </a:pPr>
            <a:r>
              <a:rPr lang="en-US" sz="2000" dirty="0">
                <a:latin typeface="Helvetica" panose="020B0604020202020204" pitchFamily="34" charset="0"/>
              </a:rPr>
              <a:t>Complains of headache for more than 24 hours</a:t>
            </a:r>
            <a:endParaRPr lang="en-US" sz="2000" dirty="0">
              <a:latin typeface="Helvetica" panose="020B0604020202020204" pitchFamily="34" charset="0"/>
            </a:endParaRPr>
          </a:p>
          <a:p>
            <a:pPr marL="742950" lvl="1" indent="-285750">
              <a:lnSpc>
                <a:spcPct val="120000"/>
              </a:lnSpc>
              <a:buFont typeface="Wingdings" panose="05000000000000000000" pitchFamily="2" charset="2"/>
              <a:buChar char="§"/>
            </a:pPr>
            <a:r>
              <a:rPr lang="en-US" sz="2000" dirty="0">
                <a:latin typeface="Helvetica" panose="020B0604020202020204" pitchFamily="34" charset="0"/>
              </a:rPr>
              <a:t>Complains of unexplained abdominal pain – it may indicate appendicitis or gall bladder issues or uterus issues in women</a:t>
            </a:r>
            <a:endParaRPr lang="en-US" sz="2000" dirty="0">
              <a:latin typeface="Helvetica" panose="020B0604020202020204" pitchFamily="34" charset="0"/>
            </a:endParaRPr>
          </a:p>
          <a:p>
            <a:pPr marL="342900" lvl="0" indent="-342900">
              <a:lnSpc>
                <a:spcPct val="120000"/>
              </a:lnSpc>
              <a:buFont typeface="Arial" panose="020B0604020202020204" pitchFamily="34" charset="0"/>
              <a:buChar char="•"/>
            </a:pPr>
            <a:r>
              <a:rPr lang="en-US" sz="2000" dirty="0">
                <a:latin typeface="Helvetica" panose="020B0604020202020204" pitchFamily="34" charset="0"/>
              </a:rPr>
              <a:t>If the elder suffers a serious fall when you are alone in the house with the elder, call the doctor </a:t>
            </a:r>
            <a:endParaRPr lang="en-US" sz="2000" dirty="0">
              <a:latin typeface="Helvetica" panose="020B0604020202020204" pitchFamily="34" charset="0"/>
            </a:endParaRPr>
          </a:p>
          <a:p>
            <a:pPr marL="342900" lvl="0" indent="-342900">
              <a:lnSpc>
                <a:spcPct val="120000"/>
              </a:lnSpc>
              <a:buFont typeface="Arial" panose="020B0604020202020204" pitchFamily="34" charset="0"/>
              <a:buChar char="•"/>
            </a:pPr>
            <a:r>
              <a:rPr lang="en-US" sz="2000" dirty="0">
                <a:latin typeface="Helvetica" panose="020B0604020202020204" pitchFamily="34" charset="0"/>
              </a:rPr>
              <a:t>In case of a theft, secure the elder and call the police</a:t>
            </a:r>
            <a:endParaRPr lang="en-US" sz="2000" dirty="0">
              <a:latin typeface="Helvetica" panose="020B0604020202020204" pitchFamily="34" charset="0"/>
            </a:endParaRPr>
          </a:p>
          <a:p>
            <a:pPr marL="342900" lvl="0" indent="-342900">
              <a:lnSpc>
                <a:spcPct val="120000"/>
              </a:lnSpc>
              <a:buFont typeface="Arial" panose="020B0604020202020204" pitchFamily="34" charset="0"/>
              <a:buChar char="•"/>
            </a:pPr>
            <a:r>
              <a:rPr lang="en-US" sz="2000" dirty="0">
                <a:latin typeface="Helvetica" panose="020B0604020202020204" pitchFamily="34" charset="0"/>
              </a:rPr>
              <a:t>In case of a fire or earthquake, call for help and move the elder to a safe location</a:t>
            </a:r>
            <a:endParaRPr lang="en-US" sz="2000" dirty="0">
              <a:latin typeface="Helvetica"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229600" cy="4525963"/>
          </a:xfrm>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endParaRPr lang="en-IN" sz="1000" b="1" dirty="0">
              <a:latin typeface="Helvetica" panose="020B0604020202020204" pitchFamily="34" charset="0"/>
              <a:cs typeface="Helvetica" panose="020B0604020202020204" pitchFamily="34" charset="0"/>
            </a:endParaRPr>
          </a:p>
        </p:txBody>
      </p: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Giving Insulin Shots</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Giving Insulin Shots</a:t>
            </a:r>
            <a:endParaRPr lang="en-US" sz="3600" b="1" dirty="0">
              <a:solidFill>
                <a:schemeClr val="lt1"/>
              </a:solidFill>
              <a:latin typeface="Helvetica Neue"/>
              <a:ea typeface="Helvetica Neue"/>
              <a:cs typeface="Helvetica Neue"/>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289" y="685800"/>
            <a:ext cx="8229600" cy="685800"/>
          </a:xfrm>
        </p:spPr>
        <p:txBody>
          <a:bodyPr>
            <a:normAutofit/>
          </a:bodyPr>
          <a:lstStyle/>
          <a:p>
            <a:r>
              <a:rPr lang="en-US" sz="3000" dirty="0">
                <a:latin typeface="Helvetica" panose="020B0604020202020204" pitchFamily="34" charset="0"/>
              </a:rPr>
              <a:t>Post-Module Activity</a:t>
            </a:r>
            <a:endParaRPr lang="en-US" sz="3000" dirty="0">
              <a:latin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8</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681789" y="2743200"/>
            <a:ext cx="8039100" cy="553998"/>
          </a:xfrm>
          <a:prstGeom prst="rect">
            <a:avLst/>
          </a:prstGeom>
        </p:spPr>
        <p:txBody>
          <a:bodyPr wrap="square">
            <a:spAutoFit/>
          </a:bodyPr>
          <a:lstStyle/>
          <a:p>
            <a:pPr lvl="0" algn="ctr">
              <a:spcBef>
                <a:spcPct val="20000"/>
              </a:spcBef>
            </a:pPr>
            <a:r>
              <a:rPr lang="en-US" sz="3000" dirty="0">
                <a:solidFill>
                  <a:prstClr val="black"/>
                </a:solidFill>
                <a:latin typeface="Helvetica" panose="020B0604020202020204" pitchFamily="34" charset="0"/>
              </a:rPr>
              <a:t>Practice &amp; Learn</a:t>
            </a:r>
            <a:endParaRPr lang="en-US" sz="3000" dirty="0">
              <a:solidFill>
                <a:prstClr val="black"/>
              </a:solidFill>
              <a:latin typeface="Helvetica" panose="020B0604020202020204" pitchFamily="34" charset="0"/>
            </a:endParaRPr>
          </a:p>
        </p:txBody>
      </p:sp>
    </p:spTree>
  </p:cSld>
  <p:clrMapOvr>
    <a:masterClrMapping/>
  </p:clrMapOvr>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MMPROD_NEXTUNIQUEID" val="10010"/>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quot;/&gt;&lt;property id=&quot;20307&quot; value=&quot;294&quot;/&gt;&lt;/object&gt;&lt;object type=&quot;3&quot; unique_id=&quot;10013&quot;&gt;&lt;property id=&quot;20148&quot; value=&quot;5&quot;/&gt;&lt;property id=&quot;20300&quot; value=&quot;Slide 7&quot;/&gt;&lt;property id=&quot;20307&quot; value=&quot;333&quot;/&gt;&lt;/object&gt;&lt;object type=&quot;3&quot; unique_id=&quot;10014&quot;&gt;&lt;property id=&quot;20148&quot; value=&quot;5&quot;/&gt;&lt;property id=&quot;20300&quot; value=&quot;Slide 8&quot;/&gt;&lt;property id=&quot;20307&quot; value=&quot;334&quot;/&gt;&lt;/object&gt;&lt;object type=&quot;3&quot; unique_id=&quot;10015&quot;&gt;&lt;property id=&quot;20148&quot; value=&quot;5&quot;/&gt;&lt;property id=&quot;20300&quot; value=&quot;Slide 9 - &amp;quot;Post-Module Activity&amp;quot;&quot;/&gt;&lt;property id=&quot;20307&quot; value=&quot;414&quot;/&gt;&lt;/object&gt;&lt;object type=&quot;3&quot; unique_id=&quot;10016&quot;&gt;&lt;property id=&quot;20148&quot; value=&quot;5&quot;/&gt;&lt;property id=&quot;20300&quot; value=&quot;Slide 10 - &amp;quot;Summary&amp;quot;&quot;/&gt;&lt;property id=&quot;20307&quot; value=&quot;336&quot;/&gt;&lt;/object&gt;&lt;object type=&quot;3&quot; unique_id=&quot;10017&quot;&gt;&lt;property id=&quot;20148&quot; value=&quot;5&quot;/&gt;&lt;property id=&quot;20300&quot; value=&quot;Slide 11 - &amp;quot;Any Questions?&amp;quot;&quot;/&gt;&lt;property id=&quot;20307&quot; value=&quot;337&quot;/&gt;&lt;/object&gt;&lt;object type=&quot;3&quot; unique_id=&quot;10018&quot;&gt;&lt;property id=&quot;20148&quot; value=&quot;5&quot;/&gt;&lt;property id=&quot;20300&quot; value=&quot;Slide 12&quot;/&gt;&lt;property id=&quot;20307&quot; value=&quot;364&quot;/&gt;&lt;/object&gt;&lt;object type=&quot;3&quot; unique_id=&quot;10019&quot;&gt;&lt;property id=&quot;20148&quot; value=&quot;5&quot;/&gt;&lt;property id=&quot;20300&quot; value=&quot;Slide 13&quot;/&gt;&lt;property id=&quot;20307&quot; value=&quot;365&quot;/&gt;&lt;/object&gt;&lt;object type=&quot;3&quot; unique_id=&quot;10020&quot;&gt;&lt;property id=&quot;20148&quot; value=&quot;5&quot;/&gt;&lt;property id=&quot;20300&quot; value=&quot;Slide 14&quot;/&gt;&lt;property id=&quot;20307&quot; value=&quot;411&quot;/&gt;&lt;/object&gt;&lt;object type=&quot;3&quot; unique_id=&quot;10021&quot;&gt;&lt;property id=&quot;20148&quot; value=&quot;5&quot;/&gt;&lt;property id=&quot;20300&quot; value=&quot;Slide 15 - &amp;quot;Summary&amp;quot;&quot;/&gt;&lt;property id=&quot;20307&quot; value=&quot;366&quot;/&gt;&lt;/object&gt;&lt;object type=&quot;3&quot; unique_id=&quot;10022&quot;&gt;&lt;property id=&quot;20148&quot; value=&quot;5&quot;/&gt;&lt;property id=&quot;20300&quot; value=&quot;Slide 16 - &amp;quot;Summary&amp;quot;&quot;/&gt;&lt;property id=&quot;20307&quot; value=&quot;415&quot;/&gt;&lt;/object&gt;&lt;object type=&quot;3&quot; unique_id=&quot;10023&quot;&gt;&lt;property id=&quot;20148&quot; value=&quot;5&quot;/&gt;&lt;property id=&quot;20300&quot; value=&quot;Slide 17 - &amp;quot;Any Questions?&amp;quot;&quot;/&gt;&lt;property id=&quot;20307&quot; value=&quot;369&quot;/&gt;&lt;/object&gt;&lt;object type=&quot;3&quot; unique_id=&quot;10024&quot;&gt;&lt;property id=&quot;20148&quot; value=&quot;5&quot;/&gt;&lt;property id=&quot;20300&quot; value=&quot;Slide 18&quot;/&gt;&lt;property id=&quot;20307&quot; value=&quot;348&quot;/&gt;&lt;/object&gt;&lt;object type=&quot;3&quot; unique_id=&quot;10025&quot;&gt;&lt;property id=&quot;20148&quot; value=&quot;5&quot;/&gt;&lt;property id=&quot;20300&quot; value=&quot;Slide 19&quot;/&gt;&lt;property id=&quot;20307&quot; value=&quot;349&quot;/&gt;&lt;/object&gt;&lt;object type=&quot;3&quot; unique_id=&quot;10026&quot;&gt;&lt;property id=&quot;20148&quot; value=&quot;5&quot;/&gt;&lt;property id=&quot;20300&quot; value=&quot;Slide 20&quot;/&gt;&lt;property id=&quot;20307&quot; value=&quot;429&quot;/&gt;&lt;/object&gt;&lt;object type=&quot;3&quot; unique_id=&quot;10027&quot;&gt;&lt;property id=&quot;20148&quot; value=&quot;5&quot;/&gt;&lt;property id=&quot;20300&quot; value=&quot;Slide 21 - &amp;quot;Summary&amp;quot;&quot;/&gt;&lt;property id=&quot;20307&quot; value=&quot;350&quot;/&gt;&lt;/object&gt;&lt;object type=&quot;3&quot; unique_id=&quot;10028&quot;&gt;&lt;property id=&quot;20148&quot; value=&quot;5&quot;/&gt;&lt;property id=&quot;20300&quot; value=&quot;Slide 22 - &amp;quot;Any Questions?&amp;quot;&quot;/&gt;&lt;property id=&quot;20307&quot; value=&quot;353&quot;/&gt;&lt;/object&gt;&lt;object type=&quot;3&quot; unique_id=&quot;10029&quot;&gt;&lt;property id=&quot;20148&quot; value=&quot;5&quot;/&gt;&lt;property id=&quot;20300&quot; value=&quot;Slide 23&quot;/&gt;&lt;property id=&quot;20307&quot; value=&quot;372&quot;/&gt;&lt;/object&gt;&lt;object type=&quot;3&quot; unique_id=&quot;10030&quot;&gt;&lt;property id=&quot;20148&quot; value=&quot;5&quot;/&gt;&lt;property id=&quot;20300&quot; value=&quot;Slide 24&quot;/&gt;&lt;property id=&quot;20307&quot; value=&quot;373&quot;/&gt;&lt;/object&gt;&lt;object type=&quot;3&quot; unique_id=&quot;10031&quot;&gt;&lt;property id=&quot;20148&quot; value=&quot;5&quot;/&gt;&lt;property id=&quot;20300&quot; value=&quot;Slide 25&quot;/&gt;&lt;property id=&quot;20307&quot; value=&quot;374&quot;/&gt;&lt;/object&gt;&lt;object type=&quot;3&quot; unique_id=&quot;10032&quot;&gt;&lt;property id=&quot;20148&quot; value=&quot;5&quot;/&gt;&lt;property id=&quot;20300&quot; value=&quot;Slide 26 - &amp;quot;Summary&amp;quot;&quot;/&gt;&lt;property id=&quot;20307&quot; value=&quot;375&quot;/&gt;&lt;/object&gt;&lt;object type=&quot;3&quot; unique_id=&quot;10033&quot;&gt;&lt;property id=&quot;20148&quot; value=&quot;5&quot;/&gt;&lt;property id=&quot;20300&quot; value=&quot;Slide 27 - &amp;quot;Summary&amp;quot;&quot;/&gt;&lt;property id=&quot;20307&quot; value=&quot;430&quot;/&gt;&lt;/object&gt;&lt;object type=&quot;3&quot; unique_id=&quot;10034&quot;&gt;&lt;property id=&quot;20148&quot; value=&quot;5&quot;/&gt;&lt;property id=&quot;20300&quot; value=&quot;Slide 28 - &amp;quot;Any Questions?&amp;quot;&quot;/&gt;&lt;property id=&quot;20307&quot; value=&quot;377&quot;/&gt;&lt;/object&gt;&lt;object type=&quot;3&quot; unique_id=&quot;10040&quot;&gt;&lt;property id=&quot;20148&quot; value=&quot;5&quot;/&gt;&lt;property id=&quot;20300&quot; value=&quot;Slide 29&quot;/&gt;&lt;property id=&quot;20307&quot; value=&quot;425&quot;/&gt;&lt;/object&gt;&lt;object type=&quot;3&quot; unique_id=&quot;10041&quot;&gt;&lt;property id=&quot;20148&quot; value=&quot;5&quot;/&gt;&lt;property id=&quot;20300&quot; value=&quot;Slide 30&quot;/&gt;&lt;property id=&quot;20307&quot; value=&quot;426&quot;/&gt;&lt;/object&gt;&lt;object type=&quot;3&quot; unique_id=&quot;10042&quot;&gt;&lt;property id=&quot;20148&quot; value=&quot;5&quot;/&gt;&lt;property id=&quot;20300&quot; value=&quot;Slide 31&quot;/&gt;&lt;property id=&quot;20307&quot; value=&quot;432&quot;/&gt;&lt;/object&gt;&lt;object type=&quot;3&quot; unique_id=&quot;10043&quot;&gt;&lt;property id=&quot;20148&quot; value=&quot;5&quot;/&gt;&lt;property id=&quot;20300&quot; value=&quot;Slide 32 - &amp;quot;Summary&amp;quot;&quot;/&gt;&lt;property id=&quot;20307&quot; value=&quot;427&quot;/&gt;&lt;/object&gt;&lt;object type=&quot;3&quot; unique_id=&quot;10044&quot;&gt;&lt;property id=&quot;20148&quot; value=&quot;5&quot;/&gt;&lt;property id=&quot;20300&quot; value=&quot;Slide 33 - &amp;quot;Any Questions?&amp;quot;&quot;/&gt;&lt;property id=&quot;20307&quot; value=&quot;428&quot;/&gt;&lt;/object&gt;&lt;object type=&quot;3&quot; unique_id=&quot;10045&quot;&gt;&lt;property id=&quot;20148&quot; value=&quot;5&quot;/&gt;&lt;property id=&quot;20300&quot; value=&quot;Slide 34&quot;/&gt;&lt;property id=&quot;20307&quot; value=&quot;299&quot;/&gt;&lt;/object&gt;&lt;object type=&quot;3&quot; unique_id=&quot;11642&quot;&gt;&lt;property id=&quot;20148&quot; value=&quot;5&quot;/&gt;&lt;property id=&quot;20300&quot; value=&quot;Slide 2&quot;/&gt;&lt;property id=&quot;20307&quot; value=&quot;433&quot;/&gt;&lt;/object&gt;&lt;object type=&quot;3&quot; unique_id=&quot;11643&quot;&gt;&lt;property id=&quot;20148&quot; value=&quot;5&quot;/&gt;&lt;property id=&quot;20300&quot; value=&quot;Slide 3&quot;/&gt;&lt;property id=&quot;20307&quot; value=&quot;434&quot;/&gt;&lt;/object&gt;&lt;object type=&quot;3&quot; unique_id=&quot;11644&quot;&gt;&lt;property id=&quot;20148&quot; value=&quot;5&quot;/&gt;&lt;property id=&quot;20300&quot; value=&quot;Slide 4&quot;/&gt;&lt;property id=&quot;20307&quot; value=&quot;435&quot;/&gt;&lt;/object&gt;&lt;object type=&quot;3&quot; unique_id=&quot;11645&quot;&gt;&lt;property id=&quot;20148&quot; value=&quot;5&quot;/&gt;&lt;property id=&quot;20300&quot; value=&quot;Slide 5 - &amp;quot;Summary&amp;quot;&quot;/&gt;&lt;property id=&quot;20307&quot; value=&quot;436&quot;/&gt;&lt;/object&gt;&lt;object type=&quot;3&quot; unique_id=&quot;11646&quot;&gt;&lt;property id=&quot;20148&quot; value=&quot;5&quot;/&gt;&lt;property id=&quot;20300&quot; value=&quot;Slide 6 - &amp;quot;Any Questions?&amp;quot;&quot;/&gt;&lt;property id=&quot;20307&quot; value=&quot;437&quot;/&gt;&lt;/object&gt;&lt;/object&gt;&lt;object type=&quot;8&quot; unique_id=&quot;10090&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9123</Words>
  <Application>WPS Presentation</Application>
  <PresentationFormat>On-screen Show (4:3)</PresentationFormat>
  <Paragraphs>315</Paragraphs>
  <Slides>34</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Arial</vt:lpstr>
      <vt:lpstr>SimSun</vt:lpstr>
      <vt:lpstr>Wingdings</vt:lpstr>
      <vt:lpstr>Helvetica</vt:lpstr>
      <vt:lpstr>Arial</vt:lpstr>
      <vt:lpstr>Helvetica Neue</vt:lpstr>
      <vt:lpstr>Microsoft YaHei</vt:lpstr>
      <vt:lpstr>Arial Unicode MS</vt:lpstr>
      <vt:lpstr>Calibri</vt:lpstr>
      <vt:lpstr>Office Theme</vt:lpstr>
      <vt:lpstr>PowerPoint 演示文稿</vt:lpstr>
      <vt:lpstr>PowerPoint 演示文稿</vt:lpstr>
      <vt:lpstr>PowerPoint 演示文稿</vt:lpstr>
      <vt:lpstr>PowerPoint 演示文稿</vt:lpstr>
      <vt:lpstr>Summary</vt:lpstr>
      <vt:lpstr>Any Questions?</vt:lpstr>
      <vt:lpstr>PowerPoint 演示文稿</vt:lpstr>
      <vt:lpstr>PowerPoint 演示文稿</vt:lpstr>
      <vt:lpstr>Post-Module Activity</vt:lpstr>
      <vt:lpstr>Summary</vt:lpstr>
      <vt:lpstr>Any Questions?</vt:lpstr>
      <vt:lpstr>PowerPoint 演示文稿</vt:lpstr>
      <vt:lpstr>PowerPoint 演示文稿</vt:lpstr>
      <vt:lpstr>PowerPoint 演示文稿</vt:lpstr>
      <vt:lpstr>Summary</vt:lpstr>
      <vt:lpstr>Summary</vt:lpstr>
      <vt:lpstr>Any Questions?</vt:lpstr>
      <vt:lpstr>PowerPoint 演示文稿</vt:lpstr>
      <vt:lpstr>PowerPoint 演示文稿</vt:lpstr>
      <vt:lpstr>PowerPoint 演示文稿</vt:lpstr>
      <vt:lpstr>Summary</vt:lpstr>
      <vt:lpstr>Any Questions?</vt:lpstr>
      <vt:lpstr>PowerPoint 演示文稿</vt:lpstr>
      <vt:lpstr>PowerPoint 演示文稿</vt:lpstr>
      <vt:lpstr>PowerPoint 演示文稿</vt:lpstr>
      <vt:lpstr>Summary</vt:lpstr>
      <vt:lpstr>Summary</vt:lpstr>
      <vt:lpstr>Any Questions?</vt:lpstr>
      <vt:lpstr>PowerPoint 演示文稿</vt:lpstr>
      <vt:lpstr>PowerPoint 演示文稿</vt:lpstr>
      <vt:lpstr>PowerPoint 演示文稿</vt:lpstr>
      <vt:lpstr>Summary</vt:lpstr>
      <vt:lpstr>Any Questions?</vt:lpstr>
      <vt:lpstr>PowerPoint 演示文稿</vt:lpstr>
    </vt:vector>
  </TitlesOfParts>
  <Company>Jitendra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IDEA</dc:creator>
  <cp:lastModifiedBy>Dell</cp:lastModifiedBy>
  <cp:revision>669</cp:revision>
  <dcterms:created xsi:type="dcterms:W3CDTF">2013-06-12T07:50:00Z</dcterms:created>
  <dcterms:modified xsi:type="dcterms:W3CDTF">2022-11-16T18:13:30Z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88ED7DA6DEA5467E81478F4631CE8FFA</vt:lpwstr>
  </property>
  <property fmtid="{D5CDD505-2E9C-101B-9397-08002B2CF9AE}" pid="3" name="KSOProductBuildVer">
    <vt:lpwstr>1033-11.2.0.11380</vt:lpwstr>
  </property>
</Properties>
</file>