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518" r:id="rId6"/>
    <p:sldId id="405" r:id="rId7"/>
    <p:sldId id="505" r:id="rId8"/>
    <p:sldId id="431" r:id="rId9"/>
    <p:sldId id="466" r:id="rId10"/>
    <p:sldId id="467" r:id="rId11"/>
    <p:sldId id="533" r:id="rId12"/>
    <p:sldId id="534" r:id="rId13"/>
    <p:sldId id="481" r:id="rId14"/>
    <p:sldId id="435" r:id="rId15"/>
    <p:sldId id="468" r:id="rId16"/>
    <p:sldId id="517" r:id="rId17"/>
    <p:sldId id="469" r:id="rId18"/>
    <p:sldId id="483" r:id="rId19"/>
    <p:sldId id="440" r:id="rId20"/>
    <p:sldId id="470" r:id="rId21"/>
    <p:sldId id="471" r:id="rId22"/>
    <p:sldId id="510" r:id="rId23"/>
    <p:sldId id="443" r:id="rId24"/>
    <p:sldId id="444" r:id="rId25"/>
    <p:sldId id="472" r:id="rId26"/>
    <p:sldId id="473" r:id="rId27"/>
    <p:sldId id="498" r:id="rId28"/>
    <p:sldId id="448" r:id="rId29"/>
    <p:sldId id="450" r:id="rId30"/>
    <p:sldId id="521" r:id="rId31"/>
    <p:sldId id="522" r:id="rId32"/>
    <p:sldId id="523" r:id="rId33"/>
    <p:sldId id="525" r:id="rId34"/>
    <p:sldId id="526" r:id="rId35"/>
    <p:sldId id="398" r:id="rId36"/>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6377" autoAdjust="0"/>
  </p:normalViewPr>
  <p:slideViewPr>
    <p:cSldViewPr>
      <p:cViewPr varScale="1">
        <p:scale>
          <a:sx n="86" d="100"/>
          <a:sy n="86"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3.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Ask the participants </a:t>
            </a:r>
            <a:r>
              <a:rPr lang="en-US" sz="1200" baseline="0" dirty="0"/>
              <a:t>to compare their results with the sleep and rest pattern of the elder shown above.</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buFont typeface="Arial" panose="020B0604020202020204" pitchFamily="34" charset="0"/>
              <a:buChar char="•"/>
            </a:pPr>
            <a:r>
              <a:rPr lang="en-US" sz="2000" dirty="0"/>
              <a:t> To identify sleep and rest pattern of an elder:</a:t>
            </a:r>
            <a:endParaRPr lang="en-US" sz="2000" dirty="0"/>
          </a:p>
          <a:p>
            <a:pPr marL="795655" lvl="0" indent="-457200">
              <a:buFont typeface="Wingdings" panose="05000000000000000000" pitchFamily="2" charset="2"/>
              <a:buChar char="Ø"/>
            </a:pPr>
            <a:r>
              <a:rPr lang="en-US" sz="2000" dirty="0"/>
              <a:t>Record times of the day when the elder feels tired or wants to sleep</a:t>
            </a:r>
            <a:endParaRPr lang="en-US" sz="2000" dirty="0"/>
          </a:p>
          <a:p>
            <a:pPr marL="795655" lvl="0" indent="-457200">
              <a:buFont typeface="Wingdings" panose="05000000000000000000" pitchFamily="2" charset="2"/>
              <a:buChar char="Ø"/>
            </a:pPr>
            <a:r>
              <a:rPr lang="en-US" sz="2000" dirty="0"/>
              <a:t>Record activity performed by the elder before feeling tired and sleepy</a:t>
            </a:r>
            <a:endParaRPr lang="en-US" sz="2000" dirty="0"/>
          </a:p>
          <a:p>
            <a:pPr marL="795655" lvl="0" indent="-457200">
              <a:buFont typeface="Wingdings" panose="05000000000000000000" pitchFamily="2" charset="2"/>
              <a:buChar char="Ø"/>
            </a:pPr>
            <a:r>
              <a:rPr lang="en-US" sz="2000" dirty="0"/>
              <a:t>Record your observations for several days</a:t>
            </a:r>
            <a:endParaRPr lang="en-US" sz="2000" dirty="0"/>
          </a:p>
          <a:p>
            <a:pPr marL="795655" lvl="0" indent="-457200">
              <a:buFont typeface="Wingdings" panose="05000000000000000000" pitchFamily="2" charset="2"/>
              <a:buChar char="Ø"/>
            </a:pPr>
            <a:r>
              <a:rPr lang="en-US" sz="2000" dirty="0"/>
              <a:t>Analyze your observations and look for similarities – Similarities can be that the elder feels tired and sleepy at the same time of the day or after the same activity everyday </a:t>
            </a:r>
            <a:endParaRPr lang="en-US" sz="2000" dirty="0"/>
          </a:p>
          <a:p>
            <a:pPr marL="795655" lvl="0" indent="-457200">
              <a:buFont typeface="Wingdings" panose="05000000000000000000" pitchFamily="2" charset="2"/>
              <a:buChar char="Ø"/>
            </a:pPr>
            <a:r>
              <a:rPr lang="en-US" sz="2000" dirty="0"/>
              <a:t>Identify the pattern from specific times and activities after which the elder feels tired and sleepy</a:t>
            </a:r>
            <a:endParaRPr lang="en-US" sz="2000" dirty="0"/>
          </a:p>
          <a:p>
            <a:pPr lvl="0">
              <a:buFont typeface="Arial" panose="020B0604020202020204" pitchFamily="34" charset="0"/>
              <a:buChar char="•"/>
            </a:pPr>
            <a:r>
              <a:rPr lang="en-US" sz="2000" dirty="0"/>
              <a:t> The activities for the day should not interfere with the elder's sleep and rest pattern – Design the daily routine of the elder so that no activity is scheduled for the times when the elder feels tired or sleepy</a:t>
            </a:r>
            <a:endParaRPr lang="en-US" sz="2000" dirty="0"/>
          </a:p>
          <a:p>
            <a:pPr lvl="0">
              <a:buFont typeface="Arial" panose="020B0604020202020204" pitchFamily="34" charset="0"/>
              <a:buChar char="•"/>
            </a:pPr>
            <a:r>
              <a:rPr lang="en-US" sz="2000" dirty="0"/>
              <a:t> If the elder has problem of sleeplessness, inform a family member of the elder’s doctor – The problem of sleeplessness is often called insomnia</a:t>
            </a:r>
            <a:endParaRPr lang="en-US" sz="2000" b="1"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Q.1.  What should I do if the elder wants to rest at a different time and after a different activity from what is planned in their routine?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Allow the elder to rest when they want. If the elder wants to rest in a similar manner for some days, consider modifying the elder’s routine accordingly.</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You will require a white board and a marker for noting important points of the discussion.</a:t>
            </a:r>
            <a:endParaRPr lang="en-US" sz="2000" baseline="0" dirty="0"/>
          </a:p>
          <a:p>
            <a:r>
              <a:rPr lang="en-US" sz="2000" baseline="0" dirty="0"/>
              <a:t>Discuss with the class participants as to what they do when they feel lonely and the activities which help them to overcome loneliness.</a:t>
            </a:r>
            <a:endParaRPr lang="en-US" sz="2000" baseline="0" dirty="0"/>
          </a:p>
          <a:p>
            <a:r>
              <a:rPr lang="en-US" sz="2000" baseline="0" dirty="0"/>
              <a:t>Keep noting down those activities which exhibit positive behavior which in turn helps combat loneliness. E.g. read a book, listen to music, dance, speak to a friend, engage in a hobby, volunteer at an animal rescue home or an old age home or sleep.</a:t>
            </a:r>
            <a:endParaRPr lang="en-US" sz="2000" baseline="0" dirty="0"/>
          </a:p>
          <a:p>
            <a:r>
              <a:rPr lang="en-US" sz="2000" baseline="0" dirty="0"/>
              <a:t>Ask the class participants to keep connecting their thoughts with the upcoming module video.</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sz="2000" dirty="0"/>
              <a:t>If the elder under your care feels lonely:</a:t>
            </a:r>
            <a:endParaRPr lang="en-US" sz="2000" dirty="0"/>
          </a:p>
          <a:p>
            <a:pPr lvl="0"/>
            <a:r>
              <a:rPr lang="en-US" sz="2000" dirty="0"/>
              <a:t>Listen to them and find out about their passions</a:t>
            </a:r>
            <a:endParaRPr lang="en-US" sz="2000" dirty="0"/>
          </a:p>
          <a:p>
            <a:pPr lvl="0"/>
            <a:r>
              <a:rPr lang="en-US" sz="2000" dirty="0"/>
              <a:t>Read up on their areas of interests and try to engage them in good conversations</a:t>
            </a:r>
            <a:endParaRPr lang="en-US" sz="2000" dirty="0"/>
          </a:p>
          <a:p>
            <a:pPr lvl="0"/>
            <a:r>
              <a:rPr lang="en-US" sz="2000" dirty="0"/>
              <a:t>Plan social interactions around their areas of interests</a:t>
            </a:r>
            <a:endParaRPr lang="en-US" sz="2000" dirty="0"/>
          </a:p>
          <a:p>
            <a:pPr lvl="0"/>
            <a:r>
              <a:rPr lang="en-US" sz="2000" dirty="0"/>
              <a:t>Try to bridge the gap with younger generations through activities they can do together</a:t>
            </a:r>
            <a:endParaRPr lang="en-US" sz="2000" dirty="0"/>
          </a:p>
          <a:p>
            <a:pPr lvl="0"/>
            <a:r>
              <a:rPr lang="en-US" sz="2000" dirty="0"/>
              <a:t>Encourage family members and friends to stay connected with the elder</a:t>
            </a:r>
            <a:endParaRPr lang="en-US" sz="2000" dirty="0"/>
          </a:p>
          <a:p>
            <a:r>
              <a:rPr lang="en-US" sz="2000" dirty="0"/>
              <a:t>Encourage elders to meet new people and make new friends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a:t>
            </a:r>
            <a:r>
              <a:rPr lang="en-GB" sz="1200" kern="1200" baseline="0" dirty="0">
                <a:solidFill>
                  <a:schemeClr val="tx1"/>
                </a:solidFill>
                <a:latin typeface="+mn-lt"/>
                <a:ea typeface="+mn-ea"/>
                <a:cs typeface="+mn-cs"/>
              </a:rPr>
              <a:t> adverse effects can loneliness have on a person?</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Loneliness can be very deteriorating for a person’s spirit. It can make a person go through many negative emotions. Many a times, people take adverse steps to combat loneliness. They may:</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Lose their self-confidence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Start eating/sleeping/spending money excessively</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Become socially awkward</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Find very hard to make any new friends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Hurt themselves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Develop depression</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Have a risk of heart strokes and other diseases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Have increased stress levels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Get into alcoholism or drug abuse</a:t>
            </a: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Ask the class participants to make a list of 10 recreational activities or hobbies which an elder can be introduced to. Make sure that:</a:t>
            </a:r>
            <a:endParaRPr lang="en-US" sz="1200" baseline="0" dirty="0"/>
          </a:p>
          <a:p>
            <a:pPr marL="228600" indent="-228600">
              <a:buAutoNum type="alphaLcParenR"/>
            </a:pPr>
            <a:r>
              <a:rPr lang="en-US" sz="1200" baseline="0" dirty="0"/>
              <a:t>The hobby/ activity is not very strenuous for the elder</a:t>
            </a:r>
            <a:endParaRPr lang="en-US" sz="1200" baseline="0" dirty="0"/>
          </a:p>
          <a:p>
            <a:pPr marL="228600" indent="-228600">
              <a:buAutoNum type="alphaLcParenR"/>
            </a:pPr>
            <a:r>
              <a:rPr lang="en-US" sz="1200" baseline="0" dirty="0"/>
              <a:t>The elder should be able to spend substantial amount of time in it, like an hour every day or on alternate days</a:t>
            </a:r>
            <a:endParaRPr lang="en-US" sz="1200" baseline="0" dirty="0"/>
          </a:p>
          <a:p>
            <a:pPr marL="228600" indent="-228600">
              <a:buAutoNum type="alphaLcParenR"/>
            </a:pPr>
            <a:r>
              <a:rPr lang="en-US" sz="1200" baseline="0" dirty="0"/>
              <a:t>If possible, some hobbies/activities should make it possible for the elder to make new friends and meet people</a:t>
            </a:r>
            <a:endParaRPr lang="en-US" sz="1200" baseline="0" dirty="0"/>
          </a:p>
          <a:p>
            <a:pPr marL="228600" indent="-228600">
              <a:buAutoNum type="alphaLcParenR"/>
            </a:pPr>
            <a:endParaRPr lang="en-US" sz="1200" baseline="0" dirty="0"/>
          </a:p>
          <a:p>
            <a:pPr marL="228600" indent="-228600">
              <a:buNone/>
            </a:pPr>
            <a:r>
              <a:rPr lang="en-US" sz="1200" baseline="0" dirty="0"/>
              <a:t>Allow 5 minutes for making the list. Now invite one participant to read-out their list to the rest of the class. The class participants should strike-off the common activities that they have in their lists. Any uncommon ones should be read out later by the other participants.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If you notice the elder under your care is depressed, identify the reason for depression</a:t>
            </a:r>
            <a:endParaRPr lang="en-US" sz="2000" dirty="0"/>
          </a:p>
          <a:p>
            <a:pPr lvl="0"/>
            <a:r>
              <a:rPr lang="en-US" sz="2000" dirty="0"/>
              <a:t>For external reasons, try to get the elder to see the positive side of life</a:t>
            </a:r>
            <a:endParaRPr lang="en-US" sz="2000" dirty="0"/>
          </a:p>
          <a:p>
            <a:pPr lvl="0"/>
            <a:r>
              <a:rPr lang="en-US" sz="2000" dirty="0"/>
              <a:t>If there are no external reasons, report the depression to their family</a:t>
            </a:r>
            <a:endParaRPr lang="en-US" sz="2000" dirty="0"/>
          </a:p>
          <a:p>
            <a:pPr lvl="0"/>
            <a:r>
              <a:rPr lang="en-US" sz="2000" dirty="0"/>
              <a:t>Provide better nutrition to the elder</a:t>
            </a:r>
            <a:endParaRPr lang="en-US" sz="2000" dirty="0"/>
          </a:p>
          <a:p>
            <a:pPr lvl="0"/>
            <a:r>
              <a:rPr lang="en-US" sz="2000" dirty="0"/>
              <a:t>Incorporate outdoor activities in the elder’s daily or weekly routine</a:t>
            </a:r>
            <a:endParaRPr lang="en-US" sz="2000" dirty="0"/>
          </a:p>
          <a:p>
            <a:pPr lvl="0"/>
            <a:r>
              <a:rPr lang="en-US" sz="2000" dirty="0"/>
              <a:t>Ensure that the elder gets enough sunshine </a:t>
            </a:r>
            <a:endParaRPr lang="en-US" sz="2000" dirty="0"/>
          </a:p>
          <a:p>
            <a:pPr lvl="0"/>
            <a:r>
              <a:rPr lang="en-US" sz="2000" dirty="0"/>
              <a:t>Encourage the elder to interact with others and build a social circle</a:t>
            </a:r>
            <a:endParaRPr lang="en-US" sz="2000" dirty="0"/>
          </a:p>
          <a:p>
            <a:r>
              <a:rPr lang="en-US" sz="2000" dirty="0"/>
              <a:t>Encourage the elders to pursue their hobbies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Should you take notes on the activities and mood changes of the elderly on an everyday basis?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Yes.  It will help the doctor understand the patient much better and ensure that you do not miss out anything when you brief the doctor on the prognosis of the elderly.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What else can be done to help getting the elderly out of depression?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Humor is a very good tool.  Be pleasant and humorous.  Tell the elderly some jokes, collect and show some comedy movies to them and keep them away from sad and depressing news on TV etc.</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Q3. Is letting the elderly play with children a good way of helping the elderly get out of depression?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Yes, children have a way of making the environment light and interesting. Most elderly love children and vice versa.  One could in fact encourage the family to call the children whenever possible to spend time with the elderly.</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anose="05000000000000000000" pitchFamily="2" charset="2"/>
              <a:buChar char="Ø"/>
            </a:pPr>
            <a:r>
              <a:rPr lang="en-US" sz="1200" baseline="0" dirty="0"/>
              <a:t>Recap the 6 stages with the class:</a:t>
            </a:r>
            <a:endParaRPr lang="en-US" sz="1200" baseline="0" dirty="0"/>
          </a:p>
          <a:p>
            <a:pPr lvl="1">
              <a:buFont typeface="Wingdings" panose="05000000000000000000" pitchFamily="2" charset="2"/>
              <a:buChar char="Ø"/>
            </a:pPr>
            <a:r>
              <a:rPr lang="en-US" sz="1200" baseline="0" dirty="0"/>
              <a:t>Denial or disbelief</a:t>
            </a:r>
            <a:endParaRPr lang="en-US" sz="1200" baseline="0" dirty="0"/>
          </a:p>
          <a:p>
            <a:pPr lvl="1">
              <a:buFont typeface="Wingdings" panose="05000000000000000000" pitchFamily="2" charset="2"/>
              <a:buChar char="Ø"/>
            </a:pPr>
            <a:r>
              <a:rPr lang="en-US" sz="1200" baseline="0" dirty="0"/>
              <a:t>Anger</a:t>
            </a:r>
            <a:endParaRPr lang="en-US" sz="1200" baseline="0" dirty="0"/>
          </a:p>
          <a:p>
            <a:pPr lvl="1">
              <a:buFont typeface="Wingdings" panose="05000000000000000000" pitchFamily="2" charset="2"/>
              <a:buChar char="Ø"/>
            </a:pPr>
            <a:r>
              <a:rPr lang="en-US" sz="1200" baseline="0" dirty="0"/>
              <a:t>Bargaining</a:t>
            </a:r>
            <a:endParaRPr lang="en-US" sz="1200" baseline="0" dirty="0"/>
          </a:p>
          <a:p>
            <a:pPr lvl="1">
              <a:buFont typeface="Wingdings" panose="05000000000000000000" pitchFamily="2" charset="2"/>
              <a:buChar char="Ø"/>
            </a:pPr>
            <a:r>
              <a:rPr lang="en-US" sz="1200" baseline="0" dirty="0"/>
              <a:t>Guilt</a:t>
            </a:r>
            <a:endParaRPr lang="en-US" sz="1200" baseline="0" dirty="0"/>
          </a:p>
          <a:p>
            <a:pPr lvl="1">
              <a:buFont typeface="Wingdings" panose="05000000000000000000" pitchFamily="2" charset="2"/>
              <a:buChar char="Ø"/>
            </a:pPr>
            <a:r>
              <a:rPr lang="en-US" sz="1200" baseline="0" dirty="0"/>
              <a:t>Depression</a:t>
            </a:r>
            <a:endParaRPr lang="en-US" sz="1200" baseline="0" dirty="0"/>
          </a:p>
          <a:p>
            <a:pPr lvl="1">
              <a:buFont typeface="Wingdings" panose="05000000000000000000" pitchFamily="2" charset="2"/>
              <a:buChar char="Ø"/>
            </a:pPr>
            <a:r>
              <a:rPr lang="en-US" sz="1200" baseline="0" dirty="0"/>
              <a:t>Acceptance</a:t>
            </a:r>
            <a:endParaRPr lang="en-US" sz="1200" baseline="0" dirty="0"/>
          </a:p>
          <a:p>
            <a:pPr lvl="0">
              <a:buFont typeface="Wingdings" panose="05000000000000000000" pitchFamily="2" charset="2"/>
              <a:buChar char="Ø"/>
            </a:pPr>
            <a:r>
              <a:rPr lang="en-US" sz="1200" baseline="0" dirty="0"/>
              <a:t>Divide the class into two groups and give them a few sheets of paper and pens</a:t>
            </a:r>
            <a:endParaRPr lang="en-US" sz="1200" baseline="0" dirty="0"/>
          </a:p>
          <a:p>
            <a:pPr lvl="0">
              <a:buFont typeface="Wingdings" panose="05000000000000000000" pitchFamily="2" charset="2"/>
              <a:buChar char="Ø"/>
            </a:pPr>
            <a:r>
              <a:rPr lang="en-US" sz="1200" baseline="0" dirty="0"/>
              <a:t>Each group has to pick up one issue and work on the elder’s and caregiver’s dialogs (that may indicate the stage they are in) – through all the six stages.</a:t>
            </a:r>
            <a:endParaRPr lang="en-US" sz="1200" baseline="0" dirty="0"/>
          </a:p>
          <a:p>
            <a:pPr lvl="0">
              <a:buFont typeface="Wingdings" panose="05000000000000000000" pitchFamily="2" charset="2"/>
              <a:buChar char="Ø"/>
            </a:pPr>
            <a:r>
              <a:rPr lang="en-US" sz="1200" baseline="0" dirty="0"/>
              <a:t>The group should imagine an elder going through the relevant stage. Make 2-3 dialogs/sentences the elder can say and caregiver’s respective answer, for each stage. Fill it up in the table given above.</a:t>
            </a:r>
            <a:endParaRPr lang="en-US" sz="1200" baseline="0" dirty="0"/>
          </a:p>
          <a:p>
            <a:pPr lvl="0">
              <a:buFont typeface="Wingdings" panose="05000000000000000000" pitchFamily="2" charset="2"/>
              <a:buChar char="Ø"/>
            </a:pPr>
            <a:r>
              <a:rPr lang="en-US" sz="1200" baseline="0" dirty="0"/>
              <a:t>Once both the groups have finished, a representative can come ahead and discuss their work with the class. They can either present the table or showcase through small role-plays.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Help the elder reach acceptance by supporting them through each stage of grief</a:t>
            </a:r>
            <a:endParaRPr lang="en-US" sz="2000" dirty="0"/>
          </a:p>
          <a:p>
            <a:pPr lvl="0"/>
            <a:r>
              <a:rPr lang="en-US" sz="2000" dirty="0"/>
              <a:t>Watch out for signs like refusal to eat , palpitations, sleeplessness, and wanting to be alone all the time</a:t>
            </a:r>
            <a:endParaRPr lang="en-US" sz="2000" dirty="0"/>
          </a:p>
          <a:p>
            <a:pPr lvl="0"/>
            <a:r>
              <a:rPr lang="en-US" sz="2000" dirty="0"/>
              <a:t>Help arrange for a doctor’s visit if necessary</a:t>
            </a:r>
            <a:endParaRPr lang="en-US" sz="2000" dirty="0"/>
          </a:p>
          <a:p>
            <a:pPr lvl="0"/>
            <a:r>
              <a:rPr lang="en-US" sz="2000" dirty="0"/>
              <a:t>Help the elder cope with a positive outlook</a:t>
            </a:r>
            <a:endParaRPr lang="en-US" sz="2000" dirty="0"/>
          </a:p>
          <a:p>
            <a:pPr lvl="0"/>
            <a:r>
              <a:rPr lang="en-US" sz="2000" dirty="0"/>
              <a:t>Wish them cheerfully every day</a:t>
            </a:r>
            <a:endParaRPr lang="en-US" sz="2000" dirty="0"/>
          </a:p>
          <a:p>
            <a:pPr lvl="0"/>
            <a:r>
              <a:rPr lang="en-US" sz="2000" dirty="0"/>
              <a:t>Keep them in good humor with positive anecdotes and jokes</a:t>
            </a:r>
            <a:endParaRPr lang="en-US" sz="2000" dirty="0"/>
          </a:p>
          <a:p>
            <a:r>
              <a:rPr lang="en-US" sz="2000" dirty="0"/>
              <a:t>Encourage them to go outdoors or spend time with their family and friends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 Can some people try and take the extreme step in state of guilt or depression?</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Nothing can be ruled out. It may quite be possible that though the elderly trusts you, they may still not give out their innermost feelings.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can the caregiver prevent such an occurrence?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caregiver has to keep a keen eye on the elderly.  They need to take special care during the guilt and depression stages.  They also need to keep encouraging the elderly and keep their faith up in the God.  They should try and not let the elderly be alone.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What kind of outdoor activities can grief-stricken elderly people may indulge in?</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These would actually depend on the physical and mental condition of the elderly person.  Activities as simple as a walk to market, some shopping, gardening, doing charity work, watching a movie, meditating/praying or a small family picnic, meeting family friends may help the elderly overcome his grief.</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Discuss with the class what kind of help do elders typically require when they are nearing end of life.</a:t>
            </a:r>
            <a:endParaRPr lang="en-US" sz="1200" baseline="0" dirty="0"/>
          </a:p>
          <a:p>
            <a:endParaRPr lang="en-US" sz="1200" baseline="0" dirty="0"/>
          </a:p>
          <a:p>
            <a:r>
              <a:rPr lang="en-US" sz="1200" baseline="0" dirty="0"/>
              <a:t>Model Answer:</a:t>
            </a:r>
            <a:endParaRPr lang="en-US" sz="1200" baseline="0" dirty="0"/>
          </a:p>
          <a:p>
            <a:pPr marL="228600" indent="-228600">
              <a:buAutoNum type="alphaLcParenR"/>
            </a:pPr>
            <a:r>
              <a:rPr lang="en-US" sz="1200" baseline="0" dirty="0"/>
              <a:t>Help with daily routines like walking, bathing, eating, etc.</a:t>
            </a:r>
            <a:endParaRPr lang="en-US" sz="1200" baseline="0" dirty="0"/>
          </a:p>
          <a:p>
            <a:pPr marL="228600" indent="-228600">
              <a:buAutoNum type="alphaLcParenR"/>
            </a:pPr>
            <a:r>
              <a:rPr lang="en-US" sz="1200" baseline="0" dirty="0"/>
              <a:t>Wanting to talk to someone as they might feel lonely/anxious about death</a:t>
            </a:r>
            <a:endParaRPr lang="en-US" sz="1200" baseline="0" dirty="0"/>
          </a:p>
          <a:p>
            <a:pPr marL="228600" indent="-228600">
              <a:buAutoNum type="alphaLcParenR"/>
            </a:pPr>
            <a:r>
              <a:rPr lang="en-US" sz="1200" baseline="0" dirty="0"/>
              <a:t>Help with taking regular medication</a:t>
            </a:r>
            <a:endParaRPr lang="en-US" sz="1200" baseline="0" dirty="0"/>
          </a:p>
          <a:p>
            <a:pPr marL="228600" indent="-228600">
              <a:buAutoNum type="alphaLcParenR"/>
            </a:pPr>
            <a:r>
              <a:rPr lang="en-US" sz="1200" baseline="0" dirty="0"/>
              <a:t>Might want to settle their finances so will need family’s or a lawyer’s help</a:t>
            </a:r>
            <a:endParaRPr lang="en-US" sz="1200" baseline="0" dirty="0"/>
          </a:p>
          <a:p>
            <a:pPr marL="228600" indent="-228600">
              <a:buAutoNum type="alphaLcParenR"/>
            </a:pPr>
            <a:r>
              <a:rPr lang="en-US" sz="1200" baseline="0" dirty="0"/>
              <a:t>If in a healthy state then they might want to travel and visit new places</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r>
              <a:rPr lang="en-US" b="1" baseline="0" dirty="0"/>
              <a:t> to conduct the activity: </a:t>
            </a:r>
            <a:endParaRPr lang="en-US" b="1" baseline="0" dirty="0"/>
          </a:p>
          <a:p>
            <a:endParaRPr lang="en-US" b="1" baseline="0" dirty="0"/>
          </a:p>
          <a:p>
            <a:r>
              <a:rPr lang="en-US" b="1" baseline="0" dirty="0"/>
              <a:t>Characters for role-play: </a:t>
            </a:r>
            <a:endParaRPr lang="en-US" b="1" baseline="0" dirty="0"/>
          </a:p>
          <a:p>
            <a:r>
              <a:rPr lang="en-US" b="0" baseline="0" dirty="0"/>
              <a:t>Participant 1: Elderly man, Mr. Grey</a:t>
            </a:r>
            <a:endParaRPr lang="en-US" b="0" baseline="0" dirty="0"/>
          </a:p>
          <a:p>
            <a:r>
              <a:rPr lang="en-US" b="0" baseline="0" dirty="0"/>
              <a:t>Participant 2: Caregiver, Jim</a:t>
            </a:r>
            <a:endParaRPr lang="en-US" b="0" baseline="0" dirty="0"/>
          </a:p>
          <a:p>
            <a:r>
              <a:rPr lang="en-US" b="0" baseline="0" dirty="0"/>
              <a:t>Participant 3: Son, George</a:t>
            </a:r>
            <a:endParaRPr lang="en-US" b="0" baseline="0" dirty="0"/>
          </a:p>
          <a:p>
            <a:pPr marL="0" marR="0" indent="0" algn="l" defTabSz="914400" rtl="0" eaLnBrk="1" fontAlgn="auto" latinLnBrk="0" hangingPunct="1">
              <a:lnSpc>
                <a:spcPct val="100000"/>
              </a:lnSpc>
              <a:spcBef>
                <a:spcPts val="0"/>
              </a:spcBef>
              <a:spcAft>
                <a:spcPts val="0"/>
              </a:spcAft>
              <a:buClrTx/>
              <a:buSzTx/>
              <a:buFontTx/>
              <a:buNone/>
              <a:defRPr/>
            </a:pPr>
            <a:r>
              <a:rPr lang="en-US" b="0" baseline="0" dirty="0"/>
              <a:t>Participant 4: Ms. Katy, younger sister of Mr. Grey</a:t>
            </a:r>
            <a:endParaRPr lang="en-US" b="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0" baseline="0" dirty="0"/>
          </a:p>
          <a:p>
            <a:r>
              <a:rPr lang="en-US" b="1" baseline="0" dirty="0"/>
              <a:t>Total time for the activity: </a:t>
            </a:r>
            <a:r>
              <a:rPr lang="en-US" b="0" baseline="0" dirty="0"/>
              <a:t>15 minutes</a:t>
            </a:r>
            <a:endParaRPr lang="en-US" b="0" baseline="0" dirty="0"/>
          </a:p>
          <a:p>
            <a:endParaRPr lang="en-US" b="0" baseline="0" dirty="0"/>
          </a:p>
          <a:p>
            <a:pPr marL="0" indent="0">
              <a:buFont typeface="+mj-lt"/>
              <a:buNone/>
            </a:pPr>
            <a:r>
              <a:rPr lang="en-US" b="1" dirty="0"/>
              <a:t>Activity:</a:t>
            </a:r>
            <a:endParaRPr lang="en-US" b="1" dirty="0"/>
          </a:p>
          <a:p>
            <a:pPr marL="228600" indent="-228600">
              <a:buFont typeface="+mj-lt"/>
              <a:buAutoNum type="arabicPeriod"/>
            </a:pPr>
            <a:r>
              <a:rPr lang="en-US" b="0" dirty="0"/>
              <a:t>Assign</a:t>
            </a:r>
            <a:r>
              <a:rPr lang="en-US" b="0" baseline="0" dirty="0"/>
              <a:t> the roles to four volunteers</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b="0" baseline="0" dirty="0"/>
              <a:t>Ask them to discuss amongst each other and create an act (give them 10 minutes)</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b="0" baseline="0" dirty="0"/>
              <a:t>Ask the four participants to enact the play</a:t>
            </a:r>
            <a:endParaRPr lang="en-US" b="0" baseline="0" dirty="0"/>
          </a:p>
          <a:p>
            <a:pPr marL="628650" lvl="1" indent="-171450">
              <a:buFont typeface="Arial" panose="020B0604020202020204" pitchFamily="34" charset="0"/>
              <a:buChar char="•"/>
            </a:pPr>
            <a:r>
              <a:rPr lang="en-US" b="0" baseline="0" dirty="0"/>
              <a:t>Time for role play: 5 minutes</a:t>
            </a:r>
            <a:endParaRPr lang="en-US" b="0" baseline="0" dirty="0"/>
          </a:p>
          <a:p>
            <a:pPr marL="228600" indent="-228600">
              <a:buFont typeface="+mj-lt"/>
              <a:buAutoNum type="arabicPeriod"/>
            </a:pPr>
            <a:r>
              <a:rPr lang="en-US" b="0" baseline="0" dirty="0"/>
              <a:t>Ask the other learner’s if Participant 2 responded appropriately and if they would do anything differently in this situation</a:t>
            </a:r>
            <a:endParaRPr lang="en-US" b="0" baseline="0" dirty="0"/>
          </a:p>
          <a:p>
            <a:pPr marL="228600" indent="-228600">
              <a:buFont typeface="+mj-lt"/>
              <a:buAutoNum type="arabicPeriod"/>
            </a:pPr>
            <a:r>
              <a:rPr lang="en-US" b="0" baseline="0" dirty="0"/>
              <a:t>Tell the learners that they will learn more about how to deal with similar situations</a:t>
            </a:r>
            <a:endParaRPr lang="en-US" b="0" baseline="0" dirty="0"/>
          </a:p>
          <a:p>
            <a:pPr marL="0" indent="0">
              <a:buFont typeface="Arial" panose="020B0604020202020204" pitchFamily="34" charset="0"/>
              <a:buNone/>
            </a:pPr>
            <a:endParaRPr lang="en-US" b="0" baseline="0" dirty="0"/>
          </a:p>
          <a:p>
            <a:pPr marL="0" indent="0">
              <a:buFont typeface="+mj-lt"/>
              <a:buNone/>
            </a:pP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lvl="0"/>
            <a:r>
              <a:rPr lang="en-US" sz="6000" dirty="0"/>
              <a:t>You should not get involved in discussions around end of life issues</a:t>
            </a:r>
            <a:endParaRPr lang="en-US" sz="6000" dirty="0"/>
          </a:p>
          <a:p>
            <a:pPr lvl="0"/>
            <a:r>
              <a:rPr lang="en-US" sz="6000" dirty="0"/>
              <a:t>Never bring up these topics when you are with the elder</a:t>
            </a:r>
            <a:endParaRPr lang="en-US" sz="6000" dirty="0"/>
          </a:p>
          <a:p>
            <a:pPr lvl="0"/>
            <a:r>
              <a:rPr lang="en-US" sz="6000" dirty="0"/>
              <a:t>Encourage the elder to discuss these matters with their family</a:t>
            </a:r>
            <a:endParaRPr lang="en-US" sz="6000" dirty="0"/>
          </a:p>
          <a:p>
            <a:pPr lvl="0"/>
            <a:r>
              <a:rPr lang="en-US" sz="6000" dirty="0"/>
              <a:t>Never influence the elder to will you any part of their wealth</a:t>
            </a:r>
            <a:endParaRPr lang="en-US" sz="6000" dirty="0"/>
          </a:p>
          <a:p>
            <a:pPr lvl="0"/>
            <a:r>
              <a:rPr lang="en-US" sz="6000" dirty="0"/>
              <a:t>Do not take their promises seriously</a:t>
            </a:r>
            <a:endParaRPr lang="en-US" sz="6000" dirty="0"/>
          </a:p>
          <a:p>
            <a:pPr lvl="0"/>
            <a:r>
              <a:rPr lang="en-US" sz="6000" dirty="0"/>
              <a:t>Never give your opinion regarding the elder’s medical treatment</a:t>
            </a:r>
            <a:endParaRPr lang="en-US" sz="6000" dirty="0"/>
          </a:p>
          <a:p>
            <a:pPr lvl="0"/>
            <a:r>
              <a:rPr lang="en-US" sz="6000" dirty="0"/>
              <a:t>Share facts about the elder’s condition with the family</a:t>
            </a:r>
            <a:endParaRPr lang="en-US" sz="6000" dirty="0"/>
          </a:p>
          <a:p>
            <a:pPr lvl="0"/>
            <a:r>
              <a:rPr lang="en-US" sz="6000" dirty="0"/>
              <a:t>Never give your opinion on the place the elder should spend their last days</a:t>
            </a:r>
            <a:endParaRPr lang="en-US" sz="6000" dirty="0"/>
          </a:p>
          <a:p>
            <a:r>
              <a:rPr lang="en-US" sz="6000" dirty="0"/>
              <a:t>Do not participate in discussions around the elder’s funeral</a:t>
            </a:r>
            <a:endParaRPr lang="en-US" sz="6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b="0" kern="1200" dirty="0">
                <a:solidFill>
                  <a:schemeClr val="tx1"/>
                </a:solidFill>
                <a:latin typeface="+mn-lt"/>
                <a:ea typeface="+mn-ea"/>
                <a:cs typeface="+mn-cs"/>
              </a:rPr>
              <a:t>Q1. What is hospice care?</a:t>
            </a:r>
            <a:endParaRPr lang="en-GB" sz="12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0" kern="1200" dirty="0">
                <a:solidFill>
                  <a:schemeClr val="tx1"/>
                </a:solidFill>
                <a:latin typeface="+mn-lt"/>
                <a:ea typeface="+mn-ea"/>
                <a:cs typeface="+mn-cs"/>
              </a:rPr>
              <a:t>Ans. </a:t>
            </a:r>
            <a:r>
              <a:rPr lang="en-US" sz="1200" b="0" i="0" kern="1200" dirty="0">
                <a:solidFill>
                  <a:schemeClr val="tx1"/>
                </a:solidFill>
                <a:latin typeface="+mn-lt"/>
                <a:ea typeface="+mn-ea"/>
                <a:cs typeface="+mn-cs"/>
              </a:rPr>
              <a:t>Hospice care is end-of-life care. A team of health care professionals and volunteers provides such care. They give medical, psychological, and spiritual support. The goal of hospice care is to help people who are dying have peace, comfort, and dignity.</a:t>
            </a:r>
            <a:endParaRPr lang="en-US" sz="1200" b="0" i="0" kern="1200" dirty="0">
              <a:solidFill>
                <a:schemeClr val="tx1"/>
              </a:solidFill>
              <a:latin typeface="+mn-lt"/>
              <a:ea typeface="+mn-ea"/>
              <a:cs typeface="+mn-cs"/>
            </a:endParaRPr>
          </a:p>
          <a:p>
            <a:endParaRPr lang="en-GB" sz="1200" b="0" kern="1200" dirty="0">
              <a:solidFill>
                <a:schemeClr val="tx1"/>
              </a:solidFill>
              <a:latin typeface="+mn-lt"/>
              <a:ea typeface="+mn-ea"/>
              <a:cs typeface="+mn-cs"/>
            </a:endParaRPr>
          </a:p>
          <a:p>
            <a:r>
              <a:rPr lang="en-GB" sz="1200" b="0" kern="1200" dirty="0">
                <a:solidFill>
                  <a:schemeClr val="tx1"/>
                </a:solidFill>
                <a:latin typeface="+mn-lt"/>
                <a:ea typeface="+mn-ea"/>
                <a:cs typeface="+mn-cs"/>
              </a:rPr>
              <a:t>Q2. What is palliative care?</a:t>
            </a:r>
            <a:endParaRPr lang="en-GB" sz="1200" b="0" kern="1200" dirty="0">
              <a:solidFill>
                <a:schemeClr val="tx1"/>
              </a:solidFill>
              <a:latin typeface="+mn-lt"/>
              <a:ea typeface="+mn-ea"/>
              <a:cs typeface="+mn-cs"/>
            </a:endParaRPr>
          </a:p>
          <a:p>
            <a:r>
              <a:rPr lang="en-GB" sz="1200" b="0" kern="1200" dirty="0">
                <a:solidFill>
                  <a:schemeClr val="tx1"/>
                </a:solidFill>
                <a:latin typeface="+mn-lt"/>
                <a:ea typeface="+mn-ea"/>
                <a:cs typeface="+mn-cs"/>
              </a:rPr>
              <a:t>Ans. Palliative care generally aims at </a:t>
            </a:r>
            <a:r>
              <a:rPr lang="en-US" sz="1200" b="0" i="0" kern="1200" dirty="0">
                <a:solidFill>
                  <a:schemeClr val="tx1"/>
                </a:solidFill>
                <a:latin typeface="+mn-lt"/>
                <a:ea typeface="+mn-ea"/>
                <a:cs typeface="+mn-cs"/>
              </a:rPr>
              <a:t>improving the quality of life of people with advanced life threatening or debilitating illness. If cure is possible, support is given by treating symptoms like pain and attempting to minimize suffering. It involves physical and psychosocial support to the patient and the affected family to cope with the illness and even bereavement.</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Q3. What</a:t>
            </a:r>
            <a:r>
              <a:rPr lang="en-US" sz="1200" b="0" i="0" kern="1200" baseline="0" dirty="0">
                <a:solidFill>
                  <a:schemeClr val="tx1"/>
                </a:solidFill>
                <a:latin typeface="+mn-lt"/>
                <a:ea typeface="+mn-ea"/>
                <a:cs typeface="+mn-cs"/>
              </a:rPr>
              <a:t> is the difference between the two?</a:t>
            </a:r>
            <a:endParaRPr lang="en-US" sz="1200" b="0" i="0" kern="1200" baseline="0" dirty="0">
              <a:solidFill>
                <a:schemeClr val="tx1"/>
              </a:solidFill>
              <a:latin typeface="+mn-lt"/>
              <a:ea typeface="+mn-ea"/>
              <a:cs typeface="+mn-cs"/>
            </a:endParaRPr>
          </a:p>
          <a:p>
            <a:r>
              <a:rPr lang="en-US" sz="1200" b="0" i="0" kern="1200" baseline="0" dirty="0">
                <a:solidFill>
                  <a:schemeClr val="tx1"/>
                </a:solidFill>
                <a:latin typeface="+mn-lt"/>
                <a:ea typeface="+mn-ea"/>
                <a:cs typeface="+mn-cs"/>
              </a:rPr>
              <a:t>Ans. </a:t>
            </a:r>
            <a:r>
              <a:rPr lang="en-US" sz="1200" b="0" i="0" kern="1200" dirty="0">
                <a:solidFill>
                  <a:schemeClr val="tx1"/>
                </a:solidFill>
                <a:latin typeface="+mn-lt"/>
                <a:ea typeface="+mn-ea"/>
                <a:cs typeface="+mn-cs"/>
              </a:rPr>
              <a:t>All hospice care (care at the end of life) is palliative care, but not all palliative care (care to make the patient comfortable), is hospice. Both focus on patient-centered care that relieve suffering, enhance quality of life and is unique to each person’s culture, values, and beliefs. Palliative Care is most often provided in hospitals and is offered regardless of stage of disease or need for other therapies. Hospice is generally for people who have advanced illness whose curative-oriented treatment is causing more burden than benefit. Patients usually enroll when their physicians determine that they may have a life expectancy of less than six months if their disease runs its normal course.</a:t>
            </a:r>
            <a:endParaRPr lang="en-GB" sz="120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lvl="0" indent="-342900">
              <a:buFont typeface="Arial" panose="020B0604020202020204" pitchFamily="34" charset="0"/>
              <a:buChar char="•"/>
            </a:pPr>
            <a:r>
              <a:rPr lang="en-US" sz="2000" dirty="0">
                <a:latin typeface="Helvetica" panose="020B0604020202020204" pitchFamily="34" charset="0"/>
              </a:rPr>
              <a:t>An elder may be stressed due to:</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Changes in lifestyle and status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Death or illness of a loved one</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Loneliness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Illness or deteriorating capabilities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Dislike for specific things or activities</a:t>
            </a:r>
            <a:endParaRPr lang="en-US" sz="2000" dirty="0">
              <a:latin typeface="Helvetica" panose="020B0604020202020204" pitchFamily="34" charset="0"/>
            </a:endParaRPr>
          </a:p>
          <a:p>
            <a:endParaRPr lang="en-US" sz="2000" b="1"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reduce stress of an elderly person:</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Ask them to share their problems and feelings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Ask family and friends to spend time with them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Motivate them  to do things they like</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Share jokes and stories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Try alternative therapies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Support religious and spiritual activities</a:t>
            </a:r>
            <a:endParaRPr lang="en-US" sz="2000" b="1"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FAQs:</a:t>
            </a:r>
            <a:endParaRPr lang="en-US" b="1" dirty="0"/>
          </a:p>
          <a:p>
            <a:br>
              <a:rPr lang="en-US" b="1" dirty="0"/>
            </a:br>
            <a:r>
              <a:rPr lang="en-US" b="1" dirty="0"/>
              <a:t>Question 1: What if we are not able to figure</a:t>
            </a:r>
            <a:r>
              <a:rPr lang="en-US" b="1" baseline="0" dirty="0"/>
              <a:t> out if the symptoms are of stress or a serious illness?</a:t>
            </a:r>
            <a:endParaRPr lang="en-US" b="1" baseline="0" dirty="0"/>
          </a:p>
          <a:p>
            <a:r>
              <a:rPr lang="en-US" b="1" baseline="0" dirty="0"/>
              <a:t>Answer 1: </a:t>
            </a:r>
            <a:r>
              <a:rPr lang="en-US" b="0" baseline="0" dirty="0"/>
              <a:t>First try to talk to the elderly person if they have any problems. If you are still not able to understand, inform a family member or contact the doctor who attends to the elderly person. </a:t>
            </a:r>
            <a:br>
              <a:rPr lang="en-US" b="0" baseline="0" dirty="0"/>
            </a:br>
            <a:endParaRPr lang="en-US" b="0" dirty="0"/>
          </a:p>
          <a:p>
            <a:r>
              <a:rPr lang="en-US" b="1" dirty="0"/>
              <a:t>Question 2:</a:t>
            </a:r>
            <a:r>
              <a:rPr lang="en-US" b="1" baseline="0" dirty="0"/>
              <a:t> What if the elderly person has no family to talk to or spend time with? </a:t>
            </a:r>
            <a:endParaRPr lang="en-US" b="1" baseline="0" dirty="0"/>
          </a:p>
          <a:p>
            <a:r>
              <a:rPr lang="en-US" b="1" baseline="0" dirty="0"/>
              <a:t>Answer 2: </a:t>
            </a:r>
            <a:r>
              <a:rPr lang="en-US" b="0" baseline="0" dirty="0"/>
              <a:t>Try finding out about the elderly person’s friend or neighbors who would like to spend some time with the elder.</a:t>
            </a:r>
            <a:endParaRPr lang="en-US" b="0" baseline="0" dirty="0"/>
          </a:p>
          <a:p>
            <a:endParaRPr lang="en-US" b="0" baseline="0" dirty="0"/>
          </a:p>
          <a:p>
            <a:r>
              <a:rPr lang="en-US" b="1" baseline="0" dirty="0"/>
              <a:t>Question 3: What if the elderly person does not like my jokes and gets offended?</a:t>
            </a:r>
            <a:endParaRPr lang="en-US" b="1" baseline="0" dirty="0"/>
          </a:p>
          <a:p>
            <a:r>
              <a:rPr lang="en-US" b="0" baseline="0" dirty="0"/>
              <a:t>Answer 3: Do not take it personally. Apologize to the elderly person and start talking about a different topic.</a:t>
            </a:r>
            <a:endParaRPr lang="en-US" b="0" baseline="0" dirty="0"/>
          </a:p>
          <a:p>
            <a:endParaRPr lang="en-US" b="0" baseline="0" dirty="0"/>
          </a:p>
          <a:p>
            <a:r>
              <a:rPr lang="en-US" b="1" baseline="0" dirty="0"/>
              <a:t>Question 3: What if the elderly person follows a different religion than mine and my religious sentiments don’t let me to encourage religious or spiritual practices of other religions? </a:t>
            </a:r>
            <a:endParaRPr lang="en-US" b="1" baseline="0" dirty="0"/>
          </a:p>
          <a:p>
            <a:r>
              <a:rPr lang="en-US" b="1" baseline="0" dirty="0"/>
              <a:t>Answer 3:  </a:t>
            </a:r>
            <a:r>
              <a:rPr lang="en-US" b="0" baseline="0" dirty="0"/>
              <a:t>Find out if a family member, a friend or a social group can support the elderly person with the religious and spiritual activities.</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Materials required: Writing sheets and pens for all participants.</a:t>
            </a:r>
            <a:endParaRPr lang="en-US" sz="1200" dirty="0"/>
          </a:p>
          <a:p>
            <a:endParaRPr lang="en-US" sz="1200" dirty="0"/>
          </a:p>
          <a:p>
            <a:r>
              <a:rPr lang="en-US" sz="1200" dirty="0"/>
              <a:t>Draw the participants’ attention to the table shown on the screen. Explain that the table shows the observations recorded for four days by a caregiver about the times when an</a:t>
            </a:r>
            <a:r>
              <a:rPr lang="en-US" sz="1200" baseline="0" dirty="0"/>
              <a:t> elder rested and the activities the elder performed before taking rest during the day. </a:t>
            </a:r>
            <a:endParaRPr lang="en-US" sz="1200" baseline="0" dirty="0"/>
          </a:p>
          <a:p>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dirty="0"/>
              <a:t>Distribute the writing material and say aloud the instruction on the screen – Identify the elder’s sleep and rest pattern using the above observations.</a:t>
            </a:r>
            <a:endParaRPr lang="en-US" sz="1200" dirty="0"/>
          </a:p>
          <a:p>
            <a:endParaRPr lang="en-US" sz="1200" dirty="0"/>
          </a:p>
          <a:p>
            <a:r>
              <a:rPr lang="en-US" sz="1200" dirty="0"/>
              <a:t>Allow the participants a fixed duration of time, say 15-20</a:t>
            </a:r>
            <a:r>
              <a:rPr lang="en-US" sz="1200" baseline="0" dirty="0"/>
              <a:t> minutes, to observe the table and create a sleep and rest pattern for the elder. If required, tell the participants that they have to identify the activities after which rest is required and approximate duration of rest required after such an activity.</a:t>
            </a:r>
            <a:endParaRPr lang="en-US" sz="1200" baseline="0" dirty="0"/>
          </a:p>
          <a:p>
            <a:endParaRPr lang="en-US" sz="1200" baseline="0" dirty="0"/>
          </a:p>
          <a:p>
            <a:r>
              <a:rPr lang="en-US" sz="1200" baseline="0" dirty="0"/>
              <a:t>Invite participants to share their results. Finally move to the next slide.</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11.1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323528" y="176962"/>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graphicFrame>
        <p:nvGraphicFramePr>
          <p:cNvPr id="12" name="Table 11"/>
          <p:cNvGraphicFramePr>
            <a:graphicFrameLocks noGrp="1"/>
          </p:cNvGraphicFramePr>
          <p:nvPr/>
        </p:nvGraphicFramePr>
        <p:xfrm>
          <a:off x="131201" y="811044"/>
          <a:ext cx="5343968" cy="5334000"/>
        </p:xfrm>
        <a:graphic>
          <a:graphicData uri="http://schemas.openxmlformats.org/drawingml/2006/table">
            <a:tbl>
              <a:tblPr firstRow="1" bandRow="1">
                <a:tableStyleId>{5C22544A-7EE6-4342-B048-85BDC9FD1C3A}</a:tableStyleId>
              </a:tblPr>
              <a:tblGrid>
                <a:gridCol w="720079"/>
                <a:gridCol w="3299596"/>
                <a:gridCol w="1324293"/>
              </a:tblGrid>
              <a:tr h="1310640">
                <a:tc>
                  <a:txBody>
                    <a:bodyPr/>
                    <a:lstStyle/>
                    <a:p>
                      <a:r>
                        <a:rPr lang="en-US" sz="2000" dirty="0">
                          <a:latin typeface="Helvetica" panose="020B0604020202020204" pitchFamily="34" charset="0"/>
                        </a:rPr>
                        <a:t>Day</a:t>
                      </a:r>
                      <a:endParaRPr lang="en-US" sz="2000" dirty="0">
                        <a:latin typeface="Helvetica" panose="020B0604020202020204" pitchFamily="34" charset="0"/>
                      </a:endParaRPr>
                    </a:p>
                  </a:txBody>
                  <a:tcPr anchor="ctr">
                    <a:solidFill>
                      <a:schemeClr val="accent4">
                        <a:lumMod val="75000"/>
                      </a:schemeClr>
                    </a:solidFill>
                  </a:tcPr>
                </a:tc>
                <a:tc>
                  <a:txBody>
                    <a:bodyPr/>
                    <a:lstStyle/>
                    <a:p>
                      <a:r>
                        <a:rPr lang="en-US" sz="2000" dirty="0">
                          <a:latin typeface="Helvetica" panose="020B0604020202020204" pitchFamily="34" charset="0"/>
                        </a:rPr>
                        <a:t>Time When Elder Rested</a:t>
                      </a:r>
                      <a:endParaRPr lang="en-US" sz="2000" dirty="0">
                        <a:latin typeface="Helvetica" panose="020B0604020202020204" pitchFamily="34" charset="0"/>
                      </a:endParaRPr>
                    </a:p>
                  </a:txBody>
                  <a:tcPr anchor="ctr">
                    <a:solidFill>
                      <a:schemeClr val="accent4">
                        <a:lumMod val="75000"/>
                      </a:schemeClr>
                    </a:solidFill>
                  </a:tcPr>
                </a:tc>
                <a:tc>
                  <a:txBody>
                    <a:bodyPr/>
                    <a:lstStyle/>
                    <a:p>
                      <a:r>
                        <a:rPr lang="en-US" sz="2000" dirty="0">
                          <a:latin typeface="Helvetica" panose="020B0604020202020204" pitchFamily="34" charset="0"/>
                        </a:rPr>
                        <a:t>Activity </a:t>
                      </a:r>
                      <a:endParaRPr lang="en-US" sz="2000" dirty="0">
                        <a:latin typeface="Helvetica" panose="020B0604020202020204" pitchFamily="34" charset="0"/>
                      </a:endParaRPr>
                    </a:p>
                    <a:p>
                      <a:r>
                        <a:rPr lang="en-US" sz="2000" dirty="0">
                          <a:latin typeface="Helvetica" panose="020B0604020202020204" pitchFamily="34" charset="0"/>
                        </a:rPr>
                        <a:t>Done </a:t>
                      </a:r>
                      <a:endParaRPr lang="en-US" sz="2000" dirty="0">
                        <a:latin typeface="Helvetica" panose="020B0604020202020204" pitchFamily="34" charset="0"/>
                      </a:endParaRPr>
                    </a:p>
                    <a:p>
                      <a:r>
                        <a:rPr lang="en-US" sz="2000" dirty="0">
                          <a:latin typeface="Helvetica" panose="020B0604020202020204" pitchFamily="34" charset="0"/>
                        </a:rPr>
                        <a:t>Before </a:t>
                      </a:r>
                      <a:endParaRPr lang="en-US" sz="2000" dirty="0">
                        <a:latin typeface="Helvetica" panose="020B0604020202020204" pitchFamily="34" charset="0"/>
                      </a:endParaRPr>
                    </a:p>
                    <a:p>
                      <a:r>
                        <a:rPr lang="en-US" sz="2000" dirty="0">
                          <a:latin typeface="Helvetica" panose="020B0604020202020204" pitchFamily="34" charset="0"/>
                        </a:rPr>
                        <a:t>Rest</a:t>
                      </a:r>
                      <a:endParaRPr lang="en-US" sz="2000" dirty="0">
                        <a:latin typeface="Helvetica" panose="020B0604020202020204" pitchFamily="34" charset="0"/>
                      </a:endParaRPr>
                    </a:p>
                  </a:txBody>
                  <a:tcPr anchor="ctr">
                    <a:solidFill>
                      <a:schemeClr val="accent4">
                        <a:lumMod val="75000"/>
                      </a:schemeClr>
                    </a:solidFill>
                  </a:tcPr>
                </a:tc>
              </a:tr>
              <a:tr h="1005840">
                <a:tc>
                  <a:txBody>
                    <a:bodyPr/>
                    <a:lstStyle/>
                    <a:p>
                      <a:pPr algn="ctr"/>
                      <a:r>
                        <a:rPr lang="en-US" sz="2000" dirty="0">
                          <a:latin typeface="Helvetica" panose="020B0604020202020204" pitchFamily="34" charset="0"/>
                        </a:rPr>
                        <a:t>1</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9:00 AM – 9:30 AM</a:t>
                      </a:r>
                      <a:endParaRPr lang="en-US" sz="2000" dirty="0">
                        <a:latin typeface="Helvetica" panose="020B0604020202020204" pitchFamily="34" charset="0"/>
                      </a:endParaRPr>
                    </a:p>
                    <a:p>
                      <a:pPr algn="ctr"/>
                      <a:r>
                        <a:rPr lang="en-US" sz="2000" dirty="0">
                          <a:latin typeface="Helvetica" panose="020B0604020202020204" pitchFamily="34" charset="0"/>
                        </a:rPr>
                        <a:t>1:30 PM – 2:30 PM</a:t>
                      </a:r>
                      <a:endParaRPr lang="en-US" sz="2000" dirty="0">
                        <a:latin typeface="Helvetica" panose="020B0604020202020204" pitchFamily="34" charset="0"/>
                      </a:endParaRPr>
                    </a:p>
                    <a:p>
                      <a:pPr algn="ctr"/>
                      <a:r>
                        <a:rPr lang="en-US" sz="2000" dirty="0">
                          <a:latin typeface="Helvetica" panose="020B0604020202020204" pitchFamily="34" charset="0"/>
                        </a:rPr>
                        <a:t>7:00 PM – 7:15 PM</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l"/>
                      <a:r>
                        <a:rPr lang="en-US" sz="2000" dirty="0">
                          <a:latin typeface="Helvetica" panose="020B0604020202020204" pitchFamily="34" charset="0"/>
                        </a:rPr>
                        <a:t>Bath</a:t>
                      </a:r>
                      <a:endParaRPr lang="en-US" sz="2000" dirty="0">
                        <a:latin typeface="Helvetica" panose="020B0604020202020204" pitchFamily="34" charset="0"/>
                      </a:endParaRPr>
                    </a:p>
                    <a:p>
                      <a:pPr algn="l"/>
                      <a:r>
                        <a:rPr lang="en-US" sz="2000" dirty="0">
                          <a:latin typeface="Helvetica" panose="020B0604020202020204" pitchFamily="34" charset="0"/>
                        </a:rPr>
                        <a:t>Lunch</a:t>
                      </a:r>
                      <a:endParaRPr lang="en-US" sz="2000" dirty="0">
                        <a:latin typeface="Helvetica" panose="020B0604020202020204" pitchFamily="34" charset="0"/>
                      </a:endParaRPr>
                    </a:p>
                    <a:p>
                      <a:pPr algn="l"/>
                      <a:r>
                        <a:rPr lang="en-US" sz="2000" dirty="0">
                          <a:latin typeface="Helvetica" panose="020B0604020202020204" pitchFamily="34" charset="0"/>
                        </a:rPr>
                        <a:t>Reading</a:t>
                      </a:r>
                      <a:endParaRPr lang="en-US" sz="2000" dirty="0">
                        <a:latin typeface="Helvetica" panose="020B0604020202020204" pitchFamily="34" charset="0"/>
                      </a:endParaRPr>
                    </a:p>
                  </a:txBody>
                  <a:tcPr anchor="ctr">
                    <a:solidFill>
                      <a:schemeClr val="accent4">
                        <a:lumMod val="60000"/>
                        <a:lumOff val="40000"/>
                      </a:schemeClr>
                    </a:solidFill>
                  </a:tcPr>
                </a:tc>
              </a:tr>
              <a:tr h="1005840">
                <a:tc>
                  <a:txBody>
                    <a:bodyPr/>
                    <a:lstStyle/>
                    <a:p>
                      <a:pPr algn="ctr"/>
                      <a:r>
                        <a:rPr lang="en-US" sz="2000" dirty="0">
                          <a:latin typeface="Helvetica" panose="020B0604020202020204" pitchFamily="34" charset="0"/>
                        </a:rPr>
                        <a:t>2</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9:15 AM – 9:35 AM</a:t>
                      </a:r>
                      <a:endParaRPr lang="en-US" sz="2000" dirty="0">
                        <a:latin typeface="Helvetica" panose="020B0604020202020204" pitchFamily="34" charset="0"/>
                      </a:endParaRPr>
                    </a:p>
                    <a:p>
                      <a:pPr algn="ctr"/>
                      <a:r>
                        <a:rPr lang="en-US" sz="2000" dirty="0">
                          <a:latin typeface="Helvetica" panose="020B0604020202020204" pitchFamily="34" charset="0"/>
                        </a:rPr>
                        <a:t>2:00 PM – 2:50 PM</a:t>
                      </a:r>
                      <a:endParaRPr lang="en-US" sz="2000" dirty="0">
                        <a:latin typeface="Helvetica" panose="020B0604020202020204" pitchFamily="34" charset="0"/>
                      </a:endParaRPr>
                    </a:p>
                    <a:p>
                      <a:pPr algn="ctr"/>
                      <a:r>
                        <a:rPr lang="en-US" sz="2000" dirty="0">
                          <a:latin typeface="Helvetica" panose="020B0604020202020204" pitchFamily="34" charset="0"/>
                        </a:rPr>
                        <a:t>5:00 PM – 5:25 PM</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l"/>
                      <a:r>
                        <a:rPr lang="en-US" sz="2000" dirty="0">
                          <a:latin typeface="Helvetica" panose="020B0604020202020204" pitchFamily="34" charset="0"/>
                        </a:rPr>
                        <a:t>Breakfast</a:t>
                      </a:r>
                      <a:endParaRPr lang="en-US" sz="2000" dirty="0">
                        <a:latin typeface="Helvetica" panose="020B0604020202020204" pitchFamily="34" charset="0"/>
                      </a:endParaRPr>
                    </a:p>
                    <a:p>
                      <a:pPr algn="l"/>
                      <a:r>
                        <a:rPr lang="en-US" sz="2000" dirty="0">
                          <a:latin typeface="Helvetica" panose="020B0604020202020204" pitchFamily="34" charset="0"/>
                        </a:rPr>
                        <a:t>Lunch</a:t>
                      </a:r>
                      <a:endParaRPr lang="en-US" sz="2000" dirty="0">
                        <a:latin typeface="Helvetica" panose="020B0604020202020204" pitchFamily="34" charset="0"/>
                      </a:endParaRPr>
                    </a:p>
                    <a:p>
                      <a:pPr algn="l"/>
                      <a:r>
                        <a:rPr lang="en-US" sz="2000" dirty="0">
                          <a:latin typeface="Helvetica" panose="020B0604020202020204" pitchFamily="34" charset="0"/>
                        </a:rPr>
                        <a:t>Walk</a:t>
                      </a:r>
                      <a:endParaRPr lang="en-US" sz="2000" dirty="0">
                        <a:latin typeface="Helvetica" panose="020B0604020202020204" pitchFamily="34" charset="0"/>
                      </a:endParaRPr>
                    </a:p>
                  </a:txBody>
                  <a:tcPr anchor="ctr">
                    <a:solidFill>
                      <a:schemeClr val="accent4">
                        <a:lumMod val="60000"/>
                        <a:lumOff val="40000"/>
                      </a:schemeClr>
                    </a:solidFill>
                  </a:tcPr>
                </a:tc>
              </a:tr>
              <a:tr h="1005840">
                <a:tc>
                  <a:txBody>
                    <a:bodyPr/>
                    <a:lstStyle/>
                    <a:p>
                      <a:pPr algn="ctr"/>
                      <a:r>
                        <a:rPr lang="en-US" sz="2000" dirty="0">
                          <a:latin typeface="Helvetica" panose="020B0604020202020204" pitchFamily="34" charset="0"/>
                        </a:rPr>
                        <a:t>3</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9:00 AM – 9:20 AM</a:t>
                      </a:r>
                      <a:endParaRPr lang="en-US" sz="2000" dirty="0">
                        <a:latin typeface="Helvetica" panose="020B0604020202020204" pitchFamily="34" charset="0"/>
                      </a:endParaRPr>
                    </a:p>
                    <a:p>
                      <a:pPr algn="ctr"/>
                      <a:r>
                        <a:rPr lang="en-US" sz="2000" dirty="0">
                          <a:latin typeface="Helvetica" panose="020B0604020202020204" pitchFamily="34" charset="0"/>
                        </a:rPr>
                        <a:t>1:45 PM – 2:30 PM</a:t>
                      </a:r>
                      <a:endParaRPr lang="en-US" sz="2000" dirty="0">
                        <a:latin typeface="Helvetica" panose="020B0604020202020204" pitchFamily="34" charset="0"/>
                      </a:endParaRPr>
                    </a:p>
                    <a:p>
                      <a:pPr algn="ctr"/>
                      <a:r>
                        <a:rPr lang="en-US" sz="2000" dirty="0">
                          <a:latin typeface="Helvetica" panose="020B0604020202020204" pitchFamily="34" charset="0"/>
                        </a:rPr>
                        <a:t>5:30 PM – 5:55 PM</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l"/>
                      <a:r>
                        <a:rPr lang="en-US" sz="2000" dirty="0">
                          <a:latin typeface="Helvetica" panose="020B0604020202020204" pitchFamily="34" charset="0"/>
                        </a:rPr>
                        <a:t>Bath</a:t>
                      </a:r>
                      <a:endParaRPr lang="en-US" sz="2000" dirty="0">
                        <a:latin typeface="Helvetica" panose="020B0604020202020204" pitchFamily="34" charset="0"/>
                      </a:endParaRPr>
                    </a:p>
                    <a:p>
                      <a:pPr algn="l"/>
                      <a:r>
                        <a:rPr lang="en-US" sz="2000" dirty="0">
                          <a:latin typeface="Helvetica" panose="020B0604020202020204" pitchFamily="34" charset="0"/>
                        </a:rPr>
                        <a:t>Lunch</a:t>
                      </a:r>
                      <a:endParaRPr lang="en-US" sz="2000" dirty="0">
                        <a:latin typeface="Helvetica" panose="020B0604020202020204" pitchFamily="34" charset="0"/>
                      </a:endParaRPr>
                    </a:p>
                    <a:p>
                      <a:pPr algn="l"/>
                      <a:r>
                        <a:rPr lang="en-US" sz="2000" dirty="0">
                          <a:latin typeface="Helvetica" panose="020B0604020202020204" pitchFamily="34" charset="0"/>
                        </a:rPr>
                        <a:t>Walk</a:t>
                      </a:r>
                      <a:endParaRPr lang="en-US" sz="2000" dirty="0">
                        <a:latin typeface="Helvetica" panose="020B0604020202020204" pitchFamily="34" charset="0"/>
                      </a:endParaRPr>
                    </a:p>
                  </a:txBody>
                  <a:tcPr anchor="ctr">
                    <a:solidFill>
                      <a:schemeClr val="accent4">
                        <a:lumMod val="60000"/>
                        <a:lumOff val="40000"/>
                      </a:schemeClr>
                    </a:solidFill>
                  </a:tcPr>
                </a:tc>
              </a:tr>
              <a:tr h="1005840">
                <a:tc>
                  <a:txBody>
                    <a:bodyPr/>
                    <a:lstStyle/>
                    <a:p>
                      <a:pPr algn="ctr"/>
                      <a:r>
                        <a:rPr lang="en-US" sz="2000" dirty="0">
                          <a:latin typeface="Helvetica" panose="020B0604020202020204" pitchFamily="34" charset="0"/>
                        </a:rPr>
                        <a:t>4</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8:50 AM – 9:25 AM</a:t>
                      </a:r>
                      <a:endParaRPr lang="en-US" sz="2000" dirty="0">
                        <a:latin typeface="Helvetica" panose="020B0604020202020204" pitchFamily="34" charset="0"/>
                      </a:endParaRPr>
                    </a:p>
                    <a:p>
                      <a:pPr algn="ctr"/>
                      <a:r>
                        <a:rPr lang="en-US" sz="2000" dirty="0">
                          <a:latin typeface="Helvetica" panose="020B0604020202020204" pitchFamily="34" charset="0"/>
                        </a:rPr>
                        <a:t>1:30 PM – 2:15 PM</a:t>
                      </a:r>
                      <a:endParaRPr lang="en-US" sz="2000" dirty="0">
                        <a:latin typeface="Helvetica" panose="020B0604020202020204" pitchFamily="34" charset="0"/>
                      </a:endParaRPr>
                    </a:p>
                    <a:p>
                      <a:pPr algn="ctr"/>
                      <a:r>
                        <a:rPr lang="en-US" sz="2000" dirty="0">
                          <a:latin typeface="Helvetica" panose="020B0604020202020204" pitchFamily="34" charset="0"/>
                        </a:rPr>
                        <a:t>5:15 PM – 5:35 PM</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l"/>
                      <a:r>
                        <a:rPr lang="en-US" sz="2000" dirty="0">
                          <a:latin typeface="Helvetica" panose="020B0604020202020204" pitchFamily="34" charset="0"/>
                        </a:rPr>
                        <a:t>Bath</a:t>
                      </a:r>
                      <a:endParaRPr lang="en-US" sz="2000" dirty="0">
                        <a:latin typeface="Helvetica" panose="020B0604020202020204" pitchFamily="34" charset="0"/>
                      </a:endParaRPr>
                    </a:p>
                    <a:p>
                      <a:pPr algn="l"/>
                      <a:r>
                        <a:rPr lang="en-US" sz="2000" dirty="0">
                          <a:latin typeface="Helvetica" panose="020B0604020202020204" pitchFamily="34" charset="0"/>
                        </a:rPr>
                        <a:t>Lunch</a:t>
                      </a:r>
                      <a:endParaRPr lang="en-US" sz="2000" dirty="0">
                        <a:latin typeface="Helvetica" panose="020B0604020202020204" pitchFamily="34" charset="0"/>
                      </a:endParaRPr>
                    </a:p>
                    <a:p>
                      <a:pPr algn="l"/>
                      <a:r>
                        <a:rPr lang="en-US" sz="2000" dirty="0">
                          <a:latin typeface="Helvetica" panose="020B0604020202020204" pitchFamily="34" charset="0"/>
                        </a:rPr>
                        <a:t>walk</a:t>
                      </a:r>
                      <a:endParaRPr lang="en-US" sz="2000" dirty="0">
                        <a:latin typeface="Helvetica" panose="020B0604020202020204" pitchFamily="34" charset="0"/>
                      </a:endParaRPr>
                    </a:p>
                  </a:txBody>
                  <a:tcPr anchor="ctr">
                    <a:solidFill>
                      <a:schemeClr val="accent4">
                        <a:lumMod val="60000"/>
                        <a:lumOff val="40000"/>
                      </a:schemeClr>
                    </a:solidFill>
                  </a:tcPr>
                </a:tc>
              </a:tr>
            </a:tbl>
          </a:graphicData>
        </a:graphic>
      </p:graphicFrame>
      <p:graphicFrame>
        <p:nvGraphicFramePr>
          <p:cNvPr id="13" name="Table 12"/>
          <p:cNvGraphicFramePr>
            <a:graphicFrameLocks noGrp="1"/>
          </p:cNvGraphicFramePr>
          <p:nvPr/>
        </p:nvGraphicFramePr>
        <p:xfrm>
          <a:off x="5652120" y="823210"/>
          <a:ext cx="3312368" cy="5321835"/>
        </p:xfrm>
        <a:graphic>
          <a:graphicData uri="http://schemas.openxmlformats.org/drawingml/2006/table">
            <a:tbl>
              <a:tblPr firstRow="1" bandRow="1">
                <a:tableStyleId>{5C22544A-7EE6-4342-B048-85BDC9FD1C3A}</a:tableStyleId>
              </a:tblPr>
              <a:tblGrid>
                <a:gridCol w="1656184"/>
                <a:gridCol w="1656184"/>
              </a:tblGrid>
              <a:tr h="906683">
                <a:tc gridSpan="2">
                  <a:txBody>
                    <a:bodyPr/>
                    <a:lstStyle/>
                    <a:p>
                      <a:pPr algn="ctr"/>
                      <a:r>
                        <a:rPr lang="en-US" sz="2000" dirty="0">
                          <a:latin typeface="Helvetica" panose="020B0604020202020204" pitchFamily="34" charset="0"/>
                        </a:rPr>
                        <a:t>Sleep and Rest Pattern</a:t>
                      </a:r>
                      <a:endParaRPr lang="en-US" sz="2000" dirty="0">
                        <a:latin typeface="Helvetica" panose="020B0604020202020204" pitchFamily="34" charset="0"/>
                      </a:endParaRPr>
                    </a:p>
                    <a:p>
                      <a:pPr algn="ctr"/>
                      <a:endParaRPr lang="en-US" sz="2000" dirty="0">
                        <a:latin typeface="Helvetica" panose="020B0604020202020204" pitchFamily="34" charset="0"/>
                      </a:endParaRPr>
                    </a:p>
                  </a:txBody>
                  <a:tcPr>
                    <a:solidFill>
                      <a:schemeClr val="accent4">
                        <a:lumMod val="75000"/>
                      </a:schemeClr>
                    </a:solidFill>
                  </a:tcPr>
                </a:tc>
                <a:tc hMerge="1">
                  <a:tcPr/>
                </a:tc>
              </a:tr>
              <a:tr h="1695103">
                <a:tc>
                  <a:txBody>
                    <a:bodyPr/>
                    <a:lstStyle/>
                    <a:p>
                      <a:pPr algn="ctr"/>
                      <a:r>
                        <a:rPr lang="en-US" sz="2000" dirty="0">
                          <a:latin typeface="Helvetica" panose="020B0604020202020204" pitchFamily="34" charset="0"/>
                        </a:rPr>
                        <a:t>Activity  After Which Rest is Required</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Duration of Rest Required</a:t>
                      </a:r>
                      <a:endParaRPr lang="en-US" sz="2000" dirty="0">
                        <a:latin typeface="Helvetica" panose="020B0604020202020204" pitchFamily="34" charset="0"/>
                      </a:endParaRPr>
                    </a:p>
                  </a:txBody>
                  <a:tcPr anchor="ctr">
                    <a:solidFill>
                      <a:schemeClr val="accent4">
                        <a:lumMod val="60000"/>
                        <a:lumOff val="40000"/>
                      </a:schemeClr>
                    </a:solidFill>
                  </a:tcPr>
                </a:tc>
              </a:tr>
              <a:tr h="906683">
                <a:tc>
                  <a:txBody>
                    <a:bodyPr/>
                    <a:lstStyle/>
                    <a:p>
                      <a:pPr algn="ctr"/>
                      <a:r>
                        <a:rPr lang="en-US" sz="2000" dirty="0">
                          <a:latin typeface="Helvetica" panose="020B0604020202020204" pitchFamily="34" charset="0"/>
                        </a:rPr>
                        <a:t>Bath</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Around 30 minutes</a:t>
                      </a:r>
                      <a:endParaRPr lang="en-US" sz="2000" dirty="0">
                        <a:latin typeface="Helvetica" panose="020B0604020202020204" pitchFamily="34" charset="0"/>
                      </a:endParaRPr>
                    </a:p>
                  </a:txBody>
                  <a:tcPr anchor="ctr">
                    <a:solidFill>
                      <a:schemeClr val="accent4">
                        <a:lumMod val="60000"/>
                        <a:lumOff val="40000"/>
                      </a:schemeClr>
                    </a:solidFill>
                  </a:tcPr>
                </a:tc>
              </a:tr>
              <a:tr h="906683">
                <a:tc>
                  <a:txBody>
                    <a:bodyPr/>
                    <a:lstStyle/>
                    <a:p>
                      <a:pPr algn="ctr"/>
                      <a:r>
                        <a:rPr lang="en-US" sz="2000" dirty="0">
                          <a:latin typeface="Helvetica" panose="020B0604020202020204" pitchFamily="34" charset="0"/>
                        </a:rPr>
                        <a:t>Lunch</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Around  1 hour</a:t>
                      </a:r>
                      <a:endParaRPr lang="en-US" sz="2000" dirty="0">
                        <a:latin typeface="Helvetica" panose="020B0604020202020204" pitchFamily="34" charset="0"/>
                      </a:endParaRPr>
                    </a:p>
                  </a:txBody>
                  <a:tcPr anchor="ctr">
                    <a:solidFill>
                      <a:schemeClr val="accent4">
                        <a:lumMod val="60000"/>
                        <a:lumOff val="40000"/>
                      </a:schemeClr>
                    </a:solidFill>
                  </a:tcPr>
                </a:tc>
              </a:tr>
              <a:tr h="906683">
                <a:tc>
                  <a:txBody>
                    <a:bodyPr/>
                    <a:lstStyle/>
                    <a:p>
                      <a:pPr algn="ctr"/>
                      <a:r>
                        <a:rPr lang="en-US" sz="2000" dirty="0">
                          <a:latin typeface="Helvetica" panose="020B0604020202020204" pitchFamily="34" charset="0"/>
                        </a:rPr>
                        <a:t>Walk</a:t>
                      </a:r>
                      <a:endParaRPr lang="en-US" sz="2000" dirty="0">
                        <a:latin typeface="Helvetica" panose="020B0604020202020204" pitchFamily="34" charset="0"/>
                      </a:endParaRPr>
                    </a:p>
                  </a:txBody>
                  <a:tcPr anchor="ctr">
                    <a:solidFill>
                      <a:schemeClr val="accent4">
                        <a:lumMod val="60000"/>
                        <a:lumOff val="40000"/>
                      </a:schemeClr>
                    </a:solidFill>
                  </a:tcPr>
                </a:tc>
                <a:tc>
                  <a:txBody>
                    <a:bodyPr/>
                    <a:lstStyle/>
                    <a:p>
                      <a:pPr algn="ctr"/>
                      <a:r>
                        <a:rPr lang="en-US" sz="2000" dirty="0">
                          <a:latin typeface="Helvetica" panose="020B0604020202020204" pitchFamily="34" charset="0"/>
                        </a:rPr>
                        <a:t>Around 30 minutes</a:t>
                      </a:r>
                      <a:endParaRPr lang="en-US" sz="2000" dirty="0">
                        <a:latin typeface="Helvetica" panose="020B0604020202020204" pitchFamily="34" charset="0"/>
                      </a:endParaRPr>
                    </a:p>
                  </a:txBody>
                  <a:tcPr anchor="ctr">
                    <a:solidFill>
                      <a:schemeClr val="accent4">
                        <a:lumMod val="60000"/>
                        <a:lumOff val="40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417476" y="1340768"/>
            <a:ext cx="8534400" cy="4176464"/>
          </a:xfrm>
        </p:spPr>
        <p:txBody>
          <a:bodyPr>
            <a:noAutofit/>
          </a:bodyPr>
          <a:lstStyle/>
          <a:p>
            <a:pPr lvl="0"/>
            <a:r>
              <a:rPr lang="en-US" sz="2000" dirty="0">
                <a:latin typeface="Helvetica" panose="020B0604020202020204" pitchFamily="34" charset="0"/>
              </a:rPr>
              <a:t>To identify sleep and rest pattern: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Record times of the day when the elder feels tired or wants to sleep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Record the activity performed by the elder before feeling tired and sleepy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Record your observations for several days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Analyze your observations and look for similarities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Identify the pattern from specific times and activities after which the elder feels tired and sleepy </a:t>
            </a:r>
            <a:endParaRPr lang="en-US" sz="2000" dirty="0">
              <a:latin typeface="Helvetica" panose="020B0604020202020204" pitchFamily="34" charset="0"/>
            </a:endParaRPr>
          </a:p>
          <a:p>
            <a:pPr lvl="0"/>
            <a:r>
              <a:rPr lang="en-US" sz="2000" dirty="0">
                <a:latin typeface="Helvetica" panose="020B0604020202020204" pitchFamily="34" charset="0"/>
              </a:rPr>
              <a:t>The activities for the day should not interfere with the elder's sleep and rest pattern </a:t>
            </a:r>
            <a:endParaRPr lang="en-US" sz="2000" dirty="0">
              <a:latin typeface="Helvetica" panose="020B0604020202020204" pitchFamily="34" charset="0"/>
            </a:endParaRPr>
          </a:p>
          <a:p>
            <a:pPr lvl="0"/>
            <a:r>
              <a:rPr lang="en-US" sz="2000" dirty="0">
                <a:latin typeface="Helvetica" panose="020B0604020202020204" pitchFamily="34" charset="0"/>
              </a:rPr>
              <a:t>If the elder has a problem of sleeplessness, inform a family member or the elder’s doctor </a:t>
            </a:r>
            <a:endParaRPr lang="en-US" sz="2000" dirty="0">
              <a:latin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13929" y="2663424"/>
            <a:ext cx="8928992" cy="1440000"/>
          </a:xfrm>
          <a:prstGeom prst="rect">
            <a:avLst/>
          </a:prstGeom>
        </p:spPr>
      </p:pic>
      <p:sp>
        <p:nvSpPr>
          <p:cNvPr id="9" name="Rectangle 8"/>
          <p:cNvSpPr/>
          <p:nvPr/>
        </p:nvSpPr>
        <p:spPr>
          <a:xfrm>
            <a:off x="287524" y="3106425"/>
            <a:ext cx="856895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Handling Loneliness in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Handling Loneliness in the Elder</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374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1359" y="1268760"/>
            <a:ext cx="7704856" cy="465197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latin typeface="Helvetica" panose="020B0604020202020204" pitchFamily="34" charset="0"/>
              </a:rPr>
              <a:t>If the elder under your care feels lonely:</a:t>
            </a:r>
            <a:endParaRPr lang="en-US" sz="2000" dirty="0">
              <a:latin typeface="Helvetica" panose="020B0604020202020204" pitchFamily="34" charset="0"/>
            </a:endParaRPr>
          </a:p>
          <a:p>
            <a:pPr marL="342900" lvl="0" indent="-342900">
              <a:lnSpc>
                <a:spcPct val="150000"/>
              </a:lnSpc>
              <a:buFont typeface="Arial" panose="020B0604020202020204" pitchFamily="34" charset="0"/>
              <a:buChar char="•"/>
            </a:pPr>
            <a:r>
              <a:rPr lang="en-US" sz="2000" dirty="0">
                <a:latin typeface="Helvetica" panose="020B0604020202020204" pitchFamily="34" charset="0"/>
              </a:rPr>
              <a:t>Listen to them and find out about their passions</a:t>
            </a:r>
            <a:endParaRPr lang="en-US" sz="2000" dirty="0">
              <a:latin typeface="Helvetica" panose="020B0604020202020204" pitchFamily="34" charset="0"/>
            </a:endParaRPr>
          </a:p>
          <a:p>
            <a:pPr marL="342900" lvl="0" indent="-342900">
              <a:lnSpc>
                <a:spcPct val="150000"/>
              </a:lnSpc>
              <a:buFont typeface="Arial" panose="020B0604020202020204" pitchFamily="34" charset="0"/>
              <a:buChar char="•"/>
            </a:pPr>
            <a:r>
              <a:rPr lang="en-US" sz="2000" dirty="0">
                <a:latin typeface="Helvetica" panose="020B0604020202020204" pitchFamily="34" charset="0"/>
              </a:rPr>
              <a:t>Read up on their areas of interests and try to engage them in good conversations</a:t>
            </a:r>
            <a:endParaRPr lang="en-US" sz="2000" dirty="0">
              <a:latin typeface="Helvetica" panose="020B0604020202020204" pitchFamily="34" charset="0"/>
            </a:endParaRPr>
          </a:p>
          <a:p>
            <a:pPr marL="342900" lvl="0" indent="-342900">
              <a:lnSpc>
                <a:spcPct val="150000"/>
              </a:lnSpc>
              <a:buFont typeface="Arial" panose="020B0604020202020204" pitchFamily="34" charset="0"/>
              <a:buChar char="•"/>
            </a:pPr>
            <a:r>
              <a:rPr lang="en-US" sz="2000" dirty="0">
                <a:latin typeface="Helvetica" panose="020B0604020202020204" pitchFamily="34" charset="0"/>
              </a:rPr>
              <a:t>Plan social interactions around their areas of interests</a:t>
            </a:r>
            <a:endParaRPr lang="en-US" sz="2000" dirty="0">
              <a:latin typeface="Helvetica" panose="020B0604020202020204" pitchFamily="34" charset="0"/>
            </a:endParaRPr>
          </a:p>
          <a:p>
            <a:pPr marL="342900" lvl="0" indent="-342900">
              <a:lnSpc>
                <a:spcPct val="150000"/>
              </a:lnSpc>
              <a:buFont typeface="Arial" panose="020B0604020202020204" pitchFamily="34" charset="0"/>
              <a:buChar char="•"/>
            </a:pPr>
            <a:r>
              <a:rPr lang="en-US" sz="2000" dirty="0">
                <a:latin typeface="Helvetica" panose="020B0604020202020204" pitchFamily="34" charset="0"/>
              </a:rPr>
              <a:t>Try to bridge the gap with younger generations through activities they can do together</a:t>
            </a:r>
            <a:endParaRPr lang="en-US" sz="2000" dirty="0">
              <a:latin typeface="Helvetica" panose="020B0604020202020204" pitchFamily="34" charset="0"/>
            </a:endParaRPr>
          </a:p>
          <a:p>
            <a:pPr marL="342900" lvl="0" indent="-342900">
              <a:lnSpc>
                <a:spcPct val="150000"/>
              </a:lnSpc>
              <a:buFont typeface="Arial" panose="020B0604020202020204" pitchFamily="34" charset="0"/>
              <a:buChar char="•"/>
            </a:pPr>
            <a:r>
              <a:rPr lang="en-US" sz="2000" dirty="0">
                <a:latin typeface="Helvetica" panose="020B0604020202020204" pitchFamily="34" charset="0"/>
              </a:rPr>
              <a:t>Encourage family members and friends to stay connected with the elder</a:t>
            </a:r>
            <a:endParaRPr lang="en-US" sz="2000" dirty="0">
              <a:latin typeface="Helvetica" panose="020B0604020202020204" pitchFamily="34" charset="0"/>
            </a:endParaRPr>
          </a:p>
          <a:p>
            <a:pPr marL="342900" indent="-342900">
              <a:lnSpc>
                <a:spcPct val="150000"/>
              </a:lnSpc>
              <a:buFont typeface="Arial" panose="020B0604020202020204" pitchFamily="34" charset="0"/>
              <a:buChar char="•"/>
            </a:pPr>
            <a:r>
              <a:rPr lang="en-US" sz="2000" dirty="0">
                <a:latin typeface="Helvetica" panose="020B0604020202020204" pitchFamily="34" charset="0"/>
              </a:rPr>
              <a:t>Encourage elders to meet new people and make new friends</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Helping the Elders with Depression</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Helping the Elders with Depression</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411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9003432" cy="1440000"/>
          </a:xfrm>
          <a:prstGeom prst="rect">
            <a:avLst/>
          </a:prstGeom>
        </p:spPr>
      </p:pic>
      <p:sp>
        <p:nvSpPr>
          <p:cNvPr id="9" name="Rectangle 8"/>
          <p:cNvSpPr/>
          <p:nvPr/>
        </p:nvSpPr>
        <p:spPr>
          <a:xfrm>
            <a:off x="263184" y="3265820"/>
            <a:ext cx="8715400" cy="553998"/>
          </a:xfrm>
          <a:prstGeom prst="rect">
            <a:avLst/>
          </a:prstGeom>
        </p:spPr>
        <p:txBody>
          <a:bodyPr wrap="square">
            <a:spAutoFit/>
          </a:bodyPr>
          <a:lstStyle/>
          <a:p>
            <a:pPr algn="ctr"/>
            <a:r>
              <a:rPr lang="en-US" sz="3000" b="1" dirty="0">
                <a:latin typeface="Arial" panose="020B0604020202020204" pitchFamily="34" charset="0"/>
                <a:cs typeface="Arial" panose="020B0604020202020204" pitchFamily="34" charset="0"/>
              </a:rPr>
              <a:t>Reducing Stress of the Elder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
        <p:nvSpPr>
          <p:cNvPr id="11" name="Title 1"/>
          <p:cNvSpPr>
            <a:spLocks noGrp="1"/>
          </p:cNvSpPr>
          <p:nvPr>
            <p:ph type="title"/>
          </p:nvPr>
        </p:nvSpPr>
        <p:spPr>
          <a:xfrm>
            <a:off x="277580" y="3028165"/>
            <a:ext cx="8229600" cy="327938"/>
          </a:xfrm>
        </p:spPr>
        <p:txBody>
          <a:bodyPr>
            <a:normAutofit fontScale="90000"/>
          </a:bodyPr>
          <a:lstStyle/>
          <a:p>
            <a:r>
              <a:rPr lang="en-US" sz="2000" dirty="0"/>
              <a:t>List of Hobbies</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95536" y="1124744"/>
            <a:ext cx="8534400" cy="4680520"/>
          </a:xfrm>
        </p:spPr>
        <p:txBody>
          <a:bodyPr>
            <a:noAutofit/>
          </a:bodyPr>
          <a:lstStyle/>
          <a:p>
            <a:pPr lvl="0">
              <a:lnSpc>
                <a:spcPct val="150000"/>
              </a:lnSpc>
            </a:pPr>
            <a:r>
              <a:rPr lang="en-US" sz="2000" dirty="0"/>
              <a:t>If you notice the elder under your care is depressed, identify the reason for depression</a:t>
            </a:r>
            <a:endParaRPr lang="en-US" sz="2000" dirty="0"/>
          </a:p>
          <a:p>
            <a:pPr lvl="0">
              <a:lnSpc>
                <a:spcPct val="150000"/>
              </a:lnSpc>
            </a:pPr>
            <a:r>
              <a:rPr lang="en-US" sz="2000" dirty="0"/>
              <a:t>For external reasons, try to get the elder to see the positive side of life</a:t>
            </a:r>
            <a:endParaRPr lang="en-US" sz="2000" dirty="0"/>
          </a:p>
          <a:p>
            <a:pPr lvl="0">
              <a:lnSpc>
                <a:spcPct val="150000"/>
              </a:lnSpc>
            </a:pPr>
            <a:r>
              <a:rPr lang="en-US" sz="2000" dirty="0"/>
              <a:t>If there are no external reasons, report the depression to their family</a:t>
            </a:r>
            <a:endParaRPr lang="en-US" sz="2000" dirty="0"/>
          </a:p>
          <a:p>
            <a:pPr lvl="0">
              <a:lnSpc>
                <a:spcPct val="150000"/>
              </a:lnSpc>
            </a:pPr>
            <a:r>
              <a:rPr lang="en-US" sz="2000" dirty="0"/>
              <a:t>Provide better nutrition to the elder</a:t>
            </a:r>
            <a:endParaRPr lang="en-US" sz="2000" dirty="0"/>
          </a:p>
          <a:p>
            <a:pPr lvl="0">
              <a:lnSpc>
                <a:spcPct val="150000"/>
              </a:lnSpc>
            </a:pPr>
            <a:r>
              <a:rPr lang="en-US" sz="2000" dirty="0"/>
              <a:t>Incorporate outdoor activities in the elder’s daily or weekly routine</a:t>
            </a:r>
            <a:endParaRPr lang="en-US" sz="2000" dirty="0"/>
          </a:p>
          <a:p>
            <a:pPr lvl="0">
              <a:lnSpc>
                <a:spcPct val="150000"/>
              </a:lnSpc>
            </a:pPr>
            <a:r>
              <a:rPr lang="en-US" sz="2000" dirty="0"/>
              <a:t>Ensure that the elder gets enough sunshine </a:t>
            </a:r>
            <a:endParaRPr lang="en-US" sz="2000" dirty="0"/>
          </a:p>
          <a:p>
            <a:pPr lvl="0">
              <a:lnSpc>
                <a:spcPct val="150000"/>
              </a:lnSpc>
            </a:pPr>
            <a:r>
              <a:rPr lang="en-US" sz="2000" dirty="0"/>
              <a:t>Encourage the elder to interact with others and build a social circle</a:t>
            </a:r>
            <a:endParaRPr lang="en-US" sz="2000" dirty="0"/>
          </a:p>
          <a:p>
            <a:pPr>
              <a:lnSpc>
                <a:spcPct val="150000"/>
              </a:lnSpc>
            </a:pPr>
            <a:r>
              <a:rPr lang="en-US" sz="2000" dirty="0"/>
              <a:t>Encourage the elders to pursue their hobbies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 </a:t>
            </a:r>
            <a:endParaRPr lang="en-IN" sz="1000" b="1"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Dealing with Death of a Loved One</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Dealing with Death of a Loved One</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987" y="1628800"/>
            <a:ext cx="8229600" cy="634082"/>
          </a:xfrm>
        </p:spPr>
        <p:txBody>
          <a:bodyPr>
            <a:normAutofit/>
          </a:bodyPr>
          <a:lstStyle/>
          <a:p>
            <a:r>
              <a:rPr lang="en-US" sz="2000" dirty="0"/>
              <a:t>Group Activity</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graphicFrame>
        <p:nvGraphicFramePr>
          <p:cNvPr id="8" name="Table 7"/>
          <p:cNvGraphicFramePr>
            <a:graphicFrameLocks noGrp="1"/>
          </p:cNvGraphicFramePr>
          <p:nvPr/>
        </p:nvGraphicFramePr>
        <p:xfrm>
          <a:off x="1525787" y="2739541"/>
          <a:ext cx="6461443" cy="3078480"/>
        </p:xfrm>
        <a:graphic>
          <a:graphicData uri="http://schemas.openxmlformats.org/drawingml/2006/table">
            <a:tbl>
              <a:tblPr firstRow="1" bandRow="1">
                <a:tableStyleId>{5C22544A-7EE6-4342-B048-85BDC9FD1C3A}</a:tableStyleId>
              </a:tblPr>
              <a:tblGrid>
                <a:gridCol w="2032000"/>
                <a:gridCol w="2032000"/>
                <a:gridCol w="2397443"/>
              </a:tblGrid>
              <a:tr h="701040">
                <a:tc>
                  <a:txBody>
                    <a:bodyPr/>
                    <a:lstStyle/>
                    <a:p>
                      <a:pPr algn="ctr"/>
                      <a:r>
                        <a:rPr lang="en-US" sz="2000" dirty="0">
                          <a:latin typeface="Helvetica" panose="020B0604020202020204" pitchFamily="34" charset="0"/>
                        </a:rPr>
                        <a:t>Elder’s Remark</a:t>
                      </a:r>
                      <a:endParaRPr lang="en-US" sz="2000" dirty="0">
                        <a:latin typeface="Helvetica" panose="020B0604020202020204" pitchFamily="34" charset="0"/>
                      </a:endParaRPr>
                    </a:p>
                  </a:txBody>
                  <a:tcPr anchor="ctr">
                    <a:solidFill>
                      <a:schemeClr val="accent4">
                        <a:lumMod val="75000"/>
                      </a:schemeClr>
                    </a:solidFill>
                  </a:tcPr>
                </a:tc>
                <a:tc>
                  <a:txBody>
                    <a:bodyPr/>
                    <a:lstStyle/>
                    <a:p>
                      <a:pPr algn="ctr"/>
                      <a:r>
                        <a:rPr lang="en-US" sz="2000" dirty="0">
                          <a:latin typeface="Helvetica" panose="020B0604020202020204" pitchFamily="34" charset="0"/>
                        </a:rPr>
                        <a:t>Stage</a:t>
                      </a:r>
                      <a:endParaRPr lang="en-US" sz="2000" dirty="0">
                        <a:latin typeface="Helvetica" panose="020B0604020202020204" pitchFamily="34" charset="0"/>
                      </a:endParaRPr>
                    </a:p>
                  </a:txBody>
                  <a:tcPr anchor="ctr">
                    <a:solidFill>
                      <a:schemeClr val="accent4">
                        <a:lumMod val="75000"/>
                      </a:schemeClr>
                    </a:solidFill>
                  </a:tcPr>
                </a:tc>
                <a:tc>
                  <a:txBody>
                    <a:bodyPr/>
                    <a:lstStyle/>
                    <a:p>
                      <a:pPr algn="ctr"/>
                      <a:r>
                        <a:rPr lang="en-US" sz="2000" dirty="0">
                          <a:latin typeface="Helvetica" panose="020B0604020202020204" pitchFamily="34" charset="0"/>
                        </a:rPr>
                        <a:t>Caregiver’s Reply</a:t>
                      </a:r>
                      <a:endParaRPr lang="en-US" sz="2000" dirty="0">
                        <a:latin typeface="Helvetica" panose="020B0604020202020204" pitchFamily="34" charset="0"/>
                      </a:endParaRPr>
                    </a:p>
                  </a:txBody>
                  <a:tcPr anchor="ctr">
                    <a:solidFill>
                      <a:schemeClr val="accent4">
                        <a:lumMod val="75000"/>
                      </a:schemeClr>
                    </a:solidFill>
                  </a:tcPr>
                </a:tc>
              </a:tr>
              <a:tr h="396240">
                <a:tc>
                  <a:txBody>
                    <a:bodyPr/>
                    <a:lstStyle/>
                    <a:p>
                      <a:endParaRPr lang="en-US" sz="2000" dirty="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Denial </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a:latin typeface="Helvetica" panose="020B0604020202020204" pitchFamily="34" charset="0"/>
                      </a:endParaRPr>
                    </a:p>
                  </a:txBody>
                  <a:tcPr>
                    <a:solidFill>
                      <a:schemeClr val="accent4">
                        <a:lumMod val="60000"/>
                        <a:lumOff val="40000"/>
                      </a:schemeClr>
                    </a:solidFill>
                  </a:tcPr>
                </a:tc>
              </a:tr>
              <a:tr h="396240">
                <a:tc>
                  <a:txBody>
                    <a:bodyPr/>
                    <a:lstStyle/>
                    <a:p>
                      <a:endParaRPr lang="en-US" sz="200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Anger</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a:latin typeface="Helvetica" panose="020B0604020202020204" pitchFamily="34" charset="0"/>
                      </a:endParaRPr>
                    </a:p>
                  </a:txBody>
                  <a:tcPr>
                    <a:solidFill>
                      <a:schemeClr val="accent4">
                        <a:lumMod val="60000"/>
                        <a:lumOff val="40000"/>
                      </a:schemeClr>
                    </a:solidFill>
                  </a:tcPr>
                </a:tc>
              </a:tr>
              <a:tr h="396240">
                <a:tc>
                  <a:txBody>
                    <a:bodyPr/>
                    <a:lstStyle/>
                    <a:p>
                      <a:endParaRPr lang="en-US" sz="200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Bargaining</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dirty="0">
                        <a:latin typeface="Helvetica" panose="020B0604020202020204" pitchFamily="34" charset="0"/>
                      </a:endParaRPr>
                    </a:p>
                  </a:txBody>
                  <a:tcPr>
                    <a:solidFill>
                      <a:schemeClr val="accent4">
                        <a:lumMod val="60000"/>
                        <a:lumOff val="40000"/>
                      </a:schemeClr>
                    </a:solidFill>
                  </a:tcPr>
                </a:tc>
              </a:tr>
              <a:tr h="396240">
                <a:tc>
                  <a:txBody>
                    <a:bodyPr/>
                    <a:lstStyle/>
                    <a:p>
                      <a:endParaRPr lang="en-US" sz="200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Guilt</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dirty="0">
                        <a:latin typeface="Helvetica" panose="020B0604020202020204" pitchFamily="34" charset="0"/>
                      </a:endParaRPr>
                    </a:p>
                  </a:txBody>
                  <a:tcPr>
                    <a:solidFill>
                      <a:schemeClr val="accent4">
                        <a:lumMod val="60000"/>
                        <a:lumOff val="40000"/>
                      </a:schemeClr>
                    </a:solidFill>
                  </a:tcPr>
                </a:tc>
              </a:tr>
              <a:tr h="396240">
                <a:tc>
                  <a:txBody>
                    <a:bodyPr/>
                    <a:lstStyle/>
                    <a:p>
                      <a:endParaRPr lang="en-US" sz="200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Depression</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dirty="0">
                        <a:latin typeface="Helvetica" panose="020B0604020202020204" pitchFamily="34" charset="0"/>
                      </a:endParaRPr>
                    </a:p>
                  </a:txBody>
                  <a:tcPr>
                    <a:solidFill>
                      <a:schemeClr val="accent4">
                        <a:lumMod val="60000"/>
                        <a:lumOff val="40000"/>
                      </a:schemeClr>
                    </a:solidFill>
                  </a:tcPr>
                </a:tc>
              </a:tr>
              <a:tr h="396240">
                <a:tc>
                  <a:txBody>
                    <a:bodyPr/>
                    <a:lstStyle/>
                    <a:p>
                      <a:endParaRPr lang="en-US" sz="2000">
                        <a:latin typeface="Helvetica" panose="020B0604020202020204" pitchFamily="34" charset="0"/>
                      </a:endParaRPr>
                    </a:p>
                  </a:txBody>
                  <a:tcPr>
                    <a:solidFill>
                      <a:schemeClr val="accent4">
                        <a:lumMod val="60000"/>
                        <a:lumOff val="40000"/>
                      </a:schemeClr>
                    </a:solidFill>
                  </a:tcPr>
                </a:tc>
                <a:tc>
                  <a:txBody>
                    <a:bodyPr/>
                    <a:lstStyle/>
                    <a:p>
                      <a:r>
                        <a:rPr lang="en-US" sz="2000" baseline="0" dirty="0">
                          <a:latin typeface="Helvetica" panose="020B0604020202020204" pitchFamily="34" charset="0"/>
                        </a:rPr>
                        <a:t>Acceptance</a:t>
                      </a:r>
                      <a:endParaRPr lang="en-US" sz="2000" dirty="0">
                        <a:latin typeface="Helvetica" panose="020B0604020202020204" pitchFamily="34" charset="0"/>
                      </a:endParaRPr>
                    </a:p>
                  </a:txBody>
                  <a:tcPr>
                    <a:solidFill>
                      <a:schemeClr val="accent4">
                        <a:lumMod val="60000"/>
                        <a:lumOff val="40000"/>
                      </a:schemeClr>
                    </a:solidFill>
                  </a:tcPr>
                </a:tc>
                <a:tc>
                  <a:txBody>
                    <a:bodyPr/>
                    <a:lstStyle/>
                    <a:p>
                      <a:endParaRPr lang="en-US" sz="2000" dirty="0">
                        <a:latin typeface="Helvetica" panose="020B0604020202020204" pitchFamily="34" charset="0"/>
                      </a:endParaRPr>
                    </a:p>
                  </a:txBody>
                  <a:tcPr>
                    <a:solidFill>
                      <a:schemeClr val="accent4">
                        <a:lumMod val="60000"/>
                        <a:lumOff val="40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271863" y="1628800"/>
            <a:ext cx="8534400" cy="4176464"/>
          </a:xfrm>
        </p:spPr>
        <p:txBody>
          <a:bodyPr>
            <a:noAutofit/>
          </a:bodyPr>
          <a:lstStyle/>
          <a:p>
            <a:pPr lvl="0"/>
            <a:r>
              <a:rPr lang="en-US" sz="2000" dirty="0"/>
              <a:t>Help the elder reach acceptance by supporting them through each stage of grief</a:t>
            </a:r>
            <a:endParaRPr lang="en-US" sz="2000" dirty="0"/>
          </a:p>
          <a:p>
            <a:pPr lvl="0"/>
            <a:r>
              <a:rPr lang="en-US" sz="2000" dirty="0"/>
              <a:t>Watch out for signs like refusal to eat , palpitations, sleeplessness, and wanting to be alone all the time</a:t>
            </a:r>
            <a:endParaRPr lang="en-US" sz="2000" dirty="0"/>
          </a:p>
          <a:p>
            <a:pPr lvl="0"/>
            <a:r>
              <a:rPr lang="en-US" sz="2000" dirty="0"/>
              <a:t>Help arrange for a doctor’s visit if necessary</a:t>
            </a:r>
            <a:endParaRPr lang="en-US" sz="2000" dirty="0"/>
          </a:p>
          <a:p>
            <a:pPr lvl="0"/>
            <a:r>
              <a:rPr lang="en-US" sz="2000" dirty="0"/>
              <a:t>Help the elder cope with a positive outlook</a:t>
            </a:r>
            <a:endParaRPr lang="en-US" sz="2000" dirty="0"/>
          </a:p>
          <a:p>
            <a:pPr lvl="0">
              <a:lnSpc>
                <a:spcPct val="150000"/>
              </a:lnSpc>
            </a:pPr>
            <a:r>
              <a:rPr lang="en-US" sz="2000" dirty="0"/>
              <a:t>Wish them cheerfully every day</a:t>
            </a:r>
            <a:endParaRPr lang="en-US" sz="2000" dirty="0"/>
          </a:p>
          <a:p>
            <a:pPr lvl="0"/>
            <a:r>
              <a:rPr lang="en-US" sz="2000" dirty="0"/>
              <a:t>Keep them in good humor with positive anecdotes and jokes</a:t>
            </a:r>
            <a:endParaRPr lang="en-US" sz="2000" dirty="0"/>
          </a:p>
          <a:p>
            <a:r>
              <a:rPr lang="en-US" sz="2000" dirty="0"/>
              <a:t>Encourage them to go outdoors or spend time with their family and friends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Handling End of Life Issues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26240"/>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556792"/>
            <a:ext cx="8229600" cy="3528392"/>
          </a:xfrm>
        </p:spPr>
        <p:txBody>
          <a:bodyPr>
            <a:normAutofit/>
          </a:bodyPr>
          <a:lstStyle/>
          <a:p>
            <a:pPr algn="l"/>
            <a:r>
              <a:rPr lang="en-US" sz="2000" dirty="0"/>
              <a:t>Situation:</a:t>
            </a:r>
            <a:br>
              <a:rPr lang="en-US" sz="2000" dirty="0"/>
            </a:br>
            <a:br>
              <a:rPr lang="en-US" sz="2000" dirty="0"/>
            </a:br>
            <a:r>
              <a:rPr lang="en-US" sz="2000" dirty="0"/>
              <a:t>Mr. Grey is a widower, who stays alone. He has no major ailment, but has issues with high blood pressure and diabetes. He spends most of the time at home and does not have much to do. He often complains of feeling lonely.</a:t>
            </a:r>
            <a:br>
              <a:rPr lang="en-US" sz="2000" dirty="0"/>
            </a:br>
            <a:br>
              <a:rPr lang="en-US" sz="2000" dirty="0"/>
            </a:br>
            <a:r>
              <a:rPr lang="en-US" sz="2000" dirty="0"/>
              <a:t>Mr. Grey has a son, who stays with his wife and son in the same city. Mr. Grey’s younger sister also stays in the same city. </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2</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Handling End of Life Issues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41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50068" y="908720"/>
            <a:ext cx="8534400" cy="5256584"/>
          </a:xfrm>
        </p:spPr>
        <p:txBody>
          <a:bodyPr>
            <a:noAutofit/>
          </a:bodyPr>
          <a:lstStyle/>
          <a:p>
            <a:pPr lvl="0">
              <a:lnSpc>
                <a:spcPct val="150000"/>
              </a:lnSpc>
            </a:pPr>
            <a:r>
              <a:rPr lang="en-US" sz="2000" dirty="0"/>
              <a:t>You should not get involved in discussions around end of life issues</a:t>
            </a:r>
            <a:endParaRPr lang="en-US" sz="2000" dirty="0"/>
          </a:p>
          <a:p>
            <a:pPr lvl="0">
              <a:lnSpc>
                <a:spcPct val="150000"/>
              </a:lnSpc>
            </a:pPr>
            <a:r>
              <a:rPr lang="en-US" sz="2000" dirty="0"/>
              <a:t>Never bring up these topics when you are with the elder</a:t>
            </a:r>
            <a:endParaRPr lang="en-US" sz="2000" dirty="0"/>
          </a:p>
          <a:p>
            <a:pPr lvl="0">
              <a:lnSpc>
                <a:spcPct val="150000"/>
              </a:lnSpc>
            </a:pPr>
            <a:r>
              <a:rPr lang="en-US" sz="2000" dirty="0"/>
              <a:t>Encourage the elder to discuss these matters with their family</a:t>
            </a:r>
            <a:endParaRPr lang="en-US" sz="2000" dirty="0"/>
          </a:p>
          <a:p>
            <a:pPr lvl="0">
              <a:lnSpc>
                <a:spcPct val="150000"/>
              </a:lnSpc>
            </a:pPr>
            <a:r>
              <a:rPr lang="en-US" sz="2000" dirty="0"/>
              <a:t>Never influence the elder to will you any part of their wealth</a:t>
            </a:r>
            <a:endParaRPr lang="en-US" sz="2000" dirty="0"/>
          </a:p>
          <a:p>
            <a:pPr lvl="0">
              <a:lnSpc>
                <a:spcPct val="150000"/>
              </a:lnSpc>
            </a:pPr>
            <a:r>
              <a:rPr lang="en-US" sz="2000" dirty="0"/>
              <a:t>Do not take their promises seriously</a:t>
            </a:r>
            <a:endParaRPr lang="en-US" sz="2000" dirty="0"/>
          </a:p>
          <a:p>
            <a:pPr lvl="0">
              <a:lnSpc>
                <a:spcPct val="150000"/>
              </a:lnSpc>
            </a:pPr>
            <a:r>
              <a:rPr lang="en-US" sz="2000" dirty="0"/>
              <a:t>Never give your opinion regarding the elder’s medical treatment</a:t>
            </a:r>
            <a:endParaRPr lang="en-US" sz="2000" dirty="0"/>
          </a:p>
          <a:p>
            <a:pPr lvl="0">
              <a:lnSpc>
                <a:spcPct val="150000"/>
              </a:lnSpc>
            </a:pPr>
            <a:r>
              <a:rPr lang="en-US" sz="2000" dirty="0"/>
              <a:t>Share facts about the elder’s condition with the family</a:t>
            </a:r>
            <a:endParaRPr lang="en-US" sz="2000" dirty="0"/>
          </a:p>
          <a:p>
            <a:pPr lvl="0">
              <a:lnSpc>
                <a:spcPct val="150000"/>
              </a:lnSpc>
            </a:pPr>
            <a:r>
              <a:rPr lang="en-US" sz="2000" dirty="0"/>
              <a:t>Never give your opinion on the place the elder should spend their last days</a:t>
            </a:r>
            <a:endParaRPr lang="en-US" sz="2000" dirty="0"/>
          </a:p>
          <a:p>
            <a:pPr>
              <a:lnSpc>
                <a:spcPct val="150000"/>
              </a:lnSpc>
            </a:pPr>
            <a:r>
              <a:rPr lang="en-US" sz="2000" dirty="0"/>
              <a:t>Do not participate in discussions around the elder’s funeral</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Reducing Stress of an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p:nvPr/>
        </p:nvPicPr>
        <p:blipFill>
          <a:blip r:embed="rId1" cstate="email"/>
          <a:stretch>
            <a:fillRect/>
          </a:stretch>
        </p:blipFill>
        <p:spPr>
          <a:xfrm>
            <a:off x="0" y="1389888"/>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0"/>
            <a:ext cx="8229600" cy="476672"/>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Summary</a:t>
            </a:r>
            <a:endParaRPr lang="en-US" sz="3000" dirty="0"/>
          </a:p>
        </p:txBody>
      </p:sp>
      <p:sp>
        <p:nvSpPr>
          <p:cNvPr id="8" name="Rectangle 7"/>
          <p:cNvSpPr/>
          <p:nvPr/>
        </p:nvSpPr>
        <p:spPr>
          <a:xfrm>
            <a:off x="604918" y="764704"/>
            <a:ext cx="7848872" cy="4985980"/>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An elder may be stressed due to:</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Changes in lifestyle and status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Death or illness of a loved one</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Loneliness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Illness or deteriorating capabilities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Dislike for specific things or activities</a:t>
            </a:r>
            <a:endParaRPr lang="en-US" sz="2000" dirty="0">
              <a:latin typeface="Helvetica" panose="020B0604020202020204" pitchFamily="34" charset="0"/>
            </a:endParaRPr>
          </a:p>
          <a:p>
            <a:endParaRPr lang="en-US" sz="2000" b="1"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To reduce stress of an elderly person:</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Ask them to share their problems and feelings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Ask family and friends to spend time with them </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Motivate them  to do things they like</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Share jokes and stories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Try alternative therapies</a:t>
            </a:r>
            <a:endParaRPr lang="en-US" sz="2000" dirty="0">
              <a:latin typeface="Helvetica" panose="020B0604020202020204" pitchFamily="34" charset="0"/>
            </a:endParaRPr>
          </a:p>
          <a:p>
            <a:pPr marL="742950" lvl="1" indent="-285750">
              <a:buFont typeface="Wingdings" panose="05000000000000000000" pitchFamily="2" charset="2"/>
              <a:buChar char="§"/>
            </a:pPr>
            <a:r>
              <a:rPr lang="en-US" sz="2000" dirty="0">
                <a:latin typeface="Helvetica" panose="020B0604020202020204" pitchFamily="34" charset="0"/>
              </a:rPr>
              <a:t>Support religious and spiritual activities</a:t>
            </a:r>
            <a:endParaRPr lang="en-US" sz="2000" b="1" dirty="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9660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Sleep and Rest for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Sleep and Rest for the Elder</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41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323528" y="176962"/>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graphicFrame>
        <p:nvGraphicFramePr>
          <p:cNvPr id="10" name="Table 9"/>
          <p:cNvGraphicFramePr>
            <a:graphicFrameLocks noGrp="1"/>
          </p:cNvGraphicFramePr>
          <p:nvPr/>
        </p:nvGraphicFramePr>
        <p:xfrm>
          <a:off x="1525787" y="908720"/>
          <a:ext cx="6096000" cy="4724400"/>
        </p:xfrm>
        <a:graphic>
          <a:graphicData uri="http://schemas.openxmlformats.org/drawingml/2006/table">
            <a:tbl>
              <a:tblPr firstRow="1" bandRow="1">
                <a:tableStyleId>{5C22544A-7EE6-4342-B048-85BDC9FD1C3A}</a:tableStyleId>
              </a:tblPr>
              <a:tblGrid>
                <a:gridCol w="685800"/>
                <a:gridCol w="2514600"/>
                <a:gridCol w="2895600"/>
              </a:tblGrid>
              <a:tr h="701040">
                <a:tc>
                  <a:txBody>
                    <a:bodyPr/>
                    <a:lstStyle/>
                    <a:p>
                      <a:r>
                        <a:rPr lang="en-US" sz="2000" dirty="0">
                          <a:latin typeface="Helvetica" panose="020B0604020202020204" pitchFamily="34" charset="0"/>
                        </a:rPr>
                        <a:t>Day</a:t>
                      </a:r>
                      <a:endParaRPr lang="en-US" sz="2000" dirty="0">
                        <a:latin typeface="Helvetica" panose="020B0604020202020204" pitchFamily="34" charset="0"/>
                      </a:endParaRPr>
                    </a:p>
                  </a:txBody>
                  <a:tcPr>
                    <a:solidFill>
                      <a:schemeClr val="accent4">
                        <a:lumMod val="75000"/>
                      </a:schemeClr>
                    </a:solidFill>
                  </a:tcPr>
                </a:tc>
                <a:tc>
                  <a:txBody>
                    <a:bodyPr/>
                    <a:lstStyle/>
                    <a:p>
                      <a:r>
                        <a:rPr lang="en-US" sz="2000" dirty="0">
                          <a:latin typeface="Helvetica" panose="020B0604020202020204" pitchFamily="34" charset="0"/>
                        </a:rPr>
                        <a:t>Time When Elder Rested</a:t>
                      </a:r>
                      <a:endParaRPr lang="en-US" sz="2000" dirty="0">
                        <a:latin typeface="Helvetica" panose="020B0604020202020204" pitchFamily="34" charset="0"/>
                      </a:endParaRPr>
                    </a:p>
                  </a:txBody>
                  <a:tcPr>
                    <a:solidFill>
                      <a:schemeClr val="accent4">
                        <a:lumMod val="75000"/>
                      </a:schemeClr>
                    </a:solidFill>
                  </a:tcPr>
                </a:tc>
                <a:tc>
                  <a:txBody>
                    <a:bodyPr/>
                    <a:lstStyle/>
                    <a:p>
                      <a:r>
                        <a:rPr lang="en-US" sz="2000" dirty="0">
                          <a:latin typeface="Helvetica" panose="020B0604020202020204" pitchFamily="34" charset="0"/>
                        </a:rPr>
                        <a:t>Activity Done Before Rest</a:t>
                      </a:r>
                      <a:endParaRPr lang="en-US" sz="2000" dirty="0">
                        <a:latin typeface="Helvetica" panose="020B0604020202020204" pitchFamily="34" charset="0"/>
                      </a:endParaRPr>
                    </a:p>
                  </a:txBody>
                  <a:tcPr>
                    <a:solidFill>
                      <a:schemeClr val="accent4">
                        <a:lumMod val="75000"/>
                      </a:schemeClr>
                    </a:solidFill>
                  </a:tcPr>
                </a:tc>
              </a:tr>
              <a:tr h="1005840">
                <a:tc>
                  <a:txBody>
                    <a:bodyPr/>
                    <a:lstStyle/>
                    <a:p>
                      <a:pPr algn="ctr"/>
                      <a:r>
                        <a:rPr lang="en-US" sz="2000" dirty="0">
                          <a:latin typeface="Helvetica" panose="020B0604020202020204" pitchFamily="34" charset="0"/>
                        </a:rPr>
                        <a:t>1</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9:00 AM – 9:30 AM</a:t>
                      </a:r>
                      <a:endParaRPr lang="en-US" sz="2000" dirty="0">
                        <a:latin typeface="Helvetica" panose="020B0604020202020204" pitchFamily="34" charset="0"/>
                      </a:endParaRPr>
                    </a:p>
                    <a:p>
                      <a:pPr algn="ctr"/>
                      <a:r>
                        <a:rPr lang="en-US" sz="2000" dirty="0">
                          <a:latin typeface="Helvetica" panose="020B0604020202020204" pitchFamily="34" charset="0"/>
                        </a:rPr>
                        <a:t>1:30 PM – 2:30 PM</a:t>
                      </a:r>
                      <a:endParaRPr lang="en-US" sz="2000" dirty="0">
                        <a:latin typeface="Helvetica" panose="020B0604020202020204" pitchFamily="34" charset="0"/>
                      </a:endParaRPr>
                    </a:p>
                    <a:p>
                      <a:pPr algn="ctr"/>
                      <a:r>
                        <a:rPr lang="en-US" sz="2000" dirty="0">
                          <a:latin typeface="Helvetica" panose="020B0604020202020204" pitchFamily="34" charset="0"/>
                        </a:rPr>
                        <a:t>7:00 PM – 7:15 PM</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Bath</a:t>
                      </a:r>
                      <a:endParaRPr lang="en-US" sz="2000" dirty="0">
                        <a:latin typeface="Helvetica" panose="020B0604020202020204" pitchFamily="34" charset="0"/>
                      </a:endParaRPr>
                    </a:p>
                    <a:p>
                      <a:pPr algn="ctr"/>
                      <a:r>
                        <a:rPr lang="en-US" sz="2000" dirty="0">
                          <a:latin typeface="Helvetica" panose="020B0604020202020204" pitchFamily="34" charset="0"/>
                        </a:rPr>
                        <a:t>Lunch</a:t>
                      </a:r>
                      <a:endParaRPr lang="en-US" sz="2000" dirty="0">
                        <a:latin typeface="Helvetica" panose="020B0604020202020204" pitchFamily="34" charset="0"/>
                      </a:endParaRPr>
                    </a:p>
                    <a:p>
                      <a:pPr algn="ctr"/>
                      <a:r>
                        <a:rPr lang="en-US" sz="2000" dirty="0">
                          <a:latin typeface="Helvetica" panose="020B0604020202020204" pitchFamily="34" charset="0"/>
                        </a:rPr>
                        <a:t>Reading</a:t>
                      </a:r>
                      <a:endParaRPr lang="en-US" sz="2000" dirty="0">
                        <a:latin typeface="Helvetica" panose="020B0604020202020204" pitchFamily="34" charset="0"/>
                      </a:endParaRPr>
                    </a:p>
                  </a:txBody>
                  <a:tcPr>
                    <a:solidFill>
                      <a:schemeClr val="accent4">
                        <a:lumMod val="60000"/>
                        <a:lumOff val="40000"/>
                      </a:schemeClr>
                    </a:solidFill>
                  </a:tcPr>
                </a:tc>
              </a:tr>
              <a:tr h="1005840">
                <a:tc>
                  <a:txBody>
                    <a:bodyPr/>
                    <a:lstStyle/>
                    <a:p>
                      <a:pPr algn="ctr"/>
                      <a:r>
                        <a:rPr lang="en-US" sz="2000" dirty="0">
                          <a:latin typeface="Helvetica" panose="020B0604020202020204" pitchFamily="34" charset="0"/>
                        </a:rPr>
                        <a:t>2</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9:15 AM – 9:35 AM</a:t>
                      </a:r>
                      <a:endParaRPr lang="en-US" sz="2000" dirty="0">
                        <a:latin typeface="Helvetica" panose="020B0604020202020204" pitchFamily="34" charset="0"/>
                      </a:endParaRPr>
                    </a:p>
                    <a:p>
                      <a:pPr algn="ctr"/>
                      <a:r>
                        <a:rPr lang="en-US" sz="2000" dirty="0">
                          <a:latin typeface="Helvetica" panose="020B0604020202020204" pitchFamily="34" charset="0"/>
                        </a:rPr>
                        <a:t>2:00 PM – 2:45 PM</a:t>
                      </a:r>
                      <a:endParaRPr lang="en-US" sz="2000" dirty="0">
                        <a:latin typeface="Helvetica" panose="020B0604020202020204" pitchFamily="34" charset="0"/>
                      </a:endParaRPr>
                    </a:p>
                    <a:p>
                      <a:pPr algn="ctr"/>
                      <a:r>
                        <a:rPr lang="en-US" sz="2000" dirty="0">
                          <a:latin typeface="Helvetica" panose="020B0604020202020204" pitchFamily="34" charset="0"/>
                        </a:rPr>
                        <a:t>5:00 PM – 5:25 PM</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Breakfast</a:t>
                      </a:r>
                      <a:endParaRPr lang="en-US" sz="2000" dirty="0">
                        <a:latin typeface="Helvetica" panose="020B0604020202020204" pitchFamily="34" charset="0"/>
                      </a:endParaRPr>
                    </a:p>
                    <a:p>
                      <a:pPr algn="ctr"/>
                      <a:r>
                        <a:rPr lang="en-US" sz="2000" dirty="0">
                          <a:latin typeface="Helvetica" panose="020B0604020202020204" pitchFamily="34" charset="0"/>
                        </a:rPr>
                        <a:t>Lunch</a:t>
                      </a:r>
                      <a:endParaRPr lang="en-US" sz="2000" dirty="0">
                        <a:latin typeface="Helvetica" panose="020B0604020202020204" pitchFamily="34" charset="0"/>
                      </a:endParaRPr>
                    </a:p>
                    <a:p>
                      <a:pPr algn="ctr"/>
                      <a:r>
                        <a:rPr lang="en-US" sz="2000" dirty="0">
                          <a:latin typeface="Helvetica" panose="020B0604020202020204" pitchFamily="34" charset="0"/>
                        </a:rPr>
                        <a:t>Walk</a:t>
                      </a:r>
                      <a:endParaRPr lang="en-US" sz="2000" dirty="0">
                        <a:latin typeface="Helvetica" panose="020B0604020202020204" pitchFamily="34" charset="0"/>
                      </a:endParaRPr>
                    </a:p>
                  </a:txBody>
                  <a:tcPr>
                    <a:solidFill>
                      <a:schemeClr val="accent4">
                        <a:lumMod val="60000"/>
                        <a:lumOff val="40000"/>
                      </a:schemeClr>
                    </a:solidFill>
                  </a:tcPr>
                </a:tc>
              </a:tr>
              <a:tr h="1005840">
                <a:tc>
                  <a:txBody>
                    <a:bodyPr/>
                    <a:lstStyle/>
                    <a:p>
                      <a:pPr algn="ctr"/>
                      <a:r>
                        <a:rPr lang="en-US" sz="2000" dirty="0">
                          <a:latin typeface="Helvetica" panose="020B0604020202020204" pitchFamily="34" charset="0"/>
                        </a:rPr>
                        <a:t>3</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9:00 AM – 9:20 AM</a:t>
                      </a:r>
                      <a:endParaRPr lang="en-US" sz="2000" dirty="0">
                        <a:latin typeface="Helvetica" panose="020B0604020202020204" pitchFamily="34" charset="0"/>
                      </a:endParaRPr>
                    </a:p>
                    <a:p>
                      <a:pPr algn="ctr"/>
                      <a:r>
                        <a:rPr lang="en-US" sz="2000" dirty="0">
                          <a:latin typeface="Helvetica" panose="020B0604020202020204" pitchFamily="34" charset="0"/>
                        </a:rPr>
                        <a:t>1:45 PM – 2:30 PM</a:t>
                      </a:r>
                      <a:endParaRPr lang="en-US" sz="2000" dirty="0">
                        <a:latin typeface="Helvetica" panose="020B0604020202020204" pitchFamily="34" charset="0"/>
                      </a:endParaRPr>
                    </a:p>
                    <a:p>
                      <a:pPr algn="ctr"/>
                      <a:r>
                        <a:rPr lang="en-US" sz="2000" dirty="0">
                          <a:latin typeface="Helvetica" panose="020B0604020202020204" pitchFamily="34" charset="0"/>
                        </a:rPr>
                        <a:t>5:30 PM – 5:55 PM</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Bath</a:t>
                      </a:r>
                      <a:endParaRPr lang="en-US" sz="2000" dirty="0">
                        <a:latin typeface="Helvetica" panose="020B0604020202020204" pitchFamily="34" charset="0"/>
                      </a:endParaRPr>
                    </a:p>
                    <a:p>
                      <a:pPr algn="ctr"/>
                      <a:r>
                        <a:rPr lang="en-US" sz="2000" dirty="0">
                          <a:latin typeface="Helvetica" panose="020B0604020202020204" pitchFamily="34" charset="0"/>
                        </a:rPr>
                        <a:t>Lunch</a:t>
                      </a:r>
                      <a:endParaRPr lang="en-US" sz="2000" dirty="0">
                        <a:latin typeface="Helvetica" panose="020B0604020202020204" pitchFamily="34" charset="0"/>
                      </a:endParaRPr>
                    </a:p>
                    <a:p>
                      <a:pPr algn="ctr"/>
                      <a:r>
                        <a:rPr lang="en-US" sz="2000" dirty="0">
                          <a:latin typeface="Helvetica" panose="020B0604020202020204" pitchFamily="34" charset="0"/>
                        </a:rPr>
                        <a:t>Walk</a:t>
                      </a:r>
                      <a:endParaRPr lang="en-US" sz="2000" dirty="0">
                        <a:latin typeface="Helvetica" panose="020B0604020202020204" pitchFamily="34" charset="0"/>
                      </a:endParaRPr>
                    </a:p>
                  </a:txBody>
                  <a:tcPr>
                    <a:solidFill>
                      <a:schemeClr val="accent4">
                        <a:lumMod val="60000"/>
                        <a:lumOff val="40000"/>
                      </a:schemeClr>
                    </a:solidFill>
                  </a:tcPr>
                </a:tc>
              </a:tr>
              <a:tr h="1005840">
                <a:tc>
                  <a:txBody>
                    <a:bodyPr/>
                    <a:lstStyle/>
                    <a:p>
                      <a:pPr algn="ctr"/>
                      <a:r>
                        <a:rPr lang="en-US" sz="2000" dirty="0">
                          <a:latin typeface="Helvetica" panose="020B0604020202020204" pitchFamily="34" charset="0"/>
                        </a:rPr>
                        <a:t>4</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8:50 AM – 9:25 AM</a:t>
                      </a:r>
                      <a:endParaRPr lang="en-US" sz="2000" dirty="0">
                        <a:latin typeface="Helvetica" panose="020B0604020202020204" pitchFamily="34" charset="0"/>
                      </a:endParaRPr>
                    </a:p>
                    <a:p>
                      <a:pPr algn="ctr"/>
                      <a:r>
                        <a:rPr lang="en-US" sz="2000" dirty="0">
                          <a:latin typeface="Helvetica" panose="020B0604020202020204" pitchFamily="34" charset="0"/>
                        </a:rPr>
                        <a:t>1:30 PM – 2:15 PM</a:t>
                      </a:r>
                      <a:endParaRPr lang="en-US" sz="2000" dirty="0">
                        <a:latin typeface="Helvetica" panose="020B0604020202020204" pitchFamily="34" charset="0"/>
                      </a:endParaRPr>
                    </a:p>
                    <a:p>
                      <a:pPr algn="ctr"/>
                      <a:r>
                        <a:rPr lang="en-US" sz="2000" dirty="0">
                          <a:latin typeface="Helvetica" panose="020B0604020202020204" pitchFamily="34" charset="0"/>
                        </a:rPr>
                        <a:t>5:15 PM – 5:35 PM</a:t>
                      </a:r>
                      <a:endParaRPr lang="en-US" sz="2000" dirty="0">
                        <a:latin typeface="Helvetica" panose="020B0604020202020204" pitchFamily="34" charset="0"/>
                      </a:endParaRPr>
                    </a:p>
                  </a:txBody>
                  <a:tcPr>
                    <a:solidFill>
                      <a:schemeClr val="accent4">
                        <a:lumMod val="60000"/>
                        <a:lumOff val="40000"/>
                      </a:schemeClr>
                    </a:solidFill>
                  </a:tcPr>
                </a:tc>
                <a:tc>
                  <a:txBody>
                    <a:bodyPr/>
                    <a:lstStyle/>
                    <a:p>
                      <a:pPr algn="ctr"/>
                      <a:r>
                        <a:rPr lang="en-US" sz="2000" dirty="0">
                          <a:latin typeface="Helvetica" panose="020B0604020202020204" pitchFamily="34" charset="0"/>
                        </a:rPr>
                        <a:t>Bath</a:t>
                      </a:r>
                      <a:endParaRPr lang="en-US" sz="2000" dirty="0">
                        <a:latin typeface="Helvetica" panose="020B0604020202020204" pitchFamily="34" charset="0"/>
                      </a:endParaRPr>
                    </a:p>
                    <a:p>
                      <a:pPr algn="ctr"/>
                      <a:r>
                        <a:rPr lang="en-US" sz="2000" dirty="0">
                          <a:latin typeface="Helvetica" panose="020B0604020202020204" pitchFamily="34" charset="0"/>
                        </a:rPr>
                        <a:t>Lunch</a:t>
                      </a:r>
                      <a:endParaRPr lang="en-US" sz="2000" dirty="0">
                        <a:latin typeface="Helvetica" panose="020B0604020202020204" pitchFamily="34" charset="0"/>
                      </a:endParaRPr>
                    </a:p>
                    <a:p>
                      <a:pPr algn="ctr"/>
                      <a:r>
                        <a:rPr lang="en-US" sz="2000" dirty="0">
                          <a:latin typeface="Helvetica" panose="020B0604020202020204" pitchFamily="34" charset="0"/>
                        </a:rPr>
                        <a:t>walk</a:t>
                      </a:r>
                      <a:endParaRPr lang="en-US" sz="2000" dirty="0">
                        <a:latin typeface="Helvetica" panose="020B0604020202020204" pitchFamily="34" charset="0"/>
                      </a:endParaRPr>
                    </a:p>
                  </a:txBody>
                  <a:tcPr>
                    <a:solidFill>
                      <a:schemeClr val="accent4">
                        <a:lumMod val="60000"/>
                        <a:lumOff val="40000"/>
                      </a:schemeClr>
                    </a:solidFill>
                  </a:tcPr>
                </a:tc>
              </a:tr>
            </a:tbl>
          </a:graphicData>
        </a:graphic>
      </p:graphicFrame>
      <p:sp>
        <p:nvSpPr>
          <p:cNvPr id="11" name="Title 1"/>
          <p:cNvSpPr>
            <a:spLocks noGrp="1"/>
          </p:cNvSpPr>
          <p:nvPr>
            <p:ph type="title"/>
          </p:nvPr>
        </p:nvSpPr>
        <p:spPr>
          <a:xfrm>
            <a:off x="333200" y="5949280"/>
            <a:ext cx="8229600" cy="384440"/>
          </a:xfrm>
        </p:spPr>
        <p:txBody>
          <a:bodyPr>
            <a:normAutofit fontScale="90000"/>
          </a:bodyPr>
          <a:lstStyle/>
          <a:p>
            <a:r>
              <a:rPr lang="en-US" sz="2000" dirty="0"/>
              <a:t>Identify the Elder’s Sleep &amp; Rest Pattern</a:t>
            </a:r>
            <a:endParaRPr lang="en-US" sz="2000" dirty="0"/>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 - &amp;quot;Situation:  Mr. Grey is a widower, who stays alone. He has no major ailment, but has issues with high blood pressur&quot;/&gt;&lt;property id=&quot;20307&quot; value=&quot;518&quot;/&gt;&lt;/object&gt;&lt;object type=&quot;3&quot; unique_id=&quot;10046&quot;&gt;&lt;property id=&quot;20148&quot; value=&quot;5&quot;/&gt;&lt;property id=&quot;20300&quot; value=&quot;Slide 4&quot;/&gt;&lt;property id=&quot;20307&quot; value=&quot;405&quot;/&gt;&lt;/object&gt;&lt;object type=&quot;3&quot; unique_id=&quot;10047&quot;&gt;&lt;property id=&quot;20148&quot; value=&quot;5&quot;/&gt;&lt;property id=&quot;20300&quot; value=&quot;Slide 5&quot;/&gt;&lt;property id=&quot;20307&quot; value=&quot;505&quot;/&gt;&lt;/object&gt;&lt;object type=&quot;3&quot; unique_id=&quot;10048&quot;&gt;&lt;property id=&quot;20148&quot; value=&quot;5&quot;/&gt;&lt;property id=&quot;20300&quot; value=&quot;Slide 6 - &amp;quot;Any Questions?&amp;quot;&quot;/&gt;&lt;property id=&quot;20307&quot; value=&quot;431&quot;/&gt;&lt;/object&gt;&lt;object type=&quot;3&quot; unique_id=&quot;10049&quot;&gt;&lt;property id=&quot;20148&quot; value=&quot;5&quot;/&gt;&lt;property id=&quot;20300&quot; value=&quot;Slide 7&quot;/&gt;&lt;property id=&quot;20307&quot; value=&quot;466&quot;/&gt;&lt;/object&gt;&lt;object type=&quot;3&quot; unique_id=&quot;10050&quot;&gt;&lt;property id=&quot;20148&quot; value=&quot;5&quot;/&gt;&lt;property id=&quot;20300&quot; value=&quot;Slide 8&quot;/&gt;&lt;property id=&quot;20307&quot; value=&quot;467&quot;/&gt;&lt;/object&gt;&lt;object type=&quot;3&quot; unique_id=&quot;10051&quot;&gt;&lt;property id=&quot;20148&quot; value=&quot;5&quot;/&gt;&lt;property id=&quot;20300&quot; value=&quot;Slide 9 - &amp;quot;Identify the Elder’s Sleep &amp;amp; Rest Pattern&amp;quot;&quot;/&gt;&lt;property id=&quot;20307&quot; value=&quot;533&quot;/&gt;&lt;/object&gt;&lt;object type=&quot;3&quot; unique_id=&quot;10052&quot;&gt;&lt;property id=&quot;20148&quot; value=&quot;5&quot;/&gt;&lt;property id=&quot;20300&quot; value=&quot;Slide 10&quot;/&gt;&lt;property id=&quot;20307&quot; value=&quot;534&quot;/&gt;&lt;/object&gt;&lt;object type=&quot;3&quot; unique_id=&quot;10053&quot;&gt;&lt;property id=&quot;20148&quot; value=&quot;5&quot;/&gt;&lt;property id=&quot;20300&quot; value=&quot;Slide 11 - &amp;quot;Summary&amp;quot;&quot;/&gt;&lt;property id=&quot;20307&quot; value=&quot;481&quot;/&gt;&lt;/object&gt;&lt;object type=&quot;3&quot; unique_id=&quot;10054&quot;&gt;&lt;property id=&quot;20148&quot; value=&quot;5&quot;/&gt;&lt;property id=&quot;20300&quot; value=&quot;Slide 12 - &amp;quot;Any Questions?&amp;quot;&quot;/&gt;&lt;property id=&quot;20307&quot; value=&quot;435&quot;/&gt;&lt;/object&gt;&lt;object type=&quot;3&quot; unique_id=&quot;10055&quot;&gt;&lt;property id=&quot;20148&quot; value=&quot;5&quot;/&gt;&lt;property id=&quot;20300&quot; value=&quot;Slide 13&quot;/&gt;&lt;property id=&quot;20307&quot; value=&quot;468&quot;/&gt;&lt;/object&gt;&lt;object type=&quot;3&quot; unique_id=&quot;10056&quot;&gt;&lt;property id=&quot;20148&quot; value=&quot;5&quot;/&gt;&lt;property id=&quot;20300&quot; value=&quot;Slide 14 - &amp;quot;Class Discussion&amp;quot;&quot;/&gt;&lt;property id=&quot;20307&quot; value=&quot;517&quot;/&gt;&lt;/object&gt;&lt;object type=&quot;3&quot; unique_id=&quot;10057&quot;&gt;&lt;property id=&quot;20148&quot; value=&quot;5&quot;/&gt;&lt;property id=&quot;20300&quot; value=&quot;Slide 15&quot;/&gt;&lt;property id=&quot;20307&quot; value=&quot;469&quot;/&gt;&lt;/object&gt;&lt;object type=&quot;3&quot; unique_id=&quot;10058&quot;&gt;&lt;property id=&quot;20148&quot; value=&quot;5&quot;/&gt;&lt;property id=&quot;20300&quot; value=&quot;Slide 16 - &amp;quot;Summary&amp;quot;&quot;/&gt;&lt;property id=&quot;20307&quot; value=&quot;483&quot;/&gt;&lt;/object&gt;&lt;object type=&quot;3&quot; unique_id=&quot;10059&quot;&gt;&lt;property id=&quot;20148&quot; value=&quot;5&quot;/&gt;&lt;property id=&quot;20300&quot; value=&quot;Slide 17 - &amp;quot;Any Questions?&amp;quot;&quot;/&gt;&lt;property id=&quot;20307&quot; value=&quot;440&quot;/&gt;&lt;/object&gt;&lt;object type=&quot;3&quot; unique_id=&quot;10060&quot;&gt;&lt;property id=&quot;20148&quot; value=&quot;5&quot;/&gt;&lt;property id=&quot;20300&quot; value=&quot;Slide 18&quot;/&gt;&lt;property id=&quot;20307&quot; value=&quot;470&quot;/&gt;&lt;/object&gt;&lt;object type=&quot;3&quot; unique_id=&quot;10061&quot;&gt;&lt;property id=&quot;20148&quot; value=&quot;5&quot;/&gt;&lt;property id=&quot;20300&quot; value=&quot;Slide 19&quot;/&gt;&lt;property id=&quot;20307&quot; value=&quot;471&quot;/&gt;&lt;/object&gt;&lt;object type=&quot;3&quot; unique_id=&quot;10062&quot;&gt;&lt;property id=&quot;20148&quot; value=&quot;5&quot;/&gt;&lt;property id=&quot;20300&quot; value=&quot;Slide 20 - &amp;quot;List of Hobbies&amp;quot;&quot;/&gt;&lt;property id=&quot;20307&quot; value=&quot;510&quot;/&gt;&lt;/object&gt;&lt;object type=&quot;3&quot; unique_id=&quot;10063&quot;&gt;&lt;property id=&quot;20148&quot; value=&quot;5&quot;/&gt;&lt;property id=&quot;20300&quot; value=&quot;Slide 21 - &amp;quot;Summary&amp;quot;&quot;/&gt;&lt;property id=&quot;20307&quot; value=&quot;443&quot;/&gt;&lt;/object&gt;&lt;object type=&quot;3&quot; unique_id=&quot;10064&quot;&gt;&lt;property id=&quot;20148&quot; value=&quot;5&quot;/&gt;&lt;property id=&quot;20300&quot; value=&quot;Slide 22 - &amp;quot;Any Questions?&amp;quot;&quot;/&gt;&lt;property id=&quot;20307&quot; value=&quot;444&quot;/&gt;&lt;/object&gt;&lt;object type=&quot;3&quot; unique_id=&quot;10065&quot;&gt;&lt;property id=&quot;20148&quot; value=&quot;5&quot;/&gt;&lt;property id=&quot;20300&quot; value=&quot;Slide 23&quot;/&gt;&lt;property id=&quot;20307&quot; value=&quot;472&quot;/&gt;&lt;/object&gt;&lt;object type=&quot;3&quot; unique_id=&quot;10066&quot;&gt;&lt;property id=&quot;20148&quot; value=&quot;5&quot;/&gt;&lt;property id=&quot;20300&quot; value=&quot;Slide 24&quot;/&gt;&lt;property id=&quot;20307&quot; value=&quot;473&quot;/&gt;&lt;/object&gt;&lt;object type=&quot;3&quot; unique_id=&quot;10067&quot;&gt;&lt;property id=&quot;20148&quot; value=&quot;5&quot;/&gt;&lt;property id=&quot;20300&quot; value=&quot;Slide 25 - &amp;quot;Group Activity&amp;quot;&quot;/&gt;&lt;property id=&quot;20307&quot; value=&quot;498&quot;/&gt;&lt;/object&gt;&lt;object type=&quot;3&quot; unique_id=&quot;10068&quot;&gt;&lt;property id=&quot;20148&quot; value=&quot;5&quot;/&gt;&lt;property id=&quot;20300&quot; value=&quot;Slide 26 - &amp;quot;Summary&amp;quot;&quot;/&gt;&lt;property id=&quot;20307&quot; value=&quot;448&quot;/&gt;&lt;/object&gt;&lt;object type=&quot;3&quot; unique_id=&quot;10069&quot;&gt;&lt;property id=&quot;20148&quot; value=&quot;5&quot;/&gt;&lt;property id=&quot;20300&quot; value=&quot;Slide 27 - &amp;quot;Any Questions?&amp;quot;&quot;/&gt;&lt;property id=&quot;20307&quot; value=&quot;450&quot;/&gt;&lt;/object&gt;&lt;object type=&quot;3&quot; unique_id=&quot;10070&quot;&gt;&lt;property id=&quot;20148&quot; value=&quot;5&quot;/&gt;&lt;property id=&quot;20300&quot; value=&quot;Slide 28&quot;/&gt;&lt;property id=&quot;20307&quot; value=&quot;521&quot;/&gt;&lt;/object&gt;&lt;object type=&quot;3&quot; unique_id=&quot;10071&quot;&gt;&lt;property id=&quot;20148&quot; value=&quot;5&quot;/&gt;&lt;property id=&quot;20300&quot; value=&quot;Slide 29 - &amp;quot;Class Discussion&amp;quot;&quot;/&gt;&lt;property id=&quot;20307&quot; value=&quot;522&quot;/&gt;&lt;/object&gt;&lt;object type=&quot;3&quot; unique_id=&quot;10072&quot;&gt;&lt;property id=&quot;20148&quot; value=&quot;5&quot;/&gt;&lt;property id=&quot;20300&quot; value=&quot;Slide 30&quot;/&gt;&lt;property id=&quot;20307&quot; value=&quot;523&quot;/&gt;&lt;/object&gt;&lt;object type=&quot;3&quot; unique_id=&quot;10073&quot;&gt;&lt;property id=&quot;20148&quot; value=&quot;5&quot;/&gt;&lt;property id=&quot;20300&quot; value=&quot;Slide 31 - &amp;quot;Summary&amp;quot;&quot;/&gt;&lt;property id=&quot;20307&quot; value=&quot;525&quot;/&gt;&lt;/object&gt;&lt;object type=&quot;3&quot; unique_id=&quot;10074&quot;&gt;&lt;property id=&quot;20148&quot; value=&quot;5&quot;/&gt;&lt;property id=&quot;20300&quot; value=&quot;Slide 32 - &amp;quot;Any Questions?&amp;quot;&quot;/&gt;&lt;property id=&quot;20307&quot; value=&quot;526&quot;/&gt;&lt;/object&gt;&lt;object type=&quot;3&quot; unique_id=&quot;10075&quot;&gt;&lt;property id=&quot;20148&quot; value=&quot;5&quot;/&gt;&lt;property id=&quot;20300&quot; value=&quot;Slide 33&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10003</Words>
  <Application>WPS Presentation</Application>
  <PresentationFormat>On-screen Show (4:3)</PresentationFormat>
  <Paragraphs>426</Paragraphs>
  <Slides>33</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Situation:  Mr. Grey is a widower, who stays alone. He has no major ailment, but has issues with high blood pressure and diabetes. He spends most of the time at home and does not have much to do. He often complains of feeling lonely.  Mr. Grey has a son, who stays with his wife and son in the same city. Mr. Grey’s younger sister also stays in the same city. </vt:lpstr>
      <vt:lpstr>PowerPoint 演示文稿</vt:lpstr>
      <vt:lpstr>PowerPoint 演示文稿</vt:lpstr>
      <vt:lpstr>Any Questions?</vt:lpstr>
      <vt:lpstr>PowerPoint 演示文稿</vt:lpstr>
      <vt:lpstr>PowerPoint 演示文稿</vt:lpstr>
      <vt:lpstr>Identify the Elder’s Sleep &amp; Rest Pattern</vt:lpstr>
      <vt:lpstr>PowerPoint 演示文稿</vt:lpstr>
      <vt:lpstr>Summary</vt:lpstr>
      <vt:lpstr>Any Questions?</vt:lpstr>
      <vt:lpstr>PowerPoint 演示文稿</vt:lpstr>
      <vt:lpstr>Class Discussion</vt:lpstr>
      <vt:lpstr>PowerPoint 演示文稿</vt:lpstr>
      <vt:lpstr>Summary</vt:lpstr>
      <vt:lpstr>Any Questions?</vt:lpstr>
      <vt:lpstr>PowerPoint 演示文稿</vt:lpstr>
      <vt:lpstr>PowerPoint 演示文稿</vt:lpstr>
      <vt:lpstr>List of Hobbies</vt:lpstr>
      <vt:lpstr>Summary</vt:lpstr>
      <vt:lpstr>Any Questions?</vt:lpstr>
      <vt:lpstr>PowerPoint 演示文稿</vt:lpstr>
      <vt:lpstr>PowerPoint 演示文稿</vt:lpstr>
      <vt:lpstr>Group Activity</vt:lpstr>
      <vt:lpstr>Summary</vt:lpstr>
      <vt:lpstr>Any Questions?</vt:lpstr>
      <vt:lpstr>PowerPoint 演示文稿</vt:lpstr>
      <vt:lpstr>Class Discussion</vt:lpstr>
      <vt:lpstr>PowerPoint 演示文稿</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434</cp:revision>
  <dcterms:created xsi:type="dcterms:W3CDTF">2016-08-26T16:03:00Z</dcterms:created>
  <dcterms:modified xsi:type="dcterms:W3CDTF">2023-02-06T16:52:47Z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3A386AF81987446AB8648B16E86B9FDD</vt:lpwstr>
  </property>
  <property fmtid="{D5CDD505-2E9C-101B-9397-08002B2CF9AE}" pid="3" name="KSOProductBuildVer">
    <vt:lpwstr>1033-11.2.0.11440</vt:lpwstr>
  </property>
</Properties>
</file>