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385" r:id="rId3"/>
    <p:sldId id="397" r:id="rId4"/>
    <p:sldId id="387" r:id="rId5"/>
    <p:sldId id="388" r:id="rId6"/>
    <p:sldId id="401" r:id="rId7"/>
    <p:sldId id="389" r:id="rId8"/>
    <p:sldId id="398" r:id="rId9"/>
    <p:sldId id="399" r:id="rId10"/>
    <p:sldId id="390" r:id="rId11"/>
    <p:sldId id="391" r:id="rId12"/>
    <p:sldId id="400" r:id="rId13"/>
    <p:sldId id="395" r:id="rId14"/>
    <p:sldId id="284" r:id="rId15"/>
    <p:sldId id="300" r:id="rId16"/>
    <p:sldId id="293" r:id="rId17"/>
    <p:sldId id="371" r:id="rId18"/>
    <p:sldId id="372" r:id="rId19"/>
    <p:sldId id="376" r:id="rId20"/>
    <p:sldId id="377" r:id="rId21"/>
    <p:sldId id="370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57" autoAdjust="0"/>
  </p:normalViewPr>
  <p:slideViewPr>
    <p:cSldViewPr>
      <p:cViewPr varScale="1">
        <p:scale>
          <a:sx n="88" d="100"/>
          <a:sy n="88" d="100"/>
        </p:scale>
        <p:origin x="22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  <a:t>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  <a:t>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1"/>
            </p:custDataLst>
          </p:nvPr>
        </p:nvSpPr>
        <p:spPr>
          <a:xfrm>
            <a:off x="-36512" y="548680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Administering Medication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1"/>
          <p:cNvSpPr txBox="1"/>
          <p:nvPr>
            <p:custDataLst>
              <p:tags r:id="rId2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11.2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45920"/>
            <a:ext cx="8892479" cy="49971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Identify the patient by checking the medication card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Check the physician’s prescription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Check the label of the containers thrice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Before the medication container is taken from the shelf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Before pouring the drug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Before replacing the container in shelf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Check the expiry date of the drug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Shake the liquid medicine before pouring it into ounce glass, pour it away from the label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Wipe the mouth of the bottle, close it tightly and replace it at the proper place</a:t>
            </a:r>
          </a:p>
          <a:p>
            <a:pPr marL="457200" indent="-457200">
              <a:buAutoNum type="arabicParenR"/>
            </a:pPr>
            <a:r>
              <a:rPr lang="en-IN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Aa</a:t>
            </a:r>
          </a:p>
          <a:p>
            <a:pPr marL="457200" indent="-457200">
              <a:buAutoNum type="arabicParenR"/>
            </a:pPr>
            <a:endParaRPr lang="en-IN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IN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Instructions for Medicine Administration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66551" y="1028703"/>
            <a:ext cx="897557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 Instructions: Before Medication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45920"/>
            <a:ext cx="8892479" cy="499715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AutoNum type="arabicParenR" startAt="6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Hold the ounce glass at eye level &amp; place the thumb on 	the neck of the ounce glass to which medicine is to be poured</a:t>
            </a:r>
          </a:p>
          <a:p>
            <a:pPr marL="457200" indent="-457200">
              <a:lnSpc>
                <a:spcPct val="90000"/>
              </a:lnSpc>
              <a:buAutoNum type="arabicParenR" startAt="6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 taking tablets or capsules do not touch them with hands, drop them from the container to its lid and then to the medicine cup </a:t>
            </a:r>
          </a:p>
          <a:p>
            <a:pPr marL="457200" indent="-457200">
              <a:lnSpc>
                <a:spcPct val="90000"/>
              </a:lnSpc>
              <a:buAutoNum type="arabicParenR" startAt="6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Do not put back the medicine once it is taken out of the container </a:t>
            </a:r>
          </a:p>
          <a:p>
            <a:pPr marL="457200" indent="-457200">
              <a:lnSpc>
                <a:spcPct val="90000"/>
              </a:lnSpc>
              <a:buAutoNum type="arabicParenR" startAt="6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Do not use the medicine if there is a change in colour, odour or consistency </a:t>
            </a:r>
          </a:p>
          <a:p>
            <a:pPr marL="457200" indent="-457200">
              <a:lnSpc>
                <a:spcPct val="90000"/>
              </a:lnSpc>
              <a:buAutoNum type="arabicParenR" startAt="6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Prepare the drugs just before the time of administration and do not leave the drug in the medicine tray without proper identification </a:t>
            </a: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Instructions for Medicine Administration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66551" y="1028703"/>
            <a:ext cx="897557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 Instructions: Before Medication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45920"/>
            <a:ext cx="5086422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Record only the medicine, which you have administered only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Record the date, time, name and dose of the drug administered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Never record a medicine before it is given</a:t>
            </a:r>
          </a:p>
          <a:p>
            <a:pPr marL="514350" indent="-51435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Record the effect observed after medication, if any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66551" y="1028703"/>
            <a:ext cx="897557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 Instructions: After Medication</a:t>
            </a:r>
          </a:p>
        </p:txBody>
      </p:sp>
      <p:pic>
        <p:nvPicPr>
          <p:cNvPr id="11" name="Picture 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52160" y="1554480"/>
            <a:ext cx="3108960" cy="1645920"/>
          </a:xfrm>
          <a:prstGeom prst="rect">
            <a:avLst/>
          </a:prstGeom>
        </p:spPr>
      </p:pic>
      <p:pic>
        <p:nvPicPr>
          <p:cNvPr id="12" name="Picture 1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52160" y="3408222"/>
            <a:ext cx="3108960" cy="16459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Instructions for Medicine Administration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1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Administering Medication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2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11.2 </a:t>
            </a:r>
          </a:p>
        </p:txBody>
      </p:sp>
      <p:sp>
        <p:nvSpPr>
          <p:cNvPr id="8" name="Title Placeholder 1"/>
          <p:cNvSpPr txBox="1"/>
          <p:nvPr>
            <p:custDataLst>
              <p:tags r:id="rId3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Administering Medicines</a:t>
            </a: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9442" y="2057400"/>
            <a:ext cx="82295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Considerations while administering medicines to a person under your care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methods to administer various types of medicines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97200"/>
            <a:ext cx="8668072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3276834"/>
            <a:ext cx="8668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Administering Medicines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Managing Medications</a:t>
            </a: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889" y="1905000"/>
            <a:ext cx="82295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manage an elder’s medications correctly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precautions should you take when managing the medicines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4625" y="324601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Managing Medications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1138" y="-228600"/>
            <a:ext cx="63166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outcomes</a:t>
            </a:r>
          </a:p>
        </p:txBody>
      </p:sp>
      <p:sp>
        <p:nvSpPr>
          <p:cNvPr id="8" name="Content Placeholder 2"/>
          <p:cNvSpPr txBox="1"/>
          <p:nvPr>
            <p:custDataLst>
              <p:tags r:id="rId2"/>
            </p:custDataLst>
          </p:nvPr>
        </p:nvSpPr>
        <p:spPr>
          <a:xfrm>
            <a:off x="0" y="1371600"/>
            <a:ext cx="9143999" cy="376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Caregivers will learn:</a:t>
            </a:r>
          </a:p>
          <a:p>
            <a:pPr marL="400050" lvl="1" indent="0">
              <a:buNone/>
            </a:pP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1.1</a:t>
            </a:r>
            <a:r>
              <a:rPr lang="en-GB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administration of medicines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1.2 </a:t>
            </a:r>
            <a:r>
              <a:rPr lang="en-US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Different routes of administration of medicine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1.3 </a:t>
            </a:r>
            <a:r>
              <a:rPr lang="en-US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administration activities</a:t>
            </a:r>
            <a:endParaRPr lang="en-GB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181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Administration of Medicine refers to dispensing of medicine or drug to a patient for remedial and/or diagnostic purposes</a:t>
            </a: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Medicine Administration must be: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Right Patient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Right Drug/Medicine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Right Dose/Quantity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Right Time (as per the time chart)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Right Route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Right Method </a:t>
            </a:r>
          </a:p>
          <a:p>
            <a:pPr marL="457200" lvl="1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6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Note: </a:t>
            </a:r>
            <a:r>
              <a:rPr lang="en-IN" sz="2600" b="1" u="sng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not </a:t>
            </a:r>
            <a:r>
              <a:rPr lang="en-IN" sz="26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forget to check expiry date </a:t>
            </a:r>
            <a:r>
              <a:rPr lang="en-IN" sz="2600" b="1" dirty="0" smtClean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IN" sz="26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medicine before 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Way of Administering Medication 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email"/>
          <a:stretch>
            <a:fillRect/>
          </a:stretch>
        </p:blipFill>
        <p:spPr>
          <a:xfrm>
            <a:off x="5852160" y="1602954"/>
            <a:ext cx="3108960" cy="1645920"/>
          </a:xfrm>
          <a:prstGeom prst="rect">
            <a:avLst/>
          </a:prstGeom>
        </p:spPr>
      </p:pic>
      <p:pic>
        <p:nvPicPr>
          <p:cNvPr id="9" name="Picture 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52160" y="3657600"/>
            <a:ext cx="3108960" cy="1645920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228600" y="1005840"/>
            <a:ext cx="610688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2400" b="1" dirty="0">
                <a:solidFill>
                  <a:schemeClr val="accent5">
                    <a:lumMod val="1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What is Administration of Medicine: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8686799" cy="48768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Oral </a:t>
            </a: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is the most common, convenient, less expensive and safe for most of the patients</a:t>
            </a:r>
          </a:p>
          <a:p>
            <a:pPr marL="514350" indent="-514350">
              <a:buAutoNum type="arabicPeriod"/>
            </a:pP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Sublingual </a:t>
            </a:r>
            <a:r>
              <a:rPr lang="en-IN" sz="2800" dirty="0">
                <a:latin typeface="Helvetica" panose="020B0604020202020204" pitchFamily="34" charset="0"/>
                <a:cs typeface="Helvetica" panose="020B0604020202020204" pitchFamily="34" charset="0"/>
              </a:rPr>
              <a:t>– </a:t>
            </a: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where a drug is placed under the tongue for faster absorption </a:t>
            </a:r>
            <a:endParaRPr lang="en-IN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Buccal-</a:t>
            </a: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where a drug is placed between the gum and teeth for slow absorption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Routes of Administering Medication </a:t>
            </a:r>
            <a:r>
              <a:rPr lang="en-GB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(1/5) 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0" y="1005840"/>
            <a:ext cx="91440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400" b="1" dirty="0">
                <a:solidFill>
                  <a:schemeClr val="accent5">
                    <a:lumMod val="1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There are various routes of administration of medicines: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4. Rectal -</a:t>
            </a:r>
            <a:r>
              <a:rPr lang="en-SG" sz="3200" dirty="0">
                <a:latin typeface="Helvetica" panose="020B0604020202020204" pitchFamily="34" charset="0"/>
                <a:cs typeface="Helvetica" panose="020B0604020202020204" pitchFamily="34" charset="0"/>
              </a:rPr>
              <a:t> administered rectally </a:t>
            </a: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5. Vaginal </a:t>
            </a:r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SG" sz="3200" dirty="0">
                <a:latin typeface="Helvetica" panose="020B0604020202020204" pitchFamily="34" charset="0"/>
                <a:cs typeface="Helvetica" panose="020B0604020202020204" pitchFamily="34" charset="0"/>
              </a:rPr>
              <a:t>administered vaginally for woman</a:t>
            </a:r>
          </a:p>
          <a:p>
            <a:pPr marL="0" indent="0">
              <a:buNone/>
            </a:pPr>
            <a:r>
              <a:rPr lang="en-SG" b="1" dirty="0">
                <a:latin typeface="Helvetica" panose="020B0604020202020204" pitchFamily="34" charset="0"/>
                <a:cs typeface="Helvetica" panose="020B0604020202020204" pitchFamily="34" charset="0"/>
              </a:rPr>
              <a:t>6.</a:t>
            </a:r>
            <a:r>
              <a:rPr lang="en-SG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Topical </a:t>
            </a:r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SG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SG" sz="3200" dirty="0">
                <a:latin typeface="Helvetica" panose="020B0604020202020204" pitchFamily="34" charset="0"/>
                <a:cs typeface="Helvetica" panose="020B0604020202020204" pitchFamily="34" charset="0"/>
              </a:rPr>
              <a:t>like, </a:t>
            </a:r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inhalation and nebulisation to carry the drug into lungs by breath, use of eye drop, </a:t>
            </a:r>
            <a:r>
              <a:rPr lang="en-SG" sz="3200" dirty="0">
                <a:latin typeface="Helvetica" panose="020B0604020202020204" pitchFamily="34" charset="0"/>
                <a:cs typeface="Helvetica" panose="020B0604020202020204" pitchFamily="34" charset="0"/>
              </a:rPr>
              <a:t>steroids in the management of dermatitis</a:t>
            </a:r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 are given by this method to have local or systemic effect</a:t>
            </a:r>
          </a:p>
          <a:p>
            <a:pPr marL="0" indent="0">
              <a:buNone/>
            </a:pPr>
            <a:r>
              <a:rPr lang="en-IN" sz="3200" b="1">
                <a:latin typeface="Helvetica" panose="020B0604020202020204" pitchFamily="34" charset="0"/>
                <a:cs typeface="Helvetica" panose="020B0604020202020204" pitchFamily="34" charset="0"/>
              </a:rPr>
              <a:t>7. Parenteral</a:t>
            </a:r>
            <a:r>
              <a:rPr lang="en-IN" sz="32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– where it is giving of therapeutic agent outside the alimentary tracks; like 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intravenous, intramuscular, subcutaneous, etc. </a:t>
            </a:r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51" y="1028703"/>
            <a:ext cx="8975576" cy="6096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Oral </a:t>
            </a: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82" y="1447800"/>
            <a:ext cx="5649206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Administration of medicine through mouth for prophylactic and therapeutic effects; Purpose: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Promote health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Prevent illness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Help in diagnosis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Alleviate illness or symptomatic pain</a:t>
            </a:r>
          </a:p>
        </p:txBody>
      </p:sp>
      <p:sp>
        <p:nvSpPr>
          <p:cNvPr id="6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Way of Administering Medication </a:t>
            </a:r>
          </a:p>
        </p:txBody>
      </p:sp>
      <p:pic>
        <p:nvPicPr>
          <p:cNvPr id="7" name="Picture 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852160" y="1554480"/>
            <a:ext cx="3108960" cy="1645920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82880" y="3733800"/>
            <a:ext cx="883919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Sublingual or Buccal</a:t>
            </a:r>
          </a:p>
        </p:txBody>
      </p:sp>
      <p:pic>
        <p:nvPicPr>
          <p:cNvPr id="9" name="Picture 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852160" y="4145280"/>
            <a:ext cx="3108960" cy="1645920"/>
          </a:xfrm>
          <a:prstGeom prst="rect">
            <a:avLst/>
          </a:prstGeom>
        </p:spPr>
      </p:pic>
      <p:sp>
        <p:nvSpPr>
          <p:cNvPr id="11" name="Content Placeholder 2"/>
          <p:cNvSpPr txBox="1"/>
          <p:nvPr/>
        </p:nvSpPr>
        <p:spPr>
          <a:xfrm>
            <a:off x="152400" y="4196408"/>
            <a:ext cx="5697888" cy="2242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A few drugs are placed under the tongue (taken sublingually) or between the gums and teeth (buccal); </a:t>
            </a: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Purpose: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Dissolve directly in the blood vessels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Rapid absorption and dugs immediately enters the blood stream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9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/>
          <p:cNvSpPr txBox="1"/>
          <p:nvPr>
            <p:custDataLst>
              <p:tags r:id="rId2"/>
            </p:custDataLst>
          </p:nvPr>
        </p:nvSpPr>
        <p:spPr>
          <a:xfrm>
            <a:off x="5439" y="204969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Routes of Administering Medication (2/5)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51" y="1028703"/>
            <a:ext cx="8975576" cy="6096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Rectal and Vaginal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82" y="1447800"/>
            <a:ext cx="5818718" cy="2748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Administered rectally as a suppository or as a solution, tablet, cream, gel, suppository, or ring through vagina</a:t>
            </a: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; Purpose: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Drug is readily absorbed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Help people who cannot take drug orally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Require after many surgical operation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82880" y="3733800"/>
            <a:ext cx="883919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Topical</a:t>
            </a:r>
            <a:endParaRPr lang="en-IN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152400" y="4196408"/>
            <a:ext cx="5699760" cy="2509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Like </a:t>
            </a: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inhalation and nebulisation to carry the drug into lungs by breath, use of eye drop, </a:t>
            </a: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steroids in the management of dermatitis</a:t>
            </a: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, etc.; Purpose:</a:t>
            </a:r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Smaller droplets go deeper </a:t>
            </a:r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Increases the amount of drug absorbed</a:t>
            </a:r>
          </a:p>
        </p:txBody>
      </p:sp>
      <p:pic>
        <p:nvPicPr>
          <p:cNvPr id="12" name="Picture 1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852160" y="1554480"/>
            <a:ext cx="3108960" cy="1645920"/>
          </a:xfrm>
          <a:prstGeom prst="rect">
            <a:avLst/>
          </a:prstGeom>
        </p:spPr>
      </p:pic>
      <p:pic>
        <p:nvPicPr>
          <p:cNvPr id="13" name="Picture 1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852160" y="4142232"/>
            <a:ext cx="3108960" cy="1645920"/>
          </a:xfrm>
          <a:prstGeom prst="rect">
            <a:avLst/>
          </a:prstGeom>
        </p:spPr>
      </p:pic>
      <p:sp>
        <p:nvSpPr>
          <p:cNvPr id="14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Way of Administering Medication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39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/>
          <p:cNvSpPr txBox="1"/>
          <p:nvPr>
            <p:custDataLst>
              <p:tags r:id="rId2"/>
            </p:custDataLst>
          </p:nvPr>
        </p:nvSpPr>
        <p:spPr>
          <a:xfrm>
            <a:off x="5439" y="204969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Routes of Administering Medication (3/5)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51" y="1028703"/>
            <a:ext cx="8975576" cy="6096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Parenteral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3" y="1447800"/>
            <a:ext cx="5665536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Means any non-oral means of administration, but is generally interpreted as relating to injecting directly into the body; Purpose: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Drug do not enter the gastrointestinal system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IN" sz="2200" dirty="0">
                <a:latin typeface="Helvetica" panose="020B0604020202020204" pitchFamily="34" charset="0"/>
                <a:cs typeface="Helvetica" panose="020B0604020202020204" pitchFamily="34" charset="0"/>
              </a:rPr>
              <a:t>Faster absorption</a:t>
            </a:r>
            <a:endParaRPr lang="en-SG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SG" sz="2200" dirty="0">
                <a:latin typeface="Helvetica" panose="020B0604020202020204" pitchFamily="34" charset="0"/>
                <a:cs typeface="Helvetica" panose="020B0604020202020204" pitchFamily="34" charset="0"/>
              </a:rPr>
              <a:t>Drugs go the bloodstream through intramuscular (IM), subcutaneous (SC) and intravenous (IV)</a:t>
            </a:r>
            <a:endParaRPr lang="en-IN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Way of Administering Medication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9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/>
          <p:cNvSpPr txBox="1"/>
          <p:nvPr>
            <p:custDataLst>
              <p:tags r:id="rId2"/>
            </p:custDataLst>
          </p:nvPr>
        </p:nvSpPr>
        <p:spPr>
          <a:xfrm>
            <a:off x="5439" y="204969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Routes of Administering Medication (4/5) </a:t>
            </a:r>
          </a:p>
        </p:txBody>
      </p:sp>
      <p:pic>
        <p:nvPicPr>
          <p:cNvPr id="21" name="Picture 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852160" y="1554480"/>
            <a:ext cx="3108960" cy="16459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49" y="1447800"/>
            <a:ext cx="5050904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Do not administer oral medicine:</a:t>
            </a: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unconscious patient</a:t>
            </a: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uncooperative patient</a:t>
            </a: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After oral and gastric surgeries</a:t>
            </a: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Oral cancers</a:t>
            </a: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Before diagnostic tests and operation</a:t>
            </a:r>
          </a:p>
        </p:txBody>
      </p:sp>
      <p:sp>
        <p:nvSpPr>
          <p:cNvPr id="5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Way of Administering Medication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9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5439" y="204969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Routes of Administering Medication (5/5)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63635" y="1052945"/>
            <a:ext cx="1828800" cy="4572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24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Caution </a:t>
            </a:r>
          </a:p>
        </p:txBody>
      </p:sp>
      <p:sp>
        <p:nvSpPr>
          <p:cNvPr id="11" name="Cross 10"/>
          <p:cNvSpPr/>
          <p:nvPr/>
        </p:nvSpPr>
        <p:spPr>
          <a:xfrm>
            <a:off x="3354673" y="1086487"/>
            <a:ext cx="310379" cy="381000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ross 11"/>
          <p:cNvSpPr/>
          <p:nvPr/>
        </p:nvSpPr>
        <p:spPr>
          <a:xfrm>
            <a:off x="5183473" y="1086487"/>
            <a:ext cx="310379" cy="381000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52160" y="1554480"/>
            <a:ext cx="3108960" cy="16459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2&quot; unique_id=&quot;10269&quot;&gt;&lt;object type=&quot;3&quot; unique_id=&quot;10270&quot;&gt;&lt;property id=&quot;20148&quot; value=&quot;5&quot;/&gt;&lt;property id=&quot;20300&quot; value=&quot;Slide 12&quot;/&gt;&lt;property id=&quot;20307&quot; value=&quot;284&quot;/&gt;&lt;/object&gt;&lt;object type=&quot;3&quot; unique_id=&quot;10271&quot;&gt;&lt;property id=&quot;20148&quot; value=&quot;5&quot;/&gt;&lt;property id=&quot;20300&quot; value=&quot;Slide 13&quot;/&gt;&lt;property id=&quot;20307&quot; value=&quot;300&quot;/&gt;&lt;/object&gt;&lt;object type=&quot;3&quot; unique_id=&quot;10272&quot;&gt;&lt;property id=&quot;20148&quot; value=&quot;5&quot;/&gt;&lt;property id=&quot;20300&quot; value=&quot;Slide 14&quot;/&gt;&lt;property id=&quot;20307&quot; value=&quot;293&quot;/&gt;&lt;/object&gt;&lt;object type=&quot;3&quot; unique_id=&quot;10273&quot;&gt;&lt;property id=&quot;20148&quot; value=&quot;5&quot;/&gt;&lt;property id=&quot;20300&quot; value=&quot;Slide 15&quot;/&gt;&lt;property id=&quot;20307&quot; value=&quot;371&quot;/&gt;&lt;/object&gt;&lt;object type=&quot;3&quot; unique_id=&quot;10274&quot;&gt;&lt;property id=&quot;20148&quot; value=&quot;5&quot;/&gt;&lt;property id=&quot;20300&quot; value=&quot;Slide 16&quot;/&gt;&lt;property id=&quot;20307&quot; value=&quot;372&quot;/&gt;&lt;/object&gt;&lt;object type=&quot;3&quot; unique_id=&quot;10275&quot;&gt;&lt;property id=&quot;20148&quot; value=&quot;5&quot;/&gt;&lt;property id=&quot;20300&quot; value=&quot;Slide 17&quot;/&gt;&lt;property id=&quot;20307&quot; value=&quot;376&quot;/&gt;&lt;/object&gt;&lt;object type=&quot;3&quot; unique_id=&quot;10276&quot;&gt;&lt;property id=&quot;20148&quot; value=&quot;5&quot;/&gt;&lt;property id=&quot;20300&quot; value=&quot;Slide 18&quot;/&gt;&lt;property id=&quot;20307&quot; value=&quot;377&quot;/&gt;&lt;/object&gt;&lt;object type=&quot;3&quot; unique_id=&quot;10283&quot;&gt;&lt;property id=&quot;20148&quot; value=&quot;5&quot;/&gt;&lt;property id=&quot;20300&quot; value=&quot;Slide 19&quot;/&gt;&lt;property id=&quot;20307&quot; value=&quot;370&quot;/&gt;&lt;/object&gt;&lt;object type=&quot;3&quot; unique_id=&quot;10524&quot;&gt;&lt;property id=&quot;20148&quot; value=&quot;5&quot;/&gt;&lt;property id=&quot;20300&quot; value=&quot;Slide 1&quot;/&gt;&lt;property id=&quot;20307&quot; value=&quot;385&quot;/&gt;&lt;/object&gt;&lt;object type=&quot;3&quot; unique_id=&quot;10527&quot;&gt;&lt;property id=&quot;20148&quot; value=&quot;5&quot;/&gt;&lt;property id=&quot;20300&quot; value=&quot;Slide 3&quot;/&gt;&lt;property id=&quot;20307&quot; value=&quot;387&quot;/&gt;&lt;/object&gt;&lt;object type=&quot;3&quot; unique_id=&quot;10528&quot;&gt;&lt;property id=&quot;20148&quot; value=&quot;5&quot;/&gt;&lt;property id=&quot;20300&quot; value=&quot;Slide 4&quot;/&gt;&lt;property id=&quot;20307&quot; value=&quot;388&quot;/&gt;&lt;/object&gt;&lt;object type=&quot;3&quot; unique_id=&quot;10529&quot;&gt;&lt;property id=&quot;20148&quot; value=&quot;5&quot;/&gt;&lt;property id=&quot;20300&quot; value=&quot;Slide 5 - &amp;quot;Oral –Administration&amp;quot;&quot;/&gt;&lt;property id=&quot;20307&quot; value=&quot;389&quot;/&gt;&lt;/object&gt;&lt;object type=&quot;3&quot; unique_id=&quot;10530&quot;&gt;&lt;property id=&quot;20148&quot; value=&quot;5&quot;/&gt;&lt;property id=&quot;20300&quot; value=&quot;Slide 8 - &amp;quot;    Caution &amp;quot;&quot;/&gt;&lt;property id=&quot;20307&quot; value=&quot;390&quot;/&gt;&lt;/object&gt;&lt;object type=&quot;3&quot; unique_id=&quot;10531&quot;&gt;&lt;property id=&quot;20148&quot; value=&quot;5&quot;/&gt;&lt;property id=&quot;20300&quot; value=&quot;Slide 9&quot;/&gt;&lt;property id=&quot;20307&quot; value=&quot;391&quot;/&gt;&lt;/object&gt;&lt;object type=&quot;3&quot; unique_id=&quot;10535&quot;&gt;&lt;property id=&quot;20148&quot; value=&quot;5&quot;/&gt;&lt;property id=&quot;20300&quot; value=&quot;Slide 11&quot;/&gt;&lt;property id=&quot;20307&quot; value=&quot;395&quot;/&gt;&lt;/object&gt;&lt;object type=&quot;3&quot; unique_id=&quot;40222&quot;&gt;&lt;property id=&quot;20148&quot; value=&quot;5&quot;/&gt;&lt;property id=&quot;20300&quot; value=&quot;Slide 2 - &amp;quot;Introduction &amp;quot;&quot;/&gt;&lt;property id=&quot;20307&quot; value=&quot;397&quot;/&gt;&lt;/object&gt;&lt;object type=&quot;3&quot; unique_id=&quot;40717&quot;&gt;&lt;property id=&quot;20148&quot; value=&quot;5&quot;/&gt;&lt;property id=&quot;20300&quot; value=&quot;Slide 6 - &amp;quot;Rectal and Vaginal&amp;quot;&quot;/&gt;&lt;property id=&quot;20307&quot; value=&quot;398&quot;/&gt;&lt;/object&gt;&lt;object type=&quot;3&quot; unique_id=&quot;40718&quot;&gt;&lt;property id=&quot;20148&quot; value=&quot;5&quot;/&gt;&lt;property id=&quot;20300&quot; value=&quot;Slide 7 - &amp;quot;Parenteral&amp;quot;&quot;/&gt;&lt;property id=&quot;20307&quot; value=&quot;399&quot;/&gt;&lt;/object&gt;&lt;object type=&quot;3&quot; unique_id=&quot;41005&quot;&gt;&lt;property id=&quot;20148&quot; value=&quot;5&quot;/&gt;&lt;property id=&quot;20300&quot; value=&quot;Slide 10&quot;/&gt;&lt;property id=&quot;20307&quot; value=&quot;400&quot;/&gt;&lt;/object&gt;&lt;/object&gt;&lt;object type=&quot;8&quot; unique_id=&quot;10299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On-screen Show (4:3)</PresentationFormat>
  <Paragraphs>157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Helvetica</vt:lpstr>
      <vt:lpstr>Helvetica Neue</vt:lpstr>
      <vt:lpstr>Times New Roman</vt:lpstr>
      <vt:lpstr>Wingdings</vt:lpstr>
      <vt:lpstr>Office Theme</vt:lpstr>
      <vt:lpstr>1_Office Theme</vt:lpstr>
      <vt:lpstr>PowerPoint Presentation</vt:lpstr>
      <vt:lpstr>Introduction </vt:lpstr>
      <vt:lpstr>PowerPoint Presentation</vt:lpstr>
      <vt:lpstr>PowerPoint Presentation</vt:lpstr>
      <vt:lpstr>Cont;</vt:lpstr>
      <vt:lpstr>Oral –Administration</vt:lpstr>
      <vt:lpstr>Rectal and Vaginal</vt:lpstr>
      <vt:lpstr>Parenteral</vt:lpstr>
      <vt:lpstr>    Caution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Jitendra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Paul Ndungu</cp:lastModifiedBy>
  <cp:revision>508</cp:revision>
  <dcterms:created xsi:type="dcterms:W3CDTF">2013-06-12T07:50:00Z</dcterms:created>
  <dcterms:modified xsi:type="dcterms:W3CDTF">2024-11-30T06:34:45Z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51958DBE61BD42BF82436AD153FD915F</vt:lpwstr>
  </property>
  <property fmtid="{D5CDD505-2E9C-101B-9397-08002B2CF9AE}" pid="3" name="KSOProductBuildVer">
    <vt:lpwstr>1033-11.2.0.11380</vt:lpwstr>
  </property>
</Properties>
</file>