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19"/>
  </p:handoutMasterIdLst>
  <p:sldIdLst>
    <p:sldId id="284" r:id="rId4"/>
    <p:sldId id="300" r:id="rId5"/>
    <p:sldId id="293" r:id="rId7"/>
    <p:sldId id="379" r:id="rId8"/>
    <p:sldId id="316" r:id="rId9"/>
    <p:sldId id="317" r:id="rId10"/>
    <p:sldId id="378" r:id="rId11"/>
    <p:sldId id="330" r:id="rId12"/>
    <p:sldId id="331" r:id="rId13"/>
    <p:sldId id="332" r:id="rId14"/>
    <p:sldId id="361" r:id="rId15"/>
    <p:sldId id="362" r:id="rId16"/>
    <p:sldId id="363" r:id="rId17"/>
    <p:sldId id="370" r:id="rId18"/>
  </p:sldIdLst>
  <p:sldSz cx="9144000" cy="6858000" type="screen4x3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ichaBhushan" initials="R" lastIdx="1" clrIdx="0"/>
  <p:cmAuthor id="1" name="Amit Pandey" initials="AP" lastIdx="6" clrIdx="1"/>
  <p:cmAuthor id="2" name="ideas" initials="i" lastIdx="14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7257" autoAdjust="0"/>
  </p:normalViewPr>
  <p:slideViewPr>
    <p:cSldViewPr>
      <p:cViewPr varScale="1">
        <p:scale>
          <a:sx n="87" d="100"/>
          <a:sy n="87" d="100"/>
        </p:scale>
        <p:origin x="227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B9F8FC-6E26-48E7-8799-D382D90C611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42126-72D9-4D7F-A630-93792730F99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9F1164-DC9E-4563-8C2A-78FD7DA4C9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0CB5AD-B5CB-4C3C-8863-2F6A9DA8C16B}" type="slidenum">
              <a:rPr lang="en-SG" smtClean="0"/>
            </a:fld>
            <a:endParaRPr lang="en-S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SG"/>
              <a:t>Copyright iCare Life Pte. Ltd., Singapore 2016-17</a:t>
            </a:r>
            <a:endParaRPr lang="en-SG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SG"/>
              <a:t>Trainers Notes</a:t>
            </a:r>
            <a:endParaRPr lang="en-SG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9C4448-B535-4D1E-8418-9C9CCD497272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A5B5F30-9B46-4155-984A-38DC4F3DCBC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CDDF-2271-4801-961C-0CBD5B08EFB9}" type="slidenum">
              <a:rPr lang="en-US" smtClean="0"/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1066800" y="6324600"/>
            <a:ext cx="609600" cy="1524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6300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43950" y="6584951"/>
            <a:ext cx="381000" cy="273049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63000" y="6584950"/>
            <a:ext cx="381000" cy="273050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Helvetica" panose="020B0604020202020204" pitchFamily="34" charset="0"/>
              </a:defRPr>
            </a:lvl1pPr>
          </a:lstStyle>
          <a:p>
            <a:fld id="{6CD3CDDF-2271-4801-961C-0CBD5B08EFB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iCare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7753ED-12F6-4B09-A57D-23DB00BD0763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-32400" y="-27384"/>
            <a:ext cx="9189234" cy="6858000"/>
          </a:xfrm>
          <a:prstGeom prst="rect">
            <a:avLst/>
          </a:prstGeom>
        </p:spPr>
      </p:pic>
      <p:sp>
        <p:nvSpPr>
          <p:cNvPr id="5" name="Title Placeholder 1"/>
          <p:cNvSpPr txBox="1"/>
          <p:nvPr>
            <p:custDataLst>
              <p:tags r:id="rId2"/>
            </p:custDataLst>
          </p:nvPr>
        </p:nvSpPr>
        <p:spPr>
          <a:xfrm>
            <a:off x="-23677" y="1020038"/>
            <a:ext cx="9180511" cy="12039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Activities of Daily Living</a:t>
            </a:r>
            <a:endParaRPr lang="en-IN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r>
              <a:rPr lang="en-IN" sz="3600" dirty="0">
                <a:latin typeface="Helvetica" panose="020B0604020202020204" pitchFamily="34" charset="0"/>
                <a:cs typeface="Helvetica" panose="020B0604020202020204" pitchFamily="34" charset="0"/>
              </a:rPr>
              <a:t>Health &amp; Safety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-36513" y="6680260"/>
            <a:ext cx="91805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Private and Confidential</a:t>
            </a:r>
            <a:endParaRPr lang="en-IN" sz="800" b="1" dirty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itle Placeholder 1"/>
          <p:cNvSpPr txBox="1"/>
          <p:nvPr>
            <p:custDataLst>
              <p:tags r:id="rId3"/>
            </p:custDataLst>
          </p:nvPr>
        </p:nvSpPr>
        <p:spPr>
          <a:xfrm>
            <a:off x="-36512" y="2780928"/>
            <a:ext cx="2352586" cy="720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GB" sz="3600" dirty="0">
                <a:latin typeface="Helvetica" panose="020B0604020202020204" pitchFamily="34" charset="0"/>
                <a:cs typeface="Helvetica" panose="020B0604020202020204" pitchFamily="34" charset="0"/>
              </a:rPr>
              <a:t>CR 11.3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8" name="Title Placeholder 1"/>
          <p:cNvSpPr txBox="1"/>
          <p:nvPr>
            <p:custDataLst>
              <p:tags r:id="rId4"/>
            </p:custDataLst>
          </p:nvPr>
        </p:nvSpPr>
        <p:spPr>
          <a:xfrm>
            <a:off x="-36515" y="299958"/>
            <a:ext cx="9180511" cy="72008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Viewing of Modules </a:t>
            </a:r>
            <a:endParaRPr lang="en-GB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Hygienic handling of Food &amp; Equipment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9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Safe Storage of Food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10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2765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3609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11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72682"/>
            <a:ext cx="84582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Importance of storing food safely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store different types of food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identify if food is fit to eat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to do if there is no electricity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pPr marL="0" indent="0">
              <a:buNone/>
            </a:pPr>
            <a:endParaRPr lang="en-US" sz="3000" dirty="0"/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625" y="3256002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Safe Storage of Food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820472" y="65973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12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18373"/>
            <a:ext cx="9144000" cy="6876373"/>
          </a:xfrm>
          <a:prstGeom prst="rect">
            <a:avLst/>
          </a:prstGeom>
          <a:ln>
            <a:solidFill>
              <a:srgbClr val="7030A0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>
              <a:buSzPct val="25000"/>
            </a:pPr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First Aid Kit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457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1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endParaRPr lang="en-IN" sz="1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57463" y="2133600"/>
            <a:ext cx="82295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medicines and ointments should a first aid kit contain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dressings and bandages should be included in a first aid kit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Content Placeholder 2"/>
          <p:cNvSpPr txBox="1"/>
          <p:nvPr/>
        </p:nvSpPr>
        <p:spPr>
          <a:xfrm>
            <a:off x="6096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b="0" i="0" u="none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362200"/>
            <a:ext cx="86868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09600" y="2841834"/>
            <a:ext cx="8077199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First Aid Kit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3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>
              <a:buSzPct val="25000"/>
            </a:pPr>
            <a:endParaRPr lang="en-GB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Providing common relief for Injuries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  <a:p>
            <a:pPr lvl="0">
              <a:buSzPct val="25000"/>
            </a:pPr>
            <a:endParaRPr lang="en-SG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4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676436" y="3048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0472" y="6597352"/>
            <a:ext cx="2904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5 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0032" y="1876807"/>
            <a:ext cx="851567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What to do in case of common injuries, such as cuts, burns, sprains, and insect bites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Let’s Watch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7" name="Picture 6"/>
          <p:cNvPicPr preferRelativeResize="0"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2797200"/>
            <a:ext cx="7560000" cy="1440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44625" y="3276834"/>
            <a:ext cx="74676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latin typeface="Helvetica" panose="020B0604020202020204" pitchFamily="34" charset="0"/>
                <a:cs typeface="Arial" panose="020B0604020202020204" pitchFamily="34" charset="0"/>
              </a:rPr>
              <a:t>Providing relief to common Injuries</a:t>
            </a:r>
            <a:endParaRPr lang="en-US" sz="3000" b="1" dirty="0">
              <a:latin typeface="Helvetica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357"/>
          <p:cNvSpPr/>
          <p:nvPr/>
        </p:nvSpPr>
        <p:spPr>
          <a:xfrm>
            <a:off x="0" y="462770"/>
            <a:ext cx="539552" cy="895773"/>
          </a:xfrm>
          <a:prstGeom prst="rect">
            <a:avLst/>
          </a:prstGeom>
          <a:solidFill>
            <a:srgbClr val="92C63D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Shape 358"/>
          <p:cNvSpPr/>
          <p:nvPr/>
        </p:nvSpPr>
        <p:spPr>
          <a:xfrm>
            <a:off x="614858" y="462770"/>
            <a:ext cx="8529142" cy="895773"/>
          </a:xfrm>
          <a:prstGeom prst="rect">
            <a:avLst/>
          </a:prstGeom>
          <a:solidFill>
            <a:srgbClr val="7C3A92">
              <a:alpha val="64705"/>
            </a:srgbClr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0" i="0" u="none" strike="noStrike" cap="none" baseline="0" dirty="0">
              <a:solidFill>
                <a:srgbClr val="92C63D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" name="Shape 359"/>
          <p:cNvSpPr txBox="1"/>
          <p:nvPr/>
        </p:nvSpPr>
        <p:spPr>
          <a:xfrm>
            <a:off x="614859" y="462770"/>
            <a:ext cx="8529141" cy="8957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r>
              <a:rPr lang="en-US" sz="36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</a:rPr>
              <a:t>Hygienic handling of Food &amp; Equipment</a:t>
            </a:r>
            <a:endParaRPr lang="en-US" sz="3600" b="1" dirty="0">
              <a:solidFill>
                <a:schemeClr val="lt1"/>
              </a:solidFill>
              <a:latin typeface="Helvetica Neue"/>
              <a:ea typeface="Helvetica Neue"/>
              <a:cs typeface="Helvetica Neue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540"/>
            <a:ext cx="9144000" cy="5155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600"/>
    </mc:Choice>
    <mc:Fallback>
      <p:transition spd="slow" advTm="56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"/>
          <p:cNvSpPr txBox="1"/>
          <p:nvPr/>
        </p:nvSpPr>
        <p:spPr>
          <a:xfrm>
            <a:off x="533400" y="838200"/>
            <a:ext cx="7772400" cy="61277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i="0" u="none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prstClr val="black"/>
                </a:solidFill>
                <a:latin typeface="Helvetica" panose="020B0604020202020204" pitchFamily="34" charset="0"/>
              </a:rPr>
              <a:t>In this module, you will learn about:</a:t>
            </a:r>
            <a:endParaRPr lang="en-US" sz="3000" dirty="0">
              <a:latin typeface="Helvetica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20472" y="6597352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Helvetica" panose="020B0604020202020204" pitchFamily="34" charset="0"/>
                <a:cs typeface="Helvetica" panose="020B0604020202020204" pitchFamily="34" charset="0"/>
              </a:rPr>
              <a:t>8</a:t>
            </a:r>
            <a:endParaRPr lang="en-IN" sz="1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88" y="6604438"/>
            <a:ext cx="914399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Copyright: </a:t>
            </a:r>
            <a:r>
              <a:rPr lang="en-US" sz="950" b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b="1" dirty="0">
                <a:latin typeface="Helvetica" panose="020B0604020202020204" pitchFamily="34" charset="0"/>
                <a:cs typeface="Helvetica" panose="020B0604020202020204" pitchFamily="34" charset="0"/>
              </a:rPr>
              <a:t> Life Pte. Ltd., Singapore : 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This document  must not be copied or shared or circulated without the consent of </a:t>
            </a:r>
            <a:r>
              <a:rPr lang="en-US" sz="950" i="1" dirty="0" err="1">
                <a:latin typeface="Helvetica" panose="020B0604020202020204" pitchFamily="34" charset="0"/>
                <a:cs typeface="Helvetica" panose="020B0604020202020204" pitchFamily="34" charset="0"/>
              </a:rPr>
              <a:t>iCare</a:t>
            </a:r>
            <a:r>
              <a:rPr lang="en-US" sz="950" i="1" dirty="0">
                <a:latin typeface="Helvetica" panose="020B0604020202020204" pitchFamily="34" charset="0"/>
                <a:cs typeface="Helvetica" panose="020B0604020202020204" pitchFamily="34" charset="0"/>
              </a:rPr>
              <a:t> Life and/or its affiliates. </a:t>
            </a:r>
            <a:r>
              <a:rPr lang="en-US" sz="950" dirty="0">
                <a:latin typeface="Helvetica" panose="020B0604020202020204" pitchFamily="34" charset="0"/>
                <a:cs typeface="Helvetica" panose="020B0604020202020204" pitchFamily="34" charset="0"/>
              </a:rPr>
              <a:t> </a:t>
            </a:r>
            <a:endParaRPr lang="en-IN" sz="95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-11575" y="6597352"/>
            <a:ext cx="91800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33400" y="1981200"/>
            <a:ext cx="828707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Importance of handling food and equipment hygienically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handle food correctly</a:t>
            </a: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sz="3000" dirty="0">
              <a:latin typeface="Helvetica" panose="020B0604020202020204" pitchFamily="34" charset="0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sz="3000" dirty="0">
                <a:latin typeface="Helvetica" panose="020B0604020202020204" pitchFamily="34" charset="0"/>
              </a:rPr>
              <a:t>How to handle food equipment correctly</a:t>
            </a:r>
            <a:endParaRPr lang="en-US" sz="3000" dirty="0">
              <a:latin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2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3.xml><?xml version="1.0" encoding="utf-8"?>
<p:tagLst xmlns:p="http://schemas.openxmlformats.org/presentationml/2006/main">
  <p:tag name="PRESENTER_SHAPETEXTINFO" val="&lt;ShapeTextInfo&gt;&lt;TableIndex row=&quot;-1&quot; col=&quot;-1&quot;&gt;&lt;linesCount val=&quot;1&quot;/&gt;&lt;lineCharCount val=&quot;20&quot;/&gt;&lt;/TableIndex&gt;&lt;/ShapeTextInfo&gt;"/>
  <p:tag name="HTML_SHAPEINFO" val="&lt;ThreeDShapeInfo&gt;&lt;uuid val=&quot;&quot;/&gt;&lt;isInvalidForFieldText val=&quot;0&quot;/&gt;&lt;Image&gt;&lt;filename val=&quot;C:\Users\Khasnobis\Documents\My Adobe Presentations\1. Skills-For-Care-Presentation-web-version-Standard-1\data\asimages\{442C03FA-5C88-4919-9F0C-7EC4E202DB32}_1.png&quot;/&gt;&lt;left val=&quot;-15&quot;/&gt;&lt;top val=&quot;192&quot;/&gt;&lt;width val=&quot;703&quot;/&gt;&lt;height val=&quot;114&quot;/&gt;&lt;hasText val=&quot;1&quot;/&gt;&lt;/Image&gt;&lt;/ThreeDShapeInfo&gt;"/>
</p:tagLst>
</file>

<file path=ppt/tags/tag4.xml><?xml version="1.0" encoding="utf-8"?>
<p:tagLst xmlns:p="http://schemas.openxmlformats.org/presentationml/2006/main">
  <p:tag name="MMPROD_UIDATA" val="&lt;database version=&quot;10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84&quot;/&gt;&lt;/object&gt;&lt;object type=&quot;3&quot; unique_id=&quot;10004&quot;&gt;&lt;property id=&quot;20148&quot; value=&quot;5&quot;/&gt;&lt;property id=&quot;20300&quot; value=&quot;Slide 2&quot;/&gt;&lt;property id=&quot;20307&quot; value=&quot;300&quot;/&gt;&lt;/object&gt;&lt;object type=&quot;3&quot; unique_id=&quot;10005&quot;&gt;&lt;property id=&quot;20148&quot; value=&quot;5&quot;/&gt;&lt;property id=&quot;20300&quot; value=&quot;Slide 3&quot;/&gt;&lt;property id=&quot;20307&quot; value=&quot;293&quot;/&gt;&lt;/object&gt;&lt;object type=&quot;3&quot; unique_id=&quot;10006&quot;&gt;&lt;property id=&quot;20148&quot; value=&quot;5&quot;/&gt;&lt;property id=&quot;20300&quot; value=&quot;Slide 4&quot;/&gt;&lt;property id=&quot;20307&quot; value=&quot;379&quot;/&gt;&lt;/object&gt;&lt;object type=&quot;3&quot; unique_id=&quot;10007&quot;&gt;&lt;property id=&quot;20148&quot; value=&quot;5&quot;/&gt;&lt;property id=&quot;20300&quot; value=&quot;Slide 5&quot;/&gt;&lt;property id=&quot;20307&quot; value=&quot;316&quot;/&gt;&lt;/object&gt;&lt;object type=&quot;3&quot; unique_id=&quot;10008&quot;&gt;&lt;property id=&quot;20148&quot; value=&quot;5&quot;/&gt;&lt;property id=&quot;20300&quot; value=&quot;Slide 6&quot;/&gt;&lt;property id=&quot;20307&quot; value=&quot;317&quot;/&gt;&lt;/object&gt;&lt;object type=&quot;3&quot; unique_id=&quot;10009&quot;&gt;&lt;property id=&quot;20148&quot; value=&quot;5&quot;/&gt;&lt;property id=&quot;20300&quot; value=&quot;Slide 7 - &amp;quot;Let’s Watch&amp;quot;&quot;/&gt;&lt;property id=&quot;20307&quot; value=&quot;378&quot;/&gt;&lt;/object&gt;&lt;object type=&quot;3&quot; unique_id=&quot;10010&quot;&gt;&lt;property id=&quot;20148&quot; value=&quot;5&quot;/&gt;&lt;property id=&quot;20300&quot; value=&quot;Slide 8&quot;/&gt;&lt;property id=&quot;20307&quot; value=&quot;330&quot;/&gt;&lt;/object&gt;&lt;object type=&quot;3&quot; unique_id=&quot;10011&quot;&gt;&lt;property id=&quot;20148&quot; value=&quot;5&quot;/&gt;&lt;property id=&quot;20300&quot; value=&quot;Slide 9&quot;/&gt;&lt;property id=&quot;20307&quot; value=&quot;331&quot;/&gt;&lt;/object&gt;&lt;object type=&quot;3&quot; unique_id=&quot;10012&quot;&gt;&lt;property id=&quot;20148&quot; value=&quot;5&quot;/&gt;&lt;property id=&quot;20300&quot; value=&quot;Slide 10 - &amp;quot;Let’s Watch&amp;quot;&quot;/&gt;&lt;property id=&quot;20307&quot; value=&quot;332&quot;/&gt;&lt;/object&gt;&lt;object type=&quot;3&quot; unique_id=&quot;10013&quot;&gt;&lt;property id=&quot;20148&quot; value=&quot;5&quot;/&gt;&lt;property id=&quot;20300&quot; value=&quot;Slide 11&quot;/&gt;&lt;property id=&quot;20307&quot; value=&quot;361&quot;/&gt;&lt;/object&gt;&lt;object type=&quot;3&quot; unique_id=&quot;10014&quot;&gt;&lt;property id=&quot;20148&quot; value=&quot;5&quot;/&gt;&lt;property id=&quot;20300&quot; value=&quot;Slide 12&quot;/&gt;&lt;property id=&quot;20307&quot; value=&quot;362&quot;/&gt;&lt;/object&gt;&lt;object type=&quot;3&quot; unique_id=&quot;10015&quot;&gt;&lt;property id=&quot;20148&quot; value=&quot;5&quot;/&gt;&lt;property id=&quot;20300&quot; value=&quot;Slide 13 - &amp;quot;Let’s Watch&amp;quot;&quot;/&gt;&lt;property id=&quot;20307&quot; value=&quot;363&quot;/&gt;&lt;/object&gt;&lt;object type=&quot;3&quot; unique_id=&quot;10016&quot;&gt;&lt;property id=&quot;20148&quot; value=&quot;5&quot;/&gt;&lt;property id=&quot;20300&quot; value=&quot;Slide 14&quot;/&gt;&lt;property id=&quot;20307&quot; value=&quot;370&quot;/&gt;&lt;/object&gt;&lt;/object&gt;&lt;object type=&quot;8&quot; unique_id=&quot;10032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2765</Words>
  <Application>WPS Presentation</Application>
  <PresentationFormat>On-screen Show (4:3)</PresentationFormat>
  <Paragraphs>124</Paragraphs>
  <Slides>14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Helvetica</vt:lpstr>
      <vt:lpstr>Arial</vt:lpstr>
      <vt:lpstr>Helvetica Neue</vt:lpstr>
      <vt:lpstr>Microsoft YaHei</vt:lpstr>
      <vt:lpstr>Arial Unicode MS</vt:lpstr>
      <vt:lpstr>Calibri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  <vt:lpstr>PowerPoint 演示文稿</vt:lpstr>
      <vt:lpstr>Let’s Watch</vt:lpstr>
      <vt:lpstr>PowerPoint 演示文稿</vt:lpstr>
    </vt:vector>
  </TitlesOfParts>
  <Company>Jitendra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IDEA</dc:creator>
  <cp:lastModifiedBy>Dell</cp:lastModifiedBy>
  <cp:revision>543</cp:revision>
  <dcterms:created xsi:type="dcterms:W3CDTF">2013-06-12T07:50:00Z</dcterms:created>
  <dcterms:modified xsi:type="dcterms:W3CDTF">2023-02-06T16:53:37Z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C1AA85746823444D8E5E3290F0F0F947</vt:lpwstr>
  </property>
  <property fmtid="{D5CDD505-2E9C-101B-9397-08002B2CF9AE}" pid="3" name="KSOProductBuildVer">
    <vt:lpwstr>1033-11.2.0.11440</vt:lpwstr>
  </property>
</Properties>
</file>