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7"/>
  </p:handoutMasterIdLst>
  <p:sldIdLst>
    <p:sldId id="294" r:id="rId3"/>
    <p:sldId id="434" r:id="rId4"/>
    <p:sldId id="435" r:id="rId6"/>
    <p:sldId id="436" r:id="rId7"/>
    <p:sldId id="437" r:id="rId8"/>
    <p:sldId id="438" r:id="rId9"/>
    <p:sldId id="439" r:id="rId10"/>
    <p:sldId id="440" r:id="rId11"/>
    <p:sldId id="441" r:id="rId12"/>
    <p:sldId id="442" r:id="rId13"/>
    <p:sldId id="308" r:id="rId14"/>
    <p:sldId id="301" r:id="rId15"/>
    <p:sldId id="407" r:id="rId16"/>
    <p:sldId id="275" r:id="rId17"/>
    <p:sldId id="283" r:id="rId18"/>
    <p:sldId id="333" r:id="rId19"/>
    <p:sldId id="334" r:id="rId20"/>
    <p:sldId id="414" r:id="rId21"/>
    <p:sldId id="336" r:id="rId22"/>
    <p:sldId id="433" r:id="rId23"/>
    <p:sldId id="337" r:id="rId24"/>
    <p:sldId id="364" r:id="rId25"/>
    <p:sldId id="365" r:id="rId26"/>
    <p:sldId id="411" r:id="rId27"/>
    <p:sldId id="366" r:id="rId28"/>
    <p:sldId id="415" r:id="rId29"/>
    <p:sldId id="369" r:id="rId30"/>
    <p:sldId id="348" r:id="rId31"/>
    <p:sldId id="349" r:id="rId32"/>
    <p:sldId id="429" r:id="rId33"/>
    <p:sldId id="350" r:id="rId34"/>
    <p:sldId id="353" r:id="rId35"/>
    <p:sldId id="299" r:id="rId36"/>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57" autoAdjust="0"/>
  </p:normalViewPr>
  <p:slideViewPr>
    <p:cSldViewPr>
      <p:cViewPr varScale="1">
        <p:scale>
          <a:sx n="87" d="100"/>
          <a:sy n="87" d="100"/>
        </p:scale>
        <p:origin x="2286" y="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gs" Target="tags/tag3.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sz="1200" b="0" i="0" kern="1200" dirty="0">
                <a:solidFill>
                  <a:schemeClr val="tx1"/>
                </a:solidFill>
                <a:latin typeface="+mn-lt"/>
                <a:ea typeface="+mn-ea"/>
                <a:cs typeface="+mn-cs"/>
              </a:rPr>
              <a:t>Arrange for a visit by a First Aid trained professional.</a:t>
            </a:r>
            <a:r>
              <a:rPr lang="en-US" sz="1200" b="0" i="0" kern="1200" baseline="0" dirty="0">
                <a:solidFill>
                  <a:schemeClr val="tx1"/>
                </a:solidFill>
                <a:latin typeface="+mn-lt"/>
                <a:ea typeface="+mn-ea"/>
                <a:cs typeface="+mn-cs"/>
              </a:rPr>
              <a:t> Ask the person to show the contents of their first aid kit, as well as when and how each item should be used.</a:t>
            </a:r>
            <a:endParaRPr lang="en-US" sz="1200" b="0" i="0" kern="1200" baseline="0" dirty="0">
              <a:solidFill>
                <a:schemeClr val="tx1"/>
              </a:solidFill>
              <a:latin typeface="+mn-lt"/>
              <a:ea typeface="+mn-ea"/>
              <a:cs typeface="+mn-cs"/>
            </a:endParaRPr>
          </a:p>
          <a:p>
            <a:pPr>
              <a:buFont typeface="Wingdings" panose="05000000000000000000" pitchFamily="2" charset="2"/>
              <a:buChar char="Ø"/>
            </a:pPr>
            <a:endParaRPr lang="en-US" sz="1200" b="0" i="0" kern="1200" baseline="0" dirty="0">
              <a:solidFill>
                <a:schemeClr val="tx1"/>
              </a:solidFill>
              <a:latin typeface="+mn-lt"/>
              <a:ea typeface="+mn-ea"/>
              <a:cs typeface="+mn-cs"/>
            </a:endParaRPr>
          </a:p>
          <a:p>
            <a:pPr>
              <a:buFont typeface="Wingdings" panose="05000000000000000000" pitchFamily="2" charset="2"/>
              <a:buNone/>
            </a:pPr>
            <a:r>
              <a:rPr lang="en-US" sz="1200" b="0" i="0" kern="1200" baseline="0" dirty="0">
                <a:solidFill>
                  <a:schemeClr val="tx1"/>
                </a:solidFill>
                <a:latin typeface="+mn-lt"/>
                <a:ea typeface="+mn-ea"/>
                <a:cs typeface="+mn-cs"/>
              </a:rPr>
              <a:t>Point out that professional’s kit may have different items as compared to what you have seen in the module. You should create the kit based on the specific requirements of your care receiver.</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To provide timely and effective first aid, you must keep a first aid kit at the person’s home; carry this kit along when taking the person out</a:t>
            </a:r>
            <a:endParaRPr lang="en-US" sz="1200" dirty="0"/>
          </a:p>
          <a:p>
            <a:pPr lvl="0">
              <a:buFont typeface="Arial" panose="020B0604020202020204" pitchFamily="34" charset="0"/>
              <a:buChar char="•"/>
            </a:pPr>
            <a:r>
              <a:rPr lang="en-US" sz="1200" dirty="0"/>
              <a:t>When creating a kit, consider the person’s age, lifestyle, and medical problems</a:t>
            </a:r>
            <a:endParaRPr lang="en-US" sz="1200" dirty="0"/>
          </a:p>
          <a:p>
            <a:pPr>
              <a:buFont typeface="Arial" panose="020B0604020202020204" pitchFamily="34" charset="0"/>
              <a:buChar char="•"/>
            </a:pPr>
            <a:r>
              <a:rPr lang="en-GB" sz="1200" dirty="0"/>
              <a:t>The first aid kit may contain medicines, bandages, dressings, and fixings</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Should anti-allergic medicines form part of the first aid kit?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preferably after consulting the doctor.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Should you keep replacing the expired medicines and bandages in the first aid kit?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You should check</a:t>
            </a:r>
            <a:r>
              <a:rPr lang="en-IN" sz="1200" kern="1200" baseline="0" dirty="0">
                <a:solidFill>
                  <a:schemeClr val="tx1"/>
                </a:solidFill>
                <a:latin typeface="+mn-lt"/>
                <a:ea typeface="+mn-ea"/>
                <a:cs typeface="+mn-cs"/>
              </a:rPr>
              <a:t> the first aid kit every month on a given day and throw away any medicines which have crossed their expiry date. Maintain a small log that anybody handling the kit can understand. Also, you should make it a point to replace the discarded medicines as soon as possible.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Should you carry the first  aid kit when taking the care receiver out for an outing?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but that would depend on the distance that you are away from the home.  You may not carry it say when you are taking the care receiver just for a walk near the house or within the house.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anose="05000000000000000000" pitchFamily="2" charset="2"/>
              <a:buChar char="Ø"/>
            </a:pPr>
            <a:r>
              <a:rPr lang="en-US" sz="1200" baseline="0" dirty="0"/>
              <a:t>You will require setup an appointment with a hospital or a care center who can send a first-aid expert. Ask the expert to bring along an ideal first-aid box with contents for the demonstration. Ask them to give a live demonstration in the class of:</a:t>
            </a:r>
            <a:endParaRPr lang="en-US" sz="1200" baseline="0" dirty="0"/>
          </a:p>
          <a:p>
            <a:pPr>
              <a:buFont typeface="Arial" panose="020B0604020202020204" pitchFamily="34" charset="0"/>
              <a:buChar char="•"/>
            </a:pPr>
            <a:r>
              <a:rPr lang="en-US" sz="1200" baseline="0" dirty="0"/>
              <a:t>How to prepare yourself for first-aid</a:t>
            </a:r>
            <a:endParaRPr lang="en-US" sz="1200" baseline="0" dirty="0"/>
          </a:p>
          <a:p>
            <a:pPr>
              <a:buFont typeface="Arial" panose="020B0604020202020204" pitchFamily="34" charset="0"/>
              <a:buChar char="•"/>
            </a:pPr>
            <a:r>
              <a:rPr lang="en-US" sz="1200" baseline="0" dirty="0"/>
              <a:t>What materials should a home first-aid box contain</a:t>
            </a:r>
            <a:endParaRPr lang="en-US" sz="1200" baseline="0" dirty="0"/>
          </a:p>
          <a:p>
            <a:pPr>
              <a:buFont typeface="Arial" panose="020B0604020202020204" pitchFamily="34" charset="0"/>
              <a:buChar char="•"/>
            </a:pPr>
            <a:r>
              <a:rPr lang="en-US" sz="1200" baseline="0" dirty="0"/>
              <a:t>How to dress a cut</a:t>
            </a:r>
            <a:endParaRPr lang="en-US" sz="1200" baseline="0" dirty="0"/>
          </a:p>
          <a:p>
            <a:pPr>
              <a:buFont typeface="Arial" panose="020B0604020202020204" pitchFamily="34" charset="0"/>
              <a:buChar char="•"/>
            </a:pPr>
            <a:r>
              <a:rPr lang="en-US" sz="1200" baseline="0" dirty="0"/>
              <a:t>How to take care of a burn</a:t>
            </a:r>
            <a:endParaRPr lang="en-US" sz="1200" baseline="0" dirty="0"/>
          </a:p>
          <a:p>
            <a:pPr>
              <a:buFont typeface="Arial" panose="020B0604020202020204" pitchFamily="34" charset="0"/>
              <a:buChar char="•"/>
            </a:pPr>
            <a:r>
              <a:rPr lang="en-US" sz="1200" baseline="0" dirty="0"/>
              <a:t>How to handle sprains or fractures before the care receiver receives professional help</a:t>
            </a:r>
            <a:endParaRPr lang="en-US" sz="1200" baseline="0" dirty="0"/>
          </a:p>
          <a:p>
            <a:pPr>
              <a:buFont typeface="Arial" panose="020B0604020202020204" pitchFamily="34" charset="0"/>
              <a:buNone/>
            </a:pPr>
            <a:endParaRPr lang="en-US" sz="1200" baseline="0" dirty="0"/>
          </a:p>
          <a:p>
            <a:pPr>
              <a:buFont typeface="Wingdings" panose="05000000000000000000" pitchFamily="2" charset="2"/>
              <a:buChar char="Ø"/>
            </a:pPr>
            <a:r>
              <a:rPr lang="en-US" sz="1200" baseline="0" dirty="0"/>
              <a:t>After the demonstration, invite the class participants to try the above activities on each other.</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2000" dirty="0"/>
              <a:t>To treat a minor cut, wash the area thoroughly and cover it with a sterile dressing</a:t>
            </a:r>
            <a:endParaRPr lang="en-US" sz="2000" dirty="0"/>
          </a:p>
          <a:p>
            <a:pPr marL="171450" lvl="0" indent="-171450">
              <a:buFont typeface="Arial" panose="020B0604020202020204" pitchFamily="34" charset="0"/>
              <a:buChar char="•"/>
            </a:pPr>
            <a:r>
              <a:rPr lang="en-US" sz="2000" dirty="0"/>
              <a:t>A deep cut may need stitching; consult a doctor</a:t>
            </a:r>
            <a:endParaRPr lang="en-US" sz="2000" dirty="0"/>
          </a:p>
          <a:p>
            <a:pPr marL="171450" lvl="0" indent="-171450">
              <a:buFont typeface="Arial" panose="020B0604020202020204" pitchFamily="34" charset="0"/>
              <a:buChar char="•"/>
            </a:pPr>
            <a:r>
              <a:rPr lang="en-US" sz="2000" dirty="0"/>
              <a:t>In case of a nosebleed, ask the person to sit with their head bent forward over a bowl; pinch their nostrils together firmly for about 10 minutes.</a:t>
            </a:r>
            <a:endParaRPr lang="en-US" sz="2000" dirty="0"/>
          </a:p>
          <a:p>
            <a:pPr marL="171450" lvl="0" indent="-171450">
              <a:buFont typeface="Arial" panose="020B0604020202020204" pitchFamily="34" charset="0"/>
              <a:buChar char="•"/>
            </a:pPr>
            <a:r>
              <a:rPr lang="en-US" sz="2000" dirty="0"/>
              <a:t>For minor burns or scalds, hold the burnt area in cool, slowly running water</a:t>
            </a:r>
            <a:endParaRPr lang="en-US" sz="2000" dirty="0"/>
          </a:p>
          <a:p>
            <a:pPr marL="171450" lvl="0" indent="-171450">
              <a:buFont typeface="Arial" panose="020B0604020202020204" pitchFamily="34" charset="0"/>
              <a:buChar char="•"/>
            </a:pPr>
            <a:r>
              <a:rPr lang="en-US" sz="2000" dirty="0"/>
              <a:t>To take out a particle stuck to the white area of the eye, use the corner of a clean handkerchief</a:t>
            </a:r>
            <a:endParaRPr lang="en-US" sz="2000" dirty="0"/>
          </a:p>
          <a:p>
            <a:pPr marL="171450" lvl="0" indent="-171450">
              <a:buFont typeface="Arial" panose="020B0604020202020204" pitchFamily="34" charset="0"/>
              <a:buChar char="•"/>
            </a:pPr>
            <a:r>
              <a:rPr lang="en-US" sz="2000" dirty="0"/>
              <a:t>If an acid or alkali has entered the eye, wash the eye under cold running water</a:t>
            </a:r>
            <a:endParaRPr lang="en-US" sz="2000" dirty="0"/>
          </a:p>
          <a:p>
            <a:pPr lvl="0">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2000" dirty="0"/>
              <a:t>Rest a sprained joint in a comfortable position</a:t>
            </a:r>
            <a:endParaRPr lang="en-US" sz="2000" dirty="0"/>
          </a:p>
          <a:p>
            <a:pPr marL="171450" lvl="0" indent="-171450">
              <a:buFont typeface="Arial" panose="020B0604020202020204" pitchFamily="34" charset="0"/>
              <a:buChar char="•"/>
            </a:pPr>
            <a:r>
              <a:rPr lang="en-US" sz="2000" dirty="0"/>
              <a:t>If you suspect a bone fracture, call the doctor. Till then, avoid moving the person and do not attempt to straighten the broken limb</a:t>
            </a:r>
            <a:endParaRPr lang="en-US" sz="2000" dirty="0"/>
          </a:p>
          <a:p>
            <a:pPr marL="171450" lvl="0" indent="-171450">
              <a:buFont typeface="Arial" panose="020B0604020202020204" pitchFamily="34" charset="0"/>
              <a:buChar char="•"/>
            </a:pPr>
            <a:r>
              <a:rPr lang="en-US" sz="2000" dirty="0"/>
              <a:t>If the person shows signs of acute distress due to an insect bite, call the doctor</a:t>
            </a:r>
            <a:endParaRPr lang="en-US" sz="2000" dirty="0"/>
          </a:p>
          <a:p>
            <a:pPr marL="171450" lvl="0" indent="-171450">
              <a:buFont typeface="Arial" panose="020B0604020202020204" pitchFamily="34" charset="0"/>
              <a:buChar char="•"/>
            </a:pPr>
            <a:r>
              <a:rPr lang="en-US" sz="2000" dirty="0"/>
              <a:t>Apply antihistamine cream on bee and wasp stings</a:t>
            </a:r>
            <a:endParaRPr lang="en-US" sz="2000" dirty="0"/>
          </a:p>
          <a:p>
            <a:pPr marL="171450" indent="-171450">
              <a:buFont typeface="Arial" panose="020B0604020202020204" pitchFamily="34" charset="0"/>
              <a:buChar char="•"/>
            </a:pPr>
            <a:r>
              <a:rPr lang="en-US" sz="2000" dirty="0"/>
              <a:t>In case of an animal bite, wash the wound thoroughly and put a dry dressing; show the wound to a doctor</a:t>
            </a:r>
            <a:endParaRPr lang="en-US" sz="2000" dirty="0"/>
          </a:p>
          <a:p>
            <a:pPr lvl="0">
              <a:buFont typeface="Arial" panose="020B0604020202020204" pitchFamily="34" charset="0"/>
              <a:buChar char="•"/>
            </a:pPr>
            <a:endParaRPr lang="en-US" sz="2000" dirty="0"/>
          </a:p>
          <a:p>
            <a:pPr lvl="0">
              <a:buFont typeface="Arial" panose="020B0604020202020204" pitchFamily="34" charset="0"/>
              <a:buNone/>
            </a:pP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How should you procure the first aid kit for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Normally all homes have such kits.  You could however ask</a:t>
            </a:r>
            <a:r>
              <a:rPr lang="en-IN" sz="1200" kern="1200" baseline="0" dirty="0">
                <a:solidFill>
                  <a:schemeClr val="tx1"/>
                </a:solidFill>
                <a:latin typeface="+mn-lt"/>
                <a:ea typeface="+mn-ea"/>
                <a:cs typeface="+mn-cs"/>
              </a:rPr>
              <a:t> for </a:t>
            </a:r>
            <a:r>
              <a:rPr lang="en-IN" sz="1200" kern="1200" dirty="0">
                <a:solidFill>
                  <a:schemeClr val="tx1"/>
                </a:solidFill>
                <a:latin typeface="+mn-lt"/>
                <a:ea typeface="+mn-ea"/>
                <a:cs typeface="+mn-cs"/>
              </a:rPr>
              <a:t>one separately for the care receiver.</a:t>
            </a:r>
            <a:endParaRPr lang="en-US" sz="1200" kern="1200" dirty="0">
              <a:solidFill>
                <a:schemeClr val="tx1"/>
              </a:solidFill>
              <a:latin typeface="+mn-lt"/>
              <a:ea typeface="+mn-ea"/>
              <a:cs typeface="+mn-cs"/>
            </a:endParaRPr>
          </a:p>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In case of a fracture, what can you do?</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First of all call for medical help.  Next, try and immobilize the fractured limb with some kind of sticks and bandage. Apply ice to reduce swelling.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Q4. What other kind of situations could be there which may require first aid before medical help arrives?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Drowning, specially in case of children, poisoning, food poisoning, vomiting etc.</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baseline="0" dirty="0"/>
              <a:t>Hand Washing: </a:t>
            </a:r>
            <a:r>
              <a:rPr lang="en-US" sz="1200" baseline="0" dirty="0"/>
              <a:t>Ask a volunteer to come forward and demonstrate the steps of hand washing. They have to explain what they are doing aloud. The others have to point out what they did correctly</a:t>
            </a:r>
            <a:endParaRPr lang="en-US" sz="1200" baseline="0" dirty="0"/>
          </a:p>
          <a:p>
            <a:endParaRPr lang="en-US" sz="1200" baseline="0" dirty="0"/>
          </a:p>
          <a:p>
            <a:r>
              <a:rPr lang="en-US" sz="1200" baseline="0" dirty="0"/>
              <a:t>Note to facilitator: Check whether they are washing their hands for 15 seconds. Also, whether they are washing their entire hand. Point out what they are doing incorrectly</a:t>
            </a:r>
            <a:endParaRPr lang="en-US" sz="1200" baseline="0" dirty="0"/>
          </a:p>
          <a:p>
            <a:endParaRPr lang="en-US" sz="1200" baseline="0" dirty="0"/>
          </a:p>
          <a:p>
            <a:r>
              <a:rPr lang="en-US" sz="1200" b="1" baseline="0" dirty="0"/>
              <a:t>Vegetable washing</a:t>
            </a:r>
            <a:r>
              <a:rPr lang="en-US" sz="1200" baseline="0" dirty="0"/>
              <a:t>:</a:t>
            </a:r>
            <a:endParaRPr lang="en-US" sz="1200" baseline="0" dirty="0"/>
          </a:p>
          <a:p>
            <a:endParaRPr lang="en-US" sz="1200" baseline="0" dirty="0"/>
          </a:p>
          <a:p>
            <a:r>
              <a:rPr lang="en-US" sz="1200" baseline="0" dirty="0"/>
              <a:t>We will need some vegetables and fruits, a strainer, a soft brush</a:t>
            </a:r>
            <a:endParaRPr lang="en-US" sz="1200" baseline="0" dirty="0"/>
          </a:p>
          <a:p>
            <a:endParaRPr lang="en-US" sz="1200" baseline="0" dirty="0"/>
          </a:p>
          <a:p>
            <a:r>
              <a:rPr lang="en-US" sz="1200" baseline="0" dirty="0"/>
              <a:t>Ask two volunteers to come forward and demonstration the steps of washing vegetables. They have to explain what they are doing aloud. The others have to point out what they did correctly.</a:t>
            </a:r>
            <a:endParaRPr lang="en-US" sz="1200" baseline="0" dirty="0"/>
          </a:p>
          <a:p>
            <a:endParaRPr lang="en-US" sz="1200" baseline="0" dirty="0"/>
          </a:p>
          <a:p>
            <a:r>
              <a:rPr lang="en-US" sz="1200" baseline="0" dirty="0"/>
              <a:t>Note to facilitator: Check whether they are washing the vegetables/fruits. properly Point out what they are doing correctly/incorrectly.</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342900" lvl="0" indent="-342900">
              <a:buFont typeface="Arial" panose="020B0604020202020204" pitchFamily="34" charset="0"/>
              <a:buChar char="•"/>
            </a:pPr>
            <a:r>
              <a:rPr lang="en-GB" sz="2200" dirty="0"/>
              <a:t>To ensure hygienic handling of food and equipment:</a:t>
            </a:r>
            <a:endParaRPr lang="en-US" sz="2200" dirty="0"/>
          </a:p>
          <a:p>
            <a:pPr lvl="2">
              <a:buFont typeface="Wingdings" panose="05000000000000000000" pitchFamily="2" charset="2"/>
              <a:buChar char="Ø"/>
            </a:pPr>
            <a:r>
              <a:rPr lang="en-GB" sz="2200" dirty="0"/>
              <a:t>Maintain good personal hygiene</a:t>
            </a:r>
            <a:endParaRPr lang="en-US" sz="2200" dirty="0"/>
          </a:p>
          <a:p>
            <a:pPr lvl="2">
              <a:buFont typeface="Wingdings" panose="05000000000000000000" pitchFamily="2" charset="2"/>
              <a:buChar char="Ø"/>
            </a:pPr>
            <a:r>
              <a:rPr lang="en-GB" sz="2200" dirty="0"/>
              <a:t>Wash </a:t>
            </a:r>
            <a:r>
              <a:rPr lang="en-US" sz="2200" dirty="0"/>
              <a:t>your hands properly before and after handling food and equipment</a:t>
            </a:r>
            <a:endParaRPr lang="en-US" sz="2200" dirty="0"/>
          </a:p>
          <a:p>
            <a:pPr lvl="2">
              <a:buFont typeface="Wingdings" panose="05000000000000000000" pitchFamily="2" charset="2"/>
              <a:buChar char="Ø"/>
            </a:pPr>
            <a:r>
              <a:rPr lang="en-GB" sz="2200" dirty="0"/>
              <a:t>If possible, use gloves while handling food</a:t>
            </a:r>
            <a:endParaRPr lang="en-US" sz="2200" dirty="0"/>
          </a:p>
          <a:p>
            <a:pPr marL="342900" lvl="0" indent="-342900">
              <a:buFont typeface="Arial" panose="020B0604020202020204" pitchFamily="34" charset="0"/>
              <a:buChar char="•"/>
            </a:pPr>
            <a:r>
              <a:rPr lang="en-GB" sz="2200" dirty="0"/>
              <a:t>To wash fruits and vegetables: </a:t>
            </a:r>
            <a:endParaRPr lang="en-US" sz="2200" dirty="0"/>
          </a:p>
          <a:p>
            <a:pPr lvl="2">
              <a:buFont typeface="Wingdings" panose="05000000000000000000" pitchFamily="2" charset="2"/>
              <a:buChar char="Ø"/>
            </a:pPr>
            <a:r>
              <a:rPr lang="en-US" sz="2200" dirty="0"/>
              <a:t>Put the strainer with the vegetables or fruits in the sink </a:t>
            </a:r>
            <a:endParaRPr lang="en-US" sz="2200" dirty="0"/>
          </a:p>
          <a:p>
            <a:pPr lvl="2">
              <a:buFont typeface="Wingdings" panose="05000000000000000000" pitchFamily="2" charset="2"/>
              <a:buChar char="Ø"/>
            </a:pPr>
            <a:r>
              <a:rPr lang="en-US" sz="2200" dirty="0"/>
              <a:t>Wash them under running water </a:t>
            </a:r>
            <a:endParaRPr lang="en-US" sz="2200" dirty="0"/>
          </a:p>
          <a:p>
            <a:pPr lvl="2">
              <a:buFont typeface="Wingdings" panose="05000000000000000000" pitchFamily="2" charset="2"/>
              <a:buChar char="Ø"/>
            </a:pPr>
            <a:r>
              <a:rPr lang="en-US" sz="2200" dirty="0"/>
              <a:t>If soil is stuck to the vegetables, use a soft brush to clean it</a:t>
            </a:r>
            <a:endParaRPr lang="en-US" sz="2200" dirty="0"/>
          </a:p>
          <a:p>
            <a:pPr lvl="2">
              <a:buFont typeface="Wingdings" panose="05000000000000000000" pitchFamily="2" charset="2"/>
              <a:buChar char="Ø"/>
            </a:pPr>
            <a:r>
              <a:rPr lang="en-US" sz="2200" dirty="0"/>
              <a:t>Check whether the vegetables or fruits are free of dirt</a:t>
            </a:r>
            <a:endParaRPr lang="en-US" sz="2200" dirty="0"/>
          </a:p>
          <a:p>
            <a:pPr lvl="2">
              <a:buFont typeface="Wingdings" panose="05000000000000000000" pitchFamily="2" charset="2"/>
              <a:buChar char="Ø"/>
            </a:pPr>
            <a:r>
              <a:rPr lang="en-US" sz="2200" dirty="0"/>
              <a:t>Cut and remove any bad portions </a:t>
            </a:r>
            <a:endParaRPr lang="en-US" sz="2200" dirty="0"/>
          </a:p>
          <a:p>
            <a:pPr marL="342900" lvl="0" indent="-342900">
              <a:buFont typeface="Arial" panose="020B0604020202020204" pitchFamily="34" charset="0"/>
              <a:buChar char="•"/>
            </a:pPr>
            <a:r>
              <a:rPr lang="en-GB" sz="2200" dirty="0"/>
              <a:t>Always defrost frozen food before cooking </a:t>
            </a:r>
            <a:endParaRPr lang="en-US" sz="2200" dirty="0"/>
          </a:p>
          <a:p>
            <a:pPr marL="342900" lvl="0" indent="-342900">
              <a:buFont typeface="Arial" panose="020B0604020202020204" pitchFamily="34" charset="0"/>
              <a:buChar char="•"/>
            </a:pPr>
            <a:r>
              <a:rPr lang="en-US" sz="2200" dirty="0"/>
              <a:t>Do not defrost food on the kitchen counter</a:t>
            </a:r>
            <a:endParaRPr lang="en-US" sz="2200" dirty="0"/>
          </a:p>
          <a:p>
            <a:pPr lvl="0"/>
            <a:endParaRPr lang="en-US" sz="14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dirty="0"/>
              <a:t>Never re-freeze defrosted food</a:t>
            </a:r>
            <a:endParaRPr lang="en-GB" sz="1200" dirty="0"/>
          </a:p>
          <a:p>
            <a:pPr marL="171450" lvl="0" indent="-171450">
              <a:buFont typeface="Arial" panose="020B0604020202020204" pitchFamily="34" charset="0"/>
              <a:buChar char="•"/>
            </a:pPr>
            <a:r>
              <a:rPr lang="en-GB" sz="1200" dirty="0"/>
              <a:t>Avoid using the same chopping board and knife for raw and cooked meat</a:t>
            </a:r>
            <a:endParaRPr lang="en-US" sz="1200" dirty="0"/>
          </a:p>
          <a:p>
            <a:pPr marL="171450" lvl="0" indent="-171450">
              <a:buFont typeface="Arial" panose="020B0604020202020204" pitchFamily="34" charset="0"/>
              <a:buChar char="•"/>
            </a:pPr>
            <a:r>
              <a:rPr lang="en-GB" sz="1200" dirty="0"/>
              <a:t>Always wash food equipment after use</a:t>
            </a:r>
            <a:endParaRPr lang="en-US" sz="1200" dirty="0"/>
          </a:p>
          <a:p>
            <a:pPr marL="171450" lvl="0" indent="-171450">
              <a:buFont typeface="Arial" panose="020B0604020202020204" pitchFamily="34" charset="0"/>
              <a:buChar char="•"/>
            </a:pPr>
            <a:r>
              <a:rPr lang="en-GB" sz="1200" dirty="0"/>
              <a:t>The area where you cook or serve food should be clean</a:t>
            </a:r>
            <a:endParaRPr lang="en-US" sz="1200" dirty="0"/>
          </a:p>
          <a:p>
            <a:pPr marL="171450" lvl="0" indent="-171450">
              <a:buFont typeface="Arial" panose="020B0604020202020204" pitchFamily="34" charset="0"/>
              <a:buChar char="•"/>
            </a:pPr>
            <a:r>
              <a:rPr lang="en-GB" sz="1200" dirty="0"/>
              <a:t>Ensure that food is consumed within one hour of preparation</a:t>
            </a:r>
            <a:endParaRPr lang="en-US" sz="1200" dirty="0"/>
          </a:p>
          <a:p>
            <a:pPr marL="171450" lvl="0" indent="-171450">
              <a:buFont typeface="Arial" panose="020B0604020202020204" pitchFamily="34" charset="0"/>
              <a:buChar char="•"/>
            </a:pPr>
            <a:r>
              <a:rPr lang="en-GB" sz="1200" dirty="0"/>
              <a:t>Wait for food to cool before placing in the fridge</a:t>
            </a:r>
            <a:endParaRPr lang="en-US" sz="1200" dirty="0"/>
          </a:p>
          <a:p>
            <a:pPr marL="171450" lvl="0" indent="-171450">
              <a:buFont typeface="Arial" panose="020B0604020202020204" pitchFamily="34" charset="0"/>
              <a:buChar char="•"/>
            </a:pPr>
            <a:r>
              <a:rPr lang="en-GB" sz="1200" dirty="0"/>
              <a:t>Reheat food well to kill bacteria</a:t>
            </a:r>
            <a:endParaRPr lang="en-US" sz="1200" dirty="0"/>
          </a:p>
          <a:p>
            <a:pPr marL="171450" lvl="0" indent="-171450">
              <a:buFont typeface="Arial" panose="020B0604020202020204" pitchFamily="34" charset="0"/>
              <a:buChar char="•"/>
            </a:pPr>
            <a:r>
              <a:rPr lang="en-GB" sz="1200" dirty="0"/>
              <a:t>Your hands must not come in contact with cooked food or drink </a:t>
            </a:r>
            <a:endParaRPr lang="en-US" sz="1200" dirty="0"/>
          </a:p>
          <a:p>
            <a:pPr marL="171450" lvl="0" indent="-171450">
              <a:buFont typeface="Arial" panose="020B0604020202020204" pitchFamily="34" charset="0"/>
              <a:buChar char="•"/>
            </a:pPr>
            <a:r>
              <a:rPr lang="en-GB" sz="1200" dirty="0"/>
              <a:t>Do not use chipped cutlery, utensils, or glasses </a:t>
            </a:r>
            <a:endParaRPr lang="en-US" sz="1200" dirty="0"/>
          </a:p>
          <a:p>
            <a:pPr marL="171450" lvl="0" indent="-171450">
              <a:buFont typeface="Arial" panose="020B0604020202020204" pitchFamily="34" charset="0"/>
              <a:buChar char="•"/>
            </a:pPr>
            <a:r>
              <a:rPr lang="en-GB" sz="1200" dirty="0"/>
              <a:t>Keep cleaning and disinfectant chemicals away from food and equipment</a:t>
            </a:r>
            <a:endParaRPr lang="en-US" sz="1200" dirty="0"/>
          </a:p>
          <a:p>
            <a:pPr lvl="0"/>
            <a:endParaRPr lang="en-US" sz="1200" kern="1200" dirty="0">
              <a:solidFill>
                <a:schemeClr val="tx1"/>
              </a:solidFill>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What causes food contamination?  </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Incorrect food handling, unhygienic practices, and incorrect storage cause food contamination.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Why is it incorrect to keep hot food in the fridge?</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The hot food will increase the temperature in the fridge. This will put the rest of the food in the fridge at risk of food contamination.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How much should I reheat food to ensure that it reduces the risk of contamination?</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You should reheat food to 75°C or higher to reduce the risk of contamination. If you do not have a food thermometer, you can check whether the food has heated all the way to the centre.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How should I defrost frozen food?</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Reheat the frozen food in the microwave or keep it on the bottom shelf in the fridge.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baseline="0" dirty="0"/>
              <a:t>Items required: Please use toys/paper cut outs with food drawings here.  Please arrange for 3 sets of these cut outs. Nine small boxes/trays to hold a few cut-outs – 3 labeled “Cupboard”, 3 labeled “Fridge”, 3 labeled “Freezer”</a:t>
            </a:r>
            <a:endParaRPr lang="en-US" sz="1200" b="0" baseline="0" dirty="0"/>
          </a:p>
          <a:p>
            <a:pPr marL="228600" indent="-228600">
              <a:buAutoNum type="arabicParenR"/>
            </a:pPr>
            <a:r>
              <a:rPr lang="en-US" sz="1200" b="0" baseline="0" dirty="0"/>
              <a:t>Rice </a:t>
            </a:r>
            <a:endParaRPr lang="en-US" sz="1200" b="0" baseline="0" dirty="0"/>
          </a:p>
          <a:p>
            <a:pPr marL="228600" indent="-228600">
              <a:buAutoNum type="arabicParenR"/>
            </a:pPr>
            <a:r>
              <a:rPr lang="en-US" sz="1200" b="0" baseline="0" dirty="0"/>
              <a:t>Coffee</a:t>
            </a:r>
            <a:endParaRPr lang="en-US" sz="1200" b="0" baseline="0" dirty="0"/>
          </a:p>
          <a:p>
            <a:pPr marL="228600" indent="-228600">
              <a:buAutoNum type="arabicParenR"/>
            </a:pPr>
            <a:r>
              <a:rPr lang="en-US" sz="1200" b="0" baseline="0" dirty="0"/>
              <a:t>Tea</a:t>
            </a:r>
            <a:endParaRPr lang="en-US" sz="1200" b="0" baseline="0" dirty="0"/>
          </a:p>
          <a:p>
            <a:pPr marL="228600" indent="-228600">
              <a:buAutoNum type="arabicParenR"/>
            </a:pPr>
            <a:r>
              <a:rPr lang="en-US" sz="1200" b="0" baseline="0" dirty="0"/>
              <a:t>Sugar</a:t>
            </a:r>
            <a:endParaRPr lang="en-US" sz="1200" b="0" baseline="0" dirty="0"/>
          </a:p>
          <a:p>
            <a:pPr marL="228600" indent="-228600">
              <a:buAutoNum type="arabicParenR"/>
            </a:pPr>
            <a:r>
              <a:rPr lang="en-US" sz="1200" b="0" baseline="0" dirty="0"/>
              <a:t>Cornflakes</a:t>
            </a:r>
            <a:endParaRPr lang="en-US" sz="1200" b="0" baseline="0" dirty="0"/>
          </a:p>
          <a:p>
            <a:pPr marL="228600" indent="-228600">
              <a:buAutoNum type="arabicParenR"/>
            </a:pPr>
            <a:r>
              <a:rPr lang="en-US" sz="1200" b="0" baseline="0" dirty="0"/>
              <a:t>Raw meat</a:t>
            </a:r>
            <a:endParaRPr lang="en-US" sz="1200" b="0" baseline="0" dirty="0"/>
          </a:p>
          <a:p>
            <a:pPr marL="228600" indent="-228600">
              <a:buAutoNum type="arabicParenR"/>
            </a:pPr>
            <a:r>
              <a:rPr lang="en-US" sz="1200" b="0" baseline="0" dirty="0"/>
              <a:t>Milk</a:t>
            </a:r>
            <a:endParaRPr lang="en-US" sz="1200" b="0" baseline="0" dirty="0"/>
          </a:p>
          <a:p>
            <a:pPr marL="228600" indent="-228600">
              <a:buAutoNum type="arabicParenR"/>
            </a:pPr>
            <a:r>
              <a:rPr lang="en-US" sz="1200" b="0" baseline="0" dirty="0"/>
              <a:t>Cheese</a:t>
            </a:r>
            <a:endParaRPr lang="en-US" sz="1200" b="0" baseline="0" dirty="0"/>
          </a:p>
          <a:p>
            <a:pPr marL="228600" indent="-228600">
              <a:buAutoNum type="arabicParenR"/>
            </a:pPr>
            <a:r>
              <a:rPr lang="en-US" sz="1200" b="0" baseline="0" dirty="0"/>
              <a:t>Cooked meal</a:t>
            </a:r>
            <a:endParaRPr lang="en-US" sz="1200" b="0" baseline="0" dirty="0"/>
          </a:p>
          <a:p>
            <a:pPr marL="228600" indent="-228600">
              <a:buAutoNum type="arabicParenR"/>
            </a:pPr>
            <a:r>
              <a:rPr lang="en-US" sz="1200" b="0" baseline="0" dirty="0"/>
              <a:t> soup</a:t>
            </a:r>
            <a:endParaRPr lang="en-US" sz="1200" b="0" baseline="0" dirty="0"/>
          </a:p>
          <a:p>
            <a:pPr marL="228600" indent="-228600">
              <a:buAutoNum type="arabicParenR"/>
            </a:pPr>
            <a:r>
              <a:rPr lang="en-US" sz="1200" b="0" baseline="0" dirty="0"/>
              <a:t> eggs</a:t>
            </a:r>
            <a:endParaRPr lang="en-US" sz="1200" b="0" baseline="0" dirty="0"/>
          </a:p>
          <a:p>
            <a:pPr marL="228600" indent="-228600">
              <a:buAutoNum type="arabicParenR"/>
            </a:pPr>
            <a:r>
              <a:rPr lang="en-US" sz="1200" b="0" baseline="0" dirty="0"/>
              <a:t> Whole chicken</a:t>
            </a:r>
            <a:endParaRPr lang="en-US" sz="1200" b="0" baseline="0" dirty="0"/>
          </a:p>
          <a:p>
            <a:pPr marL="228600" indent="-228600">
              <a:buAutoNum type="arabicParenR"/>
            </a:pPr>
            <a:r>
              <a:rPr lang="en-US" sz="1200" b="0" baseline="0" dirty="0"/>
              <a:t> frozen fish</a:t>
            </a:r>
            <a:endParaRPr lang="en-US" sz="1200" b="0" baseline="0" dirty="0"/>
          </a:p>
          <a:p>
            <a:pPr marL="228600" indent="-228600">
              <a:buAutoNum type="arabicParenR"/>
            </a:pPr>
            <a:r>
              <a:rPr lang="en-US" sz="1200" b="0" baseline="0" dirty="0"/>
              <a:t> frozen vegetables</a:t>
            </a:r>
            <a:endParaRPr lang="en-US" sz="1200" b="0" baseline="0" dirty="0"/>
          </a:p>
          <a:p>
            <a:pPr marL="228600" indent="-228600">
              <a:buAutoNum type="arabicParenR"/>
            </a:pPr>
            <a:r>
              <a:rPr lang="en-US" sz="1200" b="0" baseline="0" dirty="0"/>
              <a:t> Frozen chicken nuggets</a:t>
            </a:r>
            <a:endParaRPr lang="en-US" sz="1200" b="0" baseline="0" dirty="0"/>
          </a:p>
          <a:p>
            <a:pPr marL="228600" indent="-228600">
              <a:buAutoNum type="arabicParenR"/>
            </a:pPr>
            <a:r>
              <a:rPr lang="en-US" sz="1200" b="0" baseline="0" dirty="0"/>
              <a:t> Ice cream</a:t>
            </a:r>
            <a:endParaRPr lang="en-US" sz="1200" b="0" baseline="0" dirty="0"/>
          </a:p>
          <a:p>
            <a:pPr marL="228600" indent="-228600">
              <a:buAutoNum type="arabicParenR"/>
            </a:pPr>
            <a:endParaRPr lang="en-US" sz="1200" b="0" baseline="0" dirty="0"/>
          </a:p>
          <a:p>
            <a:pPr marL="228600" indent="-228600">
              <a:buAutoNum type="arabicParenR"/>
            </a:pPr>
            <a:endParaRPr lang="en-US" sz="1200" b="0" baseline="0" dirty="0"/>
          </a:p>
          <a:p>
            <a:r>
              <a:rPr lang="en-US" sz="1200" b="0" baseline="0" dirty="0"/>
              <a:t>Divide the participants into groups of 3. Ask each group to segregate the items listed above into cupboard, freezer, fridge (give them small labeled boxes/trays for the segregation). </a:t>
            </a:r>
            <a:endParaRPr lang="en-US" sz="1200" b="0" baseline="0" dirty="0"/>
          </a:p>
          <a:p>
            <a:endParaRPr lang="en-US" sz="1200" b="0" baseline="0" dirty="0"/>
          </a:p>
          <a:p>
            <a:r>
              <a:rPr lang="en-US" sz="1200" b="0" baseline="0" dirty="0"/>
              <a:t>Let each group share how they have segregated the items and why. Discuss with the rest of the class. </a:t>
            </a:r>
            <a:endParaRPr lang="en-US" sz="1200" b="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sz="1200" baseline="0" dirty="0"/>
              <a:t>For the activity, you will need:</a:t>
            </a:r>
            <a:endParaRPr lang="en-US" sz="1200" baseline="0" dirty="0"/>
          </a:p>
          <a:p>
            <a:pPr marL="685800" lvl="1" indent="-228600">
              <a:buFont typeface="Wingdings" panose="05000000000000000000" pitchFamily="2" charset="2"/>
              <a:buChar char="Ø"/>
            </a:pPr>
            <a:r>
              <a:rPr lang="en-US" sz="1200" baseline="0" dirty="0"/>
              <a:t>4-5 empty eye drops bottle (clearly labeled)</a:t>
            </a:r>
            <a:endParaRPr lang="en-US" sz="1200" baseline="0" dirty="0"/>
          </a:p>
          <a:p>
            <a:pPr marL="685800" lvl="1" indent="-228600">
              <a:buFont typeface="Wingdings" panose="05000000000000000000" pitchFamily="2" charset="2"/>
              <a:buChar char="Ø"/>
            </a:pPr>
            <a:r>
              <a:rPr lang="en-US" sz="1200" baseline="0" dirty="0"/>
              <a:t>Cotton swabs</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en-US" sz="1200" baseline="0" dirty="0"/>
              <a:t>Arrange for and ask an expert to demonstrate how to administer eye drops.	</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en-US" sz="1200" baseline="0" dirty="0"/>
              <a:t>	Divide the class into pairs and give an eye drops bottle and a swab to each pair. For ‘administering eye drops’, in each pair, one participant will become the caregiver and the other, care receiver. Instruct the caregivers to administer eye drops. The empty eye drops bottle should be used for practice. Ask the care receiver to close their first eye for 2 minutes and the caregiver to wipe with a cotton swab. Ask the pairs to switch roles.</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lang="en-US" sz="1200" baseline="0" dirty="0"/>
              <a:t>Ask the expert to offer feedback as required</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Things to remember:</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200" baseline="0" dirty="0"/>
              <a:t>Make sure that the lower eyelid is opened properly so that it makes a well. </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200" baseline="0" dirty="0"/>
              <a:t>Appropriate distance should be maintained between the eye and the bottle’s tip.</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200" baseline="0" dirty="0"/>
              <a:t>The care receiver should look up while receiving eye drops.</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200" baseline="0" dirty="0"/>
              <a:t>The wiping motion should be made away from the eye</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200" baseline="0" dirty="0"/>
              <a:t>Make sure the eye drop bottles are empty</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sz="1200"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342900" lvl="0" indent="-342900">
              <a:buFont typeface="Arial" panose="020B0604020202020204" pitchFamily="34" charset="0"/>
              <a:buChar char="•"/>
            </a:pPr>
            <a:r>
              <a:rPr lang="en-GB" sz="2400" dirty="0">
                <a:latin typeface="Helvetica" panose="020B0604020202020204" pitchFamily="34" charset="0"/>
              </a:rPr>
              <a:t>Store dry foods like flour, tea, dried pasta, and uncooked grains in a cupboard</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Cupboards where you store food should be dry, clean, and free of pests</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Potatoes, onions, and tomatoes can be stored outside</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Check the expiry date before using packaged food</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Keep meat, milk, eggs, cheese, jams, salad dressing, sauces, and butter in the fridge</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Always store food in air-tight containers</a:t>
            </a:r>
            <a:r>
              <a:rPr lang="en-US" sz="2400" dirty="0">
                <a:latin typeface="Helvetica" panose="020B0604020202020204" pitchFamily="34" charset="0"/>
              </a:rPr>
              <a:t> </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Allow the meal to cool before placing in the fridge or freezer</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Keep the fridge clean</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Do not overload the fridge</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Do not keep the fridge door open for long</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Keep </a:t>
            </a:r>
            <a:r>
              <a:rPr lang="en-US" sz="2400" dirty="0">
                <a:latin typeface="Helvetica" panose="020B0604020202020204" pitchFamily="34" charset="0"/>
              </a:rPr>
              <a:t>frozen foods such as packaged vegetables, meat, seafood, and snacks like French fries in the freezer</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Wrap meat before placing in the freezer</a:t>
            </a:r>
            <a:endParaRPr lang="en-US" sz="2400" dirty="0">
              <a:latin typeface="Helvetica" panose="020B0604020202020204" pitchFamily="34" charset="0"/>
            </a:endParaRPr>
          </a:p>
          <a:p>
            <a:pPr marL="342900" lvl="0" indent="-342900">
              <a:buFont typeface="Arial" panose="020B0604020202020204" pitchFamily="34" charset="0"/>
              <a:buChar char="•"/>
            </a:pPr>
            <a:r>
              <a:rPr lang="en-GB" sz="2400" dirty="0">
                <a:latin typeface="Helvetica" panose="020B0604020202020204" pitchFamily="34" charset="0"/>
              </a:rPr>
              <a:t>Throw away spoilt food</a:t>
            </a:r>
            <a:endParaRPr lang="en-US" sz="2400" dirty="0">
              <a:latin typeface="Helvetica" panose="020B0604020202020204" pitchFamily="34" charset="0"/>
            </a:endParaRPr>
          </a:p>
          <a:p>
            <a:pPr marL="342900" indent="-342900">
              <a:buFont typeface="Arial" panose="020B0604020202020204" pitchFamily="34" charset="0"/>
              <a:buChar char="•"/>
            </a:pPr>
            <a:r>
              <a:rPr lang="en-GB" sz="2400" dirty="0">
                <a:latin typeface="Helvetica" panose="020B0604020202020204" pitchFamily="34" charset="0"/>
              </a:rPr>
              <a:t>If there is no electricity, avoid opening fridge and freezer doors</a:t>
            </a:r>
            <a:endParaRPr lang="en-US" sz="24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Q1: How can I adjust the temperature in the fridge?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 At the back of the fridge, you will find a knob or buttons to adjust the fridge temperature. In summer, adjust the temperature to coldest and in winter, adjust to cold.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If the food has a freezer burn, can I still use it?</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Yes, you can cut out that portion and use it. The freezer burn makes the meat tough.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How long can I store cut fruit in the fridge?</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Use cut fruit the same day when its fresh. Storing fresh fruit for long results in considerable loss of nutrients.</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If the electrical power is switched off, how long will the food stay safe in the fridge and freezer?</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The fridge will keep the food cold for 4 hours and the freezer will keep the food cold for 48 hours. You have to ensure that you avoid opening the doors often. </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Study the doctor’s prescription thoroughly; clarify any doubts</a:t>
            </a:r>
            <a:endParaRPr lang="en-US" sz="1200" dirty="0"/>
          </a:p>
          <a:p>
            <a:pPr lvl="0">
              <a:buFont typeface="Arial" panose="020B0604020202020204" pitchFamily="34" charset="0"/>
              <a:buChar char="•"/>
            </a:pPr>
            <a:r>
              <a:rPr lang="en-US" sz="1200" dirty="0"/>
              <a:t>Do not leave a pill outside its packaging for long.</a:t>
            </a:r>
            <a:endParaRPr lang="en-US" sz="1200" dirty="0"/>
          </a:p>
          <a:p>
            <a:pPr lvl="0">
              <a:buFont typeface="Arial" panose="020B0604020202020204" pitchFamily="34" charset="0"/>
              <a:buChar char="•"/>
            </a:pPr>
            <a:r>
              <a:rPr lang="en-US" sz="1200" dirty="0"/>
              <a:t>Consume the pill as soon as you open its packaging</a:t>
            </a:r>
            <a:endParaRPr lang="en-US" sz="1200" dirty="0"/>
          </a:p>
          <a:p>
            <a:pPr lvl="0">
              <a:buFont typeface="Arial" panose="020B0604020202020204" pitchFamily="34" charset="0"/>
              <a:buChar char="•"/>
            </a:pPr>
            <a:r>
              <a:rPr lang="en-US" sz="1200" dirty="0"/>
              <a:t>Measure the liquid accurately using a medicine measuring cup, when giving any liquid medicines</a:t>
            </a:r>
            <a:endParaRPr lang="en-US" sz="1200" dirty="0"/>
          </a:p>
          <a:p>
            <a:pPr lvl="0">
              <a:buFont typeface="Arial" panose="020B0604020202020204" pitchFamily="34" charset="0"/>
              <a:buChar char="•"/>
            </a:pPr>
            <a:r>
              <a:rPr lang="en-US" sz="1200" dirty="0"/>
              <a:t>When putting eye drops for the person, observe good hygiene practices</a:t>
            </a:r>
            <a:endParaRPr lang="en-US" sz="1200" dirty="0"/>
          </a:p>
          <a:p>
            <a:pPr lvl="0">
              <a:buFont typeface="Arial" panose="020B0604020202020204" pitchFamily="34" charset="0"/>
              <a:buChar char="•"/>
            </a:pPr>
            <a:r>
              <a:rPr lang="en-US" sz="1200" dirty="0"/>
              <a:t>Throw eye drop bottles after a week of opening</a:t>
            </a:r>
            <a:endParaRPr lang="en-US" sz="1200" dirty="0"/>
          </a:p>
          <a:p>
            <a:pPr lvl="0">
              <a:buFont typeface="Arial" panose="020B0604020202020204" pitchFamily="34" charset="0"/>
              <a:buChar char="•"/>
            </a:pPr>
            <a:r>
              <a:rPr lang="en-US" sz="1200" dirty="0"/>
              <a:t>If the care receiver has a cold and congestion, instill nasal drops followed by steam inhalation</a:t>
            </a:r>
            <a:endParaRPr lang="en-US" sz="1200" dirty="0"/>
          </a:p>
          <a:p>
            <a:pPr lvl="0">
              <a:buFont typeface="Arial" panose="020B0604020202020204" pitchFamily="34" charset="0"/>
              <a:buChar char="•"/>
            </a:pPr>
            <a:r>
              <a:rPr lang="en-US" sz="1200" dirty="0"/>
              <a:t>If prescribed, follow the correct procedures to help the person use an inhaler, a spacer, or a nebulizer</a:t>
            </a:r>
            <a:endParaRPr lang="en-US" sz="1200" dirty="0"/>
          </a:p>
          <a:p>
            <a:pPr lvl="0">
              <a:buFont typeface="Arial" panose="020B0604020202020204" pitchFamily="34" charset="0"/>
              <a:buChar char="•"/>
            </a:pPr>
            <a:r>
              <a:rPr lang="en-US" sz="1200" dirty="0"/>
              <a:t>If putting ear drops for the person, forewarn them that their hearing may get temporarily impaired</a:t>
            </a:r>
            <a:endParaRPr lang="en-US" sz="1200" dirty="0"/>
          </a:p>
          <a:p>
            <a:pPr>
              <a:buFont typeface="Arial" panose="020B0604020202020204" pitchFamily="34" charset="0"/>
              <a:buChar char="•"/>
            </a:pPr>
            <a:r>
              <a:rPr lang="en-US" sz="1200" dirty="0"/>
              <a:t>Do not massage joint pain ointments </a:t>
            </a:r>
            <a:endParaRPr lang="en-US" sz="1200" dirty="0"/>
          </a:p>
          <a:p>
            <a:pPr lvl="0">
              <a:buFont typeface="Arial" panose="020B0604020202020204" pitchFamily="34" charset="0"/>
              <a:buChar char="•"/>
            </a:pPr>
            <a:endParaRPr lang="en-US" sz="1200" dirty="0"/>
          </a:p>
          <a:p>
            <a:pPr lvl="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Is there a need to wear gloves while administering medicines?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Normally there is no need to wear gloves unless the person is suffering from some infection.  There is however a great need of keeping one’s hands clean before and after administering the medicines.  This is to prevent any kind of contamination of the medicine.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should you do if you see any kind of reaction after having administering the medicine?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If a person has been taking the medicines for a long time, normally nothing adverse should happen.  However before administering any new medicine, you should be sure of the dosage etc and in case some kind of reaction like breathlessness or uneasiness, you should immediately speak to the doctor and take action as per their advice.  </a:t>
            </a:r>
            <a:endParaRPr lang="en-IN" sz="1200" kern="1200" dirty="0">
              <a:solidFill>
                <a:schemeClr val="tx1"/>
              </a:solidFill>
              <a:latin typeface="+mn-lt"/>
              <a:ea typeface="+mn-ea"/>
              <a:cs typeface="+mn-cs"/>
            </a:endParaRPr>
          </a:p>
          <a:p>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Q.3.</a:t>
            </a:r>
            <a:r>
              <a:rPr lang="en-IN" sz="1200" kern="1200" baseline="0" dirty="0">
                <a:solidFill>
                  <a:schemeClr val="tx1"/>
                </a:solidFill>
                <a:latin typeface="+mn-lt"/>
                <a:ea typeface="+mn-ea"/>
                <a:cs typeface="+mn-cs"/>
              </a:rPr>
              <a:t> Why should I apply a pain relief ointment using a gauze and not by hand?</a:t>
            </a:r>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Ans. These ointments have very powerful ingredients. The burning sensation on the hand after applying the medicine may get transferred to your eyes or other sensitive areas if you happen to touch them accidentally.</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Study the doctor’s prescription carefully</a:t>
            </a:r>
            <a:endParaRPr lang="en-US" sz="1200" dirty="0"/>
          </a:p>
          <a:p>
            <a:pPr lvl="0">
              <a:buFont typeface="Arial" panose="020B0604020202020204" pitchFamily="34" charset="0"/>
              <a:buChar char="•"/>
            </a:pPr>
            <a:r>
              <a:rPr lang="en-US" sz="1200" dirty="0"/>
              <a:t>Tabulate and document the elder’ problem, name of the drugs, their strength, and dosage</a:t>
            </a:r>
            <a:endParaRPr lang="en-US" sz="1200" dirty="0"/>
          </a:p>
          <a:p>
            <a:pPr lvl="0">
              <a:buFont typeface="Arial" panose="020B0604020202020204" pitchFamily="34" charset="0"/>
              <a:buChar char="•"/>
            </a:pPr>
            <a:r>
              <a:rPr lang="en-US" sz="1200" dirty="0"/>
              <a:t>Create a chart with the names of drugs listed according to the time of the day when they need to be taken</a:t>
            </a:r>
            <a:endParaRPr lang="en-US" sz="1200" dirty="0"/>
          </a:p>
          <a:p>
            <a:pPr lvl="0">
              <a:buFont typeface="Arial" panose="020B0604020202020204" pitchFamily="34" charset="0"/>
              <a:buChar char="•"/>
            </a:pPr>
            <a:r>
              <a:rPr lang="en-US" sz="1200" dirty="0"/>
              <a:t>Stick this chart on top of the person’s medicine box</a:t>
            </a:r>
            <a:endParaRPr lang="en-US" sz="1200" dirty="0"/>
          </a:p>
          <a:p>
            <a:pPr lvl="0">
              <a:buFont typeface="Arial" panose="020B0604020202020204" pitchFamily="34" charset="0"/>
              <a:buChar char="•"/>
            </a:pPr>
            <a:r>
              <a:rPr lang="en-US" sz="1200" dirty="0"/>
              <a:t>Never pull the pills out of their packing or bottle to place them in boxes</a:t>
            </a:r>
            <a:endParaRPr lang="en-US" sz="1200" dirty="0"/>
          </a:p>
          <a:p>
            <a:pPr lvl="0">
              <a:buFont typeface="Arial" panose="020B0604020202020204" pitchFamily="34" charset="0"/>
              <a:buChar char="•"/>
            </a:pPr>
            <a:r>
              <a:rPr lang="en-US" sz="1200" dirty="0"/>
              <a:t>Discard all medicines that are expired, discolored, or have damaged packaging</a:t>
            </a:r>
            <a:endParaRPr lang="en-US" sz="1200" dirty="0"/>
          </a:p>
          <a:p>
            <a:pPr>
              <a:buFont typeface="Arial" panose="020B0604020202020204" pitchFamily="34" charset="0"/>
              <a:buChar char="•"/>
            </a:pPr>
            <a:r>
              <a:rPr lang="en-US" sz="1200" dirty="0"/>
              <a:t>Throw eye drop bottles after a week of opening</a:t>
            </a:r>
            <a:endParaRPr lang="en-US" sz="1200" dirty="0"/>
          </a:p>
          <a:p>
            <a:pPr lvl="0">
              <a:buFont typeface="Arial" panose="020B0604020202020204" pitchFamily="34" charset="0"/>
              <a:buChar char="•"/>
            </a:pPr>
            <a:endParaRPr lang="en-US" sz="1200" dirty="0"/>
          </a:p>
          <a:p>
            <a:pPr marL="0" lvl="0" indent="0">
              <a:buNone/>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 How important is it to read the doctor’s prescription carefully?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is extremely important to carefully understand the prescription.  Proper medication is very important to improve the health of the care receiver. Incorrect</a:t>
            </a:r>
            <a:r>
              <a:rPr lang="en-IN" sz="1200" kern="1200" baseline="0" dirty="0">
                <a:solidFill>
                  <a:schemeClr val="tx1"/>
                </a:solidFill>
                <a:latin typeface="+mn-lt"/>
                <a:ea typeface="+mn-ea"/>
                <a:cs typeface="+mn-cs"/>
              </a:rPr>
              <a:t> medicine or dosage can be detrimental to the care receiver’s health.</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should you discar</a:t>
            </a:r>
            <a:r>
              <a:rPr lang="en-IN" sz="1200" kern="1200" baseline="0" dirty="0">
                <a:solidFill>
                  <a:schemeClr val="tx1"/>
                </a:solidFill>
                <a:latin typeface="+mn-lt"/>
                <a:ea typeface="+mn-ea"/>
                <a:cs typeface="+mn-cs"/>
              </a:rPr>
              <a:t>d </a:t>
            </a:r>
            <a:r>
              <a:rPr lang="en-IN" sz="1200" kern="1200" dirty="0">
                <a:solidFill>
                  <a:schemeClr val="tx1"/>
                </a:solidFill>
                <a:latin typeface="+mn-lt"/>
                <a:ea typeface="+mn-ea"/>
                <a:cs typeface="+mn-cs"/>
              </a:rPr>
              <a:t>the used medical disposables?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procedure is the same as is followed in hospitals by segregating  them into bio degradable, non- biodegradable and infectious type etc.  If the equipment can not be disposed of locally, you could contact a nearby hospital or a clinic to do the same.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Is there a need to keep the medicines in refrigerator?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There are a few medicines which may degrade above certain temperatures.  Such medicines must be kept in refrigerators.  Normally such medicines are in liquid form and clear instructions are written on the label.  The caregiver therefore must read the labels carefully specially when handling medicines.</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11.4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668072" cy="1440000"/>
          </a:xfrm>
          <a:prstGeom prst="rect">
            <a:avLst/>
          </a:prstGeom>
        </p:spPr>
      </p:pic>
      <p:sp>
        <p:nvSpPr>
          <p:cNvPr id="12" name="Rectangle 11"/>
          <p:cNvSpPr/>
          <p:nvPr/>
        </p:nvSpPr>
        <p:spPr>
          <a:xfrm>
            <a:off x="541416" y="3276834"/>
            <a:ext cx="8000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First Aid Kit</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First Aid Kit</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smtClean="0"/>
              <a:t>12</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304800" y="5181600"/>
            <a:ext cx="8305800" cy="523220"/>
          </a:xfrm>
          <a:prstGeom prst="rect">
            <a:avLst/>
          </a:prstGeom>
          <a:noFill/>
        </p:spPr>
        <p:txBody>
          <a:bodyPr wrap="square" rtlCol="0">
            <a:spAutoFit/>
          </a:bodyPr>
          <a:lstStyle/>
          <a:p>
            <a:pPr algn="ctr"/>
            <a:r>
              <a:rPr lang="en-US" sz="2800" dirty="0">
                <a:latin typeface="Helvetica" panose="020B0604020202020204" pitchFamily="34" charset="0"/>
              </a:rPr>
              <a:t>First Aid Box</a:t>
            </a:r>
            <a:endParaRPr lang="en-US" sz="2800" dirty="0">
              <a:latin typeface="Helvetica" panose="020B0604020202020204" pitchFamily="34" charset="0"/>
            </a:endParaRPr>
          </a:p>
        </p:txBody>
      </p:sp>
      <p:pic>
        <p:nvPicPr>
          <p:cNvPr id="8" name="Picture 2" descr="C:\Users\Saloni\Downloads\icare images\first aid.jpg"/>
          <p:cNvPicPr>
            <a:picLocks noChangeAspect="1" noChangeArrowheads="1"/>
          </p:cNvPicPr>
          <p:nvPr/>
        </p:nvPicPr>
        <p:blipFill>
          <a:blip r:embed="rId1" cstate="print"/>
          <a:srcRect/>
          <a:stretch>
            <a:fillRect/>
          </a:stretch>
        </p:blipFill>
        <p:spPr bwMode="auto">
          <a:xfrm>
            <a:off x="2895600" y="1638300"/>
            <a:ext cx="2895600" cy="2895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2100"/>
            <a:ext cx="8229600" cy="533400"/>
          </a:xfrm>
        </p:spPr>
        <p:txBody>
          <a:bodyPr>
            <a:no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614935" y="762000"/>
            <a:ext cx="8229600" cy="5181600"/>
          </a:xfrm>
        </p:spPr>
        <p:txBody>
          <a:bodyPr>
            <a:noAutofit/>
          </a:bodyPr>
          <a:lstStyle/>
          <a:p>
            <a:pPr lvl="0"/>
            <a:r>
              <a:rPr lang="en-US" sz="3000" dirty="0">
                <a:latin typeface="Helvetica" panose="020B0604020202020204" pitchFamily="34" charset="0"/>
              </a:rPr>
              <a:t>To provide timely and effective first aid, you must keep a first aid kit at the person’s home; carry this kit along when taking the person out</a:t>
            </a:r>
            <a:endParaRPr lang="en-US" sz="3000" dirty="0">
              <a:latin typeface="Helvetica" panose="020B0604020202020204" pitchFamily="34" charset="0"/>
            </a:endParaRPr>
          </a:p>
          <a:p>
            <a:pPr lvl="0"/>
            <a:endParaRPr lang="en-US" sz="3000" dirty="0">
              <a:latin typeface="Helvetica" panose="020B0604020202020204" pitchFamily="34" charset="0"/>
            </a:endParaRPr>
          </a:p>
          <a:p>
            <a:pPr lvl="0"/>
            <a:r>
              <a:rPr lang="en-US" sz="3000" dirty="0">
                <a:latin typeface="Helvetica" panose="020B0604020202020204" pitchFamily="34" charset="0"/>
              </a:rPr>
              <a:t>When creating a kit, consider the person’s age, lifestyle, and medical problems</a:t>
            </a:r>
            <a:endParaRPr lang="en-US" sz="3000" dirty="0">
              <a:latin typeface="Helvetica" panose="020B0604020202020204" pitchFamily="34" charset="0"/>
            </a:endParaRPr>
          </a:p>
          <a:p>
            <a:pPr lvl="0"/>
            <a:endParaRPr lang="en-US" sz="3000" dirty="0">
              <a:latin typeface="Helvetica" panose="020B0604020202020204" pitchFamily="34" charset="0"/>
            </a:endParaRPr>
          </a:p>
          <a:p>
            <a:r>
              <a:rPr lang="en-GB" sz="3000" dirty="0">
                <a:latin typeface="Helvetica" panose="020B0604020202020204" pitchFamily="34" charset="0"/>
              </a:rPr>
              <a:t>The first aid kit may contain medicines, bandages, dressings, and fixings</a:t>
            </a:r>
            <a:endParaRPr lang="en-US" sz="3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13</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14 </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15</a:t>
            </a:r>
            <a:endParaRPr lang="en-IN" sz="1000" b="1"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Providing relief for Common Injuries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Providing relief for Common Injuries</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34" charset="0"/>
              </a:rPr>
              <a:t>Post-Module Activity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553998"/>
          </a:xfrm>
          <a:prstGeom prst="rect">
            <a:avLst/>
          </a:prstGeom>
        </p:spPr>
        <p:txBody>
          <a:bodyPr wrap="square">
            <a:spAutoFit/>
          </a:bodyPr>
          <a:lstStyle/>
          <a:p>
            <a:pPr lvl="0" algn="ctr">
              <a:spcBef>
                <a:spcPct val="20000"/>
              </a:spcBef>
            </a:pPr>
            <a:r>
              <a:rPr lang="en-US" sz="3000" dirty="0">
                <a:solidFill>
                  <a:prstClr val="black"/>
                </a:solidFill>
                <a:latin typeface="Helvetica" panose="020B0604020202020204" pitchFamily="34" charset="0"/>
              </a:rPr>
              <a:t>First Aid</a:t>
            </a:r>
            <a:endParaRPr lang="en-US" sz="3000" dirty="0">
              <a:solidFill>
                <a:prstClr val="black"/>
              </a:solidFill>
              <a:latin typeface="Helvetica"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777361" y="1371600"/>
            <a:ext cx="8039100" cy="4093428"/>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To treat a minor cut, wash the area thoroughly and cover it with a sterile dressing</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A deep cut may need stitching; consult a doctor</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In case of a nosebleed, ask the person to sit with their head bent forward over a bowl; pinch their nostrils together firmly for about 10 minutes.</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For minor burns or scalds, hold the burnt area in cool, slowly running water</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take out a particle stuck to the white area of the eye, use the corner of a clean handkerchief</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If an acid or alkali has entered the eye, wash the eye under cold running water</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668072" cy="1440000"/>
          </a:xfrm>
          <a:prstGeom prst="rect">
            <a:avLst/>
          </a:prstGeom>
        </p:spPr>
      </p:pic>
      <p:sp>
        <p:nvSpPr>
          <p:cNvPr id="12" name="Rectangle 11"/>
          <p:cNvSpPr/>
          <p:nvPr/>
        </p:nvSpPr>
        <p:spPr>
          <a:xfrm>
            <a:off x="541416" y="3276834"/>
            <a:ext cx="8000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Administering Medicines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 </a:t>
            </a:r>
            <a:r>
              <a:rPr lang="en-US" sz="1000" b="1" dirty="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781372" y="1600200"/>
            <a:ext cx="8039100" cy="2862322"/>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Rest a sprained joint in a comfortable position</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If you suspect a bone fracture, call the doctor. Till then, avoid moving the person and do not attempt to straighten the broken limb</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If the person shows signs of acute distress due to an insect bite, call the doctor</a:t>
            </a: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Apply antihistamine cream on bee and wasp stings</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In case of an animal bite, wash the wound thoroughly and put a dry dressing; show the wound to a doctor</a:t>
            </a:r>
            <a:endParaRPr lang="en-US" sz="2000" dirty="0">
              <a:latin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Hygienic handling of Food &amp; Equipment</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t>
            </a:r>
            <a:r>
              <a:rPr lang="en-US" sz="3600" b="1" dirty="0" smtClean="0">
                <a:solidFill>
                  <a:schemeClr val="lt1"/>
                </a:solidFill>
                <a:latin typeface="Helvetica Neue"/>
                <a:ea typeface="Helvetica Neue"/>
                <a:cs typeface="Helvetica Neue"/>
              </a:rPr>
              <a:t>andling </a:t>
            </a:r>
            <a:r>
              <a:rPr lang="en-US" sz="3600" b="1" dirty="0">
                <a:solidFill>
                  <a:schemeClr val="lt1"/>
                </a:solidFill>
                <a:latin typeface="Helvetica Neue"/>
                <a:ea typeface="Helvetica Neue"/>
                <a:cs typeface="Helvetica Neue"/>
              </a:rPr>
              <a:t>of Food &amp; Equipment</a:t>
            </a:r>
            <a:endParaRPr lang="en-US" sz="3600" b="1" dirty="0">
              <a:solidFill>
                <a:schemeClr val="lt1"/>
              </a:solidFill>
              <a:latin typeface="Helvetica Neue"/>
              <a:ea typeface="Helvetica Neue"/>
              <a:cs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smtClean="0"/>
              <a:t>23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5" name="TextBox 4"/>
          <p:cNvSpPr txBox="1"/>
          <p:nvPr/>
        </p:nvSpPr>
        <p:spPr>
          <a:xfrm>
            <a:off x="304800" y="2743200"/>
            <a:ext cx="8305800" cy="400110"/>
          </a:xfrm>
          <a:prstGeom prst="rect">
            <a:avLst/>
          </a:prstGeom>
          <a:noFill/>
        </p:spPr>
        <p:txBody>
          <a:bodyPr wrap="square" rtlCol="0">
            <a:spAutoFit/>
          </a:bodyPr>
          <a:lstStyle/>
          <a:p>
            <a:pPr algn="ctr"/>
            <a:r>
              <a:rPr lang="en-US" sz="2000" dirty="0">
                <a:latin typeface="Helvetica" panose="020B0604020202020204" pitchFamily="34" charset="0"/>
              </a:rPr>
              <a:t>Let’s Practice</a:t>
            </a:r>
            <a:endParaRPr lang="en-US" sz="2000" dirty="0">
              <a:latin typeface="Helvetica"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400110"/>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24</a:t>
            </a:r>
            <a:endParaRPr lang="en-US" sz="1000" b="1" dirty="0" smtClean="0">
              <a:latin typeface="Helvetica" panose="020B0604020202020204" pitchFamily="34" charset="0"/>
              <a:cs typeface="Helvetica" panose="020B0604020202020204" pitchFamily="34" charset="0"/>
            </a:endParaRPr>
          </a:p>
          <a:p>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230387" y="667388"/>
            <a:ext cx="8686800" cy="5715000"/>
          </a:xfrm>
        </p:spPr>
        <p:txBody>
          <a:bodyPr>
            <a:noAutofit/>
          </a:bodyPr>
          <a:lstStyle/>
          <a:p>
            <a:pPr lvl="0"/>
            <a:r>
              <a:rPr lang="en-GB" sz="2000" dirty="0">
                <a:latin typeface="Helvetica" panose="020B0604020202020204" pitchFamily="34" charset="0"/>
              </a:rPr>
              <a:t>To ensure hygienic handling of food and equipment:</a:t>
            </a:r>
            <a:endParaRPr lang="en-US" sz="2000" dirty="0">
              <a:latin typeface="Helvetica" panose="020B0604020202020204" pitchFamily="34" charset="0"/>
            </a:endParaRPr>
          </a:p>
          <a:p>
            <a:pPr lvl="1">
              <a:buFont typeface="Wingdings" panose="05000000000000000000" pitchFamily="2" charset="2"/>
              <a:buChar char="§"/>
            </a:pPr>
            <a:endParaRPr lang="en-GB" sz="12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Maintain good personal hygiene</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Wash </a:t>
            </a:r>
            <a:r>
              <a:rPr lang="en-US" sz="2000" dirty="0">
                <a:latin typeface="Helvetica" panose="020B0604020202020204" pitchFamily="34" charset="0"/>
              </a:rPr>
              <a:t>your hands properly before and after handling food and equipment</a:t>
            </a:r>
            <a:endParaRPr lang="en-US" sz="2000" dirty="0">
              <a:latin typeface="Helvetica" panose="020B0604020202020204" pitchFamily="34" charset="0"/>
            </a:endParaRPr>
          </a:p>
          <a:p>
            <a:pPr lvl="1">
              <a:buFont typeface="Wingdings" panose="05000000000000000000" pitchFamily="2" charset="2"/>
              <a:buChar char="§"/>
            </a:pPr>
            <a:r>
              <a:rPr lang="en-GB" sz="2000" dirty="0">
                <a:latin typeface="Helvetica" panose="020B0604020202020204" pitchFamily="34" charset="0"/>
              </a:rPr>
              <a:t>If possible, use gloves while handling food</a:t>
            </a:r>
            <a:endParaRPr lang="en-US" sz="2000" dirty="0">
              <a:latin typeface="Helvetica" panose="020B0604020202020204" pitchFamily="34" charset="0"/>
            </a:endParaRPr>
          </a:p>
          <a:p>
            <a:pPr lvl="0"/>
            <a:endParaRPr lang="en-GB" sz="1200" dirty="0">
              <a:latin typeface="Helvetica" panose="020B0604020202020204" pitchFamily="34" charset="0"/>
            </a:endParaRPr>
          </a:p>
          <a:p>
            <a:pPr lvl="0"/>
            <a:r>
              <a:rPr lang="en-GB" sz="2000" dirty="0">
                <a:latin typeface="Helvetica" panose="020B0604020202020204" pitchFamily="34" charset="0"/>
              </a:rPr>
              <a:t>To wash fruits and vegetables: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Put the strainer with the vegetables or fruits in the sink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Wash them under running water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If soil is stuck to the vegetables, use a soft brush to clean it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Check whether the vegetables or fruits are free of dirt</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Cut and remove any bad portions </a:t>
            </a:r>
            <a:endParaRPr lang="en-US" sz="2000" dirty="0">
              <a:latin typeface="Helvetica" panose="020B0604020202020204" pitchFamily="34" charset="0"/>
            </a:endParaRPr>
          </a:p>
          <a:p>
            <a:pPr lvl="0"/>
            <a:endParaRPr lang="en-GB" sz="1200" dirty="0">
              <a:latin typeface="Helvetica" panose="020B0604020202020204" pitchFamily="34" charset="0"/>
            </a:endParaRPr>
          </a:p>
          <a:p>
            <a:pPr lvl="0"/>
            <a:r>
              <a:rPr lang="en-GB" sz="2000" dirty="0">
                <a:latin typeface="Helvetica" panose="020B0604020202020204" pitchFamily="34" charset="0"/>
              </a:rPr>
              <a:t>Always defrost frozen food before cooking </a:t>
            </a:r>
            <a:endParaRPr lang="en-GB" sz="2000" dirty="0">
              <a:latin typeface="Helvetica" panose="020B0604020202020204" pitchFamily="34" charset="0"/>
            </a:endParaRPr>
          </a:p>
          <a:p>
            <a:pPr lvl="0"/>
            <a:endParaRPr lang="en-US" sz="1200" dirty="0">
              <a:latin typeface="Helvetica" panose="020B0604020202020204" pitchFamily="34" charset="0"/>
            </a:endParaRPr>
          </a:p>
          <a:p>
            <a:pPr lvl="0"/>
            <a:r>
              <a:rPr lang="en-US" sz="2000" dirty="0">
                <a:latin typeface="Helvetica" panose="020B0604020202020204" pitchFamily="34" charset="0"/>
              </a:rPr>
              <a:t>Do not defrost food on the kitchen counter</a:t>
            </a:r>
            <a:endParaRPr lang="en-US" sz="2000" dirty="0">
              <a:latin typeface="Helvetic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25</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11" name="Content Placeholder 2"/>
          <p:cNvSpPr>
            <a:spLocks noGrp="1"/>
          </p:cNvSpPr>
          <p:nvPr>
            <p:ph idx="1"/>
          </p:nvPr>
        </p:nvSpPr>
        <p:spPr>
          <a:xfrm>
            <a:off x="381000" y="990600"/>
            <a:ext cx="8534400" cy="5257800"/>
          </a:xfrm>
        </p:spPr>
        <p:txBody>
          <a:bodyPr>
            <a:noAutofit/>
          </a:bodyPr>
          <a:lstStyle/>
          <a:p>
            <a:pPr marL="285750">
              <a:lnSpc>
                <a:spcPct val="120000"/>
              </a:lnSpc>
            </a:pPr>
            <a:r>
              <a:rPr lang="en-US" sz="2000" dirty="0">
                <a:latin typeface="Helvetica" panose="020B0604020202020204" pitchFamily="34" charset="0"/>
              </a:rPr>
              <a:t>Never re-freeze defrosted food</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Avoid using the same chopping board and knife for raw and cooked meat</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Always wash food equipment after use</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The area where you cook or serve food should be clean</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Ensure that food is consumed within one hour of preparation</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Wait for food to cool before placing in the fridge</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Reheat food well to kill bacteria</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Your hands must not come in contact with cooked food or drink </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 Do not use chipped cutlery, utensils, or glasses </a:t>
            </a:r>
            <a:endParaRPr lang="en-US" sz="2000" dirty="0">
              <a:latin typeface="Helvetica" panose="020B0604020202020204" pitchFamily="34" charset="0"/>
            </a:endParaRPr>
          </a:p>
          <a:p>
            <a:pPr lvl="0">
              <a:lnSpc>
                <a:spcPct val="120000"/>
              </a:lnSpc>
            </a:pPr>
            <a:r>
              <a:rPr lang="en-GB" sz="2000" dirty="0">
                <a:latin typeface="Helvetica" panose="020B0604020202020204" pitchFamily="34" charset="0"/>
              </a:rPr>
              <a:t>Keep cleaning and disinfectant chemicals away from food and equipment</a:t>
            </a:r>
            <a:endParaRPr lang="en-US" sz="2000" dirty="0">
              <a:latin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228600" y="2362200"/>
            <a:ext cx="8686800" cy="1440000"/>
          </a:xfrm>
          <a:prstGeom prst="rect">
            <a:avLst/>
          </a:prstGeom>
        </p:spPr>
      </p:pic>
      <p:sp>
        <p:nvSpPr>
          <p:cNvPr id="13" name="Rectangle 12"/>
          <p:cNvSpPr/>
          <p:nvPr/>
        </p:nvSpPr>
        <p:spPr>
          <a:xfrm>
            <a:off x="609600" y="2841834"/>
            <a:ext cx="80771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Safe Storage of Food</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Safe Storage of Food</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Administering Medicines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smtClean="0"/>
              <a:t>29</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5" name="TextBox 4"/>
          <p:cNvSpPr txBox="1"/>
          <p:nvPr/>
        </p:nvSpPr>
        <p:spPr>
          <a:xfrm>
            <a:off x="417095" y="2819400"/>
            <a:ext cx="8305800" cy="400110"/>
          </a:xfrm>
          <a:prstGeom prst="rect">
            <a:avLst/>
          </a:prstGeom>
          <a:noFill/>
        </p:spPr>
        <p:txBody>
          <a:bodyPr wrap="square" rtlCol="0">
            <a:spAutoFit/>
          </a:bodyPr>
          <a:lstStyle/>
          <a:p>
            <a:pPr algn="ctr"/>
            <a:r>
              <a:rPr lang="en-US" sz="2000" dirty="0">
                <a:latin typeface="Helvetica" panose="020B0604020202020204" pitchFamily="34" charset="0"/>
              </a:rPr>
              <a:t>Arranging Food in the Fridge</a:t>
            </a:r>
            <a:endParaRPr lang="en-US" sz="2000" dirty="0">
              <a:latin typeface="Helvetica"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30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34" charset="0"/>
              </a:rPr>
              <a:t>Summary</a:t>
            </a:r>
            <a:endParaRPr lang="en-US" sz="3600" dirty="0">
              <a:latin typeface="Helvetica" panose="020B0604020202020204" pitchFamily="34" charset="0"/>
            </a:endParaRPr>
          </a:p>
        </p:txBody>
      </p:sp>
      <p:sp>
        <p:nvSpPr>
          <p:cNvPr id="8" name="Rectangle 7"/>
          <p:cNvSpPr/>
          <p:nvPr/>
        </p:nvSpPr>
        <p:spPr>
          <a:xfrm>
            <a:off x="381000" y="650178"/>
            <a:ext cx="8610599" cy="5324535"/>
          </a:xfrm>
          <a:prstGeom prst="rect">
            <a:avLst/>
          </a:prstGeom>
        </p:spPr>
        <p:txBody>
          <a:bodyPr wrap="square">
            <a:spAutoFit/>
          </a:bodyPr>
          <a:lstStyle/>
          <a:p>
            <a:pPr marL="342900" lvl="0" indent="-342900">
              <a:buFont typeface="Arial" panose="020B0604020202020204" pitchFamily="34" charset="0"/>
              <a:buChar char="•"/>
            </a:pPr>
            <a:r>
              <a:rPr lang="en-GB" sz="2000" dirty="0">
                <a:latin typeface="Helvetica" panose="020B0604020202020204" pitchFamily="34" charset="0"/>
              </a:rPr>
              <a:t>Store dry foods like flour, tea, dried pasta, and uncooked grains in a cupboard</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Cupboards where you store food should be dry, clean, and free of pests</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Potatoes, onions, and tomatoes can be stored outside</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Check the expiry date before using packaged food</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Keep meat, milk, eggs, cheese, jams, salad dressing, sauces, and butter in the fridge</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Always store food in air-tight containers</a:t>
            </a:r>
            <a:r>
              <a:rPr lang="en-US" sz="2000" dirty="0">
                <a:latin typeface="Helvetica" panose="020B0604020202020204" pitchFamily="34" charset="0"/>
              </a:rPr>
              <a:t> </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Allow the meal to cool before placing in the fridge or freezer</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Keep the fridge clean</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Do not overload the fridge</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Do not keep the fridge door open for long</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Keep </a:t>
            </a:r>
            <a:r>
              <a:rPr lang="en-US" sz="2000" dirty="0">
                <a:latin typeface="Helvetica" panose="020B0604020202020204" pitchFamily="34" charset="0"/>
              </a:rPr>
              <a:t>frozen foods such as packaged vegetables, meat, seafood, and snacks like French fries in the freezer</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Wrap meat before placing in the freezer</a:t>
            </a:r>
            <a:endParaRPr lang="en-US" sz="2000" dirty="0">
              <a:latin typeface="Helvetica" panose="020B0604020202020204" pitchFamily="34" charset="0"/>
            </a:endParaRPr>
          </a:p>
          <a:p>
            <a:pPr marL="342900" lvl="0" indent="-342900">
              <a:buFont typeface="Arial" panose="020B0604020202020204" pitchFamily="34" charset="0"/>
              <a:buChar char="•"/>
            </a:pPr>
            <a:r>
              <a:rPr lang="en-GB" sz="2000" dirty="0">
                <a:latin typeface="Helvetica" panose="020B0604020202020204" pitchFamily="34" charset="0"/>
              </a:rPr>
              <a:t>Throw away spoilt food</a:t>
            </a:r>
            <a:endParaRPr lang="en-US" sz="2000" dirty="0">
              <a:latin typeface="Helvetica" panose="020B0604020202020204" pitchFamily="34" charset="0"/>
            </a:endParaRPr>
          </a:p>
          <a:p>
            <a:pPr marL="342900" indent="-342900">
              <a:buFont typeface="Arial" panose="020B0604020202020204" pitchFamily="34" charset="0"/>
              <a:buChar char="•"/>
            </a:pPr>
            <a:r>
              <a:rPr lang="en-GB" sz="2000" dirty="0">
                <a:latin typeface="Helvetica" panose="020B0604020202020204" pitchFamily="34" charset="0"/>
              </a:rPr>
              <a:t>If there is no electricity, avoid opening fridge and freezer doors</a:t>
            </a:r>
            <a:endParaRPr lang="en-US" sz="2000" dirty="0">
              <a:latin typeface="Helvetica"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smtClean="0">
                <a:latin typeface="Helvetica" panose="020B0604020202020204" pitchFamily="34" charset="0"/>
                <a:cs typeface="Helvetica" panose="020B0604020202020204" pitchFamily="34" charset="0"/>
              </a:rPr>
              <a:t>31</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304800" y="5181600"/>
            <a:ext cx="8305800" cy="523220"/>
          </a:xfrm>
          <a:prstGeom prst="rect">
            <a:avLst/>
          </a:prstGeom>
          <a:noFill/>
        </p:spPr>
        <p:txBody>
          <a:bodyPr wrap="square" rtlCol="0">
            <a:spAutoFit/>
          </a:bodyPr>
          <a:lstStyle/>
          <a:p>
            <a:pPr algn="ctr"/>
            <a:r>
              <a:rPr lang="en-US" sz="2800" dirty="0">
                <a:latin typeface="Helvetica" panose="020B0604020202020204" pitchFamily="34" charset="0"/>
              </a:rPr>
              <a:t>Practice</a:t>
            </a:r>
            <a:endParaRPr lang="en-US" sz="2800" dirty="0">
              <a:latin typeface="Helvetica" panose="020B0604020202020204" pitchFamily="34" charset="0"/>
            </a:endParaRPr>
          </a:p>
        </p:txBody>
      </p:sp>
      <p:pic>
        <p:nvPicPr>
          <p:cNvPr id="5" name="Picture 4"/>
          <p:cNvPicPr>
            <a:picLocks noChangeAspect="1" noChangeArrowheads="1"/>
          </p:cNvPicPr>
          <p:nvPr/>
        </p:nvPicPr>
        <p:blipFill>
          <a:blip r:embed="rId1"/>
          <a:srcRect/>
          <a:stretch>
            <a:fillRect/>
          </a:stretch>
        </p:blipFill>
        <p:spPr bwMode="auto">
          <a:xfrm>
            <a:off x="5644116" y="2514600"/>
            <a:ext cx="2966484" cy="2057400"/>
          </a:xfrm>
          <a:prstGeom prst="rect">
            <a:avLst/>
          </a:prstGeom>
          <a:noFill/>
          <a:ln w="9525">
            <a:noFill/>
            <a:miter lim="800000"/>
            <a:headEnd/>
            <a:tailEnd/>
          </a:ln>
          <a:effectLst/>
        </p:spPr>
      </p:pic>
      <p:pic>
        <p:nvPicPr>
          <p:cNvPr id="6" name="Picture 3"/>
          <p:cNvPicPr>
            <a:picLocks noChangeAspect="1" noChangeArrowheads="1"/>
          </p:cNvPicPr>
          <p:nvPr/>
        </p:nvPicPr>
        <p:blipFill>
          <a:blip r:embed="rId2"/>
          <a:srcRect/>
          <a:stretch>
            <a:fillRect/>
          </a:stretch>
        </p:blipFill>
        <p:spPr bwMode="auto">
          <a:xfrm>
            <a:off x="914400" y="2438400"/>
            <a:ext cx="1447800" cy="2195052"/>
          </a:xfrm>
          <a:prstGeom prst="rect">
            <a:avLst/>
          </a:prstGeom>
          <a:noFill/>
          <a:ln w="9525">
            <a:noFill/>
            <a:miter lim="800000"/>
            <a:headEnd/>
            <a:tailEnd/>
          </a:ln>
          <a:effectLst/>
        </p:spPr>
      </p:pic>
      <p:pic>
        <p:nvPicPr>
          <p:cNvPr id="7" name="Picture 4"/>
          <p:cNvPicPr>
            <a:picLocks noChangeAspect="1" noChangeArrowheads="1"/>
          </p:cNvPicPr>
          <p:nvPr/>
        </p:nvPicPr>
        <p:blipFill>
          <a:blip r:embed="rId3"/>
          <a:srcRect/>
          <a:stretch>
            <a:fillRect/>
          </a:stretch>
        </p:blipFill>
        <p:spPr bwMode="auto">
          <a:xfrm>
            <a:off x="3105150" y="2743200"/>
            <a:ext cx="2000250" cy="1828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00"/>
            <a:ext cx="8229600" cy="533400"/>
          </a:xfrm>
        </p:spPr>
        <p:txBody>
          <a:bodyPr>
            <a:normAutofit fontScale="90000"/>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590872" y="762000"/>
            <a:ext cx="8229600" cy="5715000"/>
          </a:xfrm>
        </p:spPr>
        <p:txBody>
          <a:bodyPr>
            <a:noAutofit/>
          </a:bodyPr>
          <a:lstStyle/>
          <a:p>
            <a:pPr lvl="0">
              <a:lnSpc>
                <a:spcPct val="110000"/>
              </a:lnSpc>
            </a:pPr>
            <a:r>
              <a:rPr lang="en-US" sz="2000" dirty="0">
                <a:latin typeface="Helvetica" panose="020B0604020202020204" pitchFamily="34" charset="0"/>
              </a:rPr>
              <a:t>Study the doctor’s prescription thoroughly; clarify any doubts</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Do not leave a pill outside its packaging for long.</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Consume the pill as soon as you open its packaging</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Measure the liquid accurately using a medicine measuring cup, when giving any liquid medicines</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When putting eye drops for the person, observe good hygiene practices</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Throw eye drop bottles after a week of opening</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If the care receiver has a cold and congestion, instill nasal drops followed by steam inhalation</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If prescribed, follow the correct procedures to help the person use an inhaler, a spacer, or a nebulizer</a:t>
            </a:r>
            <a:endParaRPr lang="en-US" sz="2000" dirty="0">
              <a:latin typeface="Helvetica" panose="020B0604020202020204" pitchFamily="34" charset="0"/>
            </a:endParaRPr>
          </a:p>
          <a:p>
            <a:pPr lvl="0">
              <a:lnSpc>
                <a:spcPct val="110000"/>
              </a:lnSpc>
            </a:pPr>
            <a:r>
              <a:rPr lang="en-US" sz="2000" dirty="0">
                <a:latin typeface="Helvetica" panose="020B0604020202020204" pitchFamily="34" charset="0"/>
              </a:rPr>
              <a:t>If putting ear drops for the person, forewarn them that their hearing may get temporarily impaired</a:t>
            </a:r>
            <a:endParaRPr lang="en-US" sz="2000" dirty="0">
              <a:latin typeface="Helvetica" panose="020B0604020202020204" pitchFamily="34" charset="0"/>
            </a:endParaRPr>
          </a:p>
          <a:p>
            <a:pPr>
              <a:lnSpc>
                <a:spcPct val="110000"/>
              </a:lnSpc>
            </a:pPr>
            <a:r>
              <a:rPr lang="en-US" sz="2000" dirty="0">
                <a:latin typeface="Helvetica" panose="020B0604020202020204" pitchFamily="34" charset="0"/>
              </a:rPr>
              <a:t>Do not massage joint pain with ointments</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 </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6</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1" name="Rectangle 10"/>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Managing Medications</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b="1"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Managing Medications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685800" y="838200"/>
            <a:ext cx="7707058" cy="5486400"/>
          </a:xfrm>
        </p:spPr>
        <p:txBody>
          <a:bodyPr>
            <a:noAutofit/>
          </a:bodyPr>
          <a:lstStyle/>
          <a:p>
            <a:pPr lvl="0">
              <a:lnSpc>
                <a:spcPct val="150000"/>
              </a:lnSpc>
            </a:pPr>
            <a:r>
              <a:rPr lang="en-US" sz="2000" dirty="0">
                <a:latin typeface="Helvetica" panose="020B0604020202020204" pitchFamily="34" charset="0"/>
              </a:rPr>
              <a:t>Study the doctor’s prescription carefully</a:t>
            </a:r>
            <a:endParaRPr lang="en-US" sz="2000" dirty="0">
              <a:latin typeface="Helvetica" panose="020B0604020202020204" pitchFamily="34" charset="0"/>
            </a:endParaRPr>
          </a:p>
          <a:p>
            <a:pPr lvl="0">
              <a:lnSpc>
                <a:spcPct val="150000"/>
              </a:lnSpc>
            </a:pPr>
            <a:r>
              <a:rPr lang="en-US" sz="2000" dirty="0">
                <a:latin typeface="Helvetica" panose="020B0604020202020204" pitchFamily="34" charset="0"/>
              </a:rPr>
              <a:t>Tabulate and document the elder’ problem, name of the drugs, their strength, and dosage</a:t>
            </a:r>
            <a:endParaRPr lang="en-US" sz="2000" dirty="0">
              <a:latin typeface="Helvetica" panose="020B0604020202020204" pitchFamily="34" charset="0"/>
            </a:endParaRPr>
          </a:p>
          <a:p>
            <a:pPr lvl="0">
              <a:lnSpc>
                <a:spcPct val="150000"/>
              </a:lnSpc>
            </a:pPr>
            <a:r>
              <a:rPr lang="en-US" sz="2000" dirty="0">
                <a:latin typeface="Helvetica" panose="020B0604020202020204" pitchFamily="34" charset="0"/>
              </a:rPr>
              <a:t>Create a chart with the names of drugs listed according to the time of the day when they need to be taken</a:t>
            </a:r>
            <a:endParaRPr lang="en-US" sz="2000" dirty="0">
              <a:latin typeface="Helvetica" panose="020B0604020202020204" pitchFamily="34" charset="0"/>
            </a:endParaRPr>
          </a:p>
          <a:p>
            <a:pPr lvl="0">
              <a:lnSpc>
                <a:spcPct val="150000"/>
              </a:lnSpc>
            </a:pPr>
            <a:r>
              <a:rPr lang="en-US" sz="2000" dirty="0">
                <a:latin typeface="Helvetica" panose="020B0604020202020204" pitchFamily="34" charset="0"/>
              </a:rPr>
              <a:t>Stick this chart on top of the person’s medicine box</a:t>
            </a:r>
            <a:endParaRPr lang="en-US" sz="2000" dirty="0">
              <a:latin typeface="Helvetica" panose="020B0604020202020204" pitchFamily="34" charset="0"/>
            </a:endParaRPr>
          </a:p>
          <a:p>
            <a:pPr lvl="0">
              <a:lnSpc>
                <a:spcPct val="150000"/>
              </a:lnSpc>
            </a:pPr>
            <a:r>
              <a:rPr lang="en-US" sz="2000" dirty="0">
                <a:latin typeface="Helvetica" panose="020B0604020202020204" pitchFamily="34" charset="0"/>
              </a:rPr>
              <a:t>Never pull the pills out of their packing or bottle to place them in boxes</a:t>
            </a:r>
            <a:endParaRPr lang="en-US" sz="2000" dirty="0">
              <a:latin typeface="Helvetica" panose="020B0604020202020204" pitchFamily="34" charset="0"/>
            </a:endParaRPr>
          </a:p>
          <a:p>
            <a:pPr lvl="0">
              <a:lnSpc>
                <a:spcPct val="150000"/>
              </a:lnSpc>
            </a:pPr>
            <a:r>
              <a:rPr lang="en-US" sz="2000" dirty="0">
                <a:latin typeface="Helvetica" panose="020B0604020202020204" pitchFamily="34" charset="0"/>
              </a:rPr>
              <a:t>Discard all medicines that are expired, discolored, or have damaged packaging</a:t>
            </a:r>
            <a:endParaRPr lang="en-US" sz="2000" dirty="0">
              <a:latin typeface="Helvetica" panose="020B0604020202020204" pitchFamily="34" charset="0"/>
            </a:endParaRPr>
          </a:p>
          <a:p>
            <a:pPr>
              <a:lnSpc>
                <a:spcPct val="150000"/>
              </a:lnSpc>
            </a:pPr>
            <a:r>
              <a:rPr lang="en-US" sz="2000" dirty="0">
                <a:latin typeface="Helvetica" panose="020B0604020202020204" pitchFamily="34" charset="0"/>
              </a:rPr>
              <a:t>Throw eye drop bottles after a week of opening</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240&quot;&gt;&lt;object type=&quot;3&quot; unique_id=&quot;10241&quot;&gt;&lt;property id=&quot;20148&quot; value=&quot;5&quot;/&gt;&lt;property id=&quot;20300&quot; value=&quot;Slide 1&quot;/&gt;&lt;property id=&quot;20307&quot; value=&quot;294&quot;/&gt;&lt;/object&gt;&lt;object type=&quot;3&quot; unique_id=&quot;10242&quot;&gt;&lt;property id=&quot;20148&quot; value=&quot;5&quot;/&gt;&lt;property id=&quot;20300&quot; value=&quot;Slide 11&quot;/&gt;&lt;property id=&quot;20307&quot; value=&quot;308&quot;/&gt;&lt;/object&gt;&lt;object type=&quot;3&quot; unique_id=&quot;10243&quot;&gt;&lt;property id=&quot;20148&quot; value=&quot;5&quot;/&gt;&lt;property id=&quot;20300&quot; value=&quot;Slide 12&quot;/&gt;&lt;property id=&quot;20307&quot; value=&quot;301&quot;/&gt;&lt;/object&gt;&lt;object type=&quot;3&quot; unique_id=&quot;10244&quot;&gt;&lt;property id=&quot;20148&quot; value=&quot;5&quot;/&gt;&lt;property id=&quot;20300&quot; value=&quot;Slide 13&quot;/&gt;&lt;property id=&quot;20307&quot; value=&quot;407&quot;/&gt;&lt;/object&gt;&lt;object type=&quot;3&quot; unique_id=&quot;10245&quot;&gt;&lt;property id=&quot;20148&quot; value=&quot;5&quot;/&gt;&lt;property id=&quot;20300&quot; value=&quot;Slide 14 - &amp;quot;Summary&amp;quot;&quot;/&gt;&lt;property id=&quot;20307&quot; value=&quot;275&quot;/&gt;&lt;/object&gt;&lt;object type=&quot;3&quot; unique_id=&quot;10246&quot;&gt;&lt;property id=&quot;20148&quot; value=&quot;5&quot;/&gt;&lt;property id=&quot;20300&quot; value=&quot;Slide 15 - &amp;quot;Any Questions?&amp;quot;&quot;/&gt;&lt;property id=&quot;20307&quot; value=&quot;283&quot;/&gt;&lt;/object&gt;&lt;object type=&quot;3&quot; unique_id=&quot;10251&quot;&gt;&lt;property id=&quot;20148&quot; value=&quot;5&quot;/&gt;&lt;property id=&quot;20300&quot; value=&quot;Slide 16&quot;/&gt;&lt;property id=&quot;20307&quot; value=&quot;333&quot;/&gt;&lt;/object&gt;&lt;object type=&quot;3&quot; unique_id=&quot;10252&quot;&gt;&lt;property id=&quot;20148&quot; value=&quot;5&quot;/&gt;&lt;property id=&quot;20300&quot; value=&quot;Slide 17&quot;/&gt;&lt;property id=&quot;20307&quot; value=&quot;334&quot;/&gt;&lt;/object&gt;&lt;object type=&quot;3&quot; unique_id=&quot;10253&quot;&gt;&lt;property id=&quot;20148&quot; value=&quot;5&quot;/&gt;&lt;property id=&quot;20300&quot; value=&quot;Slide 18 - &amp;quot;Post-Module Activity&amp;quot;&quot;/&gt;&lt;property id=&quot;20307&quot; value=&quot;414&quot;/&gt;&lt;/object&gt;&lt;object type=&quot;3&quot; unique_id=&quot;10254&quot;&gt;&lt;property id=&quot;20148&quot; value=&quot;5&quot;/&gt;&lt;property id=&quot;20300&quot; value=&quot;Slide 19 - &amp;quot;Summary&amp;quot;&quot;/&gt;&lt;property id=&quot;20307&quot; value=&quot;336&quot;/&gt;&lt;/object&gt;&lt;object type=&quot;3&quot; unique_id=&quot;10255&quot;&gt;&lt;property id=&quot;20148&quot; value=&quot;5&quot;/&gt;&lt;property id=&quot;20300&quot; value=&quot;Slide 20 - &amp;quot;Summary&amp;quot;&quot;/&gt;&lt;property id=&quot;20307&quot; value=&quot;433&quot;/&gt;&lt;/object&gt;&lt;object type=&quot;3&quot; unique_id=&quot;10256&quot;&gt;&lt;property id=&quot;20148&quot; value=&quot;5&quot;/&gt;&lt;property id=&quot;20300&quot; value=&quot;Slide 21 - &amp;quot;Any Questions?&amp;quot;&quot;/&gt;&lt;property id=&quot;20307&quot; value=&quot;337&quot;/&gt;&lt;/object&gt;&lt;object type=&quot;3&quot; unique_id=&quot;10257&quot;&gt;&lt;property id=&quot;20148&quot; value=&quot;5&quot;/&gt;&lt;property id=&quot;20300&quot; value=&quot;Slide 22&quot;/&gt;&lt;property id=&quot;20307&quot; value=&quot;364&quot;/&gt;&lt;/object&gt;&lt;object type=&quot;3&quot; unique_id=&quot;10258&quot;&gt;&lt;property id=&quot;20148&quot; value=&quot;5&quot;/&gt;&lt;property id=&quot;20300&quot; value=&quot;Slide 23&quot;/&gt;&lt;property id=&quot;20307&quot; value=&quot;365&quot;/&gt;&lt;/object&gt;&lt;object type=&quot;3&quot; unique_id=&quot;10259&quot;&gt;&lt;property id=&quot;20148&quot; value=&quot;5&quot;/&gt;&lt;property id=&quot;20300&quot; value=&quot;Slide 24&quot;/&gt;&lt;property id=&quot;20307&quot; value=&quot;411&quot;/&gt;&lt;/object&gt;&lt;object type=&quot;3&quot; unique_id=&quot;10260&quot;&gt;&lt;property id=&quot;20148&quot; value=&quot;5&quot;/&gt;&lt;property id=&quot;20300&quot; value=&quot;Slide 25 - &amp;quot;Summary&amp;quot;&quot;/&gt;&lt;property id=&quot;20307&quot; value=&quot;366&quot;/&gt;&lt;/object&gt;&lt;object type=&quot;3&quot; unique_id=&quot;10261&quot;&gt;&lt;property id=&quot;20148&quot; value=&quot;5&quot;/&gt;&lt;property id=&quot;20300&quot; value=&quot;Slide 26 - &amp;quot;Summary&amp;quot;&quot;/&gt;&lt;property id=&quot;20307&quot; value=&quot;415&quot;/&gt;&lt;/object&gt;&lt;object type=&quot;3&quot; unique_id=&quot;10262&quot;&gt;&lt;property id=&quot;20148&quot; value=&quot;5&quot;/&gt;&lt;property id=&quot;20300&quot; value=&quot;Slide 27 - &amp;quot;Any Questions?&amp;quot;&quot;/&gt;&lt;property id=&quot;20307&quot; value=&quot;369&quot;/&gt;&lt;/object&gt;&lt;object type=&quot;3&quot; unique_id=&quot;10263&quot;&gt;&lt;property id=&quot;20148&quot; value=&quot;5&quot;/&gt;&lt;property id=&quot;20300&quot; value=&quot;Slide 28&quot;/&gt;&lt;property id=&quot;20307&quot; value=&quot;348&quot;/&gt;&lt;/object&gt;&lt;object type=&quot;3&quot; unique_id=&quot;10264&quot;&gt;&lt;property id=&quot;20148&quot; value=&quot;5&quot;/&gt;&lt;property id=&quot;20300&quot; value=&quot;Slide 29&quot;/&gt;&lt;property id=&quot;20307&quot; value=&quot;349&quot;/&gt;&lt;/object&gt;&lt;object type=&quot;3&quot; unique_id=&quot;10265&quot;&gt;&lt;property id=&quot;20148&quot; value=&quot;5&quot;/&gt;&lt;property id=&quot;20300&quot; value=&quot;Slide 30&quot;/&gt;&lt;property id=&quot;20307&quot; value=&quot;429&quot;/&gt;&lt;/object&gt;&lt;object type=&quot;3&quot; unique_id=&quot;10266&quot;&gt;&lt;property id=&quot;20148&quot; value=&quot;5&quot;/&gt;&lt;property id=&quot;20300&quot; value=&quot;Slide 31 - &amp;quot;Summary&amp;quot;&quot;/&gt;&lt;property id=&quot;20307&quot; value=&quot;350&quot;/&gt;&lt;/object&gt;&lt;object type=&quot;3&quot; unique_id=&quot;10267&quot;&gt;&lt;property id=&quot;20148&quot; value=&quot;5&quot;/&gt;&lt;property id=&quot;20300&quot; value=&quot;Slide 32 - &amp;quot;Any Questions?&amp;quot;&quot;/&gt;&lt;property id=&quot;20307&quot; value=&quot;353&quot;/&gt;&lt;/object&gt;&lt;object type=&quot;3&quot; unique_id=&quot;10268&quot;&gt;&lt;property id=&quot;20148&quot; value=&quot;5&quot;/&gt;&lt;property id=&quot;20300&quot; value=&quot;Slide 33&quot;/&gt;&lt;property id=&quot;20307&quot; value=&quot;299&quot;/&gt;&lt;/object&gt;&lt;object type=&quot;3&quot; unique_id=&quot;10599&quot;&gt;&lt;property id=&quot;20148&quot; value=&quot;5&quot;/&gt;&lt;property id=&quot;20300&quot; value=&quot;Slide 2&quot;/&gt;&lt;property id=&quot;20307&quot; value=&quot;434&quot;/&gt;&lt;/object&gt;&lt;object type=&quot;3&quot; unique_id=&quot;10600&quot;&gt;&lt;property id=&quot;20148&quot; value=&quot;5&quot;/&gt;&lt;property id=&quot;20300&quot; value=&quot;Slide 3&quot;/&gt;&lt;property id=&quot;20307&quot; value=&quot;435&quot;/&gt;&lt;/object&gt;&lt;object type=&quot;3&quot; unique_id=&quot;10601&quot;&gt;&lt;property id=&quot;20148&quot; value=&quot;5&quot;/&gt;&lt;property id=&quot;20300&quot; value=&quot;Slide 4&quot;/&gt;&lt;property id=&quot;20307&quot; value=&quot;436&quot;/&gt;&lt;/object&gt;&lt;object type=&quot;3&quot; unique_id=&quot;10602&quot;&gt;&lt;property id=&quot;20148&quot; value=&quot;5&quot;/&gt;&lt;property id=&quot;20300&quot; value=&quot;Slide 5 - &amp;quot;Summary&amp;quot;&quot;/&gt;&lt;property id=&quot;20307&quot; value=&quot;437&quot;/&gt;&lt;/object&gt;&lt;object type=&quot;3&quot; unique_id=&quot;10603&quot;&gt;&lt;property id=&quot;20148&quot; value=&quot;5&quot;/&gt;&lt;property id=&quot;20300&quot; value=&quot;Slide 6 - &amp;quot;Any Questions?&amp;quot;&quot;/&gt;&lt;property id=&quot;20307&quot; value=&quot;438&quot;/&gt;&lt;/object&gt;&lt;object type=&quot;3&quot; unique_id=&quot;10604&quot;&gt;&lt;property id=&quot;20148&quot; value=&quot;5&quot;/&gt;&lt;property id=&quot;20300&quot; value=&quot;Slide 7&quot;/&gt;&lt;property id=&quot;20307&quot; value=&quot;439&quot;/&gt;&lt;/object&gt;&lt;object type=&quot;3&quot; unique_id=&quot;10605&quot;&gt;&lt;property id=&quot;20148&quot; value=&quot;5&quot;/&gt;&lt;property id=&quot;20300&quot; value=&quot;Slide 8&quot;/&gt;&lt;property id=&quot;20307&quot; value=&quot;440&quot;/&gt;&lt;/object&gt;&lt;object type=&quot;3&quot; unique_id=&quot;10606&quot;&gt;&lt;property id=&quot;20148&quot; value=&quot;5&quot;/&gt;&lt;property id=&quot;20300&quot; value=&quot;Slide 9 - &amp;quot;Summary&amp;quot;&quot;/&gt;&lt;property id=&quot;20307&quot; value=&quot;441&quot;/&gt;&lt;/object&gt;&lt;object type=&quot;3&quot; unique_id=&quot;10607&quot;&gt;&lt;property id=&quot;20148&quot; value=&quot;5&quot;/&gt;&lt;property id=&quot;20300&quot; value=&quot;Slide 10 - &amp;quot;Any Questions?&amp;quot;&quot;/&gt;&lt;property id=&quot;20307&quot; value=&quot;442&quot;/&gt;&lt;/object&gt;&lt;/object&gt;&lt;object type=&quot;8&quot; unique_id=&quot;1029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7397</Words>
  <Application>WPS Presentation</Application>
  <PresentationFormat>On-screen Show (4:3)</PresentationFormat>
  <Paragraphs>269</Paragraphs>
  <Slides>33</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Any Questions?</vt:lpstr>
      <vt:lpstr>PowerPoint 演示文稿</vt:lpstr>
      <vt:lpstr>PowerPoint 演示文稿</vt:lpstr>
      <vt:lpstr>Summary</vt:lpstr>
      <vt:lpstr>Any Questions?</vt:lpstr>
      <vt:lpstr>PowerPoint 演示文稿</vt:lpstr>
      <vt:lpstr>PowerPoint 演示文稿</vt:lpstr>
      <vt:lpstr>PowerPoint 演示文稿</vt:lpstr>
      <vt:lpstr>Summary</vt:lpstr>
      <vt:lpstr>Any Questions?</vt:lpstr>
      <vt:lpstr>PowerPoint 演示文稿</vt:lpstr>
      <vt:lpstr>PowerPoint 演示文稿</vt:lpstr>
      <vt:lpstr>Post-Module Activity</vt:lpstr>
      <vt:lpstr>Summary</vt:lpstr>
      <vt:lpstr>Summary</vt:lpstr>
      <vt:lpstr>Any Questions?</vt:lpstr>
      <vt:lpstr>PowerPoint 演示文稿</vt:lpstr>
      <vt:lpstr>PowerPoint 演示文稿</vt:lpstr>
      <vt:lpstr>PowerPoint 演示文稿</vt:lpstr>
      <vt:lpstr>Summary</vt:lpstr>
      <vt:lpstr>Summary</vt:lpstr>
      <vt:lpstr>Any Questions?</vt:lpstr>
      <vt:lpstr>PowerPoint 演示文稿</vt:lpstr>
      <vt:lpstr>PowerPoint 演示文稿</vt:lpstr>
      <vt:lpstr>PowerPoint 演示文稿</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Hellen Bittok</cp:lastModifiedBy>
  <cp:revision>693</cp:revision>
  <dcterms:created xsi:type="dcterms:W3CDTF">2013-06-12T07:50:00Z</dcterms:created>
  <dcterms:modified xsi:type="dcterms:W3CDTF">2022-11-20T08:46:07Z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F34AACF108584B8F9453962DF1D9087C</vt:lpwstr>
  </property>
  <property fmtid="{D5CDD505-2E9C-101B-9397-08002B2CF9AE}" pid="3" name="KSOProductBuildVer">
    <vt:lpwstr>1033-11.2.0.11380</vt:lpwstr>
  </property>
</Properties>
</file>