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276" r:id="rId3"/>
    <p:sldId id="389" r:id="rId4"/>
    <p:sldId id="367" r:id="rId5"/>
    <p:sldId id="375" r:id="rId6"/>
    <p:sldId id="376" r:id="rId7"/>
    <p:sldId id="382" r:id="rId8"/>
    <p:sldId id="384" r:id="rId9"/>
    <p:sldId id="390" r:id="rId10"/>
    <p:sldId id="391" r:id="rId11"/>
    <p:sldId id="368" r:id="rId12"/>
    <p:sldId id="392" r:id="rId13"/>
    <p:sldId id="393" r:id="rId14"/>
    <p:sldId id="371" r:id="rId15"/>
    <p:sldId id="373" r:id="rId16"/>
    <p:sldId id="394" r:id="rId17"/>
    <p:sldId id="377" r:id="rId18"/>
    <p:sldId id="395" r:id="rId19"/>
    <p:sldId id="388" r:id="rId20"/>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sorterViewPr>
    <p:cViewPr>
      <p:scale>
        <a:sx n="100" d="100"/>
        <a:sy n="100" d="100"/>
      </p:scale>
      <p:origin x="0" y="-6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Copyright: iCare Life Pte Ltd., Singapore : This document must not be copied or shared or circulated without the consent of iCare Life and/or its affiliates</a:t>
            </a:r>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8"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8"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8"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6"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7" name="Straight Connector 6"/>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8"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9"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11"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12" name="Straight Connector 11"/>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6"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7"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8" name="Straight Connector 7"/>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6"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7" name="Straight Connector 6"/>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Footer Placeholder 4"/>
          <p:cNvSpPr>
            <a:spLocks noGrp="1"/>
          </p:cNvSpPr>
          <p:nvPr>
            <p:ph type="ftr" sz="quarter" idx="11"/>
          </p:nvPr>
        </p:nvSpPr>
        <p:spPr>
          <a:xfrm>
            <a:off x="0" y="6617245"/>
            <a:ext cx="7416824" cy="240755"/>
          </a:xfrm>
        </p:spPr>
        <p:txBody>
          <a:bodyPr/>
          <a:lstStyle>
            <a:lvl1pPr>
              <a:defRPr sz="900">
                <a:solidFill>
                  <a:schemeClr val="tx1"/>
                </a:solidFill>
              </a:defRPr>
            </a:lvl1p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9" name="Slide Number Placeholder 5"/>
          <p:cNvSpPr>
            <a:spLocks noGrp="1"/>
          </p:cNvSpPr>
          <p:nvPr>
            <p:ph type="sldNum" sz="quarter" idx="12"/>
          </p:nvPr>
        </p:nvSpPr>
        <p:spPr>
          <a:xfrm>
            <a:off x="8820472" y="6617245"/>
            <a:ext cx="288032" cy="196131"/>
          </a:xfrm>
        </p:spPr>
        <p:txBody>
          <a:bodyPr/>
          <a:lstStyle>
            <a:lvl1pPr>
              <a:defRPr b="1">
                <a:solidFill>
                  <a:schemeClr val="tx1"/>
                </a:solidFill>
              </a:defRPr>
            </a:lvl1pPr>
          </a:lstStyle>
          <a:p>
            <a:fld id="{AC7753ED-12F6-4B09-A57D-23DB00BD0763}" type="slidenum">
              <a:rPr lang="en-IN" smtClean="0"/>
            </a:fld>
            <a:endParaRPr lang="en-IN"/>
          </a:p>
        </p:txBody>
      </p: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Copyright: iCare Life Pte Ltd., Singapore : This document must not be copied or shared or circulated without the consent of iCare Life and/or its affiliates</a:t>
            </a:r>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Copyright: iCare Life Pte Ltd., Singapore : This document must not be copied or shared or circulated without the consent of iCare Life and/or its affiliates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14181"/>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Hot and Cold Application</a:t>
            </a:r>
            <a:endParaRPr lang="en-GB" sz="3600" dirty="0">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12.2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238" y="1744216"/>
            <a:ext cx="6597026" cy="4781128"/>
          </a:xfrm>
        </p:spPr>
        <p:txBody>
          <a:bodyPr>
            <a:normAutofit/>
          </a:bodyPr>
          <a:lstStyle/>
          <a:p>
            <a:pPr marL="0" indent="0">
              <a:buNone/>
            </a:pPr>
            <a:r>
              <a:rPr lang="en-IN" sz="2400" b="1" dirty="0">
                <a:solidFill>
                  <a:srgbClr val="0070C0"/>
                </a:solidFill>
                <a:latin typeface="Helvetica" panose="020B0604020202020204" pitchFamily="34" charset="0"/>
              </a:rPr>
              <a:t>Application depends on number of factors and, some of these are:</a:t>
            </a:r>
            <a:endParaRPr lang="en-IN" sz="2400" b="1" dirty="0">
              <a:solidFill>
                <a:srgbClr val="0070C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The purpose of the application</a:t>
            </a:r>
            <a:endParaRPr lang="en-IN" sz="2400" dirty="0">
              <a:solidFill>
                <a:srgbClr val="00206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The age of the patient, &amp; the condition of the skin</a:t>
            </a:r>
            <a:endParaRPr lang="en-IN" sz="2400" dirty="0">
              <a:solidFill>
                <a:srgbClr val="00206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The general physical health of the patient</a:t>
            </a:r>
            <a:endParaRPr lang="en-IN" sz="2400" dirty="0">
              <a:solidFill>
                <a:srgbClr val="00206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The area of the body that is affected</a:t>
            </a:r>
            <a:endParaRPr lang="en-IN" sz="2400" dirty="0">
              <a:solidFill>
                <a:srgbClr val="00206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The duration of the treatment</a:t>
            </a:r>
            <a:endParaRPr lang="en-IN" sz="2400" dirty="0">
              <a:solidFill>
                <a:srgbClr val="002060"/>
              </a:solidFill>
              <a:latin typeface="Helvetica" panose="020B0604020202020204" pitchFamily="34" charset="0"/>
            </a:endParaRPr>
          </a:p>
          <a:p>
            <a:pPr marL="514350" indent="-514350">
              <a:buAutoNum type="arabicPeriod"/>
            </a:pPr>
            <a:r>
              <a:rPr lang="en-IN" sz="2400" dirty="0">
                <a:solidFill>
                  <a:srgbClr val="002060"/>
                </a:solidFill>
                <a:latin typeface="Helvetica" panose="020B0604020202020204" pitchFamily="34" charset="0"/>
              </a:rPr>
              <a:t>Intensity of the temperature of its application.</a:t>
            </a:r>
            <a:endParaRPr lang="en-IN" sz="2400" dirty="0">
              <a:solidFill>
                <a:srgbClr val="002060"/>
              </a:solidFill>
              <a:latin typeface="Helvetica" panose="020B0604020202020204" pitchFamily="34" charset="0"/>
            </a:endParaRPr>
          </a:p>
        </p:txBody>
      </p:sp>
      <p:sp>
        <p:nvSpPr>
          <p:cNvPr id="4"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pic>
        <p:nvPicPr>
          <p:cNvPr id="5" name="Picture 4"/>
          <p:cNvPicPr>
            <a:picLocks noChangeAspect="1"/>
          </p:cNvPicPr>
          <p:nvPr/>
        </p:nvPicPr>
        <p:blipFill>
          <a:blip r:embed="rId1" cstate="email"/>
          <a:stretch>
            <a:fillRect/>
          </a:stretch>
        </p:blipFill>
        <p:spPr>
          <a:xfrm>
            <a:off x="6660232" y="1844824"/>
            <a:ext cx="1995652" cy="1684784"/>
          </a:xfrm>
          <a:prstGeom prst="rect">
            <a:avLst/>
          </a:prstGeom>
        </p:spPr>
      </p:pic>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6" name="Slide Number Placeholder 5"/>
          <p:cNvSpPr>
            <a:spLocks noGrp="1"/>
          </p:cNvSpPr>
          <p:nvPr>
            <p:ph type="sldNum" sz="quarter" idx="12"/>
          </p:nvPr>
        </p:nvSpPr>
        <p:spPr>
          <a:xfrm>
            <a:off x="8748464" y="6617245"/>
            <a:ext cx="360040" cy="240755"/>
          </a:xfrm>
        </p:spPr>
        <p:txBody>
          <a:bodyPr/>
          <a:lstStyle/>
          <a:p>
            <a:r>
              <a:rPr lang="en-IN" dirty="0"/>
              <a:t>9</a:t>
            </a:r>
            <a:endParaRPr lang="en-IN" dirty="0"/>
          </a:p>
        </p:txBody>
      </p:sp>
      <p:pic>
        <p:nvPicPr>
          <p:cNvPr id="7" name="Picture 6"/>
          <p:cNvPicPr>
            <a:picLocks noChangeAspect="1"/>
          </p:cNvPicPr>
          <p:nvPr/>
        </p:nvPicPr>
        <p:blipFill>
          <a:blip r:embed="rId2" cstate="email"/>
          <a:stretch>
            <a:fillRect/>
          </a:stretch>
        </p:blipFill>
        <p:spPr>
          <a:xfrm>
            <a:off x="6660232" y="4008989"/>
            <a:ext cx="2088232" cy="1543050"/>
          </a:xfrm>
          <a:prstGeom prst="rect">
            <a:avLst/>
          </a:prstGeom>
        </p:spPr>
      </p:pic>
      <p:sp>
        <p:nvSpPr>
          <p:cNvPr id="8" name="Content Placeholder 1"/>
          <p:cNvSpPr txBox="1"/>
          <p:nvPr/>
        </p:nvSpPr>
        <p:spPr>
          <a:xfrm>
            <a:off x="359676" y="1268760"/>
            <a:ext cx="450035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Factors to be considered</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 y="1700809"/>
            <a:ext cx="7453336" cy="2808311"/>
          </a:xfrm>
        </p:spPr>
        <p:txBody>
          <a:bodyPr>
            <a:noAutofit/>
          </a:bodyPr>
          <a:lstStyle/>
          <a:p>
            <a:pPr marL="400050" lvl="1" indent="0">
              <a:lnSpc>
                <a:spcPct val="120000"/>
              </a:lnSpc>
              <a:buNone/>
            </a:pPr>
            <a:r>
              <a:rPr lang="en-IN" sz="2200" dirty="0">
                <a:solidFill>
                  <a:srgbClr val="0070C0"/>
                </a:solidFill>
                <a:latin typeface="Helvetica" panose="020B0604020202020204" pitchFamily="34" charset="0"/>
              </a:rPr>
              <a:t>Vasodilatation: </a:t>
            </a:r>
            <a:r>
              <a:rPr lang="en-IN" sz="2200" dirty="0">
                <a:latin typeface="Helvetica" panose="020B0604020202020204" pitchFamily="34" charset="0"/>
              </a:rPr>
              <a:t>increased capillary permeability, increased local metabolism, increased oxygen requirement</a:t>
            </a:r>
            <a:endParaRPr lang="en-IN" sz="2200" dirty="0">
              <a:latin typeface="Helvetica" panose="020B0604020202020204" pitchFamily="34" charset="0"/>
            </a:endParaRPr>
          </a:p>
          <a:p>
            <a:pPr marL="400050" lvl="1" indent="0">
              <a:lnSpc>
                <a:spcPct val="120000"/>
              </a:lnSpc>
              <a:buNone/>
            </a:pPr>
            <a:r>
              <a:rPr lang="en-IN" sz="2200" dirty="0">
                <a:solidFill>
                  <a:srgbClr val="0070C0"/>
                </a:solidFill>
                <a:latin typeface="Helvetica" panose="020B0604020202020204" pitchFamily="34" charset="0"/>
              </a:rPr>
              <a:t>Decreased blood viscosity: </a:t>
            </a:r>
            <a:r>
              <a:rPr lang="en-IN" sz="2200" dirty="0">
                <a:latin typeface="Helvetica" panose="020B0604020202020204" pitchFamily="34" charset="0"/>
              </a:rPr>
              <a:t>increased blood flow, increased lymph flow, increased motility of leukocytes, reduced muscle tension</a:t>
            </a:r>
            <a:endParaRPr lang="en-IN" sz="2200" dirty="0">
              <a:latin typeface="Helvetica" panose="020B0604020202020204" pitchFamily="34" charset="0"/>
            </a:endParaRPr>
          </a:p>
        </p:txBody>
      </p:sp>
      <p:sp>
        <p:nvSpPr>
          <p:cNvPr id="4" name="Title 3"/>
          <p:cNvSpPr txBox="1"/>
          <p:nvPr/>
        </p:nvSpPr>
        <p:spPr>
          <a:xfrm>
            <a:off x="-23086" y="14733"/>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The effect of heat &amp; cold application</a:t>
            </a:r>
            <a:endParaRPr lang="en-IN" sz="3600" b="1" dirty="0">
              <a:latin typeface="Helvetica" panose="020B0604020202020204" pitchFamily="34" charset="0"/>
            </a:endParaRPr>
          </a:p>
        </p:txBody>
      </p:sp>
      <p:pic>
        <p:nvPicPr>
          <p:cNvPr id="2" name="Picture 1"/>
          <p:cNvPicPr>
            <a:picLocks noChangeAspect="1"/>
          </p:cNvPicPr>
          <p:nvPr/>
        </p:nvPicPr>
        <p:blipFill>
          <a:blip r:embed="rId1" cstate="email"/>
          <a:stretch>
            <a:fillRect/>
          </a:stretch>
        </p:blipFill>
        <p:spPr>
          <a:xfrm>
            <a:off x="7236296" y="2356662"/>
            <a:ext cx="1872208" cy="1872208"/>
          </a:xfrm>
          <a:prstGeom prst="rect">
            <a:avLst/>
          </a:prstGeom>
        </p:spPr>
      </p:pic>
      <p:sp>
        <p:nvSpPr>
          <p:cNvPr id="5" name="Footer Placeholder 4"/>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6" name="Slide Number Placeholder 5"/>
          <p:cNvSpPr>
            <a:spLocks noGrp="1"/>
          </p:cNvSpPr>
          <p:nvPr>
            <p:ph type="sldNum" sz="quarter" idx="12"/>
          </p:nvPr>
        </p:nvSpPr>
        <p:spPr>
          <a:xfrm>
            <a:off x="8748464" y="6617245"/>
            <a:ext cx="360040" cy="240755"/>
          </a:xfrm>
        </p:spPr>
        <p:txBody>
          <a:bodyPr/>
          <a:lstStyle/>
          <a:p>
            <a:r>
              <a:rPr lang="en-IN" dirty="0"/>
              <a:t>10</a:t>
            </a:r>
            <a:endParaRPr lang="en-IN" dirty="0"/>
          </a:p>
        </p:txBody>
      </p:sp>
      <p:sp>
        <p:nvSpPr>
          <p:cNvPr id="7"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sp>
        <p:nvSpPr>
          <p:cNvPr id="8" name="Content Placeholder 1"/>
          <p:cNvSpPr txBox="1"/>
          <p:nvPr/>
        </p:nvSpPr>
        <p:spPr>
          <a:xfrm>
            <a:off x="359676" y="1268760"/>
            <a:ext cx="8761238"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Effect – Physiological Change of Heat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9" name="Content Placeholder 1"/>
          <p:cNvSpPr txBox="1"/>
          <p:nvPr/>
        </p:nvSpPr>
        <p:spPr>
          <a:xfrm>
            <a:off x="365093" y="4221088"/>
            <a:ext cx="8761238"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Effect – Physiological Change of Cold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10" name="Content Placeholder 2"/>
          <p:cNvSpPr txBox="1"/>
          <p:nvPr/>
        </p:nvSpPr>
        <p:spPr>
          <a:xfrm>
            <a:off x="-36512" y="4702161"/>
            <a:ext cx="8064896" cy="2371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lvl="1" indent="0">
              <a:buFont typeface="Arial" panose="020B0604020202020204" pitchFamily="34" charset="0"/>
              <a:buNone/>
            </a:pPr>
            <a:r>
              <a:rPr lang="en-IN" sz="2200" dirty="0">
                <a:solidFill>
                  <a:srgbClr val="0070C0"/>
                </a:solidFill>
                <a:latin typeface="Helvetica" panose="020B0604020202020204" pitchFamily="34" charset="0"/>
              </a:rPr>
              <a:t>Vasoconstriction:</a:t>
            </a:r>
            <a:r>
              <a:rPr lang="en-IN" sz="2200" dirty="0">
                <a:latin typeface="Helvetica" panose="020B0604020202020204" pitchFamily="34" charset="0"/>
              </a:rPr>
              <a:t> decreased capillary permeability, decreased local metabolism, decreased oxygen requirement</a:t>
            </a:r>
            <a:endParaRPr lang="en-IN" sz="2200" dirty="0">
              <a:latin typeface="Helvetica" panose="020B0604020202020204" pitchFamily="34" charset="0"/>
            </a:endParaRPr>
          </a:p>
          <a:p>
            <a:pPr marL="400050" lvl="1" indent="0">
              <a:buFont typeface="Arial" panose="020B0604020202020204" pitchFamily="34" charset="0"/>
              <a:buNone/>
            </a:pPr>
            <a:r>
              <a:rPr lang="en-IN" sz="2200" dirty="0">
                <a:solidFill>
                  <a:srgbClr val="0070C0"/>
                </a:solidFill>
                <a:latin typeface="Helvetica" panose="020B0604020202020204" pitchFamily="34" charset="0"/>
              </a:rPr>
              <a:t>Increased blood viscosity: </a:t>
            </a:r>
            <a:r>
              <a:rPr lang="en-IN" sz="2200" dirty="0">
                <a:latin typeface="Helvetica" panose="020B0604020202020204" pitchFamily="34" charset="0"/>
              </a:rPr>
              <a:t>decrease blood flow, decreased lymph flow, decreased mobility </a:t>
            </a:r>
            <a:r>
              <a:rPr lang="en-IN" sz="2200">
                <a:latin typeface="Helvetica" panose="020B0604020202020204" pitchFamily="34" charset="0"/>
              </a:rPr>
              <a:t>of leukocytes</a:t>
            </a:r>
            <a:r>
              <a:rPr lang="en-IN" sz="2200" dirty="0">
                <a:latin typeface="Helvetica" panose="020B0604020202020204" pitchFamily="34" charset="0"/>
              </a:rPr>
              <a:t>, decrease muscle tension</a:t>
            </a:r>
            <a:endParaRPr lang="en-IN" sz="2200" dirty="0">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23086" y="14733"/>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The effect of heat &amp; cold application</a:t>
            </a:r>
            <a:endParaRPr lang="en-IN" sz="3600" b="1" dirty="0">
              <a:latin typeface="Helvetica" panose="020B0604020202020204" pitchFamily="34" charset="0"/>
            </a:endParaRPr>
          </a:p>
        </p:txBody>
      </p:sp>
      <p:sp>
        <p:nvSpPr>
          <p:cNvPr id="5" name="Footer Placeholder 4"/>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6" name="Slide Number Placeholder 5"/>
          <p:cNvSpPr>
            <a:spLocks noGrp="1"/>
          </p:cNvSpPr>
          <p:nvPr>
            <p:ph type="sldNum" sz="quarter" idx="12"/>
          </p:nvPr>
        </p:nvSpPr>
        <p:spPr>
          <a:xfrm>
            <a:off x="8748464" y="6617245"/>
            <a:ext cx="360040" cy="240755"/>
          </a:xfrm>
        </p:spPr>
        <p:txBody>
          <a:bodyPr/>
          <a:lstStyle/>
          <a:p>
            <a:r>
              <a:rPr lang="en-IN" dirty="0"/>
              <a:t>11</a:t>
            </a:r>
            <a:endParaRPr lang="en-IN" dirty="0"/>
          </a:p>
        </p:txBody>
      </p:sp>
      <p:sp>
        <p:nvSpPr>
          <p:cNvPr id="7"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sp>
        <p:nvSpPr>
          <p:cNvPr id="8" name="Content Placeholder 1"/>
          <p:cNvSpPr txBox="1"/>
          <p:nvPr/>
        </p:nvSpPr>
        <p:spPr>
          <a:xfrm>
            <a:off x="359676" y="1158311"/>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Secondary Effect of Heat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12" name="Content Placeholder 2"/>
          <p:cNvSpPr>
            <a:spLocks noGrp="1"/>
          </p:cNvSpPr>
          <p:nvPr>
            <p:ph idx="1"/>
          </p:nvPr>
        </p:nvSpPr>
        <p:spPr>
          <a:xfrm>
            <a:off x="388929" y="1556792"/>
            <a:ext cx="8143511" cy="2520280"/>
          </a:xfrm>
        </p:spPr>
        <p:txBody>
          <a:bodyPr>
            <a:noAutofit/>
          </a:bodyPr>
          <a:lstStyle/>
          <a:p>
            <a:r>
              <a:rPr lang="en-IN" sz="2200" dirty="0">
                <a:solidFill>
                  <a:srgbClr val="002060"/>
                </a:solidFill>
                <a:latin typeface="Helvetica" panose="020B0604020202020204" pitchFamily="34" charset="0"/>
              </a:rPr>
              <a:t>If the heat is applied for one hour or more vasodilatation will be always followed by vasoconstriction due to the reflex action as the body attempts to control excessive heat from the area</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Continuous exposure to heat also damages the epithelial cells, causing red ness, localised tenderness and even blistering</a:t>
            </a:r>
            <a:endParaRPr lang="en-IN" sz="2200" dirty="0">
              <a:solidFill>
                <a:srgbClr val="002060"/>
              </a:solidFill>
              <a:latin typeface="Helvetica" panose="020B0604020202020204" pitchFamily="34" charset="0"/>
            </a:endParaRPr>
          </a:p>
        </p:txBody>
      </p:sp>
      <p:sp>
        <p:nvSpPr>
          <p:cNvPr id="15" name="Content Placeholder 2"/>
          <p:cNvSpPr txBox="1"/>
          <p:nvPr/>
        </p:nvSpPr>
        <p:spPr>
          <a:xfrm>
            <a:off x="395536" y="4437112"/>
            <a:ext cx="8280920" cy="20162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200" dirty="0">
                <a:solidFill>
                  <a:srgbClr val="002060"/>
                </a:solidFill>
                <a:latin typeface="Helvetica" panose="020B0604020202020204" pitchFamily="34" charset="0"/>
              </a:rPr>
              <a:t>If the cold application is prolonged , it results in reflex vasodilatation to prevent tissue ischaemia. which occurs due to inability to receive an adequate flow of blood &amp; nutrition in the cells. Initially , the skin appears reddened , followed by bluish purple with numbness &amp; burning type of pain.</a:t>
            </a:r>
            <a:endParaRPr lang="en-IN" sz="2200" dirty="0">
              <a:solidFill>
                <a:srgbClr val="002060"/>
              </a:solidFill>
              <a:latin typeface="Helvetica" panose="020B0604020202020204" pitchFamily="34" charset="0"/>
            </a:endParaRPr>
          </a:p>
        </p:txBody>
      </p:sp>
      <p:sp>
        <p:nvSpPr>
          <p:cNvPr id="18" name="Content Placeholder 1"/>
          <p:cNvSpPr txBox="1"/>
          <p:nvPr/>
        </p:nvSpPr>
        <p:spPr>
          <a:xfrm>
            <a:off x="361121" y="4008188"/>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Secondary Effect of Cold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referRelativeResize="0"/>
          <p:nvPr/>
        </p:nvPicPr>
        <p:blipFill>
          <a:blip r:embed="rId1" cstate="email"/>
          <a:stretch>
            <a:fillRect/>
          </a:stretch>
        </p:blipFill>
        <p:spPr>
          <a:xfrm>
            <a:off x="914400" y="1645920"/>
            <a:ext cx="2743200" cy="1828800"/>
          </a:xfrm>
          <a:prstGeom prst="rect">
            <a:avLst/>
          </a:prstGeom>
        </p:spPr>
      </p:pic>
      <p:sp>
        <p:nvSpPr>
          <p:cNvPr id="4" name="Footer Placeholder 3"/>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a:xfrm>
            <a:off x="8748464" y="6617245"/>
            <a:ext cx="360040" cy="240755"/>
          </a:xfrm>
        </p:spPr>
        <p:txBody>
          <a:bodyPr/>
          <a:lstStyle/>
          <a:p>
            <a:r>
              <a:rPr lang="en-IN" dirty="0"/>
              <a:t>12</a:t>
            </a:r>
            <a:endParaRPr lang="en-IN" dirty="0"/>
          </a:p>
        </p:txBody>
      </p:sp>
      <p:pic>
        <p:nvPicPr>
          <p:cNvPr id="8" name="Picture 7"/>
          <p:cNvPicPr preferRelativeResize="0"/>
          <p:nvPr/>
        </p:nvPicPr>
        <p:blipFill rotWithShape="1">
          <a:blip r:embed="rId2" cstate="email"/>
          <a:srcRect l="12544" r="-1"/>
          <a:stretch>
            <a:fillRect/>
          </a:stretch>
        </p:blipFill>
        <p:spPr>
          <a:xfrm>
            <a:off x="5486400" y="4206240"/>
            <a:ext cx="2743200" cy="1828800"/>
          </a:xfrm>
          <a:prstGeom prst="rect">
            <a:avLst/>
          </a:prstGeom>
        </p:spPr>
      </p:pic>
      <p:pic>
        <p:nvPicPr>
          <p:cNvPr id="9" name="Picture 8"/>
          <p:cNvPicPr preferRelativeResize="0"/>
          <p:nvPr/>
        </p:nvPicPr>
        <p:blipFill rotWithShape="1">
          <a:blip r:embed="rId3" cstate="email"/>
          <a:srcRect b="7953"/>
          <a:stretch>
            <a:fillRect/>
          </a:stretch>
        </p:blipFill>
        <p:spPr>
          <a:xfrm>
            <a:off x="914400" y="4206240"/>
            <a:ext cx="2743200" cy="1828800"/>
          </a:xfrm>
          <a:prstGeom prst="rect">
            <a:avLst/>
          </a:prstGeom>
        </p:spPr>
      </p:pic>
      <p:sp>
        <p:nvSpPr>
          <p:cNvPr id="10" name="Content Placeholder 1"/>
          <p:cNvSpPr txBox="1"/>
          <p:nvPr/>
        </p:nvSpPr>
        <p:spPr>
          <a:xfrm>
            <a:off x="0" y="1158311"/>
            <a:ext cx="9120914"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Secondary Effect of Heat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11" name="Content Placeholder 1"/>
          <p:cNvSpPr txBox="1"/>
          <p:nvPr/>
        </p:nvSpPr>
        <p:spPr>
          <a:xfrm>
            <a:off x="0" y="3573016"/>
            <a:ext cx="9122359"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Secondary Effect of Cold Therapy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13" name="Title 3"/>
          <p:cNvSpPr txBox="1"/>
          <p:nvPr/>
        </p:nvSpPr>
        <p:spPr>
          <a:xfrm>
            <a:off x="-23086" y="14733"/>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The effect of heat &amp; cold application</a:t>
            </a:r>
            <a:endParaRPr lang="en-IN" sz="3600" b="1" dirty="0">
              <a:latin typeface="Helvetica" panose="020B0604020202020204" pitchFamily="34" charset="0"/>
            </a:endParaRPr>
          </a:p>
        </p:txBody>
      </p:sp>
      <p:sp>
        <p:nvSpPr>
          <p:cNvPr id="14"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pic>
        <p:nvPicPr>
          <p:cNvPr id="15" name="Picture 14"/>
          <p:cNvPicPr preferRelativeResize="0"/>
          <p:nvPr/>
        </p:nvPicPr>
        <p:blipFill>
          <a:blip r:embed="rId4" cstate="email"/>
          <a:stretch>
            <a:fillRect/>
          </a:stretch>
        </p:blipFill>
        <p:spPr>
          <a:xfrm>
            <a:off x="5486400" y="1645920"/>
            <a:ext cx="2743200" cy="182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700808"/>
            <a:ext cx="6400800" cy="4389120"/>
          </a:xfrm>
        </p:spPr>
        <p:txBody>
          <a:bodyPr>
            <a:noAutofit/>
          </a:bodyPr>
          <a:lstStyle/>
          <a:p>
            <a:r>
              <a:rPr lang="en-IN" sz="2200" dirty="0">
                <a:solidFill>
                  <a:srgbClr val="002060"/>
                </a:solidFill>
                <a:latin typeface="Helvetica" panose="020B0604020202020204" pitchFamily="34" charset="0"/>
              </a:rPr>
              <a:t>In malignancy</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Oedema associated with venous &amp; lymphatic disease </a:t>
            </a:r>
            <a:r>
              <a:rPr lang="en-IN" sz="2200" dirty="0" err="1">
                <a:solidFill>
                  <a:srgbClr val="002060"/>
                </a:solidFill>
                <a:latin typeface="Helvetica" panose="020B0604020202020204" pitchFamily="34" charset="0"/>
              </a:rPr>
              <a:t>e.g</a:t>
            </a:r>
            <a:r>
              <a:rPr lang="en-IN" sz="2200" dirty="0">
                <a:solidFill>
                  <a:srgbClr val="002060"/>
                </a:solidFill>
                <a:latin typeface="Helvetica" panose="020B0604020202020204" pitchFamily="34" charset="0"/>
              </a:rPr>
              <a:t>: arteriosclerosis, atherosclerosis which is common in </a:t>
            </a:r>
            <a:r>
              <a:rPr lang="en-SG" sz="2200" dirty="0">
                <a:solidFill>
                  <a:srgbClr val="002060"/>
                </a:solidFill>
                <a:latin typeface="Helvetica" panose="020B0604020202020204" pitchFamily="34" charset="0"/>
              </a:rPr>
              <a:t>Diabetes Mellitus (</a:t>
            </a:r>
            <a:r>
              <a:rPr lang="en-IN" sz="2200" dirty="0">
                <a:solidFill>
                  <a:srgbClr val="002060"/>
                </a:solidFill>
                <a:latin typeface="Helvetica" panose="020B0604020202020204" pitchFamily="34" charset="0"/>
              </a:rPr>
              <a:t>DM) patients, inhibits peripheral flow of blood </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Cutaneous injuries </a:t>
            </a:r>
            <a:r>
              <a:rPr lang="en-IN" sz="2200" dirty="0" err="1">
                <a:solidFill>
                  <a:srgbClr val="002060"/>
                </a:solidFill>
                <a:latin typeface="Helvetica" panose="020B0604020202020204" pitchFamily="34" charset="0"/>
              </a:rPr>
              <a:t>e.g</a:t>
            </a:r>
            <a:r>
              <a:rPr lang="en-IN" sz="2200" dirty="0">
                <a:solidFill>
                  <a:srgbClr val="002060"/>
                </a:solidFill>
                <a:latin typeface="Helvetica" panose="020B0604020202020204" pitchFamily="34" charset="0"/>
              </a:rPr>
              <a:t>: stoma or scar tissues</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Patients with paralysis</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In abscessed tooth or in an inflamed appendix as heat might cause these areas to rupture , spreading infection in the blood stream</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It should not be applied on very young or old patients or debilitated patients</a:t>
            </a:r>
            <a:endParaRPr lang="en-IN" sz="2200" dirty="0">
              <a:solidFill>
                <a:srgbClr val="002060"/>
              </a:solidFill>
              <a:latin typeface="Helvetica" panose="020B0604020202020204" pitchFamily="34" charset="0"/>
            </a:endParaRPr>
          </a:p>
        </p:txBody>
      </p:sp>
      <p:pic>
        <p:nvPicPr>
          <p:cNvPr id="2" name="Picture 1"/>
          <p:cNvPicPr>
            <a:picLocks noChangeAspect="1"/>
          </p:cNvPicPr>
          <p:nvPr/>
        </p:nvPicPr>
        <p:blipFill>
          <a:blip r:embed="rId1" cstate="email"/>
          <a:stretch>
            <a:fillRect/>
          </a:stretch>
        </p:blipFill>
        <p:spPr>
          <a:xfrm>
            <a:off x="6732239" y="1700808"/>
            <a:ext cx="2194560" cy="1645920"/>
          </a:xfrm>
          <a:prstGeom prst="rect">
            <a:avLst/>
          </a:prstGeom>
        </p:spPr>
      </p:pic>
      <p:sp>
        <p:nvSpPr>
          <p:cNvPr id="6" name="Footer Placeholder 5"/>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7" name="Slide Number Placeholder 6"/>
          <p:cNvSpPr>
            <a:spLocks noGrp="1"/>
          </p:cNvSpPr>
          <p:nvPr>
            <p:ph type="sldNum" sz="quarter" idx="12"/>
          </p:nvPr>
        </p:nvSpPr>
        <p:spPr>
          <a:xfrm>
            <a:off x="8748464" y="6617245"/>
            <a:ext cx="360040" cy="240755"/>
          </a:xfrm>
        </p:spPr>
        <p:txBody>
          <a:bodyPr/>
          <a:lstStyle/>
          <a:p>
            <a:r>
              <a:rPr lang="en-IN" dirty="0"/>
              <a:t>13</a:t>
            </a:r>
            <a:endParaRPr lang="en-IN" dirty="0"/>
          </a:p>
        </p:txBody>
      </p:sp>
      <p:sp>
        <p:nvSpPr>
          <p:cNvPr id="9" name="Title 3"/>
          <p:cNvSpPr txBox="1"/>
          <p:nvPr/>
        </p:nvSpPr>
        <p:spPr>
          <a:xfrm>
            <a:off x="-23086" y="14733"/>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The effect of heat &amp; cold application</a:t>
            </a:r>
            <a:endParaRPr lang="en-IN" sz="3600" b="1" dirty="0">
              <a:latin typeface="Helvetica" panose="020B0604020202020204" pitchFamily="34" charset="0"/>
            </a:endParaRPr>
          </a:p>
        </p:txBody>
      </p:sp>
      <p:sp>
        <p:nvSpPr>
          <p:cNvPr id="10"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sp>
        <p:nvSpPr>
          <p:cNvPr id="11" name="Content Placeholder 1"/>
          <p:cNvSpPr txBox="1"/>
          <p:nvPr/>
        </p:nvSpPr>
        <p:spPr>
          <a:xfrm>
            <a:off x="359676" y="1158311"/>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Contradictory Indications in Adverse Situation </a:t>
            </a:r>
            <a:endParaRPr lang="en-US" b="1" i="1" u="sng" dirty="0">
              <a:solidFill>
                <a:srgbClr val="0070C0"/>
              </a:solidFill>
              <a:latin typeface="Helvetica" panose="020B0604020202020204" pitchFamily="34" charset="0"/>
              <a:cs typeface="Helvetica" panose="020B0604020202020204" pitchFamily="34" charset="0"/>
            </a:endParaRPr>
          </a:p>
        </p:txBody>
      </p:sp>
      <p:pic>
        <p:nvPicPr>
          <p:cNvPr id="13" name="Picture 12"/>
          <p:cNvPicPr preferRelativeResize="0"/>
          <p:nvPr/>
        </p:nvPicPr>
        <p:blipFill>
          <a:blip r:embed="rId2"/>
          <a:stretch>
            <a:fillRect/>
          </a:stretch>
        </p:blipFill>
        <p:spPr>
          <a:xfrm>
            <a:off x="6704413" y="3901048"/>
            <a:ext cx="2194560" cy="16459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700808"/>
            <a:ext cx="6400800" cy="4389120"/>
          </a:xfrm>
        </p:spPr>
        <p:txBody>
          <a:bodyPr>
            <a:noAutofit/>
          </a:bodyPr>
          <a:lstStyle/>
          <a:p>
            <a:r>
              <a:rPr lang="en-IN" sz="2200" dirty="0">
                <a:solidFill>
                  <a:srgbClr val="002060"/>
                </a:solidFill>
                <a:latin typeface="Helvetica" panose="020B0604020202020204" pitchFamily="34" charset="0"/>
              </a:rPr>
              <a:t>Disorders resulted in impaired circulation </a:t>
            </a:r>
            <a:r>
              <a:rPr lang="en-IN" sz="2200" dirty="0" err="1">
                <a:solidFill>
                  <a:srgbClr val="002060"/>
                </a:solidFill>
                <a:latin typeface="Helvetica" panose="020B0604020202020204" pitchFamily="34" charset="0"/>
              </a:rPr>
              <a:t>e.g</a:t>
            </a:r>
            <a:r>
              <a:rPr lang="en-IN" sz="2200" dirty="0">
                <a:solidFill>
                  <a:srgbClr val="002060"/>
                </a:solidFill>
                <a:latin typeface="Helvetica" panose="020B0604020202020204" pitchFamily="34" charset="0"/>
              </a:rPr>
              <a:t>: Diabetes</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Cold may be applied initially to a burnt area to reduce pain and to decrease the effect of hypoxia but after 24 hrs it may be contra indicated as it may retard the healing process </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Infected wounds</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Patients with decrease sensation in the affected area </a:t>
            </a:r>
            <a:r>
              <a:rPr lang="en-IN" sz="2200" dirty="0" err="1">
                <a:solidFill>
                  <a:srgbClr val="002060"/>
                </a:solidFill>
                <a:latin typeface="Helvetica" panose="020B0604020202020204" pitchFamily="34" charset="0"/>
              </a:rPr>
              <a:t>e.g</a:t>
            </a:r>
            <a:r>
              <a:rPr lang="en-IN" sz="2200" dirty="0">
                <a:solidFill>
                  <a:srgbClr val="002060"/>
                </a:solidFill>
                <a:latin typeface="Helvetica" panose="020B0604020202020204" pitchFamily="34" charset="0"/>
              </a:rPr>
              <a:t>: paralysed patient</a:t>
            </a:r>
            <a:endParaRPr lang="en-IN" sz="2200" dirty="0">
              <a:solidFill>
                <a:srgbClr val="002060"/>
              </a:solidFill>
              <a:latin typeface="Helvetica" panose="020B0604020202020204" pitchFamily="34" charset="0"/>
            </a:endParaRPr>
          </a:p>
        </p:txBody>
      </p:sp>
      <p:sp>
        <p:nvSpPr>
          <p:cNvPr id="6" name="Footer Placeholder 5"/>
          <p:cNvSpPr>
            <a:spLocks noGrp="1"/>
          </p:cNvSpPr>
          <p:nvPr>
            <p:ph type="ftr" sz="quarter" idx="11"/>
          </p:nvPr>
        </p:nvSpPr>
        <p:spPr/>
        <p:txBody>
          <a:bodyPr/>
          <a:lstStyle/>
          <a:p>
            <a:r>
              <a:rPr lang="en-IN" b="1" dirty="0"/>
              <a:t>Copyright: </a:t>
            </a:r>
            <a:r>
              <a:rPr lang="en-IN" b="1" dirty="0" err="1"/>
              <a:t>iCare</a:t>
            </a:r>
            <a:r>
              <a:rPr lang="en-IN" b="1" dirty="0"/>
              <a:t> Life Pte Ltd., Singapore </a:t>
            </a:r>
            <a:r>
              <a:rPr lang="en-IN" dirty="0"/>
              <a:t>: </a:t>
            </a:r>
            <a:r>
              <a:rPr lang="en-IN" i="1" dirty="0"/>
              <a:t>This document must not be copied </a:t>
            </a:r>
            <a:r>
              <a:rPr lang="en-IN" i="1" dirty="0" err="1"/>
              <a:t>orshared</a:t>
            </a:r>
            <a:r>
              <a:rPr lang="en-IN" i="1" dirty="0"/>
              <a:t> or circulated without the consent of </a:t>
            </a:r>
            <a:r>
              <a:rPr lang="en-IN" i="1" dirty="0" err="1"/>
              <a:t>iCare</a:t>
            </a:r>
            <a:r>
              <a:rPr lang="en-IN" i="1" dirty="0"/>
              <a:t> Life and/or its affiliates</a:t>
            </a:r>
            <a:endParaRPr lang="en-IN" i="1" dirty="0"/>
          </a:p>
        </p:txBody>
      </p:sp>
      <p:sp>
        <p:nvSpPr>
          <p:cNvPr id="7" name="Slide Number Placeholder 6"/>
          <p:cNvSpPr>
            <a:spLocks noGrp="1"/>
          </p:cNvSpPr>
          <p:nvPr>
            <p:ph type="sldNum" sz="quarter" idx="12"/>
          </p:nvPr>
        </p:nvSpPr>
        <p:spPr>
          <a:xfrm>
            <a:off x="8748464" y="6617245"/>
            <a:ext cx="360040" cy="240755"/>
          </a:xfrm>
        </p:spPr>
        <p:txBody>
          <a:bodyPr/>
          <a:lstStyle/>
          <a:p>
            <a:r>
              <a:rPr lang="en-IN" dirty="0"/>
              <a:t>14</a:t>
            </a:r>
            <a:endParaRPr lang="en-IN" dirty="0"/>
          </a:p>
        </p:txBody>
      </p:sp>
      <p:sp>
        <p:nvSpPr>
          <p:cNvPr id="9" name="Title 3"/>
          <p:cNvSpPr txBox="1"/>
          <p:nvPr/>
        </p:nvSpPr>
        <p:spPr>
          <a:xfrm>
            <a:off x="-23086" y="14733"/>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The effect of heat &amp; cold application</a:t>
            </a:r>
            <a:endParaRPr lang="en-IN" sz="3600" b="1" dirty="0">
              <a:latin typeface="Helvetica" panose="020B0604020202020204" pitchFamily="34" charset="0"/>
            </a:endParaRPr>
          </a:p>
        </p:txBody>
      </p:sp>
      <p:sp>
        <p:nvSpPr>
          <p:cNvPr id="10" name="Title 3"/>
          <p:cNvSpPr txBox="1"/>
          <p:nvPr/>
        </p:nvSpPr>
        <p:spPr>
          <a:xfrm>
            <a:off x="0" y="6951"/>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Effect of Heat &amp; Cold Therapy</a:t>
            </a:r>
            <a:endParaRPr lang="en-IN" sz="3600" b="1" dirty="0">
              <a:latin typeface="Helvetica" panose="020B0604020202020204" pitchFamily="34" charset="0"/>
            </a:endParaRPr>
          </a:p>
        </p:txBody>
      </p:sp>
      <p:sp>
        <p:nvSpPr>
          <p:cNvPr id="11" name="Content Placeholder 1"/>
          <p:cNvSpPr txBox="1"/>
          <p:nvPr/>
        </p:nvSpPr>
        <p:spPr>
          <a:xfrm>
            <a:off x="359676" y="1158311"/>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Contradictory Indications in Adverse Situation </a:t>
            </a:r>
            <a:endParaRPr lang="en-US" b="1" i="1" u="sng" dirty="0">
              <a:solidFill>
                <a:srgbClr val="0070C0"/>
              </a:solidFill>
              <a:latin typeface="Helvetica" panose="020B0604020202020204" pitchFamily="34" charset="0"/>
              <a:cs typeface="Helvetica" panose="020B0604020202020204" pitchFamily="34" charset="0"/>
            </a:endParaRPr>
          </a:p>
        </p:txBody>
      </p:sp>
      <p:pic>
        <p:nvPicPr>
          <p:cNvPr id="14" name="Picture 13"/>
          <p:cNvPicPr preferRelativeResize="0"/>
          <p:nvPr/>
        </p:nvPicPr>
        <p:blipFill>
          <a:blip r:embed="rId1" cstate="email"/>
          <a:stretch>
            <a:fillRect/>
          </a:stretch>
        </p:blipFill>
        <p:spPr>
          <a:xfrm>
            <a:off x="6580312" y="3853926"/>
            <a:ext cx="2194560" cy="1645920"/>
          </a:xfrm>
          <a:prstGeom prst="rect">
            <a:avLst/>
          </a:prstGeom>
        </p:spPr>
      </p:pic>
      <p:pic>
        <p:nvPicPr>
          <p:cNvPr id="15" name="Picture 14"/>
          <p:cNvPicPr preferRelativeResize="0"/>
          <p:nvPr/>
        </p:nvPicPr>
        <p:blipFill>
          <a:blip r:embed="rId2" cstate="email"/>
          <a:stretch>
            <a:fillRect/>
          </a:stretch>
        </p:blipFill>
        <p:spPr>
          <a:xfrm>
            <a:off x="6529884" y="1665509"/>
            <a:ext cx="2194560" cy="16459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692736"/>
            <a:ext cx="8503920" cy="4688592"/>
          </a:xfrm>
        </p:spPr>
        <p:txBody>
          <a:bodyPr>
            <a:noAutofit/>
          </a:bodyPr>
          <a:lstStyle/>
          <a:p>
            <a:pPr marL="514350" indent="-514350">
              <a:buAutoNum type="arabicPeriod"/>
            </a:pPr>
            <a:r>
              <a:rPr lang="en-IN" sz="2100" dirty="0">
                <a:latin typeface="Helvetica" panose="020B0604020202020204" pitchFamily="34" charset="0"/>
              </a:rPr>
              <a:t>Assess the condition of the patient prior to, during and after the application of the heat &amp; cold therapy</a:t>
            </a:r>
            <a:endParaRPr lang="en-IN" sz="2100" dirty="0">
              <a:latin typeface="Helvetica" panose="020B0604020202020204" pitchFamily="34" charset="0"/>
            </a:endParaRPr>
          </a:p>
          <a:p>
            <a:pPr marL="514350" indent="-514350">
              <a:buAutoNum type="arabicPeriod"/>
            </a:pPr>
            <a:r>
              <a:rPr lang="en-IN" sz="2100" dirty="0">
                <a:latin typeface="Helvetica" panose="020B0604020202020204" pitchFamily="34" charset="0"/>
              </a:rPr>
              <a:t>Maintain the correct temperature for the entire duration of the application</a:t>
            </a:r>
            <a:endParaRPr lang="en-IN" sz="2100" dirty="0">
              <a:latin typeface="Helvetica" panose="020B0604020202020204" pitchFamily="34" charset="0"/>
            </a:endParaRPr>
          </a:p>
          <a:p>
            <a:pPr marL="514350" indent="-514350">
              <a:buAutoNum type="arabicPeriod"/>
            </a:pPr>
            <a:r>
              <a:rPr lang="en-IN" sz="2100" dirty="0">
                <a:latin typeface="Helvetica" panose="020B0604020202020204" pitchFamily="34" charset="0"/>
              </a:rPr>
              <a:t>Never use any equipment unless you know its operation completely</a:t>
            </a:r>
            <a:endParaRPr lang="en-IN" sz="2100" dirty="0">
              <a:latin typeface="Helvetica" panose="020B0604020202020204" pitchFamily="34" charset="0"/>
            </a:endParaRPr>
          </a:p>
          <a:p>
            <a:pPr marL="514350" indent="-514350">
              <a:buAutoNum type="arabicPeriod"/>
            </a:pPr>
            <a:r>
              <a:rPr lang="en-IN" sz="2100" dirty="0">
                <a:latin typeface="Helvetica" panose="020B0604020202020204" pitchFamily="34" charset="0"/>
              </a:rPr>
              <a:t>There must be a recovery period between the application of heat &amp; cold because continuous applications are detrimental to the health of the tissues</a:t>
            </a:r>
            <a:endParaRPr lang="en-IN" sz="2100" dirty="0">
              <a:latin typeface="Helvetica" panose="020B0604020202020204" pitchFamily="34" charset="0"/>
            </a:endParaRPr>
          </a:p>
          <a:p>
            <a:pPr marL="514350" indent="-514350">
              <a:buFont typeface="Arial" panose="020B0604020202020204" pitchFamily="34" charset="0"/>
              <a:buAutoNum type="arabicPeriod"/>
            </a:pPr>
            <a:r>
              <a:rPr lang="en-IN" sz="2100" dirty="0">
                <a:latin typeface="Helvetica" panose="020B0604020202020204" pitchFamily="34" charset="0"/>
              </a:rPr>
              <a:t>Expose the patient only to a safe temperature, and double check</a:t>
            </a:r>
            <a:endParaRPr lang="en-IN" sz="2100" dirty="0">
              <a:latin typeface="Helvetica" panose="020B0604020202020204" pitchFamily="34" charset="0"/>
            </a:endParaRPr>
          </a:p>
          <a:p>
            <a:pPr marL="514350" indent="-514350">
              <a:buFont typeface="Arial" panose="020B0604020202020204" pitchFamily="34" charset="0"/>
              <a:buAutoNum type="arabicPeriod"/>
            </a:pPr>
            <a:r>
              <a:rPr lang="en-IN" sz="2100" dirty="0">
                <a:latin typeface="Helvetica" panose="020B0604020202020204" pitchFamily="34" charset="0"/>
              </a:rPr>
              <a:t>Do not allow the patient to adjust the control of temperature of appliances such as short – wave diathermy electric heating pads, etc.</a:t>
            </a:r>
            <a:endParaRPr lang="en-IN" sz="2100" dirty="0">
              <a:latin typeface="Helvetica" panose="020B0604020202020204" pitchFamily="34" charset="0"/>
            </a:endParaRPr>
          </a:p>
          <a:p>
            <a:pPr marL="514350" indent="-514350">
              <a:buAutoNum type="arabicPeriod"/>
            </a:pPr>
            <a:endParaRPr lang="en-IN" sz="2000" dirty="0">
              <a:latin typeface="Helvetica" panose="020B0604020202020204" pitchFamily="34" charset="0"/>
            </a:endParaRPr>
          </a:p>
        </p:txBody>
      </p:sp>
      <p:sp>
        <p:nvSpPr>
          <p:cNvPr id="4" name="Title 3"/>
          <p:cNvSpPr txBox="1"/>
          <p:nvPr/>
        </p:nvSpPr>
        <p:spPr>
          <a:xfrm>
            <a:off x="11408" y="9220"/>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General Instructions for Therapy</a:t>
            </a:r>
            <a:endParaRPr lang="en-IN" sz="3600" b="1" dirty="0">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a:xfrm>
            <a:off x="8676456" y="6617245"/>
            <a:ext cx="432048" cy="240755"/>
          </a:xfrm>
        </p:spPr>
        <p:txBody>
          <a:bodyPr/>
          <a:lstStyle/>
          <a:p>
            <a:r>
              <a:rPr lang="en-IN" dirty="0"/>
              <a:t>15</a:t>
            </a:r>
            <a:endParaRPr lang="en-IN" dirty="0"/>
          </a:p>
        </p:txBody>
      </p:sp>
      <p:sp>
        <p:nvSpPr>
          <p:cNvPr id="6" name="Content Placeholder 1"/>
          <p:cNvSpPr txBox="1"/>
          <p:nvPr/>
        </p:nvSpPr>
        <p:spPr>
          <a:xfrm>
            <a:off x="359676" y="1158311"/>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Application of Hot &amp; Cols Therapy must be done carefully</a:t>
            </a:r>
            <a:endParaRPr lang="en-US" b="1" i="1" u="sng" dirty="0">
              <a:solidFill>
                <a:srgbClr val="0070C0"/>
              </a:solidFill>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620728"/>
            <a:ext cx="8503920" cy="5120640"/>
          </a:xfrm>
        </p:spPr>
        <p:txBody>
          <a:bodyPr>
            <a:noAutofit/>
          </a:bodyPr>
          <a:lstStyle/>
          <a:p>
            <a:pPr marL="457200" indent="-457200">
              <a:buFont typeface="Arial" panose="020B0604020202020204" pitchFamily="34" charset="0"/>
              <a:buAutoNum type="arabicPeriod" startAt="7"/>
            </a:pPr>
            <a:r>
              <a:rPr lang="en-IN" sz="2100" dirty="0">
                <a:latin typeface="Helvetica" panose="020B0604020202020204" pitchFamily="34" charset="0"/>
              </a:rPr>
              <a:t>Never ignore the complaints of a patient, however small they may appear to be </a:t>
            </a:r>
            <a:endParaRPr lang="en-IN" sz="2100" dirty="0">
              <a:latin typeface="Helvetica" panose="020B0604020202020204" pitchFamily="34" charset="0"/>
            </a:endParaRPr>
          </a:p>
          <a:p>
            <a:pPr marL="457200" indent="-457200">
              <a:buAutoNum type="arabicPeriod" startAt="7"/>
            </a:pPr>
            <a:r>
              <a:rPr lang="en-IN" sz="2100" dirty="0">
                <a:latin typeface="Helvetica" panose="020B0604020202020204" pitchFamily="34" charset="0"/>
              </a:rPr>
              <a:t>The patient must have calling signal within his reach </a:t>
            </a:r>
            <a:endParaRPr lang="en-IN" sz="2100" dirty="0">
              <a:latin typeface="Helvetica" panose="020B0604020202020204" pitchFamily="34" charset="0"/>
            </a:endParaRPr>
          </a:p>
          <a:p>
            <a:pPr marL="457200" indent="-457200">
              <a:buAutoNum type="arabicPeriod" startAt="7"/>
            </a:pPr>
            <a:r>
              <a:rPr lang="en-IN" sz="2100" dirty="0">
                <a:latin typeface="Helvetica" panose="020B0604020202020204" pitchFamily="34" charset="0"/>
              </a:rPr>
              <a:t>Do not use electrical appliances close to open oxygen, or near water, or other fluid, or handle them with wet hands </a:t>
            </a:r>
            <a:endParaRPr lang="en-IN" sz="2100" dirty="0">
              <a:latin typeface="Helvetica" panose="020B0604020202020204" pitchFamily="34" charset="0"/>
            </a:endParaRPr>
          </a:p>
          <a:p>
            <a:pPr marL="457200" indent="-457200">
              <a:buAutoNum type="arabicPeriod" startAt="7"/>
            </a:pPr>
            <a:r>
              <a:rPr lang="en-IN" sz="2100" dirty="0">
                <a:latin typeface="Helvetica" panose="020B0604020202020204" pitchFamily="34" charset="0"/>
              </a:rPr>
              <a:t>After the procedure, dry the part gently by patting and not  by rubbing to remove the moisture, thereby preventing  maceration of the skin, and further cooling by evaporation</a:t>
            </a:r>
            <a:endParaRPr lang="en-IN" sz="2100" dirty="0">
              <a:latin typeface="Helvetica" panose="020B0604020202020204" pitchFamily="34" charset="0"/>
            </a:endParaRPr>
          </a:p>
          <a:p>
            <a:pPr marL="457200" indent="-457200">
              <a:buFont typeface="Arial" panose="020B0604020202020204" pitchFamily="34" charset="0"/>
              <a:buAutoNum type="arabicPeriod" startAt="7"/>
            </a:pPr>
            <a:r>
              <a:rPr lang="en-IN" sz="2100" dirty="0">
                <a:latin typeface="Helvetica" panose="020B0604020202020204" pitchFamily="34" charset="0"/>
              </a:rPr>
              <a:t>During hot &amp; cold applications, protect the patient from getting chills -  shivering can raise the temperature and also allows the patient to catch a cold</a:t>
            </a:r>
            <a:endParaRPr lang="en-IN" sz="2100" dirty="0">
              <a:latin typeface="Helvetica" panose="020B0604020202020204" pitchFamily="34" charset="0"/>
            </a:endParaRPr>
          </a:p>
          <a:p>
            <a:pPr marL="457200" indent="-457200">
              <a:buFont typeface="Arial" panose="020B0604020202020204" pitchFamily="34" charset="0"/>
              <a:buAutoNum type="arabicPeriod" startAt="7"/>
            </a:pPr>
            <a:r>
              <a:rPr lang="en-IN" sz="2100" dirty="0">
                <a:latin typeface="Helvetica" panose="020B0604020202020204" pitchFamily="34" charset="0"/>
              </a:rPr>
              <a:t>In hyperpyrexia, the temperature of the body  should be brought down gradually and steadily - sudden cooling is dangerous to the patient</a:t>
            </a:r>
            <a:endParaRPr lang="en-IN" sz="2100" dirty="0">
              <a:latin typeface="Helvetica" panose="020B0604020202020204" pitchFamily="34" charset="0"/>
            </a:endParaRPr>
          </a:p>
          <a:p>
            <a:pPr marL="457200" indent="-457200">
              <a:buAutoNum type="arabicPeriod" startAt="7"/>
            </a:pPr>
            <a:endParaRPr lang="en-IN" sz="2200" dirty="0">
              <a:latin typeface="Helvetica" panose="020B0604020202020204" pitchFamily="34" charset="0"/>
            </a:endParaRPr>
          </a:p>
          <a:p>
            <a:pPr marL="457200" indent="-457200">
              <a:buAutoNum type="arabicPeriod" startAt="7"/>
            </a:pPr>
            <a:endParaRPr lang="en-IN" sz="2200" dirty="0">
              <a:latin typeface="Helvetica" panose="020B0604020202020204" pitchFamily="34" charset="0"/>
            </a:endParaRPr>
          </a:p>
        </p:txBody>
      </p:sp>
      <p:sp>
        <p:nvSpPr>
          <p:cNvPr id="4" name="Title 3"/>
          <p:cNvSpPr txBox="1"/>
          <p:nvPr/>
        </p:nvSpPr>
        <p:spPr>
          <a:xfrm>
            <a:off x="11408" y="9220"/>
            <a:ext cx="9144000" cy="1143000"/>
          </a:xfrm>
          <a:prstGeom prst="rect">
            <a:avLst/>
          </a:prstGeom>
          <a:solidFill>
            <a:srgbClr val="7030A0"/>
          </a:solidFill>
          <a:ln w="25400" cap="flat" cmpd="sng" algn="ctr">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b="1" dirty="0">
                <a:latin typeface="Helvetica" panose="020B0604020202020204" pitchFamily="34" charset="0"/>
              </a:rPr>
              <a:t>General Instructions for Therapy</a:t>
            </a:r>
            <a:endParaRPr lang="en-IN" sz="3600" b="1" dirty="0">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a:xfrm>
            <a:off x="8676456" y="6617245"/>
            <a:ext cx="432048" cy="240755"/>
          </a:xfrm>
        </p:spPr>
        <p:txBody>
          <a:bodyPr/>
          <a:lstStyle/>
          <a:p>
            <a:r>
              <a:rPr lang="en-IN" dirty="0"/>
              <a:t>16</a:t>
            </a:r>
            <a:endParaRPr lang="en-IN" dirty="0"/>
          </a:p>
        </p:txBody>
      </p:sp>
      <p:sp>
        <p:nvSpPr>
          <p:cNvPr id="6" name="Content Placeholder 1"/>
          <p:cNvSpPr txBox="1"/>
          <p:nvPr/>
        </p:nvSpPr>
        <p:spPr>
          <a:xfrm>
            <a:off x="359676" y="1158311"/>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Application of Hot &amp; Cols Therapy must be done carefully</a:t>
            </a:r>
            <a:endParaRPr lang="en-US" b="1" i="1" u="sng" dirty="0">
              <a:solidFill>
                <a:srgbClr val="0070C0"/>
              </a:solidFill>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313319" y="1124744"/>
            <a:ext cx="8797617" cy="3123932"/>
          </a:xfrm>
          <a:prstGeom prst="rect">
            <a:avLst/>
          </a:prstGeom>
        </p:spPr>
        <p:txBody>
          <a:bodyPr wrap="square">
            <a:spAutoFit/>
          </a:bodyPr>
          <a:lstStyle/>
          <a:p>
            <a:pPr>
              <a:spcBef>
                <a:spcPts val="600"/>
              </a:spcBef>
            </a:pPr>
            <a:r>
              <a:rPr lang="en-GB" sz="2400" dirty="0">
                <a:solidFill>
                  <a:srgbClr val="002060"/>
                </a:solidFill>
                <a:latin typeface="Helvetica" panose="020B0604020202020204" pitchFamily="34" charset="0"/>
                <a:cs typeface="Helvetica" panose="020B0604020202020204" pitchFamily="34" charset="0"/>
              </a:rPr>
              <a:t>1. </a:t>
            </a:r>
            <a:r>
              <a:rPr lang="en-GB" sz="2400" dirty="0">
                <a:solidFill>
                  <a:srgbClr val="0066CC"/>
                </a:solidFill>
                <a:latin typeface="Helvetica" panose="020B0604020202020204" pitchFamily="34" charset="0"/>
                <a:cs typeface="Helvetica" panose="020B0604020202020204" pitchFamily="34" charset="0"/>
              </a:rPr>
              <a:t> Knowing </a:t>
            </a:r>
            <a:r>
              <a:rPr lang="en-IN" sz="2400" dirty="0">
                <a:solidFill>
                  <a:srgbClr val="0066CC"/>
                </a:solidFill>
                <a:latin typeface="Helvetica" panose="020B0604020202020204" pitchFamily="34" charset="0"/>
                <a:cs typeface="Helvetica" panose="020B0604020202020204" pitchFamily="34" charset="0"/>
              </a:rPr>
              <a:t>about heat and cold applications that serve as therapeutic measures and provides comfort</a:t>
            </a:r>
            <a:endParaRPr lang="en-GB" sz="2400" dirty="0">
              <a:solidFill>
                <a:srgbClr val="0066CC"/>
              </a:solidFill>
              <a:latin typeface="Helvetica" panose="020B0604020202020204" pitchFamily="34" charset="0"/>
              <a:cs typeface="Helvetica" panose="020B0604020202020204" pitchFamily="34" charset="0"/>
            </a:endParaRPr>
          </a:p>
          <a:p>
            <a:r>
              <a:rPr lang="en-GB" sz="2400" dirty="0">
                <a:solidFill>
                  <a:srgbClr val="002060"/>
                </a:solidFill>
                <a:latin typeface="Helvetica" panose="020B0604020202020204" pitchFamily="34" charset="0"/>
                <a:cs typeface="Helvetica" panose="020B0604020202020204" pitchFamily="34" charset="0"/>
              </a:rPr>
              <a:t>1.1 </a:t>
            </a:r>
            <a:r>
              <a:rPr lang="en-US" altLang="en-US" sz="2400" dirty="0">
                <a:solidFill>
                  <a:srgbClr val="0066CC"/>
                </a:solidFill>
                <a:latin typeface="Helvetica" panose="020B0604020202020204" pitchFamily="34" charset="0"/>
                <a:cs typeface="Helvetica" panose="020B0604020202020204" pitchFamily="34" charset="0"/>
              </a:rPr>
              <a:t>Heat &amp; cold applications </a:t>
            </a:r>
            <a:endParaRPr lang="en-US" altLang="en-US" sz="2400" dirty="0">
              <a:solidFill>
                <a:srgbClr val="0066CC"/>
              </a:solidFill>
              <a:latin typeface="Helvetica" panose="020B0604020202020204" pitchFamily="34" charset="0"/>
              <a:cs typeface="Helvetica" panose="020B0604020202020204" pitchFamily="34" charset="0"/>
            </a:endParaRPr>
          </a:p>
          <a:p>
            <a:r>
              <a:rPr lang="en-US" altLang="en-US" sz="2400" dirty="0">
                <a:latin typeface="Helvetica" panose="020B0604020202020204" pitchFamily="34" charset="0"/>
              </a:rPr>
              <a:t>1.2</a:t>
            </a:r>
            <a:r>
              <a:rPr lang="en-US" altLang="en-US" sz="2400" dirty="0">
                <a:solidFill>
                  <a:srgbClr val="00B0F0"/>
                </a:solidFill>
                <a:latin typeface="Helvetica" panose="020B0604020202020204" pitchFamily="34" charset="0"/>
              </a:rPr>
              <a:t> </a:t>
            </a:r>
            <a:r>
              <a:rPr lang="en-US" altLang="en-US" sz="2400" dirty="0">
                <a:solidFill>
                  <a:srgbClr val="0066CC"/>
                </a:solidFill>
                <a:latin typeface="Helvetica" panose="020B0604020202020204" pitchFamily="34" charset="0"/>
                <a:cs typeface="Helvetica" panose="020B0604020202020204" pitchFamily="34" charset="0"/>
              </a:rPr>
              <a:t>Discuss the therapeutic uses of heat and cold therapy and their methods of application</a:t>
            </a:r>
            <a:endParaRPr lang="en-US" altLang="en-US" sz="2400" dirty="0">
              <a:solidFill>
                <a:srgbClr val="0066CC"/>
              </a:solidFill>
              <a:latin typeface="Helvetica" panose="020B0604020202020204" pitchFamily="34" charset="0"/>
              <a:cs typeface="Helvetica" panose="020B0604020202020204" pitchFamily="34" charset="0"/>
            </a:endParaRPr>
          </a:p>
          <a:p>
            <a:r>
              <a:rPr lang="en-US" altLang="en-US" sz="2400" dirty="0">
                <a:latin typeface="Helvetica" panose="020B0604020202020204" pitchFamily="34" charset="0"/>
              </a:rPr>
              <a:t>1.3 </a:t>
            </a:r>
            <a:r>
              <a:rPr lang="en-US" altLang="en-US" sz="2400" dirty="0">
                <a:solidFill>
                  <a:srgbClr val="0066CC"/>
                </a:solidFill>
                <a:latin typeface="Helvetica" panose="020B0604020202020204" pitchFamily="34" charset="0"/>
                <a:cs typeface="Helvetica" panose="020B0604020202020204" pitchFamily="34" charset="0"/>
              </a:rPr>
              <a:t>Understand </a:t>
            </a:r>
            <a:r>
              <a:rPr lang="en-IN" sz="2400" dirty="0">
                <a:solidFill>
                  <a:srgbClr val="0066CC"/>
                </a:solidFill>
                <a:latin typeface="Helvetica" panose="020B0604020202020204" pitchFamily="34" charset="0"/>
                <a:cs typeface="Helvetica" panose="020B0604020202020204" pitchFamily="34" charset="0"/>
              </a:rPr>
              <a:t>physiological reactions and untoward reactions resulting from these measures </a:t>
            </a:r>
            <a:endParaRPr lang="en-IN" sz="2400" dirty="0">
              <a:solidFill>
                <a:srgbClr val="0066CC"/>
              </a:solidFill>
              <a:latin typeface="Helvetica" panose="020B0604020202020204" pitchFamily="34" charset="0"/>
              <a:cs typeface="Helvetica" panose="020B0604020202020204" pitchFamily="34" charset="0"/>
            </a:endParaRPr>
          </a:p>
          <a:p>
            <a:pPr>
              <a:spcBef>
                <a:spcPts val="600"/>
              </a:spcBef>
            </a:pPr>
            <a:endParaRPr lang="en-GB" sz="2400" b="1" dirty="0">
              <a:solidFill>
                <a:srgbClr val="0066CC"/>
              </a:solidFill>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26468"/>
            <a:ext cx="8640960" cy="5370884"/>
          </a:xfrm>
        </p:spPr>
        <p:txBody>
          <a:bodyPr>
            <a:noAutofit/>
          </a:bodyPr>
          <a:lstStyle/>
          <a:p>
            <a:r>
              <a:rPr lang="en-IN" sz="2400" dirty="0">
                <a:solidFill>
                  <a:srgbClr val="002060"/>
                </a:solidFill>
                <a:latin typeface="Helvetica" panose="020B0604020202020204" pitchFamily="34" charset="0"/>
              </a:rPr>
              <a:t>Application of heat and cold are commonly used in the hospital, and at home as therapeutic measures </a:t>
            </a:r>
            <a:endParaRPr lang="en-IN" sz="2400" dirty="0">
              <a:solidFill>
                <a:srgbClr val="002060"/>
              </a:solidFill>
              <a:latin typeface="Helvetica" panose="020B0604020202020204" pitchFamily="34" charset="0"/>
            </a:endParaRPr>
          </a:p>
          <a:p>
            <a:r>
              <a:rPr lang="en-IN" sz="2400" dirty="0">
                <a:solidFill>
                  <a:srgbClr val="002060"/>
                </a:solidFill>
                <a:latin typeface="Helvetica" panose="020B0604020202020204" pitchFamily="34" charset="0"/>
              </a:rPr>
              <a:t>In the hospital, these measures are carried out at the direction of the physician</a:t>
            </a:r>
            <a:endParaRPr lang="en-IN" sz="2400" dirty="0">
              <a:solidFill>
                <a:srgbClr val="002060"/>
              </a:solidFill>
              <a:latin typeface="Helvetica" panose="020B0604020202020204" pitchFamily="34" charset="0"/>
            </a:endParaRPr>
          </a:p>
          <a:p>
            <a:r>
              <a:rPr lang="en-IN" sz="2400" dirty="0">
                <a:solidFill>
                  <a:srgbClr val="002060"/>
                </a:solidFill>
                <a:latin typeface="Helvetica" panose="020B0604020202020204" pitchFamily="34" charset="0"/>
              </a:rPr>
              <a:t>Heat and cold applications serve as comfort measures</a:t>
            </a:r>
            <a:endParaRPr lang="en-IN" sz="2400" dirty="0">
              <a:solidFill>
                <a:srgbClr val="002060"/>
              </a:solidFill>
              <a:latin typeface="Helvetica" panose="020B0604020202020204" pitchFamily="34" charset="0"/>
            </a:endParaRPr>
          </a:p>
          <a:p>
            <a:r>
              <a:rPr lang="en-IN" sz="2400" dirty="0">
                <a:solidFill>
                  <a:srgbClr val="002060"/>
                </a:solidFill>
                <a:latin typeface="Helvetica" panose="020B0604020202020204" pitchFamily="34" charset="0"/>
              </a:rPr>
              <a:t>The caregiver, therefore must have knowledge of the physiological reactions resulting from these measures </a:t>
            </a:r>
            <a:endParaRPr lang="en-IN" sz="2400" dirty="0">
              <a:solidFill>
                <a:srgbClr val="002060"/>
              </a:solidFill>
              <a:latin typeface="Helvetica" panose="020B0604020202020204" pitchFamily="34" charset="0"/>
            </a:endParaRPr>
          </a:p>
          <a:p>
            <a:r>
              <a:rPr lang="en-IN" sz="2400" dirty="0">
                <a:solidFill>
                  <a:srgbClr val="002060"/>
                </a:solidFill>
                <a:latin typeface="Helvetica" panose="020B0604020202020204" pitchFamily="34" charset="0"/>
              </a:rPr>
              <a:t>And, also about any untoward reaction, which may occur due to improper application or even otherwise </a:t>
            </a:r>
            <a:endParaRPr lang="en-IN" sz="2400" dirty="0">
              <a:solidFill>
                <a:srgbClr val="002060"/>
              </a:solidFill>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dirty="0"/>
              <a:t>Copyright: </a:t>
            </a:r>
            <a:r>
              <a:rPr lang="en-IN" b="1" dirty="0" err="1"/>
              <a:t>iCare</a:t>
            </a:r>
            <a:r>
              <a:rPr lang="en-IN" b="1" dirty="0"/>
              <a:t> Life Pte Ltd., Singapore </a:t>
            </a:r>
            <a:r>
              <a:rPr lang="en-IN" dirty="0"/>
              <a:t>: </a:t>
            </a:r>
            <a:r>
              <a:rPr lang="en-IN" i="1" dirty="0"/>
              <a:t>This document must not be copied or shared or circulated without the consent of </a:t>
            </a:r>
            <a:r>
              <a:rPr lang="en-IN" i="1" dirty="0" err="1"/>
              <a:t>iCare</a:t>
            </a:r>
            <a:r>
              <a:rPr lang="en-IN" i="1" dirty="0"/>
              <a:t> Life and/or its affiliates</a:t>
            </a:r>
            <a:endParaRPr lang="en-IN" i="1" dirty="0"/>
          </a:p>
        </p:txBody>
      </p:sp>
      <p:sp>
        <p:nvSpPr>
          <p:cNvPr id="5" name="Slide Number Placeholder 4"/>
          <p:cNvSpPr>
            <a:spLocks noGrp="1"/>
          </p:cNvSpPr>
          <p:nvPr>
            <p:ph type="sldNum" sz="quarter" idx="12"/>
          </p:nvPr>
        </p:nvSpPr>
        <p:spPr/>
        <p:txBody>
          <a:bodyPr/>
          <a:lstStyle/>
          <a:p>
            <a:r>
              <a:rPr lang="en-IN" dirty="0"/>
              <a:t>2</a:t>
            </a:r>
            <a:endParaRPr lang="en-IN" dirty="0"/>
          </a:p>
        </p:txBody>
      </p:sp>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Introduction </a:t>
            </a:r>
            <a:endParaRPr lang="en-GB" sz="36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32248"/>
            <a:ext cx="8229600" cy="4277072"/>
          </a:xfrm>
        </p:spPr>
        <p:txBody>
          <a:bodyPr>
            <a:normAutofit/>
          </a:bodyPr>
          <a:lstStyle/>
          <a:p>
            <a:pPr marL="514350" indent="-514350">
              <a:lnSpc>
                <a:spcPct val="110000"/>
              </a:lnSpc>
              <a:buAutoNum type="arabicPeriod"/>
            </a:pPr>
            <a:r>
              <a:rPr lang="en-IN" sz="2200" dirty="0">
                <a:solidFill>
                  <a:srgbClr val="002060"/>
                </a:solidFill>
                <a:latin typeface="Helvetica" panose="020B0604020202020204" pitchFamily="34" charset="0"/>
              </a:rPr>
              <a:t>Heat is always passed from a hotter body to a cooler one</a:t>
            </a:r>
            <a:endParaRPr lang="en-IN" sz="2200" dirty="0">
              <a:solidFill>
                <a:srgbClr val="002060"/>
              </a:solidFill>
              <a:latin typeface="Helvetica" panose="020B0604020202020204" pitchFamily="34" charset="0"/>
            </a:endParaRPr>
          </a:p>
          <a:p>
            <a:pPr marL="514350" indent="-514350">
              <a:lnSpc>
                <a:spcPct val="110000"/>
              </a:lnSpc>
              <a:buAutoNum type="arabicPeriod"/>
            </a:pPr>
            <a:r>
              <a:rPr lang="en-IN" sz="2200" dirty="0">
                <a:solidFill>
                  <a:srgbClr val="002060"/>
                </a:solidFill>
                <a:latin typeface="Helvetica" panose="020B0604020202020204" pitchFamily="34" charset="0"/>
              </a:rPr>
              <a:t>Heat causes expansion and change of state </a:t>
            </a:r>
            <a:endParaRPr lang="en-IN" sz="2200" dirty="0">
              <a:solidFill>
                <a:srgbClr val="002060"/>
              </a:solidFill>
              <a:latin typeface="Helvetica" panose="020B0604020202020204" pitchFamily="34" charset="0"/>
            </a:endParaRPr>
          </a:p>
          <a:p>
            <a:pPr marL="514350" indent="-514350">
              <a:lnSpc>
                <a:spcPct val="110000"/>
              </a:lnSpc>
              <a:buAutoNum type="arabicPeriod"/>
            </a:pPr>
            <a:r>
              <a:rPr lang="en-IN" sz="2200" dirty="0">
                <a:solidFill>
                  <a:srgbClr val="002060"/>
                </a:solidFill>
                <a:latin typeface="Helvetica" panose="020B0604020202020204" pitchFamily="34" charset="0"/>
              </a:rPr>
              <a:t>Heat is distributed throughout the body by the circulating blood and by direct conduction through the tissue</a:t>
            </a:r>
            <a:endParaRPr lang="en-IN" sz="2200" dirty="0">
              <a:solidFill>
                <a:srgbClr val="002060"/>
              </a:solidFill>
              <a:latin typeface="Helvetica" panose="020B0604020202020204" pitchFamily="34" charset="0"/>
            </a:endParaRPr>
          </a:p>
          <a:p>
            <a:pPr marL="514350" indent="-514350">
              <a:lnSpc>
                <a:spcPct val="110000"/>
              </a:lnSpc>
              <a:buAutoNum type="arabicPeriod"/>
            </a:pPr>
            <a:r>
              <a:rPr lang="en-IN" sz="2200" dirty="0">
                <a:solidFill>
                  <a:srgbClr val="002060"/>
                </a:solidFill>
                <a:latin typeface="Helvetica" panose="020B0604020202020204" pitchFamily="34" charset="0"/>
              </a:rPr>
              <a:t>Heat is lost from the body chiefly through conduction, convection, radiation and evaporation </a:t>
            </a:r>
            <a:endParaRPr lang="en-IN" sz="2200" dirty="0">
              <a:solidFill>
                <a:srgbClr val="002060"/>
              </a:solidFill>
              <a:latin typeface="Helvetica" panose="020B0604020202020204" pitchFamily="34" charset="0"/>
            </a:endParaRPr>
          </a:p>
          <a:p>
            <a:pPr marL="514350" indent="-514350">
              <a:lnSpc>
                <a:spcPct val="110000"/>
              </a:lnSpc>
              <a:buAutoNum type="arabicPeriod"/>
            </a:pPr>
            <a:r>
              <a:rPr lang="en-IN" sz="2200" dirty="0">
                <a:solidFill>
                  <a:srgbClr val="002060"/>
                </a:solidFill>
                <a:latin typeface="Helvetica" panose="020B0604020202020204" pitchFamily="34" charset="0"/>
              </a:rPr>
              <a:t>The amount of blood that circulates close to the surface of the skin is influenced by the dilatation, and constriction of the peripheral  arterioles</a:t>
            </a:r>
            <a:endParaRPr lang="en-IN" sz="2200" dirty="0">
              <a:solidFill>
                <a:srgbClr val="002060"/>
              </a:solidFill>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a:xfrm>
            <a:off x="8748464" y="6617245"/>
            <a:ext cx="360040" cy="196131"/>
          </a:xfrm>
        </p:spPr>
        <p:txBody>
          <a:bodyPr/>
          <a:lstStyle/>
          <a:p>
            <a:r>
              <a:rPr lang="en-IN" dirty="0"/>
              <a:t>3</a:t>
            </a:r>
            <a:endParaRPr lang="en-IN" dirty="0"/>
          </a:p>
        </p:txBody>
      </p:sp>
      <p:sp>
        <p:nvSpPr>
          <p:cNvPr id="7" name="Content Placeholder 1"/>
          <p:cNvSpPr txBox="1"/>
          <p:nvPr/>
        </p:nvSpPr>
        <p:spPr>
          <a:xfrm>
            <a:off x="359676" y="1446343"/>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The Fundamental Laws of Physics</a:t>
            </a:r>
            <a:endParaRPr lang="en-US" b="1" i="1" u="sng" dirty="0">
              <a:solidFill>
                <a:srgbClr val="0070C0"/>
              </a:solidFill>
              <a:latin typeface="Helvetica" panose="020B0604020202020204" pitchFamily="34" charset="0"/>
              <a:cs typeface="Helvetica" panose="020B0604020202020204" pitchFamily="34" charset="0"/>
            </a:endParaRPr>
          </a:p>
        </p:txBody>
      </p:sp>
      <p:sp>
        <p:nvSpPr>
          <p:cNvPr id="8" name="Rectangle 7"/>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p:cNvSpPr txBox="1"/>
          <p:nvPr>
            <p:custDataLst>
              <p:tags r:id="rId1"/>
            </p:custDataLst>
          </p:nvPr>
        </p:nvSpPr>
        <p:spPr>
          <a:xfrm>
            <a:off x="0" y="188640"/>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IN" sz="3600" b="1" dirty="0">
                <a:solidFill>
                  <a:schemeClr val="bg1"/>
                </a:solidFill>
                <a:latin typeface="Helvetica" panose="020B0604020202020204" pitchFamily="34" charset="0"/>
              </a:rPr>
              <a:t>Principles of Heat &amp; Cold Therapy</a:t>
            </a:r>
            <a:endParaRPr lang="en-GB" sz="36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988840"/>
            <a:ext cx="8928992" cy="2520280"/>
          </a:xfrm>
        </p:spPr>
        <p:txBody>
          <a:bodyPr>
            <a:noAutofit/>
          </a:bodyPr>
          <a:lstStyle/>
          <a:p>
            <a:r>
              <a:rPr lang="en-IN" sz="2200" dirty="0">
                <a:solidFill>
                  <a:srgbClr val="002060"/>
                </a:solidFill>
                <a:latin typeface="Helvetica" panose="020B0604020202020204" pitchFamily="34" charset="0"/>
              </a:rPr>
              <a:t>Application of heat &amp; cold influences</a:t>
            </a:r>
            <a:endParaRPr lang="en-IN" sz="2200" dirty="0">
              <a:solidFill>
                <a:srgbClr val="002060"/>
              </a:solidFill>
              <a:latin typeface="Helvetica" panose="020B0604020202020204" pitchFamily="34" charset="0"/>
            </a:endParaRPr>
          </a:p>
          <a:p>
            <a:pPr lvl="1" indent="-342900">
              <a:buFont typeface="Wingdings" panose="05000000000000000000" pitchFamily="2" charset="2"/>
              <a:buChar char="§"/>
            </a:pPr>
            <a:r>
              <a:rPr lang="en-IN" sz="2200" dirty="0">
                <a:solidFill>
                  <a:srgbClr val="002060"/>
                </a:solidFill>
                <a:latin typeface="Helvetica" panose="020B0604020202020204" pitchFamily="34" charset="0"/>
              </a:rPr>
              <a:t>Dilatation of and constriction of peripheral blood vessels</a:t>
            </a:r>
            <a:endParaRPr lang="en-IN" sz="2200" dirty="0">
              <a:solidFill>
                <a:srgbClr val="002060"/>
              </a:solidFill>
              <a:latin typeface="Helvetica" panose="020B0604020202020204" pitchFamily="34" charset="0"/>
            </a:endParaRPr>
          </a:p>
          <a:p>
            <a:pPr lvl="1" indent="-342900">
              <a:buFont typeface="Wingdings" panose="05000000000000000000" pitchFamily="2" charset="2"/>
              <a:buChar char="§"/>
            </a:pPr>
            <a:r>
              <a:rPr lang="en-IN" sz="2200" dirty="0">
                <a:solidFill>
                  <a:srgbClr val="002060"/>
                </a:solidFill>
                <a:latin typeface="Helvetica" panose="020B0604020202020204" pitchFamily="34" charset="0"/>
              </a:rPr>
              <a:t>Moisture conducts heat better than air</a:t>
            </a:r>
            <a:endParaRPr lang="en-IN" sz="2200" dirty="0">
              <a:solidFill>
                <a:srgbClr val="002060"/>
              </a:solidFill>
              <a:latin typeface="Helvetica" panose="020B0604020202020204" pitchFamily="34" charset="0"/>
            </a:endParaRPr>
          </a:p>
          <a:p>
            <a:r>
              <a:rPr lang="en-IN" sz="2200" dirty="0">
                <a:solidFill>
                  <a:srgbClr val="002060"/>
                </a:solidFill>
                <a:latin typeface="Helvetica" panose="020B0604020202020204" pitchFamily="34" charset="0"/>
              </a:rPr>
              <a:t>Ability to tolerate heat and cold varies from person to person</a:t>
            </a:r>
            <a:endParaRPr lang="en-IN" sz="2200" dirty="0">
              <a:solidFill>
                <a:srgbClr val="002060"/>
              </a:solidFill>
              <a:latin typeface="Helvetica" panose="020B0604020202020204" pitchFamily="34" charset="0"/>
            </a:endParaRPr>
          </a:p>
          <a:p>
            <a:pPr lvl="1">
              <a:buFont typeface="Wingdings" panose="05000000000000000000" pitchFamily="2" charset="2"/>
              <a:buChar char="§"/>
            </a:pPr>
            <a:r>
              <a:rPr lang="en-IN" sz="2200" dirty="0">
                <a:solidFill>
                  <a:srgbClr val="002060"/>
                </a:solidFill>
                <a:latin typeface="Helvetica" panose="020B0604020202020204" pitchFamily="34" charset="0"/>
              </a:rPr>
              <a:t>Very old and very young people are very sensitive to heat &amp; cold</a:t>
            </a:r>
            <a:endParaRPr lang="en-IN" sz="2200" dirty="0">
              <a:solidFill>
                <a:srgbClr val="002060"/>
              </a:solidFill>
              <a:latin typeface="Helvetica" panose="020B0604020202020204" pitchFamily="34" charset="0"/>
            </a:endParaRPr>
          </a:p>
          <a:p>
            <a:pPr lvl="1">
              <a:buFont typeface="Wingdings" panose="05000000000000000000" pitchFamily="2" charset="2"/>
              <a:buChar char="§"/>
            </a:pPr>
            <a:r>
              <a:rPr lang="en-IN" sz="2200" dirty="0">
                <a:solidFill>
                  <a:srgbClr val="002060"/>
                </a:solidFill>
                <a:latin typeface="Helvetica" panose="020B0604020202020204" pitchFamily="34" charset="0"/>
              </a:rPr>
              <a:t>People become less sensitive to repeated action of heat &amp; cold</a:t>
            </a:r>
            <a:endParaRPr lang="en-IN" sz="2200" dirty="0">
              <a:solidFill>
                <a:srgbClr val="002060"/>
              </a:solidFill>
              <a:latin typeface="Helvetica" panose="020B0604020202020204" pitchFamily="34" charset="0"/>
            </a:endParaRPr>
          </a:p>
        </p:txBody>
      </p:sp>
      <p:pic>
        <p:nvPicPr>
          <p:cNvPr id="2" name="Picture 1"/>
          <p:cNvPicPr preferRelativeResize="0"/>
          <p:nvPr/>
        </p:nvPicPr>
        <p:blipFill>
          <a:blip r:embed="rId1" cstate="email"/>
          <a:stretch>
            <a:fillRect/>
          </a:stretch>
        </p:blipFill>
        <p:spPr>
          <a:xfrm>
            <a:off x="2350337" y="4831662"/>
            <a:ext cx="2560320" cy="1463040"/>
          </a:xfrm>
          <a:prstGeom prst="rect">
            <a:avLst/>
          </a:prstGeom>
        </p:spPr>
      </p:pic>
      <p:sp>
        <p:nvSpPr>
          <p:cNvPr id="6" name="Footer Placeholder 5"/>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7" name="Slide Number Placeholder 6"/>
          <p:cNvSpPr>
            <a:spLocks noGrp="1"/>
          </p:cNvSpPr>
          <p:nvPr>
            <p:ph type="sldNum" sz="quarter" idx="12"/>
          </p:nvPr>
        </p:nvSpPr>
        <p:spPr>
          <a:xfrm>
            <a:off x="8748464" y="6617245"/>
            <a:ext cx="360040" cy="240755"/>
          </a:xfrm>
        </p:spPr>
        <p:txBody>
          <a:bodyPr/>
          <a:lstStyle/>
          <a:p>
            <a:r>
              <a:rPr lang="en-IN" dirty="0"/>
              <a:t>4</a:t>
            </a:r>
            <a:endParaRPr lang="en-IN" dirty="0"/>
          </a:p>
        </p:txBody>
      </p:sp>
      <p:sp>
        <p:nvSpPr>
          <p:cNvPr id="11" name="Content Placeholder 1"/>
          <p:cNvSpPr txBox="1"/>
          <p:nvPr/>
        </p:nvSpPr>
        <p:spPr>
          <a:xfrm>
            <a:off x="359676" y="1446343"/>
            <a:ext cx="8761238" cy="54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70C0"/>
                </a:solidFill>
                <a:latin typeface="Helvetica" panose="020B0604020202020204" pitchFamily="34" charset="0"/>
                <a:cs typeface="Helvetica" panose="020B0604020202020204" pitchFamily="34" charset="0"/>
              </a:rPr>
              <a:t>The Principles Apply to the Human Body</a:t>
            </a:r>
            <a:endParaRPr lang="en-US" b="1" i="1" u="sng" dirty="0">
              <a:solidFill>
                <a:srgbClr val="0070C0"/>
              </a:solidFill>
              <a:latin typeface="Helvetica" panose="020B0604020202020204" pitchFamily="34" charset="0"/>
              <a:cs typeface="Helvetica" panose="020B0604020202020204" pitchFamily="34" charset="0"/>
            </a:endParaRPr>
          </a:p>
        </p:txBody>
      </p:sp>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p:cNvSpPr txBox="1"/>
          <p:nvPr>
            <p:custDataLst>
              <p:tags r:id="rId2"/>
            </p:custDataLst>
          </p:nvPr>
        </p:nvSpPr>
        <p:spPr>
          <a:xfrm>
            <a:off x="0" y="188640"/>
            <a:ext cx="9143999" cy="53076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IN" sz="3600" b="1" dirty="0">
                <a:solidFill>
                  <a:schemeClr val="bg1"/>
                </a:solidFill>
                <a:latin typeface="Helvetica" panose="020B0604020202020204" pitchFamily="34" charset="0"/>
              </a:rPr>
              <a:t>Principles of Heat &amp; Cold Therapy</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15" name="Picture 14"/>
          <p:cNvPicPr>
            <a:picLocks noChangeAspect="1"/>
          </p:cNvPicPr>
          <p:nvPr/>
        </p:nvPicPr>
        <p:blipFill>
          <a:blip r:embed="rId3"/>
          <a:stretch>
            <a:fillRect/>
          </a:stretch>
        </p:blipFill>
        <p:spPr>
          <a:xfrm>
            <a:off x="4574734" y="4817807"/>
            <a:ext cx="2247900" cy="14247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60" y="1124744"/>
            <a:ext cx="8435280" cy="1152128"/>
          </a:xfrm>
        </p:spPr>
        <p:txBody>
          <a:bodyPr>
            <a:normAutofit/>
          </a:bodyPr>
          <a:lstStyle/>
          <a:p>
            <a:pPr marL="0" indent="0">
              <a:buNone/>
            </a:pPr>
            <a:r>
              <a:rPr lang="en-IN" sz="2200" b="1" dirty="0">
                <a:solidFill>
                  <a:srgbClr val="002060"/>
                </a:solidFill>
                <a:latin typeface="Helvetica" panose="020B0604020202020204" pitchFamily="34" charset="0"/>
              </a:rPr>
              <a:t>Definition: </a:t>
            </a:r>
            <a:r>
              <a:rPr lang="en-IN" sz="2200" dirty="0">
                <a:solidFill>
                  <a:srgbClr val="002060"/>
                </a:solidFill>
                <a:latin typeface="Helvetica" panose="020B0604020202020204" pitchFamily="34" charset="0"/>
              </a:rPr>
              <a:t>Application of heat means the use of an agent warmer than the skin, which may be applied in either a moist or a dry form - to produce a local or systemic effect or both</a:t>
            </a:r>
            <a:endParaRPr lang="en-IN" sz="2200" dirty="0">
              <a:solidFill>
                <a:srgbClr val="002060"/>
              </a:solidFill>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p:txBody>
          <a:bodyPr/>
          <a:lstStyle/>
          <a:p>
            <a:r>
              <a:rPr lang="en-IN" dirty="0"/>
              <a:t>5</a:t>
            </a:r>
            <a:endParaRPr lang="en-IN" dirty="0"/>
          </a:p>
        </p:txBody>
      </p:sp>
      <p:sp>
        <p:nvSpPr>
          <p:cNvPr id="6" name="Content Placeholder 2"/>
          <p:cNvSpPr txBox="1"/>
          <p:nvPr/>
        </p:nvSpPr>
        <p:spPr>
          <a:xfrm>
            <a:off x="457200" y="2708920"/>
            <a:ext cx="5122912" cy="324036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en-IN" sz="2000" dirty="0">
                <a:solidFill>
                  <a:srgbClr val="002060"/>
                </a:solidFill>
                <a:latin typeface="Helvetica" panose="020B0604020202020204" pitchFamily="34" charset="0"/>
              </a:rPr>
              <a:t>To promote circulation</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relieve congestion and reduce oedema or inflammation</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increase suppuration </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promote tissue relaxation</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relieve pain</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soften the exudates</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provide warmth &amp; comfort</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stimulate peristalsis</a:t>
            </a:r>
            <a:endParaRPr lang="en-IN" sz="2000" dirty="0">
              <a:solidFill>
                <a:srgbClr val="002060"/>
              </a:solidFill>
              <a:latin typeface="Helvetica" panose="020B0604020202020204" pitchFamily="34" charset="0"/>
            </a:endParaRPr>
          </a:p>
          <a:p>
            <a:pPr>
              <a:lnSpc>
                <a:spcPct val="110000"/>
              </a:lnSpc>
            </a:pPr>
            <a:r>
              <a:rPr lang="en-IN" sz="2000" dirty="0">
                <a:solidFill>
                  <a:srgbClr val="002060"/>
                </a:solidFill>
                <a:latin typeface="Helvetica" panose="020B0604020202020204" pitchFamily="34" charset="0"/>
              </a:rPr>
              <a:t>To dry casts, moist wounds &amp; burns</a:t>
            </a:r>
            <a:endParaRPr lang="en-IN" sz="2000" dirty="0">
              <a:solidFill>
                <a:srgbClr val="002060"/>
              </a:solidFill>
              <a:latin typeface="Helvetica" panose="020B0604020202020204" pitchFamily="34" charset="0"/>
            </a:endParaRPr>
          </a:p>
        </p:txBody>
      </p:sp>
      <p:pic>
        <p:nvPicPr>
          <p:cNvPr id="7" name="Picture 6"/>
          <p:cNvPicPr preferRelativeResize="0"/>
          <p:nvPr/>
        </p:nvPicPr>
        <p:blipFill>
          <a:blip r:embed="rId1" cstate="email"/>
          <a:stretch>
            <a:fillRect/>
          </a:stretch>
        </p:blipFill>
        <p:spPr>
          <a:xfrm>
            <a:off x="5545151" y="2522027"/>
            <a:ext cx="3200400" cy="2103120"/>
          </a:xfrm>
          <a:prstGeom prst="rect">
            <a:avLst/>
          </a:prstGeom>
        </p:spPr>
      </p:pic>
      <p:sp>
        <p:nvSpPr>
          <p:cNvPr id="8" name="Content Placeholder 1"/>
          <p:cNvSpPr txBox="1"/>
          <p:nvPr/>
        </p:nvSpPr>
        <p:spPr>
          <a:xfrm>
            <a:off x="359676" y="2348880"/>
            <a:ext cx="2160240" cy="39332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Purpose: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custDataLst>
              <p:tags r:id="rId2"/>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Application of Heat </a:t>
            </a:r>
            <a:endParaRPr lang="en-GB" sz="36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84730" y="4276004"/>
            <a:ext cx="2439798" cy="1015663"/>
          </a:xfrm>
          <a:prstGeom prst="rect">
            <a:avLst/>
          </a:prstGeom>
          <a:noFill/>
        </p:spPr>
        <p:txBody>
          <a:bodyPr wrap="square" rtlCol="0">
            <a:spAutoFit/>
          </a:bodyPr>
          <a:lstStyle/>
          <a:p>
            <a:r>
              <a:rPr lang="en-IN" sz="2000" dirty="0">
                <a:latin typeface="Helvetica" panose="020B0604020202020204" pitchFamily="34" charset="0"/>
              </a:rPr>
              <a:t>1. Hot moist packs</a:t>
            </a:r>
            <a:endParaRPr lang="en-IN" sz="2000" dirty="0">
              <a:latin typeface="Helvetica" panose="020B0604020202020204" pitchFamily="34" charset="0"/>
            </a:endParaRPr>
          </a:p>
          <a:p>
            <a:r>
              <a:rPr lang="en-IN" sz="2000" dirty="0">
                <a:latin typeface="Helvetica" panose="020B0604020202020204" pitchFamily="34" charset="0"/>
              </a:rPr>
              <a:t>2. Whirlpool baths</a:t>
            </a:r>
            <a:endParaRPr lang="en-IN" sz="2000" dirty="0">
              <a:latin typeface="Helvetica" panose="020B0604020202020204" pitchFamily="34" charset="0"/>
            </a:endParaRPr>
          </a:p>
          <a:p>
            <a:r>
              <a:rPr lang="en-IN" sz="2000" dirty="0">
                <a:latin typeface="Helvetica" panose="020B0604020202020204" pitchFamily="34" charset="0"/>
              </a:rPr>
              <a:t>3. Immersion bath </a:t>
            </a:r>
            <a:endParaRPr lang="en-IN" sz="2000" dirty="0">
              <a:latin typeface="Helvetica" panose="020B0604020202020204" pitchFamily="34" charset="0"/>
            </a:endParaRPr>
          </a:p>
        </p:txBody>
      </p:sp>
      <p:sp>
        <p:nvSpPr>
          <p:cNvPr id="3" name="Footer Placeholder 2"/>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11" name="Slide Number Placeholder 10"/>
          <p:cNvSpPr>
            <a:spLocks noGrp="1"/>
          </p:cNvSpPr>
          <p:nvPr>
            <p:ph type="sldNum" sz="quarter" idx="12"/>
          </p:nvPr>
        </p:nvSpPr>
        <p:spPr/>
        <p:txBody>
          <a:bodyPr/>
          <a:lstStyle/>
          <a:p>
            <a:r>
              <a:rPr lang="en-IN" dirty="0"/>
              <a:t>6</a:t>
            </a:r>
            <a:endParaRPr lang="en-IN" dirty="0"/>
          </a:p>
        </p:txBody>
      </p:sp>
      <p:grpSp>
        <p:nvGrpSpPr>
          <p:cNvPr id="12" name="Group 11"/>
          <p:cNvGrpSpPr/>
          <p:nvPr/>
        </p:nvGrpSpPr>
        <p:grpSpPr>
          <a:xfrm>
            <a:off x="0" y="1387981"/>
            <a:ext cx="9028022" cy="5289768"/>
            <a:chOff x="0" y="836712"/>
            <a:chExt cx="9028022" cy="5289768"/>
          </a:xfrm>
        </p:grpSpPr>
        <p:cxnSp>
          <p:nvCxnSpPr>
            <p:cNvPr id="35" name="Straight Connector 34"/>
            <p:cNvCxnSpPr/>
            <p:nvPr/>
          </p:nvCxnSpPr>
          <p:spPr>
            <a:xfrm>
              <a:off x="8163101" y="3182104"/>
              <a:ext cx="0" cy="822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162290" y="2216198"/>
              <a:ext cx="0" cy="814459"/>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841249" y="3183564"/>
              <a:ext cx="0" cy="822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814066" y="2211247"/>
              <a:ext cx="18993" cy="8169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115616" y="2218813"/>
              <a:ext cx="0" cy="596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757455" y="1336508"/>
              <a:ext cx="1054566" cy="5551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724906" y="1327758"/>
              <a:ext cx="972294" cy="534668"/>
            </a:xfrm>
            <a:prstGeom prst="line">
              <a:avLst/>
            </a:prstGeom>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3203848" y="836712"/>
              <a:ext cx="2880320" cy="737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Hot Application</a:t>
              </a:r>
              <a:endParaRPr lang="en-IN" sz="2000" b="1" dirty="0">
                <a:latin typeface="Helvetica" panose="020B0604020202020204" pitchFamily="34" charset="0"/>
              </a:endParaRPr>
            </a:p>
          </p:txBody>
        </p:sp>
        <p:sp>
          <p:nvSpPr>
            <p:cNvPr id="5" name="Oval 4"/>
            <p:cNvSpPr/>
            <p:nvPr/>
          </p:nvSpPr>
          <p:spPr>
            <a:xfrm>
              <a:off x="1566649" y="1737360"/>
              <a:ext cx="164592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Local</a:t>
              </a:r>
              <a:endParaRPr lang="en-IN" sz="2000" b="1" dirty="0">
                <a:latin typeface="Helvetica" panose="020B0604020202020204" pitchFamily="34" charset="0"/>
              </a:endParaRPr>
            </a:p>
          </p:txBody>
        </p:sp>
        <p:sp>
          <p:nvSpPr>
            <p:cNvPr id="6" name="Oval 5"/>
            <p:cNvSpPr/>
            <p:nvPr/>
          </p:nvSpPr>
          <p:spPr>
            <a:xfrm>
              <a:off x="6249280" y="1734420"/>
              <a:ext cx="164592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General</a:t>
              </a:r>
              <a:endParaRPr lang="en-IN" sz="2000" b="1" dirty="0">
                <a:latin typeface="Helvetica" panose="020B0604020202020204" pitchFamily="34" charset="0"/>
              </a:endParaRPr>
            </a:p>
          </p:txBody>
        </p:sp>
        <p:sp>
          <p:nvSpPr>
            <p:cNvPr id="7" name="Oval 6"/>
            <p:cNvSpPr/>
            <p:nvPr/>
          </p:nvSpPr>
          <p:spPr>
            <a:xfrm>
              <a:off x="62679" y="2770094"/>
              <a:ext cx="2103120" cy="608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Dry Heat </a:t>
              </a:r>
              <a:endParaRPr lang="en-IN" sz="2000" b="1" dirty="0">
                <a:latin typeface="Helvetica" panose="020B0604020202020204" pitchFamily="34" charset="0"/>
              </a:endParaRPr>
            </a:p>
          </p:txBody>
        </p:sp>
        <p:sp>
          <p:nvSpPr>
            <p:cNvPr id="9" name="Oval 8"/>
            <p:cNvSpPr/>
            <p:nvPr/>
          </p:nvSpPr>
          <p:spPr>
            <a:xfrm>
              <a:off x="4958356" y="2770632"/>
              <a:ext cx="173736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Dry </a:t>
              </a:r>
              <a:endParaRPr lang="en-IN" sz="2000" b="1" dirty="0">
                <a:latin typeface="Helvetica" panose="020B0604020202020204" pitchFamily="34" charset="0"/>
              </a:endParaRPr>
            </a:p>
          </p:txBody>
        </p:sp>
        <p:sp>
          <p:nvSpPr>
            <p:cNvPr id="10" name="Oval 9"/>
            <p:cNvSpPr/>
            <p:nvPr/>
          </p:nvSpPr>
          <p:spPr>
            <a:xfrm>
              <a:off x="7290662" y="2770632"/>
              <a:ext cx="173736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Moist</a:t>
              </a:r>
              <a:endParaRPr lang="en-IN" sz="2000" b="1" dirty="0">
                <a:latin typeface="Helvetica" panose="020B0604020202020204" pitchFamily="34" charset="0"/>
              </a:endParaRPr>
            </a:p>
          </p:txBody>
        </p:sp>
        <p:sp>
          <p:nvSpPr>
            <p:cNvPr id="13" name="TextBox 12"/>
            <p:cNvSpPr txBox="1"/>
            <p:nvPr/>
          </p:nvSpPr>
          <p:spPr>
            <a:xfrm>
              <a:off x="0" y="3931920"/>
              <a:ext cx="2377440" cy="2194560"/>
            </a:xfrm>
            <a:prstGeom prst="rect">
              <a:avLst/>
            </a:prstGeom>
            <a:noFill/>
          </p:spPr>
          <p:txBody>
            <a:bodyPr wrap="square" rtlCol="0">
              <a:spAutoFit/>
            </a:bodyPr>
            <a:lstStyle/>
            <a:p>
              <a:pPr marL="342900" indent="-342900">
                <a:buFont typeface="+mj-lt"/>
                <a:buAutoNum type="arabicPeriod"/>
              </a:pPr>
              <a:r>
                <a:rPr lang="en-IN" sz="2000" dirty="0">
                  <a:latin typeface="Helvetica" panose="020B0604020202020204" pitchFamily="34" charset="0"/>
                </a:rPr>
                <a:t>Hot water bottle</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Heating lamp</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Heating cradle </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Electric pad</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Infra red lamp</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Diathermy </a:t>
              </a:r>
              <a:endParaRPr lang="en-IN" sz="2000" dirty="0">
                <a:latin typeface="Helvetica" panose="020B0604020202020204" pitchFamily="34" charset="0"/>
              </a:endParaRPr>
            </a:p>
          </p:txBody>
        </p:sp>
        <p:sp>
          <p:nvSpPr>
            <p:cNvPr id="14" name="TextBox 13"/>
            <p:cNvSpPr txBox="1"/>
            <p:nvPr/>
          </p:nvSpPr>
          <p:spPr>
            <a:xfrm>
              <a:off x="2411760" y="3931920"/>
              <a:ext cx="2651760" cy="1938992"/>
            </a:xfrm>
            <a:prstGeom prst="rect">
              <a:avLst/>
            </a:prstGeom>
            <a:noFill/>
          </p:spPr>
          <p:txBody>
            <a:bodyPr wrap="square" rtlCol="0">
              <a:spAutoFit/>
            </a:bodyPr>
            <a:lstStyle/>
            <a:p>
              <a:r>
                <a:rPr lang="en-IN" sz="2000" dirty="0">
                  <a:latin typeface="Helvetica" panose="020B0604020202020204" pitchFamily="34" charset="0"/>
                </a:rPr>
                <a:t>1.  Fomentations</a:t>
              </a:r>
              <a:endParaRPr lang="en-IN" sz="2000" dirty="0">
                <a:latin typeface="Helvetica" panose="020B0604020202020204" pitchFamily="34" charset="0"/>
              </a:endParaRPr>
            </a:p>
            <a:p>
              <a:pPr marL="342900" indent="-342900">
                <a:buFont typeface="+mj-lt"/>
                <a:buAutoNum type="arabicPeriod"/>
              </a:pPr>
              <a:r>
                <a:rPr lang="en-IN" sz="2000" dirty="0" err="1">
                  <a:latin typeface="Helvetica" panose="020B0604020202020204" pitchFamily="34" charset="0"/>
                </a:rPr>
                <a:t>Stupes</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Soaks/baths</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Wax bath</a:t>
              </a:r>
              <a:endParaRPr lang="en-IN" sz="2000" dirty="0">
                <a:latin typeface="Helvetica" panose="020B0604020202020204" pitchFamily="34" charset="0"/>
              </a:endParaRPr>
            </a:p>
            <a:p>
              <a:pPr marL="342900" indent="-342900">
                <a:buFont typeface="+mj-lt"/>
                <a:buAutoNum type="arabicPeriod"/>
              </a:pPr>
              <a:r>
                <a:rPr lang="en-IN" sz="2000" dirty="0" err="1">
                  <a:latin typeface="Helvetica" panose="020B0604020202020204" pitchFamily="34" charset="0"/>
                </a:rPr>
                <a:t>Sitz</a:t>
              </a:r>
              <a:r>
                <a:rPr lang="en-IN" sz="2000" dirty="0">
                  <a:latin typeface="Helvetica" panose="020B0604020202020204" pitchFamily="34" charset="0"/>
                </a:rPr>
                <a:t> bath</a:t>
              </a:r>
              <a:endParaRPr lang="en-IN" sz="2000" dirty="0">
                <a:latin typeface="Helvetica" panose="020B0604020202020204" pitchFamily="34" charset="0"/>
              </a:endParaRPr>
            </a:p>
            <a:p>
              <a:pPr marL="342900" indent="-342900">
                <a:buFont typeface="+mj-lt"/>
                <a:buAutoNum type="arabicPeriod"/>
              </a:pPr>
              <a:r>
                <a:rPr lang="en-IN" sz="2000" dirty="0" err="1">
                  <a:latin typeface="Helvetica" panose="020B0604020202020204" pitchFamily="34" charset="0"/>
                </a:rPr>
                <a:t>Aquathermia</a:t>
              </a:r>
              <a:r>
                <a:rPr lang="en-IN" sz="2000" dirty="0">
                  <a:latin typeface="Helvetica" panose="020B0604020202020204" pitchFamily="34" charset="0"/>
                </a:rPr>
                <a:t> pads</a:t>
              </a:r>
              <a:endParaRPr lang="en-IN" sz="2000" dirty="0">
                <a:latin typeface="Helvetica" panose="020B0604020202020204" pitchFamily="34" charset="0"/>
              </a:endParaRPr>
            </a:p>
          </p:txBody>
        </p:sp>
        <p:sp>
          <p:nvSpPr>
            <p:cNvPr id="15" name="TextBox 14"/>
            <p:cNvSpPr txBox="1"/>
            <p:nvPr/>
          </p:nvSpPr>
          <p:spPr>
            <a:xfrm>
              <a:off x="4928592" y="3945250"/>
              <a:ext cx="1659632" cy="707886"/>
            </a:xfrm>
            <a:prstGeom prst="rect">
              <a:avLst/>
            </a:prstGeom>
            <a:noFill/>
          </p:spPr>
          <p:txBody>
            <a:bodyPr wrap="square" rtlCol="0">
              <a:spAutoFit/>
            </a:bodyPr>
            <a:lstStyle/>
            <a:p>
              <a:r>
                <a:rPr lang="en-IN" sz="2000" dirty="0">
                  <a:latin typeface="Helvetica" panose="020B0604020202020204" pitchFamily="34" charset="0"/>
                </a:rPr>
                <a:t>1.  Sun bath</a:t>
              </a:r>
              <a:endParaRPr lang="en-IN" sz="2000" dirty="0">
                <a:latin typeface="Helvetica" panose="020B0604020202020204" pitchFamily="34" charset="0"/>
              </a:endParaRPr>
            </a:p>
            <a:p>
              <a:r>
                <a:rPr lang="en-IN" sz="2000" dirty="0">
                  <a:latin typeface="Helvetica" panose="020B0604020202020204" pitchFamily="34" charset="0"/>
                </a:rPr>
                <a:t>2.  Hot pack</a:t>
              </a:r>
              <a:endParaRPr lang="en-IN" sz="2000" dirty="0">
                <a:latin typeface="Helvetica" panose="020B0604020202020204" pitchFamily="34" charset="0"/>
              </a:endParaRPr>
            </a:p>
          </p:txBody>
        </p:sp>
        <p:cxnSp>
          <p:nvCxnSpPr>
            <p:cNvPr id="25" name="Straight Connector 24"/>
            <p:cNvCxnSpPr/>
            <p:nvPr/>
          </p:nvCxnSpPr>
          <p:spPr>
            <a:xfrm>
              <a:off x="1097280" y="2212490"/>
              <a:ext cx="2377440" cy="12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3473950" y="2218215"/>
              <a:ext cx="1346" cy="690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15616" y="3393082"/>
              <a:ext cx="0" cy="556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476179" y="3392424"/>
              <a:ext cx="0" cy="622982"/>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2438943" y="2780928"/>
              <a:ext cx="2103120" cy="608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Moist Heat </a:t>
              </a:r>
              <a:endParaRPr lang="en-IN" sz="2000" b="1" dirty="0">
                <a:latin typeface="Helvetica" panose="020B0604020202020204" pitchFamily="34" charset="0"/>
              </a:endParaRPr>
            </a:p>
          </p:txBody>
        </p:sp>
        <p:cxnSp>
          <p:nvCxnSpPr>
            <p:cNvPr id="33" name="Straight Connector 32"/>
            <p:cNvCxnSpPr/>
            <p:nvPr/>
          </p:nvCxnSpPr>
          <p:spPr>
            <a:xfrm>
              <a:off x="5796136" y="2212848"/>
              <a:ext cx="2377440" cy="12673"/>
            </a:xfrm>
            <a:prstGeom prst="line">
              <a:avLst/>
            </a:prstGeom>
          </p:spPr>
          <p:style>
            <a:lnRef idx="2">
              <a:schemeClr val="accent1"/>
            </a:lnRef>
            <a:fillRef idx="0">
              <a:schemeClr val="accent1"/>
            </a:fillRef>
            <a:effectRef idx="1">
              <a:schemeClr val="accent1"/>
            </a:effectRef>
            <a:fontRef idx="minor">
              <a:schemeClr val="tx1"/>
            </a:fontRef>
          </p:style>
        </p:cxnSp>
      </p:grpSp>
      <p:sp>
        <p:nvSpPr>
          <p:cNvPr id="36" name="Rectangle 3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Application of Heat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8" name="Content Placeholder 1"/>
          <p:cNvSpPr txBox="1"/>
          <p:nvPr/>
        </p:nvSpPr>
        <p:spPr>
          <a:xfrm>
            <a:off x="359676" y="1277149"/>
            <a:ext cx="2160240" cy="39332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Classification</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60" y="1124744"/>
            <a:ext cx="8754144" cy="1152128"/>
          </a:xfrm>
        </p:spPr>
        <p:txBody>
          <a:bodyPr>
            <a:noAutofit/>
          </a:bodyPr>
          <a:lstStyle/>
          <a:p>
            <a:pPr marL="0" indent="0">
              <a:buNone/>
            </a:pPr>
            <a:r>
              <a:rPr lang="en-IN" sz="2200" b="1" dirty="0">
                <a:solidFill>
                  <a:srgbClr val="002060"/>
                </a:solidFill>
                <a:latin typeface="Helvetica" panose="020B0604020202020204" pitchFamily="34" charset="0"/>
              </a:rPr>
              <a:t>Definition: </a:t>
            </a:r>
            <a:r>
              <a:rPr lang="en-IN" sz="2200" dirty="0">
                <a:solidFill>
                  <a:srgbClr val="002060"/>
                </a:solidFill>
                <a:latin typeface="Helvetica" panose="020B0604020202020204" pitchFamily="34" charset="0"/>
              </a:rPr>
              <a:t>Application of cold means using an agent on the skin - either moist or dry, and can be applied to produce a local or systemic effect or both</a:t>
            </a:r>
            <a:endParaRPr lang="en-IN" sz="2200" dirty="0">
              <a:solidFill>
                <a:srgbClr val="002060"/>
              </a:solidFill>
              <a:latin typeface="Helvetica" panose="020B0604020202020204" pitchFamily="34" charset="0"/>
            </a:endParaRPr>
          </a:p>
        </p:txBody>
      </p:sp>
      <p:sp>
        <p:nvSpPr>
          <p:cNvPr id="2" name="Footer Placeholder 1"/>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5" name="Slide Number Placeholder 4"/>
          <p:cNvSpPr>
            <a:spLocks noGrp="1"/>
          </p:cNvSpPr>
          <p:nvPr>
            <p:ph type="sldNum" sz="quarter" idx="12"/>
          </p:nvPr>
        </p:nvSpPr>
        <p:spPr/>
        <p:txBody>
          <a:bodyPr/>
          <a:lstStyle/>
          <a:p>
            <a:r>
              <a:rPr lang="en-IN" dirty="0"/>
              <a:t>7</a:t>
            </a:r>
            <a:endParaRPr lang="en-IN" dirty="0"/>
          </a:p>
        </p:txBody>
      </p:sp>
      <p:sp>
        <p:nvSpPr>
          <p:cNvPr id="6" name="Content Placeholder 2"/>
          <p:cNvSpPr txBox="1"/>
          <p:nvPr/>
        </p:nvSpPr>
        <p:spPr>
          <a:xfrm>
            <a:off x="457199" y="2708920"/>
            <a:ext cx="5384049" cy="324036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000" dirty="0">
                <a:solidFill>
                  <a:srgbClr val="002060"/>
                </a:solidFill>
                <a:latin typeface="Helvetica" panose="020B0604020202020204" pitchFamily="34" charset="0"/>
              </a:rPr>
              <a:t>To reduce inflammation </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relieve pain</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prevent oedema and  reduce inflammation</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control haemorrhage</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decrease metabolism and thus prevent gangrene</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reduce body temperature</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anaesthetise an area for a short period</a:t>
            </a:r>
            <a:endParaRPr lang="en-IN" sz="2000" dirty="0">
              <a:solidFill>
                <a:srgbClr val="002060"/>
              </a:solidFill>
              <a:latin typeface="Helvetica" panose="020B0604020202020204" pitchFamily="34" charset="0"/>
            </a:endParaRPr>
          </a:p>
          <a:p>
            <a:r>
              <a:rPr lang="en-IN" sz="2000" dirty="0">
                <a:solidFill>
                  <a:srgbClr val="002060"/>
                </a:solidFill>
                <a:latin typeface="Helvetica" panose="020B0604020202020204" pitchFamily="34" charset="0"/>
              </a:rPr>
              <a:t>To inhibit bacterial growth and prevent suppuration </a:t>
            </a:r>
            <a:endParaRPr lang="en-IN" sz="2000" dirty="0">
              <a:solidFill>
                <a:srgbClr val="002060"/>
              </a:solidFill>
              <a:latin typeface="Helvetica" panose="020B0604020202020204" pitchFamily="34" charset="0"/>
            </a:endParaRPr>
          </a:p>
        </p:txBody>
      </p:sp>
      <p:sp>
        <p:nvSpPr>
          <p:cNvPr id="8" name="Content Placeholder 1"/>
          <p:cNvSpPr txBox="1"/>
          <p:nvPr/>
        </p:nvSpPr>
        <p:spPr>
          <a:xfrm>
            <a:off x="359676" y="2348880"/>
            <a:ext cx="2160240" cy="39332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Purpose: </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cxnSp>
        <p:nvCxnSpPr>
          <p:cNvPr id="9" name="Straight Connector 8"/>
          <p:cNvCxnSpPr/>
          <p:nvPr/>
        </p:nvCxnSpPr>
        <p:spPr>
          <a:xfrm>
            <a:off x="5841249" y="3183564"/>
            <a:ext cx="0" cy="82296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Application of Cold</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2"/>
          <a:stretch>
            <a:fillRect/>
          </a:stretch>
        </p:blipFill>
        <p:spPr>
          <a:xfrm>
            <a:off x="5669280" y="2834640"/>
            <a:ext cx="3200400" cy="2011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028746" y="4523813"/>
            <a:ext cx="2439798" cy="1015663"/>
          </a:xfrm>
          <a:prstGeom prst="rect">
            <a:avLst/>
          </a:prstGeom>
          <a:noFill/>
        </p:spPr>
        <p:txBody>
          <a:bodyPr wrap="square" rtlCol="0">
            <a:spAutoFit/>
          </a:bodyPr>
          <a:lstStyle/>
          <a:p>
            <a:pPr marL="342900" indent="-342900">
              <a:buFont typeface="+mj-lt"/>
              <a:buAutoNum type="arabicPeriod"/>
            </a:pPr>
            <a:r>
              <a:rPr lang="en-IN" sz="2000" dirty="0">
                <a:latin typeface="Helvetica" panose="020B0604020202020204" pitchFamily="34" charset="0"/>
              </a:rPr>
              <a:t>Cold sponge</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Cold pack</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Cold bath</a:t>
            </a:r>
            <a:endParaRPr lang="en-IN" sz="2000" dirty="0">
              <a:latin typeface="Helvetica" panose="020B0604020202020204" pitchFamily="34" charset="0"/>
            </a:endParaRPr>
          </a:p>
        </p:txBody>
      </p:sp>
      <p:sp>
        <p:nvSpPr>
          <p:cNvPr id="3" name="Footer Placeholder 2"/>
          <p:cNvSpPr>
            <a:spLocks noGrp="1"/>
          </p:cNvSpPr>
          <p:nvPr>
            <p:ph type="ftr" sz="quarter" idx="11"/>
          </p:nvPr>
        </p:nvSpPr>
        <p:spPr/>
        <p:txBody>
          <a:bodyPr/>
          <a:lstStyle/>
          <a:p>
            <a:r>
              <a:rPr lang="en-IN" b="1"/>
              <a:t>Copyright: iCare Life Pte Ltd., Singapore </a:t>
            </a:r>
            <a:r>
              <a:rPr lang="en-IN"/>
              <a:t>: </a:t>
            </a:r>
            <a:r>
              <a:rPr lang="en-IN" i="1"/>
              <a:t>This document must not be copied or shared or circulated without the consent of iCare Life and/or its affiliates</a:t>
            </a:r>
            <a:endParaRPr lang="en-IN" i="1" dirty="0"/>
          </a:p>
        </p:txBody>
      </p:sp>
      <p:sp>
        <p:nvSpPr>
          <p:cNvPr id="11" name="Slide Number Placeholder 10"/>
          <p:cNvSpPr>
            <a:spLocks noGrp="1"/>
          </p:cNvSpPr>
          <p:nvPr>
            <p:ph type="sldNum" sz="quarter" idx="12"/>
          </p:nvPr>
        </p:nvSpPr>
        <p:spPr/>
        <p:txBody>
          <a:bodyPr/>
          <a:lstStyle/>
          <a:p>
            <a:r>
              <a:rPr lang="en-IN" dirty="0"/>
              <a:t>8</a:t>
            </a:r>
            <a:endParaRPr lang="en-IN" dirty="0"/>
          </a:p>
        </p:txBody>
      </p:sp>
      <p:grpSp>
        <p:nvGrpSpPr>
          <p:cNvPr id="12" name="Group 11"/>
          <p:cNvGrpSpPr/>
          <p:nvPr/>
        </p:nvGrpSpPr>
        <p:grpSpPr>
          <a:xfrm>
            <a:off x="62679" y="1401836"/>
            <a:ext cx="8965343" cy="3837414"/>
            <a:chOff x="62679" y="836712"/>
            <a:chExt cx="8965343" cy="3837414"/>
          </a:xfrm>
        </p:grpSpPr>
        <p:cxnSp>
          <p:nvCxnSpPr>
            <p:cNvPr id="35" name="Straight Connector 34"/>
            <p:cNvCxnSpPr/>
            <p:nvPr/>
          </p:nvCxnSpPr>
          <p:spPr>
            <a:xfrm>
              <a:off x="8163101" y="3182104"/>
              <a:ext cx="0" cy="822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162290" y="2216198"/>
              <a:ext cx="0" cy="814459"/>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841249" y="3183564"/>
              <a:ext cx="0" cy="8229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814066" y="2211247"/>
              <a:ext cx="18993" cy="81697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115616" y="2218813"/>
              <a:ext cx="0" cy="596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757455" y="1336508"/>
              <a:ext cx="1054566" cy="5551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724906" y="1327758"/>
              <a:ext cx="972294" cy="534668"/>
            </a:xfrm>
            <a:prstGeom prst="line">
              <a:avLst/>
            </a:prstGeom>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3203848" y="836712"/>
              <a:ext cx="2880320" cy="737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Cold Application</a:t>
              </a:r>
              <a:endParaRPr lang="en-IN" sz="2000" b="1" dirty="0">
                <a:latin typeface="Helvetica" panose="020B0604020202020204" pitchFamily="34" charset="0"/>
              </a:endParaRPr>
            </a:p>
          </p:txBody>
        </p:sp>
        <p:sp>
          <p:nvSpPr>
            <p:cNvPr id="5" name="Oval 4"/>
            <p:cNvSpPr/>
            <p:nvPr/>
          </p:nvSpPr>
          <p:spPr>
            <a:xfrm>
              <a:off x="1566649" y="1737360"/>
              <a:ext cx="164592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Local</a:t>
              </a:r>
              <a:endParaRPr lang="en-IN" sz="2000" b="1" dirty="0">
                <a:latin typeface="Helvetica" panose="020B0604020202020204" pitchFamily="34" charset="0"/>
              </a:endParaRPr>
            </a:p>
          </p:txBody>
        </p:sp>
        <p:sp>
          <p:nvSpPr>
            <p:cNvPr id="6" name="Oval 5"/>
            <p:cNvSpPr/>
            <p:nvPr/>
          </p:nvSpPr>
          <p:spPr>
            <a:xfrm>
              <a:off x="6249280" y="1734420"/>
              <a:ext cx="164592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General</a:t>
              </a:r>
              <a:endParaRPr lang="en-IN" sz="2000" b="1" dirty="0">
                <a:latin typeface="Helvetica" panose="020B0604020202020204" pitchFamily="34" charset="0"/>
              </a:endParaRPr>
            </a:p>
          </p:txBody>
        </p:sp>
        <p:sp>
          <p:nvSpPr>
            <p:cNvPr id="7" name="Oval 6"/>
            <p:cNvSpPr/>
            <p:nvPr/>
          </p:nvSpPr>
          <p:spPr>
            <a:xfrm>
              <a:off x="62679" y="2770094"/>
              <a:ext cx="2103120" cy="608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Dry Cold</a:t>
              </a:r>
              <a:endParaRPr lang="en-IN" sz="2000" b="1" dirty="0">
                <a:latin typeface="Helvetica" panose="020B0604020202020204" pitchFamily="34" charset="0"/>
              </a:endParaRPr>
            </a:p>
          </p:txBody>
        </p:sp>
        <p:sp>
          <p:nvSpPr>
            <p:cNvPr id="9" name="Oval 8"/>
            <p:cNvSpPr/>
            <p:nvPr/>
          </p:nvSpPr>
          <p:spPr>
            <a:xfrm>
              <a:off x="4958356" y="2770632"/>
              <a:ext cx="173736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Dry </a:t>
              </a:r>
              <a:endParaRPr lang="en-IN" sz="2000" b="1" dirty="0">
                <a:latin typeface="Helvetica" panose="020B0604020202020204" pitchFamily="34" charset="0"/>
              </a:endParaRPr>
            </a:p>
          </p:txBody>
        </p:sp>
        <p:sp>
          <p:nvSpPr>
            <p:cNvPr id="10" name="Oval 9"/>
            <p:cNvSpPr/>
            <p:nvPr/>
          </p:nvSpPr>
          <p:spPr>
            <a:xfrm>
              <a:off x="7290662" y="2770632"/>
              <a:ext cx="1737360" cy="54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Moist</a:t>
              </a:r>
              <a:endParaRPr lang="en-IN" sz="2000" b="1" dirty="0">
                <a:latin typeface="Helvetica" panose="020B0604020202020204" pitchFamily="34" charset="0"/>
              </a:endParaRPr>
            </a:p>
          </p:txBody>
        </p:sp>
        <p:sp>
          <p:nvSpPr>
            <p:cNvPr id="13" name="TextBox 12"/>
            <p:cNvSpPr txBox="1"/>
            <p:nvPr/>
          </p:nvSpPr>
          <p:spPr>
            <a:xfrm>
              <a:off x="178336" y="3931920"/>
              <a:ext cx="2377440" cy="707886"/>
            </a:xfrm>
            <a:prstGeom prst="rect">
              <a:avLst/>
            </a:prstGeom>
            <a:noFill/>
          </p:spPr>
          <p:txBody>
            <a:bodyPr wrap="square" rtlCol="0">
              <a:spAutoFit/>
            </a:bodyPr>
            <a:lstStyle/>
            <a:p>
              <a:pPr marL="342900" indent="-342900">
                <a:buFont typeface="+mj-lt"/>
                <a:buAutoNum type="arabicPeriod"/>
              </a:pPr>
              <a:r>
                <a:rPr lang="en-IN" sz="2000" dirty="0">
                  <a:latin typeface="Helvetica" panose="020B0604020202020204" pitchFamily="34" charset="0"/>
                </a:rPr>
                <a:t>Ice bag</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Ice collar</a:t>
              </a:r>
              <a:endParaRPr lang="en-IN" sz="2000" dirty="0">
                <a:latin typeface="Helvetica" panose="020B0604020202020204" pitchFamily="34" charset="0"/>
              </a:endParaRPr>
            </a:p>
          </p:txBody>
        </p:sp>
        <p:sp>
          <p:nvSpPr>
            <p:cNvPr id="14" name="TextBox 13"/>
            <p:cNvSpPr txBox="1"/>
            <p:nvPr/>
          </p:nvSpPr>
          <p:spPr>
            <a:xfrm>
              <a:off x="2411760" y="3931920"/>
              <a:ext cx="2651760" cy="707886"/>
            </a:xfrm>
            <a:prstGeom prst="rect">
              <a:avLst/>
            </a:prstGeom>
            <a:noFill/>
          </p:spPr>
          <p:txBody>
            <a:bodyPr wrap="square" rtlCol="0">
              <a:spAutoFit/>
            </a:bodyPr>
            <a:lstStyle/>
            <a:p>
              <a:pPr marL="342900" indent="-342900">
                <a:buFont typeface="+mj-lt"/>
                <a:buAutoNum type="arabicPeriod"/>
              </a:pPr>
              <a:r>
                <a:rPr lang="en-IN" sz="2000" dirty="0">
                  <a:latin typeface="Helvetica" panose="020B0604020202020204" pitchFamily="34" charset="0"/>
                </a:rPr>
                <a:t>Cold compress</a:t>
              </a:r>
              <a:endParaRPr lang="en-IN" sz="2000" dirty="0">
                <a:latin typeface="Helvetica" panose="020B0604020202020204" pitchFamily="34" charset="0"/>
              </a:endParaRPr>
            </a:p>
            <a:p>
              <a:pPr marL="342900" indent="-342900">
                <a:buFont typeface="+mj-lt"/>
                <a:buAutoNum type="arabicPeriod"/>
              </a:pPr>
              <a:r>
                <a:rPr lang="en-IN" sz="2000" dirty="0">
                  <a:latin typeface="Helvetica" panose="020B0604020202020204" pitchFamily="34" charset="0"/>
                </a:rPr>
                <a:t>Cold pack</a:t>
              </a:r>
              <a:endParaRPr lang="en-IN" sz="2000" dirty="0">
                <a:latin typeface="Helvetica" panose="020B0604020202020204" pitchFamily="34" charset="0"/>
              </a:endParaRPr>
            </a:p>
          </p:txBody>
        </p:sp>
        <p:sp>
          <p:nvSpPr>
            <p:cNvPr id="15" name="TextBox 14"/>
            <p:cNvSpPr txBox="1"/>
            <p:nvPr/>
          </p:nvSpPr>
          <p:spPr>
            <a:xfrm>
              <a:off x="4958356" y="3966240"/>
              <a:ext cx="2070390" cy="707886"/>
            </a:xfrm>
            <a:prstGeom prst="rect">
              <a:avLst/>
            </a:prstGeom>
            <a:noFill/>
          </p:spPr>
          <p:txBody>
            <a:bodyPr wrap="square" rtlCol="0">
              <a:spAutoFit/>
            </a:bodyPr>
            <a:lstStyle/>
            <a:p>
              <a:r>
                <a:rPr lang="en-IN" sz="2000" dirty="0">
                  <a:latin typeface="Helvetica" panose="020B0604020202020204" pitchFamily="34" charset="0"/>
                </a:rPr>
                <a:t>Hypothermia warming blanket</a:t>
              </a:r>
              <a:endParaRPr lang="en-IN" sz="2000" dirty="0">
                <a:latin typeface="Helvetica" panose="020B0604020202020204" pitchFamily="34" charset="0"/>
              </a:endParaRPr>
            </a:p>
          </p:txBody>
        </p:sp>
        <p:cxnSp>
          <p:nvCxnSpPr>
            <p:cNvPr id="25" name="Straight Connector 24"/>
            <p:cNvCxnSpPr/>
            <p:nvPr/>
          </p:nvCxnSpPr>
          <p:spPr>
            <a:xfrm>
              <a:off x="1097280" y="2212490"/>
              <a:ext cx="2377440" cy="12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3473950" y="2218215"/>
              <a:ext cx="1346" cy="6909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115616" y="3393082"/>
              <a:ext cx="0" cy="556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476179" y="3392424"/>
              <a:ext cx="0" cy="622982"/>
            </a:xfrm>
            <a:prstGeom prst="line">
              <a:avLst/>
            </a:prstGeom>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2438943" y="2780928"/>
              <a:ext cx="2103120" cy="608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Helvetica" panose="020B0604020202020204" pitchFamily="34" charset="0"/>
                </a:rPr>
                <a:t>Moist Cold</a:t>
              </a:r>
              <a:endParaRPr lang="en-IN" sz="2000" b="1" dirty="0">
                <a:latin typeface="Helvetica" panose="020B0604020202020204" pitchFamily="34" charset="0"/>
              </a:endParaRPr>
            </a:p>
          </p:txBody>
        </p:sp>
        <p:cxnSp>
          <p:nvCxnSpPr>
            <p:cNvPr id="33" name="Straight Connector 32"/>
            <p:cNvCxnSpPr/>
            <p:nvPr/>
          </p:nvCxnSpPr>
          <p:spPr>
            <a:xfrm>
              <a:off x="5796136" y="2212848"/>
              <a:ext cx="2377440" cy="12673"/>
            </a:xfrm>
            <a:prstGeom prst="line">
              <a:avLst/>
            </a:prstGeom>
          </p:spPr>
          <p:style>
            <a:lnRef idx="2">
              <a:schemeClr val="accent1"/>
            </a:lnRef>
            <a:fillRef idx="0">
              <a:schemeClr val="accent1"/>
            </a:fillRef>
            <a:effectRef idx="1">
              <a:schemeClr val="accent1"/>
            </a:effectRef>
            <a:fontRef idx="minor">
              <a:schemeClr val="tx1"/>
            </a:fontRef>
          </p:style>
        </p:cxnSp>
      </p:grpSp>
      <p:sp>
        <p:nvSpPr>
          <p:cNvPr id="36" name="Rectangle 3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Application of Cold</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0" name="Content Placeholder 1"/>
          <p:cNvSpPr txBox="1"/>
          <p:nvPr/>
        </p:nvSpPr>
        <p:spPr>
          <a:xfrm>
            <a:off x="359676" y="1268760"/>
            <a:ext cx="2160240" cy="41557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Helvetica" panose="020B0604020202020204" pitchFamily="34" charset="0"/>
                <a:cs typeface="Helvetica" panose="020B0604020202020204" pitchFamily="34" charset="0"/>
              </a:rPr>
              <a:t>Classification</a:t>
            </a:r>
            <a:endParaRPr lang="en-US" sz="2400" b="1" dirty="0">
              <a:solidFill>
                <a:srgbClr val="002060"/>
              </a:solidFill>
              <a:latin typeface="Helvetica" panose="020B0604020202020204" pitchFamily="34" charset="0"/>
              <a:cs typeface="Helvetica" panose="020B0604020202020204" pitchFamily="34" charset="0"/>
            </a:endParaRPr>
          </a:p>
          <a:p>
            <a:pPr marL="0" indent="0">
              <a:buNone/>
            </a:pPr>
            <a:endParaRPr lang="en-US" b="1" i="1" u="sng" dirty="0">
              <a:solidFill>
                <a:srgbClr val="002060"/>
              </a:solidFill>
              <a:latin typeface="Helvetica" panose="020B0604020202020204" pitchFamily="34" charset="0"/>
              <a:cs typeface="Helvetica" panose="020B0604020202020204" pitchFamily="34" charset="0"/>
            </a:endParaRPr>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11.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6&quot;/&gt;&lt;/object&gt;&lt;object type=&quot;3&quot; unique_id=&quot;10045&quot;&gt;&lt;property id=&quot;20148&quot; value=&quot;5&quot;/&gt;&lt;property id=&quot;20300&quot; value=&quot;Slide 3 - &amp;quot;Introduction &amp;quot;&quot;/&gt;&lt;property id=&quot;20307&quot; value=&quot;367&quot;/&gt;&lt;/object&gt;&lt;object type=&quot;3&quot; unique_id=&quot;10046&quot;&gt;&lt;property id=&quot;20148&quot; value=&quot;5&quot;/&gt;&lt;property id=&quot;20300&quot; value=&quot;Slide 6 - &amp;quot;Application of Heat &amp;quot;&quot;/&gt;&lt;property id=&quot;20307&quot; value=&quot;382&quot;/&gt;&lt;/object&gt;&lt;object type=&quot;3&quot; unique_id=&quot;10048&quot;&gt;&lt;property id=&quot;20148&quot; value=&quot;5&quot;/&gt;&lt;property id=&quot;20300&quot; value=&quot;Slide 7 - &amp;quot;Application of Heat &amp;quot;&quot;/&gt;&lt;property id=&quot;20307&quot; value=&quot;384&quot;/&gt;&lt;/object&gt;&lt;object type=&quot;3&quot; unique_id=&quot;10052&quot;&gt;&lt;property id=&quot;20148&quot; value=&quot;5&quot;/&gt;&lt;property id=&quot;20300&quot; value=&quot;Slide 10&quot;/&gt;&lt;property id=&quot;20307&quot; value=&quot;368&quot;/&gt;&lt;/object&gt;&lt;object type=&quot;3&quot; unique_id=&quot;10055&quot;&gt;&lt;property id=&quot;20148&quot; value=&quot;5&quot;/&gt;&lt;property id=&quot;20300&quot; value=&quot;Slide 13&quot;/&gt;&lt;property id=&quot;20307&quot; value=&quot;371&quot;/&gt;&lt;/object&gt;&lt;object type=&quot;3&quot; unique_id=&quot;10057&quot;&gt;&lt;property id=&quot;20148&quot; value=&quot;5&quot;/&gt;&lt;property id=&quot;20300&quot; value=&quot;Slide 14&quot;/&gt;&lt;property id=&quot;20307&quot; value=&quot;373&quot;/&gt;&lt;/object&gt;&lt;object type=&quot;3&quot; unique_id=&quot;10059&quot;&gt;&lt;property id=&quot;20148&quot; value=&quot;5&quot;/&gt;&lt;property id=&quot;20300&quot; value=&quot;Slide 4&quot;/&gt;&lt;property id=&quot;20307&quot; value=&quot;375&quot;/&gt;&lt;/object&gt;&lt;object type=&quot;3&quot; unique_id=&quot;10060&quot;&gt;&lt;property id=&quot;20148&quot; value=&quot;5&quot;/&gt;&lt;property id=&quot;20300&quot; value=&quot;Slide 5&quot;/&gt;&lt;property id=&quot;20307&quot; value=&quot;376&quot;/&gt;&lt;/object&gt;&lt;object type=&quot;3&quot; unique_id=&quot;10061&quot;&gt;&lt;property id=&quot;20148&quot; value=&quot;5&quot;/&gt;&lt;property id=&quot;20300&quot; value=&quot;Slide 16&quot;/&gt;&lt;property id=&quot;20307&quot; value=&quot;377&quot;/&gt;&lt;/object&gt;&lt;object type=&quot;3&quot; unique_id=&quot;10064&quot;&gt;&lt;property id=&quot;20148&quot; value=&quot;5&quot;/&gt;&lt;property id=&quot;20300&quot; value=&quot;Slide 18&quot;/&gt;&lt;property id=&quot;20307&quot; value=&quot;388&quot;/&gt;&lt;/object&gt;&lt;object type=&quot;3&quot; unique_id=&quot;43979&quot;&gt;&lt;property id=&quot;20148&quot; value=&quot;5&quot;/&gt;&lt;property id=&quot;20300&quot; value=&quot;Slide 2 - &amp;quot;Learning outcomes&amp;quot;&quot;/&gt;&lt;property id=&quot;20307&quot; value=&quot;389&quot;/&gt;&lt;/object&gt;&lt;object type=&quot;3&quot; unique_id=&quot;44492&quot;&gt;&lt;property id=&quot;20148&quot; value=&quot;5&quot;/&gt;&lt;property id=&quot;20300&quot; value=&quot;Slide 8 - &amp;quot;Application of Cold&amp;quot;&quot;/&gt;&lt;property id=&quot;20307&quot; value=&quot;390&quot;/&gt;&lt;/object&gt;&lt;object type=&quot;3&quot; unique_id=&quot;44493&quot;&gt;&lt;property id=&quot;20148&quot; value=&quot;5&quot;/&gt;&lt;property id=&quot;20300&quot; value=&quot;Slide 9 - &amp;quot;Application of Cold&amp;quot;&quot;/&gt;&lt;property id=&quot;20307&quot; value=&quot;391&quot;/&gt;&lt;/object&gt;&lt;object type=&quot;3&quot; unique_id=&quot;44631&quot;&gt;&lt;property id=&quot;20148&quot; value=&quot;5&quot;/&gt;&lt;property id=&quot;20300&quot; value=&quot;Slide 11&quot;/&gt;&lt;property id=&quot;20307&quot; value=&quot;392&quot;/&gt;&lt;/object&gt;&lt;object type=&quot;3&quot; unique_id=&quot;44632&quot;&gt;&lt;property id=&quot;20148&quot; value=&quot;5&quot;/&gt;&lt;property id=&quot;20300&quot; value=&quot;Slide 12&quot;/&gt;&lt;property id=&quot;20307&quot; value=&quot;393&quot;/&gt;&lt;/object&gt;&lt;object type=&quot;3&quot; unique_id=&quot;44699&quot;&gt;&lt;property id=&quot;20148&quot; value=&quot;5&quot;/&gt;&lt;property id=&quot;20300&quot; value=&quot;Slide 15&quot;/&gt;&lt;property id=&quot;20307&quot; value=&quot;394&quot;/&gt;&lt;/object&gt;&lt;object type=&quot;3&quot; unique_id=&quot;44932&quot;&gt;&lt;property id=&quot;20148&quot; value=&quot;5&quot;/&gt;&lt;property id=&quot;20300&quot; value=&quot;Slide 17&quot;/&gt;&lt;property id=&quot;20307&quot; value=&quot;395&quot;/&gt;&lt;/object&gt;&lt;/object&gt;&lt;object type=&quot;8&quot; unique_id=&quot;10042&quot;&gt;&lt;/object&gt;&lt;/object&gt;&lt;/database&gt;"/>
  <p:tag name="SECTOMILLISECCONVERTED" val="1"/>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9831</Words>
  <Application>WPS Presentation</Application>
  <PresentationFormat>On-screen Show (4:3)</PresentationFormat>
  <Paragraphs>310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Helvetica</vt:lpstr>
      <vt:lpstr>Microsoft YaHei</vt:lpstr>
      <vt:lpstr>Arial Unicode MS</vt:lpstr>
      <vt:lpstr>Calibri</vt:lpstr>
      <vt:lpstr>Office Theme</vt:lpstr>
      <vt:lpstr>PowerPoint 演示文稿</vt:lpstr>
      <vt:lpstr>Learning outcomes</vt:lpstr>
      <vt:lpstr>Introduction </vt:lpstr>
      <vt:lpstr>PowerPoint 演示文稿</vt:lpstr>
      <vt:lpstr>PowerPoint 演示文稿</vt:lpstr>
      <vt:lpstr>Application of Heat </vt:lpstr>
      <vt:lpstr>Application of Heat </vt:lpstr>
      <vt:lpstr>Application of Cold</vt:lpstr>
      <vt:lpstr>Application of Cold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Bittok</cp:lastModifiedBy>
  <cp:revision>124</cp:revision>
  <dcterms:created xsi:type="dcterms:W3CDTF">2016-08-26T16:03:00Z</dcterms:created>
  <dcterms:modified xsi:type="dcterms:W3CDTF">2022-11-20T09:30:15Z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427D0204ED334772B1CD251E19D831F1</vt:lpwstr>
  </property>
  <property fmtid="{D5CDD505-2E9C-101B-9397-08002B2CF9AE}" pid="3" name="KSOProductBuildVer">
    <vt:lpwstr>1033-11.2.0.11380</vt:lpwstr>
  </property>
</Properties>
</file>