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2"/>
  </p:handoutMasterIdLst>
  <p:sldIdLst>
    <p:sldId id="294" r:id="rId3"/>
    <p:sldId id="308" r:id="rId4"/>
    <p:sldId id="301" r:id="rId6"/>
    <p:sldId id="407" r:id="rId7"/>
    <p:sldId id="275" r:id="rId8"/>
    <p:sldId id="434" r:id="rId9"/>
    <p:sldId id="283" r:id="rId10"/>
    <p:sldId id="29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chaBhushan" initials="R" lastIdx="1" clrIdx="0"/>
  <p:cmAuthor id="1" name="Amit Pandey" initials="AP" lastIdx="6" clrIdx="1"/>
  <p:cmAuthor id="2" name="ideas" initials="i" lastIdx="1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257" autoAdjust="0"/>
  </p:normalViewPr>
  <p:slideViewPr>
    <p:cSldViewPr>
      <p:cViewPr varScale="1">
        <p:scale>
          <a:sx n="64" d="100"/>
          <a:sy n="64" d="100"/>
        </p:scale>
        <p:origin x="1910" y="72"/>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FB9F8FC-6E26-48E7-8799-D382D90C6110}"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642126-72D9-4D7F-A630-93792730F99D}"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9F1164-DC9E-4563-8C2A-78FD7DA4C9D2}"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9C4448-B535-4D1E-8418-9C9CCD497272}"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Arrange for a human dummy, a bed, a chair and following assistive devices: a pair of spectacles, dentures, oxygen machine, </a:t>
            </a:r>
            <a:r>
              <a:rPr lang="en-US" sz="1200" kern="1200" dirty="0">
                <a:solidFill>
                  <a:schemeClr val="tx1"/>
                </a:solidFill>
                <a:latin typeface="+mn-lt"/>
                <a:ea typeface="+mn-ea"/>
                <a:cs typeface="+mn-cs"/>
              </a:rPr>
              <a:t>walking stick, walker, wheelchair, enema can, catheter, spinal belt, chest belt, neck collar, knee cap, and pressure stockings. </a:t>
            </a:r>
            <a:r>
              <a:rPr lang="en-US" sz="1200" baseline="0" dirty="0"/>
              <a:t>Begin with a demonstration conducted by a trained caregiver about proper use of each of the assistive devices mentioned before using the human dummy in lying as well as sitting position. The demonstration should also include key steps in maintenance of each of these assistive devices. </a:t>
            </a:r>
            <a:endParaRPr lang="en-US" sz="1200" baseline="0" dirty="0"/>
          </a:p>
          <a:p>
            <a:endParaRPr lang="en-US" sz="1200" baseline="0" dirty="0"/>
          </a:p>
          <a:p>
            <a:r>
              <a:rPr lang="en-US" sz="1200" baseline="0" dirty="0"/>
              <a:t>Later the participants should be invited one by one to handle each assistive device and practice its proper use on the human dummy. </a:t>
            </a: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2000" dirty="0">
                <a:latin typeface="Helvetica" panose="020B0604020202020204" pitchFamily="34" charset="0"/>
              </a:rPr>
              <a:t>For an elder, you can use:</a:t>
            </a:r>
            <a:endParaRPr lang="en-US" sz="2000" dirty="0">
              <a:latin typeface="Helvetica" panose="020B0604020202020204" pitchFamily="34" charset="0"/>
            </a:endParaRPr>
          </a:p>
          <a:p>
            <a:endParaRPr lang="en-US" sz="2000" dirty="0">
              <a:latin typeface="Helvetica" panose="020B0604020202020204" pitchFamily="34" charset="0"/>
            </a:endParaRPr>
          </a:p>
          <a:p>
            <a:pPr lvl="1">
              <a:lnSpc>
                <a:spcPct val="120000"/>
              </a:lnSpc>
              <a:buFont typeface="Wingdings" panose="05000000000000000000" pitchFamily="2" charset="2"/>
              <a:buChar char="§"/>
            </a:pPr>
            <a:r>
              <a:rPr lang="en-US" sz="2000" dirty="0">
                <a:latin typeface="Helvetica" panose="020B0604020202020204" pitchFamily="34" charset="0"/>
              </a:rPr>
              <a:t>Spectacles – care includes cleaning with damp cloth and safe storage when not in use</a:t>
            </a:r>
            <a:endParaRPr lang="en-US" sz="2000" dirty="0">
              <a:latin typeface="Helvetica" panose="020B0604020202020204" pitchFamily="34" charset="0"/>
            </a:endParaRPr>
          </a:p>
          <a:p>
            <a:pPr lvl="1">
              <a:lnSpc>
                <a:spcPct val="120000"/>
              </a:lnSpc>
              <a:buFont typeface="Wingdings" panose="05000000000000000000" pitchFamily="2" charset="2"/>
              <a:buChar char="§"/>
            </a:pPr>
            <a:r>
              <a:rPr lang="en-US" sz="2000" dirty="0">
                <a:latin typeface="Helvetica" panose="020B0604020202020204" pitchFamily="34" charset="0"/>
              </a:rPr>
              <a:t>Dentures – care includes regular cleaning and storing in water when not in use</a:t>
            </a:r>
            <a:endParaRPr lang="en-US" sz="2000" dirty="0">
              <a:latin typeface="Helvetica" panose="020B0604020202020204" pitchFamily="34" charset="0"/>
            </a:endParaRPr>
          </a:p>
          <a:p>
            <a:pPr lvl="1">
              <a:lnSpc>
                <a:spcPct val="120000"/>
              </a:lnSpc>
              <a:buFont typeface="Wingdings" panose="05000000000000000000" pitchFamily="2" charset="2"/>
              <a:buChar char="§"/>
            </a:pPr>
            <a:r>
              <a:rPr lang="en-US" sz="2000" dirty="0">
                <a:latin typeface="Helvetica" panose="020B0604020202020204" pitchFamily="34" charset="0"/>
              </a:rPr>
              <a:t>Oxygen machine – care includes following manufacturer’s guidelines for use and keeping it away from open flames</a:t>
            </a:r>
            <a:endParaRPr lang="en-US" sz="2000" dirty="0">
              <a:latin typeface="Helvetica" panose="020B0604020202020204" pitchFamily="34" charset="0"/>
            </a:endParaRPr>
          </a:p>
          <a:p>
            <a:pPr lvl="1">
              <a:lnSpc>
                <a:spcPct val="120000"/>
              </a:lnSpc>
              <a:buFont typeface="Wingdings" panose="05000000000000000000" pitchFamily="2" charset="2"/>
              <a:buChar char="§"/>
            </a:pPr>
            <a:r>
              <a:rPr lang="en-US" sz="2000" dirty="0">
                <a:latin typeface="Helvetica" panose="020B0604020202020204" pitchFamily="34" charset="0"/>
              </a:rPr>
              <a:t>Walking stick or walker – care includes checking for wobbly handles and putting rubber tips on ends</a:t>
            </a:r>
            <a:endParaRPr lang="en-US" sz="2000" dirty="0">
              <a:latin typeface="Helvetica" panose="020B0604020202020204" pitchFamily="34" charset="0"/>
            </a:endParaRPr>
          </a:p>
          <a:p>
            <a:pPr lvl="1">
              <a:lnSpc>
                <a:spcPct val="120000"/>
              </a:lnSpc>
              <a:buFont typeface="Wingdings" panose="05000000000000000000" pitchFamily="2" charset="2"/>
              <a:buChar char="§"/>
            </a:pPr>
            <a:r>
              <a:rPr lang="en-US" sz="2000" dirty="0">
                <a:latin typeface="Helvetica" panose="020B0604020202020204" pitchFamily="34" charset="0"/>
              </a:rPr>
              <a:t>Wheelchair – care includes keeping it clean and checking for loose wheels or handles</a:t>
            </a:r>
            <a:endParaRPr lang="en-US" sz="2000" dirty="0">
              <a:latin typeface="Helvetica" panose="020B0604020202020204" pitchFamily="34" charset="0"/>
            </a:endParaRPr>
          </a:p>
          <a:p>
            <a:pPr lvl="1">
              <a:lnSpc>
                <a:spcPct val="120000"/>
              </a:lnSpc>
              <a:buFont typeface="Wingdings" panose="05000000000000000000" pitchFamily="2" charset="2"/>
              <a:buChar char="§"/>
            </a:pPr>
            <a:r>
              <a:rPr lang="en-US" sz="2000" dirty="0">
                <a:latin typeface="Helvetica" panose="020B0604020202020204" pitchFamily="34" charset="0"/>
              </a:rPr>
              <a:t>Enema can – care includes cleaning and sterilizing the equipment after every use</a:t>
            </a:r>
            <a:endParaRPr lang="en-US" sz="2000" dirty="0">
              <a:latin typeface="Helvetica" panose="020B0604020202020204" pitchFamily="34" charset="0"/>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lvl="1">
              <a:lnSpc>
                <a:spcPct val="150000"/>
              </a:lnSpc>
              <a:buFont typeface="Arial" panose="020B0604020202020204" pitchFamily="34" charset="0"/>
              <a:buChar char="•"/>
            </a:pPr>
            <a:r>
              <a:rPr lang="en-US" sz="2000" dirty="0">
                <a:latin typeface="Helvetica" panose="020B0604020202020204" pitchFamily="34" charset="0"/>
              </a:rPr>
              <a:t>Urinary catheters – care includes making sure catheter does not get disturbed and periodic emptying of urine bag</a:t>
            </a:r>
            <a:endParaRPr lang="en-US" sz="2000" dirty="0">
              <a:latin typeface="Helvetica" panose="020B0604020202020204" pitchFamily="34" charset="0"/>
            </a:endParaRPr>
          </a:p>
          <a:p>
            <a:pPr lvl="1">
              <a:lnSpc>
                <a:spcPct val="150000"/>
              </a:lnSpc>
              <a:buFont typeface="Arial" panose="020B0604020202020204" pitchFamily="34" charset="0"/>
              <a:buChar char="•"/>
            </a:pPr>
            <a:r>
              <a:rPr lang="en-US" sz="2000" dirty="0">
                <a:latin typeface="Helvetica" panose="020B0604020202020204" pitchFamily="34" charset="0"/>
              </a:rPr>
              <a:t>Spinal belt – care includes washing and cleaning as per manufacturer’s guidelines</a:t>
            </a:r>
            <a:endParaRPr lang="en-US" sz="2000" dirty="0">
              <a:latin typeface="Helvetica" panose="020B0604020202020204" pitchFamily="34" charset="0"/>
            </a:endParaRPr>
          </a:p>
          <a:p>
            <a:pPr lvl="1">
              <a:lnSpc>
                <a:spcPct val="150000"/>
              </a:lnSpc>
              <a:buFont typeface="Arial" panose="020B0604020202020204" pitchFamily="34" charset="0"/>
              <a:buChar char="•"/>
            </a:pPr>
            <a:r>
              <a:rPr lang="en-US" sz="2000" dirty="0">
                <a:latin typeface="Helvetica" panose="020B0604020202020204" pitchFamily="34" charset="0"/>
              </a:rPr>
              <a:t>Chest belt – care includes following manufacturer’s guidelines for use and cleaning</a:t>
            </a:r>
            <a:endParaRPr lang="en-US" sz="2000" dirty="0">
              <a:latin typeface="Helvetica" panose="020B0604020202020204" pitchFamily="34" charset="0"/>
            </a:endParaRPr>
          </a:p>
          <a:p>
            <a:pPr lvl="1">
              <a:lnSpc>
                <a:spcPct val="150000"/>
              </a:lnSpc>
              <a:buFont typeface="Arial" panose="020B0604020202020204" pitchFamily="34" charset="0"/>
              <a:buChar char="•"/>
            </a:pPr>
            <a:r>
              <a:rPr lang="en-US" sz="2000" dirty="0">
                <a:latin typeface="Helvetica" panose="020B0604020202020204" pitchFamily="34" charset="0"/>
              </a:rPr>
              <a:t>Knee cap – care includes washing and cleaning as per manufacturer’s instructions</a:t>
            </a:r>
            <a:endParaRPr lang="en-US" sz="2000" dirty="0">
              <a:latin typeface="Helvetica" panose="020B0604020202020204" pitchFamily="34" charset="0"/>
            </a:endParaRPr>
          </a:p>
          <a:p>
            <a:pPr lvl="1">
              <a:lnSpc>
                <a:spcPct val="150000"/>
              </a:lnSpc>
              <a:buFont typeface="Arial" panose="020B0604020202020204" pitchFamily="34" charset="0"/>
              <a:buChar char="•"/>
            </a:pPr>
            <a:r>
              <a:rPr lang="en-US" sz="2000" dirty="0">
                <a:latin typeface="Helvetica" panose="020B0604020202020204" pitchFamily="34" charset="0"/>
              </a:rPr>
              <a:t>Pressure stockings – care includes washing and cleaning as per manufacturer’s instructions</a:t>
            </a:r>
            <a:endParaRPr lang="en-US" sz="2000" dirty="0">
              <a:latin typeface="Helvetica" panose="020B0604020202020204" pitchFamily="34" charset="0"/>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Q1. Who decides which assistive devices an elder should use?</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a:t>
            </a:r>
            <a:r>
              <a:rPr lang="en-US" sz="1200" kern="1200" baseline="0" dirty="0">
                <a:solidFill>
                  <a:schemeClr val="tx1"/>
                </a:solidFill>
                <a:latin typeface="+mn-lt"/>
                <a:ea typeface="+mn-ea"/>
                <a:cs typeface="+mn-cs"/>
              </a:rPr>
              <a:t> Assistive devices are normally recommended for an elder by a doctor. However, as a caregiver, you must be aware of the benefits and use of such devices. A doctor may examine an elder after long intervals of time. In the mean time, the elder may develop a problem that can be managed better with the help of an assistive device. If you are aware of such a device, you can recommend it to the elder or a family member. This can help improve the elder’s condition and also show that you are a well-informed professional.</a:t>
            </a:r>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C7753ED-12F6-4B09-A57D-23DB00BD0763}"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63000" y="6584950"/>
            <a:ext cx="381000" cy="273050"/>
          </a:xfrm>
          <a:prstGeom prst="rect">
            <a:avLst/>
          </a:prstGeom>
        </p:spPr>
        <p:txBody>
          <a:bodyPr/>
          <a:lstStyle>
            <a:lvl1pPr>
              <a:defRPr sz="1000">
                <a:solidFill>
                  <a:schemeClr val="tx1"/>
                </a:solidFill>
                <a:latin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6" name="Slide Number Placeholder 5"/>
          <p:cNvSpPr>
            <a:spLocks noGrp="1"/>
          </p:cNvSpPr>
          <p:nvPr>
            <p:ph type="sldNum" sz="quarter" idx="12"/>
          </p:nvPr>
        </p:nvSpPr>
        <p:spPr>
          <a:xfrm>
            <a:off x="8763000" y="6584951"/>
            <a:ext cx="381000" cy="273049"/>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Slide Number Placeholder 6"/>
          <p:cNvSpPr>
            <a:spLocks noGrp="1"/>
          </p:cNvSpPr>
          <p:nvPr>
            <p:ph type="sldNum" sz="quarter" idx="12"/>
          </p:nvPr>
        </p:nvSpPr>
        <p:spPr>
          <a:xfrm>
            <a:off x="8743950" y="6584951"/>
            <a:ext cx="381000" cy="273049"/>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763000" y="6584950"/>
            <a:ext cx="381000" cy="273050"/>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Slide Number Placeholder 6"/>
          <p:cNvSpPr>
            <a:spLocks noGrp="1"/>
          </p:cNvSpPr>
          <p:nvPr>
            <p:ph type="sldNum" sz="quarter" idx="12"/>
          </p:nvPr>
        </p:nvSpPr>
        <p:spPr>
          <a:xfrm>
            <a:off x="8763000" y="6584950"/>
            <a:ext cx="381000" cy="273050"/>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userDrawn="1"/>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iCare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9" name="Straight Connector 8"/>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32400" y="-27384"/>
            <a:ext cx="9189234" cy="6858000"/>
          </a:xfrm>
          <a:prstGeom prst="rect">
            <a:avLst/>
          </a:prstGeom>
        </p:spPr>
      </p:pic>
      <p:sp>
        <p:nvSpPr>
          <p:cNvPr id="5" name="Title Placeholder 1"/>
          <p:cNvSpPr txBox="1"/>
          <p:nvPr>
            <p:custDataLst>
              <p:tags r:id="rId2"/>
            </p:custDataLst>
          </p:nvPr>
        </p:nvSpPr>
        <p:spPr>
          <a:xfrm>
            <a:off x="-36512" y="548680"/>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Modules Summary Discussion – Q&amp;A</a:t>
            </a:r>
            <a:endParaRPr lang="en-GB" sz="3600" dirty="0">
              <a:latin typeface="Helvetica" panose="020B0604020202020204" pitchFamily="34" charset="0"/>
              <a:cs typeface="Helvetica" panose="020B0604020202020204" pitchFamily="34" charset="0"/>
            </a:endParaRPr>
          </a:p>
        </p:txBody>
      </p:sp>
      <p:sp>
        <p:nvSpPr>
          <p:cNvPr id="2" name="TextBox 1"/>
          <p:cNvSpPr txBox="1"/>
          <p:nvPr/>
        </p:nvSpPr>
        <p:spPr>
          <a:xfrm>
            <a:off x="-36513" y="6680260"/>
            <a:ext cx="9180511" cy="215444"/>
          </a:xfrm>
          <a:prstGeom prst="rect">
            <a:avLst/>
          </a:prstGeom>
          <a:noFill/>
        </p:spPr>
        <p:txBody>
          <a:bodyPr wrap="square" rtlCol="0">
            <a:spAutoFit/>
          </a:bodyPr>
          <a:lstStyle/>
          <a:p>
            <a:pPr algn="ctr"/>
            <a:r>
              <a:rPr lang="en-US" sz="800" b="1" dirty="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
        <p:nvSpPr>
          <p:cNvPr id="7" name="Title Placeholder 1"/>
          <p:cNvSpPr txBox="1"/>
          <p:nvPr>
            <p:custDataLst>
              <p:tags r:id="rId3"/>
            </p:custDataLst>
          </p:nvPr>
        </p:nvSpPr>
        <p:spPr>
          <a:xfrm>
            <a:off x="35496"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12.4</a:t>
            </a:r>
            <a:endParaRPr lang="en-GB" sz="3600" dirty="0">
              <a:latin typeface="Helvetica" panose="020B0604020202020204" pitchFamily="34" charset="0"/>
              <a:cs typeface="Helvetica"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pic>
        <p:nvPicPr>
          <p:cNvPr id="11" name="Picture 10"/>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152400" y="2797200"/>
            <a:ext cx="8668072" cy="1440000"/>
          </a:xfrm>
          <a:prstGeom prst="rect">
            <a:avLst/>
          </a:prstGeom>
        </p:spPr>
      </p:pic>
      <p:sp>
        <p:nvSpPr>
          <p:cNvPr id="12" name="Rectangle 11"/>
          <p:cNvSpPr/>
          <p:nvPr/>
        </p:nvSpPr>
        <p:spPr>
          <a:xfrm>
            <a:off x="541416" y="3276834"/>
            <a:ext cx="8000999"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Assistive Devices for the Elder</a:t>
            </a:r>
            <a:endParaRPr lang="en-US" sz="3000" b="1" dirty="0">
              <a:latin typeface="Helvetica"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sp>
        <p:nvSpPr>
          <p:cNvPr id="13"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4"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15"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pPr>
              <a:buSzPct val="25000"/>
            </a:pPr>
            <a:r>
              <a:rPr lang="en-US" sz="3600" b="1" dirty="0">
                <a:solidFill>
                  <a:schemeClr val="lt1"/>
                </a:solidFill>
                <a:latin typeface="Helvetica Neue"/>
                <a:ea typeface="Helvetica Neue"/>
                <a:cs typeface="Helvetica Neue"/>
              </a:rPr>
              <a:t>Assistive Devices for the Elder</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763000" y="6584950"/>
            <a:ext cx="381000" cy="273050"/>
          </a:xfrm>
        </p:spPr>
        <p:txBody>
          <a:bodyPr/>
          <a:lstStyle/>
          <a:p>
            <a:r>
              <a:rPr lang="en-US" b="1" dirty="0"/>
              <a:t>3</a:t>
            </a:r>
            <a:endParaRPr lang="en-US" b="1" dirty="0"/>
          </a:p>
        </p:txBody>
      </p:sp>
      <p:sp>
        <p:nvSpPr>
          <p:cNvPr id="3" name="Title 1"/>
          <p:cNvSpPr txBox="1"/>
          <p:nvPr/>
        </p:nvSpPr>
        <p:spPr>
          <a:xfrm>
            <a:off x="457200" y="274638"/>
            <a:ext cx="8229600" cy="715962"/>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dirty="0">
                <a:latin typeface="Helvetica" panose="020B0604020202020204" pitchFamily="34" charset="0"/>
              </a:rPr>
              <a:t>Post-Module Activity</a:t>
            </a:r>
            <a:endParaRPr lang="en-US" sz="3600" dirty="0">
              <a:latin typeface="Helvetica" panose="020B0604020202020204" pitchFamily="34" charset="0"/>
            </a:endParaRPr>
          </a:p>
        </p:txBody>
      </p:sp>
      <p:sp>
        <p:nvSpPr>
          <p:cNvPr id="4" name="TextBox 3"/>
          <p:cNvSpPr txBox="1"/>
          <p:nvPr/>
        </p:nvSpPr>
        <p:spPr>
          <a:xfrm>
            <a:off x="304800" y="5181600"/>
            <a:ext cx="8305800" cy="523220"/>
          </a:xfrm>
          <a:prstGeom prst="rect">
            <a:avLst/>
          </a:prstGeom>
          <a:noFill/>
        </p:spPr>
        <p:txBody>
          <a:bodyPr wrap="square" rtlCol="0">
            <a:spAutoFit/>
          </a:bodyPr>
          <a:lstStyle/>
          <a:p>
            <a:pPr algn="ctr"/>
            <a:r>
              <a:rPr lang="en-US" sz="2800" dirty="0">
                <a:latin typeface="Helvetica" panose="020B0604020202020204" pitchFamily="34" charset="0"/>
              </a:rPr>
              <a:t>Practical Training</a:t>
            </a:r>
            <a:endParaRPr lang="en-US" sz="2800" dirty="0">
              <a:latin typeface="Helvetica"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2100"/>
            <a:ext cx="8229600" cy="533400"/>
          </a:xfrm>
        </p:spPr>
        <p:txBody>
          <a:bodyPr>
            <a:noAutofit/>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3" name="Content Placeholder 2"/>
          <p:cNvSpPr>
            <a:spLocks noGrp="1"/>
          </p:cNvSpPr>
          <p:nvPr>
            <p:ph idx="1"/>
          </p:nvPr>
        </p:nvSpPr>
        <p:spPr>
          <a:xfrm>
            <a:off x="622956" y="589511"/>
            <a:ext cx="8229600" cy="5638800"/>
          </a:xfrm>
        </p:spPr>
        <p:txBody>
          <a:bodyPr>
            <a:noAutofit/>
          </a:bodyPr>
          <a:lstStyle/>
          <a:p>
            <a:r>
              <a:rPr lang="en-US" sz="2000" dirty="0">
                <a:latin typeface="Helvetica" panose="020B0604020202020204" pitchFamily="34" charset="0"/>
              </a:rPr>
              <a:t>For an elder, you can use:</a:t>
            </a:r>
            <a:endParaRPr lang="en-US" sz="2000" dirty="0">
              <a:latin typeface="Helvetica" panose="020B0604020202020204" pitchFamily="34" charset="0"/>
            </a:endParaRPr>
          </a:p>
          <a:p>
            <a:endParaRPr lang="en-US" sz="2000" dirty="0">
              <a:latin typeface="Helvetica" panose="020B0604020202020204" pitchFamily="34" charset="0"/>
            </a:endParaRPr>
          </a:p>
          <a:p>
            <a:pPr lvl="1">
              <a:lnSpc>
                <a:spcPct val="120000"/>
              </a:lnSpc>
              <a:buFont typeface="Wingdings" panose="05000000000000000000" pitchFamily="2" charset="2"/>
              <a:buChar char="§"/>
            </a:pPr>
            <a:r>
              <a:rPr lang="en-US" sz="2000" dirty="0">
                <a:latin typeface="Helvetica" panose="020B0604020202020204" pitchFamily="34" charset="0"/>
              </a:rPr>
              <a:t>Spectacles – care includes cleaning with damp cloth and safe storage when not in use</a:t>
            </a:r>
            <a:endParaRPr lang="en-US" sz="2000" dirty="0">
              <a:latin typeface="Helvetica" panose="020B0604020202020204" pitchFamily="34" charset="0"/>
            </a:endParaRPr>
          </a:p>
          <a:p>
            <a:pPr lvl="1">
              <a:lnSpc>
                <a:spcPct val="120000"/>
              </a:lnSpc>
              <a:buFont typeface="Wingdings" panose="05000000000000000000" pitchFamily="2" charset="2"/>
              <a:buChar char="§"/>
            </a:pPr>
            <a:r>
              <a:rPr lang="en-US" sz="2000" dirty="0">
                <a:latin typeface="Helvetica" panose="020B0604020202020204" pitchFamily="34" charset="0"/>
              </a:rPr>
              <a:t>Dentures – care includes regular cleaning and storing in water when not in use</a:t>
            </a:r>
            <a:endParaRPr lang="en-US" sz="2000" dirty="0">
              <a:latin typeface="Helvetica" panose="020B0604020202020204" pitchFamily="34" charset="0"/>
            </a:endParaRPr>
          </a:p>
          <a:p>
            <a:pPr lvl="1">
              <a:lnSpc>
                <a:spcPct val="120000"/>
              </a:lnSpc>
              <a:buFont typeface="Wingdings" panose="05000000000000000000" pitchFamily="2" charset="2"/>
              <a:buChar char="§"/>
            </a:pPr>
            <a:r>
              <a:rPr lang="en-US" sz="2000" dirty="0">
                <a:latin typeface="Helvetica" panose="020B0604020202020204" pitchFamily="34" charset="0"/>
              </a:rPr>
              <a:t>Oxygen machine – care includes following manufacturer’s guidelines for use and keeping it away from open flames</a:t>
            </a:r>
            <a:endParaRPr lang="en-US" sz="2000" dirty="0">
              <a:latin typeface="Helvetica" panose="020B0604020202020204" pitchFamily="34" charset="0"/>
            </a:endParaRPr>
          </a:p>
          <a:p>
            <a:pPr lvl="1">
              <a:lnSpc>
                <a:spcPct val="120000"/>
              </a:lnSpc>
              <a:buFont typeface="Wingdings" panose="05000000000000000000" pitchFamily="2" charset="2"/>
              <a:buChar char="§"/>
            </a:pPr>
            <a:r>
              <a:rPr lang="en-US" sz="2000" dirty="0">
                <a:latin typeface="Helvetica" panose="020B0604020202020204" pitchFamily="34" charset="0"/>
              </a:rPr>
              <a:t>Walking stick or walker – care includes checking for wobbly handles and putting rubber tips on ends</a:t>
            </a:r>
            <a:endParaRPr lang="en-US" sz="2000" dirty="0">
              <a:latin typeface="Helvetica" panose="020B0604020202020204" pitchFamily="34" charset="0"/>
            </a:endParaRPr>
          </a:p>
          <a:p>
            <a:pPr lvl="1">
              <a:lnSpc>
                <a:spcPct val="120000"/>
              </a:lnSpc>
              <a:buFont typeface="Wingdings" panose="05000000000000000000" pitchFamily="2" charset="2"/>
              <a:buChar char="§"/>
            </a:pPr>
            <a:r>
              <a:rPr lang="en-US" sz="2000" dirty="0">
                <a:latin typeface="Helvetica" panose="020B0604020202020204" pitchFamily="34" charset="0"/>
              </a:rPr>
              <a:t>Wheelchair – care includes keeping it clean and checking for loose wheels or handles</a:t>
            </a:r>
            <a:endParaRPr lang="en-US" sz="2000" dirty="0">
              <a:latin typeface="Helvetica" panose="020B0604020202020204" pitchFamily="34" charset="0"/>
            </a:endParaRPr>
          </a:p>
          <a:p>
            <a:pPr lvl="1">
              <a:lnSpc>
                <a:spcPct val="120000"/>
              </a:lnSpc>
              <a:buFont typeface="Wingdings" panose="05000000000000000000" pitchFamily="2" charset="2"/>
              <a:buChar char="§"/>
            </a:pPr>
            <a:r>
              <a:rPr lang="en-US" sz="2000" dirty="0">
                <a:latin typeface="Helvetica" panose="020B0604020202020204" pitchFamily="34" charset="0"/>
              </a:rPr>
              <a:t>Enema can – care includes cleaning and sterilizing the equipment after every use</a:t>
            </a:r>
            <a:endParaRPr lang="en-US" sz="2000" dirty="0">
              <a:latin typeface="Helvetica" panose="020B0604020202020204" pitchFamily="34" charset="0"/>
            </a:endParaRPr>
          </a:p>
        </p:txBody>
      </p:sp>
      <p:sp>
        <p:nvSpPr>
          <p:cNvPr id="5" name="TextBox 4"/>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a:t>
            </a:r>
            <a:endParaRPr lang="en-IN" sz="1000" b="1" dirty="0">
              <a:latin typeface="Helvetica" panose="020B0604020202020204" pitchFamily="34" charset="0"/>
              <a:cs typeface="Helvetica"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2100"/>
            <a:ext cx="8229600" cy="533400"/>
          </a:xfrm>
        </p:spPr>
        <p:txBody>
          <a:bodyPr>
            <a:noAutofit/>
          </a:bodyPr>
          <a:lstStyle/>
          <a:p>
            <a:r>
              <a:rPr lang="en-US" sz="3000" dirty="0">
                <a:latin typeface="Helvetica" panose="020B0604020202020204" pitchFamily="34" charset="0"/>
              </a:rPr>
              <a:t>Summary</a:t>
            </a:r>
            <a:endParaRPr lang="en-US" sz="3000" dirty="0">
              <a:latin typeface="Helvetica" panose="020B0604020202020204" pitchFamily="34" charset="0"/>
            </a:endParaRPr>
          </a:p>
        </p:txBody>
      </p:sp>
      <p:sp>
        <p:nvSpPr>
          <p:cNvPr id="3" name="Content Placeholder 2"/>
          <p:cNvSpPr>
            <a:spLocks noGrp="1"/>
          </p:cNvSpPr>
          <p:nvPr>
            <p:ph idx="1"/>
          </p:nvPr>
        </p:nvSpPr>
        <p:spPr>
          <a:xfrm>
            <a:off x="457200" y="914400"/>
            <a:ext cx="8229600" cy="5105400"/>
          </a:xfrm>
        </p:spPr>
        <p:txBody>
          <a:bodyPr>
            <a:noAutofit/>
          </a:bodyPr>
          <a:lstStyle/>
          <a:p>
            <a:pPr lvl="1">
              <a:lnSpc>
                <a:spcPct val="150000"/>
              </a:lnSpc>
              <a:buFont typeface="Arial" panose="020B0604020202020204" pitchFamily="34" charset="0"/>
              <a:buChar char="•"/>
            </a:pPr>
            <a:r>
              <a:rPr lang="en-US" sz="2000" dirty="0">
                <a:latin typeface="Helvetica" panose="020B0604020202020204" pitchFamily="34" charset="0"/>
              </a:rPr>
              <a:t>Urinary catheters – care includes making sure catheter does not get disturbed and periodic emptying of urine bag</a:t>
            </a:r>
            <a:endParaRPr lang="en-US" sz="2000" dirty="0">
              <a:latin typeface="Helvetica" panose="020B0604020202020204" pitchFamily="34" charset="0"/>
            </a:endParaRPr>
          </a:p>
          <a:p>
            <a:pPr lvl="1">
              <a:lnSpc>
                <a:spcPct val="150000"/>
              </a:lnSpc>
              <a:buFont typeface="Arial" panose="020B0604020202020204" pitchFamily="34" charset="0"/>
              <a:buChar char="•"/>
            </a:pPr>
            <a:r>
              <a:rPr lang="en-US" sz="2000" dirty="0">
                <a:latin typeface="Helvetica" panose="020B0604020202020204" pitchFamily="34" charset="0"/>
              </a:rPr>
              <a:t>Spinal belt – care includes washing and cleaning as per manufacturer’s guidelines</a:t>
            </a:r>
            <a:endParaRPr lang="en-US" sz="2000" dirty="0">
              <a:latin typeface="Helvetica" panose="020B0604020202020204" pitchFamily="34" charset="0"/>
            </a:endParaRPr>
          </a:p>
          <a:p>
            <a:pPr lvl="1">
              <a:lnSpc>
                <a:spcPct val="150000"/>
              </a:lnSpc>
              <a:buFont typeface="Arial" panose="020B0604020202020204" pitchFamily="34" charset="0"/>
              <a:buChar char="•"/>
            </a:pPr>
            <a:r>
              <a:rPr lang="en-US" sz="2000" dirty="0">
                <a:latin typeface="Helvetica" panose="020B0604020202020204" pitchFamily="34" charset="0"/>
              </a:rPr>
              <a:t>Chest belt – care includes following manufacturer’s guidelines for use and cleaning</a:t>
            </a:r>
            <a:endParaRPr lang="en-US" sz="2000" dirty="0">
              <a:latin typeface="Helvetica" panose="020B0604020202020204" pitchFamily="34" charset="0"/>
            </a:endParaRPr>
          </a:p>
          <a:p>
            <a:pPr lvl="1">
              <a:lnSpc>
                <a:spcPct val="150000"/>
              </a:lnSpc>
              <a:buFont typeface="Arial" panose="020B0604020202020204" pitchFamily="34" charset="0"/>
              <a:buChar char="•"/>
            </a:pPr>
            <a:r>
              <a:rPr lang="en-US" sz="2000" dirty="0">
                <a:latin typeface="Helvetica" panose="020B0604020202020204" pitchFamily="34" charset="0"/>
              </a:rPr>
              <a:t>Knee cap – care includes washing and cleaning as per manufacturer’s instructions</a:t>
            </a:r>
            <a:endParaRPr lang="en-US" sz="2000" dirty="0">
              <a:latin typeface="Helvetica" panose="020B0604020202020204" pitchFamily="34" charset="0"/>
            </a:endParaRPr>
          </a:p>
          <a:p>
            <a:pPr lvl="1">
              <a:lnSpc>
                <a:spcPct val="150000"/>
              </a:lnSpc>
              <a:buFont typeface="Arial" panose="020B0604020202020204" pitchFamily="34" charset="0"/>
              <a:buChar char="•"/>
            </a:pPr>
            <a:r>
              <a:rPr lang="en-US" sz="2000" dirty="0">
                <a:latin typeface="Helvetica" panose="020B0604020202020204" pitchFamily="34" charset="0"/>
              </a:rPr>
              <a:t>Pressure stockings – care includes washing and cleaning as per manufacturer’s instructions</a:t>
            </a:r>
            <a:endParaRPr lang="en-US" sz="2000" dirty="0">
              <a:latin typeface="Helvetica" panose="020B0604020202020204" pitchFamily="34" charset="0"/>
            </a:endParaRPr>
          </a:p>
        </p:txBody>
      </p:sp>
      <p:sp>
        <p:nvSpPr>
          <p:cNvPr id="5" name="TextBox 4"/>
          <p:cNvSpPr txBox="1"/>
          <p:nvPr/>
        </p:nvSpPr>
        <p:spPr>
          <a:xfrm>
            <a:off x="8820472" y="6597352"/>
            <a:ext cx="255198" cy="246221"/>
          </a:xfrm>
          <a:prstGeom prst="rect">
            <a:avLst/>
          </a:prstGeom>
          <a:noFill/>
        </p:spPr>
        <p:txBody>
          <a:bodyPr wrap="none" rtlCol="0">
            <a:spAutoFit/>
          </a:bodyPr>
          <a:lstStyle/>
          <a:p>
            <a:r>
              <a:rPr lang="en-IN" sz="1000" b="1" dirty="0">
                <a:latin typeface="Helvetica" panose="020B0604020202020204" pitchFamily="34" charset="0"/>
                <a:cs typeface="Helvetica" panose="020B0604020202020204" pitchFamily="34" charset="0"/>
              </a:rPr>
              <a:t>5</a:t>
            </a:r>
            <a:endParaRPr lang="en-IN" sz="1000" b="1" dirty="0">
              <a:latin typeface="Helvetica" panose="020B0604020202020204" pitchFamily="34" charset="0"/>
              <a:cs typeface="Helvetica"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rPr>
              <a:t>Any Questions?</a:t>
            </a:r>
            <a:endParaRPr lang="en-US" sz="3000" dirty="0">
              <a:latin typeface="Helvetica" panose="020B0604020202020204" pitchFamily="34" charset="0"/>
            </a:endParaRPr>
          </a:p>
        </p:txBody>
      </p:sp>
      <p:sp>
        <p:nvSpPr>
          <p:cNvPr id="4" name="TextBox 3"/>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6 </a:t>
            </a:r>
            <a:endParaRPr lang="en-IN" sz="1000" b="1" dirty="0">
              <a:latin typeface="Helvetica" panose="020B0604020202020204" pitchFamily="34" charset="0"/>
              <a:cs typeface="Helvetica"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18373"/>
            <a:ext cx="9144000" cy="6876373"/>
          </a:xfrm>
          <a:prstGeom prst="rect">
            <a:avLst/>
          </a:prstGeom>
          <a:ln>
            <a:solidFill>
              <a:srgbClr val="7030A0"/>
            </a:solidFill>
          </a:ln>
        </p:spPr>
      </p:pic>
    </p:spTree>
  </p:cSld>
  <p:clrMapOvr>
    <a:masterClrMapping/>
  </p:clrMapOvr>
</p:sld>
</file>

<file path=ppt/tags/tag1.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2.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1532</Words>
  <Application>WPS Presentation</Application>
  <PresentationFormat>On-screen Show (4:3)</PresentationFormat>
  <Paragraphs>56</Paragraphs>
  <Slides>8</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Helvetica</vt:lpstr>
      <vt:lpstr>Arial</vt:lpstr>
      <vt:lpstr>Helvetica Neue</vt:lpstr>
      <vt:lpstr>Microsoft YaHei</vt:lpstr>
      <vt:lpstr>Arial Unicode MS</vt:lpstr>
      <vt:lpstr>Calibri</vt:lpstr>
      <vt:lpstr>Office Theme</vt:lpstr>
      <vt:lpstr>PowerPoint 演示文稿</vt:lpstr>
      <vt:lpstr>PowerPoint 演示文稿</vt:lpstr>
      <vt:lpstr>PowerPoint 演示文稿</vt:lpstr>
      <vt:lpstr>PowerPoint 演示文稿</vt:lpstr>
      <vt:lpstr>Summary</vt:lpstr>
      <vt:lpstr>Summary</vt:lpstr>
      <vt:lpstr>Any Questions?</vt:lpstr>
      <vt:lpstr>PowerPoint 演示文稿</vt:lpstr>
    </vt:vector>
  </TitlesOfParts>
  <Company>Jitendra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IDEA</dc:creator>
  <cp:lastModifiedBy>Dell</cp:lastModifiedBy>
  <cp:revision>696</cp:revision>
  <dcterms:created xsi:type="dcterms:W3CDTF">2013-06-12T07:50:00Z</dcterms:created>
  <dcterms:modified xsi:type="dcterms:W3CDTF">2022-11-27T14:19:09Z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55446351F5EE4CE08345FE00913357DA</vt:lpwstr>
  </property>
  <property fmtid="{D5CDD505-2E9C-101B-9397-08002B2CF9AE}" pid="3" name="KSOProductBuildVer">
    <vt:lpwstr>1033-11.2.0.11417</vt:lpwstr>
  </property>
</Properties>
</file>