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76" r:id="rId3"/>
    <p:sldId id="260" r:id="rId4"/>
    <p:sldId id="280" r:id="rId6"/>
    <p:sldId id="281" r:id="rId7"/>
    <p:sldId id="282" r:id="rId8"/>
    <p:sldId id="283" r:id="rId9"/>
    <p:sldId id="284" r:id="rId10"/>
    <p:sldId id="285" r:id="rId11"/>
    <p:sldId id="286" r:id="rId12"/>
    <p:sldId id="287" r:id="rId13"/>
    <p:sldId id="288" r:id="rId14"/>
    <p:sldId id="289" r:id="rId15"/>
  </p:sldIdLst>
  <p:sldSz cx="9144000" cy="6858000" type="screen4x3"/>
  <p:notesSz cx="6858000" cy="9144000"/>
  <p:custDataLst>
    <p:tags r:id="rId1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29" autoAdjust="0"/>
  </p:normalViewPr>
  <p:slideViewPr>
    <p:cSldViewPr>
      <p:cViewPr varScale="1">
        <p:scale>
          <a:sx n="86" d="100"/>
          <a:sy n="86" d="100"/>
        </p:scale>
        <p:origin x="23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8.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591C7F-0ED6-4E73-8E76-CEA400481036}" type="datetimeFigureOut">
              <a:rPr lang="en-IN" smtClean="0"/>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9E38E99-1632-4CC7-A882-FE2283C24FA9}"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6" Type="http://schemas.openxmlformats.org/officeDocument/2006/relationships/hyperlink" Target="http://www.skillsforhealth.org.uk/code-of-conduct" TargetMode="External"/><Relationship Id="rId5" Type="http://schemas.openxmlformats.org/officeDocument/2006/relationships/hyperlink" Target="http://www.skillsforcare.org.uk/Document-library/Standards/National-minimumtraining-standard-and-code/CodeofConduct.pdf" TargetMode="External"/><Relationship Id="rId4" Type="http://schemas.openxmlformats.org/officeDocument/2006/relationships/hyperlink" Target="http://www.skillsforcare.org.uk/Standards/Care-Certificate/Care-Certificate.aspx" TargetMode="External"/><Relationship Id="rId3" Type="http://schemas.openxmlformats.org/officeDocument/2006/relationships/hyperlink" Target="http://www.skillsforhealth.org.uk/projects/item/24-care-certificate" TargetMode="External"/><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u="none" strike="noStrike" kern="1200" baseline="0" dirty="0" smtClean="0">
                <a:solidFill>
                  <a:schemeClr val="tx1"/>
                </a:solidFill>
                <a:latin typeface="+mn-lt"/>
                <a:ea typeface="+mn-ea"/>
                <a:cs typeface="+mn-cs"/>
              </a:rPr>
              <a:t>The </a:t>
            </a:r>
            <a:r>
              <a:rPr lang="en-GB" sz="1200" b="1" i="0" u="none" strike="noStrike" kern="1200" baseline="0" dirty="0" err="1" smtClean="0">
                <a:solidFill>
                  <a:schemeClr val="tx1"/>
                </a:solidFill>
                <a:latin typeface="+mn-lt"/>
                <a:ea typeface="+mn-ea"/>
                <a:cs typeface="+mn-cs"/>
              </a:rPr>
              <a:t>iCare</a:t>
            </a:r>
            <a:r>
              <a:rPr lang="en-GB" sz="1200" b="1" i="0" u="none" strike="noStrike" kern="1200" baseline="0" dirty="0" smtClean="0">
                <a:solidFill>
                  <a:schemeClr val="tx1"/>
                </a:solidFill>
                <a:latin typeface="+mn-lt"/>
                <a:ea typeface="+mn-ea"/>
                <a:cs typeface="+mn-cs"/>
              </a:rPr>
              <a:t> Certificate </a:t>
            </a:r>
            <a:r>
              <a:rPr lang="en-GB" sz="1200" b="0" i="0" u="none" strike="noStrike" kern="1200" baseline="0" dirty="0" smtClean="0">
                <a:solidFill>
                  <a:schemeClr val="tx1"/>
                </a:solidFill>
                <a:latin typeface="+mn-lt"/>
                <a:ea typeface="+mn-ea"/>
                <a:cs typeface="+mn-cs"/>
              </a:rPr>
              <a:t>is the shared health and social care training, which must be completed and assessed, before  health care support workers are permitted to work in any workplace. </a:t>
            </a:r>
            <a:endParaRPr lang="en-GB" sz="1200" b="0" i="0" u="none" strike="noStrike" kern="1200" baseline="0" dirty="0" smtClean="0">
              <a:solidFill>
                <a:schemeClr val="tx1"/>
              </a:solidFill>
              <a:latin typeface="+mn-lt"/>
              <a:ea typeface="+mn-ea"/>
              <a:cs typeface="+mn-cs"/>
            </a:endParaRPr>
          </a:p>
          <a:p>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 15 standards can be found here:</a:t>
            </a:r>
            <a:endParaRPr lang="en-GB" sz="1200" b="0" i="0" u="none" strike="noStrike" kern="1200" baseline="0" dirty="0" smtClean="0">
              <a:solidFill>
                <a:schemeClr val="tx1"/>
              </a:solidFill>
              <a:latin typeface="+mn-lt"/>
              <a:ea typeface="+mn-ea"/>
              <a:cs typeface="+mn-cs"/>
            </a:endParaRPr>
          </a:p>
          <a:p>
            <a:pPr marL="171450" lvl="0" indent="-171450">
              <a:buFont typeface="Arial" panose="020B0604020202020204" pitchFamily="34" charset="0"/>
              <a:buChar char="•"/>
            </a:pPr>
            <a:r>
              <a:rPr lang="en-GB" sz="1200" u="sng" kern="1200" dirty="0" smtClean="0">
                <a:solidFill>
                  <a:schemeClr val="tx1"/>
                </a:solidFill>
                <a:effectLst/>
                <a:latin typeface="+mn-lt"/>
                <a:ea typeface="+mn-ea"/>
                <a:cs typeface="+mn-cs"/>
                <a:hlinkClick r:id="rId3"/>
              </a:rPr>
              <a:t>www.skillsforhealth.org.uk/projects/item/24-care-certificate</a:t>
            </a:r>
            <a:endParaRPr lang="en-GB" sz="1200" kern="1200" dirty="0" smtClean="0">
              <a:solidFill>
                <a:schemeClr val="tx1"/>
              </a:solidFill>
              <a:effectLst/>
              <a:latin typeface="+mn-lt"/>
              <a:ea typeface="+mn-ea"/>
              <a:cs typeface="+mn-cs"/>
            </a:endParaRPr>
          </a:p>
          <a:p>
            <a:pPr marL="171450" lvl="0" indent="-171450">
              <a:buFont typeface="Arial" panose="020B0604020202020204" pitchFamily="34" charset="0"/>
              <a:buChar char="•"/>
            </a:pPr>
            <a:r>
              <a:rPr lang="en-GB" sz="1200" u="sng" kern="1200" dirty="0" smtClean="0">
                <a:solidFill>
                  <a:schemeClr val="tx1"/>
                </a:solidFill>
                <a:effectLst/>
                <a:latin typeface="+mn-lt"/>
                <a:ea typeface="+mn-ea"/>
                <a:cs typeface="+mn-cs"/>
                <a:hlinkClick r:id="rId4"/>
              </a:rPr>
              <a:t>www.skillsforcare.org.uk/Standards/Care-Certificate/Care-Certificate.aspx</a:t>
            </a:r>
            <a:endParaRPr lang="en-GB" sz="1200" kern="1200" dirty="0" smtClean="0">
              <a:solidFill>
                <a:schemeClr val="tx1"/>
              </a:solidFill>
              <a:effectLst/>
              <a:latin typeface="+mn-lt"/>
              <a:ea typeface="+mn-ea"/>
              <a:cs typeface="+mn-cs"/>
            </a:endParaRPr>
          </a:p>
          <a:p>
            <a:pPr marL="0" indent="0">
              <a:buFont typeface="Arial" panose="020B0604020202020204" pitchFamily="34" charset="0"/>
              <a:buNone/>
            </a:pPr>
            <a:endParaRPr lang="en-GB" sz="1200" b="0" i="0" u="none" strike="noStrike" kern="1200" baseline="0" dirty="0" smtClean="0">
              <a:solidFill>
                <a:schemeClr val="tx1"/>
              </a:solidFill>
              <a:latin typeface="+mn-lt"/>
              <a:ea typeface="+mn-ea"/>
              <a:cs typeface="+mn-cs"/>
            </a:endParaRPr>
          </a:p>
          <a:p>
            <a:r>
              <a:rPr lang="en-GB" sz="1200" b="0" i="0" u="none" strike="noStrike" kern="1200" baseline="0" dirty="0" smtClean="0">
                <a:solidFill>
                  <a:schemeClr val="tx1"/>
                </a:solidFill>
                <a:latin typeface="+mn-lt"/>
                <a:ea typeface="+mn-ea"/>
                <a:cs typeface="+mn-cs"/>
              </a:rPr>
              <a:t>The </a:t>
            </a:r>
            <a:r>
              <a:rPr lang="en-GB" sz="1200" b="1" i="0" u="none" strike="noStrike" kern="1200" baseline="0" dirty="0" smtClean="0">
                <a:solidFill>
                  <a:schemeClr val="tx1"/>
                </a:solidFill>
                <a:latin typeface="+mn-lt"/>
                <a:ea typeface="+mn-ea"/>
                <a:cs typeface="+mn-cs"/>
              </a:rPr>
              <a:t>Code of Conduct for Healthcare Support Workers and Adult Social Care Workers in England</a:t>
            </a:r>
            <a:r>
              <a:rPr lang="en-GB" sz="1200" b="0" i="0" u="none" strike="noStrike" kern="1200" baseline="0" dirty="0" smtClean="0">
                <a:solidFill>
                  <a:schemeClr val="tx1"/>
                </a:solidFill>
                <a:latin typeface="+mn-lt"/>
                <a:ea typeface="+mn-ea"/>
                <a:cs typeface="+mn-cs"/>
              </a:rPr>
              <a:t> has the moral and ethical standards expected of all health and social care workers. The Code can be found here:</a:t>
            </a:r>
            <a:endParaRPr lang="en-GB" sz="1200" b="0" i="0" u="none" strike="noStrike" kern="1200" baseline="0" dirty="0" smtClean="0">
              <a:solidFill>
                <a:schemeClr val="tx1"/>
              </a:solidFill>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200" u="sng" kern="1200" dirty="0" smtClean="0">
                <a:solidFill>
                  <a:schemeClr val="tx1"/>
                </a:solidFill>
                <a:effectLst/>
                <a:latin typeface="+mn-lt"/>
                <a:ea typeface="+mn-ea"/>
                <a:cs typeface="+mn-cs"/>
                <a:hlinkClick r:id="rId5"/>
              </a:rPr>
              <a:t>www.skillsforcare.org.uk/Document-library/Standards/National-minimumtraining-standard-and-code/CodeofConduct.pdf</a:t>
            </a:r>
            <a:endParaRPr lang="en-GB" sz="1200" kern="1200" dirty="0" smtClean="0">
              <a:solidFill>
                <a:schemeClr val="tx1"/>
              </a:solidFill>
              <a:effectLst/>
              <a:latin typeface="+mn-lt"/>
              <a:ea typeface="+mn-ea"/>
              <a:cs typeface="+mn-cs"/>
            </a:endParaRPr>
          </a:p>
          <a:p>
            <a:pPr marL="171450" marR="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GB" sz="1200" u="sng" kern="1200" dirty="0" smtClean="0">
                <a:solidFill>
                  <a:schemeClr val="tx1"/>
                </a:solidFill>
                <a:effectLst/>
                <a:latin typeface="+mn-lt"/>
                <a:ea typeface="+mn-ea"/>
                <a:cs typeface="+mn-cs"/>
                <a:hlinkClick r:id="rId6"/>
              </a:rPr>
              <a:t>www.skillsforhealth.org.uk/code-of-conduct</a:t>
            </a:r>
            <a:endParaRPr lang="en-GB" sz="1200" kern="1200" dirty="0" smtClean="0">
              <a:solidFill>
                <a:schemeClr val="tx1"/>
              </a:solidFill>
              <a:effectLst/>
              <a:latin typeface="+mn-lt"/>
              <a:ea typeface="+mn-ea"/>
              <a:cs typeface="+mn-cs"/>
            </a:endParaRPr>
          </a:p>
          <a:p>
            <a:pPr marL="171450" indent="-171450">
              <a:buFont typeface="Arial" panose="020B0604020202020204" pitchFamily="34" charset="0"/>
              <a:buChar char="•"/>
            </a:pPr>
            <a:endParaRPr lang="en-GB" sz="1200" b="0" i="0" u="none" strike="noStrike" kern="1200" baseline="0" dirty="0" smtClean="0">
              <a:solidFill>
                <a:schemeClr val="tx1"/>
              </a:solidFill>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29E38E99-1632-4CC7-A882-FE2283C24FA9}" type="slidenum">
              <a:rPr lang="en-IN" smtClean="0"/>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 information</a:t>
            </a:r>
            <a:endParaRPr lang="en-GB" b="1" dirty="0" smtClean="0"/>
          </a:p>
          <a:p>
            <a:r>
              <a:rPr lang="en-GB" b="0" u="none" dirty="0" smtClean="0"/>
              <a:t>Differences could include:</a:t>
            </a:r>
            <a:r>
              <a:rPr lang="en-GB" b="0" u="none" baseline="0" dirty="0" smtClean="0"/>
              <a:t> </a:t>
            </a:r>
            <a:endParaRPr lang="en-GB" b="0" u="none" dirty="0" smtClean="0"/>
          </a:p>
          <a:p>
            <a:r>
              <a:rPr lang="en-GB" dirty="0"/>
              <a:t>- Age 			- Appearance </a:t>
            </a:r>
            <a:endParaRPr lang="en-GB" dirty="0"/>
          </a:p>
          <a:p>
            <a:r>
              <a:rPr lang="en-GB" dirty="0"/>
              <a:t>- Ability 			- Disability </a:t>
            </a:r>
            <a:endParaRPr lang="en-GB" dirty="0"/>
          </a:p>
          <a:p>
            <a:r>
              <a:rPr lang="en-GB" dirty="0"/>
              <a:t>- Job role 			- Health </a:t>
            </a:r>
            <a:endParaRPr lang="en-GB" dirty="0"/>
          </a:p>
          <a:p>
            <a:r>
              <a:rPr lang="en-GB" dirty="0"/>
              <a:t>- Background 		- Gender </a:t>
            </a:r>
            <a:endParaRPr lang="en-GB" dirty="0"/>
          </a:p>
          <a:p>
            <a:r>
              <a:rPr lang="en-GB" dirty="0"/>
              <a:t>- Family 			- Friends </a:t>
            </a:r>
            <a:endParaRPr lang="en-GB" dirty="0"/>
          </a:p>
          <a:p>
            <a:r>
              <a:rPr lang="en-GB" dirty="0"/>
              <a:t>- Sexual orientation 		- Religion </a:t>
            </a:r>
            <a:endParaRPr lang="en-GB" dirty="0"/>
          </a:p>
          <a:p>
            <a:r>
              <a:rPr lang="en-GB" dirty="0"/>
              <a:t>- Belief 			- Values </a:t>
            </a:r>
            <a:endParaRPr lang="en-GB" dirty="0"/>
          </a:p>
          <a:p>
            <a:r>
              <a:rPr lang="en-GB" dirty="0"/>
              <a:t>- Culture 			- Marital status </a:t>
            </a:r>
            <a:endParaRPr lang="en-GB" dirty="0"/>
          </a:p>
          <a:p>
            <a:endParaRPr lang="en-GB" b="1" dirty="0" smtClean="0"/>
          </a:p>
          <a:p>
            <a:r>
              <a:rPr lang="en-GB" i="0" u="none" dirty="0" smtClean="0"/>
              <a:t>Discrimination </a:t>
            </a:r>
            <a:r>
              <a:rPr lang="en-GB" i="0" u="none" baseline="0" dirty="0" smtClean="0"/>
              <a:t>is often based on:</a:t>
            </a:r>
            <a:endParaRPr lang="en-GB" i="0" u="none" baseline="0" dirty="0" smtClean="0"/>
          </a:p>
          <a:p>
            <a:endParaRPr lang="en-GB" b="1" dirty="0" smtClean="0"/>
          </a:p>
          <a:p>
            <a:r>
              <a:rPr lang="en-GB" b="1" dirty="0" smtClean="0"/>
              <a:t>Labelling </a:t>
            </a:r>
            <a:r>
              <a:rPr lang="en-GB" dirty="0"/>
              <a:t>means to give a group of people a name because of characteristics, for example </a:t>
            </a:r>
            <a:r>
              <a:rPr lang="en-GB" dirty="0" smtClean="0"/>
              <a:t>cast</a:t>
            </a:r>
            <a:r>
              <a:rPr lang="en-GB" baseline="0" dirty="0" smtClean="0"/>
              <a:t> or religion.</a:t>
            </a:r>
            <a:endParaRPr lang="en-GB" dirty="0"/>
          </a:p>
          <a:p>
            <a:endParaRPr lang="en-GB" b="1" dirty="0" smtClean="0"/>
          </a:p>
          <a:p>
            <a:r>
              <a:rPr lang="en-GB" b="1" dirty="0" smtClean="0"/>
              <a:t>Stereotyping </a:t>
            </a:r>
            <a:r>
              <a:rPr lang="en-GB" dirty="0"/>
              <a:t>means having an opinion about a group and applying this to anyone belonging to this group, for example no woman can park a car. </a:t>
            </a:r>
            <a:endParaRPr lang="en-GB" dirty="0"/>
          </a:p>
          <a:p>
            <a:endParaRPr lang="en-GB" b="1" dirty="0" smtClean="0"/>
          </a:p>
          <a:p>
            <a:r>
              <a:rPr lang="en-GB" b="1" dirty="0" smtClean="0"/>
              <a:t>Prejudice </a:t>
            </a:r>
            <a:r>
              <a:rPr lang="en-GB" dirty="0"/>
              <a:t>means to not like someone just because of the group they belong to.</a:t>
            </a:r>
            <a:endParaRPr lang="en-GB"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solidFill>
                  <a:prstClr val="black"/>
                </a:solidFill>
              </a:rPr>
            </a:fld>
            <a:endParaRPr lang="en-GB">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Additional</a:t>
            </a:r>
            <a:r>
              <a:rPr lang="en-GB" b="1" baseline="0" dirty="0" smtClean="0"/>
              <a:t> Information</a:t>
            </a:r>
            <a:endParaRPr lang="en-GB" b="1" baseline="0" dirty="0" smtClean="0"/>
          </a:p>
          <a:p>
            <a:pPr defTabSz="884555">
              <a:defRPr/>
            </a:pPr>
            <a:endParaRPr lang="en-GB" b="1" dirty="0" smtClean="0"/>
          </a:p>
          <a:p>
            <a:pPr defTabSz="884555">
              <a:defRPr/>
            </a:pPr>
            <a:r>
              <a:rPr lang="en-GB" b="1" dirty="0" smtClean="0"/>
              <a:t>Person </a:t>
            </a:r>
            <a:r>
              <a:rPr lang="en-GB" b="1" dirty="0"/>
              <a:t>centred care </a:t>
            </a:r>
            <a:r>
              <a:rPr lang="en-GB" dirty="0"/>
              <a:t>focuses on the specific and unique needs of the individual. The individual must always be considered as an expert on their own care and needs. You must understand the likes and dislikes, beliefs and personal history of an individual to meet their needs in the best way possible.</a:t>
            </a:r>
            <a:endParaRPr lang="en-GB" dirty="0"/>
          </a:p>
          <a:p>
            <a:pPr defTabSz="884555">
              <a:defRPr/>
            </a:pPr>
            <a:r>
              <a:rPr lang="en-GB" dirty="0"/>
              <a:t> </a:t>
            </a:r>
            <a:endParaRPr lang="en-GB" dirty="0"/>
          </a:p>
          <a:p>
            <a:pPr defTabSz="884555">
              <a:defRPr/>
            </a:pPr>
            <a:r>
              <a:rPr lang="en-GB" b="1" dirty="0"/>
              <a:t>Individuals that are being supported are unique.  </a:t>
            </a:r>
            <a:r>
              <a:rPr lang="en-GB" dirty="0"/>
              <a:t>That means that  the care they require will also need to be unique if it is going to meet their specific needs.</a:t>
            </a:r>
            <a:endParaRPr lang="en-GB" dirty="0"/>
          </a:p>
          <a:p>
            <a:pPr defTabSz="884555">
              <a:defRPr/>
            </a:pPr>
            <a:endParaRPr lang="en-GB" dirty="0"/>
          </a:p>
          <a:p>
            <a:pPr defTabSz="884555">
              <a:defRPr/>
            </a:pPr>
            <a:r>
              <a:rPr lang="en-GB" b="1" u="none" dirty="0" smtClean="0"/>
              <a:t>Working in a non-judgemental way. </a:t>
            </a:r>
            <a:r>
              <a:rPr lang="en-GB" dirty="0" smtClean="0"/>
              <a:t>Workers</a:t>
            </a:r>
            <a:r>
              <a:rPr lang="en-GB" baseline="0" dirty="0" smtClean="0"/>
              <a:t> must ensure that their own beliefs and judgements do not affect the care and support that is provided to the individual.</a:t>
            </a:r>
            <a:endParaRPr lang="en-GB" baseline="0" dirty="0" smtClean="0"/>
          </a:p>
          <a:p>
            <a:pPr defTabSz="884555">
              <a:defRPr/>
            </a:pPr>
            <a:endParaRPr lang="en-GB" baseline="0" dirty="0" smtClean="0"/>
          </a:p>
          <a:p>
            <a:pPr defTabSz="884555">
              <a:defRPr/>
            </a:pPr>
            <a:r>
              <a:rPr lang="en-GB" b="1" u="none" baseline="0" dirty="0" smtClean="0"/>
              <a:t>Agreed ways of working </a:t>
            </a:r>
            <a:r>
              <a:rPr lang="en-GB" baseline="0" dirty="0" smtClean="0"/>
              <a:t>for your workplace to create an environment that is free from discrimination.</a:t>
            </a:r>
            <a:endParaRPr lang="en-GB" baseline="0" dirty="0" smtClean="0"/>
          </a:p>
          <a:p>
            <a:pPr defTabSz="884555">
              <a:defRPr/>
            </a:pPr>
            <a:endParaRPr lang="en-GB" baseline="0" dirty="0" smtClean="0"/>
          </a:p>
          <a:p>
            <a:pPr defTabSz="884555">
              <a:defRPr/>
            </a:pPr>
            <a:r>
              <a:rPr lang="en-GB" b="1" i="0" u="none" baseline="0" dirty="0" smtClean="0"/>
              <a:t>Working in an inclusive way </a:t>
            </a:r>
            <a:r>
              <a:rPr lang="en-GB" baseline="0" dirty="0" smtClean="0"/>
              <a:t>means that workers see and value the positive contribution that all individuals can make to society and in their own care.</a:t>
            </a:r>
            <a:endParaRPr lang="en-GB" baseline="0" dirty="0" smtClean="0"/>
          </a:p>
          <a:p>
            <a:pPr defTabSz="884555">
              <a:defRPr/>
            </a:pPr>
            <a:endParaRPr lang="en-GB" baseline="0" dirty="0" smtClean="0"/>
          </a:p>
          <a:p>
            <a:pPr defTabSz="884555">
              <a:defRPr/>
            </a:pPr>
            <a:r>
              <a:rPr lang="en-GB" b="1" u="none" baseline="0" dirty="0" smtClean="0"/>
              <a:t>Challenging discriminatory practice </a:t>
            </a:r>
            <a:r>
              <a:rPr lang="en-GB" baseline="0" dirty="0" smtClean="0"/>
              <a:t>can take courage.  Workers should have the confidence to confront and challenge discrimination and any inappropriate work practices when they witness it.</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smtClean="0"/>
              <a:t>Question:</a:t>
            </a:r>
            <a:r>
              <a:rPr lang="en-GB" b="1" baseline="0" dirty="0" smtClean="0"/>
              <a:t> </a:t>
            </a:r>
            <a:r>
              <a:rPr lang="en-GB" b="0" dirty="0" smtClean="0"/>
              <a:t>Ask</a:t>
            </a:r>
            <a:r>
              <a:rPr lang="en-GB" b="0" baseline="0" dirty="0" smtClean="0"/>
              <a:t> the learners to discuss the key points of each piece of legislation that relates to equality, diversity and discrimination:</a:t>
            </a:r>
            <a:endParaRPr lang="en-GB" b="0" baseline="0" dirty="0" smtClean="0"/>
          </a:p>
          <a:p>
            <a:endParaRPr lang="en-GB" b="0" dirty="0" smtClean="0"/>
          </a:p>
          <a:p>
            <a:r>
              <a:rPr lang="en-GB" b="1" dirty="0"/>
              <a:t>The Equality </a:t>
            </a:r>
            <a:r>
              <a:rPr lang="en-GB" dirty="0" smtClean="0"/>
              <a:t>makes </a:t>
            </a:r>
            <a:r>
              <a:rPr lang="en-GB" dirty="0"/>
              <a:t>it unlawful to treat people unfairly because of the things that make them different (i.e. protected characteristics). The act also provides protection for individuals who experience discrimination because they are associated with someone who has a protected characteristic. The </a:t>
            </a:r>
            <a:r>
              <a:rPr lang="en-GB" dirty="0" smtClean="0"/>
              <a:t>protected characteristics are:</a:t>
            </a:r>
            <a:endParaRPr lang="en-GB" dirty="0"/>
          </a:p>
          <a:p>
            <a:pPr marL="441960" indent="-441960">
              <a:buFont typeface="Arial" panose="020B0604020202020204" pitchFamily="34" charset="0"/>
              <a:buChar char="•"/>
            </a:pPr>
            <a:r>
              <a:rPr lang="en-GB" dirty="0"/>
              <a:t>Age </a:t>
            </a:r>
            <a:endParaRPr lang="en-GB" dirty="0"/>
          </a:p>
          <a:p>
            <a:pPr marL="441960" indent="-441960">
              <a:buFont typeface="Arial" panose="020B0604020202020204" pitchFamily="34" charset="0"/>
              <a:buChar char="•"/>
            </a:pPr>
            <a:r>
              <a:rPr lang="en-GB" dirty="0"/>
              <a:t>Disability </a:t>
            </a:r>
            <a:endParaRPr lang="en-GB" dirty="0"/>
          </a:p>
          <a:p>
            <a:pPr marL="441960" indent="-441960">
              <a:buFont typeface="Arial" panose="020B0604020202020204" pitchFamily="34" charset="0"/>
              <a:buChar char="•"/>
            </a:pPr>
            <a:r>
              <a:rPr lang="en-GB" dirty="0"/>
              <a:t>Gender reassignment</a:t>
            </a:r>
            <a:endParaRPr lang="en-GB" dirty="0"/>
          </a:p>
          <a:p>
            <a:pPr marL="441960" indent="-441960">
              <a:buFont typeface="Arial" panose="020B0604020202020204" pitchFamily="34" charset="0"/>
              <a:buChar char="•"/>
            </a:pPr>
            <a:r>
              <a:rPr lang="en-GB" dirty="0"/>
              <a:t>Sex </a:t>
            </a:r>
            <a:endParaRPr lang="en-GB" dirty="0"/>
          </a:p>
          <a:p>
            <a:pPr marL="441960" indent="-441960">
              <a:buFont typeface="Arial" panose="020B0604020202020204" pitchFamily="34" charset="0"/>
              <a:buChar char="•"/>
            </a:pPr>
            <a:r>
              <a:rPr lang="en-GB" dirty="0"/>
              <a:t>Sexual orientation</a:t>
            </a:r>
            <a:endParaRPr lang="en-GB" dirty="0"/>
          </a:p>
          <a:p>
            <a:pPr marL="441960" indent="-441960">
              <a:buFont typeface="Arial" panose="020B0604020202020204" pitchFamily="34" charset="0"/>
              <a:buChar char="•"/>
            </a:pPr>
            <a:r>
              <a:rPr lang="en-GB" dirty="0"/>
              <a:t>Race </a:t>
            </a:r>
            <a:endParaRPr lang="en-GB" dirty="0"/>
          </a:p>
          <a:p>
            <a:pPr marL="441960" indent="-441960">
              <a:buFont typeface="Arial" panose="020B0604020202020204" pitchFamily="34" charset="0"/>
              <a:buChar char="•"/>
            </a:pPr>
            <a:r>
              <a:rPr lang="en-GB" dirty="0"/>
              <a:t>Religion or belief </a:t>
            </a:r>
            <a:endParaRPr lang="en-GB" dirty="0"/>
          </a:p>
          <a:p>
            <a:pPr marL="441960" indent="-441960">
              <a:buFont typeface="Arial" panose="020B0604020202020204" pitchFamily="34" charset="0"/>
              <a:buChar char="•"/>
            </a:pPr>
            <a:r>
              <a:rPr lang="en-GB" dirty="0"/>
              <a:t>Marriage and civil partnership </a:t>
            </a:r>
            <a:endParaRPr lang="en-GB" dirty="0"/>
          </a:p>
          <a:p>
            <a:pPr marL="441960" indent="-441960">
              <a:buFont typeface="Arial" panose="020B0604020202020204" pitchFamily="34" charset="0"/>
              <a:buChar char="•"/>
            </a:pPr>
            <a:r>
              <a:rPr lang="en-GB" dirty="0"/>
              <a:t>Pregnancy and maternity. </a:t>
            </a:r>
            <a:endParaRPr lang="en-GB" dirty="0"/>
          </a:p>
          <a:p>
            <a:endParaRPr lang="en-GB" dirty="0"/>
          </a:p>
          <a:p>
            <a:r>
              <a:rPr lang="en-GB" b="1" dirty="0"/>
              <a:t>The Human Rights </a:t>
            </a:r>
            <a:r>
              <a:rPr lang="en-GB" dirty="0" smtClean="0"/>
              <a:t>sets </a:t>
            </a:r>
            <a:r>
              <a:rPr lang="en-GB" dirty="0"/>
              <a:t>out the basic rights of every human being </a:t>
            </a:r>
            <a:r>
              <a:rPr lang="en-GB" dirty="0" smtClean="0"/>
              <a:t>which </a:t>
            </a:r>
            <a:r>
              <a:rPr lang="en-GB" dirty="0"/>
              <a:t>apply regardless of their situation or characteristics. Equality and inclusion are basic human rights. This </a:t>
            </a:r>
            <a:r>
              <a:rPr lang="en-GB" dirty="0" smtClean="0"/>
              <a:t>sets </a:t>
            </a:r>
            <a:r>
              <a:rPr lang="en-GB" dirty="0"/>
              <a:t>out how everyone should be treated by the state and by public authorities.</a:t>
            </a:r>
            <a:endParaRPr lang="en-GB" dirty="0"/>
          </a:p>
          <a:p>
            <a:endParaRPr lang="en-GB" dirty="0"/>
          </a:p>
          <a:p>
            <a:r>
              <a:rPr lang="en-GB" b="1" dirty="0"/>
              <a:t>The Mental Capacity </a:t>
            </a:r>
            <a:r>
              <a:rPr lang="en-GB" b="1" baseline="0" dirty="0" smtClean="0"/>
              <a:t> </a:t>
            </a:r>
            <a:r>
              <a:rPr lang="en-GB" dirty="0" smtClean="0"/>
              <a:t>is </a:t>
            </a:r>
            <a:r>
              <a:rPr lang="en-GB" dirty="0"/>
              <a:t>designed to protect people who can’t make decisions for themselves and sets out the rights of individuals to be supported to make their own decisions whenever possible. Where a person is assessed not to have the capacity to make decisions then the decisions made on their behalf must take into consideration the individual’s needs and preferences and be in their best interests.</a:t>
            </a:r>
            <a:endParaRPr lang="en-GB" dirty="0"/>
          </a:p>
          <a:p>
            <a:endParaRPr lang="en-GB" dirty="0"/>
          </a:p>
          <a:p>
            <a:r>
              <a:rPr lang="en-GB" b="1" dirty="0"/>
              <a:t>The Care </a:t>
            </a:r>
            <a:r>
              <a:rPr lang="en-GB" b="1" baseline="0" dirty="0" smtClean="0"/>
              <a:t> </a:t>
            </a:r>
            <a:r>
              <a:rPr lang="en-GB" dirty="0" smtClean="0"/>
              <a:t>brings </a:t>
            </a:r>
            <a:r>
              <a:rPr lang="en-GB" dirty="0"/>
              <a:t>care and support </a:t>
            </a:r>
            <a:r>
              <a:rPr lang="en-GB" dirty="0" smtClean="0"/>
              <a:t>together and </a:t>
            </a:r>
            <a:r>
              <a:rPr lang="en-GB" dirty="0"/>
              <a:t>introduces a new wellbeing principle. It aims to make care and support clearer and fairer and to put people’s wellbeing at the centre of decisions, and include and develop personalisation in care. </a:t>
            </a:r>
            <a:endParaRPr lang="en-GB" dirty="0"/>
          </a:p>
          <a:p>
            <a:endParaRPr lang="en-GB" dirty="0"/>
          </a:p>
          <a:p>
            <a:r>
              <a:rPr lang="en-GB" b="1" dirty="0"/>
              <a:t>The Health and Social Care </a:t>
            </a:r>
            <a:r>
              <a:rPr lang="en-GB" dirty="0" smtClean="0"/>
              <a:t>aims </a:t>
            </a:r>
            <a:r>
              <a:rPr lang="en-GB" dirty="0"/>
              <a:t>to </a:t>
            </a:r>
            <a:r>
              <a:rPr lang="en-GB" dirty="0" smtClean="0"/>
              <a:t>modernise </a:t>
            </a:r>
            <a:r>
              <a:rPr lang="en-GB" dirty="0"/>
              <a:t>care by supporting new services and giving patients a greater voice in their care. </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baseline="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baseline="0" dirty="0" smtClean="0"/>
              <a:t>Discussion: </a:t>
            </a:r>
            <a:r>
              <a:rPr lang="en-GB" b="0" baseline="0" dirty="0" smtClean="0"/>
              <a:t>Ask the learners to discuss:</a:t>
            </a:r>
            <a:endParaRPr lang="en-GB" b="0" baseline="0" dirty="0" smtClean="0"/>
          </a:p>
          <a:p>
            <a:pPr marL="165735" indent="-165735">
              <a:buFont typeface="Arial" panose="020B0604020202020204" pitchFamily="34" charset="0"/>
              <a:buChar char="•"/>
            </a:pPr>
            <a:r>
              <a:rPr lang="en-GB" b="0" baseline="0" dirty="0" smtClean="0"/>
              <a:t>How they could become aware of discriminatory behaviour </a:t>
            </a:r>
            <a:endParaRPr lang="en-GB" b="0" baseline="0" dirty="0" smtClean="0"/>
          </a:p>
          <a:p>
            <a:pPr marL="165735" indent="-165735">
              <a:buFont typeface="Arial" panose="020B0604020202020204" pitchFamily="34" charset="0"/>
              <a:buChar char="•"/>
            </a:pPr>
            <a:r>
              <a:rPr lang="en-GB" b="0" baseline="0" dirty="0" smtClean="0"/>
              <a:t>What they can do to  challenge and change discriminatory practice</a:t>
            </a:r>
            <a:endParaRPr lang="en-GB" b="0" baseline="0" dirty="0" smtClean="0"/>
          </a:p>
          <a:p>
            <a:endParaRPr lang="en-GB" b="0" baseline="0" dirty="0" smtClean="0"/>
          </a:p>
          <a:p>
            <a:r>
              <a:rPr lang="en-GB" b="1" baseline="0" dirty="0" smtClean="0"/>
              <a:t>Discussion points should include: </a:t>
            </a:r>
            <a:endParaRPr lang="en-GB" b="1" baseline="0" dirty="0" smtClean="0"/>
          </a:p>
          <a:p>
            <a:endParaRPr lang="en-GB" b="1" baseline="0" dirty="0" smtClean="0"/>
          </a:p>
          <a:p>
            <a:pPr marL="165735" indent="-165735">
              <a:buFont typeface="Arial" panose="020B0604020202020204" pitchFamily="34" charset="0"/>
              <a:buChar char="•"/>
            </a:pPr>
            <a:r>
              <a:rPr lang="en-GB" b="0" baseline="0" dirty="0" smtClean="0"/>
              <a:t>Feedback from other workers/managers on their own work and performance</a:t>
            </a:r>
            <a:endParaRPr lang="en-GB" b="0" baseline="0" dirty="0" smtClean="0"/>
          </a:p>
          <a:p>
            <a:pPr marL="165735" indent="-165735">
              <a:buFont typeface="Arial" panose="020B0604020202020204" pitchFamily="34" charset="0"/>
              <a:buChar char="•"/>
            </a:pPr>
            <a:r>
              <a:rPr lang="en-GB" b="0" baseline="0" dirty="0" smtClean="0"/>
              <a:t>Thinking about the way they work</a:t>
            </a:r>
            <a:endParaRPr lang="en-GB" b="0" baseline="0" dirty="0" smtClean="0"/>
          </a:p>
          <a:p>
            <a:pPr marL="165735" indent="-165735">
              <a:buFont typeface="Arial" panose="020B0604020202020204" pitchFamily="34" charset="0"/>
              <a:buChar char="•"/>
            </a:pPr>
            <a:r>
              <a:rPr lang="en-GB" b="0" baseline="0" dirty="0" smtClean="0"/>
              <a:t>Watching other people work</a:t>
            </a:r>
            <a:endParaRPr lang="en-GB" b="0" baseline="0" dirty="0" smtClean="0"/>
          </a:p>
          <a:p>
            <a:pPr marL="165735" indent="-165735">
              <a:buFont typeface="Arial" panose="020B0604020202020204" pitchFamily="34" charset="0"/>
              <a:buChar char="•"/>
            </a:pPr>
            <a:r>
              <a:rPr lang="en-GB" b="0" baseline="0" dirty="0" smtClean="0"/>
              <a:t>Watching how the individuals they support are treated</a:t>
            </a:r>
            <a:endParaRPr lang="en-GB" b="0" baseline="0" dirty="0" smtClean="0"/>
          </a:p>
          <a:p>
            <a:pPr marL="165735" indent="-165735">
              <a:buFont typeface="Arial" panose="020B0604020202020204" pitchFamily="34" charset="0"/>
              <a:buChar char="•"/>
            </a:pPr>
            <a:r>
              <a:rPr lang="en-GB" b="0" baseline="0" dirty="0" smtClean="0"/>
              <a:t>Identifying poor practice is the first stage in changing it for the better. </a:t>
            </a:r>
            <a:endParaRPr lang="en-GB" b="0" baseline="0" dirty="0" smtClean="0"/>
          </a:p>
          <a:p>
            <a:pPr marL="165735" indent="-165735">
              <a:buFont typeface="Arial" panose="020B0604020202020204" pitchFamily="34" charset="0"/>
              <a:buChar char="•"/>
            </a:pPr>
            <a:r>
              <a:rPr lang="en-GB" b="0" baseline="0" dirty="0" smtClean="0"/>
              <a:t>Reflection and feedback can help to identify how to do things differently to achieve better outcomes</a:t>
            </a:r>
            <a:endParaRPr lang="en-GB" b="0" baseline="0" dirty="0" smtClean="0"/>
          </a:p>
          <a:p>
            <a:pPr marL="165735" indent="-165735">
              <a:buFont typeface="Arial" panose="020B0604020202020204" pitchFamily="34" charset="0"/>
              <a:buChar char="•"/>
            </a:pPr>
            <a:r>
              <a:rPr lang="en-GB" b="0" baseline="0" dirty="0" smtClean="0"/>
              <a:t>Information advice and support available from</a:t>
            </a:r>
            <a:endParaRPr lang="en-GB" b="0" baseline="0" dirty="0" smtClean="0"/>
          </a:p>
          <a:p>
            <a:pPr marL="608330" lvl="1" indent="-165735">
              <a:buFont typeface="Arial" panose="020B0604020202020204" pitchFamily="34" charset="0"/>
              <a:buChar char="•"/>
            </a:pPr>
            <a:r>
              <a:rPr lang="en-GB" b="0" baseline="0" dirty="0" smtClean="0"/>
              <a:t>Agreed ways of working in their own organisation</a:t>
            </a:r>
            <a:endParaRPr lang="en-GB" b="0" baseline="0" dirty="0" smtClean="0"/>
          </a:p>
          <a:p>
            <a:pPr marL="608330" lvl="1" indent="-165735">
              <a:buFont typeface="Arial" panose="020B0604020202020204" pitchFamily="34" charset="0"/>
              <a:buChar char="•"/>
            </a:pPr>
            <a:r>
              <a:rPr lang="en-GB" b="0" baseline="0" dirty="0" smtClean="0"/>
              <a:t>The standards for quality and safety</a:t>
            </a:r>
            <a:endParaRPr lang="en-GB" b="0" baseline="0" dirty="0" smtClean="0"/>
          </a:p>
          <a:p>
            <a:pPr marL="608330" lvl="1" indent="-165735">
              <a:buFont typeface="Arial" panose="020B0604020202020204" pitchFamily="34" charset="0"/>
              <a:buChar char="•"/>
            </a:pPr>
            <a:r>
              <a:rPr lang="en-GB" b="0" baseline="0" dirty="0" smtClean="0"/>
              <a:t>Getting advice and guidance from their manager</a:t>
            </a:r>
            <a:endParaRPr lang="en-GB" b="0" baseline="0" dirty="0" smtClean="0"/>
          </a:p>
          <a:p>
            <a:pPr marL="608330" lvl="1" indent="-165735">
              <a:buFont typeface="Arial" panose="020B0604020202020204" pitchFamily="34" charset="0"/>
              <a:buChar char="•"/>
            </a:pPr>
            <a:r>
              <a:rPr lang="en-GB" b="0" baseline="0" dirty="0" smtClean="0"/>
              <a:t>Discussion with colleagues and managers in meetings, discussions, supervision and appraisal</a:t>
            </a:r>
            <a:endParaRPr lang="en-GB" b="0" baseline="0" dirty="0" smtClean="0"/>
          </a:p>
          <a:p>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4555">
              <a:defRPr/>
            </a:pPr>
            <a:r>
              <a:rPr lang="en-GB" b="1" baseline="0" dirty="0" smtClean="0"/>
              <a:t>Trainer should ask class why they chose the correct answer</a:t>
            </a:r>
            <a:endParaRPr lang="en-GB" b="1" baseline="0" dirty="0" smtClean="0"/>
          </a:p>
          <a:p>
            <a:pPr defTabSz="884555">
              <a:defRPr/>
            </a:pPr>
            <a:endParaRPr lang="en-GB" b="1" baseline="0" dirty="0" smtClean="0"/>
          </a:p>
          <a:p>
            <a:pPr marL="0" marR="0" indent="0" algn="l" defTabSz="884555" rtl="0" eaLnBrk="1" fontAlgn="auto" latinLnBrk="0" hangingPunct="1">
              <a:lnSpc>
                <a:spcPct val="100000"/>
              </a:lnSpc>
              <a:spcBef>
                <a:spcPts val="0"/>
              </a:spcBef>
              <a:spcAft>
                <a:spcPts val="0"/>
              </a:spcAft>
              <a:buClrTx/>
              <a:buSzTx/>
              <a:buFontTx/>
              <a:buNone/>
              <a:defRPr/>
            </a:pPr>
            <a:r>
              <a:rPr lang="en-GB" b="1" dirty="0" smtClean="0"/>
              <a:t>Feedback</a:t>
            </a:r>
            <a:endParaRPr lang="en-GB" b="1" dirty="0" smtClean="0"/>
          </a:p>
          <a:p>
            <a:endParaRPr lang="en-GB" dirty="0" smtClean="0"/>
          </a:p>
          <a:p>
            <a:r>
              <a:rPr lang="en-GB" dirty="0" smtClean="0"/>
              <a:t>A</a:t>
            </a:r>
            <a:r>
              <a:rPr lang="en-GB" baseline="0" dirty="0" smtClean="0"/>
              <a:t> – </a:t>
            </a:r>
            <a:r>
              <a:rPr lang="en-GB" dirty="0" smtClean="0"/>
              <a:t>Working in ways that</a:t>
            </a:r>
            <a:r>
              <a:rPr lang="en-GB" baseline="0" dirty="0" smtClean="0"/>
              <a:t> promote equality, diversity and inclusion will help to ensure that people are treated fairly and that they are not discriminated against.</a:t>
            </a:r>
            <a:endParaRPr lang="en-GB" baseline="0" dirty="0" smtClean="0"/>
          </a:p>
          <a:p>
            <a:r>
              <a:rPr lang="en-GB" baseline="0" dirty="0" smtClean="0"/>
              <a:t>B – By working in ways that promote diversity, workers are valuing the things that make people different, unique and individual.</a:t>
            </a:r>
            <a:endParaRPr lang="en-GB" baseline="0" dirty="0" smtClean="0"/>
          </a:p>
          <a:p>
            <a:r>
              <a:rPr lang="en-GB" baseline="0" dirty="0" smtClean="0"/>
              <a:t>C – Working in ways that treat people as unique and embraces their differences ensures that their individual needs and preferences are respected.</a:t>
            </a:r>
            <a:endParaRPr lang="en-GB" baseline="0" dirty="0" smtClean="0"/>
          </a:p>
          <a:p>
            <a:r>
              <a:rPr lang="en-GB" baseline="0" dirty="0" smtClean="0"/>
              <a:t>D – Enabling people to be involved in activities, groups and in society can help them to maintain a sense of self-worth and to feel like valued members of society.</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4555">
              <a:defRPr/>
            </a:pPr>
            <a:r>
              <a:rPr lang="en-GB" b="1" baseline="0" dirty="0" smtClean="0"/>
              <a:t>Trainer should ask class why they chose the correct answer</a:t>
            </a:r>
            <a:endParaRPr lang="en-GB" b="1" baseline="0" dirty="0" smtClean="0"/>
          </a:p>
          <a:p>
            <a:pPr defTabSz="884555">
              <a:defRPr/>
            </a:pPr>
            <a:endParaRPr lang="en-GB" b="1" baseline="0" dirty="0" smtClean="0"/>
          </a:p>
          <a:p>
            <a:pPr marL="0" marR="0" indent="0" algn="l" defTabSz="884555" rtl="0" eaLnBrk="1" fontAlgn="auto" latinLnBrk="0" hangingPunct="1">
              <a:lnSpc>
                <a:spcPct val="100000"/>
              </a:lnSpc>
              <a:spcBef>
                <a:spcPts val="0"/>
              </a:spcBef>
              <a:spcAft>
                <a:spcPts val="0"/>
              </a:spcAft>
              <a:buClrTx/>
              <a:buSzTx/>
              <a:buFontTx/>
              <a:buNone/>
              <a:defRPr/>
            </a:pPr>
            <a:r>
              <a:rPr lang="en-GB" b="1" dirty="0" smtClean="0"/>
              <a:t>Feedback</a:t>
            </a:r>
            <a:endParaRPr lang="en-GB" b="1" dirty="0" smtClean="0"/>
          </a:p>
          <a:p>
            <a:pPr defTabSz="884555">
              <a:defRPr/>
            </a:pPr>
            <a:endParaRPr lang="en-GB" b="1" baseline="0" dirty="0" smtClean="0"/>
          </a:p>
          <a:p>
            <a:pPr defTabSz="884555">
              <a:defRPr/>
            </a:pPr>
            <a:r>
              <a:rPr lang="en-GB" dirty="0" smtClean="0"/>
              <a:t>A</a:t>
            </a:r>
            <a:r>
              <a:rPr lang="en-GB" baseline="0" dirty="0" smtClean="0"/>
              <a:t> – </a:t>
            </a:r>
            <a:r>
              <a:rPr lang="en-GB" dirty="0" smtClean="0"/>
              <a:t>It is part of your Duty of Care to</a:t>
            </a:r>
            <a:r>
              <a:rPr lang="en-GB" baseline="0" dirty="0" smtClean="0"/>
              <a:t> uphold people’s rights and </a:t>
            </a:r>
            <a:r>
              <a:rPr lang="en-GB" dirty="0" smtClean="0"/>
              <a:t>challenge discriminatory</a:t>
            </a:r>
            <a:r>
              <a:rPr lang="en-GB" baseline="0" dirty="0" smtClean="0"/>
              <a:t> behaviour. You should not behave in the same way but should challenge the behaviour.</a:t>
            </a:r>
            <a:endParaRPr lang="en-GB" baseline="0" dirty="0" smtClean="0"/>
          </a:p>
          <a:p>
            <a:r>
              <a:rPr lang="en-GB" baseline="0" dirty="0" smtClean="0"/>
              <a:t>B – If you identify discriminatory practice by another worker you should discuss it with your manager.  They will be able to identify ways that the worker can change the ways they work for the better. </a:t>
            </a:r>
            <a:endParaRPr lang="en-GB" baseline="0" dirty="0" smtClean="0"/>
          </a:p>
          <a:p>
            <a:r>
              <a:rPr lang="en-GB" baseline="0" dirty="0" smtClean="0"/>
              <a:t>C – Although there may be a breach of The Human Rights Act, it is important that workers discuss the problem with their manager as this can lead to a positive change in working practices.</a:t>
            </a:r>
            <a:endParaRPr lang="en-GB" baseline="0" dirty="0" smtClean="0"/>
          </a:p>
          <a:p>
            <a:r>
              <a:rPr lang="en-GB" baseline="0" dirty="0" smtClean="0"/>
              <a:t>D – Although there may be a breach of The Equality Act, it is important that workers discuss the problem with their manager as this can lead to a positive change in working practices.</a:t>
            </a:r>
            <a:endParaRPr lang="en-GB" baseline="0" dirty="0" smtClean="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4555">
              <a:defRPr/>
            </a:pPr>
            <a:r>
              <a:rPr lang="en-GB" b="1" baseline="0" dirty="0" smtClean="0"/>
              <a:t>Trainer should ask class why they chose the correct answer</a:t>
            </a:r>
            <a:endParaRPr lang="en-GB" b="1" baseline="0" dirty="0" smtClean="0"/>
          </a:p>
          <a:p>
            <a:pPr defTabSz="884555">
              <a:defRPr/>
            </a:pPr>
            <a:endParaRPr lang="en-GB" b="1" baseline="0" dirty="0" smtClean="0"/>
          </a:p>
          <a:p>
            <a:pPr marL="0" marR="0" indent="0" algn="l" defTabSz="884555" rtl="0" eaLnBrk="1" fontAlgn="auto" latinLnBrk="0" hangingPunct="1">
              <a:lnSpc>
                <a:spcPct val="100000"/>
              </a:lnSpc>
              <a:spcBef>
                <a:spcPts val="0"/>
              </a:spcBef>
              <a:spcAft>
                <a:spcPts val="0"/>
              </a:spcAft>
              <a:buClrTx/>
              <a:buSzTx/>
              <a:buFontTx/>
              <a:buNone/>
              <a:defRPr/>
            </a:pPr>
            <a:r>
              <a:rPr lang="en-GB" b="1" dirty="0" smtClean="0"/>
              <a:t>Feedback</a:t>
            </a:r>
            <a:endParaRPr lang="en-GB" b="1" dirty="0" smtClean="0"/>
          </a:p>
          <a:p>
            <a:endParaRPr lang="en-GB" dirty="0" smtClean="0"/>
          </a:p>
          <a:p>
            <a:r>
              <a:rPr lang="en-GB" dirty="0" smtClean="0"/>
              <a:t>A</a:t>
            </a:r>
            <a:r>
              <a:rPr lang="en-GB" baseline="0" dirty="0" smtClean="0"/>
              <a:t> – It is the aim of Mental Capacity Act to protect people who can’t make decisions for themselves.</a:t>
            </a:r>
            <a:endParaRPr lang="en-GB" baseline="0" dirty="0" smtClean="0"/>
          </a:p>
          <a:p>
            <a:r>
              <a:rPr lang="en-GB" baseline="0" dirty="0" smtClean="0"/>
              <a:t>B – The Equality Act sets out the 9 protected characteristics which can be the basis of discrimination.</a:t>
            </a:r>
            <a:endParaRPr lang="en-GB" baseline="0" dirty="0" smtClean="0"/>
          </a:p>
          <a:p>
            <a:r>
              <a:rPr lang="en-GB" baseline="0" dirty="0" smtClean="0"/>
              <a:t>C – The Care Act introduces the ‘Wellbeing Principle.’</a:t>
            </a:r>
            <a:endParaRPr lang="en-GB" baseline="0" dirty="0" smtClean="0"/>
          </a:p>
          <a:p>
            <a:r>
              <a:rPr lang="en-GB" baseline="0" dirty="0" smtClean="0"/>
              <a:t>D – The Human Rights Act sets out the basic rights and freedoms of every person in the United Kingdom.</a:t>
            </a:r>
            <a:endParaRPr lang="en-GB" dirty="0"/>
          </a:p>
        </p:txBody>
      </p:sp>
      <p:sp>
        <p:nvSpPr>
          <p:cNvPr id="4" name="Slide Number Placeholder 3"/>
          <p:cNvSpPr>
            <a:spLocks noGrp="1"/>
          </p:cNvSpPr>
          <p:nvPr>
            <p:ph type="sldNum" sz="quarter" idx="10"/>
          </p:nvPr>
        </p:nvSpPr>
        <p:spPr/>
        <p:txBody>
          <a:bodyPr/>
          <a:lstStyle/>
          <a:p>
            <a:fld id="{CBD536BE-7111-426C-AF6B-9B05D67A5FD6}"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A5B5F30-9B46-4155-984A-38DC4F3DCBC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Date Placeholder 6"/>
          <p:cNvSpPr>
            <a:spLocks noGrp="1"/>
          </p:cNvSpPr>
          <p:nvPr>
            <p:ph type="dt" sz="half" idx="10"/>
          </p:nvPr>
        </p:nvSpPr>
        <p:spPr/>
        <p:txBody>
          <a:bodyPr/>
          <a:lstStyle/>
          <a:p>
            <a:fld id="{1A5B5F30-9B46-4155-984A-38DC4F3DCBC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A5B5F30-9B46-4155-984A-38DC4F3DCBC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5B5F30-9B46-4155-984A-38DC4F3DCBC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A5B5F30-9B46-4155-984A-38DC4F3DCBC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7753ED-12F6-4B09-A57D-23DB00BD076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5B5F30-9B46-4155-984A-38DC4F3DCBC9}" type="datetimeFigureOut">
              <a:rPr lang="en-IN" smtClean="0"/>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7753ED-12F6-4B09-A57D-23DB00BD076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b="0" i="0" u="none"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3.xml"/><Relationship Id="rId5" Type="http://schemas.openxmlformats.org/officeDocument/2006/relationships/tags" Target="../tags/tag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tags" Target="../tags/tag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9" Type="http://schemas.openxmlformats.org/officeDocument/2006/relationships/hyperlink" Target="http://www.skillsforhealth.org.uk/" TargetMode="External"/><Relationship Id="rId8" Type="http://schemas.openxmlformats.org/officeDocument/2006/relationships/image" Target="../media/image14.png"/><Relationship Id="rId7" Type="http://schemas.openxmlformats.org/officeDocument/2006/relationships/tags" Target="../tags/tag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15.png"/><Relationship Id="rId12" Type="http://schemas.openxmlformats.org/officeDocument/2006/relationships/notesSlide" Target="../notesSlides/notesSlide8.xml"/><Relationship Id="rId11" Type="http://schemas.openxmlformats.org/officeDocument/2006/relationships/slideLayout" Target="../slideLayouts/slideLayout2.xml"/><Relationship Id="rId10" Type="http://schemas.openxmlformats.org/officeDocument/2006/relationships/hyperlink" Target="http://www.skillsforcare.org.uk/" TargetMode="Externa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tags" Target="../tags/tag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17.png"/><Relationship Id="rId2" Type="http://schemas.openxmlformats.org/officeDocument/2006/relationships/image" Target="../media/image16.png"/><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hyperlink" Target="http://www.skillsforcare.org.uk/" TargetMode="External"/><Relationship Id="rId10" Type="http://schemas.openxmlformats.org/officeDocument/2006/relationships/hyperlink" Target="http://www.skillsforhealth.org.uk/" TargetMode="External"/><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www.skillsforcare.org.uk/" TargetMode="External"/><Relationship Id="rId1" Type="http://schemas.openxmlformats.org/officeDocument/2006/relationships/hyperlink" Target="http://www.skillsforhealth.org.uk/" TargetMode="Externa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www.skillsforcare.org.uk/" TargetMode="External"/><Relationship Id="rId3" Type="http://schemas.openxmlformats.org/officeDocument/2006/relationships/hyperlink" Target="http://www.skillsforhealth.org.uk/" TargetMode="External"/><Relationship Id="rId2" Type="http://schemas.openxmlformats.org/officeDocument/2006/relationships/image" Target="../media/image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4.jpe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hyperlink" Target="http://www.skillsforcare.org.uk/" TargetMode="External"/><Relationship Id="rId2" Type="http://schemas.openxmlformats.org/officeDocument/2006/relationships/hyperlink" Target="http://www.skillsforhealth.org.uk/" TargetMode="Externa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openxmlformats.org/officeDocument/2006/relationships/hyperlink" Target="http://www.skillsforcare.org.uk/" TargetMode="External"/><Relationship Id="rId4" Type="http://schemas.openxmlformats.org/officeDocument/2006/relationships/hyperlink" Target="http://www.skillsforhealth.org.uk/" TargetMode="External"/><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9" Type="http://schemas.openxmlformats.org/officeDocument/2006/relationships/hyperlink" Target="http://www.skillsforhealth.org.uk/" TargetMode="External"/><Relationship Id="rId8" Type="http://schemas.openxmlformats.org/officeDocument/2006/relationships/image" Target="../media/image14.png"/><Relationship Id="rId7" Type="http://schemas.openxmlformats.org/officeDocument/2006/relationships/tags" Target="../tags/tag5.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2" Type="http://schemas.openxmlformats.org/officeDocument/2006/relationships/notesSlide" Target="../notesSlides/notesSlide7.xml"/><Relationship Id="rId11" Type="http://schemas.openxmlformats.org/officeDocument/2006/relationships/slideLayout" Target="../slideLayouts/slideLayout2.xml"/><Relationship Id="rId10" Type="http://schemas.openxmlformats.org/officeDocument/2006/relationships/hyperlink" Target="http://www.skillsforcare.org.uk/" TargetMode="Externa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1" cstate="email"/>
          <a:stretch>
            <a:fillRect/>
          </a:stretch>
        </p:blipFill>
        <p:spPr>
          <a:xfrm>
            <a:off x="-32400" y="-27384"/>
            <a:ext cx="9189234" cy="6858000"/>
          </a:xfrm>
          <a:prstGeom prst="rect">
            <a:avLst/>
          </a:prstGeom>
        </p:spPr>
      </p:pic>
      <p:sp>
        <p:nvSpPr>
          <p:cNvPr id="5" name="Title Placeholder 1"/>
          <p:cNvSpPr txBox="1"/>
          <p:nvPr>
            <p:custDataLst>
              <p:tags r:id="rId2"/>
            </p:custDataLst>
          </p:nvPr>
        </p:nvSpPr>
        <p:spPr>
          <a:xfrm>
            <a:off x="-36512" y="548680"/>
            <a:ext cx="9180511" cy="720080"/>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US" sz="3600" dirty="0" smtClean="0">
                <a:latin typeface="Helvetica" panose="020B0604020202020204" pitchFamily="34" charset="0"/>
                <a:cs typeface="Helvetica" panose="020B0604020202020204" pitchFamily="34" charset="0"/>
              </a:rPr>
              <a:t>Respecting Equality &amp; Diversity</a:t>
            </a:r>
            <a:endParaRPr lang="en-GB" sz="3600" dirty="0" smtClean="0">
              <a:latin typeface="Helvetica" panose="020B0604020202020204" pitchFamily="34" charset="0"/>
              <a:cs typeface="Helvetica" panose="020B0604020202020204" pitchFamily="34" charset="0"/>
            </a:endParaRPr>
          </a:p>
        </p:txBody>
      </p:sp>
      <p:sp>
        <p:nvSpPr>
          <p:cNvPr id="8" name="TextBox 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0" name="Title Placeholder 1"/>
          <p:cNvSpPr txBox="1"/>
          <p:nvPr>
            <p:custDataLst>
              <p:tags r:id="rId5"/>
            </p:custDataLst>
          </p:nvPr>
        </p:nvSpPr>
        <p:spPr>
          <a:xfrm>
            <a:off x="5508104" y="2780928"/>
            <a:ext cx="2780183" cy="72008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3600" dirty="0" smtClean="0">
                <a:latin typeface="Helvetica" panose="020B0604020202020204" pitchFamily="34" charset="0"/>
                <a:cs typeface="Helvetica" panose="020B0604020202020204" pitchFamily="34" charset="0"/>
              </a:rPr>
              <a:t>Standard </a:t>
            </a:r>
            <a:endParaRPr lang="en-GB" sz="3600" dirty="0" smtClean="0">
              <a:latin typeface="Helvetica" panose="020B0604020202020204" pitchFamily="34" charset="0"/>
              <a:cs typeface="Helvetica" panose="020B0604020202020204" pitchFamily="34" charset="0"/>
            </a:endParaRPr>
          </a:p>
        </p:txBody>
      </p:sp>
      <p:sp>
        <p:nvSpPr>
          <p:cNvPr id="11" name="Title Placeholder 1"/>
          <p:cNvSpPr txBox="1"/>
          <p:nvPr>
            <p:custDataLst>
              <p:tags r:id="rId6"/>
            </p:custDataLst>
          </p:nvPr>
        </p:nvSpPr>
        <p:spPr>
          <a:xfrm>
            <a:off x="7812360" y="2247055"/>
            <a:ext cx="1368152" cy="1224136"/>
          </a:xfrm>
          <a:prstGeom prst="rect">
            <a:avLst/>
          </a:prstGeom>
        </p:spPr>
        <p:txBody>
          <a:bodyPr vert="horz" lIns="91440" tIns="45720" rIns="91440" bIns="45720" rtlCol="0" anchor="t">
            <a:noAutofit/>
          </a:bodyPr>
          <a:lstStyle>
            <a:lvl1pPr algn="l" defTabSz="914400" rtl="0" eaLnBrk="1" latinLnBrk="0" hangingPunct="1">
              <a:spcBef>
                <a:spcPct val="0"/>
              </a:spcBef>
              <a:buNone/>
              <a:defRPr sz="4400" b="1" kern="1200">
                <a:solidFill>
                  <a:schemeClr val="bg1"/>
                </a:solidFill>
                <a:latin typeface="Arial" panose="020B0604020202020204" pitchFamily="34" charset="0"/>
                <a:ea typeface="+mj-ea"/>
                <a:cs typeface="Arial" panose="020B0604020202020204" pitchFamily="34" charset="0"/>
              </a:defRPr>
            </a:lvl1pPr>
          </a:lstStyle>
          <a:p>
            <a:pPr algn="ctr"/>
            <a:r>
              <a:rPr lang="en-GB" sz="8000" dirty="0" smtClean="0">
                <a:latin typeface="Helvetica" panose="020B0604020202020204" pitchFamily="34" charset="0"/>
                <a:cs typeface="Helvetica" panose="020B0604020202020204" pitchFamily="34" charset="0"/>
              </a:rPr>
              <a:t>10</a:t>
            </a:r>
            <a:endParaRPr lang="en-GB" sz="8000" dirty="0" smtClean="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21187"/>
            <a:ext cx="9619013" cy="987624"/>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p:cNvSpPr/>
          <p:nvPr/>
        </p:nvSpPr>
        <p:spPr>
          <a:xfrm>
            <a:off x="255324" y="1304382"/>
            <a:ext cx="8639293" cy="769441"/>
          </a:xfrm>
          <a:prstGeom prst="rect">
            <a:avLst/>
          </a:prstGeom>
        </p:spPr>
        <p:txBody>
          <a:bodyPr wrap="square">
            <a:spAutoFit/>
          </a:bodyPr>
          <a:lstStyle/>
          <a:p>
            <a:r>
              <a:rPr lang="en-GB" sz="2200" dirty="0">
                <a:solidFill>
                  <a:schemeClr val="bg1"/>
                </a:solidFill>
                <a:latin typeface="Helvetica" panose="020B0604020202020204" pitchFamily="34" charset="0"/>
                <a:cs typeface="Helvetica" panose="020B0604020202020204" pitchFamily="34" charset="0"/>
              </a:rPr>
              <a:t>What should you do if you identify that an individual you support is being treated unfairly by someone you work with?</a:t>
            </a:r>
            <a:endParaRPr lang="en-GB" sz="2200" dirty="0">
              <a:solidFill>
                <a:schemeClr val="bg1"/>
              </a:solidFill>
              <a:latin typeface="Helvetica" panose="020B0604020202020204" pitchFamily="34" charset="0"/>
              <a:cs typeface="Helvetica" panose="020B0604020202020204" pitchFamily="34" charset="0"/>
            </a:endParaRPr>
          </a:p>
        </p:txBody>
      </p:sp>
      <p:sp>
        <p:nvSpPr>
          <p:cNvPr id="11" name="TextBox 10"/>
          <p:cNvSpPr txBox="1"/>
          <p:nvPr/>
        </p:nvSpPr>
        <p:spPr>
          <a:xfrm>
            <a:off x="1046578" y="2709087"/>
            <a:ext cx="7056784"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You should treat the individual </a:t>
            </a:r>
            <a:br>
              <a:rPr lang="en-GB" sz="2200" b="1" dirty="0" smtClean="0">
                <a:latin typeface="Helvetica" panose="020B0604020202020204" pitchFamily="34" charset="0"/>
                <a:cs typeface="Helvetica" panose="020B0604020202020204" pitchFamily="34" charset="0"/>
              </a:rPr>
            </a:br>
            <a:r>
              <a:rPr lang="en-GB" sz="2200" b="1" dirty="0" smtClean="0">
                <a:latin typeface="Helvetica" panose="020B0604020202020204" pitchFamily="34" charset="0"/>
                <a:cs typeface="Helvetica" panose="020B0604020202020204" pitchFamily="34" charset="0"/>
              </a:rPr>
              <a:t>in </a:t>
            </a:r>
            <a:r>
              <a:rPr lang="en-GB" sz="2200" b="1" dirty="0">
                <a:latin typeface="Helvetica" panose="020B0604020202020204" pitchFamily="34" charset="0"/>
                <a:cs typeface="Helvetica" panose="020B0604020202020204" pitchFamily="34" charset="0"/>
              </a:rPr>
              <a:t>the same way</a:t>
            </a:r>
            <a:endParaRPr lang="en-GB" sz="2200" b="1" dirty="0">
              <a:latin typeface="Helvetica" panose="020B0604020202020204" pitchFamily="34" charset="0"/>
              <a:cs typeface="Helvetica" panose="020B0604020202020204" pitchFamily="34" charset="0"/>
            </a:endParaRPr>
          </a:p>
        </p:txBody>
      </p:sp>
      <p:sp>
        <p:nvSpPr>
          <p:cNvPr id="12" name="TextBox 11"/>
          <p:cNvSpPr txBox="1"/>
          <p:nvPr/>
        </p:nvSpPr>
        <p:spPr>
          <a:xfrm>
            <a:off x="1067421" y="3678274"/>
            <a:ext cx="7056784"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You should discuss the treatment </a:t>
            </a:r>
            <a:br>
              <a:rPr lang="en-GB" sz="2200" b="1" dirty="0" smtClean="0">
                <a:latin typeface="Helvetica" panose="020B0604020202020204" pitchFamily="34" charset="0"/>
                <a:cs typeface="Helvetica" panose="020B0604020202020204" pitchFamily="34" charset="0"/>
              </a:rPr>
            </a:br>
            <a:r>
              <a:rPr lang="en-GB" sz="2200" b="1" dirty="0" smtClean="0">
                <a:latin typeface="Helvetica" panose="020B0604020202020204" pitchFamily="34" charset="0"/>
                <a:cs typeface="Helvetica" panose="020B0604020202020204" pitchFamily="34" charset="0"/>
              </a:rPr>
              <a:t>with </a:t>
            </a:r>
            <a:r>
              <a:rPr lang="en-GB" sz="2200" b="1" dirty="0">
                <a:latin typeface="Helvetica" panose="020B0604020202020204" pitchFamily="34" charset="0"/>
                <a:cs typeface="Helvetica" panose="020B0604020202020204" pitchFamily="34" charset="0"/>
              </a:rPr>
              <a:t>your manager</a:t>
            </a:r>
            <a:endParaRPr lang="en-GB" sz="2200" b="1" dirty="0">
              <a:latin typeface="Helvetica" panose="020B0604020202020204" pitchFamily="34" charset="0"/>
              <a:cs typeface="Helvetica" panose="020B0604020202020204" pitchFamily="34" charset="0"/>
            </a:endParaRPr>
          </a:p>
        </p:txBody>
      </p:sp>
      <p:sp>
        <p:nvSpPr>
          <p:cNvPr id="13" name="TextBox 12"/>
          <p:cNvSpPr txBox="1"/>
          <p:nvPr/>
        </p:nvSpPr>
        <p:spPr>
          <a:xfrm>
            <a:off x="1067421" y="4644478"/>
            <a:ext cx="7056784"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You should report your colleague to the police for breaching the Human </a:t>
            </a:r>
            <a:r>
              <a:rPr lang="en-GB" sz="2200" b="1" dirty="0" smtClean="0">
                <a:latin typeface="Helvetica" panose="020B0604020202020204" pitchFamily="34" charset="0"/>
                <a:cs typeface="Helvetica" panose="020B0604020202020204" pitchFamily="34" charset="0"/>
              </a:rPr>
              <a:t>Rights</a:t>
            </a:r>
            <a:endParaRPr lang="en-GB" sz="2200" b="1" dirty="0">
              <a:latin typeface="Helvetica" panose="020B0604020202020204" pitchFamily="34" charset="0"/>
              <a:cs typeface="Helvetica" panose="020B0604020202020204" pitchFamily="34" charset="0"/>
            </a:endParaRPr>
          </a:p>
        </p:txBody>
      </p:sp>
      <p:sp>
        <p:nvSpPr>
          <p:cNvPr id="14" name="TextBox 13"/>
          <p:cNvSpPr txBox="1"/>
          <p:nvPr/>
        </p:nvSpPr>
        <p:spPr>
          <a:xfrm>
            <a:off x="1046578" y="5583033"/>
            <a:ext cx="7056784"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Report your colleague to Skills for Care for breaching the </a:t>
            </a:r>
            <a:r>
              <a:rPr lang="en-GB" sz="2200" b="1" dirty="0" smtClean="0">
                <a:latin typeface="Helvetica" panose="020B0604020202020204" pitchFamily="34" charset="0"/>
                <a:cs typeface="Helvetica" panose="020B0604020202020204" pitchFamily="34" charset="0"/>
              </a:rPr>
              <a:t>Equality</a:t>
            </a:r>
            <a:endParaRPr lang="en-GB" sz="2200" b="1" dirty="0">
              <a:latin typeface="Helvetica" panose="020B0604020202020204" pitchFamily="34" charset="0"/>
              <a:cs typeface="Helvetica" panose="020B0604020202020204" pitchFamily="34" charset="0"/>
            </a:endParaRPr>
          </a:p>
        </p:txBody>
      </p:sp>
      <p:grpSp>
        <p:nvGrpSpPr>
          <p:cNvPr id="15" name="Group 14"/>
          <p:cNvGrpSpPr/>
          <p:nvPr/>
        </p:nvGrpSpPr>
        <p:grpSpPr>
          <a:xfrm>
            <a:off x="5626980" y="2967632"/>
            <a:ext cx="3711396" cy="4564662"/>
            <a:chOff x="5469116" y="2420888"/>
            <a:chExt cx="3711396" cy="4564662"/>
          </a:xfrm>
        </p:grpSpPr>
        <p:pic>
          <p:nvPicPr>
            <p:cNvPr id="16" name="Picture 15"/>
            <p:cNvPicPr>
              <a:picLocks noChangeAspect="1"/>
            </p:cNvPicPr>
            <p:nvPr/>
          </p:nvPicPr>
          <p:blipFill>
            <a:blip r:embed="rId1" cstate="email"/>
            <a:stretch>
              <a:fillRect/>
            </a:stretch>
          </p:blipFill>
          <p:spPr>
            <a:xfrm rot="282173">
              <a:off x="5469116"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7" name="Picture 4" descr="\\DESIGNARCHIVE\Archive\PowerPoints\PPT symbols and documents\ABCD cards\B.png"/>
            <p:cNvPicPr>
              <a:picLocks noChangeAspect="1" noChangeArrowheads="1"/>
            </p:cNvPicPr>
            <p:nvPr/>
          </p:nvPicPr>
          <p:blipFill rotWithShape="1">
            <a:blip r:embed="rId2" cstate="email"/>
            <a:srcRect t="4221" b="7959"/>
            <a:stretch>
              <a:fillRect/>
            </a:stretch>
          </p:blipFill>
          <p:spPr bwMode="auto">
            <a:xfrm rot="302735">
              <a:off x="6457181" y="2617595"/>
              <a:ext cx="1902988" cy="2360978"/>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p:cNvPicPr>
            <a:picLocks noChangeAspect="1"/>
          </p:cNvPicPr>
          <p:nvPr/>
        </p:nvPicPr>
        <p:blipFill>
          <a:blip r:embed="rId3" cstate="email"/>
          <a:stretch>
            <a:fillRect/>
          </a:stretch>
        </p:blipFill>
        <p:spPr>
          <a:xfrm>
            <a:off x="325523" y="2662173"/>
            <a:ext cx="617417" cy="872258"/>
          </a:xfrm>
          <a:prstGeom prst="rect">
            <a:avLst/>
          </a:prstGeom>
        </p:spPr>
      </p:pic>
      <p:pic>
        <p:nvPicPr>
          <p:cNvPr id="19" name="Picture 18"/>
          <p:cNvPicPr>
            <a:picLocks noChangeAspect="1"/>
          </p:cNvPicPr>
          <p:nvPr/>
        </p:nvPicPr>
        <p:blipFill>
          <a:blip r:embed="rId4" cstate="email"/>
          <a:stretch>
            <a:fillRect/>
          </a:stretch>
        </p:blipFill>
        <p:spPr>
          <a:xfrm>
            <a:off x="325523" y="3606439"/>
            <a:ext cx="617417" cy="872258"/>
          </a:xfrm>
          <a:prstGeom prst="rect">
            <a:avLst/>
          </a:prstGeom>
        </p:spPr>
      </p:pic>
      <p:pic>
        <p:nvPicPr>
          <p:cNvPr id="20" name="Picture 19"/>
          <p:cNvPicPr>
            <a:picLocks noChangeAspect="1"/>
          </p:cNvPicPr>
          <p:nvPr/>
        </p:nvPicPr>
        <p:blipFill>
          <a:blip r:embed="rId5" cstate="email"/>
          <a:stretch>
            <a:fillRect/>
          </a:stretch>
        </p:blipFill>
        <p:spPr>
          <a:xfrm>
            <a:off x="325523" y="4542543"/>
            <a:ext cx="617417" cy="872258"/>
          </a:xfrm>
          <a:prstGeom prst="rect">
            <a:avLst/>
          </a:prstGeom>
        </p:spPr>
      </p:pic>
      <p:pic>
        <p:nvPicPr>
          <p:cNvPr id="21" name="Picture 20"/>
          <p:cNvPicPr>
            <a:picLocks noChangeAspect="1"/>
          </p:cNvPicPr>
          <p:nvPr/>
        </p:nvPicPr>
        <p:blipFill>
          <a:blip r:embed="rId6" cstate="email"/>
          <a:stretch>
            <a:fillRect/>
          </a:stretch>
        </p:blipFill>
        <p:spPr>
          <a:xfrm>
            <a:off x="325523" y="5470485"/>
            <a:ext cx="617417" cy="872258"/>
          </a:xfrm>
          <a:prstGeom prst="rect">
            <a:avLst/>
          </a:prstGeom>
        </p:spPr>
      </p:pic>
      <p:sp>
        <p:nvSpPr>
          <p:cNvPr id="23" name="Rectangle 22"/>
          <p:cNvSpPr/>
          <p:nvPr/>
        </p:nvSpPr>
        <p:spPr>
          <a:xfrm>
            <a:off x="6237027" y="2324550"/>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5" name="Rectangle 2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6" name="Title 1"/>
          <p:cNvSpPr>
            <a:spLocks noGrp="1"/>
          </p:cNvSpPr>
          <p:nvPr>
            <p:ph type="title"/>
            <p:custDataLst>
              <p:tags r:id="rId7"/>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27" name="Picture 26"/>
          <p:cNvPicPr/>
          <p:nvPr/>
        </p:nvPicPr>
        <p:blipFill rotWithShape="1">
          <a:blip r:embed="rId8"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28" name="TextBox 2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http://www.skillsforhealth.org.uk</a:t>
            </a:r>
            <a:r>
              <a:rPr lang="en-IN" sz="800" b="1" u="sng" dirty="0" smtClean="0">
                <a:latin typeface="Helvetica" panose="020B0604020202020204" pitchFamily="34" charset="0"/>
                <a:cs typeface="Helvetica" panose="020B0604020202020204" pitchFamily="34" charset="0"/>
                <a:hlinkClick r:id="rId9"/>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10"/>
              </a:rPr>
              <a:t>http</a:t>
            </a:r>
            <a:r>
              <a:rPr lang="en-IN" sz="800" b="1" u="sng" dirty="0">
                <a:latin typeface="Helvetica" panose="020B0604020202020204" pitchFamily="34" charset="0"/>
                <a:cs typeface="Helvetica" panose="020B0604020202020204" pitchFamily="34" charset="0"/>
                <a:hlinkClick r:id="rId10"/>
              </a:rPr>
              <a:t>://www.skillsforcare.org.uk</a:t>
            </a:r>
            <a:r>
              <a:rPr lang="en-IN" sz="900" b="1" u="sng" dirty="0" smtClean="0">
                <a:latin typeface="Helvetica" panose="020B0604020202020204" pitchFamily="34" charset="0"/>
                <a:cs typeface="Helvetica" panose="020B0604020202020204" pitchFamily="34" charset="0"/>
                <a:hlinkClick r:id="rId10"/>
              </a:rPr>
              <a:t>/</a:t>
            </a:r>
            <a:endParaRPr lang="en-IN" sz="900" b="1" dirty="0">
              <a:latin typeface="Helvetica" panose="020B0604020202020204" pitchFamily="34" charset="0"/>
              <a:cs typeface="Helvetica" panose="020B0604020202020204" pitchFamily="34" charset="0"/>
            </a:endParaRPr>
          </a:p>
        </p:txBody>
      </p:sp>
      <p:sp>
        <p:nvSpPr>
          <p:cNvPr id="22" name="TextBox 21"/>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9</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fade">
                                      <p:cBhvr>
                                        <p:cTn id="25" dur="500"/>
                                        <p:tgtEl>
                                          <p:spTgt spid="2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0"/>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3"/>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4"/>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 calcmode="lin" valueType="num">
                                      <p:cBhvr additive="base">
                                        <p:cTn id="49" dur="500" fill="hold"/>
                                        <p:tgtEl>
                                          <p:spTgt spid="15"/>
                                        </p:tgtEl>
                                        <p:attrNameLst>
                                          <p:attrName>ppt_x</p:attrName>
                                        </p:attrNameLst>
                                      </p:cBhvr>
                                      <p:tavLst>
                                        <p:tav tm="0">
                                          <p:val>
                                            <p:strVal val="#ppt_x"/>
                                          </p:val>
                                        </p:tav>
                                        <p:tav tm="100000">
                                          <p:val>
                                            <p:strVal val="#ppt_x"/>
                                          </p:val>
                                        </p:tav>
                                      </p:tavLst>
                                    </p:anim>
                                    <p:anim calcmode="lin" valueType="num">
                                      <p:cBhvr additive="base">
                                        <p:cTn id="5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3" grpId="0"/>
      <p:bldP spid="13" grpId="1"/>
      <p:bldP spid="14" grpId="0"/>
      <p:bldP spid="14" grpId="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1135" y="1304410"/>
            <a:ext cx="9619013" cy="1035122"/>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86070" y="1605771"/>
            <a:ext cx="8627418" cy="583841"/>
          </a:xfrm>
        </p:spPr>
        <p:txBody>
          <a:bodyPr>
            <a:normAutofit/>
          </a:bodyPr>
          <a:lstStyle/>
          <a:p>
            <a:pPr marL="0" indent="0">
              <a:buNone/>
            </a:pPr>
            <a:r>
              <a:rPr lang="en-GB" sz="2200" dirty="0">
                <a:solidFill>
                  <a:schemeClr val="bg1"/>
                </a:solidFill>
                <a:latin typeface="Helvetica" panose="020B0604020202020204" pitchFamily="34" charset="0"/>
                <a:cs typeface="Helvetica" panose="020B0604020202020204" pitchFamily="34" charset="0"/>
              </a:rPr>
              <a:t>What does the Human </a:t>
            </a:r>
            <a:r>
              <a:rPr lang="en-GB" sz="2200" dirty="0" smtClean="0">
                <a:solidFill>
                  <a:schemeClr val="bg1"/>
                </a:solidFill>
                <a:latin typeface="Helvetica" panose="020B0604020202020204" pitchFamily="34" charset="0"/>
                <a:cs typeface="Helvetica" panose="020B0604020202020204" pitchFamily="34" charset="0"/>
              </a:rPr>
              <a:t>Rights </a:t>
            </a:r>
            <a:r>
              <a:rPr lang="en-GB" sz="2200" dirty="0">
                <a:solidFill>
                  <a:schemeClr val="bg1"/>
                </a:solidFill>
                <a:latin typeface="Helvetica" panose="020B0604020202020204" pitchFamily="34" charset="0"/>
                <a:cs typeface="Helvetica" panose="020B0604020202020204" pitchFamily="34" charset="0"/>
              </a:rPr>
              <a:t>aim to do?</a:t>
            </a:r>
            <a:endParaRPr lang="en-GB" sz="2200" dirty="0">
              <a:solidFill>
                <a:schemeClr val="bg1"/>
              </a:solidFill>
              <a:latin typeface="Helvetica" panose="020B0604020202020204" pitchFamily="34" charset="0"/>
              <a:cs typeface="Helvetica" panose="020B0604020202020204" pitchFamily="34" charset="0"/>
            </a:endParaRPr>
          </a:p>
        </p:txBody>
      </p:sp>
      <p:sp>
        <p:nvSpPr>
          <p:cNvPr id="5" name="TextBox 4"/>
          <p:cNvSpPr txBox="1"/>
          <p:nvPr/>
        </p:nvSpPr>
        <p:spPr>
          <a:xfrm>
            <a:off x="1030643" y="2804776"/>
            <a:ext cx="5395656"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Protect people who can’t make decisions </a:t>
            </a:r>
            <a:r>
              <a:rPr lang="en-GB" sz="2200" b="1" dirty="0" smtClean="0">
                <a:latin typeface="Helvetica" panose="020B0604020202020204" pitchFamily="34" charset="0"/>
                <a:cs typeface="Helvetica" panose="020B0604020202020204" pitchFamily="34" charset="0"/>
              </a:rPr>
              <a:t>themselves</a:t>
            </a:r>
            <a:endParaRPr lang="en-GB" sz="2200" b="1" dirty="0">
              <a:latin typeface="Helvetica" panose="020B0604020202020204" pitchFamily="34" charset="0"/>
              <a:cs typeface="Helvetica" panose="020B0604020202020204" pitchFamily="34" charset="0"/>
            </a:endParaRPr>
          </a:p>
        </p:txBody>
      </p:sp>
      <p:sp>
        <p:nvSpPr>
          <p:cNvPr id="6" name="TextBox 5"/>
          <p:cNvSpPr txBox="1"/>
          <p:nvPr/>
        </p:nvSpPr>
        <p:spPr>
          <a:xfrm>
            <a:off x="1030642" y="3730766"/>
            <a:ext cx="5947168"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Set out the protected </a:t>
            </a:r>
            <a:r>
              <a:rPr lang="en-GB" sz="2200" b="1" dirty="0" smtClean="0">
                <a:latin typeface="Helvetica" panose="020B0604020202020204" pitchFamily="34" charset="0"/>
                <a:cs typeface="Helvetica" panose="020B0604020202020204" pitchFamily="34" charset="0"/>
              </a:rPr>
              <a:t>characteristics</a:t>
            </a:r>
            <a:endParaRPr lang="en-GB" sz="2200" b="1" dirty="0" smtClean="0">
              <a:latin typeface="Helvetica" panose="020B0604020202020204" pitchFamily="34" charset="0"/>
              <a:cs typeface="Helvetica" panose="020B0604020202020204" pitchFamily="34" charset="0"/>
            </a:endParaRPr>
          </a:p>
          <a:p>
            <a:r>
              <a:rPr lang="en-GB" sz="2200" b="1" dirty="0" smtClean="0">
                <a:latin typeface="Helvetica" panose="020B0604020202020204" pitchFamily="34" charset="0"/>
                <a:cs typeface="Helvetica" panose="020B0604020202020204" pitchFamily="34" charset="0"/>
              </a:rPr>
              <a:t>which </a:t>
            </a:r>
            <a:r>
              <a:rPr lang="en-GB" sz="2200" b="1" dirty="0">
                <a:latin typeface="Helvetica" panose="020B0604020202020204" pitchFamily="34" charset="0"/>
                <a:cs typeface="Helvetica" panose="020B0604020202020204" pitchFamily="34" charset="0"/>
              </a:rPr>
              <a:t>can be the basis of discrimination</a:t>
            </a:r>
            <a:endParaRPr lang="en-GB" sz="2200" b="1" dirty="0">
              <a:latin typeface="Helvetica" panose="020B0604020202020204" pitchFamily="34" charset="0"/>
              <a:cs typeface="Helvetica" panose="020B0604020202020204" pitchFamily="34" charset="0"/>
            </a:endParaRPr>
          </a:p>
        </p:txBody>
      </p:sp>
      <p:sp>
        <p:nvSpPr>
          <p:cNvPr id="7" name="TextBox 6"/>
          <p:cNvSpPr txBox="1"/>
          <p:nvPr/>
        </p:nvSpPr>
        <p:spPr>
          <a:xfrm>
            <a:off x="1031964" y="4630242"/>
            <a:ext cx="5078947"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Introduce the new ‘Wellbeing </a:t>
            </a:r>
            <a:r>
              <a:rPr lang="en-GB" sz="2200" b="1" dirty="0" smtClean="0">
                <a:latin typeface="Helvetica" panose="020B0604020202020204" pitchFamily="34" charset="0"/>
                <a:cs typeface="Helvetica" panose="020B0604020202020204" pitchFamily="34" charset="0"/>
              </a:rPr>
              <a:t>Principle</a:t>
            </a:r>
            <a:r>
              <a:rPr lang="en-GB" sz="2200" b="1" dirty="0">
                <a:latin typeface="Helvetica" panose="020B0604020202020204" pitchFamily="34" charset="0"/>
                <a:cs typeface="Helvetica" panose="020B0604020202020204" pitchFamily="34" charset="0"/>
              </a:rPr>
              <a:t>’</a:t>
            </a:r>
            <a:endParaRPr lang="en-GB" sz="2200" b="1" dirty="0">
              <a:latin typeface="Helvetica" panose="020B0604020202020204" pitchFamily="34" charset="0"/>
              <a:cs typeface="Helvetica" panose="020B0604020202020204" pitchFamily="34" charset="0"/>
            </a:endParaRPr>
          </a:p>
        </p:txBody>
      </p:sp>
      <p:sp>
        <p:nvSpPr>
          <p:cNvPr id="8" name="TextBox 7"/>
          <p:cNvSpPr txBox="1"/>
          <p:nvPr/>
        </p:nvSpPr>
        <p:spPr>
          <a:xfrm>
            <a:off x="1030642" y="5755903"/>
            <a:ext cx="6347780"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Set out the basic rights of every person </a:t>
            </a:r>
            <a:br>
              <a:rPr lang="en-GB" sz="2200" b="1" dirty="0" smtClean="0">
                <a:latin typeface="Helvetica" panose="020B0604020202020204" pitchFamily="34" charset="0"/>
                <a:cs typeface="Helvetica" panose="020B0604020202020204" pitchFamily="34" charset="0"/>
              </a:rPr>
            </a:br>
            <a:endParaRPr lang="en-GB" sz="2200" b="1" dirty="0">
              <a:latin typeface="Helvetica" panose="020B0604020202020204" pitchFamily="34" charset="0"/>
              <a:cs typeface="Helvetica" panose="020B0604020202020204" pitchFamily="34" charset="0"/>
            </a:endParaRPr>
          </a:p>
        </p:txBody>
      </p:sp>
      <p:grpSp>
        <p:nvGrpSpPr>
          <p:cNvPr id="23" name="Group 22"/>
          <p:cNvGrpSpPr/>
          <p:nvPr/>
        </p:nvGrpSpPr>
        <p:grpSpPr>
          <a:xfrm>
            <a:off x="5757148" y="2954340"/>
            <a:ext cx="3711396" cy="4564662"/>
            <a:chOff x="5508104" y="2348880"/>
            <a:chExt cx="3711396" cy="4564662"/>
          </a:xfrm>
        </p:grpSpPr>
        <p:grpSp>
          <p:nvGrpSpPr>
            <p:cNvPr id="24" name="Group 23"/>
            <p:cNvGrpSpPr/>
            <p:nvPr/>
          </p:nvGrpSpPr>
          <p:grpSpPr>
            <a:xfrm>
              <a:off x="5508104" y="2348880"/>
              <a:ext cx="3711396" cy="4564662"/>
              <a:chOff x="4716116" y="2392730"/>
              <a:chExt cx="3711396" cy="4564662"/>
            </a:xfrm>
          </p:grpSpPr>
          <p:pic>
            <p:nvPicPr>
              <p:cNvPr id="26" name="Picture 25"/>
              <p:cNvPicPr>
                <a:picLocks noChangeAspect="1"/>
              </p:cNvPicPr>
              <p:nvPr/>
            </p:nvPicPr>
            <p:blipFill>
              <a:blip r:embed="rId1" cstate="email"/>
              <a:stretch>
                <a:fillRect/>
              </a:stretch>
            </p:blipFill>
            <p:spPr>
              <a:xfrm rot="282173">
                <a:off x="4716116" y="2392730"/>
                <a:ext cx="3711396" cy="4564662"/>
              </a:xfrm>
              <a:prstGeom prst="rect">
                <a:avLst/>
              </a:prstGeom>
              <a:effectLst>
                <a:outerShdw blurRad="63500" sx="102000" sy="102000" algn="ctr" rotWithShape="0">
                  <a:schemeClr val="tx1">
                    <a:lumMod val="65000"/>
                    <a:lumOff val="35000"/>
                    <a:alpha val="40000"/>
                  </a:schemeClr>
                </a:outerShdw>
              </a:effectLst>
            </p:spPr>
          </p:pic>
          <p:pic>
            <p:nvPicPr>
              <p:cNvPr id="27" name="Picture 26"/>
              <p:cNvPicPr>
                <a:picLocks noChangeAspect="1"/>
              </p:cNvPicPr>
              <p:nvPr/>
            </p:nvPicPr>
            <p:blipFill rotWithShape="1">
              <a:blip r:embed="rId2" cstate="email"/>
              <a:srcRect/>
              <a:stretch>
                <a:fillRect/>
              </a:stretch>
            </p:blipFill>
            <p:spPr>
              <a:xfrm rot="308198">
                <a:off x="5875925" y="2534840"/>
                <a:ext cx="1636750" cy="2465804"/>
              </a:xfrm>
              <a:prstGeom prst="rect">
                <a:avLst/>
              </a:prstGeom>
            </p:spPr>
          </p:pic>
        </p:grpSp>
        <p:pic>
          <p:nvPicPr>
            <p:cNvPr id="25" name="Picture 6" descr="\\DESIGNARCHIVE\Archive\PowerPoints\PPT symbols and documents\ABCD cards\D.png"/>
            <p:cNvPicPr>
              <a:picLocks noChangeAspect="1" noChangeArrowheads="1"/>
            </p:cNvPicPr>
            <p:nvPr/>
          </p:nvPicPr>
          <p:blipFill>
            <a:blip r:embed="rId3" cstate="email"/>
            <a:srcRect/>
            <a:stretch>
              <a:fillRect/>
            </a:stretch>
          </p:blipFill>
          <p:spPr bwMode="auto">
            <a:xfrm rot="308855">
              <a:off x="6573886" y="2478512"/>
              <a:ext cx="1795805" cy="2537026"/>
            </a:xfrm>
            <a:prstGeom prst="rect">
              <a:avLst/>
            </a:prstGeom>
            <a:noFill/>
            <a:extLst>
              <a:ext uri="{909E8E84-426E-40DD-AFC4-6F175D3DCCD1}">
                <a14:hiddenFill xmlns:a14="http://schemas.microsoft.com/office/drawing/2010/main">
                  <a:solidFill>
                    <a:srgbClr val="FFFFFF"/>
                  </a:solidFill>
                </a14:hiddenFill>
              </a:ext>
            </a:extLst>
          </p:spPr>
        </p:pic>
      </p:grpSp>
      <p:pic>
        <p:nvPicPr>
          <p:cNvPr id="28" name="Picture 27"/>
          <p:cNvPicPr>
            <a:picLocks noChangeAspect="1"/>
          </p:cNvPicPr>
          <p:nvPr/>
        </p:nvPicPr>
        <p:blipFill>
          <a:blip r:embed="rId4" cstate="email"/>
          <a:stretch>
            <a:fillRect/>
          </a:stretch>
        </p:blipFill>
        <p:spPr>
          <a:xfrm>
            <a:off x="329765" y="2796203"/>
            <a:ext cx="617417" cy="872258"/>
          </a:xfrm>
          <a:prstGeom prst="rect">
            <a:avLst/>
          </a:prstGeom>
        </p:spPr>
      </p:pic>
      <p:pic>
        <p:nvPicPr>
          <p:cNvPr id="29" name="Picture 28"/>
          <p:cNvPicPr>
            <a:picLocks noChangeAspect="1"/>
          </p:cNvPicPr>
          <p:nvPr/>
        </p:nvPicPr>
        <p:blipFill>
          <a:blip r:embed="rId5" cstate="email"/>
          <a:stretch>
            <a:fillRect/>
          </a:stretch>
        </p:blipFill>
        <p:spPr>
          <a:xfrm>
            <a:off x="329765" y="3740469"/>
            <a:ext cx="617417" cy="872258"/>
          </a:xfrm>
          <a:prstGeom prst="rect">
            <a:avLst/>
          </a:prstGeom>
        </p:spPr>
      </p:pic>
      <p:pic>
        <p:nvPicPr>
          <p:cNvPr id="30" name="Picture 29"/>
          <p:cNvPicPr>
            <a:picLocks noChangeAspect="1"/>
          </p:cNvPicPr>
          <p:nvPr/>
        </p:nvPicPr>
        <p:blipFill>
          <a:blip r:embed="rId6" cstate="email"/>
          <a:stretch>
            <a:fillRect/>
          </a:stretch>
        </p:blipFill>
        <p:spPr>
          <a:xfrm>
            <a:off x="329765" y="4636811"/>
            <a:ext cx="617417" cy="872258"/>
          </a:xfrm>
          <a:prstGeom prst="rect">
            <a:avLst/>
          </a:prstGeom>
        </p:spPr>
      </p:pic>
      <p:pic>
        <p:nvPicPr>
          <p:cNvPr id="31" name="Picture 30"/>
          <p:cNvPicPr>
            <a:picLocks noChangeAspect="1"/>
          </p:cNvPicPr>
          <p:nvPr/>
        </p:nvPicPr>
        <p:blipFill>
          <a:blip r:embed="rId7" cstate="email"/>
          <a:stretch>
            <a:fillRect/>
          </a:stretch>
        </p:blipFill>
        <p:spPr>
          <a:xfrm>
            <a:off x="329765" y="5564753"/>
            <a:ext cx="617417" cy="872258"/>
          </a:xfrm>
          <a:prstGeom prst="rect">
            <a:avLst/>
          </a:prstGeom>
        </p:spPr>
      </p:pic>
      <p:sp>
        <p:nvSpPr>
          <p:cNvPr id="19" name="Rectangle 18"/>
          <p:cNvSpPr/>
          <p:nvPr/>
        </p:nvSpPr>
        <p:spPr>
          <a:xfrm>
            <a:off x="6267772" y="2407773"/>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2" name="Rectangle 2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32" name="Title 1"/>
          <p:cNvSpPr>
            <a:spLocks noGrp="1"/>
          </p:cNvSpPr>
          <p:nvPr>
            <p:ph type="title"/>
            <p:custDataLst>
              <p:tags r:id="rId8"/>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33" name="Picture 32"/>
          <p:cNvPicPr/>
          <p:nvPr/>
        </p:nvPicPr>
        <p:blipFill rotWithShape="1">
          <a:blip r:embed="rId9"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34" name="TextBox 33"/>
          <p:cNvSpPr txBox="1"/>
          <p:nvPr/>
        </p:nvSpPr>
        <p:spPr>
          <a:xfrm>
            <a:off x="-5767" y="6536559"/>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0"/>
              </a:rPr>
              <a:t>http://www.skillsforhealth.org.uk</a:t>
            </a:r>
            <a:r>
              <a:rPr lang="en-IN" sz="800" b="1" u="sng" dirty="0" smtClean="0">
                <a:latin typeface="Helvetica" panose="020B0604020202020204" pitchFamily="34" charset="0"/>
                <a:cs typeface="Helvetica" panose="020B0604020202020204" pitchFamily="34" charset="0"/>
                <a:hlinkClick r:id="rId10"/>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11"/>
              </a:rPr>
              <a:t>http</a:t>
            </a:r>
            <a:r>
              <a:rPr lang="en-IN" sz="800" b="1" u="sng" dirty="0">
                <a:latin typeface="Helvetica" panose="020B0604020202020204" pitchFamily="34" charset="0"/>
                <a:cs typeface="Helvetica" panose="020B0604020202020204" pitchFamily="34" charset="0"/>
                <a:hlinkClick r:id="rId11"/>
              </a:rPr>
              <a:t>://www.skillsforcare.org.uk</a:t>
            </a:r>
            <a:r>
              <a:rPr lang="en-IN" sz="900" b="1" u="sng" dirty="0" smtClean="0">
                <a:latin typeface="Helvetica" panose="020B0604020202020204" pitchFamily="34" charset="0"/>
                <a:cs typeface="Helvetica" panose="020B0604020202020204" pitchFamily="34" charset="0"/>
                <a:hlinkClick r:id="rId11"/>
              </a:rPr>
              <a:t>/</a:t>
            </a:r>
            <a:endParaRPr lang="en-IN" sz="900" b="1" dirty="0">
              <a:latin typeface="Helvetica" panose="020B0604020202020204" pitchFamily="34" charset="0"/>
              <a:cs typeface="Helvetica" panose="020B0604020202020204" pitchFamily="34" charset="0"/>
            </a:endParaRPr>
          </a:p>
        </p:txBody>
      </p:sp>
      <p:sp>
        <p:nvSpPr>
          <p:cNvPr id="35" name="TextBox 34"/>
          <p:cNvSpPr txBox="1"/>
          <p:nvPr/>
        </p:nvSpPr>
        <p:spPr>
          <a:xfrm>
            <a:off x="8820472" y="6597352"/>
            <a:ext cx="360996"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10</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500"/>
                                        <p:tgtEl>
                                          <p:spTgt spid="29"/>
                                        </p:tgtEl>
                                      </p:cBhvr>
                                    </p:animEffect>
                                  </p:childTnLst>
                                </p:cTn>
                              </p:par>
                              <p:par>
                                <p:cTn id="11" presetID="10" presetClass="entr" presetSubtype="0" fill="hold"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31"/>
                                        </p:tgtEl>
                                        <p:attrNameLst>
                                          <p:attrName>style.visibility</p:attrName>
                                        </p:attrNameLst>
                                      </p:cBhvr>
                                      <p:to>
                                        <p:strVal val="visible"/>
                                      </p:to>
                                    </p:set>
                                    <p:animEffect transition="in" filter="fade">
                                      <p:cBhvr>
                                        <p:cTn id="16" dur="500"/>
                                        <p:tgtEl>
                                          <p:spTgt spid="31"/>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2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29"/>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30"/>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28"/>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9"/>
                                        </p:tgtEl>
                                        <p:attrNameLst>
                                          <p:attrName>style.visibility</p:attrName>
                                        </p:attrNameLst>
                                      </p:cBhvr>
                                      <p:to>
                                        <p:strVal val="hidden"/>
                                      </p:to>
                                    </p:set>
                                  </p:childTnLst>
                                </p:cTn>
                              </p:par>
                              <p:par>
                                <p:cTn id="34" presetID="1" presetClass="exit" presetSubtype="0" fill="hold" nodeType="withEffect">
                                  <p:stCondLst>
                                    <p:cond delay="0"/>
                                  </p:stCondLst>
                                  <p:childTnLst>
                                    <p:set>
                                      <p:cBhvr>
                                        <p:cTn id="35" dur="1" fill="hold">
                                          <p:stCondLst>
                                            <p:cond delay="0"/>
                                          </p:stCondLst>
                                        </p:cTn>
                                        <p:tgtEl>
                                          <p:spTgt spid="30"/>
                                        </p:tgtEl>
                                        <p:attrNameLst>
                                          <p:attrName>style.visibility</p:attrName>
                                        </p:attrNameLst>
                                      </p:cBhvr>
                                      <p:to>
                                        <p:strVal val="hidden"/>
                                      </p:to>
                                    </p:set>
                                  </p:childTnLst>
                                </p:cTn>
                              </p:par>
                              <p:par>
                                <p:cTn id="36" presetID="1" presetClass="exit"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hidden"/>
                                      </p:to>
                                    </p:set>
                                  </p:childTnLst>
                                </p:cTn>
                              </p:par>
                              <p:par>
                                <p:cTn id="38" presetID="1" presetClass="exit"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hidden"/>
                                      </p:to>
                                    </p:set>
                                  </p:childTnLst>
                                </p:cTn>
                              </p:par>
                              <p:par>
                                <p:cTn id="40" presetID="1" presetClass="exit" presetSubtype="0" fill="hold" grpId="0" nodeType="withEffect">
                                  <p:stCondLst>
                                    <p:cond delay="0"/>
                                  </p:stCondLst>
                                  <p:childTnLst>
                                    <p:set>
                                      <p:cBhvr>
                                        <p:cTn id="41" dur="1" fill="hold">
                                          <p:stCondLst>
                                            <p:cond delay="0"/>
                                          </p:stCondLst>
                                        </p:cTn>
                                        <p:tgtEl>
                                          <p:spTgt spid="7"/>
                                        </p:tgtEl>
                                        <p:attrNameLst>
                                          <p:attrName>style.visibility</p:attrName>
                                        </p:attrNameLst>
                                      </p:cBhvr>
                                      <p:to>
                                        <p:strVal val="hidden"/>
                                      </p:to>
                                    </p:set>
                                  </p:childTnLst>
                                </p:cTn>
                              </p:par>
                              <p:par>
                                <p:cTn id="42" presetID="2" presetClass="entr" presetSubtype="4"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 calcmode="lin" valueType="num">
                                      <p:cBhvr additive="base">
                                        <p:cTn id="44" dur="500" fill="hold"/>
                                        <p:tgtEl>
                                          <p:spTgt spid="23"/>
                                        </p:tgtEl>
                                        <p:attrNameLst>
                                          <p:attrName>ppt_x</p:attrName>
                                        </p:attrNameLst>
                                      </p:cBhvr>
                                      <p:tavLst>
                                        <p:tav tm="0">
                                          <p:val>
                                            <p:strVal val="#ppt_x"/>
                                          </p:val>
                                        </p:tav>
                                        <p:tav tm="100000">
                                          <p:val>
                                            <p:strVal val="#ppt_x"/>
                                          </p:val>
                                        </p:tav>
                                      </p:tavLst>
                                    </p:anim>
                                    <p:anim calcmode="lin" valueType="num">
                                      <p:cBhvr additive="base">
                                        <p:cTn id="45"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1"/>
          <a:stretch>
            <a:fillRect/>
          </a:stretch>
        </p:blipFill>
        <p:spPr>
          <a:xfrm>
            <a:off x="0" y="-18373"/>
            <a:ext cx="9144000" cy="6876373"/>
          </a:xfrm>
          <a:prstGeom prst="rect">
            <a:avLst/>
          </a:prstGeom>
          <a:ln>
            <a:solidFill>
              <a:srgbClr val="7030A0"/>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custDataLst>
              <p:tags r:id="rId1"/>
            </p:custDataLst>
          </p:nvPr>
        </p:nvSpPr>
        <p:spPr>
          <a:xfrm>
            <a:off x="-36512" y="51577"/>
            <a:ext cx="9180512" cy="920234"/>
          </a:xfrm>
        </p:spPr>
        <p:txBody>
          <a:bodyPr>
            <a:noAutofit/>
          </a:bodyPr>
          <a:lstStyle/>
          <a:p>
            <a:r>
              <a:rPr lang="en-GB" sz="3600" b="1" dirty="0">
                <a:solidFill>
                  <a:schemeClr val="bg1"/>
                </a:solidFill>
                <a:latin typeface="Helvetica" panose="020B0604020202020204" pitchFamily="34" charset="0"/>
                <a:cs typeface="Helvetica" panose="020B0604020202020204" pitchFamily="34" charset="0"/>
              </a:rPr>
              <a:t>Learning outcomes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13" name="TextBox 12"/>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14" name="Content Placeholder 2"/>
          <p:cNvSpPr>
            <a:spLocks noGrp="1"/>
          </p:cNvSpPr>
          <p:nvPr>
            <p:ph idx="1"/>
          </p:nvPr>
        </p:nvSpPr>
        <p:spPr>
          <a:xfrm>
            <a:off x="518864" y="1320673"/>
            <a:ext cx="8229600" cy="2764439"/>
          </a:xfrm>
        </p:spPr>
        <p:txBody>
          <a:bodyPr>
            <a:normAutofit/>
          </a:bodyPr>
          <a:lstStyle/>
          <a:p>
            <a:pPr marL="0" indent="0">
              <a:buNone/>
            </a:pPr>
            <a:r>
              <a:rPr lang="en-GB" sz="2400" dirty="0" smtClean="0">
                <a:solidFill>
                  <a:srgbClr val="002060"/>
                </a:solidFill>
              </a:rPr>
              <a:t>1.</a:t>
            </a:r>
            <a:r>
              <a:rPr lang="en-GB" sz="2400" dirty="0" smtClean="0"/>
              <a:t> </a:t>
            </a:r>
            <a:r>
              <a:rPr lang="en-GB" sz="2400" dirty="0">
                <a:solidFill>
                  <a:srgbClr val="0066CC"/>
                </a:solidFill>
              </a:rPr>
              <a:t>Understand the importance of equality and </a:t>
            </a:r>
            <a:r>
              <a:rPr lang="en-GB" sz="2400" dirty="0" smtClean="0">
                <a:solidFill>
                  <a:srgbClr val="0066CC"/>
                </a:solidFill>
              </a:rPr>
              <a:t>inclusion	</a:t>
            </a:r>
            <a:endParaRPr lang="en-GB" sz="2400" dirty="0">
              <a:solidFill>
                <a:srgbClr val="0066CC"/>
              </a:solidFill>
            </a:endParaRPr>
          </a:p>
          <a:p>
            <a:pPr marL="0" indent="0">
              <a:buNone/>
            </a:pPr>
            <a:r>
              <a:rPr lang="en-GB" sz="2400" dirty="0" smtClean="0">
                <a:solidFill>
                  <a:srgbClr val="002060"/>
                </a:solidFill>
              </a:rPr>
              <a:t>2.</a:t>
            </a:r>
            <a:r>
              <a:rPr lang="en-GB" sz="2400" dirty="0" smtClean="0"/>
              <a:t> </a:t>
            </a:r>
            <a:r>
              <a:rPr lang="en-GB" sz="2400" dirty="0">
                <a:solidFill>
                  <a:srgbClr val="0066CC"/>
                </a:solidFill>
              </a:rPr>
              <a:t>Work in an inclusive way</a:t>
            </a:r>
            <a:endParaRPr lang="en-GB" sz="2400" dirty="0">
              <a:solidFill>
                <a:srgbClr val="0066CC"/>
              </a:solidFill>
            </a:endParaRPr>
          </a:p>
          <a:p>
            <a:pPr marL="0" indent="0">
              <a:buNone/>
            </a:pPr>
            <a:r>
              <a:rPr lang="en-GB" sz="2400" smtClean="0">
                <a:solidFill>
                  <a:srgbClr val="002060"/>
                </a:solidFill>
              </a:rPr>
              <a:t>3</a:t>
            </a:r>
            <a:r>
              <a:rPr lang="en-GB" sz="2400" dirty="0" smtClean="0">
                <a:solidFill>
                  <a:srgbClr val="002060"/>
                </a:solidFill>
              </a:rPr>
              <a:t>.</a:t>
            </a:r>
            <a:r>
              <a:rPr lang="en-GB" sz="2400" dirty="0" smtClean="0"/>
              <a:t> </a:t>
            </a:r>
            <a:r>
              <a:rPr lang="en-GB" sz="2400" dirty="0">
                <a:solidFill>
                  <a:srgbClr val="0066CC"/>
                </a:solidFill>
              </a:rPr>
              <a:t>Access information, advice and support about </a:t>
            </a:r>
            <a:r>
              <a:rPr lang="en-GB" sz="2400" dirty="0" smtClean="0">
                <a:solidFill>
                  <a:srgbClr val="0066CC"/>
                </a:solidFill>
              </a:rPr>
              <a:t>diversity</a:t>
            </a:r>
            <a:r>
              <a:rPr lang="en-GB" sz="2400" dirty="0">
                <a:solidFill>
                  <a:srgbClr val="0066CC"/>
                </a:solidFill>
              </a:rPr>
              <a:t>, </a:t>
            </a:r>
            <a:r>
              <a:rPr lang="en-GB" sz="2400" dirty="0" smtClean="0">
                <a:solidFill>
                  <a:srgbClr val="0066CC"/>
                </a:solidFill>
              </a:rPr>
              <a:t>                      equality </a:t>
            </a:r>
            <a:r>
              <a:rPr lang="en-GB" sz="2400" dirty="0">
                <a:solidFill>
                  <a:srgbClr val="0066CC"/>
                </a:solidFill>
              </a:rPr>
              <a:t>and </a:t>
            </a:r>
            <a:r>
              <a:rPr lang="en-GB" sz="2400" dirty="0" smtClean="0">
                <a:solidFill>
                  <a:srgbClr val="0066CC"/>
                </a:solidFill>
              </a:rPr>
              <a:t>inclusion.</a:t>
            </a:r>
            <a:endParaRPr lang="en-GB" sz="2400" dirty="0">
              <a:solidFill>
                <a:srgbClr val="0066CC"/>
              </a:solidFill>
            </a:endParaRPr>
          </a:p>
          <a:p>
            <a:pPr marL="0" indent="0">
              <a:buNone/>
            </a:pPr>
            <a:endParaRPr lang="en-GB" dirty="0"/>
          </a:p>
        </p:txBody>
      </p:sp>
      <p:sp>
        <p:nvSpPr>
          <p:cNvPr id="6" name="TextBox 5"/>
          <p:cNvSpPr txBox="1"/>
          <p:nvPr/>
        </p:nvSpPr>
        <p:spPr>
          <a:xfrm>
            <a:off x="8820472" y="6597352"/>
            <a:ext cx="290464" cy="246221"/>
          </a:xfrm>
          <a:prstGeom prst="rect">
            <a:avLst/>
          </a:prstGeom>
          <a:noFill/>
        </p:spPr>
        <p:txBody>
          <a:bodyPr wrap="none" rtlCol="0">
            <a:spAutoFit/>
          </a:bodyPr>
          <a:lstStyle/>
          <a:p>
            <a:r>
              <a:rPr lang="en-US" sz="1000" b="1" dirty="0" smtClean="0">
                <a:latin typeface="Helvetica" panose="020B0604020202020204" pitchFamily="34" charset="0"/>
                <a:cs typeface="Helvetica" panose="020B0604020202020204" pitchFamily="34" charset="0"/>
              </a:rPr>
              <a:t>1</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fade">
                                      <p:cBhvr>
                                        <p:cTn id="7" dur="500"/>
                                        <p:tgtEl>
                                          <p:spTgt spid="1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animEffect transition="in" filter="fade">
                                      <p:cBhvr>
                                        <p:cTn id="11" dur="500"/>
                                        <p:tgtEl>
                                          <p:spTgt spid="1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14">
                                            <p:txEl>
                                              <p:pRg st="2" end="2"/>
                                            </p:txEl>
                                          </p:spTgt>
                                        </p:tgtEl>
                                        <p:attrNameLst>
                                          <p:attrName>style.visibility</p:attrName>
                                        </p:attrNameLst>
                                      </p:cBhvr>
                                      <p:to>
                                        <p:strVal val="visible"/>
                                      </p:to>
                                    </p:set>
                                    <p:animEffect transition="in" filter="fade">
                                      <p:cBhvr>
                                        <p:cTn id="14" dur="500"/>
                                        <p:tgtEl>
                                          <p:spTgt spid="1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99392"/>
            <a:ext cx="9144000" cy="1143000"/>
          </a:xfrm>
        </p:spPr>
        <p:txBody>
          <a:bodyPr>
            <a:normAutofit/>
          </a:bodyPr>
          <a:lstStyle/>
          <a:p>
            <a:r>
              <a:rPr lang="en-GB" sz="3600" b="1" dirty="0" smtClean="0">
                <a:solidFill>
                  <a:schemeClr val="bg1"/>
                </a:solidFill>
                <a:latin typeface="Helvetica" panose="020B0604020202020204" pitchFamily="34" charset="0"/>
                <a:cs typeface="Helvetica" panose="020B0604020202020204" pitchFamily="34" charset="0"/>
              </a:rPr>
              <a:t>Definitions</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5" y="1237548"/>
            <a:ext cx="8229600" cy="1241711"/>
          </a:xfrm>
        </p:spPr>
        <p:txBody>
          <a:bodyPr>
            <a:normAutofit/>
          </a:bodyPr>
          <a:lstStyle/>
          <a:p>
            <a:pPr marL="0" indent="0">
              <a:buNone/>
            </a:pPr>
            <a:r>
              <a:rPr lang="en-GB" sz="2400" dirty="0">
                <a:latin typeface="Helvetica" panose="020B0604020202020204" pitchFamily="34" charset="0"/>
                <a:cs typeface="Helvetica" panose="020B0604020202020204" pitchFamily="34" charset="0"/>
              </a:rPr>
              <a:t>Working in ways that promote Equality, Diversity and Inclusion ensures that care is fair and individuals are not </a:t>
            </a:r>
            <a:r>
              <a:rPr lang="en-GB" sz="2400">
                <a:latin typeface="Helvetica" panose="020B0604020202020204" pitchFamily="34" charset="0"/>
                <a:cs typeface="Helvetica" panose="020B0604020202020204" pitchFamily="34" charset="0"/>
              </a:rPr>
              <a:t>discriminated </a:t>
            </a:r>
            <a:r>
              <a:rPr lang="en-GB" sz="2400" smtClean="0">
                <a:latin typeface="Helvetica" panose="020B0604020202020204" pitchFamily="34" charset="0"/>
                <a:cs typeface="Helvetica" panose="020B0604020202020204" pitchFamily="34" charset="0"/>
              </a:rPr>
              <a:t>against.</a:t>
            </a:r>
            <a:endParaRPr lang="en-GB" sz="2400" dirty="0">
              <a:latin typeface="Helvetica" panose="020B0604020202020204" pitchFamily="34" charset="0"/>
              <a:cs typeface="Helvetica" panose="020B0604020202020204" pitchFamily="34" charset="0"/>
            </a:endParaRPr>
          </a:p>
        </p:txBody>
      </p:sp>
      <p:sp>
        <p:nvSpPr>
          <p:cNvPr id="4" name="Rectangle 3"/>
          <p:cNvSpPr/>
          <p:nvPr/>
        </p:nvSpPr>
        <p:spPr>
          <a:xfrm>
            <a:off x="254791" y="2504763"/>
            <a:ext cx="2743749"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Equality</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5" name="Rectangle 4"/>
          <p:cNvSpPr/>
          <p:nvPr/>
        </p:nvSpPr>
        <p:spPr>
          <a:xfrm>
            <a:off x="249593" y="2912438"/>
            <a:ext cx="2749194" cy="164768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a:solidFill>
                  <a:prstClr val="white"/>
                </a:solidFill>
                <a:latin typeface="Helvetica" panose="020B0604020202020204" pitchFamily="34" charset="0"/>
                <a:cs typeface="Helvetica" panose="020B0604020202020204" pitchFamily="34" charset="0"/>
              </a:rPr>
              <a:t>M</a:t>
            </a:r>
            <a:r>
              <a:rPr lang="en-GB" b="1" dirty="0" smtClean="0">
                <a:solidFill>
                  <a:prstClr val="white"/>
                </a:solidFill>
                <a:latin typeface="Helvetica" panose="020B0604020202020204" pitchFamily="34" charset="0"/>
                <a:cs typeface="Helvetica" panose="020B0604020202020204" pitchFamily="34" charset="0"/>
              </a:rPr>
              <a:t>eans </a:t>
            </a:r>
            <a:r>
              <a:rPr lang="en-GB" b="1" dirty="0">
                <a:solidFill>
                  <a:prstClr val="white"/>
                </a:solidFill>
                <a:latin typeface="Helvetica" panose="020B0604020202020204" pitchFamily="34" charset="0"/>
                <a:cs typeface="Helvetica" panose="020B0604020202020204" pitchFamily="34" charset="0"/>
              </a:rPr>
              <a:t>giving everyone equality of opportunity in line with their needs</a:t>
            </a:r>
            <a:endParaRPr lang="en-GB" b="1" dirty="0">
              <a:solidFill>
                <a:prstClr val="white"/>
              </a:solidFill>
              <a:latin typeface="Helvetica" panose="020B0604020202020204" pitchFamily="34" charset="0"/>
              <a:cs typeface="Helvetica" panose="020B0604020202020204" pitchFamily="34" charset="0"/>
            </a:endParaRPr>
          </a:p>
        </p:txBody>
      </p:sp>
      <p:sp>
        <p:nvSpPr>
          <p:cNvPr id="6" name="Rectangle 5"/>
          <p:cNvSpPr/>
          <p:nvPr/>
        </p:nvSpPr>
        <p:spPr>
          <a:xfrm>
            <a:off x="3209768" y="2480860"/>
            <a:ext cx="2743749"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Diversity</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7" name="Rectangle 6"/>
          <p:cNvSpPr/>
          <p:nvPr/>
        </p:nvSpPr>
        <p:spPr>
          <a:xfrm>
            <a:off x="3204570" y="2888535"/>
            <a:ext cx="2749194" cy="167159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smtClean="0">
                <a:solidFill>
                  <a:prstClr val="white"/>
                </a:solidFill>
                <a:latin typeface="Helvetica" panose="020B0604020202020204" pitchFamily="34" charset="0"/>
                <a:cs typeface="Helvetica" panose="020B0604020202020204" pitchFamily="34" charset="0"/>
              </a:rPr>
              <a:t>Can </a:t>
            </a:r>
            <a:r>
              <a:rPr lang="en-GB" b="1" dirty="0">
                <a:solidFill>
                  <a:prstClr val="white"/>
                </a:solidFill>
                <a:latin typeface="Helvetica" panose="020B0604020202020204" pitchFamily="34" charset="0"/>
                <a:cs typeface="Helvetica" panose="020B0604020202020204" pitchFamily="34" charset="0"/>
              </a:rPr>
              <a:t>be described as the differences that make people </a:t>
            </a:r>
            <a:r>
              <a:rPr lang="en-GB" b="1" dirty="0" smtClean="0">
                <a:solidFill>
                  <a:prstClr val="white"/>
                </a:solidFill>
                <a:latin typeface="Helvetica" panose="020B0604020202020204" pitchFamily="34" charset="0"/>
                <a:cs typeface="Helvetica" panose="020B0604020202020204" pitchFamily="34" charset="0"/>
              </a:rPr>
              <a:t>unique </a:t>
            </a:r>
            <a:endParaRPr lang="en-GB" b="1" dirty="0">
              <a:solidFill>
                <a:prstClr val="white"/>
              </a:solidFill>
              <a:latin typeface="Helvetica" panose="020B0604020202020204" pitchFamily="34" charset="0"/>
              <a:cs typeface="Helvetica" panose="020B0604020202020204" pitchFamily="34" charset="0"/>
            </a:endParaRPr>
          </a:p>
        </p:txBody>
      </p:sp>
      <p:sp>
        <p:nvSpPr>
          <p:cNvPr id="8" name="Rectangle 7"/>
          <p:cNvSpPr/>
          <p:nvPr/>
        </p:nvSpPr>
        <p:spPr>
          <a:xfrm>
            <a:off x="6141001" y="2479259"/>
            <a:ext cx="2743749"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Inclusion</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9" name="Rectangle 8"/>
          <p:cNvSpPr/>
          <p:nvPr/>
        </p:nvSpPr>
        <p:spPr>
          <a:xfrm>
            <a:off x="6135803" y="2886934"/>
            <a:ext cx="2749194" cy="1673191"/>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a:solidFill>
                  <a:prstClr val="white"/>
                </a:solidFill>
                <a:latin typeface="Helvetica" panose="020B0604020202020204" pitchFamily="34" charset="0"/>
                <a:cs typeface="Helvetica" panose="020B0604020202020204" pitchFamily="34" charset="0"/>
              </a:rPr>
              <a:t>M</a:t>
            </a:r>
            <a:r>
              <a:rPr lang="en-GB" b="1" dirty="0" smtClean="0">
                <a:solidFill>
                  <a:prstClr val="white"/>
                </a:solidFill>
                <a:latin typeface="Helvetica" panose="020B0604020202020204" pitchFamily="34" charset="0"/>
                <a:cs typeface="Helvetica" panose="020B0604020202020204" pitchFamily="34" charset="0"/>
              </a:rPr>
              <a:t>eans </a:t>
            </a:r>
            <a:r>
              <a:rPr lang="en-GB" b="1" dirty="0">
                <a:solidFill>
                  <a:prstClr val="white"/>
                </a:solidFill>
                <a:latin typeface="Helvetica" panose="020B0604020202020204" pitchFamily="34" charset="0"/>
                <a:cs typeface="Helvetica" panose="020B0604020202020204" pitchFamily="34" charset="0"/>
              </a:rPr>
              <a:t>involving people within a group or within </a:t>
            </a:r>
            <a:r>
              <a:rPr lang="en-GB" b="1" dirty="0" smtClean="0">
                <a:solidFill>
                  <a:prstClr val="white"/>
                </a:solidFill>
                <a:latin typeface="Helvetica" panose="020B0604020202020204" pitchFamily="34" charset="0"/>
                <a:cs typeface="Helvetica" panose="020B0604020202020204" pitchFamily="34" charset="0"/>
              </a:rPr>
              <a:t>society</a:t>
            </a:r>
            <a:endParaRPr lang="en-GB" b="1" dirty="0">
              <a:solidFill>
                <a:prstClr val="white"/>
              </a:solidFill>
              <a:latin typeface="Helvetica" panose="020B0604020202020204" pitchFamily="34" charset="0"/>
              <a:cs typeface="Helvetica" panose="020B0604020202020204" pitchFamily="34" charset="0"/>
            </a:endParaRPr>
          </a:p>
        </p:txBody>
      </p:sp>
      <p:sp>
        <p:nvSpPr>
          <p:cNvPr id="10" name="Rectangle 9"/>
          <p:cNvSpPr/>
          <p:nvPr/>
        </p:nvSpPr>
        <p:spPr>
          <a:xfrm>
            <a:off x="254544" y="4718305"/>
            <a:ext cx="8618547"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Helvetica" panose="020B0604020202020204" pitchFamily="34" charset="0"/>
                <a:cs typeface="Helvetica" panose="020B0604020202020204" pitchFamily="34" charset="0"/>
              </a:rPr>
              <a:t>Discrimination</a:t>
            </a:r>
            <a:endParaRPr lang="en-GB" sz="2000" b="1" dirty="0">
              <a:solidFill>
                <a:srgbClr val="002060"/>
              </a:solidFill>
              <a:latin typeface="Helvetica" panose="020B0604020202020204" pitchFamily="34" charset="0"/>
              <a:cs typeface="Helvetica" panose="020B0604020202020204" pitchFamily="34" charset="0"/>
            </a:endParaRPr>
          </a:p>
        </p:txBody>
      </p:sp>
      <p:sp>
        <p:nvSpPr>
          <p:cNvPr id="11" name="Rectangle 10"/>
          <p:cNvSpPr/>
          <p:nvPr/>
        </p:nvSpPr>
        <p:spPr>
          <a:xfrm>
            <a:off x="249345" y="5125979"/>
            <a:ext cx="8635651" cy="11560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b="1" dirty="0" smtClean="0">
                <a:solidFill>
                  <a:schemeClr val="bg1"/>
                </a:solidFill>
                <a:latin typeface="Helvetica" panose="020B0604020202020204" pitchFamily="34" charset="0"/>
                <a:cs typeface="Helvetica" panose="020B0604020202020204" pitchFamily="34" charset="0"/>
              </a:rPr>
              <a:t>Discrimination:  </a:t>
            </a:r>
            <a:r>
              <a:rPr lang="en-GB" b="1" dirty="0">
                <a:solidFill>
                  <a:schemeClr val="bg1"/>
                </a:solidFill>
                <a:latin typeface="Helvetica" panose="020B0604020202020204" pitchFamily="34" charset="0"/>
                <a:cs typeface="Helvetica" panose="020B0604020202020204" pitchFamily="34" charset="0"/>
              </a:rPr>
              <a:t>m</a:t>
            </a:r>
            <a:r>
              <a:rPr lang="en-GB" b="1" dirty="0" smtClean="0">
                <a:solidFill>
                  <a:schemeClr val="bg1"/>
                </a:solidFill>
                <a:latin typeface="Helvetica" panose="020B0604020202020204" pitchFamily="34" charset="0"/>
                <a:cs typeface="Helvetica" panose="020B0604020202020204" pitchFamily="34" charset="0"/>
              </a:rPr>
              <a:t>eans </a:t>
            </a:r>
            <a:r>
              <a:rPr lang="en-GB" b="1" dirty="0">
                <a:solidFill>
                  <a:schemeClr val="bg1"/>
                </a:solidFill>
                <a:latin typeface="Helvetica" panose="020B0604020202020204" pitchFamily="34" charset="0"/>
                <a:cs typeface="Helvetica" panose="020B0604020202020204" pitchFamily="34" charset="0"/>
              </a:rPr>
              <a:t>to exclude people </a:t>
            </a:r>
            <a:r>
              <a:rPr lang="en-GB" b="1" dirty="0">
                <a:solidFill>
                  <a:prstClr val="white"/>
                </a:solidFill>
                <a:latin typeface="Helvetica" panose="020B0604020202020204" pitchFamily="34" charset="0"/>
                <a:cs typeface="Helvetica" panose="020B0604020202020204" pitchFamily="34" charset="0"/>
              </a:rPr>
              <a:t>because of their differences.  It involves treating people differently because of assumptions made about a person or group of people based on their differences.</a:t>
            </a:r>
            <a:endParaRPr lang="en-GB" b="1" dirty="0">
              <a:solidFill>
                <a:prstClr val="white"/>
              </a:solidFill>
              <a:latin typeface="Helvetica" panose="020B0604020202020204" pitchFamily="34" charset="0"/>
              <a:cs typeface="Helvetica" panose="020B0604020202020204" pitchFamily="34" charset="0"/>
            </a:endParaRPr>
          </a:p>
        </p:txBody>
      </p:sp>
      <p:sp>
        <p:nvSpPr>
          <p:cNvPr id="13" name="TextBox 12"/>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1"/>
              </a:rPr>
              <a:t>http://www.skillsforhealth.org.uk</a:t>
            </a:r>
            <a:r>
              <a:rPr lang="en-IN" sz="800" b="1" u="sng" dirty="0" smtClean="0">
                <a:latin typeface="Helvetica" panose="020B0604020202020204" pitchFamily="34" charset="0"/>
                <a:cs typeface="Helvetica" panose="020B0604020202020204" pitchFamily="34" charset="0"/>
                <a:hlinkClick r:id="rId1"/>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2"/>
              </a:rPr>
              <a:t>http</a:t>
            </a:r>
            <a:r>
              <a:rPr lang="en-IN" sz="800" b="1" u="sng" dirty="0">
                <a:latin typeface="Helvetica" panose="020B0604020202020204" pitchFamily="34" charset="0"/>
                <a:cs typeface="Helvetica" panose="020B0604020202020204" pitchFamily="34" charset="0"/>
                <a:hlinkClick r:id="rId2"/>
              </a:rPr>
              <a:t>://www.skillsforcare.org.uk</a:t>
            </a:r>
            <a:r>
              <a:rPr lang="en-IN" sz="900" b="1" u="sng" dirty="0" smtClean="0">
                <a:latin typeface="Helvetica" panose="020B0604020202020204" pitchFamily="34" charset="0"/>
                <a:cs typeface="Helvetica" panose="020B0604020202020204" pitchFamily="34" charset="0"/>
                <a:hlinkClick r:id="rId2"/>
              </a:rPr>
              <a:t>/</a:t>
            </a:r>
            <a:endParaRPr lang="en-IN" sz="900" b="1" dirty="0">
              <a:latin typeface="Helvetica" panose="020B0604020202020204" pitchFamily="34" charset="0"/>
              <a:cs typeface="Helvetica" panose="020B0604020202020204" pitchFamily="34" charset="0"/>
            </a:endParaRPr>
          </a:p>
        </p:txBody>
      </p:sp>
      <p:sp>
        <p:nvSpPr>
          <p:cNvPr id="14" name="TextBox 13"/>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2</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6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par>
                          <p:cTn id="15" fill="hold">
                            <p:stCondLst>
                              <p:cond delay="15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par>
                          <p:cTn id="22" fill="hold">
                            <p:stCondLst>
                              <p:cond delay="20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childTnLst>
                          </p:cTn>
                        </p:par>
                        <p:par>
                          <p:cTn id="29" fill="hold">
                            <p:stCondLst>
                              <p:cond delay="2500"/>
                            </p:stCondLst>
                            <p:childTnLst>
                              <p:par>
                                <p:cTn id="30" presetID="10" presetClass="entr" presetSubtype="0" fill="hold" grpId="0" nodeType="after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Discrimination</a:t>
            </a:r>
            <a:endParaRPr lang="en-GB" dirty="0"/>
          </a:p>
        </p:txBody>
      </p:sp>
      <p:pic>
        <p:nvPicPr>
          <p:cNvPr id="4" name="Picture 3"/>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5" name="Rectangle 4"/>
          <p:cNvSpPr/>
          <p:nvPr/>
        </p:nvSpPr>
        <p:spPr>
          <a:xfrm>
            <a:off x="249593" y="3381503"/>
            <a:ext cx="4200516"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Arial" panose="020B0604020202020204" pitchFamily="34" charset="0"/>
                <a:cs typeface="Arial" panose="020B0604020202020204" pitchFamily="34" charset="0"/>
              </a:rPr>
              <a:t>Discrimination</a:t>
            </a:r>
            <a:endParaRPr lang="en-GB" sz="2000" b="1" dirty="0">
              <a:solidFill>
                <a:srgbClr val="002060"/>
              </a:solidFill>
              <a:latin typeface="Arial" panose="020B0604020202020204" pitchFamily="34" charset="0"/>
              <a:cs typeface="Arial" panose="020B0604020202020204" pitchFamily="34" charset="0"/>
            </a:endParaRPr>
          </a:p>
        </p:txBody>
      </p:sp>
      <p:sp>
        <p:nvSpPr>
          <p:cNvPr id="6" name="Rectangle 5"/>
          <p:cNvSpPr/>
          <p:nvPr/>
        </p:nvSpPr>
        <p:spPr>
          <a:xfrm>
            <a:off x="244395" y="3789177"/>
            <a:ext cx="4208852" cy="249286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GB" b="1" dirty="0">
                <a:solidFill>
                  <a:prstClr val="white"/>
                </a:solidFill>
                <a:latin typeface="Arial" panose="020B0604020202020204" pitchFamily="34" charset="0"/>
                <a:cs typeface="Arial" panose="020B0604020202020204" pitchFamily="34" charset="0"/>
              </a:rPr>
              <a:t>Activities organised in a place without wheelchair access</a:t>
            </a:r>
            <a:endParaRPr lang="en-GB" b="1" dirty="0">
              <a:solidFill>
                <a:prstClr val="white"/>
              </a:solidFill>
              <a:latin typeface="Arial" panose="020B0604020202020204" pitchFamily="34" charset="0"/>
              <a:cs typeface="Arial" panose="020B0604020202020204" pitchFamily="34" charset="0"/>
            </a:endParaRPr>
          </a:p>
          <a:p>
            <a:pPr marL="285750" indent="-285750">
              <a:buClr>
                <a:schemeClr val="bg1"/>
              </a:buClr>
              <a:buFont typeface="Arial" panose="020B0604020202020204" pitchFamily="34" charset="0"/>
              <a:buChar char="■"/>
            </a:pPr>
            <a:r>
              <a:rPr lang="en-GB" b="1" dirty="0">
                <a:solidFill>
                  <a:prstClr val="white"/>
                </a:solidFill>
                <a:latin typeface="Arial" panose="020B0604020202020204" pitchFamily="34" charset="0"/>
                <a:cs typeface="Arial" panose="020B0604020202020204" pitchFamily="34" charset="0"/>
              </a:rPr>
              <a:t>Meals are only served between 8am and 5pm</a:t>
            </a:r>
            <a:endParaRPr lang="en-GB" b="1" dirty="0">
              <a:solidFill>
                <a:prstClr val="white"/>
              </a:solidFill>
              <a:latin typeface="Arial" panose="020B0604020202020204" pitchFamily="34" charset="0"/>
              <a:cs typeface="Arial" panose="020B0604020202020204" pitchFamily="34" charset="0"/>
            </a:endParaRPr>
          </a:p>
          <a:p>
            <a:pPr marL="285750" indent="-285750">
              <a:buClr>
                <a:schemeClr val="bg1"/>
              </a:buClr>
              <a:buFont typeface="Arial" panose="020B0604020202020204" pitchFamily="34" charset="0"/>
              <a:buChar char="■"/>
            </a:pPr>
            <a:r>
              <a:rPr lang="en-GB" b="1" dirty="0">
                <a:solidFill>
                  <a:prstClr val="white"/>
                </a:solidFill>
                <a:latin typeface="Arial" panose="020B0604020202020204" pitchFamily="34" charset="0"/>
                <a:cs typeface="Arial" panose="020B0604020202020204" pitchFamily="34" charset="0"/>
              </a:rPr>
              <a:t>Complaint forms are only produced in English </a:t>
            </a:r>
            <a:endParaRPr lang="en-GB" b="1" dirty="0">
              <a:solidFill>
                <a:prstClr val="white"/>
              </a:solidFill>
              <a:latin typeface="Arial" panose="020B0604020202020204" pitchFamily="34" charset="0"/>
              <a:cs typeface="Arial" panose="020B0604020202020204" pitchFamily="34" charset="0"/>
            </a:endParaRPr>
          </a:p>
          <a:p>
            <a:pPr marL="285750" indent="-285750">
              <a:buClr>
                <a:schemeClr val="bg1"/>
              </a:buClr>
              <a:buFont typeface="Arial" panose="020B0604020202020204" pitchFamily="34" charset="0"/>
              <a:buChar char="■"/>
            </a:pPr>
            <a:r>
              <a:rPr lang="en-GB" b="1" dirty="0">
                <a:solidFill>
                  <a:prstClr val="white"/>
                </a:solidFill>
                <a:latin typeface="Arial" panose="020B0604020202020204" pitchFamily="34" charset="0"/>
                <a:cs typeface="Arial" panose="020B0604020202020204" pitchFamily="34" charset="0"/>
              </a:rPr>
              <a:t>Smaller portions of food are given to  women than men</a:t>
            </a:r>
            <a:endParaRPr lang="en-GB" b="1" dirty="0">
              <a:solidFill>
                <a:prstClr val="white"/>
              </a:solidFill>
              <a:latin typeface="Arial" panose="020B0604020202020204" pitchFamily="34" charset="0"/>
              <a:cs typeface="Arial" panose="020B0604020202020204" pitchFamily="34" charset="0"/>
            </a:endParaRPr>
          </a:p>
        </p:txBody>
      </p:sp>
      <p:sp>
        <p:nvSpPr>
          <p:cNvPr id="7" name="Rectangle 6"/>
          <p:cNvSpPr/>
          <p:nvPr/>
        </p:nvSpPr>
        <p:spPr>
          <a:xfrm>
            <a:off x="4734308" y="3675086"/>
            <a:ext cx="4119166" cy="409276"/>
          </a:xfrm>
          <a:prstGeom prst="rect">
            <a:avLst/>
          </a:prstGeom>
          <a:solidFill>
            <a:schemeClr val="accent1">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smtClean="0">
                <a:solidFill>
                  <a:srgbClr val="002060"/>
                </a:solidFill>
                <a:latin typeface="Arial" panose="020B0604020202020204" pitchFamily="34" charset="0"/>
                <a:cs typeface="Arial" panose="020B0604020202020204" pitchFamily="34" charset="0"/>
              </a:rPr>
              <a:t>Diversity</a:t>
            </a:r>
            <a:endParaRPr lang="en-GB" sz="2000" b="1" dirty="0">
              <a:solidFill>
                <a:srgbClr val="002060"/>
              </a:solidFill>
              <a:latin typeface="Arial" panose="020B0604020202020204" pitchFamily="34" charset="0"/>
              <a:cs typeface="Arial" panose="020B0604020202020204" pitchFamily="34" charset="0"/>
            </a:endParaRPr>
          </a:p>
        </p:txBody>
      </p:sp>
      <p:sp>
        <p:nvSpPr>
          <p:cNvPr id="8" name="Rectangle 7"/>
          <p:cNvSpPr/>
          <p:nvPr/>
        </p:nvSpPr>
        <p:spPr>
          <a:xfrm>
            <a:off x="4726379" y="4084362"/>
            <a:ext cx="4127341" cy="2185203"/>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Clr>
                <a:schemeClr val="bg1"/>
              </a:buClr>
              <a:buFont typeface="Arial" panose="020B0604020202020204" pitchFamily="34" charset="0"/>
              <a:buChar char="■"/>
            </a:pPr>
            <a:r>
              <a:rPr lang="en-GB" b="1" dirty="0">
                <a:solidFill>
                  <a:prstClr val="white"/>
                </a:solidFill>
                <a:latin typeface="Arial" panose="020B0604020202020204" pitchFamily="34" charset="0"/>
                <a:cs typeface="Arial" panose="020B0604020202020204" pitchFamily="34" charset="0"/>
              </a:rPr>
              <a:t>Meals are supplied that meet </a:t>
            </a:r>
            <a:r>
              <a:rPr lang="en-GB" b="1" dirty="0" smtClean="0">
                <a:solidFill>
                  <a:prstClr val="white"/>
                </a:solidFill>
                <a:latin typeface="Arial" panose="020B0604020202020204" pitchFamily="34" charset="0"/>
                <a:cs typeface="Arial" panose="020B0604020202020204" pitchFamily="34" charset="0"/>
              </a:rPr>
              <a:t>individuals’ </a:t>
            </a:r>
            <a:r>
              <a:rPr lang="en-GB" b="1" dirty="0">
                <a:solidFill>
                  <a:prstClr val="white"/>
                </a:solidFill>
                <a:latin typeface="Arial" panose="020B0604020202020204" pitchFamily="34" charset="0"/>
                <a:cs typeface="Arial" panose="020B0604020202020204" pitchFamily="34" charset="0"/>
              </a:rPr>
              <a:t>preferences</a:t>
            </a:r>
            <a:endParaRPr lang="en-GB" b="1" dirty="0">
              <a:solidFill>
                <a:prstClr val="white"/>
              </a:solidFill>
              <a:latin typeface="Arial" panose="020B0604020202020204" pitchFamily="34" charset="0"/>
              <a:cs typeface="Arial" panose="020B0604020202020204" pitchFamily="34" charset="0"/>
            </a:endParaRPr>
          </a:p>
          <a:p>
            <a:pPr marL="285750" indent="-285750">
              <a:buClr>
                <a:schemeClr val="bg1"/>
              </a:buClr>
              <a:buFont typeface="Arial" panose="020B0604020202020204" pitchFamily="34" charset="0"/>
              <a:buChar char="■"/>
            </a:pPr>
            <a:r>
              <a:rPr lang="en-GB" b="1" dirty="0" smtClean="0">
                <a:solidFill>
                  <a:prstClr val="white"/>
                </a:solidFill>
                <a:latin typeface="Arial" panose="020B0604020202020204" pitchFamily="34" charset="0"/>
                <a:cs typeface="Arial" panose="020B0604020202020204" pitchFamily="34" charset="0"/>
              </a:rPr>
              <a:t>Individuals </a:t>
            </a:r>
            <a:r>
              <a:rPr lang="en-GB" b="1" dirty="0">
                <a:solidFill>
                  <a:prstClr val="white"/>
                </a:solidFill>
                <a:latin typeface="Arial" panose="020B0604020202020204" pitchFamily="34" charset="0"/>
                <a:cs typeface="Arial" panose="020B0604020202020204" pitchFamily="34" charset="0"/>
              </a:rPr>
              <a:t>are given the support they need to take part in </a:t>
            </a:r>
            <a:r>
              <a:rPr lang="en-GB" b="1" dirty="0" smtClean="0">
                <a:solidFill>
                  <a:prstClr val="white"/>
                </a:solidFill>
                <a:latin typeface="Arial" panose="020B0604020202020204" pitchFamily="34" charset="0"/>
                <a:cs typeface="Arial" panose="020B0604020202020204" pitchFamily="34" charset="0"/>
              </a:rPr>
              <a:t>activities. </a:t>
            </a:r>
            <a:endParaRPr lang="en-GB" b="1" dirty="0">
              <a:solidFill>
                <a:prstClr val="white"/>
              </a:solidFill>
              <a:latin typeface="Arial" panose="020B0604020202020204" pitchFamily="34" charset="0"/>
              <a:cs typeface="Arial" panose="020B0604020202020204" pitchFamily="34" charset="0"/>
            </a:endParaRPr>
          </a:p>
        </p:txBody>
      </p:sp>
      <p:sp>
        <p:nvSpPr>
          <p:cNvPr id="9" name="Content Placeholder 2"/>
          <p:cNvSpPr txBox="1"/>
          <p:nvPr/>
        </p:nvSpPr>
        <p:spPr>
          <a:xfrm>
            <a:off x="255322" y="1128693"/>
            <a:ext cx="5147951" cy="151753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2154AC"/>
              </a:buClr>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GB" dirty="0" smtClean="0"/>
              <a:t>Direct or deliberate </a:t>
            </a:r>
            <a:br>
              <a:rPr lang="en-GB" dirty="0" smtClean="0"/>
            </a:br>
            <a:r>
              <a:rPr lang="en-GB" dirty="0" smtClean="0"/>
              <a:t>discrimination is done on </a:t>
            </a:r>
            <a:br>
              <a:rPr lang="en-GB" dirty="0" smtClean="0"/>
            </a:br>
            <a:r>
              <a:rPr lang="en-GB" dirty="0" smtClean="0"/>
              <a:t>purpose and is easy to recognise </a:t>
            </a:r>
            <a:endParaRPr lang="en-GB" dirty="0" smtClean="0"/>
          </a:p>
          <a:p>
            <a:r>
              <a:rPr lang="en-GB" dirty="0" smtClean="0"/>
              <a:t>Unintentional or inadvertent discrimination may not be as </a:t>
            </a:r>
            <a:br>
              <a:rPr lang="en-GB" dirty="0" smtClean="0"/>
            </a:br>
            <a:r>
              <a:rPr lang="en-GB" dirty="0" smtClean="0"/>
              <a:t>easy to recognise.</a:t>
            </a:r>
            <a:endParaRPr lang="en-GB" dirty="0"/>
          </a:p>
        </p:txBody>
      </p:sp>
      <p:pic>
        <p:nvPicPr>
          <p:cNvPr id="11" name="Picture 10"/>
          <p:cNvPicPr>
            <a:picLocks noChangeAspect="1"/>
          </p:cNvPicPr>
          <p:nvPr/>
        </p:nvPicPr>
        <p:blipFill rotWithShape="1">
          <a:blip r:embed="rId2" cstate="email"/>
          <a:srcRect/>
          <a:stretch>
            <a:fillRect/>
          </a:stretch>
        </p:blipFill>
        <p:spPr>
          <a:xfrm>
            <a:off x="5300341" y="1280546"/>
            <a:ext cx="3565254" cy="2184482"/>
          </a:xfrm>
          <a:prstGeom prst="rect">
            <a:avLst/>
          </a:prstGeom>
        </p:spPr>
      </p:pic>
      <p:sp>
        <p:nvSpPr>
          <p:cNvPr id="10" name="Rectangle 9"/>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12" name="TextBox 11"/>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3"/>
              </a:rPr>
              <a:t>http://www.skillsforhealth.org.uk</a:t>
            </a:r>
            <a:r>
              <a:rPr lang="en-IN" sz="800" b="1" u="sng" dirty="0" smtClean="0">
                <a:latin typeface="Helvetica" panose="020B0604020202020204" pitchFamily="34" charset="0"/>
                <a:cs typeface="Helvetica" panose="020B0604020202020204" pitchFamily="34" charset="0"/>
                <a:hlinkClick r:id="rId3"/>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4"/>
              </a:rPr>
              <a:t>http</a:t>
            </a:r>
            <a:r>
              <a:rPr lang="en-IN" sz="800" b="1" u="sng" dirty="0">
                <a:latin typeface="Helvetica" panose="020B0604020202020204" pitchFamily="34" charset="0"/>
                <a:cs typeface="Helvetica" panose="020B0604020202020204" pitchFamily="34" charset="0"/>
                <a:hlinkClick r:id="rId4"/>
              </a:rPr>
              <a:t>://www.skillsforcare.org.uk</a:t>
            </a:r>
            <a:r>
              <a:rPr lang="en-IN" sz="900" b="1" u="sng" dirty="0" smtClean="0">
                <a:latin typeface="Helvetica" panose="020B0604020202020204" pitchFamily="34" charset="0"/>
                <a:cs typeface="Helvetica" panose="020B0604020202020204" pitchFamily="34" charset="0"/>
                <a:hlinkClick r:id="rId4"/>
              </a:rPr>
              <a:t>/</a:t>
            </a:r>
            <a:endParaRPr lang="en-IN" sz="900" b="1" dirty="0">
              <a:latin typeface="Helvetica" panose="020B0604020202020204" pitchFamily="34" charset="0"/>
              <a:cs typeface="Helvetica" panose="020B0604020202020204" pitchFamily="34" charset="0"/>
            </a:endParaRPr>
          </a:p>
        </p:txBody>
      </p:sp>
      <p:sp>
        <p:nvSpPr>
          <p:cNvPr id="13" name="TextBox 12"/>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3</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87202"/>
            <a:ext cx="9143999" cy="920234"/>
          </a:xfrm>
        </p:spPr>
        <p:txBody>
          <a:bodyPr>
            <a:normAutofit/>
          </a:bodyPr>
          <a:lstStyle/>
          <a:p>
            <a:r>
              <a:rPr lang="en-GB" sz="3600" b="1" dirty="0">
                <a:solidFill>
                  <a:schemeClr val="bg1"/>
                </a:solidFill>
              </a:rPr>
              <a:t>Reducing the likelihood of discrimination</a:t>
            </a:r>
            <a:endParaRPr lang="en-GB" sz="3600" b="1" dirty="0">
              <a:solidFill>
                <a:schemeClr val="bg1"/>
              </a:solidFill>
            </a:endParaRPr>
          </a:p>
        </p:txBody>
      </p:sp>
      <p:sp>
        <p:nvSpPr>
          <p:cNvPr id="3" name="Content Placeholder 2"/>
          <p:cNvSpPr>
            <a:spLocks noGrp="1"/>
          </p:cNvSpPr>
          <p:nvPr>
            <p:ph idx="1"/>
          </p:nvPr>
        </p:nvSpPr>
        <p:spPr>
          <a:xfrm>
            <a:off x="255326" y="1225672"/>
            <a:ext cx="5136072" cy="5008875"/>
          </a:xfrm>
        </p:spPr>
        <p:txBody>
          <a:bodyPr>
            <a:normAutofit fontScale="85000" lnSpcReduction="20000"/>
          </a:bodyPr>
          <a:lstStyle/>
          <a:p>
            <a:pPr marL="0" indent="0">
              <a:spcBef>
                <a:spcPts val="600"/>
              </a:spcBef>
              <a:buNone/>
            </a:pPr>
            <a:r>
              <a:rPr lang="en-GB" sz="3100" dirty="0"/>
              <a:t>Ways of working that promote equality, diversity and inclusion reduce the likelihood of </a:t>
            </a:r>
            <a:r>
              <a:rPr lang="en-GB" sz="3100" dirty="0" smtClean="0"/>
              <a:t>discrimination, and one </a:t>
            </a:r>
            <a:r>
              <a:rPr lang="en-GB" sz="3100" dirty="0"/>
              <a:t>should:</a:t>
            </a:r>
            <a:endParaRPr lang="en-GB" sz="3100" dirty="0"/>
          </a:p>
          <a:p>
            <a:pPr>
              <a:spcBef>
                <a:spcPts val="600"/>
              </a:spcBef>
            </a:pPr>
            <a:r>
              <a:rPr lang="en-GB" sz="3100" dirty="0"/>
              <a:t>Provide care that is person centred care </a:t>
            </a:r>
            <a:endParaRPr lang="en-GB" sz="3100" dirty="0"/>
          </a:p>
          <a:p>
            <a:pPr>
              <a:spcBef>
                <a:spcPts val="600"/>
              </a:spcBef>
            </a:pPr>
            <a:r>
              <a:rPr lang="en-GB" sz="3100" dirty="0"/>
              <a:t>Treat the individuals you </a:t>
            </a:r>
            <a:br>
              <a:rPr lang="en-GB" sz="3100" dirty="0" smtClean="0"/>
            </a:br>
            <a:r>
              <a:rPr lang="en-GB" sz="3100" dirty="0" smtClean="0"/>
              <a:t>support </a:t>
            </a:r>
            <a:r>
              <a:rPr lang="en-GB" sz="3100" dirty="0"/>
              <a:t>as unique </a:t>
            </a:r>
            <a:endParaRPr lang="en-GB" sz="3100" dirty="0"/>
          </a:p>
          <a:p>
            <a:pPr>
              <a:spcBef>
                <a:spcPts val="600"/>
              </a:spcBef>
            </a:pPr>
            <a:r>
              <a:rPr lang="en-GB" sz="3100" dirty="0"/>
              <a:t>Work in non-judgemental ways</a:t>
            </a:r>
            <a:endParaRPr lang="en-GB" sz="3100" dirty="0"/>
          </a:p>
          <a:p>
            <a:pPr>
              <a:spcBef>
                <a:spcPts val="600"/>
              </a:spcBef>
            </a:pPr>
            <a:r>
              <a:rPr lang="en-GB" sz="3100" dirty="0"/>
              <a:t>Follow the agreed ways </a:t>
            </a:r>
            <a:br>
              <a:rPr lang="en-GB" sz="3100" dirty="0" smtClean="0"/>
            </a:br>
            <a:r>
              <a:rPr lang="en-GB" sz="3100" dirty="0" smtClean="0"/>
              <a:t>of </a:t>
            </a:r>
            <a:r>
              <a:rPr lang="en-GB" sz="3100" dirty="0"/>
              <a:t>working </a:t>
            </a:r>
            <a:endParaRPr lang="en-GB" sz="3100" dirty="0"/>
          </a:p>
          <a:p>
            <a:pPr>
              <a:spcBef>
                <a:spcPts val="600"/>
              </a:spcBef>
            </a:pPr>
            <a:r>
              <a:rPr lang="en-GB" sz="3100" dirty="0" smtClean="0"/>
              <a:t>Work </a:t>
            </a:r>
            <a:r>
              <a:rPr lang="en-GB" sz="3100" dirty="0"/>
              <a:t>in an inclusive way </a:t>
            </a:r>
            <a:endParaRPr lang="en-GB" sz="3100" dirty="0"/>
          </a:p>
          <a:p>
            <a:pPr>
              <a:spcBef>
                <a:spcPts val="600"/>
              </a:spcBef>
            </a:pPr>
            <a:r>
              <a:rPr lang="en-GB" sz="3100" dirty="0"/>
              <a:t>Challenge discriminatory </a:t>
            </a:r>
            <a:r>
              <a:rPr lang="en-GB" sz="3100" dirty="0" smtClean="0"/>
              <a:t>practice</a:t>
            </a:r>
            <a:endParaRPr lang="en-GB" dirty="0"/>
          </a:p>
          <a:p>
            <a:endParaRPr lang="en-GB" dirty="0"/>
          </a:p>
        </p:txBody>
      </p:sp>
      <p:pic>
        <p:nvPicPr>
          <p:cNvPr id="4" name="Picture 3"/>
          <p:cNvPicPr>
            <a:picLocks noChangeAspect="1"/>
          </p:cNvPicPr>
          <p:nvPr/>
        </p:nvPicPr>
        <p:blipFill rotWithShape="1">
          <a:blip r:embed="rId1" cstate="email"/>
          <a:srcRect/>
          <a:stretch>
            <a:fillRect/>
          </a:stretch>
        </p:blipFill>
        <p:spPr>
          <a:xfrm>
            <a:off x="5404834" y="1273172"/>
            <a:ext cx="3471970" cy="4711992"/>
          </a:xfrm>
          <a:prstGeom prst="rect">
            <a:avLst/>
          </a:prstGeom>
        </p:spPr>
      </p:pic>
      <p:sp>
        <p:nvSpPr>
          <p:cNvPr id="6" name="TextBox 5"/>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7" name="TextBox 6"/>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4</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500"/>
                                        <p:tgtEl>
                                          <p:spTgt spid="3">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fade">
                                      <p:cBhvr>
                                        <p:cTn id="20" dur="500"/>
                                        <p:tgtEl>
                                          <p:spTgt spid="3">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8" name="Rectangle 7"/>
          <p:cNvSpPr/>
          <p:nvPr/>
        </p:nvSpPr>
        <p:spPr>
          <a:xfrm>
            <a:off x="3170502" y="2780956"/>
            <a:ext cx="2743409" cy="1745513"/>
          </a:xfrm>
          <a:prstGeom prst="rect">
            <a:avLst/>
          </a:prstGeom>
          <a:solidFill>
            <a:srgbClr val="2154A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0" y="-90264"/>
            <a:ext cx="9144000"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Legislation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5" name="Rectangle 4"/>
          <p:cNvSpPr/>
          <p:nvPr/>
        </p:nvSpPr>
        <p:spPr>
          <a:xfrm>
            <a:off x="4589815" y="1277163"/>
            <a:ext cx="4239891" cy="1368259"/>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7" name="TextBox 6"/>
          <p:cNvSpPr txBox="1"/>
          <p:nvPr/>
        </p:nvSpPr>
        <p:spPr>
          <a:xfrm>
            <a:off x="4663715" y="1351246"/>
            <a:ext cx="3949589" cy="1015663"/>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The Human Rights </a:t>
            </a:r>
            <a:r>
              <a:rPr lang="en-GB" sz="2000" b="1" dirty="0" smtClean="0">
                <a:solidFill>
                  <a:schemeClr val="bg1"/>
                </a:solidFill>
                <a:latin typeface="Helvetica" panose="020B0604020202020204" pitchFamily="34" charset="0"/>
                <a:cs typeface="Helvetica" panose="020B0604020202020204" pitchFamily="34" charset="0"/>
              </a:rPr>
              <a:t>Legislation may  </a:t>
            </a:r>
            <a:r>
              <a:rPr lang="en-GB" sz="2000" b="1" dirty="0">
                <a:solidFill>
                  <a:schemeClr val="bg1"/>
                </a:solidFill>
                <a:latin typeface="Helvetica" panose="020B0604020202020204" pitchFamily="34" charset="0"/>
                <a:cs typeface="Helvetica" panose="020B0604020202020204" pitchFamily="34" charset="0"/>
              </a:rPr>
              <a:t>–</a:t>
            </a:r>
            <a:r>
              <a:rPr lang="en-GB" sz="2000" b="1" dirty="0" smtClean="0">
                <a:solidFill>
                  <a:schemeClr val="bg1"/>
                </a:solidFill>
                <a:latin typeface="Helvetica" panose="020B0604020202020204" pitchFamily="34" charset="0"/>
                <a:cs typeface="Helvetica" panose="020B0604020202020204" pitchFamily="34" charset="0"/>
              </a:rPr>
              <a:t> </a:t>
            </a:r>
            <a:r>
              <a:rPr lang="en-GB" sz="2000" dirty="0" smtClean="0">
                <a:solidFill>
                  <a:schemeClr val="bg1"/>
                </a:solidFill>
                <a:latin typeface="Helvetica" panose="020B0604020202020204" pitchFamily="34" charset="0"/>
                <a:cs typeface="Helvetica" panose="020B0604020202020204" pitchFamily="34" charset="0"/>
              </a:rPr>
              <a:t>set </a:t>
            </a:r>
            <a:r>
              <a:rPr lang="en-GB" sz="2000" dirty="0">
                <a:solidFill>
                  <a:schemeClr val="bg1"/>
                </a:solidFill>
                <a:latin typeface="Helvetica" panose="020B0604020202020204" pitchFamily="34" charset="0"/>
                <a:cs typeface="Helvetica" panose="020B0604020202020204" pitchFamily="34" charset="0"/>
              </a:rPr>
              <a:t>out the basic rights of every human being </a:t>
            </a:r>
            <a:endParaRPr lang="en-GB" sz="2000" dirty="0">
              <a:solidFill>
                <a:schemeClr val="bg1"/>
              </a:solidFill>
              <a:latin typeface="Helvetica" panose="020B0604020202020204" pitchFamily="34" charset="0"/>
              <a:cs typeface="Helvetica" panose="020B0604020202020204" pitchFamily="34" charset="0"/>
            </a:endParaRPr>
          </a:p>
        </p:txBody>
      </p:sp>
      <p:sp>
        <p:nvSpPr>
          <p:cNvPr id="9" name="TextBox 8"/>
          <p:cNvSpPr txBox="1"/>
          <p:nvPr/>
        </p:nvSpPr>
        <p:spPr>
          <a:xfrm>
            <a:off x="3285946" y="2995946"/>
            <a:ext cx="2496917" cy="1323439"/>
          </a:xfrm>
          <a:prstGeom prst="rect">
            <a:avLst/>
          </a:prstGeom>
          <a:noFill/>
        </p:spPr>
        <p:txBody>
          <a:bodyPr wrap="square" rtlCol="0">
            <a:spAutoFit/>
          </a:bodyPr>
          <a:lstStyle/>
          <a:p>
            <a:pPr algn="ctr"/>
            <a:r>
              <a:rPr lang="en-GB" sz="2000" b="1" dirty="0">
                <a:solidFill>
                  <a:schemeClr val="bg1"/>
                </a:solidFill>
                <a:latin typeface="Helvetica" panose="020B0604020202020204" pitchFamily="34" charset="0"/>
                <a:cs typeface="Helvetica" panose="020B0604020202020204" pitchFamily="34" charset="0"/>
              </a:rPr>
              <a:t>Legislation relating to equality, diversity and discrimination</a:t>
            </a:r>
            <a:endParaRPr lang="en-GB" sz="2000" b="1" dirty="0">
              <a:solidFill>
                <a:schemeClr val="bg1"/>
              </a:solidFill>
              <a:latin typeface="Helvetica" panose="020B0604020202020204" pitchFamily="34" charset="0"/>
              <a:cs typeface="Helvetica" panose="020B0604020202020204" pitchFamily="34" charset="0"/>
            </a:endParaRPr>
          </a:p>
        </p:txBody>
      </p:sp>
      <p:pic>
        <p:nvPicPr>
          <p:cNvPr id="18" name="Picture 17"/>
          <p:cNvPicPr/>
          <p:nvPr/>
        </p:nvPicPr>
        <p:blipFill rotWithShape="1">
          <a:blip r:embed="rId1"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0" name="Rectangle 9"/>
          <p:cNvSpPr/>
          <p:nvPr/>
        </p:nvSpPr>
        <p:spPr>
          <a:xfrm>
            <a:off x="6010611" y="2785342"/>
            <a:ext cx="2819095" cy="3509232"/>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0" name="TextBox 19"/>
          <p:cNvSpPr txBox="1"/>
          <p:nvPr/>
        </p:nvSpPr>
        <p:spPr>
          <a:xfrm>
            <a:off x="6136053" y="2861218"/>
            <a:ext cx="2548502" cy="2246769"/>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The Legislation may</a:t>
            </a:r>
            <a:endParaRPr lang="en-GB" sz="2000" b="1" dirty="0">
              <a:solidFill>
                <a:schemeClr val="bg1"/>
              </a:solidFill>
              <a:latin typeface="Helvetica" panose="020B0604020202020204" pitchFamily="34" charset="0"/>
              <a:cs typeface="Helvetica" panose="020B0604020202020204" pitchFamily="34" charset="0"/>
            </a:endParaRPr>
          </a:p>
          <a:p>
            <a:pPr indent="-252095">
              <a:buClr>
                <a:schemeClr val="bg1"/>
              </a:buClr>
              <a:buFont typeface="Arial" panose="020B0604020202020204" pitchFamily="34" charset="0"/>
              <a:buChar char="■"/>
            </a:pPr>
            <a:r>
              <a:rPr lang="en-GB" sz="2000" dirty="0" smtClean="0">
                <a:solidFill>
                  <a:schemeClr val="bg1"/>
                </a:solidFill>
                <a:latin typeface="Helvetica" panose="020B0604020202020204" pitchFamily="34" charset="0"/>
                <a:cs typeface="Helvetica" panose="020B0604020202020204" pitchFamily="34" charset="0"/>
              </a:rPr>
              <a:t>Introduce </a:t>
            </a:r>
            <a:r>
              <a:rPr lang="en-GB" sz="2000" dirty="0">
                <a:solidFill>
                  <a:schemeClr val="bg1"/>
                </a:solidFill>
                <a:latin typeface="Helvetica" panose="020B0604020202020204" pitchFamily="34" charset="0"/>
                <a:cs typeface="Helvetica" panose="020B0604020202020204" pitchFamily="34" charset="0"/>
              </a:rPr>
              <a:t>the wellbeing principle</a:t>
            </a:r>
            <a:endParaRPr lang="en-GB" sz="2000" dirty="0">
              <a:solidFill>
                <a:schemeClr val="bg1"/>
              </a:solidFill>
              <a:latin typeface="Helvetica" panose="020B0604020202020204" pitchFamily="34" charset="0"/>
              <a:cs typeface="Helvetica" panose="020B0604020202020204" pitchFamily="34" charset="0"/>
            </a:endParaRPr>
          </a:p>
          <a:p>
            <a:pPr indent="-252095">
              <a:buClr>
                <a:schemeClr val="bg1"/>
              </a:buClr>
              <a:buFont typeface="Arial" panose="020B0604020202020204" pitchFamily="34" charset="0"/>
              <a:buChar char="■"/>
            </a:pPr>
            <a:r>
              <a:rPr lang="en-GB" sz="2000" dirty="0" smtClean="0">
                <a:solidFill>
                  <a:schemeClr val="bg1"/>
                </a:solidFill>
                <a:latin typeface="Helvetica" panose="020B0604020202020204" pitchFamily="34" charset="0"/>
                <a:cs typeface="Helvetica" panose="020B0604020202020204" pitchFamily="34" charset="0"/>
              </a:rPr>
              <a:t>Make </a:t>
            </a:r>
            <a:r>
              <a:rPr lang="en-GB" sz="2000" dirty="0">
                <a:solidFill>
                  <a:schemeClr val="bg1"/>
                </a:solidFill>
                <a:latin typeface="Helvetica" panose="020B0604020202020204" pitchFamily="34" charset="0"/>
                <a:cs typeface="Helvetica" panose="020B0604020202020204" pitchFamily="34" charset="0"/>
              </a:rPr>
              <a:t>care and support clearer and fairer</a:t>
            </a:r>
            <a:endParaRPr lang="en-GB" sz="2000" dirty="0">
              <a:solidFill>
                <a:schemeClr val="bg1"/>
              </a:solidFill>
              <a:latin typeface="Helvetica" panose="020B0604020202020204" pitchFamily="34" charset="0"/>
              <a:cs typeface="Helvetica" panose="020B0604020202020204" pitchFamily="34" charset="0"/>
            </a:endParaRPr>
          </a:p>
        </p:txBody>
      </p:sp>
      <p:sp>
        <p:nvSpPr>
          <p:cNvPr id="4" name="Rectangle 3"/>
          <p:cNvSpPr/>
          <p:nvPr/>
        </p:nvSpPr>
        <p:spPr>
          <a:xfrm>
            <a:off x="3170502" y="4607626"/>
            <a:ext cx="2743409" cy="1686948"/>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3" name="TextBox 22"/>
          <p:cNvSpPr txBox="1"/>
          <p:nvPr/>
        </p:nvSpPr>
        <p:spPr>
          <a:xfrm>
            <a:off x="3192352" y="4636383"/>
            <a:ext cx="2721559" cy="1323439"/>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The Legislation </a:t>
            </a:r>
            <a:r>
              <a:rPr lang="en-GB" sz="2000" b="1" dirty="0" smtClean="0">
                <a:solidFill>
                  <a:schemeClr val="bg1"/>
                </a:solidFill>
                <a:latin typeface="Helvetica" panose="020B0604020202020204" pitchFamily="34" charset="0"/>
                <a:cs typeface="Helvetica" panose="020B0604020202020204" pitchFamily="34" charset="0"/>
              </a:rPr>
              <a:t>may – </a:t>
            </a:r>
            <a:r>
              <a:rPr lang="en-GB" sz="2000" dirty="0" smtClean="0">
                <a:solidFill>
                  <a:schemeClr val="bg1"/>
                </a:solidFill>
                <a:latin typeface="Helvetica" panose="020B0604020202020204" pitchFamily="34" charset="0"/>
                <a:cs typeface="Helvetica" panose="020B0604020202020204" pitchFamily="34" charset="0"/>
              </a:rPr>
              <a:t>aim to </a:t>
            </a:r>
            <a:r>
              <a:rPr lang="en-GB" sz="2000" dirty="0">
                <a:solidFill>
                  <a:schemeClr val="bg1"/>
                </a:solidFill>
                <a:latin typeface="Helvetica" panose="020B0604020202020204" pitchFamily="34" charset="0"/>
                <a:cs typeface="Helvetica" panose="020B0604020202020204" pitchFamily="34" charset="0"/>
              </a:rPr>
              <a:t>give individuals a greater voice in their </a:t>
            </a:r>
            <a:r>
              <a:rPr lang="en-GB" sz="2000" dirty="0" smtClean="0">
                <a:solidFill>
                  <a:schemeClr val="bg1"/>
                </a:solidFill>
                <a:latin typeface="Helvetica" panose="020B0604020202020204" pitchFamily="34" charset="0"/>
                <a:cs typeface="Helvetica" panose="020B0604020202020204" pitchFamily="34" charset="0"/>
              </a:rPr>
              <a:t>care</a:t>
            </a:r>
            <a:endParaRPr lang="en-GB" sz="2000" dirty="0">
              <a:solidFill>
                <a:schemeClr val="bg1"/>
              </a:solidFill>
              <a:latin typeface="Helvetica" panose="020B0604020202020204" pitchFamily="34" charset="0"/>
              <a:cs typeface="Helvetica" panose="020B0604020202020204" pitchFamily="34" charset="0"/>
            </a:endParaRPr>
          </a:p>
        </p:txBody>
      </p:sp>
      <p:sp>
        <p:nvSpPr>
          <p:cNvPr id="22" name="Rectangle 21"/>
          <p:cNvSpPr/>
          <p:nvPr/>
        </p:nvSpPr>
        <p:spPr>
          <a:xfrm>
            <a:off x="241780" y="2785341"/>
            <a:ext cx="2819095" cy="348225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1" name="TextBox 20"/>
          <p:cNvSpPr txBox="1"/>
          <p:nvPr/>
        </p:nvSpPr>
        <p:spPr>
          <a:xfrm>
            <a:off x="256305" y="2855885"/>
            <a:ext cx="2902322" cy="3170099"/>
          </a:xfrm>
          <a:prstGeom prst="rect">
            <a:avLst/>
          </a:prstGeom>
          <a:noFill/>
        </p:spPr>
        <p:txBody>
          <a:bodyPr wrap="square" rtlCol="0">
            <a:spAutoFit/>
          </a:bodyPr>
          <a:lstStyle/>
          <a:p>
            <a:r>
              <a:rPr lang="en-GB" sz="2000" b="1" dirty="0">
                <a:solidFill>
                  <a:schemeClr val="bg1"/>
                </a:solidFill>
                <a:latin typeface="Helvetica" panose="020B0604020202020204" pitchFamily="34" charset="0"/>
                <a:cs typeface="Helvetica" panose="020B0604020202020204" pitchFamily="34" charset="0"/>
              </a:rPr>
              <a:t>The </a:t>
            </a:r>
            <a:r>
              <a:rPr lang="en-GB" sz="2000" b="1" dirty="0" smtClean="0">
                <a:solidFill>
                  <a:schemeClr val="bg1"/>
                </a:solidFill>
                <a:latin typeface="Helvetica" panose="020B0604020202020204" pitchFamily="34" charset="0"/>
                <a:cs typeface="Helvetica" panose="020B0604020202020204" pitchFamily="34" charset="0"/>
              </a:rPr>
              <a:t>Legislation may</a:t>
            </a:r>
            <a:endParaRPr lang="en-GB" sz="2000" b="1" dirty="0">
              <a:solidFill>
                <a:schemeClr val="bg1"/>
              </a:solidFill>
              <a:latin typeface="Helvetica" panose="020B0604020202020204" pitchFamily="34" charset="0"/>
              <a:cs typeface="Helvetica" panose="020B0604020202020204" pitchFamily="34" charset="0"/>
            </a:endParaRPr>
          </a:p>
          <a:p>
            <a:pPr indent="-252095">
              <a:buClr>
                <a:schemeClr val="bg1"/>
              </a:buClr>
              <a:buFont typeface="Arial" panose="020B0604020202020204" pitchFamily="34" charset="0"/>
              <a:buChar char="■"/>
            </a:pPr>
            <a:r>
              <a:rPr lang="en-GB" sz="2000" dirty="0" smtClean="0">
                <a:solidFill>
                  <a:schemeClr val="bg1"/>
                </a:solidFill>
                <a:latin typeface="Helvetica" panose="020B0604020202020204" pitchFamily="34" charset="0"/>
                <a:cs typeface="Helvetica" panose="020B0604020202020204" pitchFamily="34" charset="0"/>
              </a:rPr>
              <a:t>Make </a:t>
            </a:r>
            <a:r>
              <a:rPr lang="en-GB" sz="2000" dirty="0">
                <a:solidFill>
                  <a:schemeClr val="bg1"/>
                </a:solidFill>
                <a:latin typeface="Helvetica" panose="020B0604020202020204" pitchFamily="34" charset="0"/>
                <a:cs typeface="Helvetica" panose="020B0604020202020204" pitchFamily="34" charset="0"/>
              </a:rPr>
              <a:t>it unlawful to treat people unlawfully because of protected </a:t>
            </a:r>
            <a:r>
              <a:rPr lang="en-GB" sz="2000" dirty="0" smtClean="0">
                <a:solidFill>
                  <a:schemeClr val="bg1"/>
                </a:solidFill>
                <a:latin typeface="Helvetica" panose="020B0604020202020204" pitchFamily="34" charset="0"/>
                <a:cs typeface="Helvetica" panose="020B0604020202020204" pitchFamily="34" charset="0"/>
              </a:rPr>
              <a:t>characteristics</a:t>
            </a:r>
            <a:endParaRPr lang="en-GB" sz="2000" dirty="0">
              <a:solidFill>
                <a:schemeClr val="bg1"/>
              </a:solidFill>
              <a:latin typeface="Helvetica" panose="020B0604020202020204" pitchFamily="34" charset="0"/>
              <a:cs typeface="Helvetica" panose="020B0604020202020204" pitchFamily="34" charset="0"/>
            </a:endParaRPr>
          </a:p>
          <a:p>
            <a:pPr indent="-252095">
              <a:buClr>
                <a:schemeClr val="bg1"/>
              </a:buClr>
              <a:buFont typeface="Arial" panose="020B0604020202020204" pitchFamily="34" charset="0"/>
              <a:buChar char="■"/>
            </a:pPr>
            <a:r>
              <a:rPr lang="en-GB" sz="2000" dirty="0" smtClean="0">
                <a:solidFill>
                  <a:schemeClr val="bg1"/>
                </a:solidFill>
                <a:latin typeface="Helvetica" panose="020B0604020202020204" pitchFamily="34" charset="0"/>
                <a:cs typeface="Helvetica" panose="020B0604020202020204" pitchFamily="34" charset="0"/>
              </a:rPr>
              <a:t>Protect </a:t>
            </a:r>
            <a:r>
              <a:rPr lang="en-GB" sz="2000" dirty="0">
                <a:solidFill>
                  <a:schemeClr val="bg1"/>
                </a:solidFill>
                <a:latin typeface="Helvetica" panose="020B0604020202020204" pitchFamily="34" charset="0"/>
                <a:cs typeface="Helvetica" panose="020B0604020202020204" pitchFamily="34" charset="0"/>
              </a:rPr>
              <a:t>those associated with individuals with </a:t>
            </a:r>
            <a:r>
              <a:rPr lang="en-GB" sz="2000" dirty="0" smtClean="0">
                <a:solidFill>
                  <a:schemeClr val="bg1"/>
                </a:solidFill>
                <a:latin typeface="Helvetica" panose="020B0604020202020204" pitchFamily="34" charset="0"/>
                <a:cs typeface="Helvetica" panose="020B0604020202020204" pitchFamily="34" charset="0"/>
              </a:rPr>
              <a:t>protected characteristics </a:t>
            </a:r>
            <a:endParaRPr lang="en-GB" sz="2000" dirty="0">
              <a:solidFill>
                <a:schemeClr val="bg1"/>
              </a:solidFill>
              <a:latin typeface="Helvetica" panose="020B0604020202020204" pitchFamily="34" charset="0"/>
              <a:cs typeface="Helvetica" panose="020B0604020202020204" pitchFamily="34" charset="0"/>
            </a:endParaRPr>
          </a:p>
        </p:txBody>
      </p:sp>
      <p:sp>
        <p:nvSpPr>
          <p:cNvPr id="19" name="Rectangle 18"/>
          <p:cNvSpPr/>
          <p:nvPr/>
        </p:nvSpPr>
        <p:spPr>
          <a:xfrm>
            <a:off x="241780" y="1303745"/>
            <a:ext cx="4239891" cy="1341677"/>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4" name="TextBox 23"/>
          <p:cNvSpPr txBox="1"/>
          <p:nvPr/>
        </p:nvSpPr>
        <p:spPr>
          <a:xfrm>
            <a:off x="303805" y="1331908"/>
            <a:ext cx="4213491" cy="1323439"/>
          </a:xfrm>
          <a:prstGeom prst="rect">
            <a:avLst/>
          </a:prstGeom>
          <a:noFill/>
        </p:spPr>
        <p:txBody>
          <a:bodyPr wrap="square" rtlCol="0">
            <a:spAutoFit/>
          </a:bodyPr>
          <a:lstStyle/>
          <a:p>
            <a:r>
              <a:rPr lang="en-GB" sz="2000" b="1" dirty="0" smtClean="0">
                <a:solidFill>
                  <a:schemeClr val="bg1"/>
                </a:solidFill>
                <a:latin typeface="Helvetica" panose="020B0604020202020204" pitchFamily="34" charset="0"/>
                <a:cs typeface="Helvetica" panose="020B0604020202020204" pitchFamily="34" charset="0"/>
              </a:rPr>
              <a:t>In many country Legislation  may </a:t>
            </a:r>
            <a:r>
              <a:rPr lang="en-GB" sz="2000" b="1" dirty="0">
                <a:solidFill>
                  <a:schemeClr val="bg1"/>
                </a:solidFill>
                <a:latin typeface="Helvetica" panose="020B0604020202020204" pitchFamily="34" charset="0"/>
                <a:cs typeface="Helvetica" panose="020B0604020202020204" pitchFamily="34" charset="0"/>
              </a:rPr>
              <a:t>–</a:t>
            </a:r>
            <a:r>
              <a:rPr lang="en-GB" sz="2000" b="1" dirty="0" smtClean="0">
                <a:solidFill>
                  <a:schemeClr val="bg1"/>
                </a:solidFill>
                <a:latin typeface="Helvetica" panose="020B0604020202020204" pitchFamily="34" charset="0"/>
                <a:cs typeface="Helvetica" panose="020B0604020202020204" pitchFamily="34" charset="0"/>
              </a:rPr>
              <a:t> </a:t>
            </a:r>
            <a:r>
              <a:rPr lang="en-GB" sz="2000" dirty="0" smtClean="0">
                <a:solidFill>
                  <a:schemeClr val="bg1"/>
                </a:solidFill>
                <a:latin typeface="Helvetica" panose="020B0604020202020204" pitchFamily="34" charset="0"/>
                <a:cs typeface="Helvetica" panose="020B0604020202020204" pitchFamily="34" charset="0"/>
              </a:rPr>
              <a:t>protect </a:t>
            </a:r>
            <a:r>
              <a:rPr lang="en-GB" sz="2000" dirty="0">
                <a:solidFill>
                  <a:schemeClr val="bg1"/>
                </a:solidFill>
                <a:latin typeface="Helvetica" panose="020B0604020202020204" pitchFamily="34" charset="0"/>
                <a:cs typeface="Helvetica" panose="020B0604020202020204" pitchFamily="34" charset="0"/>
              </a:rPr>
              <a:t>people who do not have the capacity to make their own </a:t>
            </a:r>
            <a:r>
              <a:rPr lang="en-GB" sz="2000" dirty="0" smtClean="0">
                <a:solidFill>
                  <a:schemeClr val="bg1"/>
                </a:solidFill>
                <a:latin typeface="Helvetica" panose="020B0604020202020204" pitchFamily="34" charset="0"/>
                <a:cs typeface="Helvetica" panose="020B0604020202020204" pitchFamily="34" charset="0"/>
              </a:rPr>
              <a:t>decisions</a:t>
            </a:r>
            <a:endParaRPr lang="en-GB" sz="2000" dirty="0">
              <a:solidFill>
                <a:schemeClr val="bg1"/>
              </a:solidFill>
              <a:latin typeface="Helvetica" panose="020B0604020202020204" pitchFamily="34" charset="0"/>
              <a:cs typeface="Helvetica" panose="020B0604020202020204" pitchFamily="34" charset="0"/>
            </a:endParaRPr>
          </a:p>
        </p:txBody>
      </p:sp>
      <p:sp>
        <p:nvSpPr>
          <p:cNvPr id="15" name="Down Arrow 14"/>
          <p:cNvSpPr/>
          <p:nvPr/>
        </p:nvSpPr>
        <p:spPr>
          <a:xfrm>
            <a:off x="5231302" y="4306191"/>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6" name="Down Arrow 15"/>
          <p:cNvSpPr/>
          <p:nvPr/>
        </p:nvSpPr>
        <p:spPr>
          <a:xfrm rot="16200000">
            <a:off x="5735791" y="2844861"/>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17" name="Down Arrow 16"/>
          <p:cNvSpPr/>
          <p:nvPr/>
        </p:nvSpPr>
        <p:spPr>
          <a:xfrm rot="10800000">
            <a:off x="3605223" y="2434440"/>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5" name="Down Arrow 24"/>
          <p:cNvSpPr/>
          <p:nvPr/>
        </p:nvSpPr>
        <p:spPr>
          <a:xfrm rot="5400000">
            <a:off x="2916127" y="3579649"/>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6" name="Down Arrow 25"/>
          <p:cNvSpPr/>
          <p:nvPr/>
        </p:nvSpPr>
        <p:spPr>
          <a:xfrm rot="10800000">
            <a:off x="5112552" y="2424005"/>
            <a:ext cx="356260" cy="502130"/>
          </a:xfrm>
          <a:prstGeom prst="downArrow">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28" name="TextBox 27"/>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29" name="TextBox 28"/>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5</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500"/>
                                        <p:tgtEl>
                                          <p:spTgt spid="15"/>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500"/>
                                        <p:tgtEl>
                                          <p:spTgt spid="2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4">
                                            <p:txEl>
                                              <p:pRg st="0" end="0"/>
                                            </p:txEl>
                                          </p:spTgt>
                                        </p:tgtEl>
                                        <p:attrNameLst>
                                          <p:attrName>style.visibility</p:attrName>
                                        </p:attrNameLst>
                                      </p:cBhvr>
                                      <p:to>
                                        <p:strVal val="visible"/>
                                      </p:to>
                                    </p:set>
                                    <p:animEffect transition="in" filter="fade">
                                      <p:cBhvr>
                                        <p:cTn id="34" dur="500"/>
                                        <p:tgtEl>
                                          <p:spTgt spid="24">
                                            <p:txEl>
                                              <p:pRg st="0" end="0"/>
                                            </p:txEl>
                                          </p:spTgt>
                                        </p:tgtEl>
                                      </p:cBhvr>
                                    </p:animEffect>
                                  </p:childTnLst>
                                </p:cTn>
                              </p:par>
                            </p:childTnLst>
                          </p:cTn>
                        </p:par>
                        <p:par>
                          <p:cTn id="35" fill="hold">
                            <p:stCondLst>
                              <p:cond delay="500"/>
                            </p:stCondLst>
                            <p:childTnLst>
                              <p:par>
                                <p:cTn id="36" presetID="10" presetClass="entr" presetSubtype="0" fill="hold" grpId="0"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par>
                          <p:cTn id="39" fill="hold">
                            <p:stCondLst>
                              <p:cond delay="1000"/>
                            </p:stCondLst>
                            <p:childTnLst>
                              <p:par>
                                <p:cTn id="40" presetID="10" presetClass="entr" presetSubtype="0" fill="hold" nodeType="after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animEffect transition="in" filter="fade">
                                      <p:cBhvr>
                                        <p:cTn id="42" dur="500"/>
                                        <p:tgtEl>
                                          <p:spTgt spid="7">
                                            <p:txEl>
                                              <p:pRg st="0" end="0"/>
                                            </p:txEl>
                                          </p:spTgt>
                                        </p:tgtEl>
                                      </p:cBhvr>
                                    </p:animEffect>
                                  </p:childTnLst>
                                </p:cTn>
                              </p:par>
                            </p:childTnLst>
                          </p:cTn>
                        </p:par>
                        <p:par>
                          <p:cTn id="43" fill="hold">
                            <p:stCondLst>
                              <p:cond delay="1500"/>
                            </p:stCondLst>
                            <p:childTnLst>
                              <p:par>
                                <p:cTn id="44" presetID="10" presetClass="entr" presetSubtype="0" fill="hold" grpId="0" nodeType="after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fade">
                                      <p:cBhvr>
                                        <p:cTn id="46" dur="500"/>
                                        <p:tgtEl>
                                          <p:spTgt spid="22"/>
                                        </p:tgtEl>
                                      </p:cBhvr>
                                    </p:animEffect>
                                  </p:childTnLst>
                                </p:cTn>
                              </p:par>
                            </p:childTnLst>
                          </p:cTn>
                        </p:par>
                        <p:par>
                          <p:cTn id="47" fill="hold">
                            <p:stCondLst>
                              <p:cond delay="2000"/>
                            </p:stCondLst>
                            <p:childTnLst>
                              <p:par>
                                <p:cTn id="48" presetID="10" presetClass="entr" presetSubtype="0" fill="hold" nodeType="afterEffect">
                                  <p:stCondLst>
                                    <p:cond delay="0"/>
                                  </p:stCondLst>
                                  <p:childTnLst>
                                    <p:set>
                                      <p:cBhvr>
                                        <p:cTn id="49" dur="1" fill="hold">
                                          <p:stCondLst>
                                            <p:cond delay="0"/>
                                          </p:stCondLst>
                                        </p:cTn>
                                        <p:tgtEl>
                                          <p:spTgt spid="21">
                                            <p:txEl>
                                              <p:pRg st="0" end="0"/>
                                            </p:txEl>
                                          </p:spTgt>
                                        </p:tgtEl>
                                        <p:attrNameLst>
                                          <p:attrName>style.visibility</p:attrName>
                                        </p:attrNameLst>
                                      </p:cBhvr>
                                      <p:to>
                                        <p:strVal val="visible"/>
                                      </p:to>
                                    </p:set>
                                    <p:animEffect transition="in" filter="fade">
                                      <p:cBhvr>
                                        <p:cTn id="50" dur="500"/>
                                        <p:tgtEl>
                                          <p:spTgt spid="21">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1">
                                            <p:txEl>
                                              <p:pRg st="1" end="1"/>
                                            </p:txEl>
                                          </p:spTgt>
                                        </p:tgtEl>
                                        <p:attrNameLst>
                                          <p:attrName>style.visibility</p:attrName>
                                        </p:attrNameLst>
                                      </p:cBhvr>
                                      <p:to>
                                        <p:strVal val="visible"/>
                                      </p:to>
                                    </p:set>
                                    <p:animEffect transition="in" filter="fade">
                                      <p:cBhvr>
                                        <p:cTn id="55" dur="500"/>
                                        <p:tgtEl>
                                          <p:spTgt spid="21">
                                            <p:txEl>
                                              <p:pRg st="1" end="1"/>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1">
                                            <p:txEl>
                                              <p:pRg st="2" end="2"/>
                                            </p:txEl>
                                          </p:spTgt>
                                        </p:tgtEl>
                                        <p:attrNameLst>
                                          <p:attrName>style.visibility</p:attrName>
                                        </p:attrNameLst>
                                      </p:cBhvr>
                                      <p:to>
                                        <p:strVal val="visible"/>
                                      </p:to>
                                    </p:set>
                                    <p:animEffect transition="in" filter="fade">
                                      <p:cBhvr>
                                        <p:cTn id="58" dur="500"/>
                                        <p:tgtEl>
                                          <p:spTgt spid="21">
                                            <p:txEl>
                                              <p:pRg st="2" end="2"/>
                                            </p:txEl>
                                          </p:spTgt>
                                        </p:tgtEl>
                                      </p:cBhvr>
                                    </p:animEffect>
                                  </p:childTnLst>
                                </p:cTn>
                              </p:par>
                            </p:childTnLst>
                          </p:cTn>
                        </p:par>
                        <p:par>
                          <p:cTn id="59" fill="hold">
                            <p:stCondLst>
                              <p:cond delay="500"/>
                            </p:stCondLst>
                            <p:childTnLst>
                              <p:par>
                                <p:cTn id="60" presetID="10" presetClass="entr" presetSubtype="0" fill="hold" grpId="0" nodeType="after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3">
                                            <p:txEl>
                                              <p:pRg st="0" end="0"/>
                                            </p:txEl>
                                          </p:spTgt>
                                        </p:tgtEl>
                                        <p:attrNameLst>
                                          <p:attrName>style.visibility</p:attrName>
                                        </p:attrNameLst>
                                      </p:cBhvr>
                                      <p:to>
                                        <p:strVal val="visible"/>
                                      </p:to>
                                    </p:set>
                                    <p:animEffect transition="in" filter="fade">
                                      <p:cBhvr>
                                        <p:cTn id="67" dur="500"/>
                                        <p:tgtEl>
                                          <p:spTgt spid="23">
                                            <p:txEl>
                                              <p:pRg st="0" end="0"/>
                                            </p:txEl>
                                          </p:spTgt>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fade">
                                      <p:cBhvr>
                                        <p:cTn id="71" dur="500"/>
                                        <p:tgtEl>
                                          <p:spTgt spid="10"/>
                                        </p:tgtEl>
                                      </p:cBhvr>
                                    </p:animEffect>
                                  </p:childTnLst>
                                </p:cTn>
                              </p:par>
                            </p:childTnLst>
                          </p:cTn>
                        </p:par>
                        <p:par>
                          <p:cTn id="72" fill="hold">
                            <p:stCondLst>
                              <p:cond delay="1000"/>
                            </p:stCondLst>
                            <p:childTnLst>
                              <p:par>
                                <p:cTn id="73" presetID="10" presetClass="entr" presetSubtype="0" fill="hold" nodeType="afterEffect">
                                  <p:stCondLst>
                                    <p:cond delay="0"/>
                                  </p:stCondLst>
                                  <p:childTnLst>
                                    <p:set>
                                      <p:cBhvr>
                                        <p:cTn id="74" dur="1" fill="hold">
                                          <p:stCondLst>
                                            <p:cond delay="0"/>
                                          </p:stCondLst>
                                        </p:cTn>
                                        <p:tgtEl>
                                          <p:spTgt spid="20">
                                            <p:txEl>
                                              <p:pRg st="0" end="0"/>
                                            </p:txEl>
                                          </p:spTgt>
                                        </p:tgtEl>
                                        <p:attrNameLst>
                                          <p:attrName>style.visibility</p:attrName>
                                        </p:attrNameLst>
                                      </p:cBhvr>
                                      <p:to>
                                        <p:strVal val="visible"/>
                                      </p:to>
                                    </p:set>
                                    <p:animEffect transition="in" filter="fade">
                                      <p:cBhvr>
                                        <p:cTn id="75" dur="500"/>
                                        <p:tgtEl>
                                          <p:spTgt spid="20">
                                            <p:txEl>
                                              <p:pRg st="0" end="0"/>
                                            </p:txEl>
                                          </p:spTgt>
                                        </p:tgtEl>
                                      </p:cBhvr>
                                    </p:animEffect>
                                  </p:childTnLst>
                                </p:cTn>
                              </p:par>
                            </p:childTnLst>
                          </p:cTn>
                        </p:par>
                        <p:par>
                          <p:cTn id="76" fill="hold">
                            <p:stCondLst>
                              <p:cond delay="1500"/>
                            </p:stCondLst>
                            <p:childTnLst>
                              <p:par>
                                <p:cTn id="77" presetID="10" presetClass="entr" presetSubtype="0" fill="hold" nodeType="afterEffect">
                                  <p:stCondLst>
                                    <p:cond delay="0"/>
                                  </p:stCondLst>
                                  <p:childTnLst>
                                    <p:set>
                                      <p:cBhvr>
                                        <p:cTn id="78" dur="1" fill="hold">
                                          <p:stCondLst>
                                            <p:cond delay="0"/>
                                          </p:stCondLst>
                                        </p:cTn>
                                        <p:tgtEl>
                                          <p:spTgt spid="20">
                                            <p:txEl>
                                              <p:pRg st="1" end="1"/>
                                            </p:txEl>
                                          </p:spTgt>
                                        </p:tgtEl>
                                        <p:attrNameLst>
                                          <p:attrName>style.visibility</p:attrName>
                                        </p:attrNameLst>
                                      </p:cBhvr>
                                      <p:to>
                                        <p:strVal val="visible"/>
                                      </p:to>
                                    </p:set>
                                    <p:animEffect transition="in" filter="fade">
                                      <p:cBhvr>
                                        <p:cTn id="79" dur="500"/>
                                        <p:tgtEl>
                                          <p:spTgt spid="20">
                                            <p:txEl>
                                              <p:pRg st="1" end="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0">
                                            <p:txEl>
                                              <p:pRg st="2" end="2"/>
                                            </p:txEl>
                                          </p:spTgt>
                                        </p:tgtEl>
                                        <p:attrNameLst>
                                          <p:attrName>style.visibility</p:attrName>
                                        </p:attrNameLst>
                                      </p:cBhvr>
                                      <p:to>
                                        <p:strVal val="visible"/>
                                      </p:to>
                                    </p:set>
                                    <p:animEffect transition="in" filter="fade">
                                      <p:cBhvr>
                                        <p:cTn id="82"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animBg="1"/>
      <p:bldP spid="9" grpId="0"/>
      <p:bldP spid="10" grpId="0" animBg="1"/>
      <p:bldP spid="4" grpId="0" animBg="1"/>
      <p:bldP spid="22" grpId="0" animBg="1"/>
      <p:bldP spid="19" grpId="0" animBg="1"/>
      <p:bldP spid="15" grpId="0" animBg="1"/>
      <p:bldP spid="16" grpId="0" animBg="1"/>
      <p:bldP spid="17"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The c</a:t>
            </a:r>
            <a:r>
              <a:rPr lang="en-GB" sz="3600" b="1" dirty="0" smtClean="0">
                <a:solidFill>
                  <a:schemeClr val="bg1"/>
                </a:solidFill>
                <a:latin typeface="Helvetica" panose="020B0604020202020204" pitchFamily="34" charset="0"/>
                <a:cs typeface="Helvetica" panose="020B0604020202020204" pitchFamily="34" charset="0"/>
              </a:rPr>
              <a:t>ode </a:t>
            </a:r>
            <a:r>
              <a:rPr lang="en-GB" sz="3600" b="1" dirty="0">
                <a:solidFill>
                  <a:schemeClr val="bg1"/>
                </a:solidFill>
                <a:latin typeface="Helvetica" panose="020B0604020202020204" pitchFamily="34" charset="0"/>
                <a:cs typeface="Helvetica" panose="020B0604020202020204" pitchFamily="34" charset="0"/>
              </a:rPr>
              <a:t>of </a:t>
            </a:r>
            <a:r>
              <a:rPr lang="en-GB" sz="3600" b="1" dirty="0" smtClean="0">
                <a:solidFill>
                  <a:schemeClr val="bg1"/>
                </a:solidFill>
                <a:latin typeface="Helvetica" panose="020B0604020202020204" pitchFamily="34" charset="0"/>
                <a:cs typeface="Helvetica" panose="020B0604020202020204" pitchFamily="34" charset="0"/>
              </a:rPr>
              <a:t>conduct</a:t>
            </a:r>
            <a:endParaRPr lang="en-GB" sz="3600" b="1" dirty="0">
              <a:solidFill>
                <a:schemeClr val="bg1"/>
              </a:solidFill>
              <a:latin typeface="Helvetica" panose="020B0604020202020204" pitchFamily="34" charset="0"/>
              <a:cs typeface="Helvetica" panose="020B0604020202020204" pitchFamily="34" charset="0"/>
            </a:endParaRPr>
          </a:p>
        </p:txBody>
      </p:sp>
      <p:sp>
        <p:nvSpPr>
          <p:cNvPr id="4" name="Content Placeholder 2"/>
          <p:cNvSpPr txBox="1"/>
          <p:nvPr/>
        </p:nvSpPr>
        <p:spPr>
          <a:xfrm>
            <a:off x="160324" y="1259317"/>
            <a:ext cx="6394857" cy="5194020"/>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Clr>
                <a:srgbClr val="2154AC"/>
              </a:buClr>
              <a:buFont typeface="Arial" panose="020B0604020202020204" pitchFamily="34" charset="0"/>
              <a:buChar char="■"/>
              <a:defRPr sz="22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Clr>
                <a:srgbClr val="2154AC"/>
              </a:buClr>
              <a:buFont typeface="Wingdings" panose="05000000000000000000" pitchFamily="2" charset="2"/>
              <a:buChar char="§"/>
              <a:defRPr sz="2200" b="1"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2400" b="0" dirty="0" smtClean="0">
                <a:latin typeface="Helvetica" panose="020B0604020202020204" pitchFamily="34" charset="0"/>
                <a:cs typeface="Helvetica" panose="020B0604020202020204" pitchFamily="34" charset="0"/>
              </a:rPr>
              <a:t>The code of conduct for Healthcare Support Workers and Adult Social Care Workers includes the following principles:</a:t>
            </a:r>
            <a:endParaRPr lang="en-GB" sz="2400" b="0" dirty="0" smtClean="0">
              <a:latin typeface="Helvetica" panose="020B0604020202020204" pitchFamily="34" charset="0"/>
              <a:cs typeface="Helvetica" panose="020B0604020202020204" pitchFamily="34" charset="0"/>
            </a:endParaRPr>
          </a:p>
          <a:p>
            <a:r>
              <a:rPr lang="en-GB" sz="2000" b="0" dirty="0" smtClean="0">
                <a:latin typeface="Helvetica" panose="020B0604020202020204" pitchFamily="34" charset="0"/>
                <a:cs typeface="Helvetica" panose="020B0604020202020204" pitchFamily="34" charset="0"/>
              </a:rPr>
              <a:t>Be accountable </a:t>
            </a:r>
            <a:endParaRPr lang="en-GB" sz="2000" b="0" dirty="0" smtClean="0">
              <a:latin typeface="Helvetica" panose="020B0604020202020204" pitchFamily="34" charset="0"/>
              <a:cs typeface="Helvetica" panose="020B0604020202020204" pitchFamily="34" charset="0"/>
            </a:endParaRPr>
          </a:p>
          <a:p>
            <a:r>
              <a:rPr lang="en-GB" sz="2000" b="0" dirty="0" smtClean="0">
                <a:latin typeface="Helvetica" panose="020B0604020202020204" pitchFamily="34" charset="0"/>
                <a:cs typeface="Helvetica" panose="020B0604020202020204" pitchFamily="34" charset="0"/>
              </a:rPr>
              <a:t>Promote and uphold privacy, </a:t>
            </a:r>
            <a:br>
              <a:rPr lang="en-GB" sz="2000" b="0" dirty="0" smtClean="0">
                <a:latin typeface="Helvetica" panose="020B0604020202020204" pitchFamily="34" charset="0"/>
                <a:cs typeface="Helvetica" panose="020B0604020202020204" pitchFamily="34" charset="0"/>
              </a:rPr>
            </a:br>
            <a:r>
              <a:rPr lang="en-GB" sz="2000" b="0" dirty="0" smtClean="0">
                <a:latin typeface="Helvetica" panose="020B0604020202020204" pitchFamily="34" charset="0"/>
                <a:cs typeface="Helvetica" panose="020B0604020202020204" pitchFamily="34" charset="0"/>
              </a:rPr>
              <a:t>dignity, rights, health and wellbeing </a:t>
            </a:r>
            <a:endParaRPr lang="en-GB" sz="2000" b="0" dirty="0" smtClean="0">
              <a:latin typeface="Helvetica" panose="020B0604020202020204" pitchFamily="34" charset="0"/>
              <a:cs typeface="Helvetica" panose="020B0604020202020204" pitchFamily="34" charset="0"/>
            </a:endParaRPr>
          </a:p>
          <a:p>
            <a:r>
              <a:rPr lang="en-GB" sz="2000" b="0" dirty="0" smtClean="0">
                <a:latin typeface="Helvetica" panose="020B0604020202020204" pitchFamily="34" charset="0"/>
                <a:cs typeface="Helvetica" panose="020B0604020202020204" pitchFamily="34" charset="0"/>
              </a:rPr>
              <a:t>Work in collaboration </a:t>
            </a:r>
            <a:endParaRPr lang="en-GB" sz="2000" b="0" dirty="0" smtClean="0">
              <a:latin typeface="Helvetica" panose="020B0604020202020204" pitchFamily="34" charset="0"/>
              <a:cs typeface="Helvetica" panose="020B0604020202020204" pitchFamily="34" charset="0"/>
            </a:endParaRPr>
          </a:p>
          <a:p>
            <a:r>
              <a:rPr lang="en-GB" sz="2000" b="0" dirty="0" smtClean="0">
                <a:latin typeface="Helvetica" panose="020B0604020202020204" pitchFamily="34" charset="0"/>
                <a:cs typeface="Helvetica" panose="020B0604020202020204" pitchFamily="34" charset="0"/>
              </a:rPr>
              <a:t>Communicate in an open, and effective way </a:t>
            </a:r>
            <a:endParaRPr lang="en-GB" sz="2000" b="0" dirty="0" smtClean="0">
              <a:latin typeface="Helvetica" panose="020B0604020202020204" pitchFamily="34" charset="0"/>
              <a:cs typeface="Helvetica" panose="020B0604020202020204" pitchFamily="34" charset="0"/>
            </a:endParaRPr>
          </a:p>
          <a:p>
            <a:r>
              <a:rPr lang="en-GB" sz="2000" b="0" dirty="0" smtClean="0">
                <a:latin typeface="Helvetica" panose="020B0604020202020204" pitchFamily="34" charset="0"/>
                <a:cs typeface="Helvetica" panose="020B0604020202020204" pitchFamily="34" charset="0"/>
              </a:rPr>
              <a:t>Respect a person’s right to confidentiality </a:t>
            </a:r>
            <a:endParaRPr lang="en-GB" sz="2000" b="0" dirty="0" smtClean="0">
              <a:latin typeface="Helvetica" panose="020B0604020202020204" pitchFamily="34" charset="0"/>
              <a:cs typeface="Helvetica" panose="020B0604020202020204" pitchFamily="34" charset="0"/>
            </a:endParaRPr>
          </a:p>
          <a:p>
            <a:r>
              <a:rPr lang="en-GB" sz="2000" b="0" dirty="0" smtClean="0">
                <a:latin typeface="Helvetica" panose="020B0604020202020204" pitchFamily="34" charset="0"/>
                <a:cs typeface="Helvetica" panose="020B0604020202020204" pitchFamily="34" charset="0"/>
              </a:rPr>
              <a:t>Strive to improve the quality of care </a:t>
            </a:r>
            <a:br>
              <a:rPr lang="en-GB" sz="2000" b="0" dirty="0" smtClean="0">
                <a:latin typeface="Helvetica" panose="020B0604020202020204" pitchFamily="34" charset="0"/>
                <a:cs typeface="Helvetica" panose="020B0604020202020204" pitchFamily="34" charset="0"/>
              </a:rPr>
            </a:br>
            <a:r>
              <a:rPr lang="en-GB" sz="2000" b="0" dirty="0" smtClean="0">
                <a:latin typeface="Helvetica" panose="020B0604020202020204" pitchFamily="34" charset="0"/>
                <a:cs typeface="Helvetica" panose="020B0604020202020204" pitchFamily="34" charset="0"/>
              </a:rPr>
              <a:t>and support</a:t>
            </a:r>
            <a:endParaRPr lang="en-GB" sz="2000" b="0" dirty="0" smtClean="0">
              <a:latin typeface="Helvetica" panose="020B0604020202020204" pitchFamily="34" charset="0"/>
              <a:cs typeface="Helvetica" panose="020B0604020202020204" pitchFamily="34" charset="0"/>
            </a:endParaRPr>
          </a:p>
          <a:p>
            <a:r>
              <a:rPr lang="en-GB" sz="2000" b="0" dirty="0" smtClean="0">
                <a:latin typeface="Helvetica" panose="020B0604020202020204" pitchFamily="34" charset="0"/>
                <a:cs typeface="Helvetica" panose="020B0604020202020204" pitchFamily="34" charset="0"/>
              </a:rPr>
              <a:t>Uphold and promote equality, diversity </a:t>
            </a:r>
            <a:br>
              <a:rPr lang="en-GB" sz="2000" b="0" dirty="0" smtClean="0">
                <a:latin typeface="Helvetica" panose="020B0604020202020204" pitchFamily="34" charset="0"/>
                <a:cs typeface="Helvetica" panose="020B0604020202020204" pitchFamily="34" charset="0"/>
              </a:rPr>
            </a:br>
            <a:r>
              <a:rPr lang="en-GB" sz="2000" b="0" dirty="0" smtClean="0">
                <a:latin typeface="Helvetica" panose="020B0604020202020204" pitchFamily="34" charset="0"/>
                <a:cs typeface="Helvetica" panose="020B0604020202020204" pitchFamily="34" charset="0"/>
              </a:rPr>
              <a:t>and inclusion</a:t>
            </a:r>
            <a:endParaRPr lang="en-GB" sz="2000" b="0" dirty="0" smtClean="0">
              <a:latin typeface="Helvetica" panose="020B0604020202020204" pitchFamily="34" charset="0"/>
              <a:cs typeface="Helvetica" panose="020B0604020202020204" pitchFamily="34" charset="0"/>
            </a:endParaRPr>
          </a:p>
          <a:p>
            <a:endParaRPr lang="en-GB" dirty="0">
              <a:latin typeface="Helvetica" panose="020B0604020202020204" pitchFamily="34" charset="0"/>
              <a:cs typeface="Helvetica" panose="020B0604020202020204" pitchFamily="34" charset="0"/>
            </a:endParaRPr>
          </a:p>
        </p:txBody>
      </p:sp>
      <p:pic>
        <p:nvPicPr>
          <p:cNvPr id="6" name="Picture 5"/>
          <p:cNvPicPr>
            <a:picLocks noChangeAspect="1"/>
          </p:cNvPicPr>
          <p:nvPr/>
        </p:nvPicPr>
        <p:blipFill rotWithShape="1">
          <a:blip r:embed="rId1" cstate="email"/>
          <a:srcRect/>
          <a:stretch>
            <a:fillRect/>
          </a:stretch>
        </p:blipFill>
        <p:spPr>
          <a:xfrm>
            <a:off x="6555181" y="1259316"/>
            <a:ext cx="2339437" cy="5017905"/>
          </a:xfrm>
          <a:prstGeom prst="rect">
            <a:avLst/>
          </a:prstGeom>
        </p:spPr>
      </p:pic>
      <p:sp>
        <p:nvSpPr>
          <p:cNvPr id="7" name="TextBox 6"/>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2"/>
              </a:rPr>
              <a:t>http://www.skillsforhealth.org.uk</a:t>
            </a:r>
            <a:r>
              <a:rPr lang="en-IN" sz="800" b="1" u="sng" dirty="0" smtClean="0">
                <a:latin typeface="Helvetica" panose="020B0604020202020204" pitchFamily="34" charset="0"/>
                <a:cs typeface="Helvetica" panose="020B0604020202020204" pitchFamily="34" charset="0"/>
                <a:hlinkClick r:id="rId2"/>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3"/>
              </a:rPr>
              <a:t>http</a:t>
            </a:r>
            <a:r>
              <a:rPr lang="en-IN" sz="800" b="1" u="sng" dirty="0">
                <a:latin typeface="Helvetica" panose="020B0604020202020204" pitchFamily="34" charset="0"/>
                <a:cs typeface="Helvetica" panose="020B0604020202020204" pitchFamily="34" charset="0"/>
                <a:hlinkClick r:id="rId3"/>
              </a:rPr>
              <a:t>://www.skillsforcare.org.uk</a:t>
            </a:r>
            <a:r>
              <a:rPr lang="en-IN" sz="900" b="1" u="sng" dirty="0" smtClean="0">
                <a:latin typeface="Helvetica" panose="020B0604020202020204" pitchFamily="34" charset="0"/>
                <a:cs typeface="Helvetica" panose="020B0604020202020204" pitchFamily="34" charset="0"/>
                <a:hlinkClick r:id="rId3"/>
              </a:rPr>
              <a:t>/</a:t>
            </a:r>
            <a:endParaRPr lang="en-IN" sz="900" b="1" dirty="0">
              <a:latin typeface="Helvetica" panose="020B0604020202020204" pitchFamily="34" charset="0"/>
              <a:cs typeface="Helvetica" panose="020B0604020202020204" pitchFamily="34" charset="0"/>
            </a:endParaRPr>
          </a:p>
        </p:txBody>
      </p:sp>
      <p:sp>
        <p:nvSpPr>
          <p:cNvPr id="8" name="TextBox 7"/>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6</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fade">
                                      <p:cBhvr>
                                        <p:cTn id="11" dur="500"/>
                                        <p:tgtEl>
                                          <p:spTgt spid="4">
                                            <p:txEl>
                                              <p:pRg st="1" end="1"/>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500"/>
                                        <p:tgtEl>
                                          <p:spTgt spid="4">
                                            <p:txEl>
                                              <p:pRg st="2" end="2"/>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fade">
                                      <p:cBhvr>
                                        <p:cTn id="23" dur="500"/>
                                        <p:tgtEl>
                                          <p:spTgt spid="4">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fade">
                                      <p:cBhvr>
                                        <p:cTn id="26" dur="500"/>
                                        <p:tgtEl>
                                          <p:spTgt spid="4">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2" name="Title 1"/>
          <p:cNvSpPr>
            <a:spLocks noGrp="1"/>
          </p:cNvSpPr>
          <p:nvPr>
            <p:ph type="title"/>
          </p:nvPr>
        </p:nvSpPr>
        <p:spPr>
          <a:xfrm>
            <a:off x="1" y="-99392"/>
            <a:ext cx="9143998" cy="1143000"/>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Challenging </a:t>
            </a:r>
            <a:r>
              <a:rPr lang="en-GB" sz="3600" b="1" dirty="0" smtClean="0">
                <a:solidFill>
                  <a:schemeClr val="bg1"/>
                </a:solidFill>
                <a:latin typeface="Helvetica" panose="020B0604020202020204" pitchFamily="34" charset="0"/>
                <a:cs typeface="Helvetica" panose="020B0604020202020204" pitchFamily="34" charset="0"/>
              </a:rPr>
              <a:t>discrimination</a:t>
            </a:r>
            <a:endParaRPr lang="en-GB" sz="3600" b="1" dirty="0">
              <a:solidFill>
                <a:schemeClr val="bg1"/>
              </a:solidFill>
              <a:latin typeface="Helvetica" panose="020B0604020202020204" pitchFamily="34" charset="0"/>
              <a:cs typeface="Helvetica" panose="020B0604020202020204" pitchFamily="34" charset="0"/>
            </a:endParaRPr>
          </a:p>
        </p:txBody>
      </p:sp>
      <p:sp>
        <p:nvSpPr>
          <p:cNvPr id="3" name="Content Placeholder 2"/>
          <p:cNvSpPr>
            <a:spLocks noGrp="1"/>
          </p:cNvSpPr>
          <p:nvPr>
            <p:ph idx="1"/>
          </p:nvPr>
        </p:nvSpPr>
        <p:spPr>
          <a:xfrm>
            <a:off x="255324" y="1359304"/>
            <a:ext cx="8657783" cy="1572869"/>
          </a:xfrm>
        </p:spPr>
        <p:txBody>
          <a:bodyPr>
            <a:normAutofit fontScale="92500"/>
          </a:bodyPr>
          <a:lstStyle/>
          <a:p>
            <a:pPr marL="0" indent="0">
              <a:buNone/>
            </a:pPr>
            <a:r>
              <a:rPr lang="en-GB" sz="2600" dirty="0">
                <a:latin typeface="Helvetica" panose="020B0604020202020204" pitchFamily="34" charset="0"/>
                <a:cs typeface="Helvetica" panose="020B0604020202020204" pitchFamily="34" charset="0"/>
              </a:rPr>
              <a:t>Discrimination and discriminatory behaviour does not uphold an individual’s </a:t>
            </a:r>
            <a:r>
              <a:rPr lang="en-GB" sz="2600" dirty="0" smtClean="0">
                <a:latin typeface="Helvetica" panose="020B0604020202020204" pitchFamily="34" charset="0"/>
                <a:cs typeface="Helvetica" panose="020B0604020202020204" pitchFamily="34" charset="0"/>
              </a:rPr>
              <a:t>rights and </a:t>
            </a:r>
            <a:r>
              <a:rPr lang="en-GB" sz="2600" dirty="0">
                <a:latin typeface="Helvetica" panose="020B0604020202020204" pitchFamily="34" charset="0"/>
                <a:cs typeface="Helvetica" panose="020B0604020202020204" pitchFamily="34" charset="0"/>
              </a:rPr>
              <a:t>must be challenged. It can take courage to recognise and change discriminatory </a:t>
            </a:r>
            <a:r>
              <a:rPr lang="en-GB" sz="2600" dirty="0" smtClean="0">
                <a:latin typeface="Helvetica" panose="020B0604020202020204" pitchFamily="34" charset="0"/>
                <a:cs typeface="Helvetica" panose="020B0604020202020204" pitchFamily="34" charset="0"/>
              </a:rPr>
              <a:t>practi</a:t>
            </a:r>
            <a:r>
              <a:rPr lang="en-GB" dirty="0" smtClean="0">
                <a:latin typeface="Helvetica" panose="020B0604020202020204" pitchFamily="34" charset="0"/>
                <a:cs typeface="Helvetica" panose="020B0604020202020204" pitchFamily="34" charset="0"/>
              </a:rPr>
              <a:t>ce</a:t>
            </a:r>
            <a:endParaRPr lang="en-GB" dirty="0">
              <a:latin typeface="Helvetica" panose="020B0604020202020204" pitchFamily="34" charset="0"/>
              <a:cs typeface="Helvetica" panose="020B0604020202020204" pitchFamily="34" charset="0"/>
            </a:endParaRPr>
          </a:p>
        </p:txBody>
      </p:sp>
      <p:grpSp>
        <p:nvGrpSpPr>
          <p:cNvPr id="4" name="Group 3"/>
          <p:cNvGrpSpPr/>
          <p:nvPr/>
        </p:nvGrpSpPr>
        <p:grpSpPr>
          <a:xfrm>
            <a:off x="191306" y="2654319"/>
            <a:ext cx="8726752" cy="1485394"/>
            <a:chOff x="167866" y="4771303"/>
            <a:chExt cx="8726752" cy="1485394"/>
          </a:xfrm>
        </p:grpSpPr>
        <p:sp>
          <p:nvSpPr>
            <p:cNvPr id="5" name="Rectangle 4"/>
            <p:cNvSpPr/>
            <p:nvPr/>
          </p:nvSpPr>
          <p:spPr>
            <a:xfrm>
              <a:off x="255325" y="4817345"/>
              <a:ext cx="8639293" cy="462052"/>
            </a:xfrm>
            <a:prstGeom prst="rect">
              <a:avLst/>
            </a:prstGeom>
            <a:gradFill flip="none" rotWithShape="1">
              <a:gsLst>
                <a:gs pos="1000">
                  <a:schemeClr val="bg1"/>
                </a:gs>
                <a:gs pos="67000">
                  <a:srgbClr val="0070C0"/>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p:cNvSpPr/>
            <p:nvPr/>
          </p:nvSpPr>
          <p:spPr>
            <a:xfrm>
              <a:off x="250375" y="5279397"/>
              <a:ext cx="8639293" cy="977300"/>
            </a:xfrm>
            <a:prstGeom prst="rect">
              <a:avLst/>
            </a:prstGeom>
            <a:solidFill>
              <a:srgbClr val="00206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pic>
          <p:nvPicPr>
            <p:cNvPr id="7" name="Picture 6"/>
            <p:cNvPicPr>
              <a:picLocks noChangeAspect="1"/>
            </p:cNvPicPr>
            <p:nvPr/>
          </p:nvPicPr>
          <p:blipFill>
            <a:blip r:embed="rId1" cstate="email"/>
            <a:stretch>
              <a:fillRect/>
            </a:stretch>
          </p:blipFill>
          <p:spPr>
            <a:xfrm>
              <a:off x="167866" y="4771303"/>
              <a:ext cx="1013234" cy="527144"/>
            </a:xfrm>
            <a:prstGeom prst="rect">
              <a:avLst/>
            </a:prstGeom>
          </p:spPr>
        </p:pic>
      </p:grpSp>
      <p:sp>
        <p:nvSpPr>
          <p:cNvPr id="11" name="TextBox 10"/>
          <p:cNvSpPr txBox="1"/>
          <p:nvPr/>
        </p:nvSpPr>
        <p:spPr>
          <a:xfrm>
            <a:off x="278764" y="3192096"/>
            <a:ext cx="8544601" cy="923330"/>
          </a:xfrm>
          <a:prstGeom prst="rect">
            <a:avLst/>
          </a:prstGeom>
          <a:noFill/>
        </p:spPr>
        <p:txBody>
          <a:bodyPr wrap="square" rtlCol="0">
            <a:spAutoFit/>
          </a:bodyPr>
          <a:lstStyle/>
          <a:p>
            <a:r>
              <a:rPr lang="en-GB" dirty="0" smtClean="0">
                <a:solidFill>
                  <a:schemeClr val="bg1"/>
                </a:solidFill>
                <a:latin typeface="Helvetica" panose="020B0604020202020204" pitchFamily="34" charset="0"/>
                <a:cs typeface="Helvetica" panose="020B0604020202020204" pitchFamily="34" charset="0"/>
              </a:rPr>
              <a:t>Courage:</a:t>
            </a:r>
            <a:endParaRPr lang="en-GB" dirty="0" smtClean="0">
              <a:solidFill>
                <a:schemeClr val="bg1"/>
              </a:solidFill>
              <a:latin typeface="Helvetica" panose="020B0604020202020204" pitchFamily="34" charset="0"/>
              <a:cs typeface="Helvetica" panose="020B0604020202020204" pitchFamily="34" charset="0"/>
            </a:endParaRPr>
          </a:p>
          <a:p>
            <a:r>
              <a:rPr lang="en-GB" dirty="0" smtClean="0">
                <a:solidFill>
                  <a:schemeClr val="bg1"/>
                </a:solidFill>
                <a:latin typeface="Helvetica" panose="020B0604020202020204" pitchFamily="34" charset="0"/>
                <a:cs typeface="Helvetica" panose="020B0604020202020204" pitchFamily="34" charset="0"/>
              </a:rPr>
              <a:t>Be courageous to </a:t>
            </a:r>
            <a:r>
              <a:rPr lang="en-GB" dirty="0">
                <a:solidFill>
                  <a:schemeClr val="bg1"/>
                </a:solidFill>
                <a:latin typeface="Helvetica" panose="020B0604020202020204" pitchFamily="34" charset="0"/>
                <a:cs typeface="Helvetica" panose="020B0604020202020204" pitchFamily="34" charset="0"/>
              </a:rPr>
              <a:t>challenge or confront situations that you know are not right and that do </a:t>
            </a:r>
            <a:r>
              <a:rPr lang="en-GB" dirty="0" smtClean="0">
                <a:solidFill>
                  <a:schemeClr val="bg1"/>
                </a:solidFill>
                <a:latin typeface="Helvetica" panose="020B0604020202020204" pitchFamily="34" charset="0"/>
                <a:cs typeface="Helvetica" panose="020B0604020202020204" pitchFamily="34" charset="0"/>
              </a:rPr>
              <a:t>not </a:t>
            </a:r>
            <a:r>
              <a:rPr lang="en-GB" dirty="0">
                <a:solidFill>
                  <a:schemeClr val="bg1"/>
                </a:solidFill>
                <a:latin typeface="Helvetica" panose="020B0604020202020204" pitchFamily="34" charset="0"/>
                <a:cs typeface="Helvetica" panose="020B0604020202020204" pitchFamily="34" charset="0"/>
              </a:rPr>
              <a:t>promote the wellbeing of all </a:t>
            </a:r>
            <a:r>
              <a:rPr lang="en-GB" dirty="0" smtClean="0">
                <a:solidFill>
                  <a:schemeClr val="bg1"/>
                </a:solidFill>
                <a:latin typeface="Helvetica" panose="020B0604020202020204" pitchFamily="34" charset="0"/>
                <a:cs typeface="Helvetica" panose="020B0604020202020204" pitchFamily="34" charset="0"/>
              </a:rPr>
              <a:t>individuals.</a:t>
            </a:r>
            <a:endParaRPr lang="en-GB" dirty="0">
              <a:latin typeface="Helvetica" panose="020B0604020202020204" pitchFamily="34" charset="0"/>
              <a:cs typeface="Helvetica" panose="020B0604020202020204" pitchFamily="34" charset="0"/>
            </a:endParaRPr>
          </a:p>
        </p:txBody>
      </p:sp>
      <p:pic>
        <p:nvPicPr>
          <p:cNvPr id="12" name="Picture 11"/>
          <p:cNvPicPr>
            <a:picLocks noChangeAspect="1"/>
          </p:cNvPicPr>
          <p:nvPr/>
        </p:nvPicPr>
        <p:blipFill rotWithShape="1">
          <a:blip r:embed="rId2" cstate="email"/>
          <a:srcRect/>
          <a:stretch>
            <a:fillRect/>
          </a:stretch>
        </p:blipFill>
        <p:spPr>
          <a:xfrm>
            <a:off x="255015" y="4321020"/>
            <a:ext cx="8662733" cy="2008528"/>
          </a:xfrm>
          <a:prstGeom prst="rect">
            <a:avLst/>
          </a:prstGeom>
        </p:spPr>
      </p:pic>
      <p:pic>
        <p:nvPicPr>
          <p:cNvPr id="13" name="Picture 12"/>
          <p:cNvPicPr/>
          <p:nvPr/>
        </p:nvPicPr>
        <p:blipFill rotWithShape="1">
          <a:blip r:embed="rId3" cstate="email"/>
          <a:srcRect l="-8812" t="-35807" r="-8812" b="-35807"/>
          <a:stretch>
            <a:fillRect/>
          </a:stretch>
        </p:blipFill>
        <p:spPr>
          <a:xfrm>
            <a:off x="8110847" y="584501"/>
            <a:ext cx="718859" cy="597960"/>
          </a:xfrm>
          <a:prstGeom prst="ellipse">
            <a:avLst/>
          </a:prstGeom>
          <a:solidFill>
            <a:srgbClr val="002060"/>
          </a:solidFill>
          <a:ln w="31750">
            <a:solidFill>
              <a:schemeClr val="bg1"/>
            </a:solidFill>
          </a:ln>
        </p:spPr>
      </p:pic>
      <p:sp>
        <p:nvSpPr>
          <p:cNvPr id="15" name="TextBox 14"/>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4"/>
              </a:rPr>
              <a:t>http://www.skillsforhealth.org.uk</a:t>
            </a:r>
            <a:r>
              <a:rPr lang="en-IN" sz="800" b="1" u="sng" dirty="0" smtClean="0">
                <a:latin typeface="Helvetica" panose="020B0604020202020204" pitchFamily="34" charset="0"/>
                <a:cs typeface="Helvetica" panose="020B0604020202020204" pitchFamily="34" charset="0"/>
                <a:hlinkClick r:id="rId4"/>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5"/>
              </a:rPr>
              <a:t>http</a:t>
            </a:r>
            <a:r>
              <a:rPr lang="en-IN" sz="800" b="1" u="sng" dirty="0">
                <a:latin typeface="Helvetica" panose="020B0604020202020204" pitchFamily="34" charset="0"/>
                <a:cs typeface="Helvetica" panose="020B0604020202020204" pitchFamily="34" charset="0"/>
                <a:hlinkClick r:id="rId5"/>
              </a:rPr>
              <a:t>://www.skillsforcare.org.uk</a:t>
            </a:r>
            <a:r>
              <a:rPr lang="en-IN" sz="900" b="1" u="sng" dirty="0" smtClean="0">
                <a:latin typeface="Helvetica" panose="020B0604020202020204" pitchFamily="34" charset="0"/>
                <a:cs typeface="Helvetica" panose="020B0604020202020204" pitchFamily="34" charset="0"/>
                <a:hlinkClick r:id="rId5"/>
              </a:rPr>
              <a:t>/</a:t>
            </a:r>
            <a:endParaRPr lang="en-IN" sz="900" b="1" dirty="0">
              <a:latin typeface="Helvetica" panose="020B0604020202020204" pitchFamily="34" charset="0"/>
              <a:cs typeface="Helvetica" panose="020B0604020202020204" pitchFamily="34" charset="0"/>
            </a:endParaRPr>
          </a:p>
        </p:txBody>
      </p:sp>
      <p:sp>
        <p:nvSpPr>
          <p:cNvPr id="16" name="TextBox 15"/>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7</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880" y="1217711"/>
            <a:ext cx="9619013" cy="1200329"/>
          </a:xfrm>
          <a:prstGeom prst="rect">
            <a:avLst/>
          </a:prstGeom>
          <a:solidFill>
            <a:srgbClr val="2154AC"/>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latin typeface="Helvetica" panose="020B0604020202020204" pitchFamily="34" charset="0"/>
              <a:cs typeface="Helvetica" panose="020B0604020202020204" pitchFamily="34" charset="0"/>
            </a:endParaRPr>
          </a:p>
        </p:txBody>
      </p:sp>
      <p:sp>
        <p:nvSpPr>
          <p:cNvPr id="6" name="Rectangle 5"/>
          <p:cNvSpPr/>
          <p:nvPr/>
        </p:nvSpPr>
        <p:spPr>
          <a:xfrm>
            <a:off x="255324" y="1417493"/>
            <a:ext cx="8639293" cy="769441"/>
          </a:xfrm>
          <a:prstGeom prst="rect">
            <a:avLst/>
          </a:prstGeom>
        </p:spPr>
        <p:txBody>
          <a:bodyPr wrap="square">
            <a:spAutoFit/>
          </a:bodyPr>
          <a:lstStyle/>
          <a:p>
            <a:r>
              <a:rPr lang="en-GB" sz="2200" dirty="0">
                <a:solidFill>
                  <a:schemeClr val="bg1"/>
                </a:solidFill>
                <a:latin typeface="Helvetica" panose="020B0604020202020204" pitchFamily="34" charset="0"/>
                <a:cs typeface="Helvetica" panose="020B0604020202020204" pitchFamily="34" charset="0"/>
              </a:rPr>
              <a:t>Working in ways that promote equality, diversity and inclusion will help to reduce the likelihood of which of the following happening?</a:t>
            </a:r>
            <a:endParaRPr lang="en-GB" sz="2200" dirty="0">
              <a:solidFill>
                <a:schemeClr val="bg1"/>
              </a:solidFill>
              <a:latin typeface="Helvetica" panose="020B0604020202020204" pitchFamily="34" charset="0"/>
              <a:cs typeface="Helvetica" panose="020B0604020202020204" pitchFamily="34" charset="0"/>
            </a:endParaRPr>
          </a:p>
        </p:txBody>
      </p:sp>
      <p:sp>
        <p:nvSpPr>
          <p:cNvPr id="22" name="TextBox 21"/>
          <p:cNvSpPr txBox="1"/>
          <p:nvPr/>
        </p:nvSpPr>
        <p:spPr>
          <a:xfrm>
            <a:off x="1046578" y="2627824"/>
            <a:ext cx="5769858"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People being discriminated against or treated unfairly</a:t>
            </a:r>
            <a:endParaRPr lang="en-GB" sz="2200" b="1" dirty="0">
              <a:latin typeface="Helvetica" panose="020B0604020202020204" pitchFamily="34" charset="0"/>
              <a:cs typeface="Helvetica" panose="020B0604020202020204" pitchFamily="34" charset="0"/>
            </a:endParaRPr>
          </a:p>
        </p:txBody>
      </p:sp>
      <p:sp>
        <p:nvSpPr>
          <p:cNvPr id="23" name="TextBox 22"/>
          <p:cNvSpPr txBox="1"/>
          <p:nvPr/>
        </p:nvSpPr>
        <p:spPr>
          <a:xfrm>
            <a:off x="1046578" y="3718303"/>
            <a:ext cx="6054865" cy="430887"/>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People’s individuality being valued</a:t>
            </a:r>
            <a:endParaRPr lang="en-GB" sz="2200" b="1" dirty="0">
              <a:latin typeface="Helvetica" panose="020B0604020202020204" pitchFamily="34" charset="0"/>
              <a:cs typeface="Helvetica" panose="020B0604020202020204" pitchFamily="34" charset="0"/>
            </a:endParaRPr>
          </a:p>
        </p:txBody>
      </p:sp>
      <p:sp>
        <p:nvSpPr>
          <p:cNvPr id="24" name="TextBox 23"/>
          <p:cNvSpPr txBox="1"/>
          <p:nvPr/>
        </p:nvSpPr>
        <p:spPr>
          <a:xfrm>
            <a:off x="1047900" y="4631415"/>
            <a:ext cx="5768535" cy="430887"/>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People being respected </a:t>
            </a:r>
            <a:endParaRPr lang="en-GB" sz="2200" b="1" dirty="0">
              <a:latin typeface="Helvetica" panose="020B0604020202020204" pitchFamily="34" charset="0"/>
              <a:cs typeface="Helvetica" panose="020B0604020202020204" pitchFamily="34" charset="0"/>
            </a:endParaRPr>
          </a:p>
        </p:txBody>
      </p:sp>
      <p:sp>
        <p:nvSpPr>
          <p:cNvPr id="25" name="TextBox 24"/>
          <p:cNvSpPr txBox="1"/>
          <p:nvPr/>
        </p:nvSpPr>
        <p:spPr>
          <a:xfrm>
            <a:off x="1046579" y="5437652"/>
            <a:ext cx="5472974" cy="769441"/>
          </a:xfrm>
          <a:prstGeom prst="rect">
            <a:avLst/>
          </a:prstGeom>
          <a:noFill/>
        </p:spPr>
        <p:txBody>
          <a:bodyPr wrap="square" rtlCol="0">
            <a:spAutoFit/>
          </a:bodyPr>
          <a:lstStyle/>
          <a:p>
            <a:r>
              <a:rPr lang="en-GB" sz="2200" b="1" dirty="0">
                <a:latin typeface="Helvetica" panose="020B0604020202020204" pitchFamily="34" charset="0"/>
                <a:cs typeface="Helvetica" panose="020B0604020202020204" pitchFamily="34" charset="0"/>
              </a:rPr>
              <a:t>People feeling included in groups </a:t>
            </a:r>
            <a:br>
              <a:rPr lang="en-GB" sz="2200" b="1" dirty="0" smtClean="0">
                <a:latin typeface="Helvetica" panose="020B0604020202020204" pitchFamily="34" charset="0"/>
                <a:cs typeface="Helvetica" panose="020B0604020202020204" pitchFamily="34" charset="0"/>
              </a:rPr>
            </a:br>
            <a:r>
              <a:rPr lang="en-GB" sz="2200" b="1" dirty="0" smtClean="0">
                <a:latin typeface="Helvetica" panose="020B0604020202020204" pitchFamily="34" charset="0"/>
                <a:cs typeface="Helvetica" panose="020B0604020202020204" pitchFamily="34" charset="0"/>
              </a:rPr>
              <a:t>and </a:t>
            </a:r>
            <a:r>
              <a:rPr lang="en-GB" sz="2200" b="1" dirty="0">
                <a:latin typeface="Helvetica" panose="020B0604020202020204" pitchFamily="34" charset="0"/>
                <a:cs typeface="Helvetica" panose="020B0604020202020204" pitchFamily="34" charset="0"/>
              </a:rPr>
              <a:t>society </a:t>
            </a:r>
            <a:endParaRPr lang="en-GB" sz="2200" b="1" dirty="0">
              <a:latin typeface="Helvetica" panose="020B0604020202020204" pitchFamily="34" charset="0"/>
              <a:cs typeface="Helvetica" panose="020B0604020202020204" pitchFamily="34" charset="0"/>
            </a:endParaRPr>
          </a:p>
        </p:txBody>
      </p:sp>
      <p:pic>
        <p:nvPicPr>
          <p:cNvPr id="36" name="Picture 35"/>
          <p:cNvPicPr>
            <a:picLocks noChangeAspect="1"/>
          </p:cNvPicPr>
          <p:nvPr/>
        </p:nvPicPr>
        <p:blipFill>
          <a:blip r:embed="rId1" cstate="email"/>
          <a:stretch>
            <a:fillRect/>
          </a:stretch>
        </p:blipFill>
        <p:spPr>
          <a:xfrm>
            <a:off x="310895" y="2542593"/>
            <a:ext cx="617417" cy="872258"/>
          </a:xfrm>
          <a:prstGeom prst="rect">
            <a:avLst/>
          </a:prstGeom>
        </p:spPr>
      </p:pic>
      <p:pic>
        <p:nvPicPr>
          <p:cNvPr id="37" name="Picture 36"/>
          <p:cNvPicPr>
            <a:picLocks noChangeAspect="1"/>
          </p:cNvPicPr>
          <p:nvPr/>
        </p:nvPicPr>
        <p:blipFill>
          <a:blip r:embed="rId2" cstate="email"/>
          <a:stretch>
            <a:fillRect/>
          </a:stretch>
        </p:blipFill>
        <p:spPr>
          <a:xfrm>
            <a:off x="310895" y="3486859"/>
            <a:ext cx="617417" cy="872258"/>
          </a:xfrm>
          <a:prstGeom prst="rect">
            <a:avLst/>
          </a:prstGeom>
        </p:spPr>
      </p:pic>
      <p:pic>
        <p:nvPicPr>
          <p:cNvPr id="38" name="Picture 37"/>
          <p:cNvPicPr>
            <a:picLocks noChangeAspect="1"/>
          </p:cNvPicPr>
          <p:nvPr/>
        </p:nvPicPr>
        <p:blipFill>
          <a:blip r:embed="rId3" cstate="email"/>
          <a:stretch>
            <a:fillRect/>
          </a:stretch>
        </p:blipFill>
        <p:spPr>
          <a:xfrm>
            <a:off x="310895" y="4422963"/>
            <a:ext cx="617417" cy="872258"/>
          </a:xfrm>
          <a:prstGeom prst="rect">
            <a:avLst/>
          </a:prstGeom>
        </p:spPr>
      </p:pic>
      <p:pic>
        <p:nvPicPr>
          <p:cNvPr id="39" name="Picture 38"/>
          <p:cNvPicPr>
            <a:picLocks noChangeAspect="1"/>
          </p:cNvPicPr>
          <p:nvPr/>
        </p:nvPicPr>
        <p:blipFill>
          <a:blip r:embed="rId4" cstate="email"/>
          <a:stretch>
            <a:fillRect/>
          </a:stretch>
        </p:blipFill>
        <p:spPr>
          <a:xfrm>
            <a:off x="310895" y="5350905"/>
            <a:ext cx="617417" cy="872258"/>
          </a:xfrm>
          <a:prstGeom prst="rect">
            <a:avLst/>
          </a:prstGeom>
        </p:spPr>
      </p:pic>
      <p:grpSp>
        <p:nvGrpSpPr>
          <p:cNvPr id="16" name="Group 15"/>
          <p:cNvGrpSpPr/>
          <p:nvPr/>
        </p:nvGrpSpPr>
        <p:grpSpPr>
          <a:xfrm>
            <a:off x="5408854" y="2978848"/>
            <a:ext cx="3711396" cy="4564662"/>
            <a:chOff x="5432604" y="2420888"/>
            <a:chExt cx="3711396" cy="4564662"/>
          </a:xfrm>
        </p:grpSpPr>
        <p:pic>
          <p:nvPicPr>
            <p:cNvPr id="17" name="Picture 16"/>
            <p:cNvPicPr>
              <a:picLocks noChangeAspect="1"/>
            </p:cNvPicPr>
            <p:nvPr/>
          </p:nvPicPr>
          <p:blipFill>
            <a:blip r:embed="rId5" cstate="email"/>
            <a:stretch>
              <a:fillRect/>
            </a:stretch>
          </p:blipFill>
          <p:spPr>
            <a:xfrm rot="282173">
              <a:off x="5432604" y="2420888"/>
              <a:ext cx="3711396" cy="4564662"/>
            </a:xfrm>
            <a:prstGeom prst="rect">
              <a:avLst/>
            </a:prstGeom>
            <a:effectLst>
              <a:outerShdw blurRad="63500" sx="102000" sy="102000" algn="ctr" rotWithShape="0">
                <a:schemeClr val="tx1">
                  <a:lumMod val="65000"/>
                  <a:lumOff val="35000"/>
                  <a:alpha val="40000"/>
                </a:schemeClr>
              </a:outerShdw>
            </a:effectLst>
          </p:spPr>
        </p:pic>
        <p:pic>
          <p:nvPicPr>
            <p:cNvPr id="18" name="Picture 2" descr="\\DESIGNARCHIVE\Archive\PowerPoints\PPT symbols and documents\ABCD cards\A.png"/>
            <p:cNvPicPr>
              <a:picLocks noChangeAspect="1" noChangeArrowheads="1"/>
            </p:cNvPicPr>
            <p:nvPr/>
          </p:nvPicPr>
          <p:blipFill rotWithShape="1">
            <a:blip r:embed="rId6" cstate="email"/>
            <a:srcRect t="4624"/>
            <a:stretch>
              <a:fillRect/>
            </a:stretch>
          </p:blipFill>
          <p:spPr bwMode="auto">
            <a:xfrm rot="385857">
              <a:off x="6473422" y="2556201"/>
              <a:ext cx="1897871" cy="2557254"/>
            </a:xfrm>
            <a:prstGeom prst="rect">
              <a:avLst/>
            </a:prstGeom>
            <a:noFill/>
            <a:extLst>
              <a:ext uri="{909E8E84-426E-40DD-AFC4-6F175D3DCCD1}">
                <a14:hiddenFill xmlns:a14="http://schemas.microsoft.com/office/drawing/2010/main">
                  <a:solidFill>
                    <a:srgbClr val="FFFFFF"/>
                  </a:solidFill>
                </a14:hiddenFill>
              </a:ext>
            </a:extLst>
          </p:spPr>
        </p:pic>
      </p:grpSp>
      <p:sp>
        <p:nvSpPr>
          <p:cNvPr id="20" name="Rectangle 19"/>
          <p:cNvSpPr/>
          <p:nvPr/>
        </p:nvSpPr>
        <p:spPr>
          <a:xfrm>
            <a:off x="6237027" y="2474678"/>
            <a:ext cx="2657590" cy="405864"/>
          </a:xfrm>
          <a:prstGeom prst="rect">
            <a:avLst/>
          </a:prstGeom>
          <a:solidFill>
            <a:srgbClr val="1C5ECA"/>
          </a:solidFill>
          <a:ln>
            <a:solidFill>
              <a:srgbClr val="00206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GB" b="1" dirty="0" smtClean="0">
                <a:latin typeface="Helvetica" panose="020B0604020202020204" pitchFamily="34" charset="0"/>
                <a:cs typeface="Helvetica" panose="020B0604020202020204" pitchFamily="34" charset="0"/>
              </a:rPr>
              <a:t>Click to reveal </a:t>
            </a:r>
            <a:r>
              <a:rPr lang="en-GB" b="1" dirty="0">
                <a:latin typeface="Helvetica" panose="020B0604020202020204" pitchFamily="34" charset="0"/>
                <a:cs typeface="Helvetica" panose="020B0604020202020204" pitchFamily="34" charset="0"/>
              </a:rPr>
              <a:t>a</a:t>
            </a:r>
            <a:r>
              <a:rPr lang="en-GB" b="1" dirty="0" smtClean="0">
                <a:latin typeface="Helvetica" panose="020B0604020202020204" pitchFamily="34" charset="0"/>
                <a:cs typeface="Helvetica" panose="020B0604020202020204" pitchFamily="34" charset="0"/>
              </a:rPr>
              <a:t>nswer</a:t>
            </a:r>
            <a:endParaRPr lang="en-GB" b="1" dirty="0">
              <a:latin typeface="Helvetica" panose="020B0604020202020204" pitchFamily="34" charset="0"/>
              <a:cs typeface="Helvetica" panose="020B0604020202020204" pitchFamily="34" charset="0"/>
            </a:endParaRPr>
          </a:p>
        </p:txBody>
      </p:sp>
      <p:sp>
        <p:nvSpPr>
          <p:cNvPr id="29" name="Rectangle 28"/>
          <p:cNvSpPr/>
          <p:nvPr/>
        </p:nvSpPr>
        <p:spPr>
          <a:xfrm>
            <a:off x="0" y="0"/>
            <a:ext cx="9143999" cy="1052736"/>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Helvetica" panose="020B0604020202020204" pitchFamily="34" charset="0"/>
              <a:cs typeface="Helvetica" panose="020B0604020202020204" pitchFamily="34" charset="0"/>
            </a:endParaRPr>
          </a:p>
        </p:txBody>
      </p:sp>
      <p:sp>
        <p:nvSpPr>
          <p:cNvPr id="30" name="Title 1"/>
          <p:cNvSpPr>
            <a:spLocks noGrp="1"/>
          </p:cNvSpPr>
          <p:nvPr>
            <p:ph type="title"/>
            <p:custDataLst>
              <p:tags r:id="rId7"/>
            </p:custDataLst>
          </p:nvPr>
        </p:nvSpPr>
        <p:spPr>
          <a:xfrm>
            <a:off x="0" y="87202"/>
            <a:ext cx="9143999" cy="920234"/>
          </a:xfrm>
        </p:spPr>
        <p:txBody>
          <a:bodyPr>
            <a:normAutofit/>
          </a:bodyPr>
          <a:lstStyle/>
          <a:p>
            <a:r>
              <a:rPr lang="en-GB" sz="3600" b="1" dirty="0">
                <a:solidFill>
                  <a:schemeClr val="bg1"/>
                </a:solidFill>
                <a:latin typeface="Helvetica" panose="020B0604020202020204" pitchFamily="34" charset="0"/>
                <a:cs typeface="Helvetica" panose="020B0604020202020204" pitchFamily="34" charset="0"/>
              </a:rPr>
              <a:t>Knowledge </a:t>
            </a:r>
            <a:r>
              <a:rPr lang="en-GB" sz="3600" b="1" dirty="0" smtClean="0">
                <a:solidFill>
                  <a:schemeClr val="bg1"/>
                </a:solidFill>
                <a:latin typeface="Helvetica" panose="020B0604020202020204" pitchFamily="34" charset="0"/>
                <a:cs typeface="Helvetica" panose="020B0604020202020204" pitchFamily="34" charset="0"/>
              </a:rPr>
              <a:t>check</a:t>
            </a:r>
            <a:endParaRPr lang="en-GB" sz="3600" b="1" dirty="0">
              <a:solidFill>
                <a:schemeClr val="bg1"/>
              </a:solidFill>
              <a:latin typeface="Helvetica" panose="020B0604020202020204" pitchFamily="34" charset="0"/>
              <a:cs typeface="Helvetica" panose="020B0604020202020204" pitchFamily="34" charset="0"/>
            </a:endParaRPr>
          </a:p>
        </p:txBody>
      </p:sp>
      <p:pic>
        <p:nvPicPr>
          <p:cNvPr id="31" name="Picture 30"/>
          <p:cNvPicPr/>
          <p:nvPr/>
        </p:nvPicPr>
        <p:blipFill rotWithShape="1">
          <a:blip r:embed="rId8" cstate="email"/>
          <a:srcRect l="-27624" t="-13361" r="-27624" b="-13361"/>
          <a:stretch>
            <a:fillRect/>
          </a:stretch>
        </p:blipFill>
        <p:spPr>
          <a:xfrm>
            <a:off x="8295714" y="682571"/>
            <a:ext cx="740782" cy="628380"/>
          </a:xfrm>
          <a:prstGeom prst="ellipse">
            <a:avLst/>
          </a:prstGeom>
          <a:solidFill>
            <a:srgbClr val="002060"/>
          </a:solidFill>
          <a:ln w="31750">
            <a:solidFill>
              <a:schemeClr val="bg1"/>
            </a:solidFill>
          </a:ln>
        </p:spPr>
      </p:pic>
      <p:sp>
        <p:nvSpPr>
          <p:cNvPr id="32" name="TextBox 31"/>
          <p:cNvSpPr txBox="1"/>
          <p:nvPr/>
        </p:nvSpPr>
        <p:spPr>
          <a:xfrm>
            <a:off x="-36512" y="6453336"/>
            <a:ext cx="3934948" cy="353943"/>
          </a:xfrm>
          <a:prstGeom prst="rect">
            <a:avLst/>
          </a:prstGeom>
          <a:noFill/>
        </p:spPr>
        <p:txBody>
          <a:bodyPr wrap="square" rtlCol="0">
            <a:spAutoFit/>
          </a:bodyPr>
          <a:lstStyle/>
          <a:p>
            <a:r>
              <a:rPr lang="en-US" sz="800" b="1" dirty="0" smtClean="0">
                <a:latin typeface="Helvetica" panose="020B0604020202020204" pitchFamily="34" charset="0"/>
                <a:cs typeface="Helvetica" panose="020B0604020202020204" pitchFamily="34" charset="0"/>
              </a:rPr>
              <a:t>Source:  </a:t>
            </a:r>
            <a:r>
              <a:rPr lang="en-IN" sz="800" b="1" dirty="0" smtClean="0">
                <a:latin typeface="Helvetica" panose="020B0604020202020204" pitchFamily="34" charset="0"/>
                <a:cs typeface="Helvetica" panose="020B0604020202020204" pitchFamily="34" charset="0"/>
              </a:rPr>
              <a:t>Skills for Health</a:t>
            </a:r>
            <a:r>
              <a:rPr lang="en-US" sz="800" b="1" dirty="0">
                <a:latin typeface="Helvetica" panose="020B0604020202020204" pitchFamily="34" charset="0"/>
                <a:cs typeface="Helvetica" panose="020B0604020202020204" pitchFamily="34" charset="0"/>
              </a:rPr>
              <a:t>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a:latin typeface="Helvetica" panose="020B0604020202020204" pitchFamily="34" charset="0"/>
                <a:cs typeface="Helvetica" panose="020B0604020202020204" pitchFamily="34" charset="0"/>
                <a:hlinkClick r:id="rId9"/>
              </a:rPr>
              <a:t>http://www.skillsforhealth.org.uk</a:t>
            </a:r>
            <a:r>
              <a:rPr lang="en-IN" sz="800" b="1" u="sng" dirty="0" smtClean="0">
                <a:latin typeface="Helvetica" panose="020B0604020202020204" pitchFamily="34" charset="0"/>
                <a:cs typeface="Helvetica" panose="020B0604020202020204" pitchFamily="34" charset="0"/>
                <a:hlinkClick r:id="rId9"/>
              </a:rPr>
              <a:t>/</a:t>
            </a:r>
            <a:endParaRPr lang="en-IN" sz="800" b="1" dirty="0" smtClean="0">
              <a:latin typeface="Helvetica" panose="020B0604020202020204" pitchFamily="34" charset="0"/>
              <a:cs typeface="Helvetica" panose="020B0604020202020204" pitchFamily="34" charset="0"/>
            </a:endParaRPr>
          </a:p>
          <a:p>
            <a:r>
              <a:rPr lang="en-IN" sz="800" b="1" dirty="0">
                <a:latin typeface="Helvetica" panose="020B0604020202020204" pitchFamily="34" charset="0"/>
                <a:cs typeface="Helvetica" panose="020B0604020202020204" pitchFamily="34" charset="0"/>
              </a:rPr>
              <a:t> </a:t>
            </a:r>
            <a:r>
              <a:rPr lang="en-IN" sz="800" b="1" dirty="0" smtClean="0">
                <a:latin typeface="Helvetica" panose="020B0604020202020204" pitchFamily="34" charset="0"/>
                <a:cs typeface="Helvetica" panose="020B0604020202020204" pitchFamily="34" charset="0"/>
              </a:rPr>
              <a:t>              Skills for Care </a:t>
            </a:r>
            <a:r>
              <a:rPr lang="en-US" sz="800" b="1" dirty="0" smtClean="0">
                <a:latin typeface="Helvetica" panose="020B0604020202020204" pitchFamily="34" charset="0"/>
                <a:cs typeface="Helvetica" panose="020B0604020202020204" pitchFamily="34" charset="0"/>
              </a:rPr>
              <a:t>– Website</a:t>
            </a:r>
            <a:r>
              <a:rPr lang="en-IN" sz="800" b="1" dirty="0" smtClean="0">
                <a:latin typeface="Helvetica" panose="020B0604020202020204" pitchFamily="34" charset="0"/>
                <a:cs typeface="Helvetica" panose="020B0604020202020204" pitchFamily="34" charset="0"/>
              </a:rPr>
              <a:t>  </a:t>
            </a:r>
            <a:r>
              <a:rPr lang="en-IN" sz="800" b="1" u="sng" dirty="0" smtClean="0">
                <a:latin typeface="Helvetica" panose="020B0604020202020204" pitchFamily="34" charset="0"/>
                <a:cs typeface="Helvetica" panose="020B0604020202020204" pitchFamily="34" charset="0"/>
                <a:hlinkClick r:id="rId10"/>
              </a:rPr>
              <a:t>http</a:t>
            </a:r>
            <a:r>
              <a:rPr lang="en-IN" sz="800" b="1" u="sng" dirty="0">
                <a:latin typeface="Helvetica" panose="020B0604020202020204" pitchFamily="34" charset="0"/>
                <a:cs typeface="Helvetica" panose="020B0604020202020204" pitchFamily="34" charset="0"/>
                <a:hlinkClick r:id="rId10"/>
              </a:rPr>
              <a:t>://www.skillsforcare.org.uk</a:t>
            </a:r>
            <a:r>
              <a:rPr lang="en-IN" sz="900" b="1" u="sng" dirty="0" smtClean="0">
                <a:latin typeface="Helvetica" panose="020B0604020202020204" pitchFamily="34" charset="0"/>
                <a:cs typeface="Helvetica" panose="020B0604020202020204" pitchFamily="34" charset="0"/>
                <a:hlinkClick r:id="rId10"/>
              </a:rPr>
              <a:t>/</a:t>
            </a:r>
            <a:endParaRPr lang="en-IN" sz="900" b="1" dirty="0">
              <a:latin typeface="Helvetica" panose="020B0604020202020204" pitchFamily="34" charset="0"/>
              <a:cs typeface="Helvetica" panose="020B0604020202020204" pitchFamily="34" charset="0"/>
            </a:endParaRPr>
          </a:p>
        </p:txBody>
      </p:sp>
      <p:sp>
        <p:nvSpPr>
          <p:cNvPr id="21" name="TextBox 20"/>
          <p:cNvSpPr txBox="1"/>
          <p:nvPr/>
        </p:nvSpPr>
        <p:spPr>
          <a:xfrm>
            <a:off x="8820472" y="6597352"/>
            <a:ext cx="290464" cy="246221"/>
          </a:xfrm>
          <a:prstGeom prst="rect">
            <a:avLst/>
          </a:prstGeom>
          <a:noFill/>
        </p:spPr>
        <p:txBody>
          <a:bodyPr wrap="none" rtlCol="0">
            <a:spAutoFit/>
          </a:bodyPr>
          <a:lstStyle/>
          <a:p>
            <a:r>
              <a:rPr lang="en-US" sz="1000" b="1" dirty="0">
                <a:latin typeface="Helvetica" panose="020B0604020202020204" pitchFamily="34" charset="0"/>
                <a:cs typeface="Helvetica" panose="020B0604020202020204" pitchFamily="34" charset="0"/>
              </a:rPr>
              <a:t>8</a:t>
            </a:r>
            <a:r>
              <a:rPr lang="en-US" sz="1000" dirty="0" smtClean="0">
                <a:latin typeface="Helvetica" panose="020B0604020202020204" pitchFamily="34" charset="0"/>
                <a:cs typeface="Helvetica" panose="020B0604020202020204" pitchFamily="34" charset="0"/>
              </a:rPr>
              <a:t> </a:t>
            </a:r>
            <a:endParaRPr lang="en-IN" sz="1000" dirty="0">
              <a:latin typeface="Helvetica" panose="020B0604020202020204" pitchFamily="34" charset="0"/>
              <a:cs typeface="Helvetica"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fade">
                                      <p:cBhvr>
                                        <p:cTn id="13" dur="500"/>
                                        <p:tgtEl>
                                          <p:spTgt spid="3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par>
                                <p:cTn id="17" presetID="10"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fade">
                                      <p:cBhvr>
                                        <p:cTn id="19" dur="500"/>
                                        <p:tgtEl>
                                          <p:spTgt spid="3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childTnLst>
                          </p:cTn>
                        </p:par>
                        <p:par>
                          <p:cTn id="29" fill="hold">
                            <p:stCondLst>
                              <p:cond delay="500"/>
                            </p:stCondLst>
                            <p:childTnLst>
                              <p:par>
                                <p:cTn id="30" presetID="10"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37"/>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23"/>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38"/>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24"/>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39"/>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5"/>
                                        </p:tgtEl>
                                        <p:attrNameLst>
                                          <p:attrName>style.visibility</p:attrName>
                                        </p:attrNameLst>
                                      </p:cBhvr>
                                      <p:to>
                                        <p:strVal val="hidden"/>
                                      </p:to>
                                    </p:set>
                                  </p:childTnLst>
                                </p:cTn>
                              </p:par>
                              <p:par>
                                <p:cTn id="47" presetID="2" presetClass="entr" presetSubtype="4"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additive="base">
                                        <p:cTn id="49" dur="500" fill="hold"/>
                                        <p:tgtEl>
                                          <p:spTgt spid="16"/>
                                        </p:tgtEl>
                                        <p:attrNameLst>
                                          <p:attrName>ppt_x</p:attrName>
                                        </p:attrNameLst>
                                      </p:cBhvr>
                                      <p:tavLst>
                                        <p:tav tm="0">
                                          <p:val>
                                            <p:strVal val="#ppt_x"/>
                                          </p:val>
                                        </p:tav>
                                        <p:tav tm="100000">
                                          <p:val>
                                            <p:strVal val="#ppt_x"/>
                                          </p:val>
                                        </p:tav>
                                      </p:tavLst>
                                    </p:anim>
                                    <p:anim calcmode="lin" valueType="num">
                                      <p:cBhvr additive="base">
                                        <p:cTn id="5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3" grpId="1"/>
      <p:bldP spid="24" grpId="0"/>
      <p:bldP spid="24" grpId="1"/>
      <p:bldP spid="25" grpId="0"/>
      <p:bldP spid="25" grpId="1"/>
      <p:bldP spid="20" grpId="0" animBg="1"/>
    </p:bldLst>
  </p:timing>
</p:sld>
</file>

<file path=ppt/tags/tag1.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2.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3.xml><?xml version="1.0" encoding="utf-8"?>
<p:tagLst xmlns:p="http://schemas.openxmlformats.org/presentationml/2006/main">
  <p:tag name="PRESENTER_SHAPETEXTINFO" val="&lt;ShapeTextInfo&gt;&lt;TableIndex row=&quot;-1&quot; col=&quot;-1&quot;&gt;&lt;linesCount val=&quot;1&quot;/&gt;&lt;lineCharCount val=&quot;20&quot;/&gt;&lt;/TableIndex&gt;&lt;/ShapeTextInfo&gt;"/>
  <p:tag name="HTML_SHAPEINFO" val="&lt;ThreeDShapeInfo&gt;&lt;uuid val=&quot;&quot;/&gt;&lt;isInvalidForFieldText val=&quot;0&quot;/&gt;&lt;Image&gt;&lt;filename val=&quot;C:\Users\Khasnobis\Documents\My Adobe Presentations\1. Skills-For-Care-Presentation-web-version-Standard-1\data\asimages\{442C03FA-5C88-4919-9F0C-7EC4E202DB32}_1.png&quot;/&gt;&lt;left val=&quot;-15&quot;/&gt;&lt;top val=&quot;192&quot;/&gt;&lt;width val=&quot;703&quot;/&gt;&lt;height val=&quot;114&quot;/&gt;&lt;hasText val=&quot;1&quot;/&gt;&lt;/Image&gt;&lt;/ThreeDShapeInfo&gt;"/>
</p:tagLst>
</file>

<file path=ppt/tags/tag4.xml><?xml version="1.0" encoding="utf-8"?>
<p:tagLst xmlns:p="http://schemas.openxmlformats.org/presentationml/2006/main">
  <p:tag name="PRESENTER_SHAPETEXTINFO" val="&lt;ShapeTextInfo&gt;&lt;TableIndex row=&quot;-1&quot; col=&quot;-1&quot;&gt;&lt;linesCount val=&quot;2&quot;/&gt;&lt;lineCharCount val=&quot;32&quot;/&gt;&lt;lineCharCount val=&quot;13&quot;/&gt;&lt;/TableIndex&gt;&lt;/ShapeTextInfo&gt;"/>
  <p:tag name="HTML_SHAPEINFO" val="&lt;ThreeDShapeInfo&gt;&lt;uuid val=&quot;&quot;/&gt;&lt;isInvalidForFieldText val=&quot;0&quot;/&gt;&lt;Image&gt;&lt;filename val=&quot;C:\Users\Khasnobis\Documents\My Adobe Presentations\1. Skills-For-Care-Presentation-web-version-Standard-1\data\asimages\{55A78C61-A130-48AE-BF97-504B2831E557}_4.png&quot;/&gt;&lt;left val=&quot;9&quot;/&gt;&lt;top val=&quot;-3&quot;/&gt;&lt;width val=&quot;689&quot;/&gt;&lt;height val=&quot;96&quot;/&gt;&lt;hasText val=&quot;1&quot;/&gt;&lt;/Image&gt;&lt;/ThreeDShapeInfo&gt;"/>
</p:tagLst>
</file>

<file path=ppt/tags/tag5.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1BEB369F-BB12-4936-8F16-DEEC23B108E0}_18.png&quot;/&gt;&lt;left val=&quot;7&quot;/&gt;&lt;top val=&quot;6&quot;/&gt;&lt;width val=&quot;581&quot;/&gt;&lt;height val=&quot;75&quot;/&gt;&lt;hasText val=&quot;1&quot;/&gt;&lt;/Image&gt;&lt;/ThreeDShapeInfo&gt;"/>
</p:tagLst>
</file>

<file path=ppt/tags/tag6.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1BEB369F-BB12-4936-8F16-DEEC23B108E0}_18.png&quot;/&gt;&lt;left val=&quot;7&quot;/&gt;&lt;top val=&quot;6&quot;/&gt;&lt;width val=&quot;581&quot;/&gt;&lt;height val=&quot;75&quot;/&gt;&lt;hasText val=&quot;1&quot;/&gt;&lt;/Image&gt;&lt;/ThreeDShapeInfo&gt;"/>
</p:tagLst>
</file>

<file path=ppt/tags/tag7.xml><?xml version="1.0" encoding="utf-8"?>
<p:tagLst xmlns:p="http://schemas.openxmlformats.org/presentationml/2006/main">
  <p:tag name="PRESENTER_SHAPETEXTINFO" val="&lt;ShapeTextInfo&gt;&lt;TableIndex row=&quot;-1&quot; col=&quot;-1&quot;&gt;&lt;linesCount val=&quot;1&quot;/&gt;&lt;lineCharCount val=&quot;15&quot;/&gt;&lt;/TableIndex&gt;&lt;/ShapeTextInfo&gt;"/>
  <p:tag name="HTML_SHAPEINFO" val="&lt;ThreeDShapeInfo&gt;&lt;uuid val=&quot;&quot;/&gt;&lt;isInvalidForFieldText val=&quot;0&quot;/&gt;&lt;Image&gt;&lt;filename val=&quot;C:\Users\Khasnobis\Documents\My Adobe Presentations\1. Skills-For-Care-Presentation-web-version-Standard-1\data\asimages\{1BEB369F-BB12-4936-8F16-DEEC23B108E0}_18.png&quot;/&gt;&lt;left val=&quot;7&quot;/&gt;&lt;top val=&quot;6&quot;/&gt;&lt;width val=&quot;581&quot;/&gt;&lt;height val=&quot;75&quot;/&gt;&lt;hasText val=&quot;1&quot;/&gt;&lt;/Image&gt;&lt;/ThreeDShapeInfo&gt;"/>
</p:tagLst>
</file>

<file path=ppt/tags/tag8.xml><?xml version="1.0" encoding="utf-8"?>
<p:tagLst xmlns:p="http://schemas.openxmlformats.org/presentationml/2006/main">
  <p:tag name="MMPROD_NEXTUNIQUEID" val="10009"/>
  <p:tag name="MMPROD_UIDATA" val="&lt;database version=&quot;10.0&quot;&gt;&lt;object type=&quot;1&quot; unique_id=&quot;10001&quot;&gt;&lt;object type=&quot;2&quot; unique_id=&quot;10002&quot;&gt;&lt;object type=&quot;3&quot; unique_id=&quot;10003&quot;&gt;&lt;property id=&quot;20148&quot; value=&quot;5&quot;/&gt;&lt;property id=&quot;20300&quot; value=&quot;Slide 1&quot;/&gt;&lt;property id=&quot;20307&quot; value=&quot;276&quot;/&gt;&lt;/object&gt;&lt;object type=&quot;3&quot; unique_id=&quot;10004&quot;&gt;&lt;property id=&quot;20148&quot; value=&quot;5&quot;/&gt;&lt;property id=&quot;20300&quot; value=&quot;Slide 2 - &amp;quot;Learning outcomes&amp;quot;&quot;/&gt;&lt;property id=&quot;20307&quot; value=&quot;260&quot;/&gt;&lt;/object&gt;&lt;object type=&quot;3&quot; unique_id=&quot;10005&quot;&gt;&lt;property id=&quot;20148&quot; value=&quot;5&quot;/&gt;&lt;property id=&quot;20300&quot; value=&quot;Slide 3 - &amp;quot;Definitions&amp;quot;&quot;/&gt;&lt;property id=&quot;20307&quot; value=&quot;280&quot;/&gt;&lt;/object&gt;&lt;object type=&quot;3&quot; unique_id=&quot;10006&quot;&gt;&lt;property id=&quot;20148&quot; value=&quot;5&quot;/&gt;&lt;property id=&quot;20300&quot; value=&quot;Slide 4 - &amp;quot;Discrimination&amp;quot;&quot;/&gt;&lt;property id=&quot;20307&quot; value=&quot;281&quot;/&gt;&lt;/object&gt;&lt;object type=&quot;3&quot; unique_id=&quot;10007&quot;&gt;&lt;property id=&quot;20148&quot; value=&quot;5&quot;/&gt;&lt;property id=&quot;20300&quot; value=&quot;Slide 5 - &amp;quot;Reducing the likelihood of discrimination&amp;quot;&quot;/&gt;&lt;property id=&quot;20307&quot; value=&quot;282&quot;/&gt;&lt;/object&gt;&lt;object type=&quot;3&quot; unique_id=&quot;10008&quot;&gt;&lt;property id=&quot;20148&quot; value=&quot;5&quot;/&gt;&lt;property id=&quot;20300&quot; value=&quot;Slide 6 - &amp;quot;Legislation&amp;quot;&quot;/&gt;&lt;property id=&quot;20307&quot; value=&quot;283&quot;/&gt;&lt;/object&gt;&lt;object type=&quot;3&quot; unique_id=&quot;10009&quot;&gt;&lt;property id=&quot;20148&quot; value=&quot;5&quot;/&gt;&lt;property id=&quot;20300&quot; value=&quot;Slide 7 - &amp;quot;The code of conduct&amp;quot;&quot;/&gt;&lt;property id=&quot;20307&quot; value=&quot;284&quot;/&gt;&lt;/object&gt;&lt;object type=&quot;3&quot; unique_id=&quot;10010&quot;&gt;&lt;property id=&quot;20148&quot; value=&quot;5&quot;/&gt;&lt;property id=&quot;20300&quot; value=&quot;Slide 8 - &amp;quot;Challenging discrimination&amp;quot;&quot;/&gt;&lt;property id=&quot;20307&quot; value=&quot;285&quot;/&gt;&lt;/object&gt;&lt;object type=&quot;3&quot; unique_id=&quot;10011&quot;&gt;&lt;property id=&quot;20148&quot; value=&quot;5&quot;/&gt;&lt;property id=&quot;20300&quot; value=&quot;Slide 9 - &amp;quot;Knowledge check&amp;quot;&quot;/&gt;&lt;property id=&quot;20307&quot; value=&quot;286&quot;/&gt;&lt;/object&gt;&lt;object type=&quot;3&quot; unique_id=&quot;10012&quot;&gt;&lt;property id=&quot;20148&quot; value=&quot;5&quot;/&gt;&lt;property id=&quot;20300&quot; value=&quot;Slide 10 - &amp;quot;Knowledge check&amp;quot;&quot;/&gt;&lt;property id=&quot;20307&quot; value=&quot;287&quot;/&gt;&lt;/object&gt;&lt;object type=&quot;3&quot; unique_id=&quot;10013&quot;&gt;&lt;property id=&quot;20148&quot; value=&quot;5&quot;/&gt;&lt;property id=&quot;20300&quot; value=&quot;Slide 11 - &amp;quot;Knowledge check&amp;quot;&quot;/&gt;&lt;property id=&quot;20307&quot; value=&quot;288&quot;/&gt;&lt;/object&gt;&lt;object type=&quot;3&quot; unique_id=&quot;35331&quot;&gt;&lt;property id=&quot;20148&quot; value=&quot;5&quot;/&gt;&lt;property id=&quot;20300&quot; value=&quot;Slide 12&quot;/&gt;&lt;property id=&quot;20307&quot; value=&quot;289&quot;/&gt;&lt;/object&gt;&lt;/object&gt;&lt;object type=&quot;8&quot; unique_id=&quot;10026&quot;&gt;&lt;/object&gt;&lt;/object&gt;&lt;/database&gt;"/>
  <p:tag name="SECTOMILLISECCONVERTED"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5696</Words>
  <Application>WPS Presentation</Application>
  <PresentationFormat>On-screen Show (4:3)</PresentationFormat>
  <Paragraphs>194</Paragraphs>
  <Slides>12</Slides>
  <Notes>10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12</vt:i4>
      </vt:variant>
    </vt:vector>
  </HeadingPairs>
  <TitlesOfParts>
    <vt:vector size="21" baseType="lpstr">
      <vt:lpstr>Arial</vt:lpstr>
      <vt:lpstr>SimSun</vt:lpstr>
      <vt:lpstr>Wingdings</vt:lpstr>
      <vt:lpstr>Helvetica</vt:lpstr>
      <vt:lpstr>Arial</vt:lpstr>
      <vt:lpstr>Microsoft YaHei</vt:lpstr>
      <vt:lpstr>Arial Unicode MS</vt:lpstr>
      <vt:lpstr>Calibri</vt:lpstr>
      <vt:lpstr>Office Theme</vt:lpstr>
      <vt:lpstr>PowerPoint 演示文稿</vt:lpstr>
      <vt:lpstr>Learning outcomes</vt:lpstr>
      <vt:lpstr>Definitions</vt:lpstr>
      <vt:lpstr>Discrimination</vt:lpstr>
      <vt:lpstr>Reducing the likelihood of discrimination</vt:lpstr>
      <vt:lpstr>Legislation</vt:lpstr>
      <vt:lpstr>The code of conduct</vt:lpstr>
      <vt:lpstr>Challenging discrimination</vt:lpstr>
      <vt:lpstr>Knowledge check</vt:lpstr>
      <vt:lpstr>Knowledge check</vt:lpstr>
      <vt:lpstr>Knowledge check</vt:lpstr>
      <vt:lpstr>PowerPoint 演示文稿</vt:lpstr>
    </vt:vector>
  </TitlesOfParts>
  <Company>Hewlett-Packard Company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Khasnobis</dc:creator>
  <cp:lastModifiedBy>Dell</cp:lastModifiedBy>
  <cp:revision>27</cp:revision>
  <dcterms:created xsi:type="dcterms:W3CDTF">2016-08-26T16:03:00Z</dcterms:created>
  <dcterms:modified xsi:type="dcterms:W3CDTF">2022-11-15T18:22:45Z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1E05D67B4D8F4938BA7E7D24E6338893</vt:lpwstr>
  </property>
  <property fmtid="{D5CDD505-2E9C-101B-9397-08002B2CF9AE}" pid="3" name="KSOProductBuildVer">
    <vt:lpwstr>1033-11.2.0.11380</vt:lpwstr>
  </property>
</Properties>
</file>