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3"/>
  </p:handoutMasterIdLst>
  <p:sldIdLst>
    <p:sldId id="294" r:id="rId3"/>
    <p:sldId id="308" r:id="rId4"/>
    <p:sldId id="301" r:id="rId6"/>
    <p:sldId id="407" r:id="rId7"/>
    <p:sldId id="275" r:id="rId8"/>
    <p:sldId id="283" r:id="rId9"/>
    <p:sldId id="319" r:id="rId10"/>
    <p:sldId id="320" r:id="rId11"/>
    <p:sldId id="409" r:id="rId12"/>
    <p:sldId id="322" r:id="rId13"/>
    <p:sldId id="424" r:id="rId14"/>
    <p:sldId id="323" r:id="rId15"/>
    <p:sldId id="333" r:id="rId16"/>
    <p:sldId id="334" r:id="rId17"/>
    <p:sldId id="414" r:id="rId18"/>
    <p:sldId id="336" r:id="rId19"/>
    <p:sldId id="337" r:id="rId20"/>
    <p:sldId id="364" r:id="rId21"/>
    <p:sldId id="365" r:id="rId22"/>
    <p:sldId id="411" r:id="rId23"/>
    <p:sldId id="366" r:id="rId24"/>
    <p:sldId id="415" r:id="rId25"/>
    <p:sldId id="369" r:id="rId26"/>
    <p:sldId id="348" r:id="rId27"/>
    <p:sldId id="349" r:id="rId28"/>
    <p:sldId id="412" r:id="rId29"/>
    <p:sldId id="350" r:id="rId30"/>
    <p:sldId id="353" r:id="rId31"/>
    <p:sldId id="2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77257" autoAdjust="0"/>
  </p:normalViewPr>
  <p:slideViewPr>
    <p:cSldViewPr>
      <p:cViewPr varScale="1">
        <p:scale>
          <a:sx n="64" d="100"/>
          <a:sy n="64" d="100"/>
        </p:scale>
        <p:origin x="1934"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lvl="0"/>
            <a:r>
              <a:rPr lang="en-US" sz="6000" dirty="0"/>
              <a:t>If you need to put eye drops for the elder:</a:t>
            </a:r>
            <a:endParaRPr lang="en-US" sz="6000" dirty="0"/>
          </a:p>
          <a:p>
            <a:pPr lvl="1"/>
            <a:r>
              <a:rPr lang="en-US" sz="5600" dirty="0"/>
              <a:t>Wash your hands before and after putting the drops</a:t>
            </a:r>
            <a:endParaRPr lang="en-US" sz="5600" dirty="0"/>
          </a:p>
          <a:p>
            <a:pPr lvl="1"/>
            <a:r>
              <a:rPr lang="en-US" sz="5600" dirty="0"/>
              <a:t>Do not let the tip of the bottle touch any surface</a:t>
            </a:r>
            <a:endParaRPr lang="en-US" sz="5600" dirty="0"/>
          </a:p>
          <a:p>
            <a:pPr lvl="1"/>
            <a:r>
              <a:rPr lang="en-US" sz="5600" dirty="0"/>
              <a:t>Drop the first drop on your hand</a:t>
            </a:r>
            <a:endParaRPr lang="en-US" sz="5600" dirty="0"/>
          </a:p>
          <a:p>
            <a:pPr lvl="1"/>
            <a:r>
              <a:rPr lang="en-US" sz="5600" dirty="0"/>
              <a:t>Gently pull the lower eyelid to form a well</a:t>
            </a:r>
            <a:endParaRPr lang="en-US" sz="5600" dirty="0"/>
          </a:p>
          <a:p>
            <a:pPr lvl="1"/>
            <a:r>
              <a:rPr lang="en-US" sz="5600" dirty="0"/>
              <a:t>Ask the elder to keep the eye open and look up</a:t>
            </a:r>
            <a:endParaRPr lang="en-US" sz="5600" dirty="0"/>
          </a:p>
          <a:p>
            <a:pPr lvl="1"/>
            <a:r>
              <a:rPr lang="en-US" sz="5600" dirty="0"/>
              <a:t>Put the prescribed number of drops in the well</a:t>
            </a:r>
            <a:endParaRPr lang="en-US" sz="5600" dirty="0"/>
          </a:p>
          <a:p>
            <a:pPr lvl="1"/>
            <a:r>
              <a:rPr lang="en-US" sz="5600" dirty="0"/>
              <a:t>Wipe off the excess medicine</a:t>
            </a:r>
            <a:endParaRPr lang="en-US" sz="5600" dirty="0"/>
          </a:p>
          <a:p>
            <a:pPr lvl="1"/>
            <a:r>
              <a:rPr lang="en-US" sz="5600" dirty="0"/>
              <a:t>Ask the elder to keep the eyes closed for at least two to three minutes</a:t>
            </a:r>
            <a:endParaRPr lang="en-US" sz="5600" dirty="0"/>
          </a:p>
          <a:p>
            <a:pPr lvl="1"/>
            <a:r>
              <a:rPr lang="en-US" sz="5600" dirty="0"/>
              <a:t>Throw the bottle within seven days of opening it</a:t>
            </a:r>
            <a:endParaRPr lang="en-US" sz="56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a:t>
            </a:r>
            <a:r>
              <a:rPr lang="en-GB" sz="1200" kern="1200" baseline="0" dirty="0">
                <a:solidFill>
                  <a:schemeClr val="tx1"/>
                </a:solidFill>
                <a:latin typeface="+mn-lt"/>
                <a:ea typeface="+mn-ea"/>
                <a:cs typeface="+mn-cs"/>
              </a:rPr>
              <a:t> Are there any exercises to improve the vision?</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Yes, there are some simple exercises to strengthen the vision but these should only be done as per the doctor’s guidance. Never ask the care receiver to try something which the doctor has not prescribed.</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How do I help an elder if they have a foreign object in the eye?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a:t>
            </a:r>
            <a:r>
              <a:rPr lang="en-US" sz="1200" b="0" i="0" kern="1200" baseline="0" dirty="0">
                <a:solidFill>
                  <a:schemeClr val="tx1"/>
                </a:solidFill>
                <a:latin typeface="+mn-lt"/>
                <a:ea typeface="+mn-ea"/>
                <a:cs typeface="+mn-cs"/>
              </a:rPr>
              <a:t>D</a:t>
            </a:r>
            <a:r>
              <a:rPr lang="en-US" sz="1200" b="0" i="0" kern="1200" dirty="0">
                <a:solidFill>
                  <a:schemeClr val="tx1"/>
                </a:solidFill>
                <a:latin typeface="+mn-lt"/>
                <a:ea typeface="+mn-ea"/>
                <a:cs typeface="+mn-cs"/>
              </a:rPr>
              <a:t>o not let the elder rub the eye. Flush the eye for several minutes with lukewarm water. If it still feels as though there is something in the eye, then be sure to see an eye specialist. </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Do not,</a:t>
            </a:r>
            <a:r>
              <a:rPr lang="en-US" sz="1200" b="0" i="0" kern="1200" baseline="0" dirty="0">
                <a:solidFill>
                  <a:schemeClr val="tx1"/>
                </a:solidFill>
                <a:latin typeface="+mn-lt"/>
                <a:ea typeface="+mn-ea"/>
                <a:cs typeface="+mn-cs"/>
              </a:rPr>
              <a:t> under any circumstance, try and remove the foreign object with a finger or a cloth. This can further harm the eye.</a:t>
            </a:r>
            <a:endParaRPr lang="en-US" sz="1200" b="0" i="0" kern="1200" baseline="0" dirty="0">
              <a:solidFill>
                <a:schemeClr val="tx1"/>
              </a:solidFill>
              <a:latin typeface="+mn-lt"/>
              <a:ea typeface="+mn-ea"/>
              <a:cs typeface="+mn-cs"/>
            </a:endParaRPr>
          </a:p>
          <a:p>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Q3. What does a 6/6 or a 20/20 vision mean?</a:t>
            </a:r>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Ans. 20/20 vision is a basic standard for perfect eyesight. It means that you will be clearly able to read certain sizes on a vision chart (Snellen chart) standing 20 feet away. 6/6 represents 6 meters and applies the same way.</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Arrange for a visit to a nursing home or an old people’s home where female participants can observe elderly female patients suffering from urinary tract disorders and uterus problems. Provide opportunity</a:t>
            </a:r>
            <a:r>
              <a:rPr lang="en-US" sz="1200" baseline="0" dirty="0"/>
              <a:t> to participants to interact with patients and inquire about their symptoms and the problems they face. At the end of the visit, arrange a short session with a qualified doctor or a trained caregiver to answer the participants’ queries and clarify their doubts.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 typeface="Arial" panose="020B0604020202020204" pitchFamily="34" charset="0"/>
              <a:buChar char="•"/>
            </a:pPr>
            <a:r>
              <a:rPr lang="en-US" sz="2000" dirty="0">
                <a:latin typeface="Helvetica" panose="020B0604020202020204" pitchFamily="34" charset="0"/>
              </a:rPr>
              <a:t>Some of the common urinogenital problems in female elders are:</a:t>
            </a:r>
            <a:endParaRPr lang="en-US" sz="2000" dirty="0">
              <a:latin typeface="Helvetica" panose="020B0604020202020204" pitchFamily="34" charset="0"/>
            </a:endParaRPr>
          </a:p>
          <a:p>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Urge for frequent urination,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Urinary tract infections, and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Prolapsed uterus</a:t>
            </a:r>
            <a:endParaRPr lang="en-US" sz="2000" dirty="0">
              <a:latin typeface="Helvetica" panose="020B0604020202020204" pitchFamily="34" charset="0"/>
            </a:endParaRPr>
          </a:p>
          <a:p>
            <a:pPr lvl="1">
              <a:buFont typeface="Wingdings" panose="05000000000000000000" pitchFamily="2" charset="2"/>
              <a:buChar char="Ø"/>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You must inform a doctor if the elder:</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Suddenly starts to urinate more frequently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Feels difficulty and burning sensation while passing urine</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Complains of constant abdominal or back pain</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Has blood in urine</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Experiences final stage of prolapsed uterus</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Should I contact the doctor if the elder under my care urinates frequently?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With growing age, it is normal for a person to feel an urge to urinate more frequently. This is because the bladder walls thicken and become less elastic. This results in decreased capacity to hold urine. So, it is not a serious issue if the elder feels a frequent urge to urinate. However, if the frequency of urination suddenly increases and becomes much more than usual, you should start keeping a note of it. Along with this, if the elder complains of any difficulty or burning sensation while passing urine, you must contact a doctor immediately.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Arrange for a visit to a nursing home or an old people’s home where male participants can observe elderly male patients suffering from urinary tract disorders and prostate problems. Provide opportunity</a:t>
            </a:r>
            <a:r>
              <a:rPr lang="en-US" sz="1200" baseline="0" dirty="0"/>
              <a:t> to participants to interact with patients and inquire about their symptoms and the problems they face. At the end of the visit, arrange a short session with a qualified doctor or a trained caregiver to answer the participants’ queries and clarify their doubts.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latin typeface="Helvetica" panose="020B0604020202020204" pitchFamily="34" charset="0"/>
              </a:rPr>
              <a:t>Some of the common urinogenital problems in male elders are: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Urge for frequent urination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Urinary tract infections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Enlarged prostate, and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Incontinence</a:t>
            </a:r>
            <a:endParaRPr lang="en-US" sz="2000" dirty="0">
              <a:latin typeface="Helvetica" panose="020B0604020202020204" pitchFamily="34" charset="0"/>
            </a:endParaRPr>
          </a:p>
          <a:p>
            <a:pPr lvl="1">
              <a:buFont typeface="Wingdings" panose="05000000000000000000" pitchFamily="2" charset="2"/>
              <a:buChar char="§"/>
            </a:pPr>
            <a:endParaRPr lang="en-US" sz="2000" dirty="0">
              <a:latin typeface="Helvetica" panose="020B0604020202020204" pitchFamily="34" charset="0"/>
            </a:endParaRPr>
          </a:p>
          <a:p>
            <a:pPr lvl="0"/>
            <a:r>
              <a:rPr lang="en-US" sz="2000" dirty="0">
                <a:latin typeface="Helvetica" panose="020B0604020202020204" pitchFamily="34" charset="0"/>
              </a:rPr>
              <a:t>You must inform a doctor if the elder:</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Suddenly starts to urinate more frequently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Feels difficulty and burning sensation while passing urine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Complains of constant abdominal or back pain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Has blood in the urine</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Should I contact the doctor if the elder under my care urinates frequently?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With growing age, it is normal for a person to feel an urge to urinate more frequently. This is because the bladder walls thicken and become less elastic. This results in decreased capacity to hold urine. So, it is not a serious issue if the elder feels a frequent urge to urinate. However, if the frequency of urination suddenly increases and becomes much more than usual, you should start keeping a note of it. Along with this, if the elder complains of any difficulty or burning sensation while passing urine, you must contact a doctor immediately.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You will need to set up an appointment with a medical professional who is an expert in the human digestion system.</a:t>
            </a:r>
            <a:endParaRPr lang="en-US" sz="1200" baseline="0" dirty="0"/>
          </a:p>
          <a:p>
            <a:r>
              <a:rPr lang="en-US" sz="1200" baseline="0" dirty="0"/>
              <a:t>You will also have to arrange for a model of a human digestion system which can be dismantled and internal parts can be shown.</a:t>
            </a:r>
            <a:endParaRPr lang="en-US" sz="1200" baseline="0" dirty="0"/>
          </a:p>
          <a:p>
            <a:endParaRPr lang="en-US" sz="1200" baseline="0" dirty="0"/>
          </a:p>
          <a:p>
            <a:r>
              <a:rPr lang="en-US" sz="1200" baseline="0" dirty="0"/>
              <a:t>Ask the professional to show:</a:t>
            </a:r>
            <a:endParaRPr lang="en-US" sz="1200" baseline="0" dirty="0"/>
          </a:p>
          <a:p>
            <a:pPr marL="228600" indent="-228600">
              <a:buAutoNum type="alphaLcParenR"/>
            </a:pPr>
            <a:r>
              <a:rPr lang="en-US" sz="1200" baseline="0" dirty="0"/>
              <a:t>The parts of a human digestive system</a:t>
            </a:r>
            <a:endParaRPr lang="en-US" sz="1200" baseline="0" dirty="0"/>
          </a:p>
          <a:p>
            <a:pPr marL="228600" indent="-228600">
              <a:buAutoNum type="alphaLcParenR"/>
            </a:pPr>
            <a:r>
              <a:rPr lang="en-US" sz="1200" baseline="0" dirty="0"/>
              <a:t>What problems affect which areas</a:t>
            </a:r>
            <a:endParaRPr lang="en-US" sz="1200" baseline="0" dirty="0"/>
          </a:p>
          <a:p>
            <a:pPr marL="228600" indent="-228600">
              <a:buAutoNum type="alphaLcParenR"/>
            </a:pPr>
            <a:r>
              <a:rPr lang="en-US" sz="1200" baseline="0" dirty="0"/>
              <a:t>How can the symptoms be recognized</a:t>
            </a:r>
            <a:endParaRPr lang="en-US" sz="1200" baseline="0" dirty="0"/>
          </a:p>
          <a:p>
            <a:pPr marL="228600" indent="-228600">
              <a:buAutoNum type="alphaLcParenR"/>
            </a:pPr>
            <a:endParaRPr lang="en-US" sz="1200" baseline="0" dirty="0"/>
          </a:p>
          <a:p>
            <a:pPr marL="228600" indent="-228600">
              <a:buNone/>
            </a:pPr>
            <a:r>
              <a:rPr lang="en-US" sz="1200" baseline="0" dirty="0"/>
              <a:t>You can request the professional to take a look at the module’s content beforehand so that they can prepare accordingly.</a:t>
            </a:r>
            <a:endParaRPr lang="en-US" sz="1200" baseline="0" dirty="0"/>
          </a:p>
          <a:p>
            <a:pPr marL="228600" indent="-228600">
              <a:buNone/>
            </a:pPr>
            <a:r>
              <a:rPr lang="en-US" sz="1200" baseline="0" dirty="0"/>
              <a:t>Ask the class participants to make notes and ask questions as needed.</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400" dirty="0"/>
              <a:t>Give the elder a lot of  water and vegetables and reduce non-vegetarian and grain-based food</a:t>
            </a:r>
            <a:endParaRPr lang="en-US" sz="2400" dirty="0"/>
          </a:p>
          <a:p>
            <a:pPr lvl="0"/>
            <a:r>
              <a:rPr lang="en-US" sz="2400" dirty="0"/>
              <a:t>Give the elder water to drink to help them vomit</a:t>
            </a:r>
            <a:endParaRPr lang="en-US" sz="2400" dirty="0"/>
          </a:p>
          <a:p>
            <a:pPr lvl="0"/>
            <a:r>
              <a:rPr lang="en-US" sz="2400" dirty="0"/>
              <a:t>To help an elder suffering from constipation, introduce fiber in the diet, involve them in exercise, watch out for side effects of medicines, and take care of the elder’s comfort in the use of the toilet</a:t>
            </a:r>
            <a:endParaRPr lang="en-US" sz="2400" dirty="0"/>
          </a:p>
          <a:p>
            <a:pPr lvl="0"/>
            <a:r>
              <a:rPr lang="en-US" sz="2400" dirty="0"/>
              <a:t>Give an elder suffering from diarrhea bananas, yogurt and rice, and water</a:t>
            </a:r>
            <a:endParaRPr lang="en-US" sz="2400" dirty="0"/>
          </a:p>
          <a:p>
            <a:r>
              <a:rPr lang="en-US" sz="2400" dirty="0"/>
              <a:t>Seek the doctor’s advice for piles, fistula in </a:t>
            </a:r>
            <a:r>
              <a:rPr lang="en-US" sz="2400" dirty="0" err="1"/>
              <a:t>ano</a:t>
            </a:r>
            <a:r>
              <a:rPr lang="en-US" sz="2400" dirty="0"/>
              <a:t> or fissures, appendicitis, and chronic pain in the abdomen</a:t>
            </a: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There are </a:t>
            </a:r>
            <a:r>
              <a:rPr lang="en-GB" sz="1200" kern="1200" baseline="0" dirty="0">
                <a:solidFill>
                  <a:schemeClr val="tx1"/>
                </a:solidFill>
                <a:latin typeface="+mn-lt"/>
                <a:ea typeface="+mn-ea"/>
                <a:cs typeface="+mn-cs"/>
              </a:rPr>
              <a:t>many </a:t>
            </a:r>
            <a:r>
              <a:rPr lang="en-GB" sz="1200" kern="1200" baseline="0" dirty="0" err="1">
                <a:solidFill>
                  <a:schemeClr val="tx1"/>
                </a:solidFill>
                <a:latin typeface="+mn-lt"/>
                <a:ea typeface="+mn-ea"/>
                <a:cs typeface="+mn-cs"/>
              </a:rPr>
              <a:t>ayurvedic</a:t>
            </a:r>
            <a:r>
              <a:rPr lang="en-GB" sz="1200" kern="1200" baseline="0" dirty="0">
                <a:solidFill>
                  <a:schemeClr val="tx1"/>
                </a:solidFill>
                <a:latin typeface="+mn-lt"/>
                <a:ea typeface="+mn-ea"/>
                <a:cs typeface="+mn-cs"/>
              </a:rPr>
              <a:t> medicines available for gastrointestinal problems. Should these be trusted?</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You should avoid taking any medication on your own as you might not be able to figure out the severity of the problem. A doctor’s advice should be sought. If the doctor advises the use of any such medication, only then you may use these. In case the elder wants to go in for some other kind of medication therapy like homeopathy or naturopathy, then you should first speak to the elder’s family.</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Should the medicines be stopped as soon as the elder starts feeling normal?</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No. You should always make sure that the elder completes the medication course suggested by the doctor. Completing the course helps in finishing the illness from its roots. It also makes sure that the illness does not grow again.</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Set up an appointment with a medical professional who can teach the class about oral problems faced by elders.</a:t>
            </a:r>
            <a:endParaRPr lang="en-US" sz="1200" baseline="0" dirty="0"/>
          </a:p>
          <a:p>
            <a:r>
              <a:rPr lang="en-US" sz="1200" baseline="0" dirty="0"/>
              <a:t>Arrange for:</a:t>
            </a:r>
            <a:endParaRPr lang="en-US" sz="1200" baseline="0" dirty="0"/>
          </a:p>
          <a:p>
            <a:r>
              <a:rPr lang="en-US" sz="1200" baseline="0" dirty="0"/>
              <a:t>a) A model of a human mouth for the demonstration.</a:t>
            </a:r>
            <a:endParaRPr lang="en-US" sz="1200" baseline="0" dirty="0"/>
          </a:p>
          <a:p>
            <a:r>
              <a:rPr lang="en-US" sz="1200" baseline="0" dirty="0"/>
              <a:t>b) A set of full dentures</a:t>
            </a:r>
            <a:endParaRPr lang="en-US" sz="1200" baseline="0" dirty="0"/>
          </a:p>
          <a:p>
            <a:r>
              <a:rPr lang="en-US" sz="1200" baseline="0" dirty="0"/>
              <a:t>c) A toothbrush, a tongue cleaner, and a dental floss</a:t>
            </a:r>
            <a:endParaRPr lang="en-US" sz="1200" baseline="0" dirty="0"/>
          </a:p>
          <a:p>
            <a:endParaRPr lang="en-US" sz="1200" baseline="0" dirty="0"/>
          </a:p>
          <a:p>
            <a:r>
              <a:rPr lang="en-US" sz="1200" baseline="0" dirty="0"/>
              <a:t>The medical professional should explain the parts of a human mouth. Next they should demonstrate as to how should the teeth and tongue should be cleaned. The professional should also demonstrate flossing of teeth.</a:t>
            </a:r>
            <a:endParaRPr lang="en-US" sz="1200" baseline="0" dirty="0"/>
          </a:p>
          <a:p>
            <a:endParaRPr lang="en-US" sz="1200" baseline="0" dirty="0"/>
          </a:p>
          <a:p>
            <a:r>
              <a:rPr lang="en-US" sz="1200" baseline="0" dirty="0"/>
              <a:t>Now invite the class participants to try the activity on their own.</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buFont typeface="Arial" panose="020B0604020202020204" pitchFamily="34" charset="0"/>
              <a:buChar char="•"/>
            </a:pPr>
            <a:r>
              <a:rPr lang="en-US" sz="2400" dirty="0"/>
              <a:t>Scrape off white or yellow coating on the elder’s tongue</a:t>
            </a:r>
            <a:endParaRPr lang="en-US" sz="2400" dirty="0"/>
          </a:p>
          <a:p>
            <a:pPr lvl="0">
              <a:buFont typeface="Arial" panose="020B0604020202020204" pitchFamily="34" charset="0"/>
              <a:buChar char="•"/>
            </a:pPr>
            <a:r>
              <a:rPr lang="en-US" sz="2400" dirty="0"/>
              <a:t>Inform the elder’s family to fix up an appointment with a doctor in case of a green, brown, or black coating on the elder’s tongue</a:t>
            </a:r>
            <a:endParaRPr lang="en-US" sz="2400" dirty="0"/>
          </a:p>
          <a:p>
            <a:pPr lvl="0">
              <a:buFont typeface="Arial" panose="020B0604020202020204" pitchFamily="34" charset="0"/>
              <a:buChar char="•"/>
            </a:pPr>
            <a:r>
              <a:rPr lang="en-US" sz="2400" dirty="0"/>
              <a:t>Encourage an elder with bad breath to see a doctor or dentist</a:t>
            </a:r>
            <a:endParaRPr lang="en-US" sz="2400" dirty="0"/>
          </a:p>
          <a:p>
            <a:pPr lvl="0">
              <a:buFont typeface="Arial" panose="020B0604020202020204" pitchFamily="34" charset="0"/>
              <a:buChar char="•"/>
            </a:pPr>
            <a:r>
              <a:rPr lang="en-US" sz="2400" dirty="0"/>
              <a:t>Prevent cavities by encouraging brushing and flossing regularly</a:t>
            </a:r>
            <a:endParaRPr lang="en-US" sz="2400" dirty="0"/>
          </a:p>
          <a:p>
            <a:pPr>
              <a:buFont typeface="Arial" panose="020B0604020202020204" pitchFamily="34" charset="0"/>
              <a:buChar char="•"/>
            </a:pPr>
            <a:r>
              <a:rPr lang="en-US" sz="2400" dirty="0"/>
              <a:t>Serve soft food to an elder whose dentures cause difficulty in eating</a:t>
            </a: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it important for the caregiver to pay attention to the bad breath of the elder?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Bad breath besides being a cause of discomfort for everyone who comes in contact with the elder may in fact indicate something more serious than simple poor oral hygiene.  For example, a fruity breath may be a sign of uncontrolled diabetes, a urine like smell can sometimes indicate kidney failure.  Bad breath may also indicate poor intestinal condition and likewise.  A persistent bad breath should therefore not be taken lightly and properly investigated.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Are there any challenges before the caregiver in oral hygiene of elders with dementia?</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Some of the challenges before the care givers are: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(a) Elder would not open mouth</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(b) Dentures cannot be taken out or put in elder’s mouth</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(c) Elder may refuse oral hygiene care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Elder bites toothbrush</a:t>
            </a:r>
            <a:endParaRPr lang="en-IN"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(e) Elder kicks or hits out</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(f) Elder does not understand caregiver’s directions about oral hygiene.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(g) Elder cannot rinse and/or spit and swallows all liquids/ toothpaste.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(h) Elder uses offensive language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(i) Elder is agitated/ tired/ sleepy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How</a:t>
            </a:r>
            <a:r>
              <a:rPr lang="en-IN" sz="1200" kern="1200" baseline="0" dirty="0">
                <a:solidFill>
                  <a:schemeClr val="tx1"/>
                </a:solidFill>
                <a:latin typeface="+mn-lt"/>
                <a:ea typeface="+mn-ea"/>
                <a:cs typeface="+mn-cs"/>
              </a:rPr>
              <a:t> can I care for </a:t>
            </a:r>
            <a:r>
              <a:rPr lang="en-IN" sz="1200" kern="1200" dirty="0">
                <a:solidFill>
                  <a:schemeClr val="tx1"/>
                </a:solidFill>
                <a:latin typeface="+mn-lt"/>
                <a:ea typeface="+mn-ea"/>
                <a:cs typeface="+mn-cs"/>
              </a:rPr>
              <a:t>the dentures of the elder?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(a) Clean the dentures daily with a toothbrush</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(b) You must change denture cup solution daily</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(c) Do not use normal toothpastes on dentures since they are too abrasive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You may use denture cleaner tablets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(e)</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Clean the storage container regularly; never use abrasive chemicals such as bleaching powder</a:t>
            </a:r>
            <a:r>
              <a:rPr lang="en-IN" sz="1200" kern="1200" baseline="0" dirty="0">
                <a:solidFill>
                  <a:schemeClr val="tx1"/>
                </a:solidFill>
                <a:latin typeface="+mn-lt"/>
                <a:ea typeface="+mn-ea"/>
                <a:cs typeface="+mn-cs"/>
              </a:rPr>
              <a:t> on dentures</a:t>
            </a:r>
            <a:endParaRPr lang="en-US" sz="1200" kern="1200" dirty="0">
              <a:solidFill>
                <a:schemeClr val="tx1"/>
              </a:solidFill>
              <a:latin typeface="+mn-lt"/>
              <a:ea typeface="+mn-ea"/>
              <a:cs typeface="+mn-cs"/>
            </a:endParaRPr>
          </a:p>
          <a:p>
            <a:pPr lvl="1"/>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You will require an appointment with a medical professional, who is an expert in human vision, a model of a human eye and a Snellen chart. The model’s parts should be such that they can be dismantled. </a:t>
            </a:r>
            <a:endParaRPr lang="en-US" sz="1200" baseline="0" dirty="0"/>
          </a:p>
          <a:p>
            <a:r>
              <a:rPr lang="en-US" sz="1200" baseline="0" dirty="0"/>
              <a:t>Ask the professional to explain various parts of the eye to the class and what is the function of each part. They should show how do various conditions such as myopia, hyperopia, and cataract affect the human eye. They should also explain what is a Snellen chart and how is it used. The medical professional can call some volunteers from the class to come and try reading the chart. The professional can also demonstrate how to put eye drops correctly (Make sure an empty eye drop bottle is used for the demonstration).</a:t>
            </a:r>
            <a:endParaRPr lang="en-US" sz="1200" baseline="0" dirty="0"/>
          </a:p>
          <a:p>
            <a:r>
              <a:rPr lang="en-US" sz="1200" baseline="0" dirty="0"/>
              <a:t>Ask the class participants to take notes of the discussion.</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2000" dirty="0">
                <a:latin typeface="Helvetica" panose="020B0604020202020204" pitchFamily="34" charset="0"/>
              </a:rPr>
              <a:t>Elders:</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have problems quickly adapting to changes in light,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cataract or reduced clarity of vision,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not be able to differentiate similar colors easily,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issues with the retina,</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find it difficult to move eyes in all directions and see sideways, or</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an issue with 3D or depth perception</a:t>
            </a:r>
            <a:endParaRPr lang="en-US" sz="2000" dirty="0">
              <a:latin typeface="Helvetica" panose="020B0604020202020204" pitchFamily="34" charset="0"/>
            </a:endParaRPr>
          </a:p>
          <a:p>
            <a:pPr lvl="0"/>
            <a:r>
              <a:rPr lang="en-US" sz="2000" dirty="0">
                <a:latin typeface="Helvetica" panose="020B0604020202020204" pitchFamily="34" charset="0"/>
              </a:rPr>
              <a:t>To take care of an elder’s eyes:</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Get the elder’s eyes checked by a doctor regularly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Make sure the elder wears glasses, if prescribed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Clean the glasses regularly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Do not assume that the elder will be able to see sideways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Encourage them to wear sunglasses when going out in the sun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that the elder wears dark glasses after a cataract surgery</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13.4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152400" y="593558"/>
            <a:ext cx="8839200" cy="5578642"/>
          </a:xfrm>
        </p:spPr>
        <p:txBody>
          <a:bodyPr>
            <a:noAutofit/>
          </a:bodyPr>
          <a:lstStyle/>
          <a:p>
            <a:pPr lvl="0"/>
            <a:r>
              <a:rPr lang="en-US" sz="2000" dirty="0">
                <a:latin typeface="Helvetica" panose="020B0604020202020204" pitchFamily="34" charset="0"/>
              </a:rPr>
              <a:t>Elders:</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have problems quickly adapting to changes in light,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cataract or reduced clarity of vision,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not be able to differentiate similar colors easily,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issues with the retina,</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find it difficult to move eyes in all directions and see sideways, or</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May develop an issue with 3D or depth perception</a:t>
            </a:r>
            <a:endParaRPr lang="en-US" sz="2000" dirty="0">
              <a:latin typeface="Helvetica" panose="020B0604020202020204" pitchFamily="34" charset="0"/>
            </a:endParaRPr>
          </a:p>
          <a:p>
            <a:pPr lvl="0"/>
            <a:r>
              <a:rPr lang="en-US" sz="2000" dirty="0">
                <a:latin typeface="Helvetica" panose="020B0604020202020204" pitchFamily="34" charset="0"/>
              </a:rPr>
              <a:t>To take care of an elder’s eyes:</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Get the elder’s eyes checked by a doctor regularly</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Make sure the elder wears glasses, if prescribed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Clean the glasses regularly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Do not assume that the elder will be able to see sideways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Encourage them to wear sunglasses when going out in the sun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that the elder wears dark glasses after a cataract surgery</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152400" y="1219200"/>
            <a:ext cx="8839200" cy="4114800"/>
          </a:xfrm>
        </p:spPr>
        <p:txBody>
          <a:bodyPr>
            <a:noAutofit/>
          </a:bodyPr>
          <a:lstStyle/>
          <a:p>
            <a:pPr lvl="0"/>
            <a:r>
              <a:rPr lang="en-US" sz="2000" dirty="0">
                <a:latin typeface="Helvetica" panose="020B0604020202020204" pitchFamily="34" charset="0"/>
              </a:rPr>
              <a:t>If you need to put eye drops for the elder:</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Wash your hands before and after putting the drops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Do not let the tip of the bottle touch any surface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Drop the first drop on your hand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Gently pull the lower eyelid to form a well</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Ask the elder to keep the eye open and look up</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Put the prescribed number of drops in the well</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Wipe off the excess medicine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Ask the elder to keep the eyes closed for at least two to three minutes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Throw the bottle within seven days of opening it</a:t>
            </a:r>
            <a:endParaRPr lang="en-US" sz="2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b="1"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6200" y="2797200"/>
            <a:ext cx="8999470" cy="1440000"/>
          </a:xfrm>
          <a:prstGeom prst="rect">
            <a:avLst/>
          </a:prstGeom>
        </p:spPr>
      </p:pic>
      <p:sp>
        <p:nvSpPr>
          <p:cNvPr id="13" name="Rectangle 12"/>
          <p:cNvSpPr/>
          <p:nvPr/>
        </p:nvSpPr>
        <p:spPr>
          <a:xfrm>
            <a:off x="228600" y="3124200"/>
            <a:ext cx="8762999" cy="1015663"/>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Urinogenital Related Issues of the Female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Urinogenital Related Issues of the Female Elder</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400110"/>
          </a:xfrm>
          <a:prstGeom prst="rect">
            <a:avLst/>
          </a:prstGeom>
        </p:spPr>
        <p:txBody>
          <a:bodyPr wrap="square">
            <a:spAutoFit/>
          </a:bodyPr>
          <a:lstStyle/>
          <a:p>
            <a:pPr lvl="0" algn="ctr"/>
            <a:r>
              <a:rPr lang="en-US" sz="2000" dirty="0">
                <a:latin typeface="Helvetica" panose="020B0604020202020204" pitchFamily="34" charset="0"/>
              </a:rPr>
              <a:t>Practical Training</a:t>
            </a:r>
            <a:endParaRPr lang="en-US" sz="2000" dirty="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65747" y="1219200"/>
            <a:ext cx="8039100" cy="4093428"/>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Some of the common urinogenital problems in female elders are:</a:t>
            </a:r>
            <a:endParaRPr lang="en-US" sz="2000" dirty="0">
              <a:latin typeface="Helvetica" panose="020B0604020202020204" pitchFamily="34" charset="0"/>
            </a:endParaRPr>
          </a:p>
          <a:p>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Urge for frequent urination,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Urinary tract infections, and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Prolapsed uterus</a:t>
            </a:r>
            <a:endParaRPr lang="en-US" sz="2000" dirty="0">
              <a:latin typeface="Helvetica" panose="020B0604020202020204" pitchFamily="34" charset="0"/>
            </a:endParaRPr>
          </a:p>
          <a:p>
            <a:pPr lvl="1">
              <a:buFont typeface="Wingdings" panose="05000000000000000000" pitchFamily="2" charset="2"/>
              <a:buChar char="Ø"/>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You must inform a doctor if the elder:</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Suddenly starts to urinate more frequently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Feels difficulty and burning sensation while passing urine</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Complains of constant abdominal or back pain</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Has blood in urine</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Experiences final stage of prolapsed uterus</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8" name="Picture 7"/>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9" name="Rectangle 8"/>
          <p:cNvSpPr/>
          <p:nvPr/>
        </p:nvSpPr>
        <p:spPr>
          <a:xfrm>
            <a:off x="457200" y="3256002"/>
            <a:ext cx="8363272"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Urinogenital Related Issues of the Male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Urinogenital Related Issues of the Male Elder</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9" name="Picture 8"/>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0" name="Rectangle 9"/>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Issues Related to Elder’s Mouth</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19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8" name="Content Placeholder 2"/>
          <p:cNvSpPr txBox="1"/>
          <p:nvPr/>
        </p:nvSpPr>
        <p:spPr>
          <a:xfrm>
            <a:off x="228600" y="2362200"/>
            <a:ext cx="8229600" cy="57300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2000" dirty="0">
                <a:latin typeface="Helvetica" panose="020B0604020202020204" pitchFamily="34" charset="0"/>
              </a:rPr>
              <a:t>Practical Training</a:t>
            </a:r>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1066800"/>
            <a:ext cx="8534400" cy="4970696"/>
          </a:xfrm>
        </p:spPr>
        <p:txBody>
          <a:bodyPr>
            <a:noAutofit/>
          </a:bodyPr>
          <a:lstStyle/>
          <a:p>
            <a:pPr lvl="0"/>
            <a:r>
              <a:rPr lang="en-US" sz="2000" dirty="0">
                <a:latin typeface="Helvetica" panose="020B0604020202020204" pitchFamily="34" charset="0"/>
              </a:rPr>
              <a:t>Some of the common urinogenital problems in male elders are: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Urge for frequent urination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Urinary tract infections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Enlarged prostate, and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Incontinence</a:t>
            </a:r>
            <a:endParaRPr lang="en-US" sz="2000" dirty="0">
              <a:latin typeface="Helvetica" panose="020B0604020202020204" pitchFamily="34" charset="0"/>
            </a:endParaRPr>
          </a:p>
          <a:p>
            <a:pPr lvl="1">
              <a:buFont typeface="Wingdings" panose="05000000000000000000" pitchFamily="2" charset="2"/>
              <a:buChar char="§"/>
            </a:pPr>
            <a:endParaRPr lang="en-US" sz="2000" dirty="0">
              <a:latin typeface="Helvetica" panose="020B0604020202020204" pitchFamily="34" charset="0"/>
            </a:endParaRPr>
          </a:p>
          <a:p>
            <a:pPr lvl="0"/>
            <a:r>
              <a:rPr lang="en-US" sz="2000" dirty="0">
                <a:latin typeface="Helvetica" panose="020B0604020202020204" pitchFamily="34" charset="0"/>
              </a:rPr>
              <a:t>You must inform a doctor if the elder:</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Suddenly starts to urinate more frequently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Feels difficulty and burning sensation while passing urine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Complains of constant abdominal or back pain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Has blood in the urine</a:t>
            </a:r>
            <a:endParaRPr lang="en-US" sz="2000" dirty="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1981200"/>
            <a:ext cx="8534400" cy="3505200"/>
          </a:xfrm>
        </p:spPr>
        <p:txBody>
          <a:bodyPr>
            <a:noAutofit/>
          </a:bodyPr>
          <a:lstStyle/>
          <a:p>
            <a:pPr lvl="0"/>
            <a:r>
              <a:rPr lang="en-US" sz="2000" dirty="0">
                <a:latin typeface="Helvetica" panose="020B0604020202020204" pitchFamily="34" charset="0"/>
              </a:rPr>
              <a:t>When assisting an elder in cleaning, use disposable gloves and clean the elder thoroughly</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Empty the bedpan into a toilet and wash the bedpan for subsequent use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Wash hands with soap and water </a:t>
            </a:r>
            <a:endParaRPr lang="en-US" sz="2000" dirty="0">
              <a:latin typeface="Helvetica" panose="020B0604020202020204" pitchFamily="34" charset="0"/>
            </a:endParaRPr>
          </a:p>
          <a:p>
            <a:pPr lvl="0"/>
            <a:endParaRPr lang="en-US" sz="2000" dirty="0">
              <a:latin typeface="Helvetica" panose="020B0604020202020204" pitchFamily="34" charset="0"/>
            </a:endParaRPr>
          </a:p>
          <a:p>
            <a:r>
              <a:rPr lang="en-US" sz="2000" dirty="0">
                <a:latin typeface="Helvetica" panose="020B0604020202020204" pitchFamily="34" charset="0"/>
              </a:rPr>
              <a:t>Stay respectful in case the elder’s clothes get soiled</a:t>
            </a:r>
            <a:endParaRPr lang="en-US" sz="2000" dirty="0">
              <a:latin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228600" y="2797200"/>
            <a:ext cx="8763000" cy="1440000"/>
          </a:xfrm>
          <a:prstGeom prst="rect">
            <a:avLst/>
          </a:prstGeom>
        </p:spPr>
      </p:pic>
      <p:sp>
        <p:nvSpPr>
          <p:cNvPr id="13" name="Rectangle 12"/>
          <p:cNvSpPr/>
          <p:nvPr/>
        </p:nvSpPr>
        <p:spPr>
          <a:xfrm>
            <a:off x="381000" y="3240201"/>
            <a:ext cx="84581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Gastrointestinal Issues in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Gastrointestinal Issues in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25</a:t>
            </a:r>
            <a:endParaRPr lang="en-US" b="1" dirty="0"/>
          </a:p>
        </p:txBody>
      </p:sp>
      <p:sp>
        <p:nvSpPr>
          <p:cNvPr id="3" name="Title 1"/>
          <p:cNvSpPr txBox="1"/>
          <p:nvPr/>
        </p:nvSpPr>
        <p:spPr>
          <a:xfrm>
            <a:off x="457200" y="76200"/>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16" name="Title 1"/>
          <p:cNvSpPr txBox="1"/>
          <p:nvPr/>
        </p:nvSpPr>
        <p:spPr>
          <a:xfrm>
            <a:off x="533400" y="2590800"/>
            <a:ext cx="8229600" cy="609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latin typeface="Helvetica" panose="020B0604020202020204" pitchFamily="34" charset="0"/>
              </a:rPr>
              <a:t>Understanding the Digestive System</a:t>
            </a:r>
            <a:endParaRPr lang="en-US" sz="3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90371" y="1066800"/>
            <a:ext cx="8610599" cy="4401205"/>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Give the elder a lot of  water and vegetables and reduce non-vegetarian and grain-based food</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Give the elder water to drink to help them vomit</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help an elder suffering from constipation, introduce fiber in the diet, involve them in exercise, watch out for side effects of medicines, and take care of the elder’s comfort in the use of the toilet</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Give an elder suffering from diarrhea bananas, yogurt and rice, and water</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Seek the doctor’s advice for piles, fistula in </a:t>
            </a:r>
            <a:r>
              <a:rPr lang="en-US" sz="2000" dirty="0" err="1">
                <a:latin typeface="Helvetica" panose="020B0604020202020204" pitchFamily="34" charset="0"/>
              </a:rPr>
              <a:t>ano</a:t>
            </a:r>
            <a:r>
              <a:rPr lang="en-US" sz="2000" dirty="0">
                <a:latin typeface="Helvetica" panose="020B0604020202020204" pitchFamily="34" charset="0"/>
              </a:rPr>
              <a:t> or fissures, appendicitis, and chronic pain in the abdomen</a:t>
            </a:r>
            <a:endParaRPr lang="en-US" sz="2000" dirty="0">
              <a:latin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Issues Related to Elder’s Mouth</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419100" y="3200400"/>
            <a:ext cx="8305800" cy="523220"/>
          </a:xfrm>
          <a:prstGeom prst="rect">
            <a:avLst/>
          </a:prstGeom>
          <a:noFill/>
        </p:spPr>
        <p:txBody>
          <a:bodyPr wrap="square" rtlCol="0">
            <a:spAutoFit/>
          </a:bodyPr>
          <a:lstStyle/>
          <a:p>
            <a:pPr algn="ctr"/>
            <a:r>
              <a:rPr lang="en-US" sz="2800" dirty="0">
                <a:latin typeface="Helvetica" panose="020B0604020202020204" pitchFamily="34" charset="0"/>
              </a:rPr>
              <a:t>Oral Care</a:t>
            </a:r>
            <a:endParaRPr lang="en-US" sz="2800" dirty="0">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5775" y="15240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58788" y="1524000"/>
            <a:ext cx="8229600" cy="3886200"/>
          </a:xfrm>
        </p:spPr>
        <p:txBody>
          <a:bodyPr>
            <a:noAutofit/>
          </a:bodyPr>
          <a:lstStyle/>
          <a:p>
            <a:pPr lvl="0"/>
            <a:r>
              <a:rPr lang="en-US" sz="2000" dirty="0">
                <a:latin typeface="Helvetica" panose="020B0604020202020204" pitchFamily="34" charset="0"/>
              </a:rPr>
              <a:t>Scrape off white or yellow coating on the elder’s tongue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Inform the elder’s family to fix up an appointment with a doctor in case of a green, brown, or black coating on the elder’s tongue</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Encourage an elder with bad breath to see a doctor or dentist</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0"/>
            <a:r>
              <a:rPr lang="en-US" sz="2000" dirty="0">
                <a:latin typeface="Helvetica" panose="020B0604020202020204" pitchFamily="34" charset="0"/>
              </a:rPr>
              <a:t>Prevent cavities by encouraging brushing and flossing regularly</a:t>
            </a:r>
            <a:endParaRPr lang="en-US" sz="2000" dirty="0">
              <a:latin typeface="Helvetica" panose="020B0604020202020204" pitchFamily="34" charset="0"/>
            </a:endParaRPr>
          </a:p>
          <a:p>
            <a:pPr lvl="0"/>
            <a:endParaRPr lang="en-US" sz="2000" dirty="0">
              <a:latin typeface="Helvetica" panose="020B0604020202020204" pitchFamily="34" charset="0"/>
            </a:endParaRPr>
          </a:p>
          <a:p>
            <a:r>
              <a:rPr lang="en-US" sz="2000" dirty="0">
                <a:latin typeface="Helvetica" panose="020B0604020202020204" pitchFamily="34" charset="0"/>
              </a:rPr>
              <a:t>Serve soft food to an elder whose dentures cause difficulty in eating</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pic>
        <p:nvPicPr>
          <p:cNvPr id="8" name="Picture 7"/>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12" name="Rectangle 11"/>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Issues related to Vision in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b="1"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Issues Related to Vision in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8</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228600" y="3048000"/>
            <a:ext cx="8305800" cy="523220"/>
          </a:xfrm>
          <a:prstGeom prst="rect">
            <a:avLst/>
          </a:prstGeom>
          <a:noFill/>
        </p:spPr>
        <p:txBody>
          <a:bodyPr wrap="square" rtlCol="0">
            <a:spAutoFit/>
          </a:bodyPr>
          <a:lstStyle/>
          <a:p>
            <a:pPr algn="ctr"/>
            <a:r>
              <a:rPr lang="en-US" sz="2800" dirty="0">
                <a:latin typeface="Helvetica" panose="020B0604020202020204" pitchFamily="34" charset="0"/>
              </a:rPr>
              <a:t>Demonstration</a:t>
            </a:r>
            <a:endParaRPr lang="en-US" sz="2800" dirty="0">
              <a:latin typeface="Helvetica" panose="020B0604020202020204" pitchFamily="34" charset="0"/>
            </a:endParaRPr>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5918</Words>
  <Application>WPS Presentation</Application>
  <PresentationFormat>On-screen Show (4:3)</PresentationFormat>
  <Paragraphs>250</Paragraphs>
  <Slides>29</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591</cp:revision>
  <dcterms:created xsi:type="dcterms:W3CDTF">2013-06-12T07:50:00Z</dcterms:created>
  <dcterms:modified xsi:type="dcterms:W3CDTF">2022-11-20T14:36:58Z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8187E00166594BD1AD0456A22391250F</vt:lpwstr>
  </property>
  <property fmtid="{D5CDD505-2E9C-101B-9397-08002B2CF9AE}" pid="3" name="KSOProductBuildVer">
    <vt:lpwstr>1033-11.2.0.11380</vt:lpwstr>
  </property>
</Properties>
</file>