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9" r:id="rId3"/>
    <p:sldId id="270" r:id="rId4"/>
    <p:sldId id="273" r:id="rId5"/>
    <p:sldId id="274" r:id="rId7"/>
    <p:sldId id="275" r:id="rId8"/>
    <p:sldId id="276" r:id="rId9"/>
    <p:sldId id="277" r:id="rId10"/>
    <p:sldId id="278" r:id="rId11"/>
    <p:sldId id="279" r:id="rId12"/>
    <p:sldId id="280" r:id="rId13"/>
    <p:sldId id="281" r:id="rId14"/>
    <p:sldId id="282" r:id="rId15"/>
    <p:sldId id="283" r:id="rId16"/>
    <p:sldId id="285" r:id="rId17"/>
    <p:sldId id="286" r:id="rId18"/>
    <p:sldId id="287" r:id="rId19"/>
    <p:sldId id="288" r:id="rId20"/>
    <p:sldId id="289" r:id="rId21"/>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02" autoAdjust="0"/>
    <p:restoredTop sz="63771" autoAdjust="0"/>
  </p:normalViewPr>
  <p:slideViewPr>
    <p:cSldViewPr>
      <p:cViewPr varScale="1">
        <p:scale>
          <a:sx n="72" d="100"/>
          <a:sy n="72" d="100"/>
        </p:scale>
        <p:origin x="2346" y="60"/>
      </p:cViewPr>
      <p:guideLst>
        <p:guide orient="horz" pos="2160"/>
        <p:guide pos="2880"/>
      </p:guideLst>
    </p:cSldViewPr>
  </p:slideViewPr>
  <p:outlineViewPr>
    <p:cViewPr>
      <p:scale>
        <a:sx n="33" d="100"/>
        <a:sy n="33" d="100"/>
      </p:scale>
      <p:origin x="0" y="-35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9.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D656D-B214-4E37-8A0A-30B26AB8ACCD}"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8854F6-FC81-4F94-A0E6-6B3DF0BC1DA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0" dirty="0" smtClean="0"/>
          </a:p>
          <a:p>
            <a:r>
              <a:rPr lang="en-GB" dirty="0" smtClean="0"/>
              <a:t>A – If you have concerns about any aspect of your work you should speak to your manager or supervisor. They have the authority to speak to the worker who has breached confidentiality, remind all staff of the agreed ways of working, inform the person to whom the record relates and take any action possible to limit the damage caused.</a:t>
            </a:r>
            <a:endParaRPr lang="en-GB" dirty="0" smtClean="0"/>
          </a:p>
          <a:p>
            <a:r>
              <a:rPr lang="en-GB" dirty="0" smtClean="0"/>
              <a:t>B – You must report your concerns to someone who has the authority to deal with the confidentiality breach.  Your manager or supervisor will have the authority to speak to the worker who has breached confidentiality, remind all staff of the agreed ways of working, inform the person to whom the record relates and take any action possible to limit the damage caused.</a:t>
            </a:r>
            <a:endParaRPr lang="en-GB" dirty="0" smtClean="0"/>
          </a:p>
          <a:p>
            <a:r>
              <a:rPr lang="en-GB" dirty="0" smtClean="0"/>
              <a:t>C – Your manager or supervisor will inform the person to whom the record relates and take any action possible to limit the damage caused. It is likely that they will speak to the worker who has breached confidentiality and remind all staff of the agreed ways of working.</a:t>
            </a:r>
            <a:endParaRPr lang="en-GB" dirty="0" smtClean="0"/>
          </a:p>
          <a:p>
            <a:r>
              <a:rPr lang="en-GB" dirty="0" smtClean="0"/>
              <a:t>D – In most cases the first point of call for concerns about confidentiality and any other aspects of your work will be your manager or supervisor.  If your concerns are not taken seriously you should speak to a more senior manager or you could report your concerns to the Care Quality Commission (CQC).</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defRPr/>
            </a:pPr>
            <a:r>
              <a:rPr lang="en-GB" dirty="0" smtClean="0"/>
              <a:t>A – People who ‘need-to-know’ are those involved in the care and support of the individual.  A senior worker who is not involved in the team providing care would not usually ‘need-to-know’ unless they are your manager or supervisor.</a:t>
            </a:r>
            <a:endParaRPr lang="en-GB" dirty="0" smtClean="0"/>
          </a:p>
          <a:p>
            <a:pPr marL="0" marR="0" indent="0" algn="l" defTabSz="914400" rtl="0" eaLnBrk="1" fontAlgn="auto" latinLnBrk="0" hangingPunct="1">
              <a:lnSpc>
                <a:spcPct val="100000"/>
              </a:lnSpc>
              <a:spcBef>
                <a:spcPts val="0"/>
              </a:spcBef>
              <a:spcAft>
                <a:spcPts val="0"/>
              </a:spcAft>
              <a:buClrTx/>
              <a:buSzTx/>
              <a:buFontTx/>
              <a:buNone/>
              <a:defRPr/>
            </a:pPr>
            <a:r>
              <a:rPr lang="en-GB" dirty="0" smtClean="0"/>
              <a:t>B – You should not share information about the individual with their family or friends unless you have their consent to do so. They would not be classed as being an ‘authorised person’ or ‘need-to-know’. </a:t>
            </a:r>
            <a:endParaRPr lang="en-GB" dirty="0" smtClean="0"/>
          </a:p>
          <a:p>
            <a:pPr marL="0" marR="0" indent="0" algn="l" defTabSz="914400" rtl="0" eaLnBrk="1" fontAlgn="auto" latinLnBrk="0" hangingPunct="1">
              <a:lnSpc>
                <a:spcPct val="100000"/>
              </a:lnSpc>
              <a:spcBef>
                <a:spcPts val="0"/>
              </a:spcBef>
              <a:spcAft>
                <a:spcPts val="0"/>
              </a:spcAft>
              <a:buClrTx/>
              <a:buSzTx/>
              <a:buFontTx/>
              <a:buNone/>
              <a:defRPr/>
            </a:pPr>
            <a:r>
              <a:rPr lang="en-GB" dirty="0" smtClean="0"/>
              <a:t>C – A colleague who is not involved in the team providing care is not considered to be an ‘authorised person’ and does not ‘need-to-know’.</a:t>
            </a:r>
            <a:endParaRPr lang="en-GB" dirty="0" smtClean="0"/>
          </a:p>
          <a:p>
            <a:pPr marL="0" marR="0" indent="0" algn="l" defTabSz="914400" rtl="0" eaLnBrk="1" fontAlgn="auto" latinLnBrk="0" hangingPunct="1">
              <a:lnSpc>
                <a:spcPct val="100000"/>
              </a:lnSpc>
              <a:spcBef>
                <a:spcPts val="0"/>
              </a:spcBef>
              <a:spcAft>
                <a:spcPts val="0"/>
              </a:spcAft>
              <a:buClrTx/>
              <a:buSzTx/>
              <a:buFontTx/>
              <a:buNone/>
              <a:defRPr/>
            </a:pPr>
            <a:r>
              <a:rPr lang="en-GB" dirty="0" smtClean="0"/>
              <a:t>D – ‘Authorised people’ are those who ‘need-to-know’ the information in order to provide effective care. Another worker who is involved in providing care and support to an individual would be classed as needing-to-know.</a:t>
            </a:r>
            <a:endParaRPr lang="en-GB"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learners</a:t>
            </a:r>
            <a:r>
              <a:rPr lang="en-GB" baseline="0" dirty="0" smtClean="0"/>
              <a:t> </a:t>
            </a:r>
            <a:r>
              <a:rPr lang="en-GB" dirty="0" smtClean="0"/>
              <a:t>which of the people identified in the table would ‘need-to-know’ about an individual's care and support needs.</a:t>
            </a:r>
            <a:endParaRPr lang="en-GB" dirty="0" smtClean="0"/>
          </a:p>
          <a:p>
            <a:endParaRPr lang="en-GB" b="1" dirty="0" smtClean="0"/>
          </a:p>
          <a:p>
            <a:r>
              <a:rPr lang="en-GB" b="1" dirty="0" smtClean="0"/>
              <a:t>Additional information</a:t>
            </a:r>
            <a:endParaRPr lang="en-GB" b="1" dirty="0" smtClean="0"/>
          </a:p>
          <a:p>
            <a:endParaRPr lang="en-GB" b="1" dirty="0" smtClean="0"/>
          </a:p>
          <a:p>
            <a:r>
              <a:rPr lang="en-GB" dirty="0" smtClean="0"/>
              <a:t>Care must be taken to store information carefully to avoid unauthorised people accessing personal or sensitive information.</a:t>
            </a:r>
            <a:endParaRPr lang="en-GB" dirty="0" smtClean="0"/>
          </a:p>
          <a:p>
            <a:pPr marL="171450" indent="-171450">
              <a:buFont typeface="Arial" panose="020B0604020202020204" pitchFamily="34" charset="0"/>
              <a:buChar char="•"/>
            </a:pPr>
            <a:r>
              <a:rPr lang="en-GB" dirty="0" smtClean="0"/>
              <a:t>Electronic information should be password protected</a:t>
            </a:r>
            <a:endParaRPr lang="en-GB" dirty="0" smtClean="0"/>
          </a:p>
          <a:p>
            <a:pPr marL="171450" indent="-171450">
              <a:buFont typeface="Arial" panose="020B0604020202020204" pitchFamily="34" charset="0"/>
              <a:buChar char="•"/>
            </a:pPr>
            <a:r>
              <a:rPr lang="en-GB" dirty="0" smtClean="0"/>
              <a:t>Consideration should be given to who can overhear information being shared verbally </a:t>
            </a:r>
            <a:endParaRPr lang="en-GB" dirty="0" smtClean="0"/>
          </a:p>
          <a:p>
            <a:pPr marL="171450" indent="-171450">
              <a:buFont typeface="Arial" panose="020B0604020202020204" pitchFamily="34" charset="0"/>
              <a:buChar char="•"/>
            </a:pPr>
            <a:r>
              <a:rPr lang="en-GB" dirty="0" smtClean="0"/>
              <a:t>Paper records should be stored in locked cupboards or filing cabinets</a:t>
            </a:r>
            <a:endParaRPr lang="en-GB" dirty="0" smtClean="0"/>
          </a:p>
          <a:p>
            <a:pPr marL="171450" indent="-171450">
              <a:buFont typeface="Arial" panose="020B0604020202020204" pitchFamily="34" charset="0"/>
              <a:buChar char="•"/>
            </a:pPr>
            <a:r>
              <a:rPr lang="en-GB" dirty="0" smtClean="0"/>
              <a:t>Consent should be sought from the individual before information is shared</a:t>
            </a:r>
            <a:endParaRPr lang="en-GB" dirty="0" smtClean="0"/>
          </a:p>
          <a:p>
            <a:pPr marL="171450" indent="-171450">
              <a:buFont typeface="Arial" panose="020B0604020202020204" pitchFamily="34" charset="0"/>
              <a:buChar char="•"/>
            </a:pPr>
            <a:r>
              <a:rPr lang="en-GB" dirty="0" smtClean="0"/>
              <a:t>In instances where an individual may come to harm information must be shared with the health and social care worker’s manager even when consent is not given</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Sharing an individual’s information on social media is as much of a breach of confidentiality as:</a:t>
            </a:r>
            <a:endParaRPr lang="en-GB" dirty="0" smtClean="0"/>
          </a:p>
          <a:p>
            <a:pPr marL="171450" indent="-171450">
              <a:buFont typeface="Arial" panose="020B0604020202020204" pitchFamily="34" charset="0"/>
              <a:buChar char="•"/>
            </a:pPr>
            <a:r>
              <a:rPr lang="en-GB" dirty="0" smtClean="0"/>
              <a:t>Leaving a record out of the locked filing system</a:t>
            </a:r>
            <a:endParaRPr lang="en-GB" dirty="0" smtClean="0"/>
          </a:p>
          <a:p>
            <a:pPr marL="171450" indent="-171450">
              <a:buFont typeface="Arial" panose="020B0604020202020204" pitchFamily="34" charset="0"/>
              <a:buChar char="•"/>
            </a:pPr>
            <a:r>
              <a:rPr lang="en-GB" dirty="0" smtClean="0"/>
              <a:t>Remaining logged in to a computer when workers are not present </a:t>
            </a:r>
            <a:endParaRPr lang="en-GB" dirty="0" smtClean="0"/>
          </a:p>
          <a:p>
            <a:pPr marL="171450" indent="-171450">
              <a:buFont typeface="Arial" panose="020B0604020202020204" pitchFamily="34" charset="0"/>
              <a:buChar char="•"/>
            </a:pPr>
            <a:r>
              <a:rPr lang="en-GB" dirty="0" smtClean="0"/>
              <a:t>Discussing an individual’s care and support where others can overhear.</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The Data Protection Act covers data which can be used to identify a living person including:</a:t>
            </a:r>
            <a:endParaRPr lang="en-GB" dirty="0" smtClean="0"/>
          </a:p>
          <a:p>
            <a:pPr marL="171450" indent="-171450">
              <a:buFont typeface="Arial" panose="020B0604020202020204" pitchFamily="34" charset="0"/>
              <a:buChar char="•"/>
            </a:pPr>
            <a:r>
              <a:rPr lang="en-GB" dirty="0" smtClean="0"/>
              <a:t>Names</a:t>
            </a:r>
            <a:endParaRPr lang="en-GB" dirty="0" smtClean="0"/>
          </a:p>
          <a:p>
            <a:pPr marL="171450" indent="-171450">
              <a:buFont typeface="Arial" panose="020B0604020202020204" pitchFamily="34" charset="0"/>
              <a:buChar char="•"/>
            </a:pPr>
            <a:r>
              <a:rPr lang="en-GB" dirty="0" smtClean="0"/>
              <a:t>Birthday and anniversary dates</a:t>
            </a:r>
            <a:endParaRPr lang="en-GB" dirty="0" smtClean="0"/>
          </a:p>
          <a:p>
            <a:pPr marL="171450" indent="-171450">
              <a:buFont typeface="Arial" panose="020B0604020202020204" pitchFamily="34" charset="0"/>
              <a:buChar char="•"/>
            </a:pPr>
            <a:r>
              <a:rPr lang="en-GB" dirty="0" smtClean="0"/>
              <a:t>Addresses</a:t>
            </a:r>
            <a:endParaRPr lang="en-GB" dirty="0" smtClean="0"/>
          </a:p>
          <a:p>
            <a:pPr marL="171450" indent="-171450">
              <a:buFont typeface="Arial" panose="020B0604020202020204" pitchFamily="34" charset="0"/>
              <a:buChar char="•"/>
            </a:pPr>
            <a:r>
              <a:rPr lang="en-GB" dirty="0" smtClean="0"/>
              <a:t>Telephone numbers</a:t>
            </a:r>
            <a:endParaRPr lang="en-GB" dirty="0" smtClean="0"/>
          </a:p>
          <a:p>
            <a:pPr marL="171450" indent="-171450">
              <a:buFont typeface="Arial" panose="020B0604020202020204" pitchFamily="34" charset="0"/>
              <a:buChar char="•"/>
            </a:pPr>
            <a:r>
              <a:rPr lang="en-GB" dirty="0" smtClean="0"/>
              <a:t>Fax numbers</a:t>
            </a:r>
            <a:endParaRPr lang="en-GB" dirty="0" smtClean="0"/>
          </a:p>
          <a:p>
            <a:pPr marL="171450" indent="-171450">
              <a:buFont typeface="Arial" panose="020B0604020202020204" pitchFamily="34" charset="0"/>
              <a:buChar char="•"/>
            </a:pPr>
            <a:r>
              <a:rPr lang="en-GB" dirty="0" smtClean="0"/>
              <a:t>Email addresses etc.</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r>
              <a:rPr lang="en-GB" dirty="0" smtClean="0"/>
              <a:t>Public authority includes:</a:t>
            </a:r>
            <a:endParaRPr lang="en-GB" dirty="0" smtClean="0"/>
          </a:p>
          <a:p>
            <a:pPr marL="171450" indent="-171450">
              <a:buFont typeface="Arial" panose="020B0604020202020204" pitchFamily="34" charset="0"/>
              <a:buChar char="•"/>
            </a:pPr>
            <a:r>
              <a:rPr lang="en-GB" dirty="0" smtClean="0"/>
              <a:t>Central government and government departments</a:t>
            </a:r>
            <a:endParaRPr lang="en-GB" dirty="0" smtClean="0"/>
          </a:p>
          <a:p>
            <a:pPr marL="171450" indent="-171450">
              <a:buFont typeface="Arial" panose="020B0604020202020204" pitchFamily="34" charset="0"/>
              <a:buChar char="•"/>
            </a:pPr>
            <a:r>
              <a:rPr lang="en-GB" dirty="0" smtClean="0"/>
              <a:t>Local authorities</a:t>
            </a:r>
            <a:endParaRPr lang="en-GB" dirty="0" smtClean="0"/>
          </a:p>
          <a:p>
            <a:pPr marL="171450" indent="-171450">
              <a:buFont typeface="Arial" panose="020B0604020202020204" pitchFamily="34" charset="0"/>
              <a:buChar char="•"/>
            </a:pPr>
            <a:r>
              <a:rPr lang="en-GB" dirty="0" smtClean="0"/>
              <a:t>Hospitals, doctors’ surgeries, dentists, pharmacists and opticians</a:t>
            </a:r>
            <a:endParaRPr lang="en-GB" dirty="0" smtClean="0"/>
          </a:p>
          <a:p>
            <a:pPr marL="171450" indent="-171450">
              <a:buFont typeface="Arial" panose="020B0604020202020204" pitchFamily="34" charset="0"/>
              <a:buChar char="•"/>
            </a:pPr>
            <a:r>
              <a:rPr lang="en-GB" dirty="0" smtClean="0"/>
              <a:t>State schools, colleges and universities</a:t>
            </a:r>
            <a:endParaRPr lang="en-GB" dirty="0" smtClean="0"/>
          </a:p>
          <a:p>
            <a:pPr marL="171450" indent="-171450">
              <a:buFont typeface="Arial" panose="020B0604020202020204" pitchFamily="34" charset="0"/>
              <a:buChar char="•"/>
            </a:pPr>
            <a:r>
              <a:rPr lang="en-GB" dirty="0" smtClean="0"/>
              <a:t>Police forces and Law Enforcement</a:t>
            </a:r>
            <a:r>
              <a:rPr lang="en-GB" baseline="0" dirty="0" smtClean="0"/>
              <a:t> Agencies</a:t>
            </a:r>
            <a:endParaRPr lang="en-GB" dirty="0" smtClean="0"/>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learners to identify some security measures that are in place to protect personal and sensitive information.</a:t>
            </a:r>
            <a:endParaRPr lang="en-GB" dirty="0" smtClean="0"/>
          </a:p>
          <a:p>
            <a:endParaRPr lang="en-GB" dirty="0" smtClean="0"/>
          </a:p>
          <a:p>
            <a:r>
              <a:rPr lang="en-GB" b="1" dirty="0" smtClean="0"/>
              <a:t>Answers could include:</a:t>
            </a:r>
            <a:endParaRPr lang="en-GB" b="1" dirty="0" smtClean="0"/>
          </a:p>
          <a:p>
            <a:pPr marL="171450" indent="-171450">
              <a:buFont typeface="Arial" panose="020B0604020202020204" pitchFamily="34" charset="0"/>
              <a:buChar char="•"/>
            </a:pPr>
            <a:r>
              <a:rPr lang="en-GB" dirty="0" smtClean="0"/>
              <a:t>Computer firewalls</a:t>
            </a:r>
            <a:endParaRPr lang="en-GB" dirty="0" smtClean="0"/>
          </a:p>
          <a:p>
            <a:pPr marL="171450" indent="-171450">
              <a:buFont typeface="Arial" panose="020B0604020202020204" pitchFamily="34" charset="0"/>
              <a:buChar char="•"/>
            </a:pPr>
            <a:r>
              <a:rPr lang="en-GB" dirty="0" smtClean="0"/>
              <a:t>Password protection</a:t>
            </a:r>
            <a:endParaRPr lang="en-GB" dirty="0" smtClean="0"/>
          </a:p>
          <a:p>
            <a:pPr marL="171450" indent="-171450">
              <a:buFont typeface="Arial" panose="020B0604020202020204" pitchFamily="34" charset="0"/>
              <a:buChar char="•"/>
            </a:pPr>
            <a:r>
              <a:rPr lang="en-GB" dirty="0" smtClean="0"/>
              <a:t>Not sharing passwords with unauthorised people</a:t>
            </a:r>
            <a:endParaRPr lang="en-GB" dirty="0" smtClean="0"/>
          </a:p>
          <a:p>
            <a:pPr marL="171450" indent="-171450">
              <a:buFont typeface="Arial" panose="020B0604020202020204" pitchFamily="34" charset="0"/>
              <a:buChar char="•"/>
            </a:pPr>
            <a:r>
              <a:rPr lang="en-GB" dirty="0" smtClean="0"/>
              <a:t>Locked filing cabinets and cupboards</a:t>
            </a:r>
            <a:endParaRPr lang="en-GB" dirty="0" smtClean="0"/>
          </a:p>
          <a:p>
            <a:pPr marL="171450" indent="-171450">
              <a:buFont typeface="Arial" panose="020B0604020202020204" pitchFamily="34" charset="0"/>
              <a:buChar char="•"/>
            </a:pPr>
            <a:r>
              <a:rPr lang="en-GB" dirty="0" smtClean="0"/>
              <a:t>Secure storage of keys</a:t>
            </a:r>
            <a:endParaRPr lang="en-GB" dirty="0" smtClean="0"/>
          </a:p>
          <a:p>
            <a:pPr marL="171450" indent="-171450">
              <a:buFont typeface="Arial" panose="020B0604020202020204" pitchFamily="34" charset="0"/>
              <a:buChar char="•"/>
            </a:pPr>
            <a:r>
              <a:rPr lang="en-GB" dirty="0" smtClean="0"/>
              <a:t>Office security codes</a:t>
            </a:r>
            <a:endParaRPr lang="en-GB" dirty="0" smtClean="0"/>
          </a:p>
          <a:p>
            <a:pPr marL="171450" indent="-171450">
              <a:buFont typeface="Arial" panose="020B0604020202020204" pitchFamily="34" charset="0"/>
              <a:buChar char="•"/>
            </a:pPr>
            <a:r>
              <a:rPr lang="en-GB" dirty="0" smtClean="0"/>
              <a:t>Security fobs or cards to access secure areas</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dirty="0" smtClean="0"/>
          </a:p>
          <a:p>
            <a:pPr marL="171450" indent="-171450">
              <a:buFont typeface="Arial" panose="020B0604020202020204" pitchFamily="34" charset="0"/>
              <a:buChar char="•"/>
            </a:pPr>
            <a:r>
              <a:rPr lang="en-GB" dirty="0" smtClean="0"/>
              <a:t>They may become legal documents of evidence if at any point there is cause for concern</a:t>
            </a:r>
            <a:endParaRPr lang="en-GB" dirty="0" smtClean="0"/>
          </a:p>
          <a:p>
            <a:pPr marL="171450" indent="-171450">
              <a:buFont typeface="Arial" panose="020B0604020202020204" pitchFamily="34" charset="0"/>
              <a:buChar char="•"/>
            </a:pPr>
            <a:r>
              <a:rPr lang="en-GB" dirty="0" smtClean="0"/>
              <a:t>Someone in the workplace will have the responsibility for checking care plans regularly to ensure they are fit for purpose</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learners to give some examples of practices relating handling information that should be reported to your manager.</a:t>
            </a:r>
            <a:endParaRPr lang="en-GB" dirty="0" smtClean="0"/>
          </a:p>
          <a:p>
            <a:endParaRPr lang="en-GB" b="1" dirty="0" smtClean="0"/>
          </a:p>
          <a:p>
            <a:r>
              <a:rPr lang="en-GB" b="1" dirty="0" smtClean="0"/>
              <a:t>Answers could include:</a:t>
            </a:r>
            <a:endParaRPr lang="en-GB" b="1" dirty="0" smtClean="0"/>
          </a:p>
          <a:p>
            <a:pPr marL="171450" indent="-171450">
              <a:buFont typeface="Arial" panose="020B0604020202020204" pitchFamily="34" charset="0"/>
              <a:buChar char="•"/>
            </a:pPr>
            <a:r>
              <a:rPr lang="en-GB" dirty="0" smtClean="0"/>
              <a:t>Confidential files being left around</a:t>
            </a:r>
            <a:endParaRPr lang="en-GB" dirty="0" smtClean="0"/>
          </a:p>
          <a:p>
            <a:pPr marL="171450" indent="-171450">
              <a:buFont typeface="Arial" panose="020B0604020202020204" pitchFamily="34" charset="0"/>
              <a:buChar char="•"/>
            </a:pPr>
            <a:r>
              <a:rPr lang="en-GB" dirty="0" smtClean="0"/>
              <a:t>A missing key to a cabinet containing confidential files</a:t>
            </a:r>
            <a:endParaRPr lang="en-GB" dirty="0" smtClean="0"/>
          </a:p>
          <a:p>
            <a:pPr marL="171450" indent="-171450">
              <a:buFont typeface="Arial" panose="020B0604020202020204" pitchFamily="34" charset="0"/>
              <a:buChar char="•"/>
            </a:pPr>
            <a:r>
              <a:rPr lang="en-GB" dirty="0" smtClean="0"/>
              <a:t>Passwords being shared with unauthorised people</a:t>
            </a:r>
            <a:endParaRPr lang="en-GB" dirty="0" smtClean="0"/>
          </a:p>
          <a:p>
            <a:pPr marL="171450" indent="-171450">
              <a:buFont typeface="Arial" panose="020B0604020202020204" pitchFamily="34" charset="0"/>
              <a:buChar char="•"/>
            </a:pPr>
            <a:r>
              <a:rPr lang="en-GB" dirty="0" smtClean="0"/>
              <a:t>Personally identifiable information being shared on social media</a:t>
            </a:r>
            <a:endParaRPr lang="en-GB" dirty="0" smtClean="0"/>
          </a:p>
          <a:p>
            <a:pPr marL="171450" indent="-171450">
              <a:buFont typeface="Arial" panose="020B0604020202020204" pitchFamily="34" charset="0"/>
              <a:buChar char="•"/>
            </a:pPr>
            <a:r>
              <a:rPr lang="en-GB" dirty="0" smtClean="0"/>
              <a:t>Workers discussing an individual in the cafeteria </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b="0" dirty="0" smtClean="0"/>
          </a:p>
          <a:p>
            <a:r>
              <a:rPr lang="en-GB" b="0" dirty="0" smtClean="0"/>
              <a:t>A – The Data Protection Act 1984 as amended in 2003 applies to Electronic files and organised, paper filing systems that includes personally identifiable information. Spoken information is not included but confidentiality can be breached if personal or sensitive information is discussed where others can overhear.</a:t>
            </a:r>
            <a:endParaRPr lang="en-GB" b="0" dirty="0" smtClean="0"/>
          </a:p>
          <a:p>
            <a:r>
              <a:rPr lang="en-GB" b="0" dirty="0" smtClean="0"/>
              <a:t>B – The Data Protection Act 1984 as amended in 2003 applies to Electronic files and organised, paper filing systems that includes personally identifiable information.</a:t>
            </a:r>
            <a:endParaRPr lang="en-GB" b="0" dirty="0" smtClean="0"/>
          </a:p>
          <a:p>
            <a:r>
              <a:rPr lang="en-GB" b="0" dirty="0" smtClean="0"/>
              <a:t>C – The Data Protection Act 1984 applied to personal records and personally identifiable information.  In 2003 it was extended to apply to organised, paper filing systems.</a:t>
            </a:r>
            <a:endParaRPr lang="en-GB" b="0" dirty="0" smtClean="0"/>
          </a:p>
          <a:p>
            <a:r>
              <a:rPr lang="en-GB" b="0" dirty="0" smtClean="0"/>
              <a:t>D – The Data Protection Act 1984 as amended in 2003 applies to Electronic files and organised, paper filing systems that includes personally identifiable information.</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21409C4-4241-48D5-BBA3-601E6F96320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221409C4-4241-48D5-BBA3-601E6F96320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1409C4-4241-48D5-BBA3-601E6F96320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409C4-4241-48D5-BBA3-601E6F96320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21409C4-4241-48D5-BBA3-601E6F96320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E82A7-C5B6-468F-A14F-4EED9442FA3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409C4-4241-48D5-BBA3-601E6F96320D}"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E82A7-C5B6-468F-A14F-4EED9442FA3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11.xml.rels><?xml version="1.0" encoding="UTF-8" standalone="yes"?>
<Relationships xmlns="http://schemas.openxmlformats.org/package/2006/relationships"><Relationship Id="rId9" Type="http://schemas.openxmlformats.org/officeDocument/2006/relationships/hyperlink" Target="http://www.skillsforcare.org.uk/" TargetMode="External"/><Relationship Id="rId8" Type="http://schemas.openxmlformats.org/officeDocument/2006/relationships/hyperlink" Target="http://www.skillsforhealth.org.uk/" TargetMode="Externa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1" Type="http://schemas.openxmlformats.org/officeDocument/2006/relationships/notesSlide" Target="../notesSlides/notesSlide9.xml"/><Relationship Id="rId10"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hyperlink" Target="http://www.skillsforcare.org.uk/" TargetMode="External"/><Relationship Id="rId8" Type="http://schemas.openxmlformats.org/officeDocument/2006/relationships/hyperlink" Target="http://www.skillsforhealth.org.uk/" TargetMode="External"/><Relationship Id="rId7" Type="http://schemas.openxmlformats.org/officeDocument/2006/relationships/image" Target="../media/image12.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9" Type="http://schemas.openxmlformats.org/officeDocument/2006/relationships/hyperlink" Target="http://www.skillsforhealth.org.uk/" TargetMode="External"/><Relationship Id="rId8" Type="http://schemas.openxmlformats.org/officeDocument/2006/relationships/image" Target="../media/image12.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11.xml"/><Relationship Id="rId11" Type="http://schemas.openxmlformats.org/officeDocument/2006/relationships/slideLayout" Target="../slideLayouts/slideLayout2.xml"/><Relationship Id="rId10" Type="http://schemas.openxmlformats.org/officeDocument/2006/relationships/hyperlink" Target="http://www.skillsforcare.org.uk/" TargetMode="Externa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0" y="-8511"/>
            <a:ext cx="9189234" cy="6858000"/>
          </a:xfrm>
          <a:prstGeom prst="rect">
            <a:avLst/>
          </a:prstGeom>
        </p:spPr>
      </p:pic>
      <p:sp>
        <p:nvSpPr>
          <p:cNvPr id="5" name="Title Placeholder 1"/>
          <p:cNvSpPr txBox="1"/>
          <p:nvPr>
            <p:custDataLst>
              <p:tags r:id="rId2"/>
            </p:custDataLst>
          </p:nvPr>
        </p:nvSpPr>
        <p:spPr>
          <a:xfrm>
            <a:off x="-36512" y="548680"/>
            <a:ext cx="9145016"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Maintaining Confidentiality</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364088"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endParaRPr lang="en-GB" sz="3600" dirty="0" smtClean="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491124"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11</a:t>
            </a:r>
            <a:endParaRPr lang="en-GB" sz="8000" dirty="0" smtClean="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14.2 </a:t>
            </a:r>
            <a:endParaRPr lang="en-GB" sz="3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79728"/>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Reporting concerns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781172" cy="4528932"/>
          </a:xfrm>
        </p:spPr>
        <p:txBody>
          <a:bodyPr/>
          <a:lstStyle/>
          <a:p>
            <a:pPr marL="0" indent="0">
              <a:buNone/>
            </a:pPr>
            <a:r>
              <a:rPr lang="en-GB" sz="2400" dirty="0">
                <a:latin typeface="Helvetica" panose="020B0604020202020204" pitchFamily="34" charset="0"/>
                <a:cs typeface="Helvetica" panose="020B0604020202020204" pitchFamily="34" charset="0"/>
              </a:rPr>
              <a:t>Concerns about the recording, storing or sharing </a:t>
            </a:r>
            <a:r>
              <a:rPr lang="en-GB" sz="2400" dirty="0" smtClean="0">
                <a:latin typeface="Helvetica" panose="020B0604020202020204" pitchFamily="34" charset="0"/>
                <a:cs typeface="Helvetica" panose="020B0604020202020204" pitchFamily="34" charset="0"/>
              </a:rPr>
              <a:t>of information </a:t>
            </a:r>
            <a:r>
              <a:rPr lang="en-GB" sz="2400" dirty="0">
                <a:latin typeface="Helvetica" panose="020B0604020202020204" pitchFamily="34" charset="0"/>
                <a:cs typeface="Helvetica" panose="020B0604020202020204" pitchFamily="34" charset="0"/>
              </a:rPr>
              <a:t>should be reported to your </a:t>
            </a:r>
            <a:r>
              <a:rPr lang="en-GB" sz="2400" dirty="0" smtClean="0">
                <a:latin typeface="Helvetica" panose="020B0604020202020204" pitchFamily="34" charset="0"/>
                <a:cs typeface="Helvetica" panose="020B0604020202020204" pitchFamily="34" charset="0"/>
              </a:rPr>
              <a:t>family member concern or manager</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60396" y="2204864"/>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prstClr val="white"/>
                </a:solidFill>
                <a:latin typeface="Helvetica" panose="020B0604020202020204" pitchFamily="34" charset="0"/>
                <a:cs typeface="Helvetica" panose="020B0604020202020204" pitchFamily="34" charset="0"/>
              </a:rPr>
              <a:t>Confidential files being left around</a:t>
            </a:r>
            <a:endParaRPr lang="en-GB" sz="2000" b="1" dirty="0">
              <a:solidFill>
                <a:prstClr val="white"/>
              </a:solidFill>
              <a:latin typeface="Helvetica" panose="020B0604020202020204" pitchFamily="34" charset="0"/>
              <a:cs typeface="Helvetica" panose="020B0604020202020204" pitchFamily="34" charset="0"/>
            </a:endParaRPr>
          </a:p>
        </p:txBody>
      </p:sp>
      <p:sp>
        <p:nvSpPr>
          <p:cNvPr id="5" name="Rectangle 4"/>
          <p:cNvSpPr/>
          <p:nvPr/>
        </p:nvSpPr>
        <p:spPr>
          <a:xfrm>
            <a:off x="258353" y="2827346"/>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prstClr val="white"/>
                </a:solidFill>
                <a:latin typeface="Helvetica" panose="020B0604020202020204" pitchFamily="34" charset="0"/>
                <a:cs typeface="Helvetica" panose="020B0604020202020204" pitchFamily="34" charset="0"/>
              </a:rPr>
              <a:t>A missing key to a cabinet containing confidential files</a:t>
            </a:r>
            <a:endParaRPr lang="en-GB" sz="2000" b="1" dirty="0">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60396" y="3471379"/>
            <a:ext cx="8651169" cy="58602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prstClr val="white"/>
                </a:solidFill>
                <a:latin typeface="Helvetica" panose="020B0604020202020204" pitchFamily="34" charset="0"/>
                <a:cs typeface="Helvetica" panose="020B0604020202020204" pitchFamily="34" charset="0"/>
              </a:rPr>
              <a:t>Passwords being shared with unauthorised people</a:t>
            </a:r>
            <a:endParaRPr lang="en-GB" sz="2000" b="1" dirty="0">
              <a:solidFill>
                <a:prstClr val="white"/>
              </a:solidFill>
              <a:latin typeface="Helvetica" panose="020B0604020202020204" pitchFamily="34" charset="0"/>
              <a:cs typeface="Helvetica" panose="020B0604020202020204" pitchFamily="34" charset="0"/>
            </a:endParaRPr>
          </a:p>
        </p:txBody>
      </p:sp>
      <p:sp>
        <p:nvSpPr>
          <p:cNvPr id="7" name="Rectangle 6"/>
          <p:cNvSpPr/>
          <p:nvPr/>
        </p:nvSpPr>
        <p:spPr>
          <a:xfrm>
            <a:off x="255322" y="4162344"/>
            <a:ext cx="8651169" cy="62179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prstClr val="white"/>
                </a:solidFill>
                <a:latin typeface="Helvetica" panose="020B0604020202020204" pitchFamily="34" charset="0"/>
                <a:cs typeface="Helvetica" panose="020B0604020202020204" pitchFamily="34" charset="0"/>
              </a:rPr>
              <a:t>Personally identifiable information being shared on </a:t>
            </a:r>
            <a:r>
              <a:rPr lang="en-GB" sz="2000" b="1" dirty="0" smtClean="0">
                <a:solidFill>
                  <a:prstClr val="white"/>
                </a:solidFill>
                <a:latin typeface="Helvetica" panose="020B0604020202020204" pitchFamily="34" charset="0"/>
                <a:cs typeface="Helvetica" panose="020B0604020202020204" pitchFamily="34" charset="0"/>
              </a:rPr>
              <a:t>social </a:t>
            </a:r>
            <a:r>
              <a:rPr lang="en-GB" sz="2000" b="1" dirty="0">
                <a:solidFill>
                  <a:prstClr val="white"/>
                </a:solidFill>
                <a:latin typeface="Helvetica" panose="020B0604020202020204" pitchFamily="34" charset="0"/>
                <a:cs typeface="Helvetica" panose="020B0604020202020204" pitchFamily="34" charset="0"/>
              </a:rPr>
              <a:t>media</a:t>
            </a:r>
            <a:endParaRPr lang="en-GB" sz="2000" b="1" dirty="0">
              <a:solidFill>
                <a:prstClr val="white"/>
              </a:solidFill>
              <a:latin typeface="Helvetica" panose="020B0604020202020204" pitchFamily="34" charset="0"/>
              <a:cs typeface="Helvetica" panose="020B0604020202020204" pitchFamily="34" charset="0"/>
            </a:endParaRPr>
          </a:p>
        </p:txBody>
      </p:sp>
      <p:sp>
        <p:nvSpPr>
          <p:cNvPr id="8" name="Rectangle 7"/>
          <p:cNvSpPr/>
          <p:nvPr/>
        </p:nvSpPr>
        <p:spPr>
          <a:xfrm>
            <a:off x="255321" y="4885535"/>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prstClr val="white"/>
                </a:solidFill>
                <a:latin typeface="Helvetica" panose="020B0604020202020204" pitchFamily="34" charset="0"/>
                <a:cs typeface="Helvetica" panose="020B0604020202020204" pitchFamily="34" charset="0"/>
              </a:rPr>
              <a:t>Workers discussing an individual in the </a:t>
            </a:r>
            <a:r>
              <a:rPr lang="en-GB" sz="2000" b="1" dirty="0" smtClean="0">
                <a:solidFill>
                  <a:prstClr val="white"/>
                </a:solidFill>
                <a:latin typeface="Helvetica" panose="020B0604020202020204" pitchFamily="34" charset="0"/>
                <a:cs typeface="Helvetica" panose="020B0604020202020204" pitchFamily="34" charset="0"/>
              </a:rPr>
              <a:t>pub.</a:t>
            </a:r>
            <a:endParaRPr lang="en-GB" sz="2000" b="1" dirty="0">
              <a:solidFill>
                <a:prstClr val="white"/>
              </a:solidFill>
              <a:latin typeface="Helvetica" panose="020B0604020202020204" pitchFamily="34" charset="0"/>
              <a:cs typeface="Helvetica" panose="020B0604020202020204" pitchFamily="34" charset="0"/>
            </a:endParaRPr>
          </a:p>
        </p:txBody>
      </p:sp>
      <p:sp>
        <p:nvSpPr>
          <p:cNvPr id="9" name="Rectangle 8"/>
          <p:cNvSpPr/>
          <p:nvPr/>
        </p:nvSpPr>
        <p:spPr>
          <a:xfrm>
            <a:off x="270228" y="5425530"/>
            <a:ext cx="8636262" cy="769441"/>
          </a:xfrm>
          <a:prstGeom prst="rect">
            <a:avLst/>
          </a:prstGeom>
        </p:spPr>
        <p:txBody>
          <a:bodyPr wrap="square">
            <a:spAutoFit/>
          </a:bodyPr>
          <a:lstStyle/>
          <a:p>
            <a:r>
              <a:rPr lang="en-GB" sz="2200" dirty="0">
                <a:latin typeface="Helvetica" panose="020B0604020202020204" pitchFamily="34" charset="0"/>
                <a:cs typeface="Helvetica" panose="020B0604020202020204" pitchFamily="34" charset="0"/>
              </a:rPr>
              <a:t>If your concerns are not taken seriously you have a duty to report incompetent or unsafe practice to the </a:t>
            </a:r>
            <a:r>
              <a:rPr lang="en-GB" sz="2200" dirty="0" smtClean="0">
                <a:latin typeface="Helvetica" panose="020B0604020202020204" pitchFamily="34" charset="0"/>
                <a:cs typeface="Helvetica" panose="020B0604020202020204" pitchFamily="34" charset="0"/>
              </a:rPr>
              <a:t>concerned person (</a:t>
            </a:r>
            <a:r>
              <a:rPr lang="en-GB" sz="2200" dirty="0" err="1" smtClean="0">
                <a:latin typeface="Helvetica" panose="020B0604020202020204" pitchFamily="34" charset="0"/>
                <a:cs typeface="Helvetica" panose="020B0604020202020204" pitchFamily="34" charset="0"/>
              </a:rPr>
              <a:t>iCare</a:t>
            </a:r>
            <a:r>
              <a:rPr lang="en-GB" sz="2200" dirty="0" smtClean="0">
                <a:latin typeface="Helvetica" panose="020B0604020202020204" pitchFamily="34" charset="0"/>
                <a:cs typeface="Helvetica" panose="020B0604020202020204" pitchFamily="34" charset="0"/>
              </a:rPr>
              <a:t> Life)</a:t>
            </a:r>
            <a:endParaRPr lang="en-GB" sz="2200" dirty="0">
              <a:latin typeface="Helvetica" panose="020B0604020202020204" pitchFamily="34" charset="0"/>
              <a:cs typeface="Helvetica" panose="020B0604020202020204" pitchFamily="34" charset="0"/>
            </a:endParaRPr>
          </a:p>
        </p:txBody>
      </p:sp>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839626"/>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6" name="Rectangle 5"/>
          <p:cNvSpPr/>
          <p:nvPr/>
        </p:nvSpPr>
        <p:spPr>
          <a:xfrm>
            <a:off x="255324" y="1416040"/>
            <a:ext cx="8639293" cy="430887"/>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What type information does the </a:t>
            </a:r>
            <a:r>
              <a:rPr lang="en-GB" sz="2200" dirty="0" smtClean="0">
                <a:solidFill>
                  <a:prstClr val="white"/>
                </a:solidFill>
                <a:latin typeface="Helvetica" panose="020B0604020202020204" pitchFamily="34" charset="0"/>
                <a:cs typeface="Helvetica" panose="020B0604020202020204" pitchFamily="34" charset="0"/>
              </a:rPr>
              <a:t>‘Data </a:t>
            </a:r>
            <a:r>
              <a:rPr lang="en-GB" sz="2200" dirty="0">
                <a:solidFill>
                  <a:prstClr val="white"/>
                </a:solidFill>
                <a:latin typeface="Helvetica" panose="020B0604020202020204" pitchFamily="34" charset="0"/>
                <a:cs typeface="Helvetica" panose="020B0604020202020204" pitchFamily="34" charset="0"/>
              </a:rPr>
              <a:t>Protection </a:t>
            </a:r>
            <a:r>
              <a:rPr lang="en-GB" sz="2200" dirty="0" smtClean="0">
                <a:solidFill>
                  <a:prstClr val="white"/>
                </a:solidFill>
                <a:latin typeface="Helvetica" panose="020B0604020202020204" pitchFamily="34" charset="0"/>
                <a:cs typeface="Helvetica" panose="020B0604020202020204" pitchFamily="34" charset="0"/>
              </a:rPr>
              <a:t>Act’ </a:t>
            </a:r>
            <a:r>
              <a:rPr lang="en-GB" sz="2200" dirty="0">
                <a:solidFill>
                  <a:prstClr val="white"/>
                </a:solidFill>
                <a:latin typeface="Helvetica" panose="020B0604020202020204" pitchFamily="34" charset="0"/>
                <a:cs typeface="Helvetica" panose="020B0604020202020204" pitchFamily="34" charset="0"/>
              </a:rPr>
              <a:t>apply to?</a:t>
            </a:r>
            <a:endParaRPr lang="en-GB" sz="22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778218"/>
            <a:ext cx="531859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Spoken information</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536624"/>
            <a:ext cx="5971167"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Information which is given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in </a:t>
            </a:r>
            <a:r>
              <a:rPr lang="en-GB" sz="2200" b="1" dirty="0">
                <a:solidFill>
                  <a:prstClr val="black"/>
                </a:solidFill>
                <a:latin typeface="Helvetica" panose="020B0604020202020204" pitchFamily="34" charset="0"/>
                <a:cs typeface="Helvetica" panose="020B0604020202020204" pitchFamily="34" charset="0"/>
              </a:rPr>
              <a:t>training sessions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1" y="4475405"/>
            <a:ext cx="5317272"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Electronic files and organised,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paper </a:t>
            </a:r>
            <a:r>
              <a:rPr lang="en-GB" sz="2200" b="1" dirty="0">
                <a:solidFill>
                  <a:prstClr val="black"/>
                </a:solidFill>
                <a:latin typeface="Helvetica" panose="020B0604020202020204" pitchFamily="34" charset="0"/>
                <a:cs typeface="Helvetica" panose="020B0604020202020204" pitchFamily="34" charset="0"/>
              </a:rPr>
              <a:t>filing </a:t>
            </a:r>
            <a:r>
              <a:rPr lang="en-GB" sz="2200" b="1" dirty="0" smtClean="0">
                <a:solidFill>
                  <a:prstClr val="black"/>
                </a:solidFill>
                <a:latin typeface="Helvetica" panose="020B0604020202020204" pitchFamily="34" charset="0"/>
                <a:cs typeface="Helvetica" panose="020B0604020202020204" pitchFamily="34" charset="0"/>
              </a:rPr>
              <a:t>systems</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8" y="5566580"/>
            <a:ext cx="6292373"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Information that does not identify individuals</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screen"/>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screen"/>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screen"/>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screen"/>
          <a:stretch>
            <a:fillRect/>
          </a:stretch>
        </p:blipFill>
        <p:spPr>
          <a:xfrm>
            <a:off x="310895" y="5350905"/>
            <a:ext cx="617417" cy="872258"/>
          </a:xfrm>
          <a:prstGeom prst="rect">
            <a:avLst/>
          </a:prstGeom>
        </p:spPr>
      </p:pic>
      <p:grpSp>
        <p:nvGrpSpPr>
          <p:cNvPr id="17" name="Group 16"/>
          <p:cNvGrpSpPr/>
          <p:nvPr/>
        </p:nvGrpSpPr>
        <p:grpSpPr>
          <a:xfrm>
            <a:off x="5721854" y="2734034"/>
            <a:ext cx="3711396" cy="4564662"/>
            <a:chOff x="4716116" y="2392730"/>
            <a:chExt cx="3711396" cy="4564662"/>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l="8910" t="3750" r="6990" b="4196"/>
            <a:stretch>
              <a:fillRect/>
            </a:stretch>
          </p:blipFill>
          <p:spPr>
            <a:xfrm rot="308198">
              <a:off x="5875925" y="2534840"/>
              <a:ext cx="1636750" cy="2465804"/>
            </a:xfrm>
            <a:prstGeom prst="rect">
              <a:avLst/>
            </a:prstGeom>
          </p:spPr>
        </p:pic>
      </p:grpSp>
      <p:sp>
        <p:nvSpPr>
          <p:cNvPr id="20" name="Rectangle 19"/>
          <p:cNvSpPr/>
          <p:nvPr/>
        </p:nvSpPr>
        <p:spPr>
          <a:xfrm>
            <a:off x="6237027" y="220171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7"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r>
              <a:rPr lang="en-IN" sz="800" b="1" u="sng" dirty="0" smtClean="0">
                <a:latin typeface="Helvetica" panose="020B0604020202020204" pitchFamily="34" charset="0"/>
                <a:cs typeface="Helvetica" panose="020B0604020202020204" pitchFamily="34" charset="0"/>
                <a:hlinkClick r:id="rId8"/>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9"/>
              </a:rPr>
              <a:t>http</a:t>
            </a:r>
            <a:r>
              <a:rPr lang="en-IN" sz="800" b="1" u="sng" dirty="0">
                <a:latin typeface="Helvetica" panose="020B0604020202020204" pitchFamily="34" charset="0"/>
                <a:cs typeface="Helvetica" panose="020B0604020202020204" pitchFamily="34" charset="0"/>
                <a:hlinkClick r:id="rId9"/>
              </a:rPr>
              <a:t>://www.skillsforcare.org.uk</a:t>
            </a:r>
            <a:r>
              <a:rPr lang="en-IN" sz="900" b="1" u="sng" dirty="0" smtClean="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0</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5" grpId="0"/>
      <p:bldP spid="25" grpId="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341094"/>
            <a:ext cx="9619013" cy="901825"/>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178205" y="1434120"/>
            <a:ext cx="9045804" cy="800219"/>
          </a:xfrm>
          <a:prstGeom prst="rect">
            <a:avLst/>
          </a:prstGeom>
        </p:spPr>
        <p:txBody>
          <a:bodyPr wrap="square">
            <a:spAutoFit/>
          </a:bodyPr>
          <a:lstStyle/>
          <a:p>
            <a:r>
              <a:rPr lang="en-GB" sz="2300" dirty="0">
                <a:solidFill>
                  <a:prstClr val="white"/>
                </a:solidFill>
                <a:latin typeface="Helvetica" panose="020B0604020202020204" pitchFamily="34" charset="0"/>
                <a:cs typeface="Helvetica" panose="020B0604020202020204" pitchFamily="34" charset="0"/>
              </a:rPr>
              <a:t>Who would be your first point of call if you have concerns regarding confidentiality?</a:t>
            </a:r>
            <a:endParaRPr lang="en-GB" sz="23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764811"/>
            <a:ext cx="5769858"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My manager or supervisor</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702157"/>
            <a:ext cx="605486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My colleague</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0" y="4595245"/>
            <a:ext cx="5768535"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The individual or their family</a:t>
            </a:r>
            <a:endParaRPr lang="en-GB" sz="2200" b="1"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592179"/>
            <a:ext cx="5472974" cy="430887"/>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The </a:t>
            </a:r>
            <a:r>
              <a:rPr lang="en-GB" sz="2200" b="1" dirty="0" smtClean="0">
                <a:solidFill>
                  <a:prstClr val="black"/>
                </a:solidFill>
                <a:latin typeface="Helvetica" panose="020B0604020202020204" pitchFamily="34" charset="0"/>
                <a:cs typeface="Helvetica" panose="020B0604020202020204" pitchFamily="34" charset="0"/>
              </a:rPr>
              <a:t>local Police Authority</a:t>
            </a:r>
            <a:endParaRPr lang="en-GB" sz="2200" b="1"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screen"/>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screen"/>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screen"/>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screen"/>
          <a:stretch>
            <a:fillRect/>
          </a:stretch>
        </p:blipFill>
        <p:spPr>
          <a:xfrm>
            <a:off x="310895" y="5350905"/>
            <a:ext cx="617417" cy="872258"/>
          </a:xfrm>
          <a:prstGeom prst="rect">
            <a:avLst/>
          </a:prstGeom>
        </p:spPr>
      </p:pic>
      <p:grpSp>
        <p:nvGrpSpPr>
          <p:cNvPr id="16" name="Group 15"/>
          <p:cNvGrpSpPr/>
          <p:nvPr/>
        </p:nvGrpSpPr>
        <p:grpSpPr>
          <a:xfrm>
            <a:off x="5504390" y="2937904"/>
            <a:ext cx="3711396" cy="4564662"/>
            <a:chOff x="5432604" y="2420888"/>
            <a:chExt cx="3711396" cy="4564662"/>
          </a:xfrm>
        </p:grpSpPr>
        <p:pic>
          <p:nvPicPr>
            <p:cNvPr id="17" name="Picture 16"/>
            <p:cNvPicPr>
              <a:picLocks noChangeAspect="1"/>
            </p:cNvPicPr>
            <p:nvPr/>
          </p:nvPicPr>
          <p:blipFill>
            <a:blip r:embed="rId5" cstate="screen"/>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screen"/>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33819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7"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19" name="TextBox 1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http://www.skillsforhealth.org.uk</a:t>
            </a:r>
            <a:r>
              <a:rPr lang="en-IN" sz="800" b="1" u="sng" dirty="0" smtClean="0">
                <a:latin typeface="Helvetica" panose="020B0604020202020204" pitchFamily="34" charset="0"/>
                <a:cs typeface="Helvetica" panose="020B0604020202020204" pitchFamily="34" charset="0"/>
                <a:hlinkClick r:id="rId8"/>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9"/>
              </a:rPr>
              <a:t>http</a:t>
            </a:r>
            <a:r>
              <a:rPr lang="en-IN" sz="800" b="1" u="sng" dirty="0">
                <a:latin typeface="Helvetica" panose="020B0604020202020204" pitchFamily="34" charset="0"/>
                <a:cs typeface="Helvetica" panose="020B0604020202020204" pitchFamily="34" charset="0"/>
                <a:hlinkClick r:id="rId9"/>
              </a:rPr>
              <a:t>://www.skillsforcare.org.uk</a:t>
            </a:r>
            <a:r>
              <a:rPr lang="en-IN" sz="900" b="1" u="sng" dirty="0" smtClean="0">
                <a:latin typeface="Helvetica" panose="020B0604020202020204" pitchFamily="34" charset="0"/>
                <a:cs typeface="Helvetica" panose="020B0604020202020204" pitchFamily="34" charset="0"/>
                <a:hlinkClick r:id="rId9"/>
              </a:rPr>
              <a:t>/</a:t>
            </a:r>
            <a:endParaRPr lang="en-IN" sz="900" b="1" dirty="0">
              <a:latin typeface="Helvetica" panose="020B0604020202020204" pitchFamily="34" charset="0"/>
              <a:cs typeface="Helvetica" panose="020B0604020202020204" pitchFamily="34" charset="0"/>
            </a:endParaRPr>
          </a:p>
        </p:txBody>
      </p:sp>
      <p:sp>
        <p:nvSpPr>
          <p:cNvPr id="28" name="TextBox 27"/>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1</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412378"/>
            <a:ext cx="8627418" cy="733761"/>
          </a:xfrm>
        </p:spPr>
        <p:txBody>
          <a:bodyPr>
            <a:normAutofit fontScale="70000" lnSpcReduction="20000"/>
          </a:bodyPr>
          <a:lstStyle/>
          <a:p>
            <a:pPr marL="0" indent="0">
              <a:buNone/>
            </a:pPr>
            <a:r>
              <a:rPr lang="en-GB" dirty="0">
                <a:solidFill>
                  <a:schemeClr val="bg1"/>
                </a:solidFill>
                <a:latin typeface="Helvetica" panose="020B0604020202020204" pitchFamily="34" charset="0"/>
                <a:cs typeface="Helvetica" panose="020B0604020202020204" pitchFamily="34" charset="0"/>
              </a:rPr>
              <a:t>Which of the following people would be classed as an </a:t>
            </a:r>
            <a:r>
              <a:rPr lang="en-GB" dirty="0" smtClean="0">
                <a:solidFill>
                  <a:schemeClr val="bg1"/>
                </a:solidFill>
                <a:latin typeface="Helvetica" panose="020B0604020202020204" pitchFamily="34" charset="0"/>
                <a:cs typeface="Helvetica" panose="020B0604020202020204" pitchFamily="34" charset="0"/>
              </a:rPr>
              <a:t>‘authorised person’ </a:t>
            </a:r>
            <a:r>
              <a:rPr lang="en-GB" dirty="0">
                <a:solidFill>
                  <a:schemeClr val="bg1"/>
                </a:solidFill>
                <a:latin typeface="Helvetica" panose="020B0604020202020204" pitchFamily="34" charset="0"/>
                <a:cs typeface="Helvetica" panose="020B0604020202020204" pitchFamily="34" charset="0"/>
              </a:rPr>
              <a:t>or would </a:t>
            </a:r>
            <a:r>
              <a:rPr lang="en-GB" dirty="0" smtClean="0">
                <a:solidFill>
                  <a:schemeClr val="bg1"/>
                </a:solidFill>
                <a:latin typeface="Helvetica" panose="020B0604020202020204" pitchFamily="34" charset="0"/>
                <a:cs typeface="Helvetica" panose="020B0604020202020204" pitchFamily="34" charset="0"/>
              </a:rPr>
              <a:t>‘need-to-know’ </a:t>
            </a:r>
            <a:r>
              <a:rPr lang="en-GB" dirty="0">
                <a:solidFill>
                  <a:schemeClr val="bg1"/>
                </a:solidFill>
                <a:latin typeface="Helvetica" panose="020B0604020202020204" pitchFamily="34" charset="0"/>
                <a:cs typeface="Helvetica" panose="020B0604020202020204" pitchFamily="34" charset="0"/>
              </a:rPr>
              <a:t>personal information?</a:t>
            </a:r>
            <a:endParaRPr lang="en-GB" dirty="0">
              <a:solidFill>
                <a:schemeClr val="bg1"/>
              </a:solidFill>
              <a:latin typeface="Helvetica" panose="020B0604020202020204" pitchFamily="34" charset="0"/>
              <a:cs typeface="Helvetica" panose="020B0604020202020204" pitchFamily="34" charset="0"/>
            </a:endParaRPr>
          </a:p>
        </p:txBody>
      </p:sp>
      <p:sp>
        <p:nvSpPr>
          <p:cNvPr id="5" name="TextBox 4"/>
          <p:cNvSpPr txBox="1"/>
          <p:nvPr/>
        </p:nvSpPr>
        <p:spPr>
          <a:xfrm>
            <a:off x="999898" y="2733821"/>
            <a:ext cx="5395656"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A senior worker not involved in supporting the </a:t>
            </a:r>
            <a:r>
              <a:rPr lang="en-GB" sz="2200" b="1" dirty="0" smtClean="0">
                <a:solidFill>
                  <a:prstClr val="black"/>
                </a:solidFill>
                <a:latin typeface="Helvetica" panose="020B0604020202020204" pitchFamily="34" charset="0"/>
                <a:cs typeface="Helvetica" panose="020B0604020202020204" pitchFamily="34" charset="0"/>
              </a:rPr>
              <a:t>individual</a:t>
            </a:r>
            <a:endParaRPr lang="en-GB" sz="2200" b="1" dirty="0">
              <a:solidFill>
                <a:prstClr val="black"/>
              </a:solidFill>
              <a:latin typeface="Helvetica" panose="020B0604020202020204" pitchFamily="34" charset="0"/>
              <a:cs typeface="Helvetica" panose="020B0604020202020204" pitchFamily="34" charset="0"/>
            </a:endParaRPr>
          </a:p>
        </p:txBody>
      </p:sp>
      <p:sp>
        <p:nvSpPr>
          <p:cNvPr id="6" name="TextBox 5"/>
          <p:cNvSpPr txBox="1"/>
          <p:nvPr/>
        </p:nvSpPr>
        <p:spPr>
          <a:xfrm>
            <a:off x="999897" y="3686800"/>
            <a:ext cx="5947168"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A member of the family of the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individual </a:t>
            </a:r>
            <a:r>
              <a:rPr lang="en-GB" sz="2200" b="1" dirty="0">
                <a:solidFill>
                  <a:prstClr val="black"/>
                </a:solidFill>
                <a:latin typeface="Helvetica" panose="020B0604020202020204" pitchFamily="34" charset="0"/>
                <a:cs typeface="Helvetica" panose="020B0604020202020204" pitchFamily="34" charset="0"/>
              </a:rPr>
              <a:t>that you </a:t>
            </a:r>
            <a:r>
              <a:rPr lang="en-GB" sz="2200" b="1" dirty="0" smtClean="0">
                <a:solidFill>
                  <a:prstClr val="black"/>
                </a:solidFill>
                <a:latin typeface="Helvetica" panose="020B0604020202020204" pitchFamily="34" charset="0"/>
                <a:cs typeface="Helvetica" panose="020B0604020202020204" pitchFamily="34" charset="0"/>
              </a:rPr>
              <a:t>support</a:t>
            </a:r>
            <a:endParaRPr lang="en-GB" sz="2200" b="1" dirty="0">
              <a:solidFill>
                <a:prstClr val="black"/>
              </a:solidFill>
              <a:latin typeface="Helvetica" panose="020B0604020202020204" pitchFamily="34" charset="0"/>
              <a:cs typeface="Helvetica" panose="020B0604020202020204" pitchFamily="34" charset="0"/>
            </a:endParaRPr>
          </a:p>
        </p:txBody>
      </p:sp>
      <p:sp>
        <p:nvSpPr>
          <p:cNvPr id="7" name="TextBox 6"/>
          <p:cNvSpPr txBox="1"/>
          <p:nvPr/>
        </p:nvSpPr>
        <p:spPr>
          <a:xfrm>
            <a:off x="1013094" y="4617397"/>
            <a:ext cx="5078947"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A colleague who is not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involved </a:t>
            </a:r>
            <a:r>
              <a:rPr lang="en-GB" sz="2200" b="1" dirty="0">
                <a:solidFill>
                  <a:prstClr val="black"/>
                </a:solidFill>
                <a:latin typeface="Helvetica" panose="020B0604020202020204" pitchFamily="34" charset="0"/>
                <a:cs typeface="Helvetica" panose="020B0604020202020204" pitchFamily="34" charset="0"/>
              </a:rPr>
              <a:t>in supporting </a:t>
            </a:r>
            <a:r>
              <a:rPr lang="en-GB" sz="2200" b="1" dirty="0" smtClean="0">
                <a:solidFill>
                  <a:prstClr val="black"/>
                </a:solidFill>
                <a:latin typeface="Helvetica" panose="020B0604020202020204" pitchFamily="34" charset="0"/>
                <a:cs typeface="Helvetica" panose="020B0604020202020204" pitchFamily="34" charset="0"/>
              </a:rPr>
              <a:t>care</a:t>
            </a:r>
            <a:endParaRPr lang="en-GB" sz="2200" b="1" dirty="0">
              <a:solidFill>
                <a:prstClr val="black"/>
              </a:solidFill>
              <a:latin typeface="Helvetica" panose="020B0604020202020204" pitchFamily="34" charset="0"/>
              <a:cs typeface="Helvetica" panose="020B0604020202020204" pitchFamily="34" charset="0"/>
            </a:endParaRPr>
          </a:p>
        </p:txBody>
      </p:sp>
      <p:sp>
        <p:nvSpPr>
          <p:cNvPr id="8" name="TextBox 7"/>
          <p:cNvSpPr txBox="1"/>
          <p:nvPr/>
        </p:nvSpPr>
        <p:spPr>
          <a:xfrm>
            <a:off x="999897" y="5579293"/>
            <a:ext cx="6347780" cy="769441"/>
          </a:xfrm>
          <a:prstGeom prst="rect">
            <a:avLst/>
          </a:prstGeom>
          <a:noFill/>
        </p:spPr>
        <p:txBody>
          <a:bodyPr wrap="square" rtlCol="0">
            <a:spAutoFit/>
          </a:bodyPr>
          <a:lstStyle/>
          <a:p>
            <a:r>
              <a:rPr lang="en-GB" sz="2200" b="1" dirty="0">
                <a:solidFill>
                  <a:prstClr val="black"/>
                </a:solidFill>
                <a:latin typeface="Helvetica" panose="020B0604020202020204" pitchFamily="34" charset="0"/>
                <a:cs typeface="Helvetica" panose="020B0604020202020204" pitchFamily="34" charset="0"/>
              </a:rPr>
              <a:t>Another worker from the care </a:t>
            </a:r>
            <a:br>
              <a:rPr lang="en-GB" sz="2200" b="1" dirty="0" smtClean="0">
                <a:solidFill>
                  <a:prstClr val="black"/>
                </a:solidFill>
                <a:latin typeface="Helvetica" panose="020B0604020202020204" pitchFamily="34" charset="0"/>
                <a:cs typeface="Helvetica" panose="020B0604020202020204" pitchFamily="34" charset="0"/>
              </a:rPr>
            </a:br>
            <a:r>
              <a:rPr lang="en-GB" sz="2200" b="1" dirty="0" smtClean="0">
                <a:solidFill>
                  <a:prstClr val="black"/>
                </a:solidFill>
                <a:latin typeface="Helvetica" panose="020B0604020202020204" pitchFamily="34" charset="0"/>
                <a:cs typeface="Helvetica" panose="020B0604020202020204" pitchFamily="34" charset="0"/>
              </a:rPr>
              <a:t>team </a:t>
            </a:r>
            <a:r>
              <a:rPr lang="en-GB" sz="2200" b="1" dirty="0">
                <a:solidFill>
                  <a:prstClr val="black"/>
                </a:solidFill>
                <a:latin typeface="Helvetica" panose="020B0604020202020204" pitchFamily="34" charset="0"/>
                <a:cs typeface="Helvetica" panose="020B0604020202020204" pitchFamily="34" charset="0"/>
              </a:rPr>
              <a:t>providing support to an </a:t>
            </a:r>
            <a:r>
              <a:rPr lang="en-GB" sz="2200" b="1" dirty="0" smtClean="0">
                <a:solidFill>
                  <a:prstClr val="black"/>
                </a:solidFill>
                <a:latin typeface="Helvetica" panose="020B0604020202020204" pitchFamily="34" charset="0"/>
                <a:cs typeface="Helvetica" panose="020B0604020202020204" pitchFamily="34" charset="0"/>
              </a:rPr>
              <a:t>individual</a:t>
            </a:r>
            <a:endParaRPr lang="en-GB" sz="2200" b="1" dirty="0">
              <a:solidFill>
                <a:prstClr val="black"/>
              </a:solidFill>
              <a:latin typeface="Helvetica" panose="020B0604020202020204" pitchFamily="34" charset="0"/>
              <a:cs typeface="Helvetica" panose="020B0604020202020204" pitchFamily="34" charset="0"/>
            </a:endParaRPr>
          </a:p>
        </p:txBody>
      </p:sp>
      <p:grpSp>
        <p:nvGrpSpPr>
          <p:cNvPr id="23" name="Group 22"/>
          <p:cNvGrpSpPr/>
          <p:nvPr/>
        </p:nvGrpSpPr>
        <p:grpSpPr>
          <a:xfrm>
            <a:off x="5555604" y="2940692"/>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1" cstate="screen"/>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2" cstate="screen"/>
              <a:srcRect/>
              <a:stretch>
                <a:fill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3" cstate="screen"/>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4" cstate="screen"/>
          <a:stretch>
            <a:fillRect/>
          </a:stretch>
        </p:blipFill>
        <p:spPr>
          <a:xfrm>
            <a:off x="299020" y="2712980"/>
            <a:ext cx="617417" cy="872258"/>
          </a:xfrm>
          <a:prstGeom prst="rect">
            <a:avLst/>
          </a:prstGeom>
        </p:spPr>
      </p:pic>
      <p:pic>
        <p:nvPicPr>
          <p:cNvPr id="29" name="Picture 28"/>
          <p:cNvPicPr>
            <a:picLocks noChangeAspect="1"/>
          </p:cNvPicPr>
          <p:nvPr/>
        </p:nvPicPr>
        <p:blipFill>
          <a:blip r:embed="rId5" cstate="screen"/>
          <a:stretch>
            <a:fillRect/>
          </a:stretch>
        </p:blipFill>
        <p:spPr>
          <a:xfrm>
            <a:off x="299020" y="3657246"/>
            <a:ext cx="617417" cy="872258"/>
          </a:xfrm>
          <a:prstGeom prst="rect">
            <a:avLst/>
          </a:prstGeom>
        </p:spPr>
      </p:pic>
      <p:pic>
        <p:nvPicPr>
          <p:cNvPr id="30" name="Picture 29"/>
          <p:cNvPicPr>
            <a:picLocks noChangeAspect="1"/>
          </p:cNvPicPr>
          <p:nvPr/>
        </p:nvPicPr>
        <p:blipFill>
          <a:blip r:embed="rId6" cstate="screen"/>
          <a:stretch>
            <a:fillRect/>
          </a:stretch>
        </p:blipFill>
        <p:spPr>
          <a:xfrm>
            <a:off x="299020" y="4553588"/>
            <a:ext cx="617417" cy="872258"/>
          </a:xfrm>
          <a:prstGeom prst="rect">
            <a:avLst/>
          </a:prstGeom>
        </p:spPr>
      </p:pic>
      <p:pic>
        <p:nvPicPr>
          <p:cNvPr id="31" name="Picture 30"/>
          <p:cNvPicPr>
            <a:picLocks noChangeAspect="1"/>
          </p:cNvPicPr>
          <p:nvPr/>
        </p:nvPicPr>
        <p:blipFill>
          <a:blip r:embed="rId7" cstate="screen"/>
          <a:stretch>
            <a:fillRect/>
          </a:stretch>
        </p:blipFill>
        <p:spPr>
          <a:xfrm>
            <a:off x="299020" y="5481530"/>
            <a:ext cx="617417" cy="872258"/>
          </a:xfrm>
          <a:prstGeom prst="rect">
            <a:avLst/>
          </a:prstGeom>
        </p:spPr>
      </p:pic>
      <p:sp>
        <p:nvSpPr>
          <p:cNvPr id="19" name="Rectangle 18"/>
          <p:cNvSpPr/>
          <p:nvPr/>
        </p:nvSpPr>
        <p:spPr>
          <a:xfrm>
            <a:off x="6237027" y="233819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32" name="Picture 31"/>
          <p:cNvPicPr/>
          <p:nvPr/>
        </p:nvPicPr>
        <p:blipFill rotWithShape="1">
          <a:blip r:embed="rId8"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33" name="TextBox 3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r>
              <a:rPr lang="en-IN" sz="800" b="1" u="sng" dirty="0" smtClean="0">
                <a:latin typeface="Helvetica" panose="020B0604020202020204" pitchFamily="34" charset="0"/>
                <a:cs typeface="Helvetica" panose="020B0604020202020204" pitchFamily="34" charset="0"/>
                <a:hlinkClick r:id="rId9"/>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0"/>
              </a:rPr>
              <a:t>http</a:t>
            </a:r>
            <a:r>
              <a:rPr lang="en-IN" sz="800" b="1" u="sng" dirty="0">
                <a:latin typeface="Helvetica" panose="020B0604020202020204" pitchFamily="34" charset="0"/>
                <a:cs typeface="Helvetica" panose="020B0604020202020204" pitchFamily="34" charset="0"/>
                <a:hlinkClick r:id="rId10"/>
              </a:rPr>
              <a:t>://www.skillsforcare.org.uk</a:t>
            </a:r>
            <a:r>
              <a:rPr lang="en-IN" sz="900" b="1" u="sng" dirty="0" smtClean="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34" name="TextBox 3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Confidentiality, Integrity &amp; Data Privacy</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14.2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Integrity &amp; Confidentiality</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425" y="136562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0836" y="1752600"/>
            <a:ext cx="8229583" cy="3323987"/>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importance of maintaining trust of the caregiver’s family</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ways through which you can maintain the integrity of the professional relationship you have with the family</a:t>
            </a:r>
            <a:endParaRPr lang="en-US" sz="3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Integrity &amp; Confidentiality</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3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smtClean="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1" name="Rectangle 10"/>
          <p:cNvSpPr/>
          <p:nvPr/>
        </p:nvSpPr>
        <p:spPr>
          <a:xfrm>
            <a:off x="385327" y="1246476"/>
            <a:ext cx="8651169" cy="461665"/>
          </a:xfrm>
          <a:prstGeom prst="rect">
            <a:avLst/>
          </a:prstGeom>
        </p:spPr>
        <p:txBody>
          <a:bodyPr wrap="square">
            <a:spAutoFit/>
          </a:bodyPr>
          <a:lstStyle/>
          <a:p>
            <a:pPr>
              <a:spcBef>
                <a:spcPts val="600"/>
              </a:spcBef>
            </a:pPr>
            <a:r>
              <a:rPr lang="en-GB" sz="2400" dirty="0" smtClean="0">
                <a:solidFill>
                  <a:srgbClr val="002060"/>
                </a:solidFill>
                <a:latin typeface="Helvetica" panose="020B0604020202020204" pitchFamily="34" charset="0"/>
                <a:cs typeface="Helvetica" panose="020B0604020202020204" pitchFamily="34" charset="0"/>
              </a:rPr>
              <a:t>1.  </a:t>
            </a:r>
            <a:r>
              <a:rPr lang="en-GB" sz="2400" dirty="0" smtClean="0">
                <a:solidFill>
                  <a:srgbClr val="0066CC"/>
                </a:solidFill>
                <a:latin typeface="Helvetica" panose="020B0604020202020204" pitchFamily="34" charset="0"/>
                <a:cs typeface="Helvetica" panose="020B0604020202020204" pitchFamily="34" charset="0"/>
              </a:rPr>
              <a:t>Handling information    </a:t>
            </a:r>
            <a:endParaRPr lang="en-GB" sz="2400" dirty="0">
              <a:solidFill>
                <a:srgbClr val="0066CC"/>
              </a:solidFill>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79728"/>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Handling information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4532700" cy="4772623"/>
          </a:xfrm>
        </p:spPr>
        <p:txBody>
          <a:bodyPr>
            <a:normAutofit fontScale="85000" lnSpcReduction="20000"/>
          </a:bodyPr>
          <a:lstStyle/>
          <a:p>
            <a:r>
              <a:rPr lang="en-GB" sz="2800" dirty="0">
                <a:latin typeface="Helvetica" panose="020B0604020202020204" pitchFamily="34" charset="0"/>
                <a:cs typeface="Helvetica" panose="020B0604020202020204" pitchFamily="34" charset="0"/>
              </a:rPr>
              <a:t>The information about an individual's care and support may be personal and </a:t>
            </a:r>
            <a:r>
              <a:rPr lang="en-GB" sz="2800" dirty="0" smtClean="0">
                <a:latin typeface="Helvetica" panose="020B0604020202020204" pitchFamily="34" charset="0"/>
                <a:cs typeface="Helvetica" panose="020B0604020202020204" pitchFamily="34" charset="0"/>
              </a:rPr>
              <a:t>sensitive </a:t>
            </a:r>
            <a:endParaRPr lang="en-GB" sz="2800" dirty="0" smtClean="0">
              <a:latin typeface="Helvetica" panose="020B0604020202020204" pitchFamily="34" charset="0"/>
              <a:cs typeface="Helvetica" panose="020B0604020202020204" pitchFamily="34" charset="0"/>
            </a:endParaRPr>
          </a:p>
          <a:p>
            <a:r>
              <a:rPr lang="en-GB" sz="2800" dirty="0" smtClean="0">
                <a:latin typeface="Helvetica" panose="020B0604020202020204" pitchFamily="34" charset="0"/>
                <a:cs typeface="Helvetica" panose="020B0604020202020204" pitchFamily="34" charset="0"/>
              </a:rPr>
              <a:t>This </a:t>
            </a:r>
            <a:r>
              <a:rPr lang="en-GB" sz="2800" dirty="0">
                <a:latin typeface="Helvetica" panose="020B0604020202020204" pitchFamily="34" charset="0"/>
                <a:cs typeface="Helvetica" panose="020B0604020202020204" pitchFamily="34" charset="0"/>
              </a:rPr>
              <a:t>information must be treated as confidential and only shared with people who need to </a:t>
            </a:r>
            <a:r>
              <a:rPr lang="en-GB" sz="2800" dirty="0" smtClean="0">
                <a:latin typeface="Helvetica" panose="020B0604020202020204" pitchFamily="34" charset="0"/>
                <a:cs typeface="Helvetica" panose="020B0604020202020204" pitchFamily="34" charset="0"/>
              </a:rPr>
              <a:t>know</a:t>
            </a:r>
            <a:endParaRPr lang="en-GB" sz="2800" dirty="0">
              <a:latin typeface="Helvetica" panose="020B0604020202020204" pitchFamily="34" charset="0"/>
              <a:cs typeface="Helvetica" panose="020B0604020202020204" pitchFamily="34" charset="0"/>
            </a:endParaRPr>
          </a:p>
          <a:p>
            <a:pPr marL="0" indent="0">
              <a:buNone/>
            </a:pPr>
            <a:r>
              <a:rPr lang="en-GB" sz="2800" dirty="0" smtClean="0">
                <a:latin typeface="Helvetica" panose="020B0604020202020204" pitchFamily="34" charset="0"/>
                <a:cs typeface="Helvetica" panose="020B0604020202020204" pitchFamily="34" charset="0"/>
              </a:rPr>
              <a:t>Maintaining confidentiality </a:t>
            </a:r>
            <a:r>
              <a:rPr lang="en-GB" sz="2800" dirty="0">
                <a:latin typeface="Helvetica" panose="020B0604020202020204" pitchFamily="34" charset="0"/>
                <a:cs typeface="Helvetica" panose="020B0604020202020204" pitchFamily="34" charset="0"/>
              </a:rPr>
              <a:t>is:</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A legal requirement</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Essential to promote the individual</a:t>
            </a: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An important part of building </a:t>
            </a:r>
            <a:r>
              <a:rPr lang="en-GB" sz="2800" dirty="0" smtClean="0">
                <a:latin typeface="Helvetica" panose="020B0604020202020204" pitchFamily="34" charset="0"/>
                <a:cs typeface="Helvetica" panose="020B0604020202020204" pitchFamily="34" charset="0"/>
              </a:rPr>
              <a:t>trust</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screen"/>
          <a:srcRect l="22245" r="26345"/>
          <a:stretch>
            <a:fillRect/>
          </a:stretch>
        </p:blipFill>
        <p:spPr>
          <a:xfrm>
            <a:off x="5213269" y="1258783"/>
            <a:ext cx="3716976" cy="4959975"/>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9560"/>
            <a:ext cx="9144000" cy="1132503"/>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Information sharing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179512" y="1268760"/>
            <a:ext cx="8892479" cy="714524"/>
          </a:xfrm>
        </p:spPr>
        <p:txBody>
          <a:bodyPr>
            <a:normAutofit fontScale="85000" lnSpcReduction="10000"/>
          </a:bodyPr>
          <a:lstStyle/>
          <a:p>
            <a:pPr marL="0" indent="0">
              <a:buNone/>
            </a:pPr>
            <a:r>
              <a:rPr lang="en-GB" sz="2800" dirty="0">
                <a:latin typeface="Helvetica" panose="020B0604020202020204" pitchFamily="34" charset="0"/>
                <a:cs typeface="Helvetica" panose="020B0604020202020204" pitchFamily="34" charset="0"/>
              </a:rPr>
              <a:t>Information can </a:t>
            </a:r>
            <a:r>
              <a:rPr lang="en-GB" sz="2800" dirty="0" smtClean="0">
                <a:latin typeface="Helvetica" panose="020B0604020202020204" pitchFamily="34" charset="0"/>
                <a:cs typeface="Helvetica" panose="020B0604020202020204" pitchFamily="34" charset="0"/>
              </a:rPr>
              <a:t>only be </a:t>
            </a:r>
            <a:r>
              <a:rPr lang="en-GB" sz="2800" dirty="0">
                <a:latin typeface="Helvetica" panose="020B0604020202020204" pitchFamily="34" charset="0"/>
                <a:cs typeface="Helvetica" panose="020B0604020202020204" pitchFamily="34" charset="0"/>
              </a:rPr>
              <a:t>shared with </a:t>
            </a:r>
            <a:r>
              <a:rPr lang="en-GB" sz="2800" dirty="0" smtClean="0">
                <a:latin typeface="Helvetica" panose="020B0604020202020204" pitchFamily="34" charset="0"/>
                <a:cs typeface="Helvetica" panose="020B0604020202020204" pitchFamily="34" charset="0"/>
              </a:rPr>
              <a:t>people need-to-know basis</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screen"/>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2" y="2953011"/>
            <a:ext cx="7863840" cy="365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The </a:t>
            </a:r>
            <a:r>
              <a:rPr lang="en-GB" dirty="0" smtClean="0">
                <a:solidFill>
                  <a:srgbClr val="002060"/>
                </a:solidFill>
                <a:latin typeface="Helvetica" panose="020B0604020202020204" pitchFamily="34" charset="0"/>
                <a:cs typeface="Helvetica" panose="020B0604020202020204" pitchFamily="34" charset="0"/>
              </a:rPr>
              <a:t>individual’s neighbour or friends</a:t>
            </a:r>
            <a:endParaRPr lang="en-GB"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255325" y="3427328"/>
            <a:ext cx="7863840" cy="365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A health and social care worker who is involved in providing care</a:t>
            </a:r>
            <a:endParaRPr lang="en-GB"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275354" y="3901240"/>
            <a:ext cx="7863840" cy="365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The individual's family </a:t>
            </a:r>
            <a:r>
              <a:rPr lang="en-GB" dirty="0" smtClean="0">
                <a:solidFill>
                  <a:srgbClr val="002060"/>
                </a:solidFill>
                <a:latin typeface="Helvetica" panose="020B0604020202020204" pitchFamily="34" charset="0"/>
                <a:cs typeface="Helvetica" panose="020B0604020202020204" pitchFamily="34" charset="0"/>
              </a:rPr>
              <a:t>member(s) involved in taking care of the individual*</a:t>
            </a:r>
            <a:endParaRPr lang="en-GB"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55324" y="4383528"/>
            <a:ext cx="7863840" cy="365687"/>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The </a:t>
            </a:r>
            <a:r>
              <a:rPr lang="en-GB" dirty="0" smtClean="0">
                <a:solidFill>
                  <a:srgbClr val="002060"/>
                </a:solidFill>
                <a:latin typeface="Helvetica" panose="020B0604020202020204" pitchFamily="34" charset="0"/>
                <a:cs typeface="Helvetica" panose="020B0604020202020204" pitchFamily="34" charset="0"/>
              </a:rPr>
              <a:t>worker’s </a:t>
            </a:r>
            <a:r>
              <a:rPr lang="en-GB" dirty="0">
                <a:solidFill>
                  <a:srgbClr val="002060"/>
                </a:solidFill>
                <a:latin typeface="Helvetica" panose="020B0604020202020204" pitchFamily="34" charset="0"/>
                <a:cs typeface="Helvetica" panose="020B0604020202020204" pitchFamily="34" charset="0"/>
              </a:rPr>
              <a:t>family or friends</a:t>
            </a:r>
            <a:endParaRPr lang="en-GB"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255320" y="4863433"/>
            <a:ext cx="7863840" cy="365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GB" dirty="0" smtClean="0">
              <a:solidFill>
                <a:srgbClr val="002060"/>
              </a:solidFill>
              <a:latin typeface="Helvetica" panose="020B0604020202020204" pitchFamily="34" charset="0"/>
              <a:cs typeface="Helvetica" panose="020B0604020202020204" pitchFamily="34" charset="0"/>
            </a:endParaRPr>
          </a:p>
          <a:p>
            <a:r>
              <a:rPr lang="en-GB" dirty="0" smtClean="0">
                <a:solidFill>
                  <a:srgbClr val="002060"/>
                </a:solidFill>
                <a:latin typeface="Helvetica" panose="020B0604020202020204" pitchFamily="34" charset="0"/>
                <a:cs typeface="Helvetica" panose="020B0604020202020204" pitchFamily="34" charset="0"/>
              </a:rPr>
              <a:t>A </a:t>
            </a:r>
            <a:r>
              <a:rPr lang="en-GB" dirty="0">
                <a:solidFill>
                  <a:srgbClr val="002060"/>
                </a:solidFill>
                <a:latin typeface="Helvetica" panose="020B0604020202020204" pitchFamily="34" charset="0"/>
                <a:cs typeface="Helvetica" panose="020B0604020202020204" pitchFamily="34" charset="0"/>
              </a:rPr>
              <a:t>health and social care worker not involved in providing care </a:t>
            </a:r>
            <a:br>
              <a:rPr lang="en-GB" dirty="0" smtClean="0">
                <a:solidFill>
                  <a:srgbClr val="002060"/>
                </a:solidFill>
                <a:latin typeface="Helvetica" panose="020B0604020202020204" pitchFamily="34" charset="0"/>
                <a:cs typeface="Helvetica" panose="020B0604020202020204" pitchFamily="34" charset="0"/>
              </a:rPr>
            </a:br>
            <a:endParaRPr lang="en-GB"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255324" y="5339728"/>
            <a:ext cx="7863840" cy="36576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rgbClr val="002060"/>
                </a:solidFill>
                <a:latin typeface="Helvetica" panose="020B0604020202020204" pitchFamily="34" charset="0"/>
                <a:cs typeface="Helvetica" panose="020B0604020202020204" pitchFamily="34" charset="0"/>
              </a:rPr>
              <a:t>A worker in a different role who is involved in providing care to </a:t>
            </a:r>
            <a:r>
              <a:rPr lang="en-GB" dirty="0" smtClean="0">
                <a:solidFill>
                  <a:srgbClr val="002060"/>
                </a:solidFill>
                <a:latin typeface="Helvetica" panose="020B0604020202020204" pitchFamily="34" charset="0"/>
                <a:cs typeface="Helvetica" panose="020B0604020202020204" pitchFamily="34" charset="0"/>
              </a:rPr>
              <a:t>the </a:t>
            </a:r>
            <a:r>
              <a:rPr lang="en-GB" dirty="0">
                <a:solidFill>
                  <a:srgbClr val="002060"/>
                </a:solidFill>
                <a:latin typeface="Helvetica" panose="020B0604020202020204" pitchFamily="34" charset="0"/>
                <a:cs typeface="Helvetica" panose="020B0604020202020204" pitchFamily="34" charset="0"/>
              </a:rPr>
              <a:t>individual</a:t>
            </a:r>
            <a:endParaRPr lang="en-GB" dirty="0">
              <a:solidFill>
                <a:srgbClr val="002060"/>
              </a:solidFill>
              <a:latin typeface="Helvetica" panose="020B0604020202020204" pitchFamily="34" charset="0"/>
              <a:cs typeface="Helvetica" panose="020B0604020202020204" pitchFamily="34" charset="0"/>
            </a:endParaRPr>
          </a:p>
        </p:txBody>
      </p:sp>
      <p:sp>
        <p:nvSpPr>
          <p:cNvPr id="17" name="Rectangle 16"/>
          <p:cNvSpPr/>
          <p:nvPr/>
        </p:nvSpPr>
        <p:spPr>
          <a:xfrm>
            <a:off x="6927598" y="2482416"/>
            <a:ext cx="640080" cy="32004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No</a:t>
            </a:r>
            <a:endParaRPr lang="en-GB" b="1" dirty="0">
              <a:latin typeface="Helvetica" panose="020B0604020202020204" pitchFamily="34" charset="0"/>
              <a:cs typeface="Helvetica" panose="020B0604020202020204" pitchFamily="34" charset="0"/>
            </a:endParaRPr>
          </a:p>
        </p:txBody>
      </p:sp>
      <p:sp>
        <p:nvSpPr>
          <p:cNvPr id="18" name="Rectangle 17"/>
          <p:cNvSpPr/>
          <p:nvPr/>
        </p:nvSpPr>
        <p:spPr>
          <a:xfrm>
            <a:off x="5917024" y="2480180"/>
            <a:ext cx="640080" cy="32004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Arial" panose="020B0604020202020204" pitchFamily="34" charset="0"/>
                <a:cs typeface="Arial" panose="020B0604020202020204" pitchFamily="34" charset="0"/>
              </a:rPr>
              <a:t>Yes</a:t>
            </a:r>
            <a:endParaRPr lang="en-GB" b="1" dirty="0">
              <a:latin typeface="Arial" panose="020B0604020202020204" pitchFamily="34" charset="0"/>
              <a:cs typeface="Arial" panose="020B0604020202020204" pitchFamily="34" charset="0"/>
            </a:endParaRPr>
          </a:p>
        </p:txBody>
      </p:sp>
      <p:sp>
        <p:nvSpPr>
          <p:cNvPr id="19" name="Rectangle 18"/>
          <p:cNvSpPr/>
          <p:nvPr/>
        </p:nvSpPr>
        <p:spPr>
          <a:xfrm>
            <a:off x="5508104" y="2368976"/>
            <a:ext cx="432744" cy="584775"/>
          </a:xfrm>
          <a:prstGeom prst="rect">
            <a:avLst/>
          </a:prstGeom>
        </p:spPr>
        <p:txBody>
          <a:bodyPr wrap="square">
            <a:spAutoFit/>
          </a:bodyPr>
          <a:lstStyle/>
          <a:p>
            <a:pPr algn="ctr" defTabSz="914400">
              <a:defRPr/>
            </a:pPr>
            <a:r>
              <a:rPr lang="en-GB" sz="3200" b="1" dirty="0" smtClean="0">
                <a:solidFill>
                  <a:srgbClr val="00B050"/>
                </a:solidFill>
                <a:latin typeface="Arial" panose="020B0604020202020204" pitchFamily="34" charset="0"/>
                <a:cs typeface="Arial" panose="020B0604020202020204" pitchFamily="34" charset="0"/>
                <a:sym typeface="Wingdings" panose="05000000000000000000"/>
              </a:rPr>
              <a:t></a:t>
            </a:r>
            <a:endParaRPr lang="en-GB" sz="3200" b="1" dirty="0">
              <a:solidFill>
                <a:srgbClr val="00B050"/>
              </a:solidFill>
              <a:latin typeface="Arial" panose="020B0604020202020204" pitchFamily="34" charset="0"/>
              <a:cs typeface="Arial" panose="020B0604020202020204" pitchFamily="34" charset="0"/>
            </a:endParaRPr>
          </a:p>
        </p:txBody>
      </p:sp>
      <p:sp>
        <p:nvSpPr>
          <p:cNvPr id="20" name="Rectangle 19"/>
          <p:cNvSpPr/>
          <p:nvPr/>
        </p:nvSpPr>
        <p:spPr>
          <a:xfrm>
            <a:off x="6526121" y="2355974"/>
            <a:ext cx="401071" cy="523220"/>
          </a:xfrm>
          <a:prstGeom prst="rect">
            <a:avLst/>
          </a:prstGeom>
        </p:spPr>
        <p:txBody>
          <a:bodyPr wrap="none">
            <a:spAutoFit/>
          </a:bodyPr>
          <a:lstStyle/>
          <a:p>
            <a:pPr algn="ctr"/>
            <a:r>
              <a:rPr lang="en-GB" sz="2800" b="1" dirty="0" smtClean="0">
                <a:solidFill>
                  <a:srgbClr val="FF0000"/>
                </a:solidFill>
                <a:latin typeface="Arial Rounded MT Bold" panose="020F0704030504030204" pitchFamily="34" charset="0"/>
                <a:cs typeface="Adobe Devanagari" pitchFamily="18" charset="0"/>
              </a:rPr>
              <a:t>X</a:t>
            </a:r>
            <a:endParaRPr lang="en-GB" sz="2800" b="1" dirty="0">
              <a:solidFill>
                <a:srgbClr val="FF0000"/>
              </a:solidFill>
              <a:latin typeface="Arial Rounded MT Bold" panose="020F0704030504030204" pitchFamily="34" charset="0"/>
              <a:cs typeface="Adobe Devanagari" pitchFamily="18" charset="0"/>
            </a:endParaRPr>
          </a:p>
        </p:txBody>
      </p:sp>
      <p:sp>
        <p:nvSpPr>
          <p:cNvPr id="23" name="Content Placeholder 2"/>
          <p:cNvSpPr txBox="1"/>
          <p:nvPr/>
        </p:nvSpPr>
        <p:spPr>
          <a:xfrm>
            <a:off x="323528" y="2060848"/>
            <a:ext cx="7855523" cy="69826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400" dirty="0" smtClean="0">
                <a:latin typeface="Helvetica" panose="020B0604020202020204" pitchFamily="34" charset="0"/>
                <a:cs typeface="Helvetica" panose="020B0604020202020204" pitchFamily="34" charset="0"/>
              </a:rPr>
              <a:t>Which of the people below would ‘need-to-know’ about an individual’s care and support needs?</a:t>
            </a:r>
            <a:endParaRPr lang="en-GB" sz="2400" dirty="0" smtClean="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sp>
        <p:nvSpPr>
          <p:cNvPr id="25" name="Rectangle 24"/>
          <p:cNvSpPr/>
          <p:nvPr/>
        </p:nvSpPr>
        <p:spPr>
          <a:xfrm>
            <a:off x="8131369" y="2855540"/>
            <a:ext cx="401071" cy="523220"/>
          </a:xfrm>
          <a:prstGeom prst="rect">
            <a:avLst/>
          </a:prstGeom>
        </p:spPr>
        <p:txBody>
          <a:bodyPr wrap="none">
            <a:spAutoFit/>
          </a:bodyPr>
          <a:lstStyle/>
          <a:p>
            <a:pPr algn="ctr"/>
            <a:r>
              <a:rPr lang="en-GB" sz="2800" b="1" dirty="0" smtClean="0">
                <a:solidFill>
                  <a:srgbClr val="FF0000"/>
                </a:solidFill>
                <a:latin typeface="Arial Rounded MT Bold" panose="020F0704030504030204" pitchFamily="34" charset="0"/>
                <a:cs typeface="Adobe Devanagari" pitchFamily="18" charset="0"/>
              </a:rPr>
              <a:t>X</a:t>
            </a:r>
            <a:endParaRPr lang="en-GB" sz="2800" b="1" dirty="0">
              <a:solidFill>
                <a:srgbClr val="FF0000"/>
              </a:solidFill>
              <a:latin typeface="Arial Rounded MT Bold" panose="020F0704030504030204" pitchFamily="34" charset="0"/>
              <a:cs typeface="Adobe Devanagari" pitchFamily="18" charset="0"/>
            </a:endParaRPr>
          </a:p>
        </p:txBody>
      </p:sp>
      <p:sp>
        <p:nvSpPr>
          <p:cNvPr id="26" name="Rectangle 25"/>
          <p:cNvSpPr/>
          <p:nvPr/>
        </p:nvSpPr>
        <p:spPr>
          <a:xfrm>
            <a:off x="8141560" y="3296369"/>
            <a:ext cx="432744" cy="584775"/>
          </a:xfrm>
          <a:prstGeom prst="rect">
            <a:avLst/>
          </a:prstGeom>
        </p:spPr>
        <p:txBody>
          <a:bodyPr wrap="square">
            <a:spAutoFit/>
          </a:bodyPr>
          <a:lstStyle/>
          <a:p>
            <a:pPr algn="ctr" defTabSz="914400">
              <a:defRPr/>
            </a:pPr>
            <a:r>
              <a:rPr lang="en-GB" sz="3200" b="1" dirty="0" smtClean="0">
                <a:solidFill>
                  <a:srgbClr val="00B050"/>
                </a:solidFill>
                <a:latin typeface="Arial" panose="020B0604020202020204" pitchFamily="34" charset="0"/>
                <a:cs typeface="Arial" panose="020B0604020202020204" pitchFamily="34" charset="0"/>
                <a:sym typeface="Wingdings" panose="05000000000000000000"/>
              </a:rPr>
              <a:t></a:t>
            </a:r>
            <a:endParaRPr lang="en-GB" sz="3200" b="1" dirty="0">
              <a:solidFill>
                <a:srgbClr val="00B050"/>
              </a:solidFill>
              <a:latin typeface="Arial" panose="020B0604020202020204" pitchFamily="34" charset="0"/>
              <a:cs typeface="Arial" panose="020B0604020202020204" pitchFamily="34" charset="0"/>
            </a:endParaRPr>
          </a:p>
        </p:txBody>
      </p:sp>
      <p:sp>
        <p:nvSpPr>
          <p:cNvPr id="27" name="Rectangle 26"/>
          <p:cNvSpPr/>
          <p:nvPr/>
        </p:nvSpPr>
        <p:spPr>
          <a:xfrm>
            <a:off x="8153288" y="3780329"/>
            <a:ext cx="432744" cy="584775"/>
          </a:xfrm>
          <a:prstGeom prst="rect">
            <a:avLst/>
          </a:prstGeom>
        </p:spPr>
        <p:txBody>
          <a:bodyPr wrap="square">
            <a:spAutoFit/>
          </a:bodyPr>
          <a:lstStyle/>
          <a:p>
            <a:pPr algn="ctr" defTabSz="914400">
              <a:defRPr/>
            </a:pPr>
            <a:r>
              <a:rPr lang="en-GB" sz="3200" b="1" dirty="0" smtClean="0">
                <a:solidFill>
                  <a:srgbClr val="00B050"/>
                </a:solidFill>
                <a:latin typeface="Arial" panose="020B0604020202020204" pitchFamily="34" charset="0"/>
                <a:cs typeface="Arial" panose="020B0604020202020204" pitchFamily="34" charset="0"/>
                <a:sym typeface="Wingdings" panose="05000000000000000000"/>
              </a:rPr>
              <a:t></a:t>
            </a:r>
            <a:endParaRPr lang="en-GB" sz="3200" b="1" dirty="0">
              <a:solidFill>
                <a:srgbClr val="00B050"/>
              </a:solidFill>
              <a:latin typeface="Arial" panose="020B0604020202020204" pitchFamily="34" charset="0"/>
              <a:cs typeface="Arial" panose="020B0604020202020204" pitchFamily="34" charset="0"/>
            </a:endParaRPr>
          </a:p>
        </p:txBody>
      </p:sp>
      <p:sp>
        <p:nvSpPr>
          <p:cNvPr id="29" name="Rectangle 28"/>
          <p:cNvSpPr/>
          <p:nvPr/>
        </p:nvSpPr>
        <p:spPr>
          <a:xfrm>
            <a:off x="8130536" y="4776316"/>
            <a:ext cx="401071" cy="523220"/>
          </a:xfrm>
          <a:prstGeom prst="rect">
            <a:avLst/>
          </a:prstGeom>
        </p:spPr>
        <p:txBody>
          <a:bodyPr wrap="none">
            <a:spAutoFit/>
          </a:bodyPr>
          <a:lstStyle/>
          <a:p>
            <a:pPr algn="ctr"/>
            <a:r>
              <a:rPr lang="en-GB" sz="2800" b="1" dirty="0" smtClean="0">
                <a:solidFill>
                  <a:srgbClr val="FF0000"/>
                </a:solidFill>
                <a:latin typeface="Arial Rounded MT Bold" panose="020F0704030504030204" pitchFamily="34" charset="0"/>
                <a:cs typeface="Adobe Devanagari" pitchFamily="18" charset="0"/>
              </a:rPr>
              <a:t>X</a:t>
            </a:r>
            <a:endParaRPr lang="en-GB" sz="2800" b="1" dirty="0">
              <a:solidFill>
                <a:srgbClr val="FF0000"/>
              </a:solidFill>
              <a:latin typeface="Arial Rounded MT Bold" panose="020F0704030504030204" pitchFamily="34" charset="0"/>
              <a:cs typeface="Adobe Devanagari" pitchFamily="18" charset="0"/>
            </a:endParaRPr>
          </a:p>
        </p:txBody>
      </p:sp>
      <p:sp>
        <p:nvSpPr>
          <p:cNvPr id="30" name="Rectangle 29"/>
          <p:cNvSpPr/>
          <p:nvPr/>
        </p:nvSpPr>
        <p:spPr>
          <a:xfrm>
            <a:off x="8130536" y="4304076"/>
            <a:ext cx="401071" cy="523220"/>
          </a:xfrm>
          <a:prstGeom prst="rect">
            <a:avLst/>
          </a:prstGeom>
        </p:spPr>
        <p:txBody>
          <a:bodyPr wrap="none">
            <a:spAutoFit/>
          </a:bodyPr>
          <a:lstStyle/>
          <a:p>
            <a:pPr algn="ctr"/>
            <a:r>
              <a:rPr lang="en-GB" sz="2800" b="1" dirty="0" smtClean="0">
                <a:solidFill>
                  <a:srgbClr val="FF0000"/>
                </a:solidFill>
                <a:latin typeface="Arial Rounded MT Bold" panose="020F0704030504030204" pitchFamily="34" charset="0"/>
                <a:cs typeface="Adobe Devanagari" pitchFamily="18" charset="0"/>
              </a:rPr>
              <a:t>X</a:t>
            </a:r>
            <a:endParaRPr lang="en-GB" sz="2800" b="1" dirty="0">
              <a:solidFill>
                <a:srgbClr val="FF0000"/>
              </a:solidFill>
              <a:latin typeface="Arial Rounded MT Bold" panose="020F0704030504030204" pitchFamily="34" charset="0"/>
              <a:cs typeface="Adobe Devanagari" pitchFamily="18" charset="0"/>
            </a:endParaRPr>
          </a:p>
        </p:txBody>
      </p:sp>
      <p:sp>
        <p:nvSpPr>
          <p:cNvPr id="31" name="Rectangle 30"/>
          <p:cNvSpPr/>
          <p:nvPr/>
        </p:nvSpPr>
        <p:spPr>
          <a:xfrm>
            <a:off x="8141560" y="5220489"/>
            <a:ext cx="432744" cy="584775"/>
          </a:xfrm>
          <a:prstGeom prst="rect">
            <a:avLst/>
          </a:prstGeom>
        </p:spPr>
        <p:txBody>
          <a:bodyPr wrap="square">
            <a:spAutoFit/>
          </a:bodyPr>
          <a:lstStyle/>
          <a:p>
            <a:pPr algn="ctr" defTabSz="914400">
              <a:defRPr/>
            </a:pPr>
            <a:r>
              <a:rPr lang="en-GB" sz="3200" b="1" dirty="0" smtClean="0">
                <a:solidFill>
                  <a:srgbClr val="00B050"/>
                </a:solidFill>
                <a:latin typeface="Arial" panose="020B0604020202020204" pitchFamily="34" charset="0"/>
                <a:cs typeface="Arial" panose="020B0604020202020204" pitchFamily="34" charset="0"/>
                <a:sym typeface="Wingdings" panose="05000000000000000000"/>
              </a:rPr>
              <a:t></a:t>
            </a:r>
            <a:endParaRPr lang="en-GB" sz="3200" b="1" dirty="0">
              <a:solidFill>
                <a:srgbClr val="00B050"/>
              </a:solidFill>
              <a:latin typeface="Arial" panose="020B0604020202020204" pitchFamily="34" charset="0"/>
              <a:cs typeface="Arial"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28" name="TextBox 27"/>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fade">
                                      <p:cBhvr>
                                        <p:cTn id="29"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9560"/>
            <a:ext cx="9143998" cy="1152167"/>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Social media</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700808"/>
            <a:ext cx="4340488" cy="4032448"/>
          </a:xfrm>
        </p:spPr>
        <p:txBody>
          <a:bodyPr>
            <a:normAutofit fontScale="92500"/>
          </a:bodyPr>
          <a:lstStyle/>
          <a:p>
            <a:pPr>
              <a:spcBef>
                <a:spcPts val="600"/>
              </a:spcBef>
            </a:pPr>
            <a:r>
              <a:rPr lang="en-GB" sz="2600" dirty="0">
                <a:latin typeface="Helvetica" panose="020B0604020202020204" pitchFamily="34" charset="0"/>
                <a:cs typeface="Helvetica" panose="020B0604020202020204" pitchFamily="34" charset="0"/>
              </a:rPr>
              <a:t>The internet enables sharing of information through social media such as ‘Facebook’ and ‘Twitter</a:t>
            </a:r>
            <a:r>
              <a:rPr lang="en-GB" sz="2600" dirty="0" smtClean="0">
                <a:latin typeface="Helvetica" panose="020B0604020202020204" pitchFamily="34" charset="0"/>
                <a:cs typeface="Helvetica" panose="020B0604020202020204" pitchFamily="34" charset="0"/>
              </a:rPr>
              <a:t>’</a:t>
            </a:r>
            <a:endParaRPr lang="en-GB" sz="2600" dirty="0">
              <a:latin typeface="Helvetica" panose="020B0604020202020204" pitchFamily="34" charset="0"/>
              <a:cs typeface="Helvetica" panose="020B0604020202020204" pitchFamily="34" charset="0"/>
            </a:endParaRPr>
          </a:p>
          <a:p>
            <a:pPr>
              <a:spcBef>
                <a:spcPts val="600"/>
              </a:spcBef>
            </a:pPr>
            <a:r>
              <a:rPr lang="en-GB" sz="2600" dirty="0">
                <a:latin typeface="Helvetica" panose="020B0604020202020204" pitchFamily="34" charset="0"/>
                <a:cs typeface="Helvetica" panose="020B0604020202020204" pitchFamily="34" charset="0"/>
              </a:rPr>
              <a:t>Mobile internet technology makes it possible to share information instantly increasing the risks of breaching </a:t>
            </a:r>
            <a:r>
              <a:rPr lang="en-GB" sz="2600" dirty="0" smtClean="0">
                <a:latin typeface="Helvetica" panose="020B0604020202020204" pitchFamily="34" charset="0"/>
                <a:cs typeface="Helvetica" panose="020B0604020202020204" pitchFamily="34" charset="0"/>
              </a:rPr>
              <a:t>confidentiality</a:t>
            </a:r>
            <a:endParaRPr lang="en-GB" sz="26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screen"/>
          <a:srcRect l="9185" r="35853"/>
          <a:stretch>
            <a:fillRect/>
          </a:stretch>
        </p:blipFill>
        <p:spPr>
          <a:xfrm>
            <a:off x="4819576" y="1228106"/>
            <a:ext cx="4039416" cy="4899561"/>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6"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69896"/>
            <a:ext cx="9141032" cy="112267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Data Protection Act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3"/>
            <a:ext cx="8627418" cy="4916640"/>
          </a:xfrm>
        </p:spPr>
        <p:txBody>
          <a:bodyPr>
            <a:normAutofit fontScale="85000" lnSpcReduction="20000"/>
          </a:bodyPr>
          <a:lstStyle/>
          <a:p>
            <a:pPr marL="0" indent="0">
              <a:buNone/>
            </a:pPr>
            <a:r>
              <a:rPr lang="en-GB" sz="3100" dirty="0">
                <a:latin typeface="Helvetica" panose="020B0604020202020204" pitchFamily="34" charset="0"/>
                <a:cs typeface="Helvetica" panose="020B0604020202020204" pitchFamily="34" charset="0"/>
              </a:rPr>
              <a:t>The Data Protection </a:t>
            </a:r>
            <a:r>
              <a:rPr lang="en-GB" sz="3100" dirty="0" smtClean="0">
                <a:latin typeface="Helvetica" panose="020B0604020202020204" pitchFamily="34" charset="0"/>
                <a:cs typeface="Helvetica" panose="020B0604020202020204" pitchFamily="34" charset="0"/>
              </a:rPr>
              <a:t>introduces </a:t>
            </a:r>
            <a:r>
              <a:rPr lang="en-GB" sz="3100" dirty="0">
                <a:latin typeface="Helvetica" panose="020B0604020202020204" pitchFamily="34" charset="0"/>
                <a:cs typeface="Helvetica" panose="020B0604020202020204" pitchFamily="34" charset="0"/>
              </a:rPr>
              <a:t>rules on the storage and use of information. </a:t>
            </a:r>
            <a:endParaRPr lang="en-GB" sz="3100" dirty="0" smtClean="0">
              <a:latin typeface="Helvetica" panose="020B0604020202020204" pitchFamily="34" charset="0"/>
              <a:cs typeface="Helvetica" panose="020B0604020202020204" pitchFamily="34" charset="0"/>
            </a:endParaRPr>
          </a:p>
          <a:p>
            <a:pPr marL="0" indent="0">
              <a:buNone/>
            </a:pPr>
            <a:r>
              <a:rPr lang="en-GB" sz="3100" dirty="0" smtClean="0">
                <a:latin typeface="Helvetica" panose="020B0604020202020204" pitchFamily="34" charset="0"/>
                <a:cs typeface="Helvetica" panose="020B0604020202020204" pitchFamily="34" charset="0"/>
              </a:rPr>
              <a:t>1</a:t>
            </a:r>
            <a:r>
              <a:rPr lang="en-GB" sz="3100" dirty="0">
                <a:latin typeface="Helvetica" panose="020B0604020202020204" pitchFamily="34" charset="0"/>
                <a:cs typeface="Helvetica" panose="020B0604020202020204" pitchFamily="34" charset="0"/>
              </a:rPr>
              <a:t>. Must be processed in a fair and lawful </a:t>
            </a:r>
            <a:r>
              <a:rPr lang="en-GB" sz="3100" dirty="0" smtClean="0">
                <a:latin typeface="Helvetica" panose="020B0604020202020204" pitchFamily="34" charset="0"/>
                <a:cs typeface="Helvetica" panose="020B0604020202020204" pitchFamily="34" charset="0"/>
              </a:rPr>
              <a:t>way</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2. Can only be processed for limited purpose, e.g. in a way previously specified that you have consented </a:t>
            </a:r>
            <a:r>
              <a:rPr lang="en-GB" sz="3100" dirty="0" smtClean="0">
                <a:latin typeface="Helvetica" panose="020B0604020202020204" pitchFamily="34" charset="0"/>
                <a:cs typeface="Helvetica" panose="020B0604020202020204" pitchFamily="34" charset="0"/>
              </a:rPr>
              <a:t>to</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3. Have to be relevant, adequate to their intended use and kept to a </a:t>
            </a:r>
            <a:r>
              <a:rPr lang="en-GB" sz="3100" dirty="0" smtClean="0">
                <a:latin typeface="Helvetica" panose="020B0604020202020204" pitchFamily="34" charset="0"/>
                <a:cs typeface="Helvetica" panose="020B0604020202020204" pitchFamily="34" charset="0"/>
              </a:rPr>
              <a:t>minimum</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4. Have to be accurate and </a:t>
            </a:r>
            <a:r>
              <a:rPr lang="en-GB" sz="3100" dirty="0" smtClean="0">
                <a:latin typeface="Helvetica" panose="020B0604020202020204" pitchFamily="34" charset="0"/>
                <a:cs typeface="Helvetica" panose="020B0604020202020204" pitchFamily="34" charset="0"/>
              </a:rPr>
              <a:t>up-to-date</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5. Should not be kept for longer than </a:t>
            </a:r>
            <a:r>
              <a:rPr lang="en-GB" sz="3100" dirty="0" smtClean="0">
                <a:latin typeface="Helvetica" panose="020B0604020202020204" pitchFamily="34" charset="0"/>
                <a:cs typeface="Helvetica" panose="020B0604020202020204" pitchFamily="34" charset="0"/>
              </a:rPr>
              <a:t>necessary</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6. Should be processed in accordance with your </a:t>
            </a:r>
            <a:r>
              <a:rPr lang="en-GB" sz="3100" dirty="0" smtClean="0">
                <a:latin typeface="Helvetica" panose="020B0604020202020204" pitchFamily="34" charset="0"/>
                <a:cs typeface="Helvetica" panose="020B0604020202020204" pitchFamily="34" charset="0"/>
              </a:rPr>
              <a:t>rights</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7. Should be stored </a:t>
            </a:r>
            <a:r>
              <a:rPr lang="en-GB" sz="3100" dirty="0" smtClean="0">
                <a:latin typeface="Helvetica" panose="020B0604020202020204" pitchFamily="34" charset="0"/>
                <a:cs typeface="Helvetica" panose="020B0604020202020204" pitchFamily="34" charset="0"/>
              </a:rPr>
              <a:t>securely</a:t>
            </a:r>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8. Should not be transferred to other countries where there is no adequate protection in place.</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69896"/>
            <a:ext cx="9143999" cy="112267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Freedom of Information Act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639293" cy="1316239"/>
          </a:xfrm>
        </p:spPr>
        <p:txBody>
          <a:bodyPr>
            <a:normAutofit fontScale="92500"/>
          </a:bodyPr>
          <a:lstStyle/>
          <a:p>
            <a:pPr marL="0" indent="0">
              <a:buNone/>
            </a:pPr>
            <a:r>
              <a:rPr lang="en-GB" sz="2800" dirty="0">
                <a:latin typeface="Helvetica" panose="020B0604020202020204" pitchFamily="34" charset="0"/>
                <a:cs typeface="Helvetica" panose="020B0604020202020204" pitchFamily="34" charset="0"/>
              </a:rPr>
              <a:t>The Freedom of Information </a:t>
            </a:r>
            <a:r>
              <a:rPr lang="en-GB" sz="2800" dirty="0" smtClean="0">
                <a:latin typeface="Helvetica" panose="020B0604020202020204" pitchFamily="34" charset="0"/>
                <a:cs typeface="Helvetica" panose="020B0604020202020204" pitchFamily="34" charset="0"/>
              </a:rPr>
              <a:t>and </a:t>
            </a:r>
            <a:r>
              <a:rPr lang="en-GB" sz="2800" dirty="0">
                <a:latin typeface="Helvetica" panose="020B0604020202020204" pitchFamily="34" charset="0"/>
                <a:cs typeface="Helvetica" panose="020B0604020202020204" pitchFamily="34" charset="0"/>
              </a:rPr>
              <a:t>the Environmental Information Regulations allow members of the public to access recorded information held by public </a:t>
            </a:r>
            <a:r>
              <a:rPr lang="en-GB" sz="2800" dirty="0" smtClean="0">
                <a:latin typeface="Helvetica" panose="020B0604020202020204" pitchFamily="34" charset="0"/>
                <a:cs typeface="Helvetica" panose="020B0604020202020204" pitchFamily="34" charset="0"/>
              </a:rPr>
              <a:t>authorities.</a:t>
            </a:r>
            <a:endParaRPr lang="en-GB" sz="42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screen"/>
          <a:srcRect t="25439" b="16628"/>
          <a:stretch>
            <a:fillRect/>
          </a:stretch>
        </p:blipFill>
        <p:spPr>
          <a:xfrm>
            <a:off x="255324" y="2814451"/>
            <a:ext cx="8639293" cy="3467596"/>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7202"/>
            <a:ext cx="9143999"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Handling information in health </a:t>
            </a:r>
            <a:br>
              <a:rPr lang="en-GB" sz="3600" b="1" dirty="0" smtClean="0">
                <a:solidFill>
                  <a:schemeClr val="bg1"/>
                </a:solidFill>
                <a:latin typeface="Helvetica" panose="020B0604020202020204" pitchFamily="34" charset="0"/>
                <a:cs typeface="Helvetica" panose="020B0604020202020204" pitchFamily="34" charset="0"/>
              </a:rPr>
            </a:br>
            <a:r>
              <a:rPr lang="en-GB" sz="3600" b="1" dirty="0" smtClean="0">
                <a:solidFill>
                  <a:schemeClr val="bg1"/>
                </a:solidFill>
                <a:latin typeface="Helvetica" panose="020B0604020202020204" pitchFamily="34" charset="0"/>
                <a:cs typeface="Helvetica" panose="020B0604020202020204" pitchFamily="34" charset="0"/>
              </a:rPr>
              <a:t>and </a:t>
            </a:r>
            <a:r>
              <a:rPr lang="en-GB" sz="3600" b="1" dirty="0">
                <a:solidFill>
                  <a:schemeClr val="bg1"/>
                </a:solidFill>
                <a:latin typeface="Helvetica" panose="020B0604020202020204" pitchFamily="34" charset="0"/>
                <a:cs typeface="Helvetica" panose="020B0604020202020204" pitchFamily="34" charset="0"/>
              </a:rPr>
              <a:t>social care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20673"/>
            <a:ext cx="8574381" cy="1697257"/>
          </a:xfrm>
        </p:spPr>
        <p:txBody>
          <a:bodyPr/>
          <a:lstStyle/>
          <a:p>
            <a:r>
              <a:rPr lang="en-GB" sz="2400" dirty="0">
                <a:latin typeface="Helvetica" panose="020B0604020202020204" pitchFamily="34" charset="0"/>
                <a:cs typeface="Helvetica" panose="020B0604020202020204" pitchFamily="34" charset="0"/>
              </a:rPr>
              <a:t>You must always work in agreed ways that </a:t>
            </a:r>
            <a:br>
              <a:rPr lang="en-GB" sz="2400" dirty="0" smtClean="0">
                <a:latin typeface="Helvetica" panose="020B0604020202020204" pitchFamily="34" charset="0"/>
                <a:cs typeface="Helvetica" panose="020B0604020202020204" pitchFamily="34" charset="0"/>
              </a:rPr>
            </a:br>
            <a:r>
              <a:rPr lang="en-GB" sz="2400" dirty="0" smtClean="0">
                <a:latin typeface="Helvetica" panose="020B0604020202020204" pitchFamily="34" charset="0"/>
                <a:cs typeface="Helvetica" panose="020B0604020202020204" pitchFamily="34" charset="0"/>
              </a:rPr>
              <a:t>protect information </a:t>
            </a:r>
            <a:endParaRPr lang="en-GB" sz="2400" dirty="0" smtClean="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Examples of policies and procedures which protect information include:</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screen"/>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8644" y="3147656"/>
            <a:ext cx="2888317"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Computer firewalls</a:t>
            </a:r>
            <a:endParaRPr lang="en-GB" sz="2200" b="1" dirty="0">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4025637"/>
            <a:ext cx="4056149"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a:solidFill>
                  <a:prstClr val="white"/>
                </a:solidFill>
                <a:latin typeface="Helvetica" panose="020B0604020202020204" pitchFamily="34" charset="0"/>
                <a:cs typeface="Helvetica" panose="020B0604020202020204" pitchFamily="34" charset="0"/>
              </a:rPr>
              <a:t>Not sharing passwords with unauthorised people</a:t>
            </a:r>
            <a:endParaRPr lang="en-GB" sz="2200" b="1" dirty="0">
              <a:solidFill>
                <a:prstClr val="white"/>
              </a:solidFill>
              <a:latin typeface="Helvetica" panose="020B0604020202020204" pitchFamily="34" charset="0"/>
              <a:cs typeface="Helvetica" panose="020B0604020202020204" pitchFamily="34" charset="0"/>
            </a:endParaRPr>
          </a:p>
        </p:txBody>
      </p:sp>
      <p:sp>
        <p:nvSpPr>
          <p:cNvPr id="7" name="Rectangle 6"/>
          <p:cNvSpPr/>
          <p:nvPr/>
        </p:nvSpPr>
        <p:spPr>
          <a:xfrm>
            <a:off x="3207258" y="3147656"/>
            <a:ext cx="2718530"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Secure storage of keys</a:t>
            </a:r>
            <a:endParaRPr lang="en-GB" sz="2200" b="1" dirty="0">
              <a:solidFill>
                <a:prstClr val="white"/>
              </a:solidFill>
              <a:latin typeface="Helvetica" panose="020B0604020202020204" pitchFamily="34" charset="0"/>
              <a:cs typeface="Helvetica" panose="020B0604020202020204" pitchFamily="34" charset="0"/>
            </a:endParaRPr>
          </a:p>
        </p:txBody>
      </p:sp>
      <p:sp>
        <p:nvSpPr>
          <p:cNvPr id="8" name="Rectangle 7"/>
          <p:cNvSpPr/>
          <p:nvPr/>
        </p:nvSpPr>
        <p:spPr>
          <a:xfrm>
            <a:off x="4382723" y="4025637"/>
            <a:ext cx="4446983"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Locked filing cabinets and cupboards</a:t>
            </a:r>
            <a:endParaRPr lang="en-GB" sz="2200" b="1" dirty="0">
              <a:solidFill>
                <a:prstClr val="white"/>
              </a:solidFill>
              <a:latin typeface="Helvetica" panose="020B0604020202020204" pitchFamily="34" charset="0"/>
              <a:cs typeface="Helvetica" panose="020B0604020202020204" pitchFamily="34" charset="0"/>
            </a:endParaRPr>
          </a:p>
        </p:txBody>
      </p:sp>
      <p:sp>
        <p:nvSpPr>
          <p:cNvPr id="9" name="Rectangle 8"/>
          <p:cNvSpPr/>
          <p:nvPr/>
        </p:nvSpPr>
        <p:spPr>
          <a:xfrm>
            <a:off x="255324" y="4903226"/>
            <a:ext cx="3398957"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Password protection</a:t>
            </a:r>
            <a:endParaRPr lang="en-GB" sz="2200" b="1" dirty="0">
              <a:solidFill>
                <a:prstClr val="white"/>
              </a:solidFill>
              <a:latin typeface="Helvetica" panose="020B0604020202020204" pitchFamily="34" charset="0"/>
              <a:cs typeface="Helvetica" panose="020B0604020202020204" pitchFamily="34" charset="0"/>
            </a:endParaRPr>
          </a:p>
        </p:txBody>
      </p:sp>
      <p:sp>
        <p:nvSpPr>
          <p:cNvPr id="10" name="Rectangle 9"/>
          <p:cNvSpPr/>
          <p:nvPr/>
        </p:nvSpPr>
        <p:spPr>
          <a:xfrm>
            <a:off x="3705101" y="4903226"/>
            <a:ext cx="5124604"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Security </a:t>
            </a:r>
            <a:r>
              <a:rPr lang="en-GB" sz="2200" b="1" dirty="0" smtClean="0">
                <a:solidFill>
                  <a:prstClr val="white"/>
                </a:solidFill>
                <a:latin typeface="Helvetica" panose="020B0604020202020204" pitchFamily="34" charset="0"/>
                <a:cs typeface="Helvetica" panose="020B0604020202020204" pitchFamily="34" charset="0"/>
              </a:rPr>
              <a:t>to </a:t>
            </a:r>
            <a:r>
              <a:rPr lang="en-GB" sz="2200" b="1" dirty="0">
                <a:solidFill>
                  <a:prstClr val="white"/>
                </a:solidFill>
                <a:latin typeface="Helvetica" panose="020B0604020202020204" pitchFamily="34" charset="0"/>
                <a:cs typeface="Helvetica" panose="020B0604020202020204" pitchFamily="34" charset="0"/>
              </a:rPr>
              <a:t>access </a:t>
            </a:r>
            <a:r>
              <a:rPr lang="en-GB" sz="2200" b="1" dirty="0" smtClean="0">
                <a:solidFill>
                  <a:prstClr val="white"/>
                </a:solidFill>
                <a:latin typeface="Helvetica" panose="020B0604020202020204" pitchFamily="34" charset="0"/>
                <a:cs typeface="Helvetica" panose="020B0604020202020204" pitchFamily="34" charset="0"/>
              </a:rPr>
              <a:t>in secure </a:t>
            </a:r>
            <a:r>
              <a:rPr lang="en-GB" sz="2200" b="1" dirty="0">
                <a:solidFill>
                  <a:prstClr val="white"/>
                </a:solidFill>
                <a:latin typeface="Helvetica" panose="020B0604020202020204" pitchFamily="34" charset="0"/>
                <a:cs typeface="Helvetica" panose="020B0604020202020204" pitchFamily="34" charset="0"/>
              </a:rPr>
              <a:t>areas</a:t>
            </a:r>
            <a:endParaRPr lang="en-GB" sz="2200" b="1" dirty="0">
              <a:solidFill>
                <a:prstClr val="white"/>
              </a:solidFill>
              <a:latin typeface="Helvetica" panose="020B0604020202020204" pitchFamily="34" charset="0"/>
              <a:cs typeface="Helvetica" panose="020B0604020202020204" pitchFamily="34" charset="0"/>
            </a:endParaRPr>
          </a:p>
        </p:txBody>
      </p:sp>
      <p:sp>
        <p:nvSpPr>
          <p:cNvPr id="11" name="Rectangle 10"/>
          <p:cNvSpPr/>
          <p:nvPr/>
        </p:nvSpPr>
        <p:spPr>
          <a:xfrm>
            <a:off x="5985164" y="3147655"/>
            <a:ext cx="2844542" cy="80611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prstClr val="white"/>
                </a:solidFill>
                <a:latin typeface="Helvetica" panose="020B0604020202020204" pitchFamily="34" charset="0"/>
                <a:cs typeface="Helvetica" panose="020B0604020202020204" pitchFamily="34" charset="0"/>
              </a:rPr>
              <a:t>Office security codes</a:t>
            </a:r>
            <a:endParaRPr lang="en-GB" sz="2200" b="1" dirty="0">
              <a:solidFill>
                <a:prstClr val="white"/>
              </a:solidFill>
              <a:latin typeface="Helvetica" panose="020B0604020202020204" pitchFamily="34" charset="0"/>
              <a:cs typeface="Helvetica" panose="020B0604020202020204" pitchFamily="34" charset="0"/>
            </a:endParaRPr>
          </a:p>
        </p:txBody>
      </p:sp>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9560"/>
            <a:ext cx="9144000" cy="1152167"/>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Care plans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97203" y="1320673"/>
            <a:ext cx="8639293" cy="4052543"/>
          </a:xfrm>
        </p:spPr>
        <p:txBody>
          <a:bodyPr>
            <a:normAutofit fontScale="77500" lnSpcReduction="20000"/>
          </a:bodyPr>
          <a:lstStyle/>
          <a:p>
            <a:pPr marL="0" indent="0">
              <a:buNone/>
            </a:pPr>
            <a:r>
              <a:rPr lang="en-GB" sz="3100" dirty="0">
                <a:latin typeface="Helvetica" panose="020B0604020202020204" pitchFamily="34" charset="0"/>
                <a:cs typeface="Helvetica" panose="020B0604020202020204" pitchFamily="34" charset="0"/>
              </a:rPr>
              <a:t>Care plans are an important tool in good communication between those involved in providing care and </a:t>
            </a:r>
            <a:r>
              <a:rPr lang="en-GB" sz="3100" dirty="0" smtClean="0">
                <a:latin typeface="Helvetica" panose="020B0604020202020204" pitchFamily="34" charset="0"/>
                <a:cs typeface="Helvetica" panose="020B0604020202020204" pitchFamily="34" charset="0"/>
              </a:rPr>
              <a:t>support</a:t>
            </a:r>
            <a:endParaRPr lang="en-GB" sz="3100" dirty="0">
              <a:latin typeface="Helvetica" panose="020B0604020202020204" pitchFamily="34" charset="0"/>
              <a:cs typeface="Helvetica" panose="020B0604020202020204" pitchFamily="34" charset="0"/>
            </a:endParaRPr>
          </a:p>
          <a:p>
            <a:endParaRPr lang="en-GB" sz="3100" dirty="0">
              <a:latin typeface="Helvetica" panose="020B0604020202020204" pitchFamily="34" charset="0"/>
              <a:cs typeface="Helvetica" panose="020B0604020202020204" pitchFamily="34" charset="0"/>
            </a:endParaRPr>
          </a:p>
          <a:p>
            <a:pPr marL="0" indent="0">
              <a:buNone/>
            </a:pPr>
            <a:r>
              <a:rPr lang="en-GB" sz="3100" dirty="0">
                <a:latin typeface="Helvetica" panose="020B0604020202020204" pitchFamily="34" charset="0"/>
                <a:cs typeface="Helvetica" panose="020B0604020202020204" pitchFamily="34" charset="0"/>
              </a:rPr>
              <a:t>In order to ensure quality and consistency of care </a:t>
            </a:r>
            <a:br>
              <a:rPr lang="en-GB" sz="3100" dirty="0" smtClean="0">
                <a:latin typeface="Helvetica" panose="020B0604020202020204" pitchFamily="34" charset="0"/>
                <a:cs typeface="Helvetica" panose="020B0604020202020204" pitchFamily="34" charset="0"/>
              </a:rPr>
            </a:br>
            <a:r>
              <a:rPr lang="en-GB" sz="3100" dirty="0" smtClean="0">
                <a:latin typeface="Helvetica" panose="020B0604020202020204" pitchFamily="34" charset="0"/>
                <a:cs typeface="Helvetica" panose="020B0604020202020204" pitchFamily="34" charset="0"/>
              </a:rPr>
              <a:t>they </a:t>
            </a:r>
            <a:r>
              <a:rPr lang="en-GB" sz="3100" dirty="0">
                <a:latin typeface="Helvetica" panose="020B0604020202020204" pitchFamily="34" charset="0"/>
                <a:cs typeface="Helvetica" panose="020B0604020202020204" pitchFamily="34" charset="0"/>
              </a:rPr>
              <a:t>must be: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Kept up to date</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Complete</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Accurate </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Legible</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Factual (without opinion)</a:t>
            </a:r>
            <a:endParaRPr lang="en-GB" sz="3100" dirty="0">
              <a:latin typeface="Helvetica" panose="020B0604020202020204" pitchFamily="34" charset="0"/>
              <a:cs typeface="Helvetica" panose="020B0604020202020204" pitchFamily="34" charset="0"/>
            </a:endParaRPr>
          </a:p>
          <a:p>
            <a:r>
              <a:rPr lang="en-GB" sz="3100" dirty="0">
                <a:latin typeface="Helvetica" panose="020B0604020202020204" pitchFamily="34" charset="0"/>
                <a:cs typeface="Helvetica" panose="020B0604020202020204" pitchFamily="34" charset="0"/>
              </a:rPr>
              <a:t>Free from </a:t>
            </a:r>
            <a:r>
              <a:rPr lang="en-GB" sz="3100" dirty="0" smtClean="0">
                <a:latin typeface="Helvetica" panose="020B0604020202020204" pitchFamily="34" charset="0"/>
                <a:cs typeface="Helvetica" panose="020B0604020202020204" pitchFamily="34" charset="0"/>
              </a:rPr>
              <a:t>jargon</a:t>
            </a:r>
            <a:endParaRPr lang="en-GB" sz="31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9.xml><?xml version="1.0" encoding="utf-8"?>
<p:tagLst xmlns:p="http://schemas.openxmlformats.org/presentationml/2006/main">
  <p:tag name="MMPROD_NEXTUNIQUEID" val="10010"/>
  <p:tag name="MMPROD_UIPERSISTENCEDATA" val="MMPROD_UIPERSISTENCEDATA"/>
  <p:tag name="MMPROD_UIDATA" val="&lt;database version=&quot;10.0&quot;&gt;&lt;object type=&quot;1&quot; unique_id=&quot;10001&quot;&gt;&lt;object type=&quot;2&quot; unique_id=&quot;36820&quot;&gt;&lt;object type=&quot;3&quot; unique_id=&quot;36821&quot;&gt;&lt;property id=&quot;20148&quot; value=&quot;5&quot;/&gt;&lt;property id=&quot;20300&quot; value=&quot;Slide 1&quot;/&gt;&lt;property id=&quot;20307&quot; value=&quot;269&quot;/&gt;&lt;/object&gt;&lt;object type=&quot;3&quot; unique_id=&quot;36822&quot;&gt;&lt;property id=&quot;20148&quot; value=&quot;5&quot;/&gt;&lt;property id=&quot;20300&quot; value=&quot;Slide 2 - &amp;quot;Learning outcomes&amp;quot;&quot;/&gt;&lt;property id=&quot;20307&quot; value=&quot;270&quot;/&gt;&lt;/object&gt;&lt;object type=&quot;3&quot; unique_id=&quot;38483&quot;&gt;&lt;property id=&quot;20148&quot; value=&quot;5&quot;/&gt;&lt;property id=&quot;20300&quot; value=&quot;Slide 3 - &amp;quot;Handling information&amp;quot;&quot;/&gt;&lt;property id=&quot;20307&quot; value=&quot;273&quot;/&gt;&lt;/object&gt;&lt;object type=&quot;3&quot; unique_id=&quot;38484&quot;&gt;&lt;property id=&quot;20148&quot; value=&quot;5&quot;/&gt;&lt;property id=&quot;20300&quot; value=&quot;Slide 4 - &amp;quot;Information sharing&amp;amp;#x09;&amp;quot;&quot;/&gt;&lt;property id=&quot;20307&quot; value=&quot;274&quot;/&gt;&lt;/object&gt;&lt;object type=&quot;3&quot; unique_id=&quot;38485&quot;&gt;&lt;property id=&quot;20148&quot; value=&quot;5&quot;/&gt;&lt;property id=&quot;20300&quot; value=&quot;Slide 5 - &amp;quot;Social media&amp;quot;&quot;/&gt;&lt;property id=&quot;20307&quot; value=&quot;275&quot;/&gt;&lt;/object&gt;&lt;object type=&quot;3&quot; unique_id=&quot;38486&quot;&gt;&lt;property id=&quot;20148&quot; value=&quot;5&quot;/&gt;&lt;property id=&quot;20300&quot; value=&quot;Slide 6 - &amp;quot;Data Protection Act&amp;quot;&quot;/&gt;&lt;property id=&quot;20307&quot; value=&quot;276&quot;/&gt;&lt;/object&gt;&lt;object type=&quot;3&quot; unique_id=&quot;38487&quot;&gt;&lt;property id=&quot;20148&quot; value=&quot;5&quot;/&gt;&lt;property id=&quot;20300&quot; value=&quot;Slide 7 - &amp;quot;Freedom of Information Act&amp;quot;&quot;/&gt;&lt;property id=&quot;20307&quot; value=&quot;277&quot;/&gt;&lt;/object&gt;&lt;object type=&quot;3&quot; unique_id=&quot;38488&quot;&gt;&lt;property id=&quot;20148&quot; value=&quot;5&quot;/&gt;&lt;property id=&quot;20300&quot; value=&quot;Slide 8 - &amp;quot;Handling information in health  and social care&amp;quot;&quot;/&gt;&lt;property id=&quot;20307&quot; value=&quot;278&quot;/&gt;&lt;/object&gt;&lt;object type=&quot;3&quot; unique_id=&quot;38489&quot;&gt;&lt;property id=&quot;20148&quot; value=&quot;5&quot;/&gt;&lt;property id=&quot;20300&quot; value=&quot;Slide 9 - &amp;quot;Care plans&amp;quot;&quot;/&gt;&lt;property id=&quot;20307&quot; value=&quot;279&quot;/&gt;&lt;/object&gt;&lt;object type=&quot;3&quot; unique_id=&quot;38490&quot;&gt;&lt;property id=&quot;20148&quot; value=&quot;5&quot;/&gt;&lt;property id=&quot;20300&quot; value=&quot;Slide 10 - &amp;quot;Reporting concerns&amp;quot;&quot;/&gt;&lt;property id=&quot;20307&quot; value=&quot;280&quot;/&gt;&lt;/object&gt;&lt;object type=&quot;3&quot; unique_id=&quot;38491&quot;&gt;&lt;property id=&quot;20148&quot; value=&quot;5&quot;/&gt;&lt;property id=&quot;20300&quot; value=&quot;Slide 11 - &amp;quot;Knowledge check&amp;quot;&quot;/&gt;&lt;property id=&quot;20307&quot; value=&quot;281&quot;/&gt;&lt;/object&gt;&lt;object type=&quot;3&quot; unique_id=&quot;38492&quot;&gt;&lt;property id=&quot;20148&quot; value=&quot;5&quot;/&gt;&lt;property id=&quot;20300&quot; value=&quot;Slide 12 - &amp;quot;Knowledge check&amp;quot;&quot;/&gt;&lt;property id=&quot;20307&quot; value=&quot;282&quot;/&gt;&lt;/object&gt;&lt;object type=&quot;3&quot; unique_id=&quot;38493&quot;&gt;&lt;property id=&quot;20148&quot; value=&quot;5&quot;/&gt;&lt;property id=&quot;20300&quot; value=&quot;Slide 13 - &amp;quot;Knowledge check&amp;quot;&quot;/&gt;&lt;property id=&quot;20307&quot; value=&quot;283&quot;/&gt;&lt;/object&gt;&lt;object type=&quot;3&quot; unique_id=&quot;38667&quot;&gt;&lt;property id=&quot;20148&quot; value=&quot;5&quot;/&gt;&lt;property id=&quot;20300&quot; value=&quot;Slide 14&quot;/&gt;&lt;property id=&quot;20307&quot; value=&quot;285&quot;/&gt;&lt;/object&gt;&lt;object type=&quot;3&quot; unique_id=&quot;38668&quot;&gt;&lt;property id=&quot;20148&quot; value=&quot;5&quot;/&gt;&lt;property id=&quot;20300&quot; value=&quot;Slide 15&quot;/&gt;&lt;property id=&quot;20307&quot; value=&quot;286&quot;/&gt;&lt;/object&gt;&lt;object type=&quot;3&quot; unique_id=&quot;38669&quot;&gt;&lt;property id=&quot;20148&quot; value=&quot;5&quot;/&gt;&lt;property id=&quot;20300&quot; value=&quot;Slide 16&quot;/&gt;&lt;property id=&quot;20307&quot; value=&quot;287&quot;/&gt;&lt;/object&gt;&lt;object type=&quot;3&quot; unique_id=&quot;38670&quot;&gt;&lt;property id=&quot;20148&quot; value=&quot;5&quot;/&gt;&lt;property id=&quot;20300&quot; value=&quot;Slide 17&quot;/&gt;&lt;property id=&quot;20307&quot; value=&quot;288&quot;/&gt;&lt;/object&gt;&lt;object type=&quot;3&quot; unique_id=&quot;38671&quot;&gt;&lt;property id=&quot;20148&quot; value=&quot;5&quot;/&gt;&lt;property id=&quot;20300&quot; value=&quot;Slide 18&quot;/&gt;&lt;property id=&quot;20307&quot; value=&quot;289&quot;/&gt;&lt;/object&gt;&lt;/object&gt;&lt;object type=&quot;8&quot; unique_id=&quot;3684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6582</Words>
  <Application>WPS Presentation</Application>
  <PresentationFormat>On-screen Show (4:3)</PresentationFormat>
  <Paragraphs>274</Paragraphs>
  <Slides>18</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Helvetica</vt:lpstr>
      <vt:lpstr>Wingdings</vt:lpstr>
      <vt:lpstr>Arial Rounded MT Bold</vt:lpstr>
      <vt:lpstr>Adobe Devanagari</vt:lpstr>
      <vt:lpstr>Arial</vt:lpstr>
      <vt:lpstr>Helvetica Neue</vt:lpstr>
      <vt:lpstr>Microsoft YaHei</vt:lpstr>
      <vt:lpstr>Arial Unicode MS</vt:lpstr>
      <vt:lpstr>Calibri</vt:lpstr>
      <vt:lpstr>Segoe Print</vt:lpstr>
      <vt:lpstr>Office Theme</vt:lpstr>
      <vt:lpstr>PowerPoint 演示文稿</vt:lpstr>
      <vt:lpstr>Learning outcomes</vt:lpstr>
      <vt:lpstr>Handling information</vt:lpstr>
      <vt:lpstr>Information sharing	</vt:lpstr>
      <vt:lpstr>Social media</vt:lpstr>
      <vt:lpstr>Data Protection Act</vt:lpstr>
      <vt:lpstr>Freedom of Information Act</vt:lpstr>
      <vt:lpstr>Handling information in health  and social care</vt:lpstr>
      <vt:lpstr>Care plans</vt:lpstr>
      <vt:lpstr>Reporting concerns</vt:lpstr>
      <vt:lpstr>Knowledge check</vt:lpstr>
      <vt:lpstr>Knowledge check</vt:lpstr>
      <vt:lpstr>Knowledge check</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28</cp:revision>
  <dcterms:created xsi:type="dcterms:W3CDTF">2016-08-28T17:16:00Z</dcterms:created>
  <dcterms:modified xsi:type="dcterms:W3CDTF">2022-11-27T14:42:34Z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8353A653E8C64318B581BB54812351B2</vt:lpwstr>
  </property>
  <property fmtid="{D5CDD505-2E9C-101B-9397-08002B2CF9AE}" pid="3" name="KSOProductBuildVer">
    <vt:lpwstr>1033-11.2.0.11417</vt:lpwstr>
  </property>
</Properties>
</file>