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94" r:id="rId2"/>
    <p:sldId id="308" r:id="rId3"/>
    <p:sldId id="301" r:id="rId4"/>
    <p:sldId id="407" r:id="rId5"/>
    <p:sldId id="275" r:id="rId6"/>
    <p:sldId id="283" r:id="rId7"/>
    <p:sldId id="319" r:id="rId8"/>
    <p:sldId id="320" r:id="rId9"/>
    <p:sldId id="409" r:id="rId10"/>
    <p:sldId id="322" r:id="rId11"/>
    <p:sldId id="424" r:id="rId12"/>
    <p:sldId id="323" r:id="rId13"/>
    <p:sldId id="333" r:id="rId14"/>
    <p:sldId id="334" r:id="rId15"/>
    <p:sldId id="414" r:id="rId16"/>
    <p:sldId id="336" r:id="rId17"/>
    <p:sldId id="337" r:id="rId18"/>
    <p:sldId id="364" r:id="rId19"/>
    <p:sldId id="365" r:id="rId20"/>
    <p:sldId id="411" r:id="rId21"/>
    <p:sldId id="366" r:id="rId22"/>
    <p:sldId id="415" r:id="rId23"/>
    <p:sldId id="425" r:id="rId24"/>
    <p:sldId id="369" r:id="rId25"/>
    <p:sldId id="348" r:id="rId26"/>
    <p:sldId id="349" r:id="rId27"/>
    <p:sldId id="412" r:id="rId28"/>
    <p:sldId id="350" r:id="rId29"/>
    <p:sldId id="426" r:id="rId30"/>
    <p:sldId id="353" r:id="rId31"/>
    <p:sldId id="372" r:id="rId32"/>
    <p:sldId id="373" r:id="rId33"/>
    <p:sldId id="374" r:id="rId34"/>
    <p:sldId id="375" r:id="rId35"/>
    <p:sldId id="377" r:id="rId36"/>
    <p:sldId id="29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ichaBhushan" initials="R" lastIdx="1" clrIdx="0"/>
  <p:cmAuthor id="1" name="Amit Pandey" initials="AP" lastIdx="6" clrIdx="1"/>
  <p:cmAuthor id="2" name="ideas" initials="i" lastIdx="14"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77257" autoAdjust="0"/>
  </p:normalViewPr>
  <p:slideViewPr>
    <p:cSldViewPr>
      <p:cViewPr varScale="1">
        <p:scale>
          <a:sx n="64" d="100"/>
          <a:sy n="64" d="100"/>
        </p:scale>
        <p:origin x="1992" y="7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B9F8FC-6E26-48E7-8799-D382D90C6110}" type="datetimeFigureOut">
              <a:rPr lang="en-US" smtClean="0"/>
              <a:pPr/>
              <a:t>12/18/2016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642126-72D9-4D7F-A630-93792730F99D}" type="slidenum">
              <a:rPr lang="en-US" smtClean="0"/>
              <a:pPr/>
              <a:t>‹#›</a:t>
            </a:fld>
            <a:endParaRPr lang="en-US"/>
          </a:p>
        </p:txBody>
      </p:sp>
    </p:spTree>
    <p:extLst>
      <p:ext uri="{BB962C8B-B14F-4D97-AF65-F5344CB8AC3E}">
        <p14:creationId xmlns:p14="http://schemas.microsoft.com/office/powerpoint/2010/main" val="2054113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F1164-DC9E-4563-8C2A-78FD7DA4C9D2}" type="datetimeFigureOut">
              <a:rPr lang="en-US" smtClean="0"/>
              <a:pPr/>
              <a:t>12/18/2016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4448-B535-4D1E-8418-9C9CCD497272}" type="slidenum">
              <a:rPr lang="en-US" smtClean="0"/>
              <a:pPr/>
              <a:t>‹#›</a:t>
            </a:fld>
            <a:endParaRPr lang="en-US" dirty="0"/>
          </a:p>
        </p:txBody>
      </p:sp>
    </p:spTree>
    <p:extLst>
      <p:ext uri="{BB962C8B-B14F-4D97-AF65-F5344CB8AC3E}">
        <p14:creationId xmlns:p14="http://schemas.microsoft.com/office/powerpoint/2010/main" val="2213018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latin typeface="Helvetica" panose="020B0604020202020204" pitchFamily="2" charset="0"/>
              </a:rPr>
              <a:t>Care for ataxia or loss of muscle coordination involves support in nearly all daily life activities</a:t>
            </a:r>
          </a:p>
          <a:p>
            <a:pPr lvl="0"/>
            <a:endParaRPr lang="en-US" sz="2000" dirty="0">
              <a:latin typeface="Helvetica" panose="020B0604020202020204" pitchFamily="2" charset="0"/>
            </a:endParaRPr>
          </a:p>
          <a:p>
            <a:pPr lvl="0"/>
            <a:r>
              <a:rPr lang="en-US" sz="2000" dirty="0">
                <a:latin typeface="Helvetica" panose="020B0604020202020204" pitchFamily="2" charset="0"/>
              </a:rPr>
              <a:t>Care for hemiplegia or paralysis of either left or right side of the body involves providing support whenever required</a:t>
            </a:r>
          </a:p>
          <a:p>
            <a:pPr lvl="0"/>
            <a:endParaRPr lang="en-US" sz="2000" dirty="0">
              <a:latin typeface="Helvetica" panose="020B0604020202020204" pitchFamily="2" charset="0"/>
            </a:endParaRPr>
          </a:p>
          <a:p>
            <a:pPr lvl="0"/>
            <a:r>
              <a:rPr lang="en-US" sz="2000" dirty="0">
                <a:latin typeface="Helvetica" panose="020B0604020202020204" pitchFamily="2" charset="0"/>
              </a:rPr>
              <a:t>Care for paraplegia or paralysis of the lower half of the body involves providing bathing and toilet support in bed</a:t>
            </a:r>
          </a:p>
          <a:p>
            <a:pPr lvl="0"/>
            <a:endParaRPr lang="en-US" sz="2000" dirty="0">
              <a:latin typeface="Helvetica" panose="020B0604020202020204" pitchFamily="2" charset="0"/>
            </a:endParaRPr>
          </a:p>
          <a:p>
            <a:pPr lvl="0"/>
            <a:r>
              <a:rPr lang="en-US" sz="2000" dirty="0">
                <a:latin typeface="Helvetica" panose="020B0604020202020204" pitchFamily="2" charset="0"/>
              </a:rPr>
              <a:t>You must call a doctor if:</a:t>
            </a:r>
          </a:p>
          <a:p>
            <a:pPr lvl="0"/>
            <a:endParaRPr lang="en-US" sz="2000" dirty="0">
              <a:latin typeface="Helvetica" panose="020B0604020202020204" pitchFamily="2" charset="0"/>
            </a:endParaRPr>
          </a:p>
          <a:p>
            <a:pPr lvl="1">
              <a:buFont typeface="Wingdings" panose="05000000000000000000" pitchFamily="2" charset="2"/>
              <a:buChar char="§"/>
            </a:pPr>
            <a:r>
              <a:rPr lang="en-US" sz="2000" dirty="0">
                <a:latin typeface="Helvetica" panose="020B0604020202020204" pitchFamily="2" charset="0"/>
              </a:rPr>
              <a:t>The elder falls, is unable to get up, and complains of pain</a:t>
            </a:r>
          </a:p>
          <a:p>
            <a:pPr lvl="1">
              <a:buFont typeface="Wingdings" panose="05000000000000000000" pitchFamily="2" charset="2"/>
              <a:buChar char="§"/>
            </a:pPr>
            <a:r>
              <a:rPr lang="en-US" sz="2000" dirty="0">
                <a:latin typeface="Helvetica" panose="020B0604020202020204" pitchFamily="2" charset="0"/>
              </a:rPr>
              <a:t>The elder has an abnormally long or repeated seizures</a:t>
            </a:r>
          </a:p>
          <a:p>
            <a:pPr lvl="1">
              <a:buFont typeface="Wingdings" panose="05000000000000000000" pitchFamily="2" charset="2"/>
              <a:buChar char="§"/>
            </a:pPr>
            <a:r>
              <a:rPr lang="en-US" sz="2000" dirty="0">
                <a:latin typeface="Helvetica" panose="020B0604020202020204" pitchFamily="2" charset="0"/>
              </a:rPr>
              <a:t>The elder does not gain consciousness after a seizure</a:t>
            </a:r>
          </a:p>
        </p:txBody>
      </p:sp>
      <p:sp>
        <p:nvSpPr>
          <p:cNvPr id="4" name="Slide Number Placeholder 3"/>
          <p:cNvSpPr>
            <a:spLocks noGrp="1"/>
          </p:cNvSpPr>
          <p:nvPr>
            <p:ph type="sldNum" sz="quarter" idx="10"/>
          </p:nvPr>
        </p:nvSpPr>
        <p:spPr/>
        <p:txBody>
          <a:bodyPr/>
          <a:lstStyle/>
          <a:p>
            <a:fld id="{C49C4448-B535-4D1E-8418-9C9CCD497272}" type="slidenum">
              <a:rPr lang="en-US" smtClean="0"/>
              <a:pPr/>
              <a:t>11</a:t>
            </a:fld>
            <a:endParaRPr lang="en-US" dirty="0"/>
          </a:p>
        </p:txBody>
      </p:sp>
    </p:spTree>
    <p:extLst>
      <p:ext uri="{BB962C8B-B14F-4D97-AF65-F5344CB8AC3E}">
        <p14:creationId xmlns:p14="http://schemas.microsoft.com/office/powerpoint/2010/main" val="1698173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Is it safe to have a person with a nervous system disorder at home?</a:t>
            </a: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Nervous system disorders are of many different types. A person with nervous system disorder is not necessarily mad or a threat to oneself or others. As discussed in this module, common nervous system disorders affect the body movements of a person more than the person’s ability to think. However, nervous system disorders can be emotionally draining for an elder. Therefore, elders with such problems usually suffer from anxiety and depression. Such elders need emotional support, love, and care. Isolation and distance from friends and family can only worsen their condition.</a:t>
            </a:r>
          </a:p>
          <a:p>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12</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13</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14</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Set up an appointment with an old age home or a nursing home where patients with diabetes are being taken care of.</a:t>
            </a:r>
          </a:p>
          <a:p>
            <a:pPr marL="228600" indent="-228600">
              <a:buFont typeface="+mj-lt"/>
              <a:buAutoNum type="arabicPeriod"/>
            </a:pPr>
            <a:r>
              <a:rPr lang="en-US" sz="1200" baseline="0" dirty="0"/>
              <a:t>Ask the class participants to speak to the trained caregiver/nurse and ask relevant questions on how to take care of the diabetic patient, what problems are faced and how they are managed. They can also speak to the patients around what difficulties do they face because of diabetes.</a:t>
            </a:r>
          </a:p>
          <a:p>
            <a:pPr marL="228600" indent="-228600">
              <a:buFont typeface="+mj-lt"/>
              <a:buAutoNum type="arabicPeriod"/>
            </a:pPr>
            <a:r>
              <a:rPr lang="en-US" sz="1200" baseline="0" dirty="0"/>
              <a:t>Ask the trained caregiver/nurse to demonstrate checking of the blood sugar using a glucose meter. If possible, get participants to practice the procedure on each other.</a:t>
            </a:r>
          </a:p>
        </p:txBody>
      </p:sp>
      <p:sp>
        <p:nvSpPr>
          <p:cNvPr id="4" name="Slide Number Placeholder 3"/>
          <p:cNvSpPr>
            <a:spLocks noGrp="1"/>
          </p:cNvSpPr>
          <p:nvPr>
            <p:ph type="sldNum" sz="quarter" idx="10"/>
          </p:nvPr>
        </p:nvSpPr>
        <p:spPr/>
        <p:txBody>
          <a:bodyPr/>
          <a:lstStyle/>
          <a:p>
            <a:fld id="{C49C4448-B535-4D1E-8418-9C9CCD497272}" type="slidenum">
              <a:rPr lang="en-US" smtClean="0"/>
              <a:pPr/>
              <a:t>15</a:t>
            </a:fld>
            <a:endParaRPr lang="en-US" dirty="0"/>
          </a:p>
        </p:txBody>
      </p:sp>
    </p:spTree>
    <p:extLst>
      <p:ext uri="{BB962C8B-B14F-4D97-AF65-F5344CB8AC3E}">
        <p14:creationId xmlns:p14="http://schemas.microsoft.com/office/powerpoint/2010/main" val="392808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0" indent="-342900">
              <a:lnSpc>
                <a:spcPct val="150000"/>
              </a:lnSpc>
              <a:buFont typeface="Arial" panose="020B0604020202020204" pitchFamily="34" charset="0"/>
              <a:buChar char="•"/>
            </a:pPr>
            <a:r>
              <a:rPr lang="en-GB" sz="2000" dirty="0">
                <a:latin typeface="Helvetica" panose="020B0604020202020204" pitchFamily="2" charset="0"/>
              </a:rPr>
              <a:t>Be patient and sympathetic with an elder who has diabetes</a:t>
            </a:r>
            <a:endParaRPr lang="en-US" sz="2000" dirty="0">
              <a:latin typeface="Helvetica" panose="020B0604020202020204" pitchFamily="2" charset="0"/>
            </a:endParaRPr>
          </a:p>
          <a:p>
            <a:pPr marL="342900" lvl="0" indent="-342900">
              <a:lnSpc>
                <a:spcPct val="150000"/>
              </a:lnSpc>
              <a:buFont typeface="Arial" panose="020B0604020202020204" pitchFamily="34" charset="0"/>
              <a:buChar char="•"/>
            </a:pPr>
            <a:r>
              <a:rPr lang="en-GB" sz="2000" dirty="0">
                <a:latin typeface="Helvetica" panose="020B0604020202020204" pitchFamily="2" charset="0"/>
              </a:rPr>
              <a:t>Make sure the elder takes their medications on time</a:t>
            </a:r>
            <a:endParaRPr lang="en-US" sz="2000" dirty="0">
              <a:latin typeface="Helvetica" panose="020B0604020202020204" pitchFamily="2" charset="0"/>
            </a:endParaRPr>
          </a:p>
          <a:p>
            <a:pPr marL="342900" lvl="0" indent="-342900">
              <a:lnSpc>
                <a:spcPct val="150000"/>
              </a:lnSpc>
              <a:buFont typeface="Arial" panose="020B0604020202020204" pitchFamily="34" charset="0"/>
              <a:buChar char="•"/>
            </a:pPr>
            <a:r>
              <a:rPr lang="en-US" sz="2000" dirty="0">
                <a:latin typeface="Helvetica" panose="020B0604020202020204" pitchFamily="2" charset="0"/>
              </a:rPr>
              <a:t>Check and record their blood sugar levels as advised by the doctor</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Keep a close watch on any symptoms of low blood sugar levels</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Check and record their blood pressure as advised by the doctor</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Serve them a balanced diet as per the diabetes diet pyramid</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Encourage them to exercise regularly and stay active</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Take good care of the elder’s feet and examine them regularly for any problems</a:t>
            </a:r>
          </a:p>
        </p:txBody>
      </p:sp>
      <p:sp>
        <p:nvSpPr>
          <p:cNvPr id="4" name="Slide Number Placeholder 3"/>
          <p:cNvSpPr>
            <a:spLocks noGrp="1"/>
          </p:cNvSpPr>
          <p:nvPr>
            <p:ph type="sldNum" sz="quarter" idx="10"/>
          </p:nvPr>
        </p:nvSpPr>
        <p:spPr/>
        <p:txBody>
          <a:bodyPr/>
          <a:lstStyle/>
          <a:p>
            <a:fld id="{C49C4448-B535-4D1E-8418-9C9CCD497272}" type="slidenum">
              <a:rPr lang="en-US" smtClean="0"/>
              <a:pPr/>
              <a:t>16</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Why are diabetic people prone to getting foot ulcers?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People with diabetes may have reduced nerve functioning due to peripheral diabetic neuropathy.  This means that nerves that usually carry pain sensation to the brain from the feet do not function as well.  Treading on something, wearing tight shoes, cuts, blisters and bruises can all develop into diabetes foot ulcers.  Narrowed arteries can also reduce blood flow to the feet reducing chances of quick healing. The caregiver therefore must be extra cautious with diabetic care receivers.</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17</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18</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19</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You will require an appointment with a medical professional and a model of the human heart. The model’s parts should be such that they can be dismantled. </a:t>
            </a:r>
          </a:p>
          <a:p>
            <a:r>
              <a:rPr lang="en-US" sz="1200" baseline="0" dirty="0"/>
              <a:t>Ask the professional to explain various parts of the heart to the class and how the heart functions. Also ask the professional to explain various heart conditions, such as a heart attack, as well as procedures such as a bypass surgery and angioplasty.</a:t>
            </a:r>
          </a:p>
          <a:p>
            <a:r>
              <a:rPr lang="en-US" sz="1200" baseline="0" dirty="0"/>
              <a:t>Ask the class participants to take notes of the discussion.</a:t>
            </a:r>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20</a:t>
            </a:fld>
            <a:endParaRPr lang="en-US" dirty="0"/>
          </a:p>
        </p:txBody>
      </p:sp>
    </p:spTree>
    <p:extLst>
      <p:ext uri="{BB962C8B-B14F-4D97-AF65-F5344CB8AC3E}">
        <p14:creationId xmlns:p14="http://schemas.microsoft.com/office/powerpoint/2010/main" val="1935623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lvl="0"/>
            <a:r>
              <a:rPr lang="en-US" sz="2000" dirty="0">
                <a:latin typeface="Helvetica" panose="020B0604020202020204" pitchFamily="2" charset="0"/>
              </a:rPr>
              <a:t>For an elder with hypertension:</a:t>
            </a:r>
          </a:p>
          <a:p>
            <a:pPr lvl="0"/>
            <a:endParaRPr lang="en-US" sz="2000" dirty="0">
              <a:latin typeface="Helvetica" panose="020B0604020202020204" pitchFamily="2" charset="0"/>
            </a:endParaRPr>
          </a:p>
          <a:p>
            <a:pPr lvl="1">
              <a:buFont typeface="Wingdings" panose="05000000000000000000" pitchFamily="2" charset="2"/>
              <a:buChar char="§"/>
            </a:pPr>
            <a:r>
              <a:rPr lang="en-US" sz="2000" dirty="0">
                <a:latin typeface="Helvetica" panose="020B0604020202020204" pitchFamily="2" charset="0"/>
              </a:rPr>
              <a:t>Make sure the elder takes their medicines on time</a:t>
            </a:r>
          </a:p>
          <a:p>
            <a:pPr lvl="1">
              <a:buFont typeface="Wingdings" panose="05000000000000000000" pitchFamily="2" charset="2"/>
              <a:buChar char="§"/>
            </a:pPr>
            <a:r>
              <a:rPr lang="en-US" sz="2000" dirty="0">
                <a:latin typeface="Helvetica" panose="020B0604020202020204" pitchFamily="2" charset="0"/>
              </a:rPr>
              <a:t>Test and record their blood pressure levels</a:t>
            </a:r>
          </a:p>
          <a:p>
            <a:pPr lvl="1">
              <a:buFont typeface="Wingdings" panose="05000000000000000000" pitchFamily="2" charset="2"/>
              <a:buChar char="§"/>
            </a:pPr>
            <a:r>
              <a:rPr lang="en-US" sz="2000" dirty="0">
                <a:latin typeface="Helvetica" panose="020B0604020202020204" pitchFamily="2" charset="0"/>
              </a:rPr>
              <a:t>Help the person make the advised changes to their diet</a:t>
            </a:r>
          </a:p>
          <a:p>
            <a:pPr lvl="1">
              <a:buFont typeface="Wingdings" panose="05000000000000000000" pitchFamily="2" charset="2"/>
              <a:buChar char="§"/>
            </a:pPr>
            <a:r>
              <a:rPr lang="en-US" sz="2000" dirty="0">
                <a:latin typeface="Helvetica" panose="020B0604020202020204" pitchFamily="2" charset="0"/>
              </a:rPr>
              <a:t>Ensure that the elder is involved in some form of exercise on most days of the week</a:t>
            </a:r>
          </a:p>
          <a:p>
            <a:pPr lvl="1"/>
            <a:endParaRPr lang="en-US" sz="2000" dirty="0">
              <a:latin typeface="Helvetica" panose="020B0604020202020204" pitchFamily="2" charset="0"/>
            </a:endParaRPr>
          </a:p>
          <a:p>
            <a:pPr lvl="0"/>
            <a:r>
              <a:rPr lang="en-US" sz="2000" dirty="0">
                <a:latin typeface="Helvetica" panose="020B0604020202020204" pitchFamily="2" charset="0"/>
              </a:rPr>
              <a:t>If the elder under your care has symptoms such as</a:t>
            </a:r>
            <a:r>
              <a:rPr lang="en-GB" sz="2000" dirty="0">
                <a:latin typeface="Helvetica" panose="020B0604020202020204" pitchFamily="2" charset="0"/>
              </a:rPr>
              <a:t> chest discomfort, dizziness, fatigue, nausea, anxiety, breathlessness, persistent cough, or sweating, they may be having a heart problem. Inform the elder’s family and doctor immediately</a:t>
            </a:r>
            <a:endParaRPr lang="en-US" sz="2000" dirty="0">
              <a:latin typeface="Helvetica" panose="020B0604020202020204" pitchFamily="2"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21</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22</a:t>
            </a:fld>
            <a:endParaRPr lang="en-US" dirty="0"/>
          </a:p>
        </p:txBody>
      </p:sp>
    </p:spTree>
    <p:extLst>
      <p:ext uri="{BB962C8B-B14F-4D97-AF65-F5344CB8AC3E}">
        <p14:creationId xmlns:p14="http://schemas.microsoft.com/office/powerpoint/2010/main" val="289994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23</a:t>
            </a:fld>
            <a:endParaRPr lang="en-US" dirty="0"/>
          </a:p>
        </p:txBody>
      </p:sp>
    </p:spTree>
    <p:extLst>
      <p:ext uri="{BB962C8B-B14F-4D97-AF65-F5344CB8AC3E}">
        <p14:creationId xmlns:p14="http://schemas.microsoft.com/office/powerpoint/2010/main" val="29397126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are the usual symptoms of a heart attack?</a:t>
            </a:r>
            <a:endParaRPr lang="en-US" sz="1200" kern="1200" dirty="0">
              <a:solidFill>
                <a:schemeClr val="tx1"/>
              </a:solidFill>
              <a:latin typeface="+mn-lt"/>
              <a:ea typeface="+mn-ea"/>
              <a:cs typeface="+mn-cs"/>
            </a:endParaRPr>
          </a:p>
          <a:p>
            <a:pPr fontAlgn="base"/>
            <a:r>
              <a:rPr lang="en-IN" sz="1200" b="0" kern="1200" dirty="0">
                <a:solidFill>
                  <a:schemeClr val="tx1"/>
                </a:solidFill>
                <a:latin typeface="+mn-lt"/>
                <a:ea typeface="+mn-ea"/>
                <a:cs typeface="+mn-cs"/>
              </a:rPr>
              <a:t>Ans.</a:t>
            </a:r>
            <a:r>
              <a:rPr lang="en-IN" sz="1200" b="1" kern="1200" dirty="0">
                <a:solidFill>
                  <a:schemeClr val="tx1"/>
                </a:solidFill>
                <a:latin typeface="+mn-lt"/>
                <a:ea typeface="+mn-ea"/>
                <a:cs typeface="+mn-cs"/>
              </a:rPr>
              <a:t> </a:t>
            </a:r>
            <a:r>
              <a:rPr lang="en-IN" sz="1200" b="0" kern="1200" dirty="0">
                <a:solidFill>
                  <a:schemeClr val="tx1"/>
                </a:solidFill>
                <a:latin typeface="+mn-lt"/>
                <a:ea typeface="+mn-ea"/>
                <a:cs typeface="+mn-cs"/>
              </a:rPr>
              <a:t>Usual symptoms of a heart attack are: </a:t>
            </a:r>
            <a:endParaRPr lang="en-US" sz="1200" b="1" kern="1200" dirty="0">
              <a:solidFill>
                <a:schemeClr val="tx1"/>
              </a:solidFill>
              <a:latin typeface="+mn-lt"/>
              <a:ea typeface="+mn-ea"/>
              <a:cs typeface="+mn-cs"/>
            </a:endParaRPr>
          </a:p>
          <a:p>
            <a:r>
              <a:rPr lang="en-IN" sz="1200" kern="1200" dirty="0">
                <a:solidFill>
                  <a:schemeClr val="tx1"/>
                </a:solidFill>
                <a:latin typeface="+mn-lt"/>
                <a:ea typeface="+mn-ea"/>
                <a:cs typeface="+mn-cs"/>
              </a:rPr>
              <a:t> </a:t>
            </a:r>
            <a:r>
              <a:rPr lang="en-IN" dirty="0"/>
              <a:t>(a) </a:t>
            </a:r>
            <a:r>
              <a:rPr lang="en-IN" sz="1200" kern="1200" dirty="0">
                <a:solidFill>
                  <a:schemeClr val="tx1"/>
                </a:solidFill>
                <a:latin typeface="+mn-lt"/>
                <a:ea typeface="+mn-ea"/>
                <a:cs typeface="+mn-cs"/>
              </a:rPr>
              <a:t>Chest pain or discomfort in the </a:t>
            </a:r>
            <a:r>
              <a:rPr lang="en-IN" sz="1200" kern="1200" dirty="0" err="1">
                <a:solidFill>
                  <a:schemeClr val="tx1"/>
                </a:solidFill>
                <a:latin typeface="+mn-lt"/>
                <a:ea typeface="+mn-ea"/>
                <a:cs typeface="+mn-cs"/>
              </a:rPr>
              <a:t>center</a:t>
            </a:r>
            <a:r>
              <a:rPr lang="en-IN" sz="1200" kern="1200" dirty="0">
                <a:solidFill>
                  <a:schemeClr val="tx1"/>
                </a:solidFill>
                <a:latin typeface="+mn-lt"/>
                <a:ea typeface="+mn-ea"/>
                <a:cs typeface="+mn-cs"/>
              </a:rPr>
              <a:t> of the chest; also described as a heaviness, tightness, pressure, aching, burning, numbness, fullness, or squeezing feeling that lasts for more than a few minutes or goes away and comes back. It is sometimes mistakenly thought to be indigestion or heartburn.</a:t>
            </a:r>
            <a:endParaRPr lang="en-US" dirty="0"/>
          </a:p>
          <a:p>
            <a:pPr fontAlgn="base"/>
            <a:r>
              <a:rPr lang="en-IN" dirty="0"/>
              <a:t>(b) </a:t>
            </a:r>
            <a:r>
              <a:rPr lang="en-IN" sz="1200" kern="1200" dirty="0">
                <a:solidFill>
                  <a:schemeClr val="tx1"/>
                </a:solidFill>
                <a:latin typeface="+mn-lt"/>
                <a:ea typeface="+mn-ea"/>
                <a:cs typeface="+mn-cs"/>
              </a:rPr>
              <a:t>Pain or discomfort in other areas of the upper body including the arms, left shoulder, back, neck, jaw, or stomach</a:t>
            </a:r>
            <a:endParaRPr lang="en-US" dirty="0"/>
          </a:p>
          <a:p>
            <a:pPr fontAlgn="base"/>
            <a:r>
              <a:rPr lang="en-IN" dirty="0"/>
              <a:t>(c) </a:t>
            </a:r>
            <a:r>
              <a:rPr lang="en-IN" sz="1200" kern="1200" dirty="0">
                <a:solidFill>
                  <a:schemeClr val="tx1"/>
                </a:solidFill>
                <a:latin typeface="+mn-lt"/>
                <a:ea typeface="+mn-ea"/>
                <a:cs typeface="+mn-cs"/>
              </a:rPr>
              <a:t>Difficulty in breathing or shortness of breath</a:t>
            </a:r>
            <a:endParaRPr lang="en-US" dirty="0"/>
          </a:p>
          <a:p>
            <a:pPr fontAlgn="base"/>
            <a:r>
              <a:rPr lang="en-IN" dirty="0"/>
              <a:t>(d) </a:t>
            </a:r>
            <a:r>
              <a:rPr lang="en-IN" sz="1200" kern="1200" dirty="0">
                <a:solidFill>
                  <a:schemeClr val="tx1"/>
                </a:solidFill>
                <a:latin typeface="+mn-lt"/>
                <a:ea typeface="+mn-ea"/>
                <a:cs typeface="+mn-cs"/>
              </a:rPr>
              <a:t>Sweating or “cold sweat”</a:t>
            </a:r>
            <a:endParaRPr lang="en-US" dirty="0"/>
          </a:p>
          <a:p>
            <a:pPr fontAlgn="base"/>
            <a:r>
              <a:rPr lang="en-IN" dirty="0"/>
              <a:t>(e)</a:t>
            </a:r>
            <a:r>
              <a:rPr lang="en-IN" sz="1200" kern="1200" dirty="0">
                <a:solidFill>
                  <a:schemeClr val="tx1"/>
                </a:solidFill>
                <a:latin typeface="+mn-lt"/>
                <a:ea typeface="+mn-ea"/>
                <a:cs typeface="+mn-cs"/>
              </a:rPr>
              <a:t> Fullness, indigestion, or choking feeling (may feel like “heartburn”)</a:t>
            </a:r>
            <a:endParaRPr lang="en-US" dirty="0"/>
          </a:p>
          <a:p>
            <a:pPr fontAlgn="base"/>
            <a:r>
              <a:rPr lang="en-IN" dirty="0"/>
              <a:t>(f)</a:t>
            </a:r>
            <a:r>
              <a:rPr lang="en-IN" sz="1200" kern="1200" dirty="0">
                <a:solidFill>
                  <a:schemeClr val="tx1"/>
                </a:solidFill>
                <a:latin typeface="+mn-lt"/>
                <a:ea typeface="+mn-ea"/>
                <a:cs typeface="+mn-cs"/>
              </a:rPr>
              <a:t> Nausea or vomiting</a:t>
            </a:r>
            <a:endParaRPr lang="en-US" dirty="0"/>
          </a:p>
          <a:p>
            <a:pPr fontAlgn="base"/>
            <a:r>
              <a:rPr lang="en-IN" dirty="0"/>
              <a:t>(g) </a:t>
            </a:r>
            <a:r>
              <a:rPr lang="en-IN" sz="1200" kern="1200" dirty="0">
                <a:solidFill>
                  <a:schemeClr val="tx1"/>
                </a:solidFill>
                <a:latin typeface="+mn-lt"/>
                <a:ea typeface="+mn-ea"/>
                <a:cs typeface="+mn-cs"/>
              </a:rPr>
              <a:t>Light-headedness, dizziness, extreme weakness or anxiety</a:t>
            </a:r>
            <a:endParaRPr lang="en-US" dirty="0"/>
          </a:p>
          <a:p>
            <a:pPr fontAlgn="base"/>
            <a:r>
              <a:rPr lang="en-IN" dirty="0"/>
              <a:t>(h) </a:t>
            </a:r>
            <a:r>
              <a:rPr lang="en-IN" sz="1200" kern="1200" dirty="0">
                <a:solidFill>
                  <a:schemeClr val="tx1"/>
                </a:solidFill>
                <a:latin typeface="+mn-lt"/>
                <a:ea typeface="+mn-ea"/>
                <a:cs typeface="+mn-cs"/>
              </a:rPr>
              <a:t>Rapid or irregular heart beats</a:t>
            </a:r>
            <a:endParaRPr lang="en-US" dirty="0"/>
          </a:p>
          <a:p>
            <a:pPr fontAlgn="base"/>
            <a:r>
              <a:rPr lang="en-IN" sz="1200" kern="1200" dirty="0">
                <a:solidFill>
                  <a:schemeClr val="tx1"/>
                </a:solidFill>
                <a:latin typeface="+mn-lt"/>
                <a:ea typeface="+mn-ea"/>
                <a:cs typeface="+mn-cs"/>
              </a:rPr>
              <a:t> </a:t>
            </a:r>
            <a:endParaRPr lang="en-US" dirty="0"/>
          </a:p>
          <a:p>
            <a:pPr fontAlgn="base"/>
            <a:r>
              <a:rPr lang="en-IN" sz="1200" u="sng" kern="1200" dirty="0">
                <a:solidFill>
                  <a:schemeClr val="tx1"/>
                </a:solidFill>
                <a:latin typeface="+mn-lt"/>
                <a:ea typeface="+mn-ea"/>
                <a:cs typeface="+mn-cs"/>
              </a:rPr>
              <a:t>Women’s symptoms sometimes may sometimes differ and may include:</a:t>
            </a:r>
            <a:endParaRPr lang="en-US" dirty="0"/>
          </a:p>
          <a:p>
            <a:pPr fontAlgn="base"/>
            <a:r>
              <a:rPr lang="en-IN" sz="1200" kern="1200" dirty="0">
                <a:solidFill>
                  <a:schemeClr val="tx1"/>
                </a:solidFill>
                <a:latin typeface="+mn-lt"/>
                <a:ea typeface="+mn-ea"/>
                <a:cs typeface="+mn-cs"/>
              </a:rPr>
              <a:t> (a) Upper back or shoulder pain</a:t>
            </a:r>
            <a:endParaRPr lang="en-US" dirty="0"/>
          </a:p>
          <a:p>
            <a:pPr fontAlgn="base"/>
            <a:r>
              <a:rPr lang="en-IN" sz="1200" kern="1200" dirty="0">
                <a:solidFill>
                  <a:schemeClr val="tx1"/>
                </a:solidFill>
                <a:latin typeface="+mn-lt"/>
                <a:ea typeface="+mn-ea"/>
                <a:cs typeface="+mn-cs"/>
              </a:rPr>
              <a:t>(b) Jaw pain or pain spreading to the jaw</a:t>
            </a:r>
            <a:endParaRPr lang="en-US" dirty="0"/>
          </a:p>
          <a:p>
            <a:pPr fontAlgn="base"/>
            <a:r>
              <a:rPr lang="en-IN" sz="1200" kern="1200" dirty="0">
                <a:solidFill>
                  <a:schemeClr val="tx1"/>
                </a:solidFill>
                <a:latin typeface="+mn-lt"/>
                <a:ea typeface="+mn-ea"/>
                <a:cs typeface="+mn-cs"/>
              </a:rPr>
              <a:t>(c) Pressure or pain in the </a:t>
            </a:r>
            <a:r>
              <a:rPr lang="en-IN" sz="1200" kern="1200" dirty="0" err="1">
                <a:solidFill>
                  <a:schemeClr val="tx1"/>
                </a:solidFill>
                <a:latin typeface="+mn-lt"/>
                <a:ea typeface="+mn-ea"/>
                <a:cs typeface="+mn-cs"/>
              </a:rPr>
              <a:t>center</a:t>
            </a:r>
            <a:r>
              <a:rPr lang="en-IN" sz="1200" kern="1200" dirty="0">
                <a:solidFill>
                  <a:schemeClr val="tx1"/>
                </a:solidFill>
                <a:latin typeface="+mn-lt"/>
                <a:ea typeface="+mn-ea"/>
                <a:cs typeface="+mn-cs"/>
              </a:rPr>
              <a:t> of the chest</a:t>
            </a:r>
            <a:endParaRPr lang="en-US" dirty="0"/>
          </a:p>
          <a:p>
            <a:pPr fontAlgn="base"/>
            <a:r>
              <a:rPr lang="en-IN" sz="1200" kern="1200" dirty="0">
                <a:solidFill>
                  <a:schemeClr val="tx1"/>
                </a:solidFill>
                <a:latin typeface="+mn-lt"/>
                <a:ea typeface="+mn-ea"/>
                <a:cs typeface="+mn-cs"/>
              </a:rPr>
              <a:t>(d) Light headedness</a:t>
            </a:r>
            <a:endParaRPr lang="en-US" dirty="0"/>
          </a:p>
          <a:p>
            <a:pPr fontAlgn="base"/>
            <a:r>
              <a:rPr lang="en-IN" sz="1200" kern="1200" dirty="0">
                <a:solidFill>
                  <a:schemeClr val="tx1"/>
                </a:solidFill>
                <a:latin typeface="+mn-lt"/>
                <a:ea typeface="+mn-ea"/>
                <a:cs typeface="+mn-cs"/>
              </a:rPr>
              <a:t>(e) Pain that spreads to the arm</a:t>
            </a:r>
            <a:endParaRPr lang="en-US" dirty="0"/>
          </a:p>
          <a:p>
            <a:pPr fontAlgn="base"/>
            <a:r>
              <a:rPr lang="en-IN" sz="1200" kern="1200" dirty="0">
                <a:solidFill>
                  <a:schemeClr val="tx1"/>
                </a:solidFill>
                <a:latin typeface="+mn-lt"/>
                <a:ea typeface="+mn-ea"/>
                <a:cs typeface="+mn-cs"/>
              </a:rPr>
              <a:t>(f) Unusual fatigue for several days</a:t>
            </a:r>
            <a:endParaRPr lang="en-US" dirty="0"/>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24</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25</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26</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You will have to set an appointment with a medical professional who is an expert in the use of an asthma inhaler, a spacer, and a nebulizer.</a:t>
            </a:r>
          </a:p>
          <a:p>
            <a:r>
              <a:rPr lang="en-US" sz="1200" baseline="0" dirty="0"/>
              <a:t>You will also have to arrange for an asthma inhaler, a spacer, and a nebulizer.</a:t>
            </a:r>
          </a:p>
          <a:p>
            <a:r>
              <a:rPr lang="en-US" sz="1200" baseline="0" dirty="0"/>
              <a:t>Ask the medical professional to demonstrate as to how these are used. Volunteers from the class may also try using these.</a:t>
            </a:r>
          </a:p>
          <a:p>
            <a:endParaRPr lang="en-US" sz="1200" baseline="0" dirty="0"/>
          </a:p>
          <a:p>
            <a:r>
              <a:rPr lang="en-US" sz="1200" baseline="0" dirty="0"/>
              <a:t>MAKE SURE THAT THE CANISTER IS EMPTY AND HAS NO MEDICINE IN IT.</a:t>
            </a:r>
          </a:p>
        </p:txBody>
      </p:sp>
      <p:sp>
        <p:nvSpPr>
          <p:cNvPr id="4" name="Slide Number Placeholder 3"/>
          <p:cNvSpPr>
            <a:spLocks noGrp="1"/>
          </p:cNvSpPr>
          <p:nvPr>
            <p:ph type="sldNum" sz="quarter" idx="10"/>
          </p:nvPr>
        </p:nvSpPr>
        <p:spPr/>
        <p:txBody>
          <a:bodyPr/>
          <a:lstStyle/>
          <a:p>
            <a:fld id="{C49C4448-B535-4D1E-8418-9C9CCD497272}" type="slidenum">
              <a:rPr lang="en-US" smtClean="0"/>
              <a:pPr/>
              <a:t>27</a:t>
            </a:fld>
            <a:endParaRPr lang="en-US" dirty="0"/>
          </a:p>
        </p:txBody>
      </p:sp>
    </p:spTree>
    <p:extLst>
      <p:ext uri="{BB962C8B-B14F-4D97-AF65-F5344CB8AC3E}">
        <p14:creationId xmlns:p14="http://schemas.microsoft.com/office/powerpoint/2010/main" val="32278819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342900" lvl="0" indent="-342900">
              <a:lnSpc>
                <a:spcPct val="120000"/>
              </a:lnSpc>
              <a:buFont typeface="Arial" panose="020B0604020202020204" pitchFamily="34" charset="0"/>
              <a:buChar char="•"/>
            </a:pPr>
            <a:r>
              <a:rPr lang="en-US" sz="2400" dirty="0">
                <a:latin typeface="Helvetica" panose="020B0604020202020204" pitchFamily="2" charset="0"/>
              </a:rPr>
              <a:t>Recognize the most common symptoms of respiratory diseases</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Give the elder vitamin supplements and food rich in Vitamin C to prevent a cold</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Keep the elder away from people who may infect them with a cold</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If you have a cold, wear a barrier mask and gloves when in contact of the elder</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Clean the contact surfaces if someone in the house has a cold</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Wash the elder’s dishes separately to prevent a cold</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If you know what allergies an elder has, keep them away from the source of the allergy</a:t>
            </a:r>
          </a:p>
          <a:p>
            <a:pPr marL="342900" lvl="0" indent="-342900">
              <a:lnSpc>
                <a:spcPct val="120000"/>
              </a:lnSpc>
              <a:buFont typeface="Arial" panose="020B0604020202020204" pitchFamily="34" charset="0"/>
              <a:buChar char="•"/>
            </a:pPr>
            <a:r>
              <a:rPr lang="en-US" sz="2400" dirty="0">
                <a:latin typeface="Helvetica" panose="020B0604020202020204" pitchFamily="2" charset="0"/>
              </a:rPr>
              <a:t>If the elder displays an allergic reaction, give the elder an anti-allergy pill, as prescribed by the doctor </a:t>
            </a:r>
          </a:p>
          <a:p>
            <a:pPr marL="342900" indent="-342900">
              <a:lnSpc>
                <a:spcPct val="120000"/>
              </a:lnSpc>
              <a:buFont typeface="Arial" panose="020B0604020202020204" pitchFamily="34" charset="0"/>
              <a:buChar char="•"/>
            </a:pPr>
            <a:r>
              <a:rPr lang="en-US" sz="2400" dirty="0">
                <a:latin typeface="Helvetica" panose="020B0604020202020204" pitchFamily="2" charset="0"/>
              </a:rPr>
              <a:t>Give decongestant pills, as prescribed by the doctor, to elders suffering from cold, allergy or sinusitis</a:t>
            </a:r>
          </a:p>
        </p:txBody>
      </p:sp>
      <p:sp>
        <p:nvSpPr>
          <p:cNvPr id="4" name="Slide Number Placeholder 3"/>
          <p:cNvSpPr>
            <a:spLocks noGrp="1"/>
          </p:cNvSpPr>
          <p:nvPr>
            <p:ph type="sldNum" sz="quarter" idx="10"/>
          </p:nvPr>
        </p:nvSpPr>
        <p:spPr/>
        <p:txBody>
          <a:bodyPr/>
          <a:lstStyle/>
          <a:p>
            <a:fld id="{C49C4448-B535-4D1E-8418-9C9CCD497272}" type="slidenum">
              <a:rPr lang="en-US" smtClean="0"/>
              <a:pPr/>
              <a:t>28</a:t>
            </a:fld>
            <a:endParaRPr lang="en-US" dirty="0"/>
          </a:p>
        </p:txBody>
      </p:sp>
    </p:spTree>
    <p:extLst>
      <p:ext uri="{BB962C8B-B14F-4D97-AF65-F5344CB8AC3E}">
        <p14:creationId xmlns:p14="http://schemas.microsoft.com/office/powerpoint/2010/main" val="4216144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400" dirty="0"/>
              <a:t>Give nasal spray or drops followed by steam inhalation to the elder for decongestion</a:t>
            </a:r>
          </a:p>
          <a:p>
            <a:pPr lvl="0"/>
            <a:r>
              <a:rPr lang="en-US" sz="2400" dirty="0"/>
              <a:t>Get the elder with a sore throat to gargle </a:t>
            </a:r>
          </a:p>
          <a:p>
            <a:pPr lvl="0"/>
            <a:r>
              <a:rPr lang="en-US" sz="2400" dirty="0"/>
              <a:t>Help an elder who has laryngitis to take steam inhalation and gargle </a:t>
            </a:r>
          </a:p>
          <a:p>
            <a:pPr lvl="0"/>
            <a:r>
              <a:rPr lang="en-US" sz="2400" dirty="0"/>
              <a:t>Give steam inhalation and encourage deep breathing exercises for an elder with bronchitis</a:t>
            </a:r>
          </a:p>
          <a:p>
            <a:pPr lvl="0"/>
            <a:r>
              <a:rPr lang="en-US" sz="2400" dirty="0"/>
              <a:t>Give an elder with pneumonia plenty of fluids, rest, and follow the medication schedule as per the doctors’ orders</a:t>
            </a:r>
          </a:p>
          <a:p>
            <a:pPr lvl="0"/>
            <a:r>
              <a:rPr lang="en-US" sz="2400" dirty="0"/>
              <a:t>Prevent asthma by keeping the elder with known allergies away from exposure to the allergens</a:t>
            </a:r>
          </a:p>
          <a:p>
            <a:r>
              <a:rPr lang="en-US" sz="2400" dirty="0"/>
              <a:t>Help an elder suffering from chronic asthma or other respiratory diseases with using an inhaler, spacer, or nebulizer, as advised by the doctor</a:t>
            </a:r>
          </a:p>
        </p:txBody>
      </p:sp>
      <p:sp>
        <p:nvSpPr>
          <p:cNvPr id="4" name="Slide Number Placeholder 3"/>
          <p:cNvSpPr>
            <a:spLocks noGrp="1"/>
          </p:cNvSpPr>
          <p:nvPr>
            <p:ph type="sldNum" sz="quarter" idx="10"/>
          </p:nvPr>
        </p:nvSpPr>
        <p:spPr/>
        <p:txBody>
          <a:bodyPr/>
          <a:lstStyle/>
          <a:p>
            <a:fld id="{C49C4448-B535-4D1E-8418-9C9CCD497272}" type="slidenum">
              <a:rPr lang="en-US" smtClean="0"/>
              <a:pPr/>
              <a:t>29</a:t>
            </a:fld>
            <a:endParaRPr lang="en-US" dirty="0"/>
          </a:p>
        </p:txBody>
      </p:sp>
    </p:spTree>
    <p:extLst>
      <p:ext uri="{BB962C8B-B14F-4D97-AF65-F5344CB8AC3E}">
        <p14:creationId xmlns:p14="http://schemas.microsoft.com/office/powerpoint/2010/main" val="1604079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Are</a:t>
            </a:r>
            <a:r>
              <a:rPr lang="en-GB" sz="1200" kern="1200" baseline="0" dirty="0">
                <a:solidFill>
                  <a:schemeClr val="tx1"/>
                </a:solidFill>
                <a:latin typeface="+mn-lt"/>
                <a:ea typeface="+mn-ea"/>
                <a:cs typeface="+mn-cs"/>
              </a:rPr>
              <a:t> there more than one type of asthma inhalers?</a:t>
            </a:r>
          </a:p>
          <a:p>
            <a:r>
              <a:rPr lang="en-GB" sz="1200" kern="1200" baseline="0" dirty="0">
                <a:solidFill>
                  <a:schemeClr val="tx1"/>
                </a:solidFill>
                <a:latin typeface="+mn-lt"/>
                <a:ea typeface="+mn-ea"/>
                <a:cs typeface="+mn-cs"/>
              </a:rPr>
              <a:t>Ans. Yes, there are. But use only that inhaler which the doctor has prescribed for the elder after assessing their asthma condition.</a:t>
            </a:r>
          </a:p>
          <a:p>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Q2. What should be kept in mind while wearing a face mask?</a:t>
            </a:r>
          </a:p>
          <a:p>
            <a:pPr fontAlgn="base">
              <a:buFont typeface="Arial" pitchFamily="34" charset="0"/>
              <a:buNone/>
            </a:pPr>
            <a:r>
              <a:rPr lang="en-GB" sz="1200" kern="1200" baseline="0" dirty="0">
                <a:solidFill>
                  <a:schemeClr val="tx1"/>
                </a:solidFill>
                <a:latin typeface="+mn-lt"/>
                <a:ea typeface="+mn-ea"/>
                <a:cs typeface="+mn-cs"/>
              </a:rPr>
              <a:t>Ans. You should keep the following points in mind regarding wearing a face mask:</a:t>
            </a:r>
          </a:p>
          <a:p>
            <a:pPr fontAlgn="base">
              <a:buFont typeface="Arial" pitchFamily="34" charset="0"/>
              <a:buChar char="•"/>
            </a:pPr>
            <a:r>
              <a:rPr lang="en-US" sz="1200" b="0" i="0" kern="1200" dirty="0">
                <a:solidFill>
                  <a:schemeClr val="tx1"/>
                </a:solidFill>
                <a:latin typeface="+mn-lt"/>
                <a:ea typeface="+mn-ea"/>
                <a:cs typeface="+mn-cs"/>
              </a:rPr>
              <a:t>Wear a face mask when coming within six feet of a sick person.</a:t>
            </a:r>
          </a:p>
          <a:p>
            <a:pPr fontAlgn="base">
              <a:buFont typeface="Arial" pitchFamily="34" charset="0"/>
              <a:buChar char="•"/>
            </a:pPr>
            <a:r>
              <a:rPr lang="en-US" sz="1200" b="0" i="0" kern="1200" dirty="0">
                <a:solidFill>
                  <a:schemeClr val="tx1"/>
                </a:solidFill>
                <a:latin typeface="+mn-lt"/>
                <a:ea typeface="+mn-ea"/>
                <a:cs typeface="+mn-cs"/>
              </a:rPr>
              <a:t>Position the strings to keep the mask firmly in place over the nose, mouth, and chin. Try not to touch the mask again until you remove it.</a:t>
            </a:r>
          </a:p>
          <a:p>
            <a:pPr fontAlgn="base">
              <a:buFont typeface="Arial" pitchFamily="34" charset="0"/>
              <a:buChar char="•"/>
            </a:pPr>
            <a:r>
              <a:rPr lang="en-US" sz="1200" b="0" i="0" kern="1200" dirty="0">
                <a:solidFill>
                  <a:schemeClr val="tx1"/>
                </a:solidFill>
                <a:latin typeface="+mn-lt"/>
                <a:ea typeface="+mn-ea"/>
                <a:cs typeface="+mn-cs"/>
              </a:rPr>
              <a:t>Wear a facemask before going near other people if you have the flu.</a:t>
            </a:r>
          </a:p>
          <a:p>
            <a:pPr fontAlgn="base">
              <a:buFont typeface="Arial" pitchFamily="34" charset="0"/>
              <a:buChar char="•"/>
            </a:pPr>
            <a:r>
              <a:rPr lang="en-US" sz="1200" b="0" i="0" kern="1200" dirty="0">
                <a:solidFill>
                  <a:schemeClr val="tx1"/>
                </a:solidFill>
                <a:latin typeface="+mn-lt"/>
                <a:ea typeface="+mn-ea"/>
                <a:cs typeface="+mn-cs"/>
              </a:rPr>
              <a:t>If you have the flu and need to see the doctor, wear a facemask to protect others in the waiting room.</a:t>
            </a:r>
          </a:p>
          <a:p>
            <a:pPr fontAlgn="base">
              <a:buFont typeface="Arial" pitchFamily="34" charset="0"/>
              <a:buChar char="•"/>
            </a:pPr>
            <a:r>
              <a:rPr lang="en-US" sz="1200" b="0" i="0" kern="1200" dirty="0">
                <a:solidFill>
                  <a:schemeClr val="tx1"/>
                </a:solidFill>
                <a:latin typeface="+mn-lt"/>
                <a:ea typeface="+mn-ea"/>
                <a:cs typeface="+mn-cs"/>
              </a:rPr>
              <a:t>Consider wearing a mask in crowded settings if the flu is widespread in your locality or if you are at high risk for flu complications.</a:t>
            </a:r>
          </a:p>
          <a:p>
            <a:pPr fontAlgn="base">
              <a:buFont typeface="Arial" pitchFamily="34" charset="0"/>
              <a:buChar char="•"/>
            </a:pPr>
            <a:r>
              <a:rPr lang="en-US" sz="1200" b="0" i="0" kern="1200" dirty="0">
                <a:solidFill>
                  <a:schemeClr val="tx1"/>
                </a:solidFill>
                <a:latin typeface="+mn-lt"/>
                <a:ea typeface="+mn-ea"/>
                <a:cs typeface="+mn-cs"/>
              </a:rPr>
              <a:t>When you're done wearing the mask, throw it away and wash your hands. Do not reuse a facemask.</a:t>
            </a:r>
          </a:p>
          <a:p>
            <a:pPr fontAlgn="base">
              <a:buFont typeface="Arial" pitchFamily="34" charset="0"/>
              <a:buChar char="•"/>
            </a:pPr>
            <a:r>
              <a:rPr lang="en-US" sz="1200" b="0" i="0" kern="1200" dirty="0">
                <a:solidFill>
                  <a:schemeClr val="tx1"/>
                </a:solidFill>
                <a:latin typeface="+mn-lt"/>
                <a:ea typeface="+mn-ea"/>
                <a:cs typeface="+mn-cs"/>
              </a:rPr>
              <a:t>Wash your hands often.</a:t>
            </a:r>
          </a:p>
          <a:p>
            <a:pPr>
              <a:buFont typeface="Arial" pitchFamily="34" charset="0"/>
              <a:buChar char="•"/>
            </a:pP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30</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aseline="0" dirty="0"/>
              <a:t>Divide the class into 4 batches. Distribute following cases amongst the groups by printing each one. Allow 10 minutes to each group to study their case and come up with a relevant solution.</a:t>
            </a:r>
          </a:p>
          <a:p>
            <a:endParaRPr lang="en-US" sz="1200" baseline="0" dirty="0"/>
          </a:p>
          <a:p>
            <a:r>
              <a:rPr lang="en-US" sz="1200" baseline="0" dirty="0"/>
              <a:t>Case 1: </a:t>
            </a:r>
            <a:r>
              <a:rPr lang="en-US" sz="1200" b="0" i="0" kern="1200" dirty="0">
                <a:solidFill>
                  <a:schemeClr val="tx1"/>
                </a:solidFill>
                <a:latin typeface="+mn-lt"/>
                <a:ea typeface="+mn-ea"/>
                <a:cs typeface="+mn-cs"/>
              </a:rPr>
              <a:t>Cathy</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is a caregiver to Jamie, who is 12 year-old boy</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with cerebral palsy. He lives with his parents. Jamie is sent to</a:t>
            </a:r>
            <a:r>
              <a:rPr lang="en-US" sz="1200" b="0" i="0" kern="1200" baseline="0" dirty="0">
                <a:solidFill>
                  <a:schemeClr val="tx1"/>
                </a:solidFill>
                <a:latin typeface="+mn-lt"/>
                <a:ea typeface="+mn-ea"/>
                <a:cs typeface="+mn-cs"/>
              </a:rPr>
              <a:t> his uncle’s house for a day for a family celebration. </a:t>
            </a:r>
            <a:r>
              <a:rPr lang="en-US" sz="1200" b="0" i="0" kern="1200" dirty="0">
                <a:solidFill>
                  <a:schemeClr val="tx1"/>
                </a:solidFill>
                <a:latin typeface="+mn-lt"/>
                <a:ea typeface="+mn-ea"/>
                <a:cs typeface="+mn-cs"/>
              </a:rPr>
              <a:t>When he returns in the evening, Cathy notices that he seems nervous and quieter than usual. While helping him get ready for bed, she notices bruises on his arms and legs.</a:t>
            </a:r>
            <a:r>
              <a:rPr lang="en-US" sz="1200" b="0" i="0" kern="1200" baseline="0" dirty="0">
                <a:solidFill>
                  <a:schemeClr val="tx1"/>
                </a:solidFill>
                <a:latin typeface="+mn-lt"/>
                <a:ea typeface="+mn-ea"/>
                <a:cs typeface="+mn-cs"/>
              </a:rPr>
              <a:t> </a:t>
            </a:r>
            <a:r>
              <a:rPr lang="en-US" sz="1200" b="0" i="0" kern="1200" dirty="0">
                <a:solidFill>
                  <a:schemeClr val="tx1"/>
                </a:solidFill>
                <a:latin typeface="+mn-lt"/>
                <a:ea typeface="+mn-ea"/>
                <a:cs typeface="+mn-cs"/>
              </a:rPr>
              <a:t>After assessing Jamie and talking with him privately, she believes he may have been physically abused. She knows she must make sure Jamie is safe and get him any needed medical assessment and treatment. What should Cathy do?</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Model answer: Cathy should immediately </a:t>
            </a:r>
            <a:r>
              <a:rPr lang="en-US" sz="1200" b="0" i="0" kern="1200" baseline="0" dirty="0">
                <a:solidFill>
                  <a:schemeClr val="tx1"/>
                </a:solidFill>
                <a:latin typeface="+mn-lt"/>
                <a:ea typeface="+mn-ea"/>
                <a:cs typeface="+mn-cs"/>
              </a:rPr>
              <a:t>speak to Jamie’s parents about this and get Jamie to a hospital. The medical attention should be the foremost thing to </a:t>
            </a:r>
            <a:endParaRPr lang="en-US" sz="1200" b="0" i="0" kern="1200" dirty="0">
              <a:solidFill>
                <a:schemeClr val="tx1"/>
              </a:solidFill>
              <a:latin typeface="+mn-lt"/>
              <a:ea typeface="+mn-ea"/>
              <a:cs typeface="+mn-cs"/>
            </a:endParaRPr>
          </a:p>
          <a:p>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4</a:t>
            </a:fld>
            <a:endParaRPr lang="en-US" dirty="0"/>
          </a:p>
        </p:txBody>
      </p:sp>
    </p:spTree>
    <p:extLst>
      <p:ext uri="{BB962C8B-B14F-4D97-AF65-F5344CB8AC3E}">
        <p14:creationId xmlns:p14="http://schemas.microsoft.com/office/powerpoint/2010/main" val="4183570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32</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33331066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aseline="0" dirty="0"/>
              <a:t>Discuss the following topics with the class. Ask them to avoid using personal experiences.</a:t>
            </a:r>
          </a:p>
          <a:p>
            <a:pPr marL="228600" indent="-228600">
              <a:buAutoNum type="alphaLcParenR"/>
            </a:pPr>
            <a:r>
              <a:rPr lang="en-US" sz="1200" baseline="0" dirty="0"/>
              <a:t>What is a terminal illness?</a:t>
            </a:r>
          </a:p>
          <a:p>
            <a:pPr marL="228600" indent="-228600">
              <a:buAutoNum type="alphaLcParenR"/>
            </a:pPr>
            <a:r>
              <a:rPr lang="en-US" sz="1200" baseline="0" dirty="0"/>
              <a:t>Any examples that they know of such illnesses</a:t>
            </a:r>
          </a:p>
          <a:p>
            <a:pPr marL="228600" indent="-228600">
              <a:buAutoNum type="alphaLcParenR"/>
            </a:pPr>
            <a:r>
              <a:rPr lang="en-US" sz="1200" baseline="0" dirty="0"/>
              <a:t>How do you think the elder would react if they knew that they are suffering from a terminal illness?</a:t>
            </a:r>
          </a:p>
          <a:p>
            <a:pPr marL="228600" indent="-228600">
              <a:buAutoNum type="alphaLcParenR"/>
            </a:pPr>
            <a:r>
              <a:rPr lang="en-US" sz="1200" baseline="0" dirty="0"/>
              <a:t>How will the family react?</a:t>
            </a:r>
          </a:p>
          <a:p>
            <a:pPr marL="228600" indent="-228600">
              <a:buAutoNum type="alphaLcParenR"/>
            </a:pPr>
            <a:r>
              <a:rPr lang="en-US" sz="1200" baseline="0" dirty="0"/>
              <a:t>What can be done to minimize the emotional distress in the elder?</a:t>
            </a:r>
          </a:p>
          <a:p>
            <a:pPr marL="228600" indent="-228600">
              <a:buAutoNum type="alphaLcParenR"/>
            </a:pPr>
            <a:endParaRPr lang="en-US" sz="1200" baseline="0" dirty="0"/>
          </a:p>
          <a:p>
            <a:pPr marL="228600" indent="-228600">
              <a:buNone/>
            </a:pPr>
            <a:r>
              <a:rPr lang="en-US" sz="1200" baseline="0" dirty="0"/>
              <a:t>Model answers:</a:t>
            </a:r>
          </a:p>
          <a:p>
            <a:pPr marL="228600" indent="-228600">
              <a:buAutoNum type="alphaLcParenR"/>
            </a:pPr>
            <a:r>
              <a:rPr lang="en-US" sz="1200" b="0" i="0" kern="1200" dirty="0">
                <a:solidFill>
                  <a:schemeClr val="tx1"/>
                </a:solidFill>
                <a:latin typeface="+mn-lt"/>
                <a:ea typeface="+mn-ea"/>
                <a:cs typeface="+mn-cs"/>
              </a:rPr>
              <a:t>A </a:t>
            </a:r>
            <a:r>
              <a:rPr lang="en-US" sz="1200" b="1" i="0" kern="1200" dirty="0">
                <a:solidFill>
                  <a:schemeClr val="tx1"/>
                </a:solidFill>
                <a:latin typeface="+mn-lt"/>
                <a:ea typeface="+mn-ea"/>
                <a:cs typeface="+mn-cs"/>
              </a:rPr>
              <a:t>terminal illness</a:t>
            </a:r>
            <a:r>
              <a:rPr lang="en-US" sz="1200" b="0" i="0" kern="1200" dirty="0">
                <a:solidFill>
                  <a:schemeClr val="tx1"/>
                </a:solidFill>
                <a:latin typeface="+mn-lt"/>
                <a:ea typeface="+mn-ea"/>
                <a:cs typeface="+mn-cs"/>
              </a:rPr>
              <a:t> is a disease that will result in the death of the patient regardless of any treatment intervention. A patient who has such an </a:t>
            </a:r>
            <a:r>
              <a:rPr lang="en-US" sz="1200" b="1" i="0" kern="1200" dirty="0">
                <a:solidFill>
                  <a:schemeClr val="tx1"/>
                </a:solidFill>
                <a:latin typeface="+mn-lt"/>
                <a:ea typeface="+mn-ea"/>
                <a:cs typeface="+mn-cs"/>
              </a:rPr>
              <a:t>illness</a:t>
            </a:r>
            <a:r>
              <a:rPr lang="en-US" sz="1200" b="0" i="0" kern="1200" dirty="0">
                <a:solidFill>
                  <a:schemeClr val="tx1"/>
                </a:solidFill>
                <a:latin typeface="+mn-lt"/>
                <a:ea typeface="+mn-ea"/>
                <a:cs typeface="+mn-cs"/>
              </a:rPr>
              <a:t> may be referred to as a </a:t>
            </a:r>
            <a:r>
              <a:rPr lang="en-US" sz="1200" b="1" i="0" kern="1200" dirty="0">
                <a:solidFill>
                  <a:schemeClr val="tx1"/>
                </a:solidFill>
                <a:latin typeface="+mn-lt"/>
                <a:ea typeface="+mn-ea"/>
                <a:cs typeface="+mn-cs"/>
              </a:rPr>
              <a:t>terminal</a:t>
            </a:r>
            <a:r>
              <a:rPr lang="en-US" sz="1200" b="0" i="0" kern="1200" dirty="0">
                <a:solidFill>
                  <a:schemeClr val="tx1"/>
                </a:solidFill>
                <a:latin typeface="+mn-lt"/>
                <a:ea typeface="+mn-ea"/>
                <a:cs typeface="+mn-cs"/>
              </a:rPr>
              <a:t> patient, terminally ill or simply </a:t>
            </a:r>
            <a:r>
              <a:rPr lang="en-US" sz="1200" b="1" i="0" kern="1200" dirty="0">
                <a:solidFill>
                  <a:schemeClr val="tx1"/>
                </a:solidFill>
                <a:latin typeface="+mn-lt"/>
                <a:ea typeface="+mn-ea"/>
                <a:cs typeface="+mn-cs"/>
              </a:rPr>
              <a:t>terminal</a:t>
            </a:r>
            <a:r>
              <a:rPr lang="en-US" sz="1200" b="0" i="0" kern="1200" dirty="0">
                <a:solidFill>
                  <a:schemeClr val="tx1"/>
                </a:solidFill>
                <a:latin typeface="+mn-lt"/>
                <a:ea typeface="+mn-ea"/>
                <a:cs typeface="+mn-cs"/>
              </a:rPr>
              <a:t>.</a:t>
            </a:r>
          </a:p>
          <a:p>
            <a:pPr marL="228600" indent="-228600">
              <a:buAutoNum type="alphaLcParenR"/>
            </a:pPr>
            <a:r>
              <a:rPr lang="en-US" sz="1200" b="0" i="0" kern="1200" baseline="0" dirty="0">
                <a:solidFill>
                  <a:schemeClr val="tx1"/>
                </a:solidFill>
                <a:latin typeface="+mn-lt"/>
                <a:ea typeface="+mn-ea"/>
                <a:cs typeface="+mn-cs"/>
              </a:rPr>
              <a:t>Advanced stages of cancer, tuberculosis, fevers like malaria or typhoid etc.</a:t>
            </a:r>
          </a:p>
          <a:p>
            <a:pPr marL="228600" indent="-228600">
              <a:buAutoNum type="alphaLcParenR"/>
            </a:pPr>
            <a:r>
              <a:rPr lang="en-US" sz="1200" b="0" i="0" kern="1200" baseline="0" dirty="0">
                <a:solidFill>
                  <a:schemeClr val="tx1"/>
                </a:solidFill>
                <a:latin typeface="+mn-lt"/>
                <a:ea typeface="+mn-ea"/>
                <a:cs typeface="+mn-cs"/>
              </a:rPr>
              <a:t>They may get depressed or angry. They may be worried and irritable all the time. They may become very quiet and aloof after some days of knowing. They may start bargaining with God to save their life.</a:t>
            </a:r>
          </a:p>
          <a:p>
            <a:pPr marL="228600" indent="-228600">
              <a:buAutoNum type="alphaLcParenR"/>
            </a:pPr>
            <a:r>
              <a:rPr lang="en-US" sz="1200" b="0" i="0" kern="1200" baseline="0" dirty="0">
                <a:solidFill>
                  <a:schemeClr val="tx1"/>
                </a:solidFill>
                <a:latin typeface="+mn-lt"/>
                <a:ea typeface="+mn-ea"/>
                <a:cs typeface="+mn-cs"/>
              </a:rPr>
              <a:t>Family members generally show sadness. They may also start bargaining with God. They are extra careful to be happy around the terminally ill elder. </a:t>
            </a:r>
          </a:p>
          <a:p>
            <a:pPr marL="228600" indent="-228600">
              <a:buAutoNum type="alphaLcParenR"/>
            </a:pPr>
            <a:r>
              <a:rPr lang="en-US" sz="1200" b="0" i="0" kern="1200" baseline="0" dirty="0">
                <a:solidFill>
                  <a:schemeClr val="tx1"/>
                </a:solidFill>
                <a:latin typeface="+mn-lt"/>
                <a:ea typeface="+mn-ea"/>
                <a:cs typeface="+mn-cs"/>
              </a:rPr>
              <a:t>Be cheerful around the elder. Encourage them to invest time in hobbies if their health allows. Fulfill small wishes of the elders. Encourage them to spend more time with the family.</a:t>
            </a:r>
            <a:endParaRPr lang="en-US" sz="12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33</a:t>
            </a:fld>
            <a:endParaRPr lang="en-US" dirty="0"/>
          </a:p>
        </p:txBody>
      </p:sp>
    </p:spTree>
    <p:extLst>
      <p:ext uri="{BB962C8B-B14F-4D97-AF65-F5344CB8AC3E}">
        <p14:creationId xmlns:p14="http://schemas.microsoft.com/office/powerpoint/2010/main" val="2065330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342900" lvl="0" indent="-342900">
              <a:buFont typeface="Arial" panose="020B0604020202020204" pitchFamily="34" charset="0"/>
              <a:buChar char="•"/>
            </a:pPr>
            <a:r>
              <a:rPr lang="en-US" sz="2400" dirty="0">
                <a:latin typeface="Helvetica" panose="020B0604020202020204" pitchFamily="2" charset="0"/>
              </a:rPr>
              <a:t>Never bring up the topic of death yourself</a:t>
            </a:r>
          </a:p>
          <a:p>
            <a:pPr marL="342900" lvl="0" indent="-342900">
              <a:buFont typeface="Arial" panose="020B0604020202020204" pitchFamily="34" charset="0"/>
              <a:buChar char="•"/>
            </a:pPr>
            <a:endParaRPr lang="en-US" sz="2400" dirty="0">
              <a:latin typeface="Helvetica" panose="020B0604020202020204" pitchFamily="2" charset="0"/>
            </a:endParaRPr>
          </a:p>
          <a:p>
            <a:pPr marL="342900" lvl="0" indent="-342900">
              <a:buFont typeface="Arial" panose="020B0604020202020204" pitchFamily="34" charset="0"/>
              <a:buChar char="•"/>
            </a:pPr>
            <a:r>
              <a:rPr lang="en-US" sz="2400" dirty="0">
                <a:latin typeface="Helvetica" panose="020B0604020202020204" pitchFamily="2" charset="0"/>
              </a:rPr>
              <a:t>Let the elder’s family members deal with issues regarding death </a:t>
            </a:r>
          </a:p>
          <a:p>
            <a:pPr marL="342900" lvl="0" indent="-342900">
              <a:buFont typeface="Arial" panose="020B0604020202020204" pitchFamily="34" charset="0"/>
              <a:buChar char="•"/>
            </a:pPr>
            <a:endParaRPr lang="en-US" sz="2400" dirty="0">
              <a:latin typeface="Helvetica" panose="020B0604020202020204" pitchFamily="2" charset="0"/>
            </a:endParaRPr>
          </a:p>
          <a:p>
            <a:pPr marL="342900" lvl="0" indent="-342900">
              <a:buFont typeface="Arial" panose="020B0604020202020204" pitchFamily="34" charset="0"/>
              <a:buChar char="•"/>
            </a:pPr>
            <a:r>
              <a:rPr lang="en-US" sz="2400" dirty="0">
                <a:latin typeface="Helvetica" panose="020B0604020202020204" pitchFamily="2" charset="0"/>
              </a:rPr>
              <a:t>Consult the elder’s family on what to do if the elder wants to discuss their condition</a:t>
            </a:r>
          </a:p>
          <a:p>
            <a:pPr marL="342900" lvl="0" indent="-342900">
              <a:buFont typeface="Arial" panose="020B0604020202020204" pitchFamily="34" charset="0"/>
              <a:buChar char="•"/>
            </a:pPr>
            <a:endParaRPr lang="en-US" sz="2400" dirty="0">
              <a:latin typeface="Helvetica" panose="020B0604020202020204" pitchFamily="2" charset="0"/>
            </a:endParaRPr>
          </a:p>
          <a:p>
            <a:pPr marL="342900" lvl="0" indent="-342900">
              <a:buFont typeface="Arial" panose="020B0604020202020204" pitchFamily="34" charset="0"/>
              <a:buChar char="•"/>
            </a:pPr>
            <a:r>
              <a:rPr lang="en-US" sz="2400" dirty="0">
                <a:latin typeface="Helvetica" panose="020B0604020202020204" pitchFamily="2" charset="0"/>
              </a:rPr>
              <a:t>Help the elder reach the stage of acceptance</a:t>
            </a:r>
          </a:p>
          <a:p>
            <a:pPr marL="342900" lvl="0" indent="-342900">
              <a:buFont typeface="Arial" panose="020B0604020202020204" pitchFamily="34" charset="0"/>
              <a:buChar char="•"/>
            </a:pPr>
            <a:endParaRPr lang="en-US" sz="2400" dirty="0">
              <a:latin typeface="Helvetica" panose="020B0604020202020204" pitchFamily="2" charset="0"/>
            </a:endParaRPr>
          </a:p>
          <a:p>
            <a:pPr marL="342900" lvl="0" indent="-342900">
              <a:buFont typeface="Arial" panose="020B0604020202020204" pitchFamily="34" charset="0"/>
              <a:buChar char="•"/>
            </a:pPr>
            <a:r>
              <a:rPr lang="en-US" sz="2400" dirty="0">
                <a:latin typeface="Helvetica" panose="020B0604020202020204" pitchFamily="2" charset="0"/>
              </a:rPr>
              <a:t>Help the elder spend their last days with a positive outlook</a:t>
            </a:r>
          </a:p>
          <a:p>
            <a:pPr marL="342900" lvl="0" indent="-342900">
              <a:buFont typeface="Arial" panose="020B0604020202020204" pitchFamily="34" charset="0"/>
              <a:buChar char="•"/>
            </a:pPr>
            <a:endParaRPr lang="en-US" sz="2400" dirty="0">
              <a:latin typeface="Helvetica" panose="020B0604020202020204" pitchFamily="2" charset="0"/>
            </a:endParaRPr>
          </a:p>
          <a:p>
            <a:pPr marL="342900" lvl="0" indent="-342900">
              <a:buFont typeface="Arial" panose="020B0604020202020204" pitchFamily="34" charset="0"/>
              <a:buChar char="•"/>
            </a:pPr>
            <a:r>
              <a:rPr lang="en-US" sz="2400" dirty="0">
                <a:latin typeface="Helvetica" panose="020B0604020202020204" pitchFamily="2" charset="0"/>
              </a:rPr>
              <a:t>Help them celebrate their life and count their blessings</a:t>
            </a:r>
          </a:p>
          <a:p>
            <a:pPr marL="342900" lvl="0" indent="-342900">
              <a:buFont typeface="Arial" panose="020B0604020202020204" pitchFamily="34" charset="0"/>
              <a:buChar char="•"/>
            </a:pPr>
            <a:endParaRPr lang="en-US" sz="2400" dirty="0">
              <a:latin typeface="Helvetica" panose="020B0604020202020204" pitchFamily="2" charset="0"/>
            </a:endParaRPr>
          </a:p>
          <a:p>
            <a:pPr marL="342900" lvl="0" indent="-342900">
              <a:buFont typeface="Arial" panose="020B0604020202020204" pitchFamily="34" charset="0"/>
              <a:buChar char="•"/>
            </a:pPr>
            <a:r>
              <a:rPr lang="en-US" sz="2400" dirty="0">
                <a:latin typeface="Helvetica" panose="020B0604020202020204" pitchFamily="2" charset="0"/>
              </a:rPr>
              <a:t>Encourage them to do whatever brings them peace</a:t>
            </a:r>
          </a:p>
        </p:txBody>
      </p:sp>
      <p:sp>
        <p:nvSpPr>
          <p:cNvPr id="4" name="Slide Number Placeholder 3"/>
          <p:cNvSpPr>
            <a:spLocks noGrp="1"/>
          </p:cNvSpPr>
          <p:nvPr>
            <p:ph type="sldNum" sz="quarter" idx="10"/>
          </p:nvPr>
        </p:nvSpPr>
        <p:spPr/>
        <p:txBody>
          <a:bodyPr/>
          <a:lstStyle/>
          <a:p>
            <a:fld id="{C49C4448-B535-4D1E-8418-9C9CCD497272}" type="slidenum">
              <a:rPr lang="en-US" smtClean="0"/>
              <a:pPr/>
              <a:t>34</a:t>
            </a:fld>
            <a:endParaRPr lang="en-US" dirty="0"/>
          </a:p>
        </p:txBody>
      </p:sp>
    </p:spTree>
    <p:extLst>
      <p:ext uri="{BB962C8B-B14F-4D97-AF65-F5344CB8AC3E}">
        <p14:creationId xmlns:p14="http://schemas.microsoft.com/office/powerpoint/2010/main" val="3629908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What are the common symptoms of an elderly going away?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Some of the symptoms are as follows: -</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(a) Drowsiness</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(b) Becoming unresponsive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(c) Confusion about time, place, and identity of loved ones</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(d) Loss of appetite, decreased need for food and fluids</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(e) Loss of bladder or bowel control</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(f) Skin becoming cool to touch</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(g) Irregular, shallow, or noisy breathing</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How can you provide emotional support to an elder who knows about their terminal illness?</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Some of the positive actions that you could take are: -</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(a) Spend</a:t>
            </a:r>
            <a:r>
              <a:rPr lang="en-IN" sz="1200" kern="1200" baseline="0" dirty="0">
                <a:solidFill>
                  <a:schemeClr val="tx1"/>
                </a:solidFill>
                <a:latin typeface="+mn-lt"/>
                <a:ea typeface="+mn-ea"/>
                <a:cs typeface="+mn-cs"/>
              </a:rPr>
              <a:t> time with them</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(b) Do not share your feelings of fear, sadness, and loss</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(c) Allow the patient to express fears of death</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(d) Allow them to reminisce</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(e) Avoid </a:t>
            </a:r>
            <a:r>
              <a:rPr lang="en-US" sz="1200" kern="1200" noProof="0" dirty="0">
                <a:solidFill>
                  <a:schemeClr val="tx1"/>
                </a:solidFill>
                <a:latin typeface="+mn-lt"/>
                <a:ea typeface="+mn-ea"/>
                <a:cs typeface="+mn-cs"/>
              </a:rPr>
              <a:t>withholding</a:t>
            </a:r>
            <a:r>
              <a:rPr lang="en-IN" sz="1200" kern="1200" dirty="0">
                <a:solidFill>
                  <a:schemeClr val="tx1"/>
                </a:solidFill>
                <a:latin typeface="+mn-lt"/>
                <a:ea typeface="+mn-ea"/>
                <a:cs typeface="+mn-cs"/>
              </a:rPr>
              <a:t> difficult information</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(f) Honor their wishes</a:t>
            </a:r>
            <a:endParaRPr lang="en-US" sz="1200" kern="1200" dirty="0">
              <a:solidFill>
                <a:schemeClr val="tx1"/>
              </a:solidFill>
              <a:latin typeface="+mn-lt"/>
              <a:ea typeface="+mn-ea"/>
              <a:cs typeface="+mn-cs"/>
            </a:endParaRPr>
          </a:p>
          <a:p>
            <a:pPr lvl="1"/>
            <a:r>
              <a:rPr lang="en-IN" sz="1200" kern="1200" dirty="0">
                <a:solidFill>
                  <a:schemeClr val="tx1"/>
                </a:solidFill>
                <a:latin typeface="+mn-lt"/>
                <a:ea typeface="+mn-ea"/>
                <a:cs typeface="+mn-cs"/>
              </a:rPr>
              <a:t>(g) Respect the person’s need for privacy	</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35</a:t>
            </a:fld>
            <a:endParaRPr lang="en-US" dirty="0"/>
          </a:p>
        </p:txBody>
      </p:sp>
    </p:spTree>
    <p:extLst>
      <p:ext uri="{BB962C8B-B14F-4D97-AF65-F5344CB8AC3E}">
        <p14:creationId xmlns:p14="http://schemas.microsoft.com/office/powerpoint/2010/main" val="120312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lvl="0">
              <a:lnSpc>
                <a:spcPct val="90000"/>
              </a:lnSpc>
            </a:pPr>
            <a:r>
              <a:rPr lang="en-US" sz="2400" dirty="0">
                <a:latin typeface="Helvetica" panose="020B0604020202020204" pitchFamily="2" charset="0"/>
              </a:rPr>
              <a:t>Make sure your personal documents are in order and information you provide is correct</a:t>
            </a:r>
          </a:p>
          <a:p>
            <a:pPr lvl="0">
              <a:lnSpc>
                <a:spcPct val="90000"/>
              </a:lnSpc>
            </a:pPr>
            <a:r>
              <a:rPr lang="en-GB" sz="2400" dirty="0">
                <a:latin typeface="Helvetica" panose="020B0604020202020204" pitchFamily="2" charset="0"/>
              </a:rPr>
              <a:t>Do not repeat personal information about the person under your care to anyone else</a:t>
            </a:r>
            <a:endParaRPr lang="en-US" sz="2400" dirty="0">
              <a:latin typeface="Helvetica" panose="020B0604020202020204" pitchFamily="2" charset="0"/>
            </a:endParaRPr>
          </a:p>
          <a:p>
            <a:pPr lvl="0">
              <a:lnSpc>
                <a:spcPct val="90000"/>
              </a:lnSpc>
            </a:pPr>
            <a:r>
              <a:rPr lang="en-GB" sz="2400" dirty="0">
                <a:latin typeface="Helvetica" panose="020B0604020202020204" pitchFamily="2" charset="0"/>
              </a:rPr>
              <a:t>If someone discusses money matters with you, discreetly change the topic</a:t>
            </a:r>
            <a:endParaRPr lang="en-US" sz="2400" dirty="0">
              <a:latin typeface="Helvetica" panose="020B0604020202020204" pitchFamily="2" charset="0"/>
            </a:endParaRPr>
          </a:p>
          <a:p>
            <a:pPr lvl="0">
              <a:lnSpc>
                <a:spcPct val="90000"/>
              </a:lnSpc>
            </a:pPr>
            <a:r>
              <a:rPr lang="en-US" sz="2400" dirty="0">
                <a:latin typeface="Helvetica" panose="020B0604020202020204" pitchFamily="2" charset="0"/>
              </a:rPr>
              <a:t>Do not share details about the person’s problems and illnesses with others</a:t>
            </a:r>
          </a:p>
          <a:p>
            <a:pPr lvl="0">
              <a:lnSpc>
                <a:spcPct val="90000"/>
              </a:lnSpc>
            </a:pPr>
            <a:r>
              <a:rPr lang="en-GB" sz="2400" dirty="0">
                <a:latin typeface="Helvetica" panose="020B0604020202020204" pitchFamily="2" charset="0"/>
              </a:rPr>
              <a:t>Do not gossip about the person under your care or their family</a:t>
            </a:r>
            <a:endParaRPr lang="en-US" sz="2400" dirty="0">
              <a:latin typeface="Helvetica" panose="020B0604020202020204" pitchFamily="2" charset="0"/>
            </a:endParaRPr>
          </a:p>
          <a:p>
            <a:pPr lvl="0">
              <a:lnSpc>
                <a:spcPct val="90000"/>
              </a:lnSpc>
            </a:pPr>
            <a:r>
              <a:rPr lang="en-US" sz="2400" dirty="0">
                <a:latin typeface="Helvetica" panose="020B0604020202020204" pitchFamily="2" charset="0"/>
              </a:rPr>
              <a:t>Do not listen to or become a part of the family conversations</a:t>
            </a:r>
          </a:p>
          <a:p>
            <a:pPr lvl="0">
              <a:lnSpc>
                <a:spcPct val="90000"/>
              </a:lnSpc>
            </a:pPr>
            <a:r>
              <a:rPr lang="en-US" sz="2400" dirty="0">
                <a:latin typeface="Helvetica" panose="020B0604020202020204" pitchFamily="2" charset="0"/>
              </a:rPr>
              <a:t>Do not engage in personal entertainment activities during work hours</a:t>
            </a:r>
          </a:p>
          <a:p>
            <a:pPr lvl="0">
              <a:lnSpc>
                <a:spcPct val="90000"/>
              </a:lnSpc>
            </a:pPr>
            <a:r>
              <a:rPr lang="en-US" sz="2400" dirty="0">
                <a:latin typeface="Helvetica" panose="020B0604020202020204" pitchFamily="2" charset="0"/>
              </a:rPr>
              <a:t>Avoid taking personal calls during work hours</a:t>
            </a:r>
          </a:p>
          <a:p>
            <a:pPr lvl="0">
              <a:lnSpc>
                <a:spcPct val="90000"/>
              </a:lnSpc>
            </a:pPr>
            <a:r>
              <a:rPr lang="en-US" sz="2400" dirty="0">
                <a:latin typeface="Helvetica" panose="020B0604020202020204" pitchFamily="2" charset="0"/>
              </a:rPr>
              <a:t>Do not invite friends or family to your employer’s home</a:t>
            </a:r>
          </a:p>
          <a:p>
            <a:pPr lvl="0">
              <a:lnSpc>
                <a:spcPct val="90000"/>
              </a:lnSpc>
            </a:pPr>
            <a:r>
              <a:rPr lang="en-US" sz="2400" dirty="0">
                <a:latin typeface="Helvetica" panose="020B0604020202020204" pitchFamily="2" charset="0"/>
              </a:rPr>
              <a:t>Perform your personal tasks on your off days</a:t>
            </a:r>
          </a:p>
          <a:p>
            <a:pPr lvl="0">
              <a:lnSpc>
                <a:spcPct val="90000"/>
              </a:lnSpc>
            </a:pPr>
            <a:r>
              <a:rPr lang="en-US" sz="2400" dirty="0">
                <a:latin typeface="Helvetica" panose="020B0604020202020204" pitchFamily="2" charset="0"/>
              </a:rPr>
              <a:t>Never make excuses or tell lies to cover up for a lapse in your responsibility</a:t>
            </a:r>
          </a:p>
          <a:p>
            <a:pPr>
              <a:lnSpc>
                <a:spcPct val="90000"/>
              </a:lnSpc>
            </a:pPr>
            <a:r>
              <a:rPr lang="en-US" sz="2400" dirty="0">
                <a:latin typeface="Helvetica" panose="020B0604020202020204" pitchFamily="2" charset="0"/>
              </a:rPr>
              <a:t>Never try to short change your employer by making money from errands</a:t>
            </a:r>
          </a:p>
          <a:p>
            <a:pPr lvl="0">
              <a:lnSpc>
                <a:spcPct val="90000"/>
              </a:lnSpc>
            </a:pPr>
            <a:endParaRPr lang="en-US" sz="2400" dirty="0">
              <a:latin typeface="Helvetica" panose="020B0604020202020204" pitchFamily="2"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5</a:t>
            </a:fld>
            <a:endParaRPr lang="en-US" dirty="0"/>
          </a:p>
        </p:txBody>
      </p:sp>
    </p:spTree>
    <p:extLst>
      <p:ext uri="{BB962C8B-B14F-4D97-AF65-F5344CB8AC3E}">
        <p14:creationId xmlns:p14="http://schemas.microsoft.com/office/powerpoint/2010/main" val="2368989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dirty="0">
                <a:solidFill>
                  <a:schemeClr val="tx1"/>
                </a:solidFill>
                <a:latin typeface="+mn-lt"/>
                <a:ea typeface="+mn-ea"/>
                <a:cs typeface="+mn-cs"/>
              </a:rPr>
              <a:t>Q1. What type of credentials should you present to your employer?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Some of the documents that would instil confidence in an employer are your educational qualifications, certificates of professional care giving courses you have taken, your experience in caregiving, police verification, social security numbers, your address, recommendations of your previous employer and details of your family.</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Q2. What is the best way to earn trust of your employer?</a:t>
            </a:r>
            <a:endParaRPr lang="en-US" sz="1200" kern="1200" dirty="0">
              <a:solidFill>
                <a:schemeClr val="tx1"/>
              </a:solidFill>
              <a:latin typeface="+mn-lt"/>
              <a:ea typeface="+mn-ea"/>
              <a:cs typeface="+mn-cs"/>
            </a:endParaRPr>
          </a:p>
          <a:p>
            <a:r>
              <a:rPr lang="en-IN" sz="1200" kern="1200" dirty="0">
                <a:solidFill>
                  <a:schemeClr val="tx1"/>
                </a:solidFill>
                <a:latin typeface="+mn-lt"/>
                <a:ea typeface="+mn-ea"/>
                <a:cs typeface="+mn-cs"/>
              </a:rPr>
              <a:t>Ans. The best way to earn the trust of the employer is to work hard with professionalism, resourcefulness, and being truthful.  One should stay away from the family matters and not meddle in their affairs.  One also needs to take care not to bring personal affairs at the place of work.</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pPr/>
              <a:t>6</a:t>
            </a:fld>
            <a:endParaRPr lang="en-US" dirty="0"/>
          </a:p>
        </p:txBody>
      </p:sp>
    </p:spTree>
    <p:extLst>
      <p:ext uri="{BB962C8B-B14F-4D97-AF65-F5344CB8AC3E}">
        <p14:creationId xmlns:p14="http://schemas.microsoft.com/office/powerpoint/2010/main" val="278289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7</a:t>
            </a:fld>
            <a:endParaRPr lang="en-US" dirty="0"/>
          </a:p>
        </p:txBody>
      </p:sp>
    </p:spTree>
    <p:extLst>
      <p:ext uri="{BB962C8B-B14F-4D97-AF65-F5344CB8AC3E}">
        <p14:creationId xmlns:p14="http://schemas.microsoft.com/office/powerpoint/2010/main" val="165567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8</a:t>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extLst>
      <p:ext uri="{BB962C8B-B14F-4D97-AF65-F5344CB8AC3E}">
        <p14:creationId xmlns:p14="http://schemas.microsoft.com/office/powerpoint/2010/main" val="410336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Arrange for a visit to a nursing home or an old people’s home where participants can observe elderly patients suffering from various nervous system disorders. Provide opportunity</a:t>
            </a:r>
            <a:r>
              <a:rPr lang="en-US" sz="1200" baseline="0" dirty="0"/>
              <a:t> to participants to interact with patients and inquire about their symptoms and the problems they face. At the end of the visit, arrange a short session with a qualified doctor or a trained caregiver to answer the participants’ queries and clarify their doubts. </a:t>
            </a:r>
          </a:p>
        </p:txBody>
      </p:sp>
      <p:sp>
        <p:nvSpPr>
          <p:cNvPr id="4" name="Slide Number Placeholder 3"/>
          <p:cNvSpPr>
            <a:spLocks noGrp="1"/>
          </p:cNvSpPr>
          <p:nvPr>
            <p:ph type="sldNum" sz="quarter" idx="10"/>
          </p:nvPr>
        </p:nvSpPr>
        <p:spPr/>
        <p:txBody>
          <a:bodyPr/>
          <a:lstStyle/>
          <a:p>
            <a:fld id="{C49C4448-B535-4D1E-8418-9C9CCD497272}" type="slidenum">
              <a:rPr lang="en-US" smtClean="0"/>
              <a:pPr/>
              <a:t>9</a:t>
            </a:fld>
            <a:endParaRPr lang="en-US" dirty="0"/>
          </a:p>
        </p:txBody>
      </p:sp>
    </p:spTree>
    <p:extLst>
      <p:ext uri="{BB962C8B-B14F-4D97-AF65-F5344CB8AC3E}">
        <p14:creationId xmlns:p14="http://schemas.microsoft.com/office/powerpoint/2010/main" val="3143497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lnSpc>
                <a:spcPct val="150000"/>
              </a:lnSpc>
            </a:pPr>
            <a:r>
              <a:rPr lang="en-US" sz="1200" dirty="0">
                <a:latin typeface="Helvetica" panose="020B0604020202020204" pitchFamily="2" charset="0"/>
              </a:rPr>
              <a:t>Care for dementia or progressive loss of memory involves organizing the elder’s life and not letting the elder go out alone</a:t>
            </a:r>
          </a:p>
          <a:p>
            <a:pPr lvl="0">
              <a:lnSpc>
                <a:spcPct val="150000"/>
              </a:lnSpc>
            </a:pPr>
            <a:r>
              <a:rPr lang="en-US" sz="1200" dirty="0">
                <a:latin typeface="Helvetica" panose="020B0604020202020204" pitchFamily="2" charset="0"/>
              </a:rPr>
              <a:t>Care for Parkinson’s disease or progressive loss of movement involves support in nearly all daily life activities</a:t>
            </a:r>
          </a:p>
          <a:p>
            <a:pPr lvl="0">
              <a:lnSpc>
                <a:spcPct val="150000"/>
              </a:lnSpc>
            </a:pPr>
            <a:r>
              <a:rPr lang="en-US" sz="1200" dirty="0">
                <a:latin typeface="Helvetica" panose="020B0604020202020204" pitchFamily="2" charset="0"/>
              </a:rPr>
              <a:t>Care for epilepsy or seizures involves ensuring elder’s safety during a seizure and not leaving the person alone for long</a:t>
            </a:r>
          </a:p>
          <a:p>
            <a:pPr lvl="0">
              <a:lnSpc>
                <a:spcPct val="150000"/>
              </a:lnSpc>
            </a:pPr>
            <a:r>
              <a:rPr lang="en-US" sz="1200" dirty="0">
                <a:latin typeface="Helvetica" panose="020B0604020202020204" pitchFamily="2" charset="0"/>
              </a:rPr>
              <a:t>When caring for an elder with intention tremor, limit intake of tea, coffee and alcohol and find ways to avoid using the trembling part of the body</a:t>
            </a:r>
          </a:p>
          <a:p>
            <a:pPr lvl="0">
              <a:lnSpc>
                <a:spcPct val="150000"/>
              </a:lnSpc>
            </a:pPr>
            <a:r>
              <a:rPr lang="en-US" sz="1200" dirty="0">
                <a:latin typeface="Helvetica" panose="020B0604020202020204" pitchFamily="2" charset="0"/>
              </a:rPr>
              <a:t>Care for peripheral neuropathy or numbness and loss of sensation in hands and feet involves exercising and massaging the affected part, keeping the person away from hot objects and avoiding use of tight gloves, shoes, and stockings</a:t>
            </a:r>
          </a:p>
        </p:txBody>
      </p:sp>
      <p:sp>
        <p:nvSpPr>
          <p:cNvPr id="4" name="Slide Number Placeholder 3"/>
          <p:cNvSpPr>
            <a:spLocks noGrp="1"/>
          </p:cNvSpPr>
          <p:nvPr>
            <p:ph type="sldNum" sz="quarter" idx="10"/>
          </p:nvPr>
        </p:nvSpPr>
        <p:spPr/>
        <p:txBody>
          <a:bodyPr/>
          <a:lstStyle/>
          <a:p>
            <a:fld id="{C49C4448-B535-4D1E-8418-9C9CCD497272}" type="slidenum">
              <a:rPr lang="en-US" smtClean="0"/>
              <a:pPr/>
              <a:t>10</a:t>
            </a:fld>
            <a:endParaRPr lang="en-US" dirty="0"/>
          </a:p>
        </p:txBody>
      </p:sp>
    </p:spTree>
    <p:extLst>
      <p:ext uri="{BB962C8B-B14F-4D97-AF65-F5344CB8AC3E}">
        <p14:creationId xmlns:p14="http://schemas.microsoft.com/office/powerpoint/2010/main" val="2368989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A5B5F30-9B46-4155-984A-38DC4F3DCBC9}" type="datetimeFigureOut">
              <a:rPr lang="en-IN" smtClean="0"/>
              <a:t>18-12-2016</a:t>
            </a:fld>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899010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extLst>
      <p:ext uri="{BB962C8B-B14F-4D97-AF65-F5344CB8AC3E}">
        <p14:creationId xmlns:p14="http://schemas.microsoft.com/office/powerpoint/2010/main" val="263148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0"/>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63000" y="6584950"/>
            <a:ext cx="381000" cy="273050"/>
          </a:xfrm>
          <a:prstGeom prst="rect">
            <a:avLst/>
          </a:prstGeom>
        </p:spPr>
        <p:txBody>
          <a:bodyPr/>
          <a:lstStyle>
            <a:lvl1pPr>
              <a:defRPr sz="1000">
                <a:solidFill>
                  <a:schemeClr val="tx1"/>
                </a:solidFill>
                <a:latin typeface="Helvetica" panose="020B0604020202020204" pitchFamily="2" charset="0"/>
              </a:defRPr>
            </a:lvl1p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a:xfrm>
            <a:off x="8763000" y="6584951"/>
            <a:ext cx="381000" cy="273049"/>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8743950" y="6584951"/>
            <a:ext cx="381000" cy="273049"/>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CD3CDDF-2271-4801-961C-0CBD5B08EF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a:xfrm>
            <a:off x="8763000" y="6584950"/>
            <a:ext cx="381000" cy="273050"/>
          </a:xfrm>
          <a:prstGeom prst="rect">
            <a:avLst/>
          </a:prstGeom>
        </p:spPr>
        <p:txBody>
          <a:bodyPr/>
          <a:lstStyle>
            <a:lvl1pPr>
              <a:defRPr sz="1000">
                <a:latin typeface="Helvetica" panose="020B0604020202020204" pitchFamily="2" charset="0"/>
              </a:defRPr>
            </a:lvl1pPr>
          </a:lstStyle>
          <a:p>
            <a:fld id="{6CD3CDDF-2271-4801-961C-0CBD5B08EF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userDrawn="1"/>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iCare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9" name="Straight Connector 8"/>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8" r:id="rId12"/>
    <p:sldLayoutId id="214748368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 y="-27384"/>
            <a:ext cx="9189234" cy="6858000"/>
          </a:xfrm>
          <a:prstGeom prst="rect">
            <a:avLst/>
          </a:prstGeom>
        </p:spPr>
      </p:pic>
      <p:sp>
        <p:nvSpPr>
          <p:cNvPr id="5" name="Title Placeholder 1"/>
          <p:cNvSpPr txBox="1">
            <a:spLocks/>
          </p:cNvSpPr>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a:spLocks/>
          </p:cNvSpPr>
          <p:nvPr>
            <p:custDataLst>
              <p:tags r:id="rId2"/>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14.4</a:t>
            </a:r>
          </a:p>
        </p:txBody>
      </p:sp>
    </p:spTree>
    <p:extLst>
      <p:ext uri="{BB962C8B-B14F-4D97-AF65-F5344CB8AC3E}">
        <p14:creationId xmlns:p14="http://schemas.microsoft.com/office/powerpoint/2010/main" val="159006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190500" y="609600"/>
            <a:ext cx="8839200" cy="5791200"/>
          </a:xfrm>
        </p:spPr>
        <p:txBody>
          <a:bodyPr>
            <a:noAutofit/>
          </a:bodyPr>
          <a:lstStyle/>
          <a:p>
            <a:pPr lvl="0">
              <a:lnSpc>
                <a:spcPct val="150000"/>
              </a:lnSpc>
            </a:pPr>
            <a:r>
              <a:rPr lang="en-US" sz="2000" dirty="0">
                <a:latin typeface="Helvetica" panose="020B0604020202020204" pitchFamily="2" charset="0"/>
              </a:rPr>
              <a:t>Care for dementia or progressive loss of memory involves organizing the elder’s life and not letting the elder go out alone</a:t>
            </a:r>
          </a:p>
          <a:p>
            <a:pPr lvl="0">
              <a:lnSpc>
                <a:spcPct val="150000"/>
              </a:lnSpc>
            </a:pPr>
            <a:r>
              <a:rPr lang="en-US" sz="2000" dirty="0">
                <a:latin typeface="Helvetica" panose="020B0604020202020204" pitchFamily="2" charset="0"/>
              </a:rPr>
              <a:t>Care for Parkinson’s disease or progressive loss of movement involves support in nearly all daily life activities</a:t>
            </a:r>
          </a:p>
          <a:p>
            <a:pPr lvl="0">
              <a:lnSpc>
                <a:spcPct val="150000"/>
              </a:lnSpc>
            </a:pPr>
            <a:r>
              <a:rPr lang="en-US" sz="2000" dirty="0">
                <a:latin typeface="Helvetica" panose="020B0604020202020204" pitchFamily="2" charset="0"/>
              </a:rPr>
              <a:t>Care for epilepsy or seizures involves ensuring elder’s safety during a seizure and not leaving the person alone for long</a:t>
            </a:r>
          </a:p>
          <a:p>
            <a:pPr lvl="0">
              <a:lnSpc>
                <a:spcPct val="150000"/>
              </a:lnSpc>
            </a:pPr>
            <a:r>
              <a:rPr lang="en-US" sz="2000" dirty="0">
                <a:latin typeface="Helvetica" panose="020B0604020202020204" pitchFamily="2" charset="0"/>
              </a:rPr>
              <a:t>When caring for an elder with intention tremor, limit intake of tea, coffee and alcohol and find ways to avoid using the trembling part of the body</a:t>
            </a:r>
          </a:p>
          <a:p>
            <a:pPr lvl="0">
              <a:lnSpc>
                <a:spcPct val="150000"/>
              </a:lnSpc>
            </a:pPr>
            <a:r>
              <a:rPr lang="en-US" sz="2000" dirty="0">
                <a:latin typeface="Helvetica" panose="020B0604020202020204" pitchFamily="2" charset="0"/>
              </a:rPr>
              <a:t>Care for peripheral neuropathy or numbness and loss of sensation in hands and feet involves exercising and massaging the affected part, keeping the person away from hot objects and avoiding use of tight gloves, shoes, and stockings</a:t>
            </a: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0172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55245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236470" y="914400"/>
            <a:ext cx="8839200" cy="5061248"/>
          </a:xfrm>
        </p:spPr>
        <p:txBody>
          <a:bodyPr>
            <a:noAutofit/>
          </a:bodyPr>
          <a:lstStyle/>
          <a:p>
            <a:pPr lvl="0"/>
            <a:r>
              <a:rPr lang="en-US" sz="2000" dirty="0">
                <a:latin typeface="Helvetica" panose="020B0604020202020204" pitchFamily="2" charset="0"/>
              </a:rPr>
              <a:t>Care for ataxia or loss of muscle coordination involves support in nearly all daily life activities</a:t>
            </a:r>
          </a:p>
          <a:p>
            <a:pPr lvl="0"/>
            <a:endParaRPr lang="en-US" sz="2000" dirty="0">
              <a:latin typeface="Helvetica" panose="020B0604020202020204" pitchFamily="2" charset="0"/>
            </a:endParaRPr>
          </a:p>
          <a:p>
            <a:pPr lvl="0"/>
            <a:r>
              <a:rPr lang="en-US" sz="2000" dirty="0">
                <a:latin typeface="Helvetica" panose="020B0604020202020204" pitchFamily="2" charset="0"/>
              </a:rPr>
              <a:t>Care for hemiplegia or paralysis of either left or right side of the body involves providing support whenever required</a:t>
            </a:r>
          </a:p>
          <a:p>
            <a:pPr lvl="0"/>
            <a:endParaRPr lang="en-US" sz="2000" dirty="0">
              <a:latin typeface="Helvetica" panose="020B0604020202020204" pitchFamily="2" charset="0"/>
            </a:endParaRPr>
          </a:p>
          <a:p>
            <a:pPr lvl="0"/>
            <a:r>
              <a:rPr lang="en-US" sz="2000" dirty="0">
                <a:latin typeface="Helvetica" panose="020B0604020202020204" pitchFamily="2" charset="0"/>
              </a:rPr>
              <a:t>Care for paraplegia or paralysis of the lower half of the body involves providing bathing and toilet support in bed</a:t>
            </a:r>
          </a:p>
          <a:p>
            <a:pPr lvl="0"/>
            <a:endParaRPr lang="en-US" sz="2000" dirty="0">
              <a:latin typeface="Helvetica" panose="020B0604020202020204" pitchFamily="2" charset="0"/>
            </a:endParaRPr>
          </a:p>
          <a:p>
            <a:pPr lvl="0"/>
            <a:r>
              <a:rPr lang="en-US" sz="2000" dirty="0">
                <a:latin typeface="Helvetica" panose="020B0604020202020204" pitchFamily="2" charset="0"/>
              </a:rPr>
              <a:t>You must call a doctor if:</a:t>
            </a:r>
          </a:p>
          <a:p>
            <a:pPr lvl="0"/>
            <a:endParaRPr lang="en-US" sz="2000" dirty="0">
              <a:latin typeface="Helvetica" panose="020B0604020202020204" pitchFamily="2" charset="0"/>
            </a:endParaRPr>
          </a:p>
          <a:p>
            <a:pPr lvl="1">
              <a:buFont typeface="Wingdings" panose="05000000000000000000" pitchFamily="2" charset="2"/>
              <a:buChar char="§"/>
            </a:pPr>
            <a:r>
              <a:rPr lang="en-US" sz="2000" dirty="0">
                <a:latin typeface="Helvetica" panose="020B0604020202020204" pitchFamily="2" charset="0"/>
              </a:rPr>
              <a:t>The elder falls, is unable to get up, and complains of pain</a:t>
            </a:r>
          </a:p>
          <a:p>
            <a:pPr lvl="1">
              <a:buFont typeface="Wingdings" panose="05000000000000000000" pitchFamily="2" charset="2"/>
              <a:buChar char="§"/>
            </a:pPr>
            <a:r>
              <a:rPr lang="en-US" sz="2000" dirty="0">
                <a:latin typeface="Helvetica" panose="020B0604020202020204" pitchFamily="2" charset="0"/>
              </a:rPr>
              <a:t>The elder has an abnormally long or repeated seizures</a:t>
            </a:r>
          </a:p>
          <a:p>
            <a:pPr lvl="1">
              <a:buFont typeface="Wingdings" panose="05000000000000000000" pitchFamily="2" charset="2"/>
              <a:buChar char="§"/>
            </a:pPr>
            <a:r>
              <a:rPr lang="en-US" sz="2000" dirty="0">
                <a:latin typeface="Helvetica" panose="020B0604020202020204" pitchFamily="2" charset="0"/>
              </a:rPr>
              <a:t>The elder does not gain consciousness after a seizure</a:t>
            </a: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10</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00474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753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229600" cy="4525963"/>
          </a:xfrm>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b="1" dirty="0">
              <a:latin typeface="Helvetica" panose="020B0604020202020204" pitchFamily="34" charset="0"/>
              <a:cs typeface="Helvetica" panose="020B0604020202020204" pitchFamily="34" charset="0"/>
            </a:endParaRPr>
          </a:p>
        </p:txBody>
      </p:sp>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Managing Diabetes</a:t>
            </a:r>
          </a:p>
        </p:txBody>
      </p:sp>
    </p:spTree>
    <p:extLst>
      <p:ext uri="{BB962C8B-B14F-4D97-AF65-F5344CB8AC3E}">
        <p14:creationId xmlns:p14="http://schemas.microsoft.com/office/powerpoint/2010/main" val="424538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Managing Diabetes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409700"/>
            <a:ext cx="9144000" cy="5143500"/>
          </a:xfrm>
          <a:prstGeom prst="rect">
            <a:avLst/>
          </a:prstGeom>
        </p:spPr>
      </p:pic>
    </p:spTree>
    <p:extLst>
      <p:ext uri="{BB962C8B-B14F-4D97-AF65-F5344CB8AC3E}">
        <p14:creationId xmlns:p14="http://schemas.microsoft.com/office/powerpoint/2010/main" val="3653235414"/>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289" y="685800"/>
            <a:ext cx="8229600" cy="685800"/>
          </a:xfrm>
        </p:spPr>
        <p:txBody>
          <a:bodyPr>
            <a:normAutofit/>
          </a:bodyPr>
          <a:lstStyle/>
          <a:p>
            <a:r>
              <a:rPr lang="en-US" sz="3000" dirty="0">
                <a:latin typeface="Helvetica" panose="020B0604020202020204" pitchFamily="2" charset="0"/>
              </a:rPr>
              <a:t>Post-Module Activity</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681789" y="2743200"/>
            <a:ext cx="8039100" cy="400110"/>
          </a:xfrm>
          <a:prstGeom prst="rect">
            <a:avLst/>
          </a:prstGeom>
        </p:spPr>
        <p:txBody>
          <a:bodyPr wrap="square">
            <a:spAutoFit/>
          </a:bodyPr>
          <a:lstStyle/>
          <a:p>
            <a:pPr lvl="0" algn="ctr"/>
            <a:r>
              <a:rPr lang="en-US" sz="2000" dirty="0">
                <a:latin typeface="Helvetica" panose="020B0604020202020204" pitchFamily="2" charset="0"/>
              </a:rPr>
              <a:t>Visit</a:t>
            </a:r>
          </a:p>
        </p:txBody>
      </p:sp>
    </p:spTree>
    <p:extLst>
      <p:ext uri="{BB962C8B-B14F-4D97-AF65-F5344CB8AC3E}">
        <p14:creationId xmlns:p14="http://schemas.microsoft.com/office/powerpoint/2010/main" val="141359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7150"/>
            <a:ext cx="8229600" cy="685800"/>
          </a:xfrm>
        </p:spPr>
        <p:txBody>
          <a:bodyPr>
            <a:normAutofit/>
          </a:bodyPr>
          <a:lstStyle/>
          <a:p>
            <a:r>
              <a:rPr lang="en-US" sz="3000" dirty="0">
                <a:latin typeface="Helvetica" panose="020B0604020202020204" pitchFamily="2" charset="0"/>
              </a:rPr>
              <a:t>Summary</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590550" y="1066800"/>
            <a:ext cx="8039100" cy="4190314"/>
          </a:xfrm>
          <a:prstGeom prst="rect">
            <a:avLst/>
          </a:prstGeom>
        </p:spPr>
        <p:txBody>
          <a:bodyPr wrap="square">
            <a:spAutoFit/>
          </a:bodyPr>
          <a:lstStyle/>
          <a:p>
            <a:pPr marL="342900" lvl="0" indent="-342900">
              <a:lnSpc>
                <a:spcPct val="150000"/>
              </a:lnSpc>
              <a:buFont typeface="Arial" panose="020B0604020202020204" pitchFamily="34" charset="0"/>
              <a:buChar char="•"/>
            </a:pPr>
            <a:r>
              <a:rPr lang="en-GB" sz="2000" dirty="0">
                <a:latin typeface="Helvetica" panose="020B0604020202020204" pitchFamily="2" charset="0"/>
              </a:rPr>
              <a:t>Be patient and sympathetic with an elder who has diabetes</a:t>
            </a:r>
            <a:endParaRPr lang="en-US" sz="2000" dirty="0">
              <a:latin typeface="Helvetica" panose="020B0604020202020204" pitchFamily="2" charset="0"/>
            </a:endParaRPr>
          </a:p>
          <a:p>
            <a:pPr marL="342900" lvl="0" indent="-342900">
              <a:lnSpc>
                <a:spcPct val="150000"/>
              </a:lnSpc>
              <a:buFont typeface="Arial" panose="020B0604020202020204" pitchFamily="34" charset="0"/>
              <a:buChar char="•"/>
            </a:pPr>
            <a:r>
              <a:rPr lang="en-GB" sz="2000" dirty="0">
                <a:latin typeface="Helvetica" panose="020B0604020202020204" pitchFamily="2" charset="0"/>
              </a:rPr>
              <a:t>Make sure the elder takes their medications on time</a:t>
            </a:r>
            <a:endParaRPr lang="en-US" sz="2000" dirty="0">
              <a:latin typeface="Helvetica" panose="020B0604020202020204" pitchFamily="2" charset="0"/>
            </a:endParaRPr>
          </a:p>
          <a:p>
            <a:pPr marL="342900" lvl="0" indent="-342900">
              <a:lnSpc>
                <a:spcPct val="150000"/>
              </a:lnSpc>
              <a:buFont typeface="Arial" panose="020B0604020202020204" pitchFamily="34" charset="0"/>
              <a:buChar char="•"/>
            </a:pPr>
            <a:r>
              <a:rPr lang="en-US" sz="2000" dirty="0">
                <a:latin typeface="Helvetica" panose="020B0604020202020204" pitchFamily="2" charset="0"/>
              </a:rPr>
              <a:t>Check and record their blood sugar levels as advised by the doctor</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Keep a close watch on any symptoms of low blood sugar levels</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Check and record their blood pressure as advised by the doctor</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Serve them a balanced diet as per the diabetes diet pyramid</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Encourage them to exercise regularly and stay active</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Take good care of the elder’s feet and examine them regularly for any problems</a:t>
            </a:r>
          </a:p>
        </p:txBody>
      </p:sp>
    </p:spTree>
    <p:extLst>
      <p:ext uri="{BB962C8B-B14F-4D97-AF65-F5344CB8AC3E}">
        <p14:creationId xmlns:p14="http://schemas.microsoft.com/office/powerpoint/2010/main" val="2698776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201638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Managing Heart Conditions</a:t>
            </a:r>
          </a:p>
        </p:txBody>
      </p:sp>
    </p:spTree>
    <p:extLst>
      <p:ext uri="{BB962C8B-B14F-4D97-AF65-F5344CB8AC3E}">
        <p14:creationId xmlns:p14="http://schemas.microsoft.com/office/powerpoint/2010/main" val="404094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r>
              <a:rPr lang="en-US" sz="3600" b="1" dirty="0">
                <a:solidFill>
                  <a:schemeClr val="lt1"/>
                </a:solidFill>
                <a:latin typeface="Helvetica Neue"/>
                <a:ea typeface="Helvetica Neue"/>
                <a:cs typeface="Helvetica Neue"/>
              </a:rPr>
              <a:t>Managing Heart Conditions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3617674515"/>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9" name="Picture 8"/>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0" name="Rectangle 9"/>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Integrity &amp; Confidentiality</a:t>
            </a:r>
          </a:p>
        </p:txBody>
      </p:sp>
    </p:spTree>
    <p:extLst>
      <p:ext uri="{BB962C8B-B14F-4D97-AF65-F5344CB8AC3E}">
        <p14:creationId xmlns:p14="http://schemas.microsoft.com/office/powerpoint/2010/main" val="85450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19</a:t>
            </a:r>
          </a:p>
        </p:txBody>
      </p:sp>
      <p:sp>
        <p:nvSpPr>
          <p:cNvPr id="3" name="Title 1"/>
          <p:cNvSpPr txBox="1">
            <a:spLocks/>
          </p:cNvSpPr>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2" charset="0"/>
              </a:rPr>
              <a:t>Post-Module Activity</a:t>
            </a:r>
          </a:p>
        </p:txBody>
      </p:sp>
      <p:sp>
        <p:nvSpPr>
          <p:cNvPr id="8" name="Content Placeholder 2"/>
          <p:cNvSpPr txBox="1">
            <a:spLocks/>
          </p:cNvSpPr>
          <p:nvPr/>
        </p:nvSpPr>
        <p:spPr>
          <a:xfrm>
            <a:off x="152400" y="5410200"/>
            <a:ext cx="8229600" cy="573005"/>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2000" dirty="0">
                <a:latin typeface="Helvetica" panose="020B0604020202020204" pitchFamily="2" charset="0"/>
              </a:rPr>
              <a:t>How does the Heart Work?</a:t>
            </a:r>
          </a:p>
        </p:txBody>
      </p:sp>
      <p:pic>
        <p:nvPicPr>
          <p:cNvPr id="5" name="Picture 4"/>
          <p:cNvPicPr>
            <a:picLocks noChangeAspect="1" noChangeArrowheads="1"/>
          </p:cNvPicPr>
          <p:nvPr/>
        </p:nvPicPr>
        <p:blipFill>
          <a:blip r:embed="rId3"/>
          <a:srcRect/>
          <a:stretch>
            <a:fillRect/>
          </a:stretch>
        </p:blipFill>
        <p:spPr bwMode="auto">
          <a:xfrm>
            <a:off x="1524000" y="1010653"/>
            <a:ext cx="6367462" cy="3966347"/>
          </a:xfrm>
          <a:prstGeom prst="rect">
            <a:avLst/>
          </a:prstGeom>
          <a:noFill/>
          <a:ln w="9525">
            <a:noFill/>
            <a:miter lim="800000"/>
            <a:headEnd/>
            <a:tailEnd/>
          </a:ln>
          <a:effectLst/>
        </p:spPr>
      </p:pic>
    </p:spTree>
    <p:extLst>
      <p:ext uri="{BB962C8B-B14F-4D97-AF65-F5344CB8AC3E}">
        <p14:creationId xmlns:p14="http://schemas.microsoft.com/office/powerpoint/2010/main" val="1368370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2" charset="0"/>
              </a:rPr>
              <a:t>Summary</a:t>
            </a:r>
          </a:p>
        </p:txBody>
      </p:sp>
      <p:sp>
        <p:nvSpPr>
          <p:cNvPr id="11" name="Content Placeholder 2"/>
          <p:cNvSpPr>
            <a:spLocks noGrp="1"/>
          </p:cNvSpPr>
          <p:nvPr>
            <p:ph idx="1"/>
          </p:nvPr>
        </p:nvSpPr>
        <p:spPr>
          <a:xfrm>
            <a:off x="381000" y="1447800"/>
            <a:ext cx="8534400" cy="4495800"/>
          </a:xfrm>
        </p:spPr>
        <p:txBody>
          <a:bodyPr>
            <a:noAutofit/>
          </a:bodyPr>
          <a:lstStyle/>
          <a:p>
            <a:pPr lvl="0"/>
            <a:r>
              <a:rPr lang="en-US" sz="2000" dirty="0">
                <a:latin typeface="Helvetica" panose="020B0604020202020204" pitchFamily="2" charset="0"/>
              </a:rPr>
              <a:t>For an elder with hypertension:</a:t>
            </a:r>
          </a:p>
          <a:p>
            <a:pPr lvl="0"/>
            <a:endParaRPr lang="en-US" sz="2000" dirty="0">
              <a:latin typeface="Helvetica" panose="020B0604020202020204" pitchFamily="2" charset="0"/>
            </a:endParaRPr>
          </a:p>
          <a:p>
            <a:pPr lvl="1">
              <a:buFont typeface="Wingdings" panose="05000000000000000000" pitchFamily="2" charset="2"/>
              <a:buChar char="§"/>
            </a:pPr>
            <a:r>
              <a:rPr lang="en-US" sz="2000" dirty="0">
                <a:latin typeface="Helvetica" panose="020B0604020202020204" pitchFamily="2" charset="0"/>
              </a:rPr>
              <a:t>Make sure the elder takes their medicines on time</a:t>
            </a:r>
          </a:p>
          <a:p>
            <a:pPr lvl="1">
              <a:buFont typeface="Wingdings" panose="05000000000000000000" pitchFamily="2" charset="2"/>
              <a:buChar char="§"/>
            </a:pPr>
            <a:r>
              <a:rPr lang="en-US" sz="2000" dirty="0">
                <a:latin typeface="Helvetica" panose="020B0604020202020204" pitchFamily="2" charset="0"/>
              </a:rPr>
              <a:t>Test and record their blood pressure levels</a:t>
            </a:r>
          </a:p>
          <a:p>
            <a:pPr lvl="1">
              <a:buFont typeface="Wingdings" panose="05000000000000000000" pitchFamily="2" charset="2"/>
              <a:buChar char="§"/>
            </a:pPr>
            <a:r>
              <a:rPr lang="en-US" sz="2000" dirty="0">
                <a:latin typeface="Helvetica" panose="020B0604020202020204" pitchFamily="2" charset="0"/>
              </a:rPr>
              <a:t>Help the person make the advised changes to their diet</a:t>
            </a:r>
          </a:p>
          <a:p>
            <a:pPr lvl="1">
              <a:buFont typeface="Wingdings" panose="05000000000000000000" pitchFamily="2" charset="2"/>
              <a:buChar char="§"/>
            </a:pPr>
            <a:r>
              <a:rPr lang="en-US" sz="2000" dirty="0">
                <a:latin typeface="Helvetica" panose="020B0604020202020204" pitchFamily="2" charset="0"/>
              </a:rPr>
              <a:t>Ensure that the elder is involved in some form of exercise on most days of the week</a:t>
            </a:r>
          </a:p>
          <a:p>
            <a:pPr lvl="1"/>
            <a:endParaRPr lang="en-US" sz="2000" dirty="0">
              <a:latin typeface="Helvetica" panose="020B0604020202020204" pitchFamily="2" charset="0"/>
            </a:endParaRPr>
          </a:p>
          <a:p>
            <a:pPr lvl="0"/>
            <a:r>
              <a:rPr lang="en-US" sz="2000" dirty="0">
                <a:latin typeface="Helvetica" panose="020B0604020202020204" pitchFamily="2" charset="0"/>
              </a:rPr>
              <a:t>If the elder under your care has symptoms such as</a:t>
            </a:r>
            <a:r>
              <a:rPr lang="en-GB" sz="2000" dirty="0">
                <a:latin typeface="Helvetica" panose="020B0604020202020204" pitchFamily="2" charset="0"/>
              </a:rPr>
              <a:t> chest discomfort, dizziness, fatigue, nausea, anxiety, breathlessness, persistent cough, or sweating, they may be having a heart problem. Inform the elder’s family and doctor immediately</a:t>
            </a:r>
            <a:endParaRPr lang="en-US" sz="2000" dirty="0">
              <a:latin typeface="Helvetica" panose="020B0604020202020204" pitchFamily="2" charset="0"/>
            </a:endParaRPr>
          </a:p>
        </p:txBody>
      </p:sp>
    </p:spTree>
    <p:extLst>
      <p:ext uri="{BB962C8B-B14F-4D97-AF65-F5344CB8AC3E}">
        <p14:creationId xmlns:p14="http://schemas.microsoft.com/office/powerpoint/2010/main" val="2202318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2" charset="0"/>
              </a:rPr>
              <a:t>Summary</a:t>
            </a:r>
          </a:p>
        </p:txBody>
      </p:sp>
      <p:sp>
        <p:nvSpPr>
          <p:cNvPr id="11" name="Content Placeholder 2"/>
          <p:cNvSpPr>
            <a:spLocks noGrp="1"/>
          </p:cNvSpPr>
          <p:nvPr>
            <p:ph idx="1"/>
          </p:nvPr>
        </p:nvSpPr>
        <p:spPr>
          <a:xfrm>
            <a:off x="389021" y="838200"/>
            <a:ext cx="8534400" cy="5334000"/>
          </a:xfrm>
        </p:spPr>
        <p:txBody>
          <a:bodyPr>
            <a:noAutofit/>
          </a:bodyPr>
          <a:lstStyle/>
          <a:p>
            <a:pPr lvl="0"/>
            <a:r>
              <a:rPr lang="en-US" sz="2000" dirty="0">
                <a:latin typeface="Helvetica" panose="020B0604020202020204" pitchFamily="2" charset="0"/>
              </a:rPr>
              <a:t>For an elder who has suffered a heart attack or undergone a surgery:</a:t>
            </a:r>
          </a:p>
          <a:p>
            <a:pPr lvl="0"/>
            <a:endParaRPr lang="en-US" sz="2000" dirty="0">
              <a:latin typeface="Helvetica" panose="020B0604020202020204" pitchFamily="2" charset="0"/>
            </a:endParaRPr>
          </a:p>
          <a:p>
            <a:pPr lvl="1">
              <a:lnSpc>
                <a:spcPct val="200000"/>
              </a:lnSpc>
              <a:buFont typeface="Wingdings" panose="05000000000000000000" pitchFamily="2" charset="2"/>
              <a:buChar char="§"/>
            </a:pPr>
            <a:r>
              <a:rPr lang="en-GB" sz="2000" dirty="0">
                <a:latin typeface="Helvetica" panose="020B0604020202020204" pitchFamily="2" charset="0"/>
              </a:rPr>
              <a:t>Be patient and sympathetic</a:t>
            </a:r>
            <a:endParaRPr lang="en-US" sz="2000" dirty="0">
              <a:latin typeface="Helvetica" panose="020B0604020202020204" pitchFamily="2" charset="0"/>
            </a:endParaRPr>
          </a:p>
          <a:p>
            <a:pPr lvl="1">
              <a:lnSpc>
                <a:spcPct val="200000"/>
              </a:lnSpc>
              <a:buFont typeface="Wingdings" panose="05000000000000000000" pitchFamily="2" charset="2"/>
              <a:buChar char="§"/>
            </a:pPr>
            <a:r>
              <a:rPr lang="en-GB" sz="2000" dirty="0">
                <a:latin typeface="Helvetica" panose="020B0604020202020204" pitchFamily="2" charset="0"/>
              </a:rPr>
              <a:t>Ensure that they take their medicines on time</a:t>
            </a:r>
            <a:endParaRPr lang="en-US" sz="2000" dirty="0">
              <a:latin typeface="Helvetica" panose="020B0604020202020204" pitchFamily="2" charset="0"/>
            </a:endParaRPr>
          </a:p>
          <a:p>
            <a:pPr lvl="1">
              <a:lnSpc>
                <a:spcPct val="200000"/>
              </a:lnSpc>
              <a:buFont typeface="Wingdings" panose="05000000000000000000" pitchFamily="2" charset="2"/>
              <a:buChar char="§"/>
            </a:pPr>
            <a:r>
              <a:rPr lang="en-GB" sz="2000" dirty="0">
                <a:latin typeface="Helvetica" panose="020B0604020202020204" pitchFamily="2" charset="0"/>
              </a:rPr>
              <a:t>Assist them with their routine activities and gradually, encourage them to become more independent</a:t>
            </a:r>
            <a:endParaRPr lang="en-US" sz="2000" dirty="0">
              <a:latin typeface="Helvetica" panose="020B0604020202020204" pitchFamily="2" charset="0"/>
            </a:endParaRPr>
          </a:p>
          <a:p>
            <a:pPr lvl="1">
              <a:lnSpc>
                <a:spcPct val="200000"/>
              </a:lnSpc>
              <a:buFont typeface="Wingdings" panose="05000000000000000000" pitchFamily="2" charset="2"/>
              <a:buChar char="§"/>
            </a:pPr>
            <a:r>
              <a:rPr lang="en-US" sz="2000" dirty="0">
                <a:latin typeface="Helvetica" panose="020B0604020202020204" pitchFamily="2" charset="0"/>
              </a:rPr>
              <a:t>Help the person make recommended changes to their diet</a:t>
            </a:r>
          </a:p>
          <a:p>
            <a:pPr lvl="1">
              <a:lnSpc>
                <a:spcPct val="200000"/>
              </a:lnSpc>
              <a:buFont typeface="Wingdings" panose="05000000000000000000" pitchFamily="2" charset="2"/>
              <a:buChar char="§"/>
            </a:pPr>
            <a:r>
              <a:rPr lang="en-US" sz="2000" dirty="0">
                <a:latin typeface="Helvetica" panose="020B0604020202020204" pitchFamily="2" charset="0"/>
              </a:rPr>
              <a:t>After </a:t>
            </a:r>
            <a:r>
              <a:rPr lang="en-GB" sz="2000" dirty="0">
                <a:latin typeface="Helvetica" panose="020B0604020202020204" pitchFamily="2" charset="0"/>
              </a:rPr>
              <a:t>checking with the family and the doctor, encourage the elder to exercise regularly</a:t>
            </a:r>
            <a:endParaRPr lang="en-US" sz="2000" dirty="0">
              <a:latin typeface="Helvetica" panose="020B0604020202020204" pitchFamily="2" charset="0"/>
            </a:endParaRPr>
          </a:p>
        </p:txBody>
      </p:sp>
    </p:spTree>
    <p:extLst>
      <p:ext uri="{BB962C8B-B14F-4D97-AF65-F5344CB8AC3E}">
        <p14:creationId xmlns:p14="http://schemas.microsoft.com/office/powerpoint/2010/main" val="1121604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endParaRPr lang="en-IN" sz="1000" dirty="0">
              <a:latin typeface="Helvetica" panose="020B0604020202020204" pitchFamily="34" charset="0"/>
              <a:cs typeface="Helvetica" panose="020B0604020202020204" pitchFamily="34" charset="0"/>
            </a:endParaRPr>
          </a:p>
        </p:txBody>
      </p:sp>
      <p:sp>
        <p:nvSpPr>
          <p:cNvPr id="8" name="Title 1"/>
          <p:cNvSpPr>
            <a:spLocks noGrp="1"/>
          </p:cNvSpPr>
          <p:nvPr>
            <p:ph type="title"/>
          </p:nvPr>
        </p:nvSpPr>
        <p:spPr>
          <a:xfrm>
            <a:off x="381000" y="35378"/>
            <a:ext cx="8229600" cy="685800"/>
          </a:xfrm>
        </p:spPr>
        <p:txBody>
          <a:bodyPr>
            <a:normAutofit/>
          </a:bodyPr>
          <a:lstStyle/>
          <a:p>
            <a:r>
              <a:rPr lang="en-US" sz="3000" dirty="0">
                <a:latin typeface="Helvetica" panose="020B0604020202020204" pitchFamily="2" charset="0"/>
              </a:rPr>
              <a:t>Summary</a:t>
            </a:r>
          </a:p>
        </p:txBody>
      </p:sp>
      <p:sp>
        <p:nvSpPr>
          <p:cNvPr id="11" name="Content Placeholder 2"/>
          <p:cNvSpPr>
            <a:spLocks noGrp="1"/>
          </p:cNvSpPr>
          <p:nvPr>
            <p:ph idx="1"/>
          </p:nvPr>
        </p:nvSpPr>
        <p:spPr>
          <a:xfrm>
            <a:off x="389021" y="838200"/>
            <a:ext cx="8534400" cy="5334000"/>
          </a:xfrm>
        </p:spPr>
        <p:txBody>
          <a:bodyPr>
            <a:noAutofit/>
          </a:bodyPr>
          <a:lstStyle/>
          <a:p>
            <a:pPr lvl="0"/>
            <a:r>
              <a:rPr lang="en-US" sz="2000" dirty="0">
                <a:latin typeface="Helvetica" panose="020B0604020202020204" pitchFamily="2" charset="0"/>
              </a:rPr>
              <a:t>If the elder has undergone a surgery:</a:t>
            </a:r>
          </a:p>
          <a:p>
            <a:pPr lvl="0"/>
            <a:endParaRPr lang="en-US" sz="2000" dirty="0">
              <a:latin typeface="Helvetica" panose="020B0604020202020204" pitchFamily="2" charset="0"/>
            </a:endParaRPr>
          </a:p>
          <a:p>
            <a:pPr lvl="1">
              <a:buFont typeface="Wingdings" panose="05000000000000000000" pitchFamily="2" charset="2"/>
              <a:buChar char="§"/>
            </a:pPr>
            <a:r>
              <a:rPr lang="en-US" sz="2000" dirty="0">
                <a:latin typeface="Helvetica" panose="020B0604020202020204" pitchFamily="2" charset="0"/>
              </a:rPr>
              <a:t>K</a:t>
            </a:r>
            <a:r>
              <a:rPr lang="en-GB" sz="2000" dirty="0" err="1">
                <a:latin typeface="Helvetica" panose="020B0604020202020204" pitchFamily="2" charset="0"/>
              </a:rPr>
              <a:t>eep</a:t>
            </a:r>
            <a:r>
              <a:rPr lang="en-GB" sz="2000" dirty="0">
                <a:latin typeface="Helvetica" panose="020B0604020202020204" pitchFamily="2" charset="0"/>
              </a:rPr>
              <a:t> the wound completely clean</a:t>
            </a:r>
            <a:endParaRPr lang="en-US" sz="2000" dirty="0">
              <a:latin typeface="Helvetica" panose="020B0604020202020204" pitchFamily="2" charset="0"/>
            </a:endParaRPr>
          </a:p>
          <a:p>
            <a:pPr lvl="1">
              <a:buFont typeface="Wingdings" panose="05000000000000000000" pitchFamily="2" charset="2"/>
              <a:buChar char="§"/>
            </a:pPr>
            <a:r>
              <a:rPr lang="en-GB" sz="2000" dirty="0">
                <a:latin typeface="Helvetica" panose="020B0604020202020204" pitchFamily="2" charset="0"/>
              </a:rPr>
              <a:t>Watch the site for any signs of infection and pus discharge</a:t>
            </a:r>
            <a:endParaRPr lang="en-US" sz="2000" dirty="0">
              <a:latin typeface="Helvetica" panose="020B0604020202020204" pitchFamily="2" charset="0"/>
            </a:endParaRPr>
          </a:p>
          <a:p>
            <a:pPr lvl="1">
              <a:buFont typeface="Wingdings" panose="05000000000000000000" pitchFamily="2" charset="2"/>
              <a:buChar char="§"/>
            </a:pPr>
            <a:r>
              <a:rPr lang="en-GB" sz="2000" dirty="0">
                <a:latin typeface="Helvetica" panose="020B0604020202020204" pitchFamily="2" charset="0"/>
              </a:rPr>
              <a:t>Inform the family and the doctor if you notice any signs of infection</a:t>
            </a:r>
          </a:p>
          <a:p>
            <a:pPr lvl="1"/>
            <a:endParaRPr lang="en-US" sz="2000" dirty="0">
              <a:latin typeface="Helvetica" panose="020B0604020202020204" pitchFamily="2" charset="0"/>
            </a:endParaRPr>
          </a:p>
          <a:p>
            <a:pPr lvl="0"/>
            <a:r>
              <a:rPr lang="en-GB" sz="2000" dirty="0">
                <a:latin typeface="Helvetica" panose="020B0604020202020204" pitchFamily="2" charset="0"/>
              </a:rPr>
              <a:t>If the elder has a pacemaker implant:</a:t>
            </a:r>
          </a:p>
          <a:p>
            <a:pPr lvl="0"/>
            <a:endParaRPr lang="en-US" sz="2000" dirty="0">
              <a:latin typeface="Helvetica" panose="020B0604020202020204" pitchFamily="2" charset="0"/>
            </a:endParaRPr>
          </a:p>
          <a:p>
            <a:pPr lvl="1">
              <a:buFont typeface="Wingdings" panose="05000000000000000000" pitchFamily="2" charset="2"/>
              <a:buChar char="§"/>
            </a:pPr>
            <a:r>
              <a:rPr lang="en-GB" sz="2000" dirty="0">
                <a:latin typeface="Helvetica" panose="020B0604020202020204" pitchFamily="2" charset="0"/>
              </a:rPr>
              <a:t>Remind the elder’s family to take the phone numbers of the pacemaker technician and the elder’s cardiologist</a:t>
            </a:r>
            <a:endParaRPr lang="en-US" sz="2000" dirty="0">
              <a:latin typeface="Helvetica" panose="020B0604020202020204" pitchFamily="2" charset="0"/>
            </a:endParaRPr>
          </a:p>
          <a:p>
            <a:pPr lvl="1">
              <a:buFont typeface="Wingdings" panose="05000000000000000000" pitchFamily="2" charset="2"/>
              <a:buChar char="§"/>
            </a:pPr>
            <a:r>
              <a:rPr lang="en-GB" sz="2000" dirty="0">
                <a:latin typeface="Helvetica" panose="020B0604020202020204" pitchFamily="2" charset="0"/>
              </a:rPr>
              <a:t>Make sure the elder does not go near any magnetic fields</a:t>
            </a:r>
          </a:p>
          <a:p>
            <a:pPr lvl="1"/>
            <a:endParaRPr lang="en-US" sz="2000" dirty="0">
              <a:latin typeface="Helvetica" panose="020B0604020202020204" pitchFamily="2" charset="0"/>
            </a:endParaRPr>
          </a:p>
          <a:p>
            <a:r>
              <a:rPr lang="en-GB" sz="2000" dirty="0">
                <a:latin typeface="Helvetica" panose="020B0604020202020204" pitchFamily="2" charset="0"/>
              </a:rPr>
              <a:t>If the elder dies, ask the family to consider getting the pacemaker removed by a doctor before the final rights of the elder are performed</a:t>
            </a:r>
            <a:endParaRPr lang="en-US" sz="2000" dirty="0">
              <a:latin typeface="Helvetica" panose="020B0604020202020204" pitchFamily="2" charset="0"/>
            </a:endParaRPr>
          </a:p>
        </p:txBody>
      </p:sp>
    </p:spTree>
    <p:extLst>
      <p:ext uri="{BB962C8B-B14F-4D97-AF65-F5344CB8AC3E}">
        <p14:creationId xmlns:p14="http://schemas.microsoft.com/office/powerpoint/2010/main" val="1734123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23661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pPr marL="0" indent="0">
              <a:buNone/>
            </a:pPr>
            <a:endParaRPr lang="en-US" sz="2000" dirty="0"/>
          </a:p>
        </p:txBody>
      </p:sp>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2" name="Rectangle 11"/>
          <p:cNvSpPr/>
          <p:nvPr/>
        </p:nvSpPr>
        <p:spPr>
          <a:xfrm>
            <a:off x="844625" y="3256002"/>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Respiratory Issues in the Elder</a:t>
            </a:r>
          </a:p>
        </p:txBody>
      </p:sp>
    </p:spTree>
    <p:extLst>
      <p:ext uri="{BB962C8B-B14F-4D97-AF65-F5344CB8AC3E}">
        <p14:creationId xmlns:p14="http://schemas.microsoft.com/office/powerpoint/2010/main" val="2430299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Respiratory Issues in the Elder</a:t>
            </a: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4208190631"/>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26</a:t>
            </a:r>
          </a:p>
        </p:txBody>
      </p:sp>
      <p:sp>
        <p:nvSpPr>
          <p:cNvPr id="3" name="Title 1"/>
          <p:cNvSpPr txBox="1">
            <a:spLocks/>
          </p:cNvSpPr>
          <p:nvPr/>
        </p:nvSpPr>
        <p:spPr>
          <a:xfrm>
            <a:off x="457200" y="76200"/>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2" charset="0"/>
              </a:rPr>
              <a:t>Post-Module Activity</a:t>
            </a:r>
          </a:p>
        </p:txBody>
      </p:sp>
      <p:sp>
        <p:nvSpPr>
          <p:cNvPr id="16" name="Title 1"/>
          <p:cNvSpPr txBox="1">
            <a:spLocks/>
          </p:cNvSpPr>
          <p:nvPr/>
        </p:nvSpPr>
        <p:spPr>
          <a:xfrm>
            <a:off x="533400" y="5257800"/>
            <a:ext cx="8229600" cy="6096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latin typeface="Helvetica" panose="020B0604020202020204" pitchFamily="2" charset="0"/>
              </a:rPr>
              <a:t>Demonstration</a:t>
            </a:r>
          </a:p>
        </p:txBody>
      </p:sp>
      <p:pic>
        <p:nvPicPr>
          <p:cNvPr id="5" name="Picture 4"/>
          <p:cNvPicPr>
            <a:picLocks noChangeAspect="1" noChangeArrowheads="1"/>
          </p:cNvPicPr>
          <p:nvPr/>
        </p:nvPicPr>
        <p:blipFill>
          <a:blip r:embed="rId3"/>
          <a:srcRect/>
          <a:stretch>
            <a:fillRect/>
          </a:stretch>
        </p:blipFill>
        <p:spPr bwMode="auto">
          <a:xfrm>
            <a:off x="234616" y="1958181"/>
            <a:ext cx="1650521" cy="213360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4745842" y="1958181"/>
            <a:ext cx="4175574" cy="2133600"/>
          </a:xfrm>
          <a:prstGeom prst="rect">
            <a:avLst/>
          </a:prstGeom>
          <a:noFill/>
          <a:ln w="9525">
            <a:noFill/>
            <a:miter lim="800000"/>
            <a:headEnd/>
            <a:tailEnd/>
          </a:ln>
          <a:effectLst/>
        </p:spPr>
      </p:pic>
      <p:pic>
        <p:nvPicPr>
          <p:cNvPr id="7" name="Picture 4"/>
          <p:cNvPicPr>
            <a:picLocks noChangeAspect="1" noChangeArrowheads="1"/>
          </p:cNvPicPr>
          <p:nvPr/>
        </p:nvPicPr>
        <p:blipFill>
          <a:blip r:embed="rId5"/>
          <a:srcRect/>
          <a:stretch>
            <a:fillRect/>
          </a:stretch>
        </p:blipFill>
        <p:spPr bwMode="auto">
          <a:xfrm>
            <a:off x="1972535" y="1958181"/>
            <a:ext cx="2681681" cy="2133600"/>
          </a:xfrm>
          <a:prstGeom prst="rect">
            <a:avLst/>
          </a:prstGeom>
          <a:noFill/>
          <a:ln w="9525">
            <a:noFill/>
            <a:miter lim="800000"/>
            <a:headEnd/>
            <a:tailEnd/>
          </a:ln>
          <a:effectLst/>
        </p:spPr>
      </p:pic>
    </p:spTree>
    <p:extLst>
      <p:ext uri="{BB962C8B-B14F-4D97-AF65-F5344CB8AC3E}">
        <p14:creationId xmlns:p14="http://schemas.microsoft.com/office/powerpoint/2010/main" val="704865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2" charset="0"/>
              </a:rPr>
              <a:t>Summary</a:t>
            </a:r>
          </a:p>
        </p:txBody>
      </p:sp>
      <p:sp>
        <p:nvSpPr>
          <p:cNvPr id="8" name="Rectangle 7"/>
          <p:cNvSpPr/>
          <p:nvPr/>
        </p:nvSpPr>
        <p:spPr>
          <a:xfrm>
            <a:off x="390371" y="1066800"/>
            <a:ext cx="8610599" cy="5262979"/>
          </a:xfrm>
          <a:prstGeom prst="rect">
            <a:avLst/>
          </a:prstGeom>
        </p:spPr>
        <p:txBody>
          <a:bodyPr wrap="square">
            <a:spAutoFit/>
          </a:bodyPr>
          <a:lstStyle/>
          <a:p>
            <a:pPr marL="342900" lvl="0" indent="-342900">
              <a:lnSpc>
                <a:spcPct val="120000"/>
              </a:lnSpc>
              <a:buFont typeface="Arial" panose="020B0604020202020204" pitchFamily="34" charset="0"/>
              <a:buChar char="•"/>
            </a:pPr>
            <a:r>
              <a:rPr lang="en-US" sz="2000" dirty="0">
                <a:latin typeface="Helvetica" panose="020B0604020202020204" pitchFamily="2" charset="0"/>
              </a:rPr>
              <a:t>Recognize the most common symptoms of respiratory diseases</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Give the elder vitamin supplements and food rich in Vitamin C to prevent a cold</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Keep the elder away from people who may infect them with a cold</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If you have a cold, wear a barrier mask and gloves when in contact of the elder</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Clean the contact surfaces if someone in the house has a cold</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Wash the elder’s dishes separately to prevent a cold</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If you know what allergies an elder has, keep them away from the source of the allergy</a:t>
            </a:r>
          </a:p>
          <a:p>
            <a:pPr marL="342900" lvl="0" indent="-342900">
              <a:lnSpc>
                <a:spcPct val="120000"/>
              </a:lnSpc>
              <a:buFont typeface="Arial" panose="020B0604020202020204" pitchFamily="34" charset="0"/>
              <a:buChar char="•"/>
            </a:pPr>
            <a:r>
              <a:rPr lang="en-US" sz="2000" dirty="0">
                <a:latin typeface="Helvetica" panose="020B0604020202020204" pitchFamily="2" charset="0"/>
              </a:rPr>
              <a:t>If the elder displays an allergic reaction, give the elder an anti-allergy pill, as prescribed by the doctor </a:t>
            </a:r>
          </a:p>
          <a:p>
            <a:pPr marL="342900" indent="-342900">
              <a:lnSpc>
                <a:spcPct val="120000"/>
              </a:lnSpc>
              <a:buFont typeface="Arial" panose="020B0604020202020204" pitchFamily="34" charset="0"/>
              <a:buChar char="•"/>
            </a:pPr>
            <a:r>
              <a:rPr lang="en-US" sz="2000" dirty="0">
                <a:latin typeface="Helvetica" panose="020B0604020202020204" pitchFamily="2" charset="0"/>
              </a:rPr>
              <a:t>Give decongestant pills, as prescribed by the doctor, to elders suffering from cold, allergy or sinusitis</a:t>
            </a:r>
          </a:p>
        </p:txBody>
      </p:sp>
    </p:spTree>
    <p:extLst>
      <p:ext uri="{BB962C8B-B14F-4D97-AF65-F5344CB8AC3E}">
        <p14:creationId xmlns:p14="http://schemas.microsoft.com/office/powerpoint/2010/main" val="64656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6"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2" charset="0"/>
              </a:rPr>
              <a:t>Summary</a:t>
            </a:r>
          </a:p>
        </p:txBody>
      </p:sp>
      <p:sp>
        <p:nvSpPr>
          <p:cNvPr id="8" name="Rectangle 7"/>
          <p:cNvSpPr/>
          <p:nvPr/>
        </p:nvSpPr>
        <p:spPr>
          <a:xfrm>
            <a:off x="381000" y="575485"/>
            <a:ext cx="8610599" cy="6036974"/>
          </a:xfrm>
          <a:prstGeom prst="rect">
            <a:avLst/>
          </a:prstGeom>
        </p:spPr>
        <p:txBody>
          <a:bodyPr wrap="square">
            <a:spAutoFit/>
          </a:bodyPr>
          <a:lstStyle/>
          <a:p>
            <a:pPr marL="342900" lvl="0" indent="-342900">
              <a:lnSpc>
                <a:spcPct val="150000"/>
              </a:lnSpc>
              <a:buFont typeface="Arial" panose="020B0604020202020204" pitchFamily="34" charset="0"/>
              <a:buChar char="•"/>
            </a:pPr>
            <a:r>
              <a:rPr lang="en-US" sz="2000" dirty="0">
                <a:latin typeface="Helvetica" panose="020B0604020202020204" pitchFamily="2" charset="0"/>
              </a:rPr>
              <a:t>Give nasal spray or drops followed by steam inhalation to the elder for decongestion</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Get the elder with a sore throat to gargle </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Help an elder who has laryngitis to take steam inhalation and gargle </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Give steam inhalation and encourage deep breathing exercises for an elder with bronchitis</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Give an elder with pneumonia plenty of fluids, rest, and follow the medication schedule as per the doctors’ orders</a:t>
            </a:r>
          </a:p>
          <a:p>
            <a:pPr marL="342900" lvl="0" indent="-342900">
              <a:lnSpc>
                <a:spcPct val="150000"/>
              </a:lnSpc>
              <a:buFont typeface="Arial" panose="020B0604020202020204" pitchFamily="34" charset="0"/>
              <a:buChar char="•"/>
            </a:pPr>
            <a:r>
              <a:rPr lang="en-US" sz="2000" dirty="0">
                <a:latin typeface="Helvetica" panose="020B0604020202020204" pitchFamily="2" charset="0"/>
              </a:rPr>
              <a:t>Prevent asthma by keeping the elder with known allergies away from exposure to the allergens</a:t>
            </a:r>
          </a:p>
          <a:p>
            <a:pPr marL="342900" indent="-342900">
              <a:lnSpc>
                <a:spcPct val="150000"/>
              </a:lnSpc>
              <a:buFont typeface="Arial" panose="020B0604020202020204" pitchFamily="34" charset="0"/>
              <a:buChar char="•"/>
            </a:pPr>
            <a:r>
              <a:rPr lang="en-US" sz="2000" dirty="0">
                <a:latin typeface="Helvetica" panose="020B0604020202020204" pitchFamily="2" charset="0"/>
              </a:rPr>
              <a:t>Help an elder suffering from chronic asthma or other respiratory diseases with using an inhaler, spacer, or nebulizer, as advised by the doctor</a:t>
            </a:r>
          </a:p>
        </p:txBody>
      </p:sp>
    </p:spTree>
    <p:extLst>
      <p:ext uri="{BB962C8B-B14F-4D97-AF65-F5344CB8AC3E}">
        <p14:creationId xmlns:p14="http://schemas.microsoft.com/office/powerpoint/2010/main" val="209486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Integrity &amp; Confidentiality</a:t>
            </a: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25" y="1365628"/>
            <a:ext cx="9144000" cy="5155660"/>
          </a:xfrm>
          <a:prstGeom prst="rect">
            <a:avLst/>
          </a:prstGeom>
        </p:spPr>
      </p:pic>
    </p:spTree>
    <p:extLst>
      <p:ext uri="{BB962C8B-B14F-4D97-AF65-F5344CB8AC3E}">
        <p14:creationId xmlns:p14="http://schemas.microsoft.com/office/powerpoint/2010/main" val="1321620739"/>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202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609600" y="1600200"/>
            <a:ext cx="8229600" cy="452596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a:p>
          <a:p>
            <a:endParaRPr lang="en-US" sz="2000"/>
          </a:p>
          <a:p>
            <a:endParaRPr lang="en-US" sz="2000"/>
          </a:p>
          <a:p>
            <a:pPr marL="0" indent="0">
              <a:buFont typeface="Arial" panose="020B0604020202020204" pitchFamily="34" charset="0"/>
              <a:buNone/>
            </a:pPr>
            <a:endParaRPr lang="en-US" sz="2000" dirty="0"/>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endParaRPr lang="en-IN" sz="1000" b="1" dirty="0">
              <a:latin typeface="Helvetica" panose="020B0604020202020204" pitchFamily="34" charset="0"/>
              <a:cs typeface="Helvetica" panose="020B0604020202020204" pitchFamily="34" charset="0"/>
            </a:endParaRPr>
          </a:p>
        </p:txBody>
      </p:sp>
      <p:pic>
        <p:nvPicPr>
          <p:cNvPr id="15" name="Picture 14"/>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792000" y="2797200"/>
            <a:ext cx="7560000" cy="1440000"/>
          </a:xfrm>
          <a:prstGeom prst="rect">
            <a:avLst/>
          </a:prstGeom>
        </p:spPr>
      </p:pic>
      <p:sp>
        <p:nvSpPr>
          <p:cNvPr id="16" name="Rectangle 15"/>
          <p:cNvSpPr/>
          <p:nvPr/>
        </p:nvSpPr>
        <p:spPr>
          <a:xfrm>
            <a:off x="844625" y="3276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Changing Adult Diapers</a:t>
            </a:r>
          </a:p>
        </p:txBody>
      </p:sp>
    </p:spTree>
    <p:extLst>
      <p:ext uri="{BB962C8B-B14F-4D97-AF65-F5344CB8AC3E}">
        <p14:creationId xmlns:p14="http://schemas.microsoft.com/office/powerpoint/2010/main" val="4064481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31</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4"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5"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r>
              <a:rPr lang="en-US" sz="3600" b="1" dirty="0">
                <a:solidFill>
                  <a:schemeClr val="lt1"/>
                </a:solidFill>
                <a:latin typeface="Helvetica Neue"/>
                <a:ea typeface="Helvetica Neue"/>
                <a:cs typeface="Helvetica Neue"/>
              </a:rPr>
              <a:t>Helping the Elder &amp; Family deal with Terminal Illness</a:t>
            </a: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2179717354"/>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sp>
        <p:nvSpPr>
          <p:cNvPr id="9" name="TextBox 8"/>
          <p:cNvSpPr txBox="1"/>
          <p:nvPr/>
        </p:nvSpPr>
        <p:spPr>
          <a:xfrm>
            <a:off x="8820472" y="6597352"/>
            <a:ext cx="325730"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32</a:t>
            </a:r>
          </a:p>
        </p:txBody>
      </p:sp>
      <p:sp>
        <p:nvSpPr>
          <p:cNvPr id="12" name="Title 1"/>
          <p:cNvSpPr txBox="1">
            <a:spLocks/>
          </p:cNvSpPr>
          <p:nvPr/>
        </p:nvSpPr>
        <p:spPr>
          <a:xfrm>
            <a:off x="457200" y="26640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000" dirty="0">
                <a:latin typeface="Helvetica" panose="020B0604020202020204" pitchFamily="2" charset="0"/>
              </a:rPr>
              <a:t>Post-Module Activity</a:t>
            </a:r>
          </a:p>
        </p:txBody>
      </p:sp>
      <p:sp>
        <p:nvSpPr>
          <p:cNvPr id="7" name="Rectangle 6"/>
          <p:cNvSpPr/>
          <p:nvPr/>
        </p:nvSpPr>
        <p:spPr>
          <a:xfrm>
            <a:off x="838200" y="3352800"/>
            <a:ext cx="7467600" cy="553998"/>
          </a:xfrm>
          <a:prstGeom prst="rect">
            <a:avLst/>
          </a:prstGeom>
        </p:spPr>
        <p:txBody>
          <a:bodyPr wrap="square">
            <a:spAutoFit/>
          </a:bodyPr>
          <a:lstStyle/>
          <a:p>
            <a:pPr algn="ctr"/>
            <a:r>
              <a:rPr lang="en-US" sz="3000" dirty="0">
                <a:latin typeface="Helvetica" panose="020B0604020202020204" pitchFamily="2" charset="0"/>
                <a:cs typeface="Arial" panose="020B0604020202020204" pitchFamily="34" charset="0"/>
              </a:rPr>
              <a:t>Classroom Discussion</a:t>
            </a:r>
          </a:p>
        </p:txBody>
      </p:sp>
    </p:spTree>
    <p:extLst>
      <p:ext uri="{BB962C8B-B14F-4D97-AF65-F5344CB8AC3E}">
        <p14:creationId xmlns:p14="http://schemas.microsoft.com/office/powerpoint/2010/main" val="2932913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378"/>
            <a:ext cx="8229600" cy="685800"/>
          </a:xfrm>
        </p:spPr>
        <p:txBody>
          <a:bodyPr>
            <a:normAutofit/>
          </a:bodyPr>
          <a:lstStyle/>
          <a:p>
            <a:r>
              <a:rPr lang="en-US" sz="3600" dirty="0">
                <a:latin typeface="Helvetica" panose="020B0604020202020204" pitchFamily="2" charset="0"/>
              </a:rPr>
              <a:t>Summary</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3" name="Rectangle 2"/>
          <p:cNvSpPr/>
          <p:nvPr/>
        </p:nvSpPr>
        <p:spPr>
          <a:xfrm>
            <a:off x="356937" y="1219200"/>
            <a:ext cx="8614610" cy="4401205"/>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2" charset="0"/>
              </a:rPr>
              <a:t>Never bring up the topic of death yourself</a:t>
            </a:r>
          </a:p>
          <a:p>
            <a:pPr marL="342900" lvl="0" indent="-342900">
              <a:buFont typeface="Arial" panose="020B0604020202020204" pitchFamily="34" charset="0"/>
              <a:buChar char="•"/>
            </a:pPr>
            <a:endParaRPr lang="en-US" sz="2000" dirty="0">
              <a:latin typeface="Helvetica" panose="020B0604020202020204" pitchFamily="2" charset="0"/>
            </a:endParaRPr>
          </a:p>
          <a:p>
            <a:pPr marL="342900" lvl="0" indent="-342900">
              <a:buFont typeface="Arial" panose="020B0604020202020204" pitchFamily="34" charset="0"/>
              <a:buChar char="•"/>
            </a:pPr>
            <a:r>
              <a:rPr lang="en-US" sz="2000" dirty="0">
                <a:latin typeface="Helvetica" panose="020B0604020202020204" pitchFamily="2" charset="0"/>
              </a:rPr>
              <a:t>Let the elder’s family members deal with issues regarding death </a:t>
            </a:r>
          </a:p>
          <a:p>
            <a:pPr marL="342900" lvl="0" indent="-342900">
              <a:buFont typeface="Arial" panose="020B0604020202020204" pitchFamily="34" charset="0"/>
              <a:buChar char="•"/>
            </a:pPr>
            <a:endParaRPr lang="en-US" sz="2000" dirty="0">
              <a:latin typeface="Helvetica" panose="020B0604020202020204" pitchFamily="2" charset="0"/>
            </a:endParaRPr>
          </a:p>
          <a:p>
            <a:pPr marL="342900" lvl="0" indent="-342900">
              <a:buFont typeface="Arial" panose="020B0604020202020204" pitchFamily="34" charset="0"/>
              <a:buChar char="•"/>
            </a:pPr>
            <a:r>
              <a:rPr lang="en-US" sz="2000" dirty="0">
                <a:latin typeface="Helvetica" panose="020B0604020202020204" pitchFamily="2" charset="0"/>
              </a:rPr>
              <a:t>Consult the elder’s family on what to do if the elder wants to discuss their condition</a:t>
            </a:r>
          </a:p>
          <a:p>
            <a:pPr marL="342900" lvl="0" indent="-342900">
              <a:buFont typeface="Arial" panose="020B0604020202020204" pitchFamily="34" charset="0"/>
              <a:buChar char="•"/>
            </a:pPr>
            <a:endParaRPr lang="en-US" sz="2000" dirty="0">
              <a:latin typeface="Helvetica" panose="020B0604020202020204" pitchFamily="2" charset="0"/>
            </a:endParaRPr>
          </a:p>
          <a:p>
            <a:pPr marL="342900" lvl="0" indent="-342900">
              <a:buFont typeface="Arial" panose="020B0604020202020204" pitchFamily="34" charset="0"/>
              <a:buChar char="•"/>
            </a:pPr>
            <a:r>
              <a:rPr lang="en-US" sz="2000" dirty="0">
                <a:latin typeface="Helvetica" panose="020B0604020202020204" pitchFamily="2" charset="0"/>
              </a:rPr>
              <a:t>Help the elder reach the stage of acceptance</a:t>
            </a:r>
          </a:p>
          <a:p>
            <a:pPr marL="342900" lvl="0" indent="-342900">
              <a:buFont typeface="Arial" panose="020B0604020202020204" pitchFamily="34" charset="0"/>
              <a:buChar char="•"/>
            </a:pPr>
            <a:endParaRPr lang="en-US" sz="2000" dirty="0">
              <a:latin typeface="Helvetica" panose="020B0604020202020204" pitchFamily="2" charset="0"/>
            </a:endParaRPr>
          </a:p>
          <a:p>
            <a:pPr marL="342900" lvl="0" indent="-342900">
              <a:buFont typeface="Arial" panose="020B0604020202020204" pitchFamily="34" charset="0"/>
              <a:buChar char="•"/>
            </a:pPr>
            <a:r>
              <a:rPr lang="en-US" sz="2000" dirty="0">
                <a:latin typeface="Helvetica" panose="020B0604020202020204" pitchFamily="2" charset="0"/>
              </a:rPr>
              <a:t>Help the elder spend their last days with a positive outlook</a:t>
            </a:r>
          </a:p>
          <a:p>
            <a:pPr marL="342900" lvl="0" indent="-342900">
              <a:buFont typeface="Arial" panose="020B0604020202020204" pitchFamily="34" charset="0"/>
              <a:buChar char="•"/>
            </a:pPr>
            <a:endParaRPr lang="en-US" sz="2000" dirty="0">
              <a:latin typeface="Helvetica" panose="020B0604020202020204" pitchFamily="2" charset="0"/>
            </a:endParaRPr>
          </a:p>
          <a:p>
            <a:pPr marL="342900" lvl="0" indent="-342900">
              <a:buFont typeface="Arial" panose="020B0604020202020204" pitchFamily="34" charset="0"/>
              <a:buChar char="•"/>
            </a:pPr>
            <a:r>
              <a:rPr lang="en-US" sz="2000" dirty="0">
                <a:latin typeface="Helvetica" panose="020B0604020202020204" pitchFamily="2" charset="0"/>
              </a:rPr>
              <a:t>Help them celebrate their life and count their blessings</a:t>
            </a:r>
          </a:p>
          <a:p>
            <a:pPr marL="342900" lvl="0" indent="-342900">
              <a:buFont typeface="Arial" panose="020B0604020202020204" pitchFamily="34" charset="0"/>
              <a:buChar char="•"/>
            </a:pPr>
            <a:endParaRPr lang="en-US" sz="2000" dirty="0">
              <a:latin typeface="Helvetica" panose="020B0604020202020204" pitchFamily="2" charset="0"/>
            </a:endParaRPr>
          </a:p>
          <a:p>
            <a:pPr marL="342900" lvl="0" indent="-342900">
              <a:buFont typeface="Arial" panose="020B0604020202020204" pitchFamily="34" charset="0"/>
              <a:buChar char="•"/>
            </a:pPr>
            <a:r>
              <a:rPr lang="en-US" sz="2000" dirty="0">
                <a:latin typeface="Helvetica" panose="020B0604020202020204" pitchFamily="2" charset="0"/>
              </a:rPr>
              <a:t>Encourage them to do whatever brings them peace</a:t>
            </a:r>
            <a:endParaRPr lang="en-US" sz="2000" dirty="0">
              <a:latin typeface="Helvetica" panose="020B0604020202020204" pitchFamily="2" charset="0"/>
            </a:endParaRPr>
          </a:p>
        </p:txBody>
      </p:sp>
    </p:spTree>
    <p:extLst>
      <p:ext uri="{BB962C8B-B14F-4D97-AF65-F5344CB8AC3E}">
        <p14:creationId xmlns:p14="http://schemas.microsoft.com/office/powerpoint/2010/main" val="422365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65706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8373"/>
            <a:ext cx="9144000" cy="6876373"/>
          </a:xfrm>
          <a:prstGeom prst="rect">
            <a:avLst/>
          </a:prstGeom>
          <a:ln>
            <a:solidFill>
              <a:srgbClr val="7030A0"/>
            </a:solidFill>
          </a:ln>
        </p:spPr>
      </p:pic>
    </p:spTree>
    <p:extLst>
      <p:ext uri="{BB962C8B-B14F-4D97-AF65-F5344CB8AC3E}">
        <p14:creationId xmlns:p14="http://schemas.microsoft.com/office/powerpoint/2010/main" val="361847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763000" y="6584950"/>
            <a:ext cx="381000" cy="273050"/>
          </a:xfrm>
        </p:spPr>
        <p:txBody>
          <a:bodyPr/>
          <a:lstStyle/>
          <a:p>
            <a:r>
              <a:rPr lang="en-US" b="1" dirty="0"/>
              <a:t>3</a:t>
            </a:r>
          </a:p>
        </p:txBody>
      </p:sp>
      <p:sp>
        <p:nvSpPr>
          <p:cNvPr id="3" name="Title 1"/>
          <p:cNvSpPr txBox="1">
            <a:spLocks/>
          </p:cNvSpPr>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2" charset="0"/>
              </a:rPr>
              <a:t>Post-Module Activity</a:t>
            </a:r>
          </a:p>
        </p:txBody>
      </p:sp>
      <p:sp>
        <p:nvSpPr>
          <p:cNvPr id="4" name="TextBox 3"/>
          <p:cNvSpPr txBox="1"/>
          <p:nvPr/>
        </p:nvSpPr>
        <p:spPr>
          <a:xfrm>
            <a:off x="419100" y="3200400"/>
            <a:ext cx="8305800" cy="523220"/>
          </a:xfrm>
          <a:prstGeom prst="rect">
            <a:avLst/>
          </a:prstGeom>
          <a:noFill/>
        </p:spPr>
        <p:txBody>
          <a:bodyPr wrap="square" rtlCol="0">
            <a:spAutoFit/>
          </a:bodyPr>
          <a:lstStyle/>
          <a:p>
            <a:pPr algn="ctr"/>
            <a:r>
              <a:rPr lang="en-US" sz="2800" dirty="0">
                <a:latin typeface="Helvetica" panose="020B0604020202020204" pitchFamily="2" charset="0"/>
              </a:rPr>
              <a:t>Case Study</a:t>
            </a:r>
          </a:p>
        </p:txBody>
      </p:sp>
    </p:spTree>
    <p:extLst>
      <p:ext uri="{BB962C8B-B14F-4D97-AF65-F5344CB8AC3E}">
        <p14:creationId xmlns:p14="http://schemas.microsoft.com/office/powerpoint/2010/main" val="1720907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053"/>
            <a:ext cx="8229600" cy="685800"/>
          </a:xfrm>
        </p:spPr>
        <p:txBody>
          <a:bodyPr>
            <a:normAutofit/>
          </a:bodyPr>
          <a:lstStyle/>
          <a:p>
            <a:r>
              <a:rPr lang="en-US" sz="3000" dirty="0">
                <a:latin typeface="Helvetica" panose="020B0604020202020204" pitchFamily="2" charset="0"/>
              </a:rPr>
              <a:t>Summary</a:t>
            </a:r>
          </a:p>
        </p:txBody>
      </p:sp>
      <p:sp>
        <p:nvSpPr>
          <p:cNvPr id="3" name="Content Placeholder 2"/>
          <p:cNvSpPr>
            <a:spLocks noGrp="1"/>
          </p:cNvSpPr>
          <p:nvPr>
            <p:ph idx="1"/>
          </p:nvPr>
        </p:nvSpPr>
        <p:spPr>
          <a:xfrm>
            <a:off x="590872" y="617624"/>
            <a:ext cx="8229600" cy="5891499"/>
          </a:xfrm>
        </p:spPr>
        <p:txBody>
          <a:bodyPr>
            <a:noAutofit/>
          </a:bodyPr>
          <a:lstStyle/>
          <a:p>
            <a:pPr lvl="0">
              <a:lnSpc>
                <a:spcPct val="90000"/>
              </a:lnSpc>
            </a:pPr>
            <a:r>
              <a:rPr lang="en-US" sz="2000" dirty="0">
                <a:latin typeface="Helvetica" panose="020B0604020202020204" pitchFamily="2" charset="0"/>
              </a:rPr>
              <a:t>Make sure your personal documents are in order and information you provide is correct</a:t>
            </a:r>
          </a:p>
          <a:p>
            <a:pPr lvl="0">
              <a:lnSpc>
                <a:spcPct val="90000"/>
              </a:lnSpc>
            </a:pPr>
            <a:r>
              <a:rPr lang="en-GB" sz="2000" dirty="0">
                <a:latin typeface="Helvetica" panose="020B0604020202020204" pitchFamily="2" charset="0"/>
              </a:rPr>
              <a:t>Do not repeat personal information about the person under your care to anyone else</a:t>
            </a:r>
            <a:endParaRPr lang="en-US" sz="2000" dirty="0">
              <a:latin typeface="Helvetica" panose="020B0604020202020204" pitchFamily="2" charset="0"/>
            </a:endParaRPr>
          </a:p>
          <a:p>
            <a:pPr lvl="0">
              <a:lnSpc>
                <a:spcPct val="90000"/>
              </a:lnSpc>
            </a:pPr>
            <a:r>
              <a:rPr lang="en-GB" sz="2000" dirty="0">
                <a:latin typeface="Helvetica" panose="020B0604020202020204" pitchFamily="2" charset="0"/>
              </a:rPr>
              <a:t>If someone discusses money matters with you, discreetly change the topic</a:t>
            </a:r>
            <a:endParaRPr lang="en-US" sz="2000" dirty="0">
              <a:latin typeface="Helvetica" panose="020B0604020202020204" pitchFamily="2" charset="0"/>
            </a:endParaRPr>
          </a:p>
          <a:p>
            <a:pPr lvl="0">
              <a:lnSpc>
                <a:spcPct val="90000"/>
              </a:lnSpc>
            </a:pPr>
            <a:r>
              <a:rPr lang="en-US" sz="2000" dirty="0">
                <a:latin typeface="Helvetica" panose="020B0604020202020204" pitchFamily="2" charset="0"/>
              </a:rPr>
              <a:t>Do not share details about the person’s problems and illnesses with others</a:t>
            </a:r>
          </a:p>
          <a:p>
            <a:pPr lvl="0">
              <a:lnSpc>
                <a:spcPct val="90000"/>
              </a:lnSpc>
            </a:pPr>
            <a:r>
              <a:rPr lang="en-GB" sz="2000" dirty="0">
                <a:latin typeface="Helvetica" panose="020B0604020202020204" pitchFamily="2" charset="0"/>
              </a:rPr>
              <a:t>Do not gossip about the person under your care or their family</a:t>
            </a:r>
            <a:endParaRPr lang="en-US" sz="2000" dirty="0">
              <a:latin typeface="Helvetica" panose="020B0604020202020204" pitchFamily="2" charset="0"/>
            </a:endParaRPr>
          </a:p>
          <a:p>
            <a:pPr lvl="0">
              <a:lnSpc>
                <a:spcPct val="90000"/>
              </a:lnSpc>
            </a:pPr>
            <a:r>
              <a:rPr lang="en-US" sz="2000" dirty="0">
                <a:latin typeface="Helvetica" panose="020B0604020202020204" pitchFamily="2" charset="0"/>
              </a:rPr>
              <a:t>Do not listen to or become a part of the family conversations</a:t>
            </a:r>
          </a:p>
          <a:p>
            <a:pPr lvl="0">
              <a:lnSpc>
                <a:spcPct val="90000"/>
              </a:lnSpc>
            </a:pPr>
            <a:r>
              <a:rPr lang="en-US" sz="2000" dirty="0">
                <a:latin typeface="Helvetica" panose="020B0604020202020204" pitchFamily="2" charset="0"/>
              </a:rPr>
              <a:t>Do not engage in personal entertainment activities during work hours</a:t>
            </a:r>
          </a:p>
          <a:p>
            <a:pPr lvl="0">
              <a:lnSpc>
                <a:spcPct val="90000"/>
              </a:lnSpc>
            </a:pPr>
            <a:r>
              <a:rPr lang="en-US" sz="2000" dirty="0">
                <a:latin typeface="Helvetica" panose="020B0604020202020204" pitchFamily="2" charset="0"/>
              </a:rPr>
              <a:t>Avoid taking personal calls during work hours</a:t>
            </a:r>
          </a:p>
          <a:p>
            <a:pPr lvl="0">
              <a:lnSpc>
                <a:spcPct val="90000"/>
              </a:lnSpc>
            </a:pPr>
            <a:r>
              <a:rPr lang="en-US" sz="2000" dirty="0">
                <a:latin typeface="Helvetica" panose="020B0604020202020204" pitchFamily="2" charset="0"/>
              </a:rPr>
              <a:t>Do not invite friends or family to your employer’s home</a:t>
            </a:r>
          </a:p>
          <a:p>
            <a:pPr lvl="0">
              <a:lnSpc>
                <a:spcPct val="90000"/>
              </a:lnSpc>
            </a:pPr>
            <a:r>
              <a:rPr lang="en-US" sz="2000" dirty="0">
                <a:latin typeface="Helvetica" panose="020B0604020202020204" pitchFamily="2" charset="0"/>
              </a:rPr>
              <a:t>Perform your personal tasks on your off days</a:t>
            </a:r>
          </a:p>
          <a:p>
            <a:pPr lvl="0">
              <a:lnSpc>
                <a:spcPct val="90000"/>
              </a:lnSpc>
            </a:pPr>
            <a:r>
              <a:rPr lang="en-US" sz="2000" dirty="0">
                <a:latin typeface="Helvetica" panose="020B0604020202020204" pitchFamily="2" charset="0"/>
              </a:rPr>
              <a:t>Never make excuses or tell lies to cover up for a lapse in your responsibility</a:t>
            </a:r>
          </a:p>
          <a:p>
            <a:pPr>
              <a:lnSpc>
                <a:spcPct val="90000"/>
              </a:lnSpc>
            </a:pPr>
            <a:r>
              <a:rPr lang="en-US" sz="2000" dirty="0">
                <a:latin typeface="Helvetica" panose="020B0604020202020204" pitchFamily="2" charset="0"/>
              </a:rPr>
              <a:t>Never try to short change your employer by making money from errands</a:t>
            </a:r>
          </a:p>
          <a:p>
            <a:pPr lvl="0">
              <a:lnSpc>
                <a:spcPct val="90000"/>
              </a:lnSpc>
            </a:pPr>
            <a:endParaRPr lang="en-US" sz="2000" dirty="0">
              <a:latin typeface="Helvetica" panose="020B0604020202020204" pitchFamily="2" charset="0"/>
            </a:endParaRPr>
          </a:p>
        </p:txBody>
      </p:sp>
      <p:sp>
        <p:nvSpPr>
          <p:cNvPr id="5" name="TextBox 4"/>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b="1"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005333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latin typeface="Helvetica" panose="020B0604020202020204" pitchFamily="2" charset="0"/>
              </a:rPr>
              <a:t>Any Questions?</a:t>
            </a:r>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5 </a:t>
            </a:r>
            <a:endParaRPr lang="en-IN" sz="1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005333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5" name="Straight Connector 1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0472" y="6597352"/>
            <a:ext cx="255198" cy="246221"/>
          </a:xfrm>
          <a:prstGeom prst="rect">
            <a:avLst/>
          </a:prstGeom>
          <a:noFill/>
        </p:spPr>
        <p:txBody>
          <a:bodyPr wrap="none" rtlCol="0">
            <a:spAutoFit/>
          </a:bodyPr>
          <a:lstStyle/>
          <a:p>
            <a:r>
              <a:rPr lang="en-IN" sz="1000" dirty="0">
                <a:latin typeface="Helvetica" panose="020B0604020202020204" pitchFamily="34" charset="0"/>
                <a:cs typeface="Helvetica" panose="020B0604020202020204" pitchFamily="34" charset="0"/>
              </a:rPr>
              <a:t>6</a:t>
            </a:r>
          </a:p>
        </p:txBody>
      </p:sp>
      <p:pic>
        <p:nvPicPr>
          <p:cNvPr id="10" name="Picture 9"/>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838200" y="2362200"/>
            <a:ext cx="7560000" cy="1440000"/>
          </a:xfrm>
          <a:prstGeom prst="rect">
            <a:avLst/>
          </a:prstGeom>
        </p:spPr>
      </p:pic>
      <p:sp>
        <p:nvSpPr>
          <p:cNvPr id="11" name="Rectangle 10"/>
          <p:cNvSpPr/>
          <p:nvPr/>
        </p:nvSpPr>
        <p:spPr>
          <a:xfrm>
            <a:off x="890825" y="2841834"/>
            <a:ext cx="7467600" cy="553998"/>
          </a:xfrm>
          <a:prstGeom prst="rect">
            <a:avLst/>
          </a:prstGeom>
        </p:spPr>
        <p:txBody>
          <a:bodyPr wrap="square">
            <a:spAutoFit/>
          </a:bodyPr>
          <a:lstStyle/>
          <a:p>
            <a:pPr algn="ctr"/>
            <a:r>
              <a:rPr lang="en-US" sz="3000" b="1" dirty="0">
                <a:latin typeface="Helvetica" panose="020B0604020202020204" pitchFamily="2" charset="0"/>
                <a:cs typeface="Arial" panose="020B0604020202020204" pitchFamily="34" charset="0"/>
              </a:rPr>
              <a:t>Issues of the Nervous System in Elders</a:t>
            </a:r>
          </a:p>
        </p:txBody>
      </p:sp>
    </p:spTree>
    <p:extLst>
      <p:ext uri="{BB962C8B-B14F-4D97-AF65-F5344CB8AC3E}">
        <p14:creationId xmlns:p14="http://schemas.microsoft.com/office/powerpoint/2010/main" val="260664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820472" y="6597352"/>
            <a:ext cx="255198"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5"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16"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GB" sz="3600" b="1" dirty="0">
              <a:solidFill>
                <a:schemeClr val="lt1"/>
              </a:solidFill>
              <a:latin typeface="Helvetica Neue"/>
              <a:ea typeface="Helvetica Neue"/>
              <a:cs typeface="Helvetica Neue"/>
            </a:endParaRPr>
          </a:p>
          <a:p>
            <a:pPr>
              <a:buSzPct val="25000"/>
            </a:pPr>
            <a:r>
              <a:rPr lang="en-US" sz="3600" b="1" dirty="0">
                <a:solidFill>
                  <a:schemeClr val="lt1"/>
                </a:solidFill>
                <a:latin typeface="Helvetica Neue"/>
                <a:ea typeface="Helvetica Neue"/>
                <a:cs typeface="Helvetica Neue"/>
              </a:rPr>
              <a:t>Issues of the Nervous System in Elders</a:t>
            </a:r>
          </a:p>
          <a:p>
            <a:pPr lvl="0">
              <a:buSzPct val="25000"/>
            </a:pPr>
            <a:endParaRPr lang="en-SG" sz="3600" b="1" dirty="0">
              <a:solidFill>
                <a:schemeClr val="lt1"/>
              </a:solidFill>
              <a:latin typeface="Helvetica Neue"/>
              <a:ea typeface="Helvetica Neue"/>
              <a:cs typeface="Helvetica Neue"/>
              <a:sym typeface="Helvetica Neue"/>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97540"/>
            <a:ext cx="9144000" cy="5155660"/>
          </a:xfrm>
          <a:prstGeom prst="rect">
            <a:avLst/>
          </a:prstGeom>
        </p:spPr>
      </p:pic>
    </p:spTree>
    <p:extLst>
      <p:ext uri="{BB962C8B-B14F-4D97-AF65-F5344CB8AC3E}">
        <p14:creationId xmlns:p14="http://schemas.microsoft.com/office/powerpoint/2010/main" val="1188508810"/>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r>
              <a:rPr lang="en-US" b="1" dirty="0"/>
              <a:t>8</a:t>
            </a:r>
          </a:p>
        </p:txBody>
      </p:sp>
      <p:sp>
        <p:nvSpPr>
          <p:cNvPr id="3" name="Title 1"/>
          <p:cNvSpPr txBox="1">
            <a:spLocks/>
          </p:cNvSpPr>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b="0" i="0" u="none" kern="1200">
                <a:solidFill>
                  <a:schemeClr val="tx1"/>
                </a:solidFill>
                <a:latin typeface="+mj-lt"/>
                <a:ea typeface="+mj-ea"/>
                <a:cs typeface="+mj-cs"/>
              </a:defRPr>
            </a:lvl1pPr>
          </a:lstStyle>
          <a:p>
            <a:r>
              <a:rPr lang="en-US" sz="3600" dirty="0">
                <a:latin typeface="Helvetica" panose="020B0604020202020204" pitchFamily="2" charset="0"/>
              </a:rPr>
              <a:t>Post-Module Activity</a:t>
            </a:r>
          </a:p>
        </p:txBody>
      </p:sp>
      <p:sp>
        <p:nvSpPr>
          <p:cNvPr id="4" name="TextBox 3"/>
          <p:cNvSpPr txBox="1"/>
          <p:nvPr/>
        </p:nvSpPr>
        <p:spPr>
          <a:xfrm>
            <a:off x="228600" y="2895600"/>
            <a:ext cx="8305800" cy="523220"/>
          </a:xfrm>
          <a:prstGeom prst="rect">
            <a:avLst/>
          </a:prstGeom>
          <a:noFill/>
        </p:spPr>
        <p:txBody>
          <a:bodyPr wrap="square" rtlCol="0">
            <a:spAutoFit/>
          </a:bodyPr>
          <a:lstStyle/>
          <a:p>
            <a:pPr algn="ctr"/>
            <a:r>
              <a:rPr lang="en-US" sz="2800" dirty="0">
                <a:latin typeface="Helvetica" panose="020B0604020202020204" pitchFamily="2" charset="0"/>
              </a:rPr>
              <a:t>Practical Training</a:t>
            </a:r>
          </a:p>
        </p:txBody>
      </p:sp>
    </p:spTree>
    <p:extLst>
      <p:ext uri="{BB962C8B-B14F-4D97-AF65-F5344CB8AC3E}">
        <p14:creationId xmlns:p14="http://schemas.microsoft.com/office/powerpoint/2010/main" val="3909161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6499</TotalTime>
  <Words>3689</Words>
  <Application>Microsoft Office PowerPoint</Application>
  <PresentationFormat>On-screen Show (4:3)</PresentationFormat>
  <Paragraphs>406</Paragraphs>
  <Slides>36</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Helvetica</vt:lpstr>
      <vt:lpstr>Helvetica Neue</vt:lpstr>
      <vt:lpstr>Wingdings</vt:lpstr>
      <vt:lpstr>Office Theme</vt:lpstr>
      <vt:lpstr>PowerPoint Presentation</vt:lpstr>
      <vt:lpstr>PowerPoint Presentation</vt:lpstr>
      <vt:lpstr>PowerPoint Presentation</vt:lpstr>
      <vt:lpstr>PowerPoint Presentation</vt:lpstr>
      <vt:lpstr>Summary</vt:lpstr>
      <vt:lpstr>Any Questions?</vt:lpstr>
      <vt:lpstr>PowerPoint Presentation</vt:lpstr>
      <vt:lpstr>PowerPoint Presentation</vt:lpstr>
      <vt:lpstr>PowerPoint Presentation</vt:lpstr>
      <vt:lpstr>Summary</vt:lpstr>
      <vt:lpstr>Summary</vt:lpstr>
      <vt:lpstr>Any Questions?</vt:lpstr>
      <vt:lpstr>PowerPoint Presentation</vt:lpstr>
      <vt:lpstr>PowerPoint Presentation</vt:lpstr>
      <vt:lpstr>Post-Module Activity</vt:lpstr>
      <vt:lpstr>Summary</vt:lpstr>
      <vt:lpstr>Any Questions?</vt:lpstr>
      <vt:lpstr>PowerPoint Presentation</vt:lpstr>
      <vt:lpstr>PowerPoint Presentation</vt:lpstr>
      <vt:lpstr>PowerPoint Presentation</vt:lpstr>
      <vt:lpstr>Summary</vt:lpstr>
      <vt:lpstr>Summary</vt:lpstr>
      <vt:lpstr>Summary</vt:lpstr>
      <vt:lpstr>Any Questions?</vt:lpstr>
      <vt:lpstr>PowerPoint Presentation</vt:lpstr>
      <vt:lpstr>PowerPoint Presentation</vt:lpstr>
      <vt:lpstr>PowerPoint Presentation</vt:lpstr>
      <vt:lpstr>Summary</vt:lpstr>
      <vt:lpstr>Summary</vt:lpstr>
      <vt:lpstr>Any Questions?</vt:lpstr>
      <vt:lpstr>PowerPoint Presentation</vt:lpstr>
      <vt:lpstr>PowerPoint Presentation</vt:lpstr>
      <vt:lpstr>PowerPoint Presentation</vt:lpstr>
      <vt:lpstr>Summary</vt:lpstr>
      <vt:lpstr>Any Questions?</vt:lpstr>
      <vt:lpstr>PowerPoint Presentation</vt:lpstr>
    </vt:vector>
  </TitlesOfParts>
  <Company>Jitendra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IDEA</dc:creator>
  <cp:lastModifiedBy>Suresh Shastry</cp:lastModifiedBy>
  <cp:revision>600</cp:revision>
  <dcterms:created xsi:type="dcterms:W3CDTF">2013-06-12T07:50:58Z</dcterms:created>
  <dcterms:modified xsi:type="dcterms:W3CDTF">2016-12-18T18:14:16Z</dcterms:modified>
</cp:coreProperties>
</file>