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353" r:id="rId3"/>
    <p:sldId id="428" r:id="rId4"/>
    <p:sldId id="405" r:id="rId6"/>
    <p:sldId id="430" r:id="rId7"/>
    <p:sldId id="429" r:id="rId8"/>
    <p:sldId id="431" r:id="rId9"/>
    <p:sldId id="466" r:id="rId10"/>
    <p:sldId id="467" r:id="rId11"/>
    <p:sldId id="434" r:id="rId12"/>
    <p:sldId id="435" r:id="rId13"/>
    <p:sldId id="468" r:id="rId14"/>
    <p:sldId id="469" r:id="rId15"/>
    <p:sldId id="438" r:id="rId16"/>
    <p:sldId id="439" r:id="rId17"/>
    <p:sldId id="440" r:id="rId18"/>
    <p:sldId id="470" r:id="rId19"/>
    <p:sldId id="471" r:id="rId20"/>
    <p:sldId id="443" r:id="rId21"/>
    <p:sldId id="444" r:id="rId22"/>
    <p:sldId id="472" r:id="rId23"/>
    <p:sldId id="473" r:id="rId24"/>
    <p:sldId id="447" r:id="rId25"/>
    <p:sldId id="448" r:id="rId26"/>
    <p:sldId id="449" r:id="rId27"/>
    <p:sldId id="450" r:id="rId28"/>
    <p:sldId id="474" r:id="rId29"/>
    <p:sldId id="475" r:id="rId30"/>
    <p:sldId id="453" r:id="rId31"/>
    <p:sldId id="454" r:id="rId32"/>
    <p:sldId id="455" r:id="rId33"/>
    <p:sldId id="476" r:id="rId34"/>
    <p:sldId id="477" r:id="rId35"/>
    <p:sldId id="458" r:id="rId36"/>
    <p:sldId id="459" r:id="rId37"/>
    <p:sldId id="460" r:id="rId38"/>
    <p:sldId id="478" r:id="rId39"/>
    <p:sldId id="479" r:id="rId40"/>
    <p:sldId id="463" r:id="rId41"/>
    <p:sldId id="464" r:id="rId42"/>
    <p:sldId id="465" r:id="rId43"/>
    <p:sldId id="315" r:id="rId44"/>
    <p:sldId id="316" r:id="rId45"/>
    <p:sldId id="398" r:id="rId46"/>
  </p:sldIdLst>
  <p:sldSz cx="9144000" cy="6858000" type="screen4x3"/>
  <p:notesSz cx="6858000" cy="9144000"/>
  <p:custDataLst>
    <p:tags r:id="rId5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69" autoAdjust="0"/>
    <p:restoredTop sz="89257" autoAdjust="0"/>
  </p:normalViewPr>
  <p:slideViewPr>
    <p:cSldViewPr>
      <p:cViewPr varScale="1">
        <p:scale>
          <a:sx n="65" d="100"/>
          <a:sy n="65" d="100"/>
        </p:scale>
        <p:origin x="1680" y="60"/>
      </p:cViewPr>
      <p:guideLst>
        <p:guide orient="horz" pos="2160"/>
        <p:guide pos="2880"/>
      </p:guideLst>
    </p:cSldViewPr>
  </p:slideViewPr>
  <p:notesTextViewPr>
    <p:cViewPr>
      <p:scale>
        <a:sx n="1" d="1"/>
        <a:sy n="1" d="1"/>
      </p:scale>
      <p:origin x="0" y="-804"/>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0" Type="http://schemas.openxmlformats.org/officeDocument/2006/relationships/tags" Target="tags/tag3.xml"/><Relationship Id="rId5" Type="http://schemas.openxmlformats.org/officeDocument/2006/relationships/notesMaster" Target="notesMasters/notesMaster1.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591C7F-0ED6-4E73-8E76-CEA400481036}" type="datetimeFigureOut">
              <a:rPr lang="en-IN" smtClean="0"/>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E38E99-1632-4CC7-A882-FE2283C24FA9}"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pPr marL="0" marR="0" indent="0" algn="l" defTabSz="914400" rtl="0" eaLnBrk="1" fontAlgn="auto" latinLnBrk="0" hangingPunct="1">
              <a:lnSpc>
                <a:spcPct val="100000"/>
              </a:lnSpc>
              <a:spcBef>
                <a:spcPts val="0"/>
              </a:spcBef>
              <a:spcAft>
                <a:spcPts val="0"/>
              </a:spcAft>
              <a:buClrTx/>
              <a:buSzTx/>
              <a:buFontTx/>
              <a:buNone/>
              <a:defRPr/>
            </a:pPr>
            <a:r>
              <a:rPr lang="en-US" sz="1200" baseline="0" dirty="0"/>
              <a:t>Divide the class participants into pairs. Print each of the following situations on a sheet of paper before the class starts. </a:t>
            </a:r>
            <a:r>
              <a:rPr lang="en-US" sz="1200" b="1" baseline="0" dirty="0"/>
              <a:t>Do not print the answers.</a:t>
            </a:r>
            <a:endParaRPr lang="en-US" sz="1200" b="1" baseline="0" dirty="0"/>
          </a:p>
          <a:p>
            <a:pPr marL="0" marR="0" indent="0" algn="l" defTabSz="914400" rtl="0" eaLnBrk="1" fontAlgn="auto" latinLnBrk="0" hangingPunct="1">
              <a:lnSpc>
                <a:spcPct val="100000"/>
              </a:lnSpc>
              <a:spcBef>
                <a:spcPts val="0"/>
              </a:spcBef>
              <a:spcAft>
                <a:spcPts val="0"/>
              </a:spcAft>
              <a:buClrTx/>
              <a:buSzTx/>
              <a:buFontTx/>
              <a:buNone/>
              <a:defRPr/>
            </a:pPr>
            <a:endParaRPr lang="en-US" sz="1200" baseline="0" dirty="0"/>
          </a:p>
          <a:p>
            <a:pPr marL="228600" marR="0" indent="-228600" algn="l" defTabSz="914400" rtl="0" eaLnBrk="1" fontAlgn="auto" latinLnBrk="0" hangingPunct="1">
              <a:lnSpc>
                <a:spcPct val="100000"/>
              </a:lnSpc>
              <a:spcBef>
                <a:spcPts val="0"/>
              </a:spcBef>
              <a:spcAft>
                <a:spcPts val="0"/>
              </a:spcAft>
              <a:buClrTx/>
              <a:buSzTx/>
              <a:buFontTx/>
              <a:buAutoNum type="alphaLcParenR"/>
              <a:defRPr/>
            </a:pPr>
            <a:r>
              <a:rPr lang="en-US" sz="1200" baseline="0" dirty="0"/>
              <a:t>The care receiver sleeps at 8 PM according to their schedule. What will you do if the family decides to take them out for a dinner outing and plan on returning at 10 PM?</a:t>
            </a:r>
            <a:endParaRPr lang="en-US" sz="1200" baseline="0" dirty="0"/>
          </a:p>
          <a:p>
            <a:pPr marL="68580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lang="en-US" sz="1200" baseline="0" dirty="0"/>
          </a:p>
          <a:p>
            <a:pPr marL="228600" marR="0" indent="-228600" algn="l" defTabSz="914400" rtl="0" eaLnBrk="1" fontAlgn="auto" latinLnBrk="0" hangingPunct="1">
              <a:lnSpc>
                <a:spcPct val="100000"/>
              </a:lnSpc>
              <a:spcBef>
                <a:spcPts val="0"/>
              </a:spcBef>
              <a:spcAft>
                <a:spcPts val="0"/>
              </a:spcAft>
              <a:buClrTx/>
              <a:buSzTx/>
              <a:buFontTx/>
              <a:buAutoNum type="alphaLcParenR"/>
              <a:defRPr/>
            </a:pPr>
            <a:r>
              <a:rPr lang="en-US" sz="1200" baseline="0" dirty="0"/>
              <a:t>The family has a ritual of fasting on Monday, every week. The care receiver’s health does not allow them to skip meals. What will you do in such a case?</a:t>
            </a:r>
            <a:endParaRPr lang="en-US" sz="1200" baseline="0" dirty="0"/>
          </a:p>
          <a:p>
            <a:pPr marL="68580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lang="en-US" sz="1200" baseline="0" dirty="0"/>
          </a:p>
          <a:p>
            <a:pPr marL="228600" marR="0" lvl="0" indent="-228600" algn="l" defTabSz="914400" rtl="0" eaLnBrk="1" fontAlgn="auto" latinLnBrk="0" hangingPunct="1">
              <a:lnSpc>
                <a:spcPct val="100000"/>
              </a:lnSpc>
              <a:spcBef>
                <a:spcPts val="0"/>
              </a:spcBef>
              <a:spcAft>
                <a:spcPts val="0"/>
              </a:spcAft>
              <a:buClrTx/>
              <a:buSzTx/>
              <a:buFont typeface="+mj-lt"/>
              <a:buAutoNum type="alphaLcParenR"/>
              <a:defRPr/>
            </a:pPr>
            <a:r>
              <a:rPr lang="en-US" sz="1200" baseline="0" dirty="0"/>
              <a:t>You find that the care receiver’s room is full of furniture articles which are not used much. This makes it unsafe for the care receiver to move around the room. It also results in accumulation of dust which is not good for the care receiver’s health. What will you do in such a situation?</a:t>
            </a:r>
            <a:endParaRPr lang="en-US" sz="1200" baseline="0" dirty="0"/>
          </a:p>
          <a:p>
            <a:pPr marL="228600" marR="0" indent="-228600" algn="l" defTabSz="914400" rtl="0" eaLnBrk="1" fontAlgn="auto" latinLnBrk="0" hangingPunct="1">
              <a:lnSpc>
                <a:spcPct val="100000"/>
              </a:lnSpc>
              <a:spcBef>
                <a:spcPts val="0"/>
              </a:spcBef>
              <a:spcAft>
                <a:spcPts val="0"/>
              </a:spcAft>
              <a:buClrTx/>
              <a:buSzTx/>
              <a:buFontTx/>
              <a:buNone/>
              <a:defRPr/>
            </a:pPr>
            <a:endParaRPr lang="en-US" sz="1200" baseline="0" dirty="0"/>
          </a:p>
          <a:p>
            <a:pPr marL="228600" marR="0" indent="-228600" algn="l" defTabSz="914400" rtl="0" eaLnBrk="1" fontAlgn="auto" latinLnBrk="0" hangingPunct="1">
              <a:lnSpc>
                <a:spcPct val="100000"/>
              </a:lnSpc>
              <a:spcBef>
                <a:spcPts val="0"/>
              </a:spcBef>
              <a:spcAft>
                <a:spcPts val="0"/>
              </a:spcAft>
              <a:buClrTx/>
              <a:buSzTx/>
              <a:buFontTx/>
              <a:buNone/>
              <a:defRPr/>
            </a:pPr>
            <a:r>
              <a:rPr lang="en-US" sz="1200" baseline="0" dirty="0"/>
              <a:t>Give one situation to each pair. You can give one situation to more than 1 pair.</a:t>
            </a:r>
            <a:endParaRPr lang="en-US" sz="1200" baseline="0" dirty="0"/>
          </a:p>
          <a:p>
            <a:pPr marL="228600" marR="0" indent="-228600" algn="l" defTabSz="914400" rtl="0" eaLnBrk="1" fontAlgn="auto" latinLnBrk="0" hangingPunct="1">
              <a:lnSpc>
                <a:spcPct val="100000"/>
              </a:lnSpc>
              <a:spcBef>
                <a:spcPts val="0"/>
              </a:spcBef>
              <a:spcAft>
                <a:spcPts val="0"/>
              </a:spcAft>
              <a:buClrTx/>
              <a:buSzTx/>
              <a:buFontTx/>
              <a:buNone/>
              <a:defRPr/>
            </a:pPr>
            <a:r>
              <a:rPr lang="en-US" sz="1200" baseline="0" dirty="0"/>
              <a:t>Ask each pair to discuss their situation and think of a right answer in 10 minutes. Now invite each pair to come forward and discuss their situation and answer with the class. Rest of the class participants can also provide inputs.</a:t>
            </a:r>
            <a:endParaRPr lang="en-US" sz="1200" baseline="0" dirty="0"/>
          </a:p>
          <a:p>
            <a:pPr marL="68580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lang="en-US" sz="1200" baseline="0" dirty="0"/>
          </a:p>
          <a:p>
            <a:pPr marL="68580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sz="1200" b="1" baseline="0" dirty="0"/>
              <a:t>Correct answer 1- </a:t>
            </a:r>
            <a:r>
              <a:rPr lang="en-US" sz="1200" baseline="0" dirty="0"/>
              <a:t>Allow the care receiver to go out with the family as minor adjustments can be allowed once in a while. Also, it is important for the care receiver to spend time with their family. If this occurrence happens more than what can be adjusted, then speak to the family about limiting late-night outings.</a:t>
            </a:r>
            <a:endParaRPr lang="en-US" sz="1200" baseline="0" dirty="0"/>
          </a:p>
          <a:p>
            <a:pPr marL="68580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sz="1200" b="1" baseline="0" dirty="0"/>
              <a:t>Correct answer 2- </a:t>
            </a:r>
            <a:r>
              <a:rPr lang="en-US" sz="1200" baseline="0" dirty="0"/>
              <a:t>Skipping meals can be bad for care receiver’s health, especially if they are on medication. In such a case speak to the family. Explain that skipping meals are bad for care receiver’s health and allow to not fast.</a:t>
            </a:r>
            <a:endParaRPr lang="en-US" sz="1200" baseline="0" dirty="0"/>
          </a:p>
          <a:p>
            <a:pPr marL="68580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sz="1200" b="1" baseline="0" dirty="0"/>
              <a:t>Correct answer 3- </a:t>
            </a:r>
            <a:r>
              <a:rPr lang="en-US" sz="1200" baseline="0" dirty="0"/>
              <a:t>You should first ask the care receiver if they want unnecessary articles to be removed from the room. If yes, then speak to the family about wanting to make some space in the care receiver’s room. Also, ask what procedure is followed in the rest of the house and where should the extra articles be stored.</a:t>
            </a:r>
            <a:endParaRPr lang="en-US" sz="1200" baseline="0" dirty="0"/>
          </a:p>
          <a:p>
            <a:pPr marL="68580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lang="en-US" sz="1200" baseline="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buFont typeface="Arial" panose="020B0604020202020204" pitchFamily="34" charset="0"/>
              <a:buChar char="•"/>
            </a:pPr>
            <a:r>
              <a:rPr lang="en-US" sz="1200" kern="1200" dirty="0">
                <a:solidFill>
                  <a:schemeClr val="tx1"/>
                </a:solidFill>
                <a:latin typeface="+mn-lt"/>
                <a:ea typeface="+mn-ea"/>
                <a:cs typeface="+mn-cs"/>
              </a:rPr>
              <a:t>Find out and follow the family’s rules and routines:</a:t>
            </a:r>
            <a:endParaRPr lang="en-US" sz="1200" kern="1200" dirty="0">
              <a:solidFill>
                <a:schemeClr val="tx1"/>
              </a:solidFill>
              <a:latin typeface="+mn-lt"/>
              <a:ea typeface="+mn-ea"/>
              <a:cs typeface="+mn-cs"/>
            </a:endParaRPr>
          </a:p>
          <a:p>
            <a:pPr lvl="1">
              <a:buFont typeface="Wingdings" panose="05000000000000000000" pitchFamily="2" charset="2"/>
              <a:buChar char="Ø"/>
            </a:pPr>
            <a:r>
              <a:rPr lang="en-US" sz="1200" kern="1200" dirty="0">
                <a:solidFill>
                  <a:schemeClr val="tx1"/>
                </a:solidFill>
                <a:latin typeface="+mn-lt"/>
                <a:ea typeface="+mn-ea"/>
                <a:cs typeface="+mn-cs"/>
              </a:rPr>
              <a:t>Around meals, </a:t>
            </a:r>
            <a:endParaRPr lang="en-US" sz="1200" kern="1200" dirty="0">
              <a:solidFill>
                <a:schemeClr val="tx1"/>
              </a:solidFill>
              <a:latin typeface="+mn-lt"/>
              <a:ea typeface="+mn-ea"/>
              <a:cs typeface="+mn-cs"/>
            </a:endParaRPr>
          </a:p>
          <a:p>
            <a:pPr lvl="1">
              <a:buFont typeface="Wingdings" panose="05000000000000000000" pitchFamily="2" charset="2"/>
              <a:buChar char="Ø"/>
            </a:pPr>
            <a:r>
              <a:rPr lang="en-US" sz="1200" kern="1200" dirty="0">
                <a:solidFill>
                  <a:schemeClr val="tx1"/>
                </a:solidFill>
                <a:latin typeface="+mn-lt"/>
                <a:ea typeface="+mn-ea"/>
                <a:cs typeface="+mn-cs"/>
              </a:rPr>
              <a:t>For activities such as going outdoors and watching television, and</a:t>
            </a:r>
            <a:endParaRPr lang="en-US" sz="1200" kern="1200" dirty="0">
              <a:solidFill>
                <a:schemeClr val="tx1"/>
              </a:solidFill>
              <a:latin typeface="+mn-lt"/>
              <a:ea typeface="+mn-ea"/>
              <a:cs typeface="+mn-cs"/>
            </a:endParaRPr>
          </a:p>
          <a:p>
            <a:pPr lvl="1">
              <a:buFont typeface="Wingdings" panose="05000000000000000000" pitchFamily="2" charset="2"/>
              <a:buChar char="Ø"/>
            </a:pPr>
            <a:r>
              <a:rPr lang="en-US" sz="1200" kern="1200" dirty="0">
                <a:solidFill>
                  <a:schemeClr val="tx1"/>
                </a:solidFill>
                <a:latin typeface="+mn-lt"/>
                <a:ea typeface="+mn-ea"/>
                <a:cs typeface="+mn-cs"/>
              </a:rPr>
              <a:t>For family spending time together,</a:t>
            </a:r>
            <a:endParaRPr lang="en-US" sz="1200" kern="1200" dirty="0">
              <a:solidFill>
                <a:schemeClr val="tx1"/>
              </a:solidFill>
              <a:latin typeface="+mn-lt"/>
              <a:ea typeface="+mn-ea"/>
              <a:cs typeface="+mn-cs"/>
            </a:endParaRPr>
          </a:p>
          <a:p>
            <a:pPr lvl="1">
              <a:buFont typeface="Wingdings" panose="05000000000000000000" pitchFamily="2" charset="2"/>
              <a:buChar char="Ø"/>
            </a:pPr>
            <a:r>
              <a:rPr lang="en-US" sz="1200" kern="1200" dirty="0">
                <a:solidFill>
                  <a:schemeClr val="tx1"/>
                </a:solidFill>
                <a:latin typeface="+mn-lt"/>
                <a:ea typeface="+mn-ea"/>
                <a:cs typeface="+mn-cs"/>
              </a:rPr>
              <a:t>Around the volume of music and television, and</a:t>
            </a:r>
            <a:endParaRPr lang="en-US" sz="1200" kern="1200" dirty="0">
              <a:solidFill>
                <a:schemeClr val="tx1"/>
              </a:solidFill>
              <a:latin typeface="+mn-lt"/>
              <a:ea typeface="+mn-ea"/>
              <a:cs typeface="+mn-cs"/>
            </a:endParaRPr>
          </a:p>
          <a:p>
            <a:pPr lvl="1">
              <a:buFont typeface="Wingdings" panose="05000000000000000000" pitchFamily="2" charset="2"/>
              <a:buChar char="Ø"/>
            </a:pPr>
            <a:r>
              <a:rPr lang="en-US" sz="1200" kern="1200" dirty="0">
                <a:solidFill>
                  <a:schemeClr val="tx1"/>
                </a:solidFill>
                <a:latin typeface="+mn-lt"/>
                <a:ea typeface="+mn-ea"/>
                <a:cs typeface="+mn-cs"/>
              </a:rPr>
              <a:t>For cleaning the living space of the care receiver</a:t>
            </a:r>
            <a:endParaRPr lang="en-US" sz="1200" kern="1200" dirty="0">
              <a:solidFill>
                <a:schemeClr val="tx1"/>
              </a:solidFill>
              <a:latin typeface="+mn-lt"/>
              <a:ea typeface="+mn-ea"/>
              <a:cs typeface="+mn-cs"/>
            </a:endParaRPr>
          </a:p>
          <a:p>
            <a:pPr lvl="0">
              <a:buFont typeface="Arial" panose="020B0604020202020204" pitchFamily="34" charset="0"/>
              <a:buChar char="•"/>
            </a:pPr>
            <a:r>
              <a:rPr lang="en-US" sz="1200" kern="1200" dirty="0">
                <a:solidFill>
                  <a:schemeClr val="tx1"/>
                </a:solidFill>
                <a:latin typeface="+mn-lt"/>
                <a:ea typeface="+mn-ea"/>
                <a:cs typeface="+mn-cs"/>
              </a:rPr>
              <a:t>Adjust the care receiver’s routine for participation in family occasions</a:t>
            </a:r>
            <a:endParaRPr lang="en-US" sz="1200" kern="1200" dirty="0">
              <a:solidFill>
                <a:schemeClr val="tx1"/>
              </a:solidFill>
              <a:latin typeface="+mn-lt"/>
              <a:ea typeface="+mn-ea"/>
              <a:cs typeface="+mn-cs"/>
            </a:endParaRPr>
          </a:p>
          <a:p>
            <a:pPr lvl="0">
              <a:buFont typeface="Arial" panose="020B0604020202020204" pitchFamily="34" charset="0"/>
              <a:buChar char="•"/>
            </a:pPr>
            <a:r>
              <a:rPr lang="en-US" sz="1200" kern="1200" dirty="0">
                <a:solidFill>
                  <a:schemeClr val="tx1"/>
                </a:solidFill>
                <a:latin typeface="+mn-lt"/>
                <a:ea typeface="+mn-ea"/>
                <a:cs typeface="+mn-cs"/>
              </a:rPr>
              <a:t>Do not ridicule or disregard the family’s beliefs</a:t>
            </a:r>
            <a:endParaRPr lang="en-US" sz="1200" kern="1200" dirty="0">
              <a:solidFill>
                <a:schemeClr val="tx1"/>
              </a:solidFill>
              <a:latin typeface="+mn-lt"/>
              <a:ea typeface="+mn-ea"/>
              <a:cs typeface="+mn-cs"/>
            </a:endParaRPr>
          </a:p>
          <a:p>
            <a:pPr lvl="0">
              <a:buFont typeface="Arial" panose="020B0604020202020204" pitchFamily="34" charset="0"/>
              <a:buChar char="•"/>
            </a:pPr>
            <a:r>
              <a:rPr lang="en-US" sz="1200" kern="1200" dirty="0">
                <a:solidFill>
                  <a:schemeClr val="tx1"/>
                </a:solidFill>
                <a:latin typeface="+mn-lt"/>
                <a:ea typeface="+mn-ea"/>
                <a:cs typeface="+mn-cs"/>
              </a:rPr>
              <a:t>If you want to make any changes to the cleaning procedures or reorganizing the living space, first check with your employer</a:t>
            </a:r>
            <a:endParaRPr lang="en-US" sz="1200" kern="1200" dirty="0">
              <a:solidFill>
                <a:schemeClr val="tx1"/>
              </a:solidFill>
              <a:latin typeface="+mn-lt"/>
              <a:ea typeface="+mn-ea"/>
              <a:cs typeface="+mn-cs"/>
            </a:endParaRPr>
          </a:p>
          <a:p>
            <a:pPr>
              <a:buFont typeface="Arial" panose="020B0604020202020204" pitchFamily="34" charset="0"/>
              <a:buChar char="•"/>
            </a:pPr>
            <a:r>
              <a:rPr lang="en-US" sz="1200" kern="1200" dirty="0">
                <a:solidFill>
                  <a:schemeClr val="tx1"/>
                </a:solidFill>
                <a:latin typeface="+mn-lt"/>
                <a:ea typeface="+mn-ea"/>
                <a:cs typeface="+mn-cs"/>
              </a:rPr>
              <a:t>If the family has any rules about handling money, understand and respect these rules</a:t>
            </a:r>
            <a:endParaRPr lang="en-US" sz="140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GB" sz="1200" kern="1200" dirty="0">
                <a:solidFill>
                  <a:schemeClr val="tx1"/>
                </a:solidFill>
                <a:latin typeface="+mn-lt"/>
                <a:ea typeface="+mn-ea"/>
                <a:cs typeface="+mn-cs"/>
              </a:rPr>
              <a:t>Q1. How should I</a:t>
            </a:r>
            <a:r>
              <a:rPr lang="en-GB" sz="1200" kern="1200" baseline="0" dirty="0">
                <a:solidFill>
                  <a:schemeClr val="tx1"/>
                </a:solidFill>
                <a:latin typeface="+mn-lt"/>
                <a:ea typeface="+mn-ea"/>
                <a:cs typeface="+mn-cs"/>
              </a:rPr>
              <a:t> handle the money given to me for care receiver’s expenses?</a:t>
            </a:r>
            <a:endParaRPr lang="en-GB" sz="1200" kern="1200" baseline="0" dirty="0">
              <a:solidFill>
                <a:schemeClr val="tx1"/>
              </a:solidFill>
              <a:latin typeface="+mn-lt"/>
              <a:ea typeface="+mn-ea"/>
              <a:cs typeface="+mn-cs"/>
            </a:endParaRPr>
          </a:p>
          <a:p>
            <a:r>
              <a:rPr lang="en-GB" sz="1200" kern="1200" baseline="0" dirty="0">
                <a:solidFill>
                  <a:schemeClr val="tx1"/>
                </a:solidFill>
                <a:latin typeface="+mn-lt"/>
                <a:ea typeface="+mn-ea"/>
                <a:cs typeface="+mn-cs"/>
              </a:rPr>
              <a:t>Ans.</a:t>
            </a:r>
            <a:endParaRPr lang="en-GB" sz="1200" kern="1200" baseline="0" dirty="0">
              <a:solidFill>
                <a:schemeClr val="tx1"/>
              </a:solidFill>
              <a:latin typeface="+mn-lt"/>
              <a:ea typeface="+mn-ea"/>
              <a:cs typeface="+mn-cs"/>
            </a:endParaRPr>
          </a:p>
          <a:p>
            <a:r>
              <a:rPr lang="en-GB" sz="1200" kern="1200" baseline="0" dirty="0">
                <a:solidFill>
                  <a:schemeClr val="tx1"/>
                </a:solidFill>
                <a:latin typeface="+mn-lt"/>
                <a:ea typeface="+mn-ea"/>
                <a:cs typeface="+mn-cs"/>
              </a:rPr>
              <a:t>a) Maintain a small diary/notebook in which you can record the amount of money given to you and the respective dates.</a:t>
            </a:r>
            <a:endParaRPr lang="en-GB" sz="1200" kern="1200" baseline="0" dirty="0">
              <a:solidFill>
                <a:schemeClr val="tx1"/>
              </a:solidFill>
              <a:latin typeface="+mn-lt"/>
              <a:ea typeface="+mn-ea"/>
              <a:cs typeface="+mn-cs"/>
            </a:endParaRPr>
          </a:p>
          <a:p>
            <a:r>
              <a:rPr lang="en-GB" sz="1200" kern="1200" baseline="0" dirty="0">
                <a:solidFill>
                  <a:schemeClr val="tx1"/>
                </a:solidFill>
                <a:latin typeface="+mn-lt"/>
                <a:ea typeface="+mn-ea"/>
                <a:cs typeface="+mn-cs"/>
              </a:rPr>
              <a:t>b) Keep bills of the items purchased and record the purchases in you diary/ notebook.</a:t>
            </a:r>
            <a:endParaRPr lang="en-GB" sz="1200" kern="1200" baseline="0" dirty="0">
              <a:solidFill>
                <a:schemeClr val="tx1"/>
              </a:solidFill>
              <a:latin typeface="+mn-lt"/>
              <a:ea typeface="+mn-ea"/>
              <a:cs typeface="+mn-cs"/>
            </a:endParaRPr>
          </a:p>
          <a:p>
            <a:r>
              <a:rPr lang="en-GB" sz="1200" kern="1200" baseline="0" dirty="0">
                <a:solidFill>
                  <a:schemeClr val="tx1"/>
                </a:solidFill>
                <a:latin typeface="+mn-lt"/>
                <a:ea typeface="+mn-ea"/>
                <a:cs typeface="+mn-cs"/>
              </a:rPr>
              <a:t>c) If you buy any item which does not form part of the regular purchases, inform the family about it beforehand.</a:t>
            </a:r>
            <a:endParaRPr lang="en-GB" sz="1200" kern="1200" baseline="0" dirty="0">
              <a:solidFill>
                <a:schemeClr val="tx1"/>
              </a:solidFill>
              <a:latin typeface="+mn-lt"/>
              <a:ea typeface="+mn-ea"/>
              <a:cs typeface="+mn-cs"/>
            </a:endParaRPr>
          </a:p>
          <a:p>
            <a:r>
              <a:rPr lang="en-GB" sz="1200" kern="1200" baseline="0" dirty="0">
                <a:solidFill>
                  <a:schemeClr val="tx1"/>
                </a:solidFill>
                <a:latin typeface="+mn-lt"/>
                <a:ea typeface="+mn-ea"/>
                <a:cs typeface="+mn-cs"/>
              </a:rPr>
              <a:t>d) Always ask who you should speak to in case the money finishes.</a:t>
            </a:r>
            <a:endParaRPr lang="en-GB" sz="1200" kern="1200" baseline="0" dirty="0">
              <a:solidFill>
                <a:schemeClr val="tx1"/>
              </a:solidFill>
              <a:latin typeface="+mn-lt"/>
              <a:ea typeface="+mn-ea"/>
              <a:cs typeface="+mn-cs"/>
            </a:endParaRPr>
          </a:p>
          <a:p>
            <a:endParaRPr lang="en-GB" sz="1200" kern="1200" baseline="0" dirty="0">
              <a:solidFill>
                <a:schemeClr val="tx1"/>
              </a:solidFill>
              <a:latin typeface="+mn-lt"/>
              <a:ea typeface="+mn-ea"/>
              <a:cs typeface="+mn-cs"/>
            </a:endParaRPr>
          </a:p>
          <a:p>
            <a:r>
              <a:rPr lang="en-GB" sz="1200" kern="1200" baseline="0" dirty="0">
                <a:solidFill>
                  <a:schemeClr val="tx1"/>
                </a:solidFill>
                <a:latin typeface="+mn-lt"/>
                <a:ea typeface="+mn-ea"/>
                <a:cs typeface="+mn-cs"/>
              </a:rPr>
              <a:t>Q2. How should I make sure that I remember and adjust according to the family’s routines?</a:t>
            </a:r>
            <a:endParaRPr lang="en-GB" sz="1200" kern="1200" baseline="0" dirty="0">
              <a:solidFill>
                <a:schemeClr val="tx1"/>
              </a:solidFill>
              <a:latin typeface="+mn-lt"/>
              <a:ea typeface="+mn-ea"/>
              <a:cs typeface="+mn-cs"/>
            </a:endParaRPr>
          </a:p>
          <a:p>
            <a:r>
              <a:rPr lang="en-GB" sz="1200" kern="1200" baseline="0" dirty="0">
                <a:solidFill>
                  <a:schemeClr val="tx1"/>
                </a:solidFill>
                <a:latin typeface="+mn-lt"/>
                <a:ea typeface="+mn-ea"/>
                <a:cs typeface="+mn-cs"/>
              </a:rPr>
              <a:t>Ans. Speak to the family members about any special activities which have to be considered. Make a note of these.</a:t>
            </a:r>
            <a:endParaRPr lang="en-GB" sz="1200" kern="1200" baseline="0" dirty="0">
              <a:solidFill>
                <a:schemeClr val="tx1"/>
              </a:solidFill>
              <a:latin typeface="+mn-lt"/>
              <a:ea typeface="+mn-ea"/>
              <a:cs typeface="+mn-cs"/>
            </a:endParaRPr>
          </a:p>
          <a:p>
            <a:r>
              <a:rPr lang="en-GB" sz="1200" kern="1200" baseline="0" dirty="0">
                <a:solidFill>
                  <a:schemeClr val="tx1"/>
                </a:solidFill>
                <a:latin typeface="+mn-lt"/>
                <a:ea typeface="+mn-ea"/>
                <a:cs typeface="+mn-cs"/>
              </a:rPr>
              <a:t>       Also, observe the rest of the family for some days to understand the general routine.</a:t>
            </a:r>
            <a:endParaRPr lang="en-GB" sz="1200" kern="1200" baseline="0" dirty="0">
              <a:solidFill>
                <a:schemeClr val="tx1"/>
              </a:solidFill>
              <a:latin typeface="+mn-lt"/>
              <a:ea typeface="+mn-ea"/>
              <a:cs typeface="+mn-cs"/>
            </a:endParaRPr>
          </a:p>
          <a:p>
            <a:r>
              <a:rPr lang="en-GB" sz="1200" kern="1200" baseline="0" dirty="0">
                <a:solidFill>
                  <a:schemeClr val="tx1"/>
                </a:solidFill>
                <a:latin typeface="+mn-lt"/>
                <a:ea typeface="+mn-ea"/>
                <a:cs typeface="+mn-cs"/>
              </a:rPr>
              <a:t>       Always look out for some time which the care receiver can spend with the family. It is very important for the care receiver and the family both.</a:t>
            </a:r>
            <a:endParaRPr lang="en-GB" sz="1200" kern="1200" baseline="0" dirty="0">
              <a:solidFill>
                <a:schemeClr val="tx1"/>
              </a:solidFill>
              <a:latin typeface="+mn-lt"/>
              <a:ea typeface="+mn-ea"/>
              <a:cs typeface="+mn-cs"/>
            </a:endParaRPr>
          </a:p>
          <a:p>
            <a:endParaRPr lang="en-GB" sz="1200" kern="1200" baseline="0" dirty="0">
              <a:solidFill>
                <a:schemeClr val="tx1"/>
              </a:solidFill>
              <a:latin typeface="+mn-lt"/>
              <a:ea typeface="+mn-ea"/>
              <a:cs typeface="+mn-cs"/>
            </a:endParaRPr>
          </a:p>
          <a:p>
            <a:r>
              <a:rPr lang="en-GB" sz="1200" kern="1200" baseline="0" dirty="0">
                <a:solidFill>
                  <a:schemeClr val="tx1"/>
                </a:solidFill>
                <a:latin typeface="+mn-lt"/>
                <a:ea typeface="+mn-ea"/>
                <a:cs typeface="+mn-cs"/>
              </a:rPr>
              <a:t>Q3. How flexible should I be with care receiver’s routine?</a:t>
            </a:r>
            <a:endParaRPr lang="en-GB" sz="1200" kern="1200" baseline="0" dirty="0">
              <a:solidFill>
                <a:schemeClr val="tx1"/>
              </a:solidFill>
              <a:latin typeface="+mn-lt"/>
              <a:ea typeface="+mn-ea"/>
              <a:cs typeface="+mn-cs"/>
            </a:endParaRPr>
          </a:p>
          <a:p>
            <a:r>
              <a:rPr lang="en-GB" sz="1200" kern="1200" baseline="0" dirty="0">
                <a:solidFill>
                  <a:schemeClr val="tx1"/>
                </a:solidFill>
                <a:latin typeface="+mn-lt"/>
                <a:ea typeface="+mn-ea"/>
                <a:cs typeface="+mn-cs"/>
              </a:rPr>
              <a:t>Ans. Sticking to the routine is important, especially if the care receiver is not well and is on medication. However, being flexible once in a while can be allowed if it is not affecting the care receiver drastically. Also speak to the family if you cannot allow certain change in the routine. Inform them of the reason as well.</a:t>
            </a:r>
            <a:endParaRPr lang="en-GB"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buFont typeface="Arial" panose="020B0604020202020204" pitchFamily="34" charset="0"/>
              <a:buChar char="•"/>
            </a:pPr>
            <a:r>
              <a:rPr lang="en-US" sz="2800" dirty="0"/>
              <a:t>The main types of families in today’s society</a:t>
            </a:r>
            <a:endParaRPr lang="en-US" sz="2800" dirty="0"/>
          </a:p>
          <a:p>
            <a:pPr lvl="1">
              <a:buFont typeface="Wingdings" panose="05000000000000000000" pitchFamily="2" charset="2"/>
              <a:buChar char="Ø"/>
            </a:pPr>
            <a:r>
              <a:rPr lang="en-US" sz="2400" dirty="0"/>
              <a:t>Nuclear family,</a:t>
            </a:r>
            <a:endParaRPr lang="en-US" sz="2400" dirty="0"/>
          </a:p>
          <a:p>
            <a:pPr lvl="1">
              <a:buFont typeface="Wingdings" panose="05000000000000000000" pitchFamily="2" charset="2"/>
              <a:buChar char="Ø"/>
            </a:pPr>
            <a:r>
              <a:rPr lang="en-US" sz="2400" dirty="0"/>
              <a:t>Dual-career family,</a:t>
            </a:r>
            <a:endParaRPr lang="en-US" sz="2400" dirty="0"/>
          </a:p>
          <a:p>
            <a:pPr lvl="1">
              <a:buFont typeface="Wingdings" panose="05000000000000000000" pitchFamily="2" charset="2"/>
              <a:buChar char="Ø"/>
            </a:pPr>
            <a:r>
              <a:rPr lang="en-US" sz="2400" dirty="0"/>
              <a:t>Extended family,</a:t>
            </a:r>
            <a:endParaRPr lang="en-US" sz="2400" dirty="0"/>
          </a:p>
          <a:p>
            <a:pPr lvl="1">
              <a:buFont typeface="Wingdings" panose="05000000000000000000" pitchFamily="2" charset="2"/>
              <a:buChar char="Ø"/>
            </a:pPr>
            <a:r>
              <a:rPr lang="en-US" sz="2400" dirty="0"/>
              <a:t>Single parent family,</a:t>
            </a:r>
            <a:endParaRPr lang="en-US" sz="2400" dirty="0"/>
          </a:p>
          <a:p>
            <a:pPr lvl="1">
              <a:buFont typeface="Wingdings" panose="05000000000000000000" pitchFamily="2" charset="2"/>
              <a:buChar char="Ø"/>
            </a:pPr>
            <a:r>
              <a:rPr lang="en-US" sz="2400" dirty="0"/>
              <a:t>Bi-nuclear family, and</a:t>
            </a:r>
            <a:endParaRPr lang="en-US" sz="2400" dirty="0"/>
          </a:p>
          <a:p>
            <a:pPr lvl="1">
              <a:buFont typeface="Wingdings" panose="05000000000000000000" pitchFamily="2" charset="2"/>
              <a:buChar char="Ø"/>
            </a:pPr>
            <a:r>
              <a:rPr lang="en-US" sz="2400" dirty="0"/>
              <a:t>Blended family</a:t>
            </a:r>
            <a:endParaRPr lang="en-US" sz="240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GB" sz="1200" kern="1200" dirty="0">
                <a:solidFill>
                  <a:schemeClr val="tx1"/>
                </a:solidFill>
                <a:latin typeface="+mn-lt"/>
                <a:ea typeface="+mn-ea"/>
                <a:cs typeface="+mn-cs"/>
              </a:rPr>
              <a:t>Q1.</a:t>
            </a:r>
            <a:r>
              <a:rPr lang="en-GB" sz="1200" kern="1200" baseline="0" dirty="0">
                <a:solidFill>
                  <a:schemeClr val="tx1"/>
                </a:solidFill>
                <a:latin typeface="+mn-lt"/>
                <a:ea typeface="+mn-ea"/>
                <a:cs typeface="+mn-cs"/>
              </a:rPr>
              <a:t> What are the advantages of a nuclear or dual-career family?</a:t>
            </a:r>
            <a:endParaRPr lang="en-GB" sz="1200" kern="1200" baseline="0" dirty="0">
              <a:solidFill>
                <a:schemeClr val="tx1"/>
              </a:solidFill>
              <a:latin typeface="+mn-lt"/>
              <a:ea typeface="+mn-ea"/>
              <a:cs typeface="+mn-cs"/>
            </a:endParaRPr>
          </a:p>
          <a:p>
            <a:r>
              <a:rPr lang="en-GB" sz="1200" kern="1200" baseline="0" dirty="0">
                <a:solidFill>
                  <a:schemeClr val="tx1"/>
                </a:solidFill>
                <a:latin typeface="+mn-lt"/>
                <a:ea typeface="+mn-ea"/>
                <a:cs typeface="+mn-cs"/>
              </a:rPr>
              <a:t>Ans. </a:t>
            </a:r>
            <a:endParaRPr lang="en-GB" sz="1200" kern="1200" baseline="0" dirty="0">
              <a:solidFill>
                <a:schemeClr val="tx1"/>
              </a:solidFill>
              <a:latin typeface="+mn-lt"/>
              <a:ea typeface="+mn-ea"/>
              <a:cs typeface="+mn-cs"/>
            </a:endParaRPr>
          </a:p>
          <a:p>
            <a:pPr marL="228600" indent="-228600">
              <a:buAutoNum type="alphaLcParenR"/>
            </a:pPr>
            <a:r>
              <a:rPr lang="en-GB" sz="1200" kern="1200" baseline="0" dirty="0">
                <a:solidFill>
                  <a:schemeClr val="tx1"/>
                </a:solidFill>
                <a:latin typeface="+mn-lt"/>
                <a:ea typeface="+mn-ea"/>
                <a:cs typeface="+mn-cs"/>
              </a:rPr>
              <a:t>Dual income</a:t>
            </a:r>
            <a:endParaRPr lang="en-GB" sz="1200" kern="1200" baseline="0" dirty="0">
              <a:solidFill>
                <a:schemeClr val="tx1"/>
              </a:solidFill>
              <a:latin typeface="+mn-lt"/>
              <a:ea typeface="+mn-ea"/>
              <a:cs typeface="+mn-cs"/>
            </a:endParaRPr>
          </a:p>
          <a:p>
            <a:pPr marL="228600" indent="-228600">
              <a:buAutoNum type="alphaLcParenR"/>
            </a:pPr>
            <a:r>
              <a:rPr lang="en-GB" sz="1200" kern="1200" baseline="0" dirty="0">
                <a:solidFill>
                  <a:schemeClr val="tx1"/>
                </a:solidFill>
                <a:latin typeface="+mn-lt"/>
                <a:ea typeface="+mn-ea"/>
                <a:cs typeface="+mn-cs"/>
              </a:rPr>
              <a:t>Higher consistency in raising children</a:t>
            </a:r>
            <a:endParaRPr lang="en-GB" sz="1200" i="0" kern="1200" baseline="0" dirty="0">
              <a:solidFill>
                <a:schemeClr val="tx1"/>
              </a:solidFill>
              <a:latin typeface="+mn-lt"/>
              <a:ea typeface="+mn-ea"/>
              <a:cs typeface="+mn-cs"/>
            </a:endParaRPr>
          </a:p>
          <a:p>
            <a:pPr marL="228600" indent="-228600">
              <a:buAutoNum type="alphaLcParenR"/>
            </a:pPr>
            <a:r>
              <a:rPr lang="en-US" sz="1200" b="0" i="0" kern="1200" dirty="0">
                <a:solidFill>
                  <a:schemeClr val="tx1"/>
                </a:solidFill>
                <a:latin typeface="+mn-lt"/>
                <a:ea typeface="+mn-ea"/>
                <a:cs typeface="+mn-cs"/>
              </a:rPr>
              <a:t>Stronger Emotional Bonds and Support Systems</a:t>
            </a:r>
            <a:endParaRPr lang="en-US" sz="1200" b="0" i="0" kern="1200" dirty="0">
              <a:solidFill>
                <a:schemeClr val="tx1"/>
              </a:solidFill>
              <a:latin typeface="+mn-lt"/>
              <a:ea typeface="+mn-ea"/>
              <a:cs typeface="+mn-cs"/>
            </a:endParaRPr>
          </a:p>
          <a:p>
            <a:pPr marL="228600" indent="-228600">
              <a:buAutoNum type="alphaLcParenR"/>
            </a:pPr>
            <a:endParaRPr lang="en-US" sz="1200" b="0" i="0" kern="1200" dirty="0">
              <a:solidFill>
                <a:schemeClr val="tx1"/>
              </a:solidFill>
              <a:latin typeface="+mn-lt"/>
              <a:ea typeface="+mn-ea"/>
              <a:cs typeface="+mn-cs"/>
            </a:endParaRPr>
          </a:p>
          <a:p>
            <a:pPr marL="228600" indent="-228600">
              <a:buNone/>
            </a:pPr>
            <a:r>
              <a:rPr lang="en-GB" sz="1200" kern="1200" dirty="0">
                <a:solidFill>
                  <a:schemeClr val="tx1"/>
                </a:solidFill>
                <a:latin typeface="+mn-lt"/>
                <a:ea typeface="+mn-ea"/>
                <a:cs typeface="+mn-cs"/>
              </a:rPr>
              <a:t>Q2.</a:t>
            </a:r>
            <a:r>
              <a:rPr lang="en-GB" sz="1200" kern="1200" baseline="0" dirty="0">
                <a:solidFill>
                  <a:schemeClr val="tx1"/>
                </a:solidFill>
                <a:latin typeface="+mn-lt"/>
                <a:ea typeface="+mn-ea"/>
                <a:cs typeface="+mn-cs"/>
              </a:rPr>
              <a:t> What are the disadvantages of a nuclear or dual-career family?</a:t>
            </a:r>
            <a:endParaRPr lang="en-GB" sz="1200" kern="1200" baseline="0" dirty="0">
              <a:solidFill>
                <a:schemeClr val="tx1"/>
              </a:solidFill>
              <a:latin typeface="+mn-lt"/>
              <a:ea typeface="+mn-ea"/>
              <a:cs typeface="+mn-cs"/>
            </a:endParaRPr>
          </a:p>
          <a:p>
            <a:pPr marL="228600" indent="-228600">
              <a:buNone/>
            </a:pPr>
            <a:r>
              <a:rPr lang="en-GB" sz="1200" b="0" i="0" kern="1200" baseline="0" dirty="0">
                <a:solidFill>
                  <a:schemeClr val="tx1"/>
                </a:solidFill>
                <a:latin typeface="+mn-lt"/>
                <a:ea typeface="+mn-ea"/>
                <a:cs typeface="+mn-cs"/>
              </a:rPr>
              <a:t>Ans. </a:t>
            </a:r>
            <a:endParaRPr lang="en-GB" sz="1200" b="0" i="0" kern="1200" baseline="0" dirty="0">
              <a:solidFill>
                <a:schemeClr val="tx1"/>
              </a:solidFill>
              <a:latin typeface="+mn-lt"/>
              <a:ea typeface="+mn-ea"/>
              <a:cs typeface="+mn-cs"/>
            </a:endParaRPr>
          </a:p>
          <a:p>
            <a:pPr marL="228600" indent="-228600">
              <a:buAutoNum type="alphaLcParenR"/>
            </a:pPr>
            <a:r>
              <a:rPr lang="en-GB" sz="1200" b="0" i="0" kern="1200" baseline="0" dirty="0">
                <a:solidFill>
                  <a:schemeClr val="tx1"/>
                </a:solidFill>
                <a:latin typeface="+mn-lt"/>
                <a:ea typeface="+mn-ea"/>
                <a:cs typeface="+mn-cs"/>
              </a:rPr>
              <a:t>Isolation from other relatives and relationships</a:t>
            </a:r>
            <a:endParaRPr lang="en-GB" sz="1200" b="0" i="0" kern="1200" baseline="0" dirty="0">
              <a:solidFill>
                <a:schemeClr val="tx1"/>
              </a:solidFill>
              <a:latin typeface="+mn-lt"/>
              <a:ea typeface="+mn-ea"/>
              <a:cs typeface="+mn-cs"/>
            </a:endParaRPr>
          </a:p>
          <a:p>
            <a:pPr marL="228600" indent="-228600">
              <a:buAutoNum type="alphaLcParenR"/>
            </a:pPr>
            <a:r>
              <a:rPr lang="en-GB" sz="1200" b="0" i="0" kern="1200" baseline="0" dirty="0">
                <a:solidFill>
                  <a:schemeClr val="tx1"/>
                </a:solidFill>
                <a:latin typeface="+mn-lt"/>
                <a:ea typeface="+mn-ea"/>
                <a:cs typeface="+mn-cs"/>
              </a:rPr>
              <a:t>Mothers get overworked if the family does not have external help</a:t>
            </a:r>
            <a:endParaRPr lang="en-GB" sz="1200" b="0" i="0" kern="1200" baseline="0" dirty="0">
              <a:solidFill>
                <a:schemeClr val="tx1"/>
              </a:solidFill>
              <a:latin typeface="+mn-lt"/>
              <a:ea typeface="+mn-ea"/>
              <a:cs typeface="+mn-cs"/>
            </a:endParaRPr>
          </a:p>
          <a:p>
            <a:pPr marL="228600" indent="-228600">
              <a:buAutoNum type="alphaLcParenR"/>
            </a:pPr>
            <a:r>
              <a:rPr lang="en-GB" sz="1200" b="0" i="0" kern="1200" baseline="0" dirty="0">
                <a:solidFill>
                  <a:schemeClr val="tx1"/>
                </a:solidFill>
                <a:latin typeface="+mn-lt"/>
                <a:ea typeface="+mn-ea"/>
                <a:cs typeface="+mn-cs"/>
              </a:rPr>
              <a:t>Children tend to get neglected as one or both parents are working</a:t>
            </a:r>
            <a:endParaRPr lang="en-GB" sz="1200" b="0" i="0" kern="1200" baseline="0" dirty="0">
              <a:solidFill>
                <a:schemeClr val="tx1"/>
              </a:solidFill>
              <a:latin typeface="+mn-lt"/>
              <a:ea typeface="+mn-ea"/>
              <a:cs typeface="+mn-cs"/>
            </a:endParaRPr>
          </a:p>
          <a:p>
            <a:pPr marL="228600" indent="-228600">
              <a:buAutoNum type="alphaLcParenR"/>
            </a:pPr>
            <a:endParaRPr lang="en-GB" sz="1200" b="0" i="0" kern="1200" baseline="0" dirty="0">
              <a:solidFill>
                <a:schemeClr val="tx1"/>
              </a:solidFill>
              <a:latin typeface="+mn-lt"/>
              <a:ea typeface="+mn-ea"/>
              <a:cs typeface="+mn-cs"/>
            </a:endParaRPr>
          </a:p>
          <a:p>
            <a:pPr marL="228600" indent="-228600">
              <a:buNone/>
            </a:pPr>
            <a:r>
              <a:rPr lang="en-GB" sz="1200" kern="1200" baseline="0" dirty="0">
                <a:solidFill>
                  <a:schemeClr val="tx1"/>
                </a:solidFill>
                <a:latin typeface="+mn-lt"/>
                <a:ea typeface="+mn-ea"/>
                <a:cs typeface="+mn-cs"/>
              </a:rPr>
              <a:t>Q3. What are the advantages of an extended family?</a:t>
            </a:r>
            <a:endParaRPr lang="en-GB" sz="1200" kern="1200" baseline="0" dirty="0">
              <a:solidFill>
                <a:schemeClr val="tx1"/>
              </a:solidFill>
              <a:latin typeface="+mn-lt"/>
              <a:ea typeface="+mn-ea"/>
              <a:cs typeface="+mn-cs"/>
            </a:endParaRPr>
          </a:p>
          <a:p>
            <a:pPr marL="228600" indent="-228600">
              <a:buNone/>
            </a:pPr>
            <a:r>
              <a:rPr lang="en-GB" sz="1200" b="0" i="0" kern="1200" baseline="0" dirty="0">
                <a:solidFill>
                  <a:schemeClr val="tx1"/>
                </a:solidFill>
                <a:latin typeface="+mn-lt"/>
                <a:ea typeface="+mn-ea"/>
                <a:cs typeface="+mn-cs"/>
              </a:rPr>
              <a:t>Ans. </a:t>
            </a:r>
            <a:endParaRPr lang="en-GB" sz="1200" b="0" i="0" kern="1200" baseline="0" dirty="0">
              <a:solidFill>
                <a:schemeClr val="tx1"/>
              </a:solidFill>
              <a:latin typeface="+mn-lt"/>
              <a:ea typeface="+mn-ea"/>
              <a:cs typeface="+mn-cs"/>
            </a:endParaRPr>
          </a:p>
          <a:p>
            <a:pPr marL="228600" indent="-228600">
              <a:buAutoNum type="alphaLcParenR"/>
            </a:pPr>
            <a:r>
              <a:rPr lang="en-GB" sz="1200" b="0" i="0" kern="1200" baseline="0" dirty="0">
                <a:solidFill>
                  <a:schemeClr val="tx1"/>
                </a:solidFill>
                <a:latin typeface="+mn-lt"/>
                <a:ea typeface="+mn-ea"/>
                <a:cs typeface="+mn-cs"/>
              </a:rPr>
              <a:t>Resources are utilized better</a:t>
            </a:r>
            <a:endParaRPr lang="en-GB" sz="1200" b="0" i="0" kern="1200" baseline="0" dirty="0">
              <a:solidFill>
                <a:schemeClr val="tx1"/>
              </a:solidFill>
              <a:latin typeface="+mn-lt"/>
              <a:ea typeface="+mn-ea"/>
              <a:cs typeface="+mn-cs"/>
            </a:endParaRPr>
          </a:p>
          <a:p>
            <a:pPr marL="228600" indent="-228600">
              <a:buAutoNum type="alphaLcParenR"/>
            </a:pPr>
            <a:r>
              <a:rPr lang="en-GB" sz="1200" b="0" i="0" kern="1200" baseline="0" dirty="0">
                <a:solidFill>
                  <a:schemeClr val="tx1"/>
                </a:solidFill>
                <a:latin typeface="+mn-lt"/>
                <a:ea typeface="+mn-ea"/>
                <a:cs typeface="+mn-cs"/>
              </a:rPr>
              <a:t>Children learn to adjust well</a:t>
            </a:r>
            <a:endParaRPr lang="en-GB" sz="1200" b="0" i="0" kern="1200" baseline="0" dirty="0">
              <a:solidFill>
                <a:schemeClr val="tx1"/>
              </a:solidFill>
              <a:latin typeface="+mn-lt"/>
              <a:ea typeface="+mn-ea"/>
              <a:cs typeface="+mn-cs"/>
            </a:endParaRPr>
          </a:p>
          <a:p>
            <a:pPr marL="228600" indent="-228600">
              <a:buAutoNum type="alphaLcParenR"/>
            </a:pPr>
            <a:r>
              <a:rPr lang="en-GB" sz="1200" b="0" i="0" kern="1200" baseline="0" dirty="0">
                <a:solidFill>
                  <a:schemeClr val="tx1"/>
                </a:solidFill>
                <a:latin typeface="+mn-lt"/>
                <a:ea typeface="+mn-ea"/>
                <a:cs typeface="+mn-cs"/>
              </a:rPr>
              <a:t>Emergencies can be taken care of well</a:t>
            </a:r>
            <a:endParaRPr lang="en-GB" sz="1200" b="0" i="0" kern="1200" baseline="0" dirty="0">
              <a:solidFill>
                <a:schemeClr val="tx1"/>
              </a:solidFill>
              <a:latin typeface="+mn-lt"/>
              <a:ea typeface="+mn-ea"/>
              <a:cs typeface="+mn-cs"/>
            </a:endParaRPr>
          </a:p>
          <a:p>
            <a:pPr marL="228600" indent="-228600">
              <a:buAutoNum type="alphaLcParenR"/>
            </a:pPr>
            <a:r>
              <a:rPr lang="en-GB" sz="1200" b="0" i="0" kern="1200" baseline="0" dirty="0">
                <a:solidFill>
                  <a:schemeClr val="tx1"/>
                </a:solidFill>
                <a:latin typeface="+mn-lt"/>
                <a:ea typeface="+mn-ea"/>
                <a:cs typeface="+mn-cs"/>
              </a:rPr>
              <a:t>Traditions and family values can be upheld</a:t>
            </a:r>
            <a:endParaRPr lang="en-GB" sz="1200" b="0" i="0" kern="1200" baseline="0" dirty="0">
              <a:solidFill>
                <a:schemeClr val="tx1"/>
              </a:solidFill>
              <a:latin typeface="+mn-lt"/>
              <a:ea typeface="+mn-ea"/>
              <a:cs typeface="+mn-cs"/>
            </a:endParaRPr>
          </a:p>
          <a:p>
            <a:pPr marL="228600" indent="-228600">
              <a:buAutoNum type="alphaLcParenR"/>
            </a:pPr>
            <a:r>
              <a:rPr lang="en-GB" sz="1200" b="0" i="0" kern="1200" baseline="0" dirty="0">
                <a:solidFill>
                  <a:schemeClr val="tx1"/>
                </a:solidFill>
                <a:latin typeface="+mn-lt"/>
                <a:ea typeface="+mn-ea"/>
                <a:cs typeface="+mn-cs"/>
              </a:rPr>
              <a:t>Children and grandparents remain close-knit</a:t>
            </a:r>
            <a:endParaRPr lang="en-GB" sz="1200" b="0" i="0" kern="1200" baseline="0" dirty="0">
              <a:solidFill>
                <a:schemeClr val="tx1"/>
              </a:solidFill>
              <a:latin typeface="+mn-lt"/>
              <a:ea typeface="+mn-ea"/>
              <a:cs typeface="+mn-cs"/>
            </a:endParaRPr>
          </a:p>
          <a:p>
            <a:pPr marL="228600" indent="-228600">
              <a:buAutoNum type="alphaLcParenR"/>
            </a:pPr>
            <a:endParaRPr lang="en-GB" sz="1200" b="0" i="0" kern="1200" baseline="0" dirty="0">
              <a:solidFill>
                <a:schemeClr val="tx1"/>
              </a:solidFill>
              <a:latin typeface="+mn-lt"/>
              <a:ea typeface="+mn-ea"/>
              <a:cs typeface="+mn-cs"/>
            </a:endParaRPr>
          </a:p>
          <a:p>
            <a:pPr marL="228600" indent="-228600">
              <a:buNone/>
            </a:pPr>
            <a:r>
              <a:rPr lang="en-GB" sz="1200" b="0" i="0" kern="1200" baseline="0" dirty="0">
                <a:solidFill>
                  <a:schemeClr val="tx1"/>
                </a:solidFill>
                <a:latin typeface="+mn-lt"/>
                <a:ea typeface="+mn-ea"/>
                <a:cs typeface="+mn-cs"/>
              </a:rPr>
              <a:t>Q5. </a:t>
            </a:r>
            <a:r>
              <a:rPr lang="en-GB" sz="1200" kern="1200" baseline="0" dirty="0">
                <a:solidFill>
                  <a:schemeClr val="tx1"/>
                </a:solidFill>
                <a:latin typeface="+mn-lt"/>
                <a:ea typeface="+mn-ea"/>
                <a:cs typeface="+mn-cs"/>
              </a:rPr>
              <a:t>What are the disadvantages of an extended family?</a:t>
            </a:r>
            <a:endParaRPr lang="en-GB" sz="1200" kern="1200" baseline="0" dirty="0">
              <a:solidFill>
                <a:schemeClr val="tx1"/>
              </a:solidFill>
              <a:latin typeface="+mn-lt"/>
              <a:ea typeface="+mn-ea"/>
              <a:cs typeface="+mn-cs"/>
            </a:endParaRPr>
          </a:p>
          <a:p>
            <a:pPr marL="228600" indent="-228600">
              <a:buNone/>
            </a:pPr>
            <a:r>
              <a:rPr lang="en-GB" sz="1200" b="0" i="0" kern="1200" baseline="0" dirty="0">
                <a:solidFill>
                  <a:schemeClr val="tx1"/>
                </a:solidFill>
                <a:latin typeface="+mn-lt"/>
                <a:ea typeface="+mn-ea"/>
                <a:cs typeface="+mn-cs"/>
              </a:rPr>
              <a:t>Ans. </a:t>
            </a:r>
            <a:endParaRPr lang="en-GB" sz="1200" b="0" i="0" kern="1200" baseline="0" dirty="0">
              <a:solidFill>
                <a:schemeClr val="tx1"/>
              </a:solidFill>
              <a:latin typeface="+mn-lt"/>
              <a:ea typeface="+mn-ea"/>
              <a:cs typeface="+mn-cs"/>
            </a:endParaRPr>
          </a:p>
          <a:p>
            <a:pPr marL="228600" indent="-228600">
              <a:buNone/>
            </a:pPr>
            <a:r>
              <a:rPr lang="en-GB" sz="1200" b="0" i="0" kern="1200" baseline="0" dirty="0">
                <a:solidFill>
                  <a:schemeClr val="tx1"/>
                </a:solidFill>
                <a:latin typeface="+mn-lt"/>
                <a:ea typeface="+mn-ea"/>
                <a:cs typeface="+mn-cs"/>
              </a:rPr>
              <a:t>a) Resistance to change in value/education system of the family</a:t>
            </a:r>
            <a:endParaRPr lang="en-GB" sz="1200" b="0" i="0" kern="1200" baseline="0" dirty="0">
              <a:solidFill>
                <a:schemeClr val="tx1"/>
              </a:solidFill>
              <a:latin typeface="+mn-lt"/>
              <a:ea typeface="+mn-ea"/>
              <a:cs typeface="+mn-cs"/>
            </a:endParaRPr>
          </a:p>
          <a:p>
            <a:pPr marL="228600" indent="-228600">
              <a:buNone/>
            </a:pPr>
            <a:r>
              <a:rPr lang="en-GB" sz="1200" b="0" i="0" kern="1200" baseline="0" dirty="0">
                <a:solidFill>
                  <a:schemeClr val="tx1"/>
                </a:solidFill>
                <a:latin typeface="+mn-lt"/>
                <a:ea typeface="+mn-ea"/>
                <a:cs typeface="+mn-cs"/>
              </a:rPr>
              <a:t>b) Independence of the ladies in the household may get compromised upon</a:t>
            </a:r>
            <a:endParaRPr lang="en-GB" sz="1200" b="0" i="0" kern="1200" baseline="0" dirty="0">
              <a:solidFill>
                <a:schemeClr val="tx1"/>
              </a:solidFill>
              <a:latin typeface="+mn-lt"/>
              <a:ea typeface="+mn-ea"/>
              <a:cs typeface="+mn-cs"/>
            </a:endParaRPr>
          </a:p>
          <a:p>
            <a:pPr marL="228600" indent="-228600">
              <a:buNone/>
            </a:pPr>
            <a:r>
              <a:rPr lang="en-GB" sz="1200" b="0" i="0" kern="1200" baseline="0" dirty="0">
                <a:solidFill>
                  <a:schemeClr val="tx1"/>
                </a:solidFill>
                <a:latin typeface="+mn-lt"/>
                <a:ea typeface="+mn-ea"/>
                <a:cs typeface="+mn-cs"/>
              </a:rPr>
              <a:t>c) Hindrance in the development of individual personalities</a:t>
            </a:r>
            <a:endParaRPr lang="en-GB" sz="1200" b="0" i="0" kern="1200" baseline="0" dirty="0">
              <a:solidFill>
                <a:schemeClr val="tx1"/>
              </a:solidFill>
              <a:latin typeface="+mn-lt"/>
              <a:ea typeface="+mn-ea"/>
              <a:cs typeface="+mn-cs"/>
            </a:endParaRPr>
          </a:p>
          <a:p>
            <a:pPr marL="228600" indent="-228600">
              <a:buAutoNum type="alphaLcParenR"/>
            </a:pPr>
            <a:endParaRPr lang="en-US" sz="1200" b="0" i="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aseline="0" dirty="0"/>
              <a:t>Show the given table to the class and take their opinions on whether the activity/ incident should be reported to the family or not. Discuss why or why not for each option.</a:t>
            </a:r>
            <a:endParaRPr lang="en-US" sz="1200" baseline="0" dirty="0"/>
          </a:p>
          <a:p>
            <a:endParaRPr lang="en-US" sz="1200" baseline="0" dirty="0"/>
          </a:p>
          <a:p>
            <a:r>
              <a:rPr lang="en-US" sz="1200" baseline="0" dirty="0"/>
              <a:t>Answer key:</a:t>
            </a:r>
            <a:endParaRPr lang="en-US" sz="1200" baseline="0" dirty="0"/>
          </a:p>
          <a:p>
            <a:pPr marL="228600" indent="-228600">
              <a:buAutoNum type="alphaUcParenR"/>
            </a:pPr>
            <a:r>
              <a:rPr lang="en-US" sz="1200" baseline="0" dirty="0"/>
              <a:t>No</a:t>
            </a:r>
            <a:endParaRPr lang="en-US" sz="1200" baseline="0" dirty="0"/>
          </a:p>
          <a:p>
            <a:pPr marL="228600" indent="-228600">
              <a:buAutoNum type="alphaUcParenR"/>
            </a:pPr>
            <a:r>
              <a:rPr lang="en-US" sz="1200" baseline="0" dirty="0"/>
              <a:t>Yes</a:t>
            </a:r>
            <a:endParaRPr lang="en-US" sz="1200" baseline="0" dirty="0"/>
          </a:p>
          <a:p>
            <a:pPr marL="228600" indent="-228600">
              <a:buAutoNum type="alphaUcParenR"/>
            </a:pPr>
            <a:r>
              <a:rPr lang="en-US" sz="1200" baseline="0" dirty="0"/>
              <a:t>Yes</a:t>
            </a:r>
            <a:endParaRPr lang="en-US" sz="1200" baseline="0" dirty="0"/>
          </a:p>
          <a:p>
            <a:pPr marL="228600" indent="-228600">
              <a:buAutoNum type="alphaUcParenR"/>
            </a:pPr>
            <a:r>
              <a:rPr lang="en-US" sz="1200" baseline="0" dirty="0"/>
              <a:t>Yes</a:t>
            </a:r>
            <a:endParaRPr lang="en-US" sz="1200" baseline="0" dirty="0"/>
          </a:p>
          <a:p>
            <a:pPr marL="228600" indent="-228600">
              <a:buAutoNum type="alphaUcParenR"/>
            </a:pPr>
            <a:r>
              <a:rPr lang="en-US" sz="1200" baseline="0" dirty="0"/>
              <a:t>No</a:t>
            </a:r>
            <a:endParaRPr lang="en-US" sz="1200" baseline="0" dirty="0"/>
          </a:p>
          <a:p>
            <a:pPr marL="228600" indent="-228600">
              <a:buAutoNum type="alphaUcParenR"/>
            </a:pPr>
            <a:r>
              <a:rPr lang="en-US" sz="1200" baseline="0" dirty="0"/>
              <a:t>Yes</a:t>
            </a:r>
            <a:endParaRPr lang="en-US" sz="1200" baseline="0" dirty="0"/>
          </a:p>
          <a:p>
            <a:pPr marL="228600" indent="-228600">
              <a:buAutoNum type="alphaUcParenR"/>
            </a:pPr>
            <a:r>
              <a:rPr lang="en-US" sz="1200" baseline="0" dirty="0"/>
              <a:t>yes</a:t>
            </a:r>
            <a:endParaRPr lang="en-US" sz="1200" baseline="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buFont typeface="Arial" panose="020B0604020202020204" pitchFamily="34" charset="0"/>
              <a:buChar char="•"/>
            </a:pPr>
            <a:r>
              <a:rPr lang="en-US" sz="1200" kern="1200" dirty="0">
                <a:solidFill>
                  <a:schemeClr val="tx1"/>
                </a:solidFill>
                <a:latin typeface="+mn-lt"/>
                <a:ea typeface="+mn-ea"/>
                <a:cs typeface="+mn-cs"/>
              </a:rPr>
              <a:t>At the start of your assignment, talk to your employer about the frequency of reporting</a:t>
            </a:r>
            <a:endParaRPr lang="en-US" sz="1200" kern="1200" dirty="0">
              <a:solidFill>
                <a:schemeClr val="tx1"/>
              </a:solidFill>
              <a:latin typeface="+mn-lt"/>
              <a:ea typeface="+mn-ea"/>
              <a:cs typeface="+mn-cs"/>
            </a:endParaRPr>
          </a:p>
          <a:p>
            <a:pPr lvl="0">
              <a:buFont typeface="Arial" panose="020B0604020202020204" pitchFamily="34" charset="0"/>
              <a:buChar char="•"/>
            </a:pPr>
            <a:r>
              <a:rPr lang="en-US" sz="1200" kern="1200" dirty="0">
                <a:solidFill>
                  <a:schemeClr val="tx1"/>
                </a:solidFill>
                <a:latin typeface="+mn-lt"/>
                <a:ea typeface="+mn-ea"/>
                <a:cs typeface="+mn-cs"/>
              </a:rPr>
              <a:t>Maintain a daily log of the diet, activities, and health problems of the person</a:t>
            </a:r>
            <a:endParaRPr lang="en-US" sz="1200" kern="1200" dirty="0">
              <a:solidFill>
                <a:schemeClr val="tx1"/>
              </a:solidFill>
              <a:latin typeface="+mn-lt"/>
              <a:ea typeface="+mn-ea"/>
              <a:cs typeface="+mn-cs"/>
            </a:endParaRPr>
          </a:p>
          <a:p>
            <a:pPr lvl="0">
              <a:buFont typeface="Arial" panose="020B0604020202020204" pitchFamily="34" charset="0"/>
              <a:buChar char="•"/>
            </a:pPr>
            <a:r>
              <a:rPr lang="en-US" sz="1200" kern="1200" dirty="0">
                <a:solidFill>
                  <a:schemeClr val="tx1"/>
                </a:solidFill>
                <a:latin typeface="+mn-lt"/>
                <a:ea typeface="+mn-ea"/>
                <a:cs typeface="+mn-cs"/>
              </a:rPr>
              <a:t>Record any purchases of grocery and medicines you have made</a:t>
            </a:r>
            <a:endParaRPr lang="en-US" sz="1200" kern="1200" dirty="0">
              <a:solidFill>
                <a:schemeClr val="tx1"/>
              </a:solidFill>
              <a:latin typeface="+mn-lt"/>
              <a:ea typeface="+mn-ea"/>
              <a:cs typeface="+mn-cs"/>
            </a:endParaRPr>
          </a:p>
          <a:p>
            <a:pPr lvl="0">
              <a:buFont typeface="Arial" panose="020B0604020202020204" pitchFamily="34" charset="0"/>
              <a:buChar char="•"/>
            </a:pPr>
            <a:r>
              <a:rPr lang="en-US" sz="1200" kern="1200" dirty="0">
                <a:solidFill>
                  <a:schemeClr val="tx1"/>
                </a:solidFill>
                <a:latin typeface="+mn-lt"/>
                <a:ea typeface="+mn-ea"/>
                <a:cs typeface="+mn-cs"/>
              </a:rPr>
              <a:t>Document the doctor’s appointments, prescriptions, and medical records</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buFont typeface="Arial" panose="020B0604020202020204" pitchFamily="34" charset="0"/>
              <a:buChar char="•"/>
            </a:pPr>
            <a:r>
              <a:rPr lang="en-US" sz="1200" kern="1200" dirty="0">
                <a:solidFill>
                  <a:schemeClr val="tx1"/>
                </a:solidFill>
                <a:latin typeface="+mn-lt"/>
                <a:ea typeface="+mn-ea"/>
                <a:cs typeface="+mn-cs"/>
              </a:rPr>
              <a:t>You must inform and involve the family:</a:t>
            </a:r>
            <a:endParaRPr lang="en-US" sz="1200" kern="1200" dirty="0">
              <a:solidFill>
                <a:schemeClr val="tx1"/>
              </a:solidFill>
              <a:latin typeface="+mn-lt"/>
              <a:ea typeface="+mn-ea"/>
              <a:cs typeface="+mn-cs"/>
            </a:endParaRPr>
          </a:p>
          <a:p>
            <a:pPr lvl="1">
              <a:buFont typeface="Wingdings" panose="05000000000000000000" pitchFamily="2" charset="2"/>
              <a:buChar char="Ø"/>
            </a:pPr>
            <a:r>
              <a:rPr lang="en-US" sz="1200" kern="1200" dirty="0">
                <a:solidFill>
                  <a:schemeClr val="tx1"/>
                </a:solidFill>
                <a:latin typeface="+mn-lt"/>
                <a:ea typeface="+mn-ea"/>
                <a:cs typeface="+mn-cs"/>
              </a:rPr>
              <a:t>If you notice a new health or emotional problem,</a:t>
            </a:r>
            <a:endParaRPr lang="en-US" sz="1200" kern="1200" dirty="0">
              <a:solidFill>
                <a:schemeClr val="tx1"/>
              </a:solidFill>
              <a:latin typeface="+mn-lt"/>
              <a:ea typeface="+mn-ea"/>
              <a:cs typeface="+mn-cs"/>
            </a:endParaRPr>
          </a:p>
          <a:p>
            <a:pPr lvl="1">
              <a:buFont typeface="Wingdings" panose="05000000000000000000" pitchFamily="2" charset="2"/>
              <a:buChar char="Ø"/>
            </a:pPr>
            <a:r>
              <a:rPr lang="en-US" sz="1200" kern="1200" dirty="0">
                <a:solidFill>
                  <a:schemeClr val="tx1"/>
                </a:solidFill>
                <a:latin typeface="+mn-lt"/>
                <a:ea typeface="+mn-ea"/>
                <a:cs typeface="+mn-cs"/>
              </a:rPr>
              <a:t>If the elder insists on smoking or drinking alcohol,</a:t>
            </a:r>
            <a:endParaRPr lang="en-US" sz="1200" kern="1200" dirty="0">
              <a:solidFill>
                <a:schemeClr val="tx1"/>
              </a:solidFill>
              <a:latin typeface="+mn-lt"/>
              <a:ea typeface="+mn-ea"/>
              <a:cs typeface="+mn-cs"/>
            </a:endParaRPr>
          </a:p>
          <a:p>
            <a:pPr lvl="1">
              <a:buFont typeface="Wingdings" panose="05000000000000000000" pitchFamily="2" charset="2"/>
              <a:buChar char="Ø"/>
            </a:pPr>
            <a:r>
              <a:rPr lang="en-US" sz="1200" kern="1200" dirty="0">
                <a:solidFill>
                  <a:schemeClr val="tx1"/>
                </a:solidFill>
                <a:latin typeface="+mn-lt"/>
                <a:ea typeface="+mn-ea"/>
                <a:cs typeface="+mn-cs"/>
              </a:rPr>
              <a:t>In choosing doctors or medical professionals for the person, </a:t>
            </a:r>
            <a:endParaRPr lang="en-US" sz="1200" kern="1200" dirty="0">
              <a:solidFill>
                <a:schemeClr val="tx1"/>
              </a:solidFill>
              <a:latin typeface="+mn-lt"/>
              <a:ea typeface="+mn-ea"/>
              <a:cs typeface="+mn-cs"/>
            </a:endParaRPr>
          </a:p>
          <a:p>
            <a:pPr lvl="1">
              <a:buFont typeface="Wingdings" panose="05000000000000000000" pitchFamily="2" charset="2"/>
              <a:buChar char="Ø"/>
            </a:pPr>
            <a:r>
              <a:rPr lang="en-US" sz="1200" kern="1200" dirty="0">
                <a:solidFill>
                  <a:schemeClr val="tx1"/>
                </a:solidFill>
                <a:latin typeface="+mn-lt"/>
                <a:ea typeface="+mn-ea"/>
                <a:cs typeface="+mn-cs"/>
              </a:rPr>
              <a:t>In taking a decision about any medical procedure or surgery that needs to be performed on the person,</a:t>
            </a:r>
            <a:endParaRPr lang="en-US" sz="1200" kern="1200" dirty="0">
              <a:solidFill>
                <a:schemeClr val="tx1"/>
              </a:solidFill>
              <a:latin typeface="+mn-lt"/>
              <a:ea typeface="+mn-ea"/>
              <a:cs typeface="+mn-cs"/>
            </a:endParaRPr>
          </a:p>
          <a:p>
            <a:pPr lvl="1">
              <a:buFont typeface="Wingdings" panose="05000000000000000000" pitchFamily="2" charset="2"/>
              <a:buChar char="Ø"/>
            </a:pPr>
            <a:r>
              <a:rPr lang="en-US" sz="1200" kern="1200" dirty="0">
                <a:solidFill>
                  <a:schemeClr val="tx1"/>
                </a:solidFill>
                <a:latin typeface="+mn-lt"/>
                <a:ea typeface="+mn-ea"/>
                <a:cs typeface="+mn-cs"/>
              </a:rPr>
              <a:t>When taking the person outside the house, and</a:t>
            </a:r>
            <a:endParaRPr lang="en-US" sz="1200" kern="1200" dirty="0">
              <a:solidFill>
                <a:schemeClr val="tx1"/>
              </a:solidFill>
              <a:latin typeface="+mn-lt"/>
              <a:ea typeface="+mn-ea"/>
              <a:cs typeface="+mn-cs"/>
            </a:endParaRPr>
          </a:p>
          <a:p>
            <a:pPr lvl="1">
              <a:buFont typeface="Wingdings" panose="05000000000000000000" pitchFamily="2" charset="2"/>
              <a:buChar char="Ø"/>
            </a:pPr>
            <a:r>
              <a:rPr lang="en-US" sz="1200" kern="1200" dirty="0">
                <a:solidFill>
                  <a:schemeClr val="tx1"/>
                </a:solidFill>
                <a:latin typeface="+mn-lt"/>
                <a:ea typeface="+mn-ea"/>
                <a:cs typeface="+mn-cs"/>
              </a:rPr>
              <a:t>If the person has an accident</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dirty="0">
                <a:solidFill>
                  <a:schemeClr val="tx1"/>
                </a:solidFill>
                <a:latin typeface="+mn-lt"/>
                <a:ea typeface="+mn-ea"/>
                <a:cs typeface="+mn-cs"/>
              </a:rPr>
              <a:t>Q1.</a:t>
            </a:r>
            <a:r>
              <a:rPr lang="en-US" sz="1200" kern="1200" baseline="0" dirty="0">
                <a:solidFill>
                  <a:schemeClr val="tx1"/>
                </a:solidFill>
                <a:latin typeface="+mn-lt"/>
                <a:ea typeface="+mn-ea"/>
                <a:cs typeface="+mn-cs"/>
              </a:rPr>
              <a:t> </a:t>
            </a:r>
            <a:r>
              <a:rPr lang="en-US" sz="1200" kern="1200" dirty="0">
                <a:solidFill>
                  <a:schemeClr val="tx1"/>
                </a:solidFill>
                <a:latin typeface="+mn-lt"/>
                <a:ea typeface="+mn-ea"/>
                <a:cs typeface="+mn-cs"/>
              </a:rPr>
              <a:t>What modes can be used to keep the record of daily activities?</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Ans. One could maintain records in a diary, on an e-notebook, or a computer.  One could devise a proper format/table to do so.  This could help summarize the activities quickly and accurately without omitting any detail.</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Q2.</a:t>
            </a:r>
            <a:r>
              <a:rPr lang="en-US" sz="1200" kern="1200" baseline="0" dirty="0">
                <a:solidFill>
                  <a:schemeClr val="tx1"/>
                </a:solidFill>
                <a:latin typeface="+mn-lt"/>
                <a:ea typeface="+mn-ea"/>
                <a:cs typeface="+mn-cs"/>
              </a:rPr>
              <a:t> </a:t>
            </a:r>
            <a:r>
              <a:rPr lang="en-US" sz="1200" kern="1200" dirty="0">
                <a:solidFill>
                  <a:schemeClr val="tx1"/>
                </a:solidFill>
                <a:latin typeface="+mn-lt"/>
                <a:ea typeface="+mn-ea"/>
                <a:cs typeface="+mn-cs"/>
              </a:rPr>
              <a:t>How often should one report to the family about the activities of the care receiver?</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Ans. Normally the family should be able to give you a schedule or you may ask the family to give you a schedule if not given by them.  Normally a report once in a day in the evening should keep the family well informed even if it does not change on a daily basis.  It gives the family and the care receiver an assurance that all is well.</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Q3. Would it be a good idea to let the care receiver speak to the family about their own condition if the family is in a different city?</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Ans. Yes.  Talking with the family members helps a sense of belongingness which works well for the care receiver as well as the family.</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Q4. Should you just follow what the family has asked you to do or could one advise the family on the matters related to health and security of the care receiver?</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Ans. Since you have the overall responsibility of the matters related to the care receiver, you could always offer your suggestions to the family members..  However, you should not carry it too far.  One has to see the family response as to how open are they in receiving your suggestions.</a:t>
            </a:r>
            <a:endParaRPr lang="en-US" sz="1200" kern="1200" dirty="0">
              <a:solidFill>
                <a:schemeClr val="tx1"/>
              </a:solidFill>
              <a:latin typeface="+mn-lt"/>
              <a:ea typeface="+mn-ea"/>
              <a:cs typeface="+mn-cs"/>
            </a:endParaRPr>
          </a:p>
          <a:p>
            <a:endParaRPr lang="en-GB"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buFont typeface="Arial" panose="020B0604020202020204" pitchFamily="34" charset="0"/>
              <a:buChar char="•"/>
            </a:pPr>
            <a:r>
              <a:rPr lang="en-US" dirty="0"/>
              <a:t>Ask the person’s family for the details of the person’s doctor and the medical records</a:t>
            </a:r>
            <a:endParaRPr lang="en-US" dirty="0"/>
          </a:p>
          <a:p>
            <a:pPr lvl="0">
              <a:buFont typeface="Arial" panose="020B0604020202020204" pitchFamily="34" charset="0"/>
              <a:buChar char="•"/>
            </a:pPr>
            <a:r>
              <a:rPr lang="en-US" dirty="0"/>
              <a:t>Take the elder’s consent about planning the doctor’s visit</a:t>
            </a:r>
            <a:endParaRPr lang="en-US" dirty="0"/>
          </a:p>
          <a:p>
            <a:pPr lvl="0">
              <a:buFont typeface="Arial" panose="020B0604020202020204" pitchFamily="34" charset="0"/>
              <a:buChar char="•"/>
            </a:pPr>
            <a:r>
              <a:rPr lang="en-US" dirty="0"/>
              <a:t>Ask for the family’s consent for taking the person to the doctor</a:t>
            </a:r>
            <a:endParaRPr lang="en-US" dirty="0"/>
          </a:p>
          <a:p>
            <a:pPr lvl="0">
              <a:buFont typeface="Arial" panose="020B0604020202020204" pitchFamily="34" charset="0"/>
              <a:buChar char="•"/>
            </a:pPr>
            <a:r>
              <a:rPr lang="en-US" dirty="0"/>
              <a:t>Secure the doctor’s appointment</a:t>
            </a:r>
            <a:endParaRPr lang="en-US" dirty="0"/>
          </a:p>
          <a:p>
            <a:pPr lvl="0">
              <a:buFont typeface="Arial" panose="020B0604020202020204" pitchFamily="34" charset="0"/>
              <a:buChar char="•"/>
            </a:pPr>
            <a:r>
              <a:rPr lang="en-US" dirty="0"/>
              <a:t>Enquire about the doctor’s fees</a:t>
            </a:r>
            <a:endParaRPr lang="en-US" dirty="0"/>
          </a:p>
          <a:p>
            <a:pPr lvl="0">
              <a:buFont typeface="Arial" panose="020B0604020202020204" pitchFamily="34" charset="0"/>
              <a:buChar char="•"/>
            </a:pPr>
            <a:r>
              <a:rPr lang="en-US" dirty="0"/>
              <a:t>Estimate the other expenses </a:t>
            </a:r>
            <a:endParaRPr lang="en-US" dirty="0"/>
          </a:p>
          <a:p>
            <a:pPr lvl="0">
              <a:buFont typeface="Arial" panose="020B0604020202020204" pitchFamily="34" charset="0"/>
              <a:buChar char="•"/>
            </a:pPr>
            <a:r>
              <a:rPr lang="en-US" dirty="0"/>
              <a:t>Talk to your employer and ask them for the required money</a:t>
            </a:r>
            <a:endParaRPr lang="en-US" dirty="0"/>
          </a:p>
          <a:p>
            <a:pPr lvl="0">
              <a:buFont typeface="Arial" panose="020B0604020202020204" pitchFamily="34" charset="0"/>
              <a:buChar char="•"/>
            </a:pPr>
            <a:r>
              <a:rPr lang="en-US" dirty="0"/>
              <a:t>Find out about the doctor’s address and route</a:t>
            </a:r>
            <a:endParaRPr lang="en-US" dirty="0"/>
          </a:p>
          <a:p>
            <a:pPr lvl="0">
              <a:buFont typeface="Arial" panose="020B0604020202020204" pitchFamily="34" charset="0"/>
              <a:buChar char="•"/>
            </a:pPr>
            <a:r>
              <a:rPr lang="en-US" dirty="0"/>
              <a:t>Gather the person’s earlier prescriptions and medical reports</a:t>
            </a:r>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buFont typeface="Arial" panose="020B0604020202020204" pitchFamily="34" charset="0"/>
              <a:buChar char="•"/>
            </a:pPr>
            <a:r>
              <a:rPr lang="en-US" dirty="0"/>
              <a:t>Gather other relevant documents such as daily logs and vital signs charts</a:t>
            </a:r>
            <a:endParaRPr lang="en-US" dirty="0"/>
          </a:p>
          <a:p>
            <a:pPr lvl="0">
              <a:buFont typeface="Arial" panose="020B0604020202020204" pitchFamily="34" charset="0"/>
              <a:buChar char="•"/>
            </a:pPr>
            <a:r>
              <a:rPr lang="en-US" dirty="0"/>
              <a:t>Help the person get dressed in comfortable clothes and shoes</a:t>
            </a:r>
            <a:endParaRPr lang="en-US" dirty="0"/>
          </a:p>
          <a:p>
            <a:pPr lvl="0">
              <a:buFont typeface="Arial" panose="020B0604020202020204" pitchFamily="34" charset="0"/>
              <a:buChar char="•"/>
            </a:pPr>
            <a:r>
              <a:rPr lang="en-US" dirty="0"/>
              <a:t>Start early and carry all documents</a:t>
            </a:r>
            <a:endParaRPr lang="en-US" dirty="0"/>
          </a:p>
          <a:p>
            <a:pPr lvl="0">
              <a:buFont typeface="Arial" panose="020B0604020202020204" pitchFamily="34" charset="0"/>
              <a:buChar char="•"/>
            </a:pPr>
            <a:r>
              <a:rPr lang="en-US" dirty="0"/>
              <a:t>Carry an outing bag</a:t>
            </a:r>
            <a:endParaRPr lang="en-US" dirty="0"/>
          </a:p>
          <a:p>
            <a:pPr lvl="0">
              <a:buFont typeface="Arial" panose="020B0604020202020204" pitchFamily="34" charset="0"/>
              <a:buChar char="•"/>
            </a:pPr>
            <a:r>
              <a:rPr lang="en-US" dirty="0"/>
              <a:t>When you reach the doctor’s clinic:</a:t>
            </a:r>
            <a:endParaRPr lang="en-US" dirty="0"/>
          </a:p>
          <a:p>
            <a:pPr lvl="1">
              <a:buFont typeface="Arial" panose="020B0604020202020204" pitchFamily="34" charset="0"/>
              <a:buChar char="•"/>
            </a:pPr>
            <a:r>
              <a:rPr lang="en-US" dirty="0"/>
              <a:t>Settle the person comfortably</a:t>
            </a:r>
            <a:endParaRPr lang="en-US" dirty="0"/>
          </a:p>
          <a:p>
            <a:pPr lvl="1">
              <a:buFont typeface="Arial" panose="020B0604020202020204" pitchFamily="34" charset="0"/>
              <a:buChar char="•"/>
            </a:pPr>
            <a:r>
              <a:rPr lang="en-US" dirty="0"/>
              <a:t>Inform the doctor’s staff of your arrival</a:t>
            </a:r>
            <a:endParaRPr lang="en-US" dirty="0"/>
          </a:p>
          <a:p>
            <a:pPr lvl="1">
              <a:buFont typeface="Arial" panose="020B0604020202020204" pitchFamily="34" charset="0"/>
              <a:buChar char="•"/>
            </a:pPr>
            <a:r>
              <a:rPr lang="en-US" dirty="0"/>
              <a:t>Enquire about the procedure for making payments</a:t>
            </a:r>
            <a:endParaRPr lang="en-US" dirty="0"/>
          </a:p>
          <a:p>
            <a:pPr lvl="1">
              <a:buFont typeface="Arial" panose="020B0604020202020204" pitchFamily="34" charset="0"/>
              <a:buChar char="•"/>
            </a:pPr>
            <a:r>
              <a:rPr lang="en-US" dirty="0"/>
              <a:t>Take the person to the restroom</a:t>
            </a:r>
            <a:endParaRPr lang="en-US" dirty="0"/>
          </a:p>
          <a:p>
            <a:pPr lvl="1">
              <a:buFont typeface="Arial" panose="020B0604020202020204" pitchFamily="34" charset="0"/>
              <a:buChar char="•"/>
            </a:pPr>
            <a:r>
              <a:rPr lang="en-US" dirty="0"/>
              <a:t>After the doctor’s visit, buy medicines that the doctor may have prescribed</a:t>
            </a:r>
            <a:endParaRPr lang="en-US" dirty="0"/>
          </a:p>
          <a:p>
            <a:pPr>
              <a:buFont typeface="Arial" panose="020B0604020202020204" pitchFamily="34" charset="0"/>
              <a:buChar char="•"/>
            </a:pPr>
            <a:r>
              <a:rPr lang="en-US" dirty="0"/>
              <a:t>When you reach back home, ask the person to wash their hands with soap</a:t>
            </a:r>
            <a:endParaRPr lang="en-US" sz="9600" dirty="0"/>
          </a:p>
          <a:p>
            <a:pPr lvl="0">
              <a:buFont typeface="Arial" panose="020B0604020202020204" pitchFamily="34" charset="0"/>
              <a:buChar char="•"/>
            </a:pPr>
            <a:endParaRPr lang="en-US" sz="120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kern="1200" dirty="0">
                <a:solidFill>
                  <a:schemeClr val="tx1"/>
                </a:solidFill>
                <a:latin typeface="+mn-lt"/>
                <a:ea typeface="+mn-ea"/>
                <a:cs typeface="+mn-cs"/>
              </a:rPr>
              <a:t>Q1.</a:t>
            </a:r>
            <a:r>
              <a:rPr lang="en-IN" sz="1200" kern="1200" baseline="0" dirty="0">
                <a:solidFill>
                  <a:schemeClr val="tx1"/>
                </a:solidFill>
                <a:latin typeface="+mn-lt"/>
                <a:ea typeface="+mn-ea"/>
                <a:cs typeface="+mn-cs"/>
              </a:rPr>
              <a:t> </a:t>
            </a:r>
            <a:r>
              <a:rPr lang="en-IN" sz="1200" kern="1200" dirty="0">
                <a:solidFill>
                  <a:schemeClr val="tx1"/>
                </a:solidFill>
                <a:latin typeface="+mn-lt"/>
                <a:ea typeface="+mn-ea"/>
                <a:cs typeface="+mn-cs"/>
              </a:rPr>
              <a:t>What should you do if after you reach the clinic, you find that the doctor is not available for some reason despite your having made an appointment?</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Ans.</a:t>
            </a:r>
            <a:r>
              <a:rPr lang="en-IN" sz="1200" kern="1200" baseline="0" dirty="0">
                <a:solidFill>
                  <a:schemeClr val="tx1"/>
                </a:solidFill>
                <a:latin typeface="+mn-lt"/>
                <a:ea typeface="+mn-ea"/>
                <a:cs typeface="+mn-cs"/>
              </a:rPr>
              <a:t> </a:t>
            </a:r>
            <a:r>
              <a:rPr lang="en-IN" sz="1200" kern="1200" dirty="0">
                <a:solidFill>
                  <a:schemeClr val="tx1"/>
                </a:solidFill>
                <a:latin typeface="+mn-lt"/>
                <a:ea typeface="+mn-ea"/>
                <a:cs typeface="+mn-cs"/>
              </a:rPr>
              <a:t>Such things though do not normally happen but there definitely could be circumstances where the doctor may get caught up in some emergencies.  In such a case, you could either wait till the arrival of the doctor or take</a:t>
            </a:r>
            <a:r>
              <a:rPr lang="en-IN" sz="1200" kern="1200" baseline="0" dirty="0">
                <a:solidFill>
                  <a:schemeClr val="tx1"/>
                </a:solidFill>
                <a:latin typeface="+mn-lt"/>
                <a:ea typeface="+mn-ea"/>
                <a:cs typeface="+mn-cs"/>
              </a:rPr>
              <a:t> the </a:t>
            </a:r>
            <a:r>
              <a:rPr lang="en-IN" sz="1200" kern="1200" dirty="0">
                <a:solidFill>
                  <a:schemeClr val="tx1"/>
                </a:solidFill>
                <a:latin typeface="+mn-lt"/>
                <a:ea typeface="+mn-ea"/>
                <a:cs typeface="+mn-cs"/>
              </a:rPr>
              <a:t>next appointment in case of inordinate delays.</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 </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Q2. Should you let the care receiver speak for themselves to the doctor?</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Ans. Yes.  You could however give the doctor a brief from the log you maintain on behalf of the care receiver.  You could also fill in those details which the care receiver has forgotten to mention.  This is where the accurate log maintained by you comes in most handy.  On the whole you should let the patient interact directly with the doctor as it gives a lot of confidence to the care receiver.</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 </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Q3. Can there be occasions where you may have to carry the care receiver in an ambulance?</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Ans. Yes, there may be possibilities where depending upon the condition of the care receiver, you may have to call for an ambulance.  This may sometimes happen in case of emergencies. Simila</a:t>
            </a:r>
            <a:r>
              <a:rPr lang="en-IN" sz="1200" kern="1200" baseline="0" dirty="0">
                <a:solidFill>
                  <a:schemeClr val="tx1"/>
                </a:solidFill>
                <a:latin typeface="+mn-lt"/>
                <a:ea typeface="+mn-ea"/>
                <a:cs typeface="+mn-cs"/>
              </a:rPr>
              <a:t>r to </a:t>
            </a:r>
            <a:r>
              <a:rPr lang="en-IN" sz="1200" kern="1200" dirty="0">
                <a:solidFill>
                  <a:schemeClr val="tx1"/>
                </a:solidFill>
                <a:latin typeface="+mn-lt"/>
                <a:ea typeface="+mn-ea"/>
                <a:cs typeface="+mn-cs"/>
              </a:rPr>
              <a:t>taking the appointment, you should try and call</a:t>
            </a:r>
            <a:r>
              <a:rPr lang="en-IN" sz="1200" kern="1200" baseline="0" dirty="0">
                <a:solidFill>
                  <a:schemeClr val="tx1"/>
                </a:solidFill>
                <a:latin typeface="+mn-lt"/>
                <a:ea typeface="+mn-ea"/>
                <a:cs typeface="+mn-cs"/>
              </a:rPr>
              <a:t> </a:t>
            </a:r>
            <a:r>
              <a:rPr lang="en-IN" sz="1200" kern="1200" dirty="0">
                <a:solidFill>
                  <a:schemeClr val="tx1"/>
                </a:solidFill>
                <a:latin typeface="+mn-lt"/>
                <a:ea typeface="+mn-ea"/>
                <a:cs typeface="+mn-cs"/>
              </a:rPr>
              <a:t>the ambulance well in time.</a:t>
            </a:r>
            <a:endParaRPr lang="en-GB"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buFont typeface="Arial" panose="020B0604020202020204" pitchFamily="34" charset="0"/>
              <a:buChar char="•"/>
            </a:pPr>
            <a:r>
              <a:rPr lang="en-US" sz="1200" dirty="0"/>
              <a:t>Plan the elder’s meals a day in advance</a:t>
            </a:r>
            <a:endParaRPr lang="en-US" sz="1200" dirty="0"/>
          </a:p>
          <a:p>
            <a:pPr lvl="0">
              <a:buFont typeface="Arial" panose="020B0604020202020204" pitchFamily="34" charset="0"/>
              <a:buChar char="•"/>
            </a:pPr>
            <a:r>
              <a:rPr lang="en-US" sz="1200" dirty="0"/>
              <a:t>Every week, create a chart of medicines that the elder needs to have </a:t>
            </a:r>
            <a:endParaRPr lang="en-US" sz="1200" dirty="0"/>
          </a:p>
          <a:p>
            <a:pPr lvl="0">
              <a:buFont typeface="Arial" panose="020B0604020202020204" pitchFamily="34" charset="0"/>
              <a:buChar char="•"/>
            </a:pPr>
            <a:r>
              <a:rPr lang="en-US" sz="1200" dirty="0"/>
              <a:t>Check the stock of the medicines; if a medicine is not available, buy it in advance</a:t>
            </a:r>
            <a:endParaRPr lang="en-US" sz="1200" dirty="0"/>
          </a:p>
          <a:p>
            <a:pPr lvl="0">
              <a:buFont typeface="Arial" panose="020B0604020202020204" pitchFamily="34" charset="0"/>
              <a:buChar char="•"/>
            </a:pPr>
            <a:r>
              <a:rPr lang="en-US" sz="1200" dirty="0"/>
              <a:t>Ensure that a fresh set of elder’s clothes is available for the next day</a:t>
            </a:r>
            <a:endParaRPr lang="en-US" sz="1200" dirty="0"/>
          </a:p>
          <a:p>
            <a:pPr lvl="0">
              <a:buFont typeface="Arial" panose="020B0604020202020204" pitchFamily="34" charset="0"/>
              <a:buChar char="•"/>
            </a:pPr>
            <a:r>
              <a:rPr lang="en-US" sz="1200" dirty="0"/>
              <a:t>If the elder wears diapers, ensure that you have diapers available</a:t>
            </a:r>
            <a:endParaRPr lang="en-US" sz="1200" dirty="0"/>
          </a:p>
          <a:p>
            <a:pPr lvl="0">
              <a:buFont typeface="Arial" panose="020B0604020202020204" pitchFamily="34" charset="0"/>
              <a:buChar char="•"/>
            </a:pPr>
            <a:r>
              <a:rPr lang="en-US" sz="1200" dirty="0"/>
              <a:t>Ensure that you make available the materials required for the elder’s hobbies</a:t>
            </a:r>
            <a:endParaRPr lang="en-US" sz="1200" dirty="0"/>
          </a:p>
          <a:p>
            <a:pPr lvl="0">
              <a:buFont typeface="Arial" panose="020B0604020202020204" pitchFamily="34" charset="0"/>
              <a:buChar char="•"/>
            </a:pPr>
            <a:r>
              <a:rPr lang="en-US" sz="1200" dirty="0"/>
              <a:t>If you are taking the elder out to a new place, find out the location and the route</a:t>
            </a:r>
            <a:endParaRPr lang="en-US" sz="1200" dirty="0"/>
          </a:p>
          <a:p>
            <a:pPr lvl="0">
              <a:buFont typeface="Arial" panose="020B0604020202020204" pitchFamily="34" charset="0"/>
              <a:buChar char="•"/>
            </a:pPr>
            <a:r>
              <a:rPr lang="en-US" sz="1200" dirty="0"/>
              <a:t>Prepare an outing bag ahead of outings</a:t>
            </a:r>
            <a:endParaRPr lang="en-US" sz="1200" dirty="0"/>
          </a:p>
          <a:p>
            <a:pPr lvl="0">
              <a:buFont typeface="Arial" panose="020B0604020202020204" pitchFamily="34" charset="0"/>
              <a:buChar char="•"/>
            </a:pPr>
            <a:r>
              <a:rPr lang="en-US" sz="1200" dirty="0"/>
              <a:t>If the elder requires any mobility support, carry it to outings</a:t>
            </a:r>
            <a:endParaRPr lang="en-US" sz="1200" dirty="0"/>
          </a:p>
          <a:p>
            <a:pPr lvl="0">
              <a:buFont typeface="Arial" panose="020B0604020202020204" pitchFamily="34" charset="0"/>
              <a:buChar char="•"/>
            </a:pPr>
            <a:r>
              <a:rPr lang="en-US" sz="1200" dirty="0"/>
              <a:t>Take doctor’s appointments in advance; gather and arrange the latest prescriptions and reports before the visit</a:t>
            </a:r>
            <a:endParaRPr lang="en-US" sz="120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aseline="0" dirty="0"/>
              <a:t>Make two groups of 3 participants each. Group A would play the roles of doctors and group B would play the roles of caregivers.</a:t>
            </a:r>
            <a:endParaRPr lang="en-US" sz="1200" baseline="0" dirty="0"/>
          </a:p>
          <a:p>
            <a:r>
              <a:rPr lang="en-US" sz="1200" baseline="0" dirty="0"/>
              <a:t>Ask one participant to come forward from each group and give them following situations to act according to. The rest of the class can give inputs on what should be the right behavior. </a:t>
            </a:r>
            <a:endParaRPr lang="en-US" sz="1200" baseline="0" dirty="0"/>
          </a:p>
          <a:p>
            <a:endParaRPr lang="en-US" sz="1200" baseline="0" dirty="0"/>
          </a:p>
          <a:p>
            <a:r>
              <a:rPr lang="en-US" sz="1200" baseline="0" dirty="0" err="1"/>
              <a:t>Ans</a:t>
            </a:r>
            <a:r>
              <a:rPr lang="en-US" sz="1200" baseline="0" dirty="0"/>
              <a:t> 1. Caregiver should politely decline giving answers to any personal questions and direct the doctor to a family member.</a:t>
            </a:r>
            <a:endParaRPr lang="en-US" sz="1200" baseline="0" dirty="0"/>
          </a:p>
          <a:p>
            <a:r>
              <a:rPr lang="en-US" sz="1200" baseline="0" dirty="0" err="1"/>
              <a:t>Ans</a:t>
            </a:r>
            <a:r>
              <a:rPr lang="en-US" sz="1200" baseline="0" dirty="0"/>
              <a:t> 2. Caregiver should request the doctor to explain dosages and timings again. Also, they can take some notes if needed. Make sure that the instructions are repeated in front of the doctor so that nothing important is missed.</a:t>
            </a:r>
            <a:endParaRPr lang="en-US" sz="1200" baseline="0" dirty="0"/>
          </a:p>
          <a:p>
            <a:r>
              <a:rPr lang="en-US" sz="1200" baseline="0" dirty="0" err="1"/>
              <a:t>Ans</a:t>
            </a:r>
            <a:r>
              <a:rPr lang="en-US" sz="1200" baseline="0" dirty="0"/>
              <a:t> 3. Caregiver should immediately speak to a family member and tell them about the diagnosis and urgency of treatment, as told by the doctor. Also, request the family member to speak to the doctor about the same.</a:t>
            </a:r>
            <a:endParaRPr lang="en-US" sz="1200" baseline="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buFont typeface="Arial" panose="020B0604020202020204" pitchFamily="34" charset="0"/>
              <a:buChar char="•"/>
            </a:pPr>
            <a:r>
              <a:rPr lang="en-US" sz="1200" kern="1200" dirty="0">
                <a:solidFill>
                  <a:schemeClr val="tx1"/>
                </a:solidFill>
                <a:latin typeface="+mn-lt"/>
                <a:ea typeface="+mn-ea"/>
                <a:cs typeface="+mn-cs"/>
              </a:rPr>
              <a:t>Be courteous to the medical professional</a:t>
            </a:r>
            <a:endParaRPr lang="en-US" sz="1200" kern="1200" dirty="0">
              <a:solidFill>
                <a:schemeClr val="tx1"/>
              </a:solidFill>
              <a:latin typeface="+mn-lt"/>
              <a:ea typeface="+mn-ea"/>
              <a:cs typeface="+mn-cs"/>
            </a:endParaRPr>
          </a:p>
          <a:p>
            <a:pPr lvl="0">
              <a:buFont typeface="Arial" panose="020B0604020202020204" pitchFamily="34" charset="0"/>
              <a:buChar char="•"/>
            </a:pPr>
            <a:r>
              <a:rPr lang="en-US" sz="1200" kern="1200" dirty="0">
                <a:solidFill>
                  <a:schemeClr val="tx1"/>
                </a:solidFill>
                <a:latin typeface="+mn-lt"/>
                <a:ea typeface="+mn-ea"/>
                <a:cs typeface="+mn-cs"/>
              </a:rPr>
              <a:t>Interact with them in a professional manner</a:t>
            </a:r>
            <a:endParaRPr lang="en-US" sz="1200" kern="1200" dirty="0">
              <a:solidFill>
                <a:schemeClr val="tx1"/>
              </a:solidFill>
              <a:latin typeface="+mn-lt"/>
              <a:ea typeface="+mn-ea"/>
              <a:cs typeface="+mn-cs"/>
            </a:endParaRPr>
          </a:p>
          <a:p>
            <a:pPr lvl="0">
              <a:buFont typeface="Arial" panose="020B0604020202020204" pitchFamily="34" charset="0"/>
              <a:buChar char="•"/>
            </a:pPr>
            <a:r>
              <a:rPr lang="en-US" sz="1200" kern="1200" dirty="0">
                <a:solidFill>
                  <a:schemeClr val="tx1"/>
                </a:solidFill>
                <a:latin typeface="+mn-lt"/>
                <a:ea typeface="+mn-ea"/>
                <a:cs typeface="+mn-cs"/>
              </a:rPr>
              <a:t>Keep the medical records handy</a:t>
            </a:r>
            <a:endParaRPr lang="en-US" sz="1200" kern="1200" dirty="0">
              <a:solidFill>
                <a:schemeClr val="tx1"/>
              </a:solidFill>
              <a:latin typeface="+mn-lt"/>
              <a:ea typeface="+mn-ea"/>
              <a:cs typeface="+mn-cs"/>
            </a:endParaRPr>
          </a:p>
          <a:p>
            <a:pPr lvl="0">
              <a:buFont typeface="Arial" panose="020B0604020202020204" pitchFamily="34" charset="0"/>
              <a:buChar char="•"/>
            </a:pPr>
            <a:r>
              <a:rPr lang="en-US" sz="1200" kern="1200" dirty="0">
                <a:solidFill>
                  <a:schemeClr val="tx1"/>
                </a:solidFill>
                <a:latin typeface="+mn-lt"/>
                <a:ea typeface="+mn-ea"/>
                <a:cs typeface="+mn-cs"/>
              </a:rPr>
              <a:t>Limit your conversation to matters regarding the health of the person under your care</a:t>
            </a:r>
            <a:endParaRPr lang="en-US" sz="1200" kern="1200" dirty="0">
              <a:solidFill>
                <a:schemeClr val="tx1"/>
              </a:solidFill>
              <a:latin typeface="+mn-lt"/>
              <a:ea typeface="+mn-ea"/>
              <a:cs typeface="+mn-cs"/>
            </a:endParaRPr>
          </a:p>
          <a:p>
            <a:pPr lvl="0">
              <a:buFont typeface="Arial" panose="020B0604020202020204" pitchFamily="34" charset="0"/>
              <a:buChar char="•"/>
            </a:pPr>
            <a:r>
              <a:rPr lang="en-US" sz="1200" kern="1200" dirty="0">
                <a:solidFill>
                  <a:schemeClr val="tx1"/>
                </a:solidFill>
                <a:latin typeface="+mn-lt"/>
                <a:ea typeface="+mn-ea"/>
                <a:cs typeface="+mn-cs"/>
              </a:rPr>
              <a:t>Talk only when you are spoken to</a:t>
            </a:r>
            <a:endParaRPr lang="en-US" sz="1200" kern="1200" dirty="0">
              <a:solidFill>
                <a:schemeClr val="tx1"/>
              </a:solidFill>
              <a:latin typeface="+mn-lt"/>
              <a:ea typeface="+mn-ea"/>
              <a:cs typeface="+mn-cs"/>
            </a:endParaRPr>
          </a:p>
          <a:p>
            <a:pPr lvl="0">
              <a:buFont typeface="Arial" panose="020B0604020202020204" pitchFamily="34" charset="0"/>
              <a:buChar char="•"/>
            </a:pPr>
            <a:r>
              <a:rPr lang="en-US" sz="1200" kern="1200" dirty="0">
                <a:solidFill>
                  <a:schemeClr val="tx1"/>
                </a:solidFill>
                <a:latin typeface="+mn-lt"/>
                <a:ea typeface="+mn-ea"/>
                <a:cs typeface="+mn-cs"/>
              </a:rPr>
              <a:t>Do not interfere with the medical professional’s work</a:t>
            </a:r>
            <a:endParaRPr lang="en-US" sz="1200" kern="1200" dirty="0">
              <a:solidFill>
                <a:schemeClr val="tx1"/>
              </a:solidFill>
              <a:latin typeface="+mn-lt"/>
              <a:ea typeface="+mn-ea"/>
              <a:cs typeface="+mn-cs"/>
            </a:endParaRPr>
          </a:p>
          <a:p>
            <a:pPr lvl="0">
              <a:buFont typeface="Arial" panose="020B0604020202020204" pitchFamily="34" charset="0"/>
              <a:buChar char="•"/>
            </a:pPr>
            <a:r>
              <a:rPr lang="en-US" sz="1200" kern="1200" dirty="0">
                <a:solidFill>
                  <a:schemeClr val="tx1"/>
                </a:solidFill>
                <a:latin typeface="+mn-lt"/>
                <a:ea typeface="+mn-ea"/>
                <a:cs typeface="+mn-cs"/>
              </a:rPr>
              <a:t>Give short and clear answers to questions</a:t>
            </a:r>
            <a:endParaRPr lang="en-US" sz="1200" kern="1200" dirty="0">
              <a:solidFill>
                <a:schemeClr val="tx1"/>
              </a:solidFill>
              <a:latin typeface="+mn-lt"/>
              <a:ea typeface="+mn-ea"/>
              <a:cs typeface="+mn-cs"/>
            </a:endParaRPr>
          </a:p>
          <a:p>
            <a:pPr>
              <a:buFont typeface="Arial" panose="020B0604020202020204" pitchFamily="34" charset="0"/>
              <a:buChar char="•"/>
            </a:pPr>
            <a:r>
              <a:rPr lang="en-US" sz="1200" kern="1200" dirty="0">
                <a:solidFill>
                  <a:schemeClr val="tx1"/>
                </a:solidFill>
                <a:latin typeface="+mn-lt"/>
                <a:ea typeface="+mn-ea"/>
                <a:cs typeface="+mn-cs"/>
              </a:rPr>
              <a:t>Understand, note down, and reconfirm instructions</a:t>
            </a:r>
            <a:endParaRPr lang="en-US" sz="120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kern="1200" dirty="0">
                <a:solidFill>
                  <a:schemeClr val="tx1"/>
                </a:solidFill>
                <a:latin typeface="+mn-lt"/>
                <a:ea typeface="+mn-ea"/>
                <a:cs typeface="+mn-cs"/>
              </a:rPr>
              <a:t>Q1. How</a:t>
            </a:r>
            <a:r>
              <a:rPr lang="en-GB" sz="1200" kern="1200" baseline="0" dirty="0">
                <a:solidFill>
                  <a:schemeClr val="tx1"/>
                </a:solidFill>
                <a:latin typeface="+mn-lt"/>
                <a:ea typeface="+mn-ea"/>
                <a:cs typeface="+mn-cs"/>
              </a:rPr>
              <a:t> should I reply if the doctor/nurse asks some personal questions related to the care receiver’s family matters?</a:t>
            </a:r>
            <a:endParaRPr lang="en-GB" sz="1200" kern="1200" baseline="0" dirty="0">
              <a:solidFill>
                <a:schemeClr val="tx1"/>
              </a:solidFill>
              <a:latin typeface="+mn-lt"/>
              <a:ea typeface="+mn-ea"/>
              <a:cs typeface="+mn-cs"/>
            </a:endParaRPr>
          </a:p>
          <a:p>
            <a:r>
              <a:rPr lang="en-GB" sz="1200" kern="1200" baseline="0" dirty="0">
                <a:solidFill>
                  <a:schemeClr val="tx1"/>
                </a:solidFill>
                <a:latin typeface="+mn-lt"/>
                <a:ea typeface="+mn-ea"/>
                <a:cs typeface="+mn-cs"/>
              </a:rPr>
              <a:t>Ans. Politely decline answering the question. Direct the doctor or the nurse to the family member for further clarification by saying “may be a family member will be able to give you more information about this”. Refrain from revealing any personal information of the family. </a:t>
            </a:r>
            <a:endParaRPr lang="en-GB" sz="1200" kern="1200" baseline="0" dirty="0">
              <a:solidFill>
                <a:schemeClr val="tx1"/>
              </a:solidFill>
              <a:latin typeface="+mn-lt"/>
              <a:ea typeface="+mn-ea"/>
              <a:cs typeface="+mn-cs"/>
            </a:endParaRPr>
          </a:p>
          <a:p>
            <a:pPr marL="228600" indent="-228600">
              <a:buNone/>
            </a:pPr>
            <a:endParaRPr lang="en-GB" sz="1200" kern="1200" baseline="0" dirty="0">
              <a:solidFill>
                <a:schemeClr val="tx1"/>
              </a:solidFill>
              <a:latin typeface="+mn-lt"/>
              <a:ea typeface="+mn-ea"/>
              <a:cs typeface="+mn-cs"/>
            </a:endParaRPr>
          </a:p>
          <a:p>
            <a:pPr marL="228600" indent="-228600">
              <a:buNone/>
            </a:pPr>
            <a:r>
              <a:rPr lang="en-GB" sz="1200" kern="1200" baseline="0" dirty="0">
                <a:solidFill>
                  <a:schemeClr val="tx1"/>
                </a:solidFill>
                <a:latin typeface="+mn-lt"/>
                <a:ea typeface="+mn-ea"/>
                <a:cs typeface="+mn-cs"/>
              </a:rPr>
              <a:t>Q2. How do I handle questions related to the care receiver’s illness if I do not have the right answers or information?</a:t>
            </a:r>
            <a:endParaRPr lang="en-GB" sz="1200" kern="1200" baseline="0" dirty="0">
              <a:solidFill>
                <a:schemeClr val="tx1"/>
              </a:solidFill>
              <a:latin typeface="+mn-lt"/>
              <a:ea typeface="+mn-ea"/>
              <a:cs typeface="+mn-cs"/>
            </a:endParaRPr>
          </a:p>
          <a:p>
            <a:pPr marL="228600" indent="-228600">
              <a:buNone/>
            </a:pPr>
            <a:r>
              <a:rPr lang="en-GB" sz="1200" kern="1200" baseline="0" dirty="0">
                <a:solidFill>
                  <a:schemeClr val="tx1"/>
                </a:solidFill>
                <a:latin typeface="+mn-lt"/>
                <a:ea typeface="+mn-ea"/>
                <a:cs typeface="+mn-cs"/>
              </a:rPr>
              <a:t>Ans. Tell the doctor/nurse/physiotherapist/technician that you are not aware of the right answer. Assure them that you will get back with the right information.  Speak to the family members and let them know about the questions. If you are not confident in answering the questions, request the family members to step in the situation and talk. Be sure that you do not give incorrect answers in any situation.</a:t>
            </a:r>
            <a:endParaRPr lang="en-GB" sz="1200" kern="1200" baseline="0" dirty="0">
              <a:solidFill>
                <a:schemeClr val="tx1"/>
              </a:solidFill>
              <a:latin typeface="+mn-lt"/>
              <a:ea typeface="+mn-ea"/>
              <a:cs typeface="+mn-cs"/>
            </a:endParaRPr>
          </a:p>
          <a:p>
            <a:endParaRPr lang="en-GB"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baseline="0" dirty="0"/>
              <a:t>For this activity:</a:t>
            </a:r>
            <a:endParaRPr lang="en-US" sz="1200" baseline="0" dirty="0"/>
          </a:p>
          <a:p>
            <a:pPr marL="228600" indent="-228600">
              <a:buAutoNum type="alphaLcParenR"/>
            </a:pPr>
            <a:r>
              <a:rPr lang="en-US" sz="1200" baseline="0" dirty="0"/>
              <a:t>Print the given instructions and table for every class participant and one for yourself</a:t>
            </a:r>
            <a:endParaRPr lang="en-US" sz="1200" baseline="0" dirty="0"/>
          </a:p>
          <a:p>
            <a:pPr marL="228600" indent="-228600">
              <a:buAutoNum type="alphaLcParenR"/>
            </a:pPr>
            <a:r>
              <a:rPr lang="en-US" sz="1200" baseline="0" dirty="0"/>
              <a:t>Arrange for a white board and a marker</a:t>
            </a:r>
            <a:endParaRPr lang="en-US" sz="1200" baseline="0" dirty="0"/>
          </a:p>
          <a:p>
            <a:pPr marL="228600" indent="-228600">
              <a:buAutoNum type="alphaLcParenR"/>
            </a:pPr>
            <a:endParaRPr lang="en-US" sz="1200" baseline="0" dirty="0"/>
          </a:p>
          <a:p>
            <a:pPr marL="228600" indent="-228600">
              <a:buNone/>
            </a:pPr>
            <a:r>
              <a:rPr lang="en-US" sz="1200" baseline="0" dirty="0"/>
              <a:t>Explain to the class that they have to calculate a week’s expenditure of an elder based on the instructions. Explain that this is only an example.</a:t>
            </a:r>
            <a:endParaRPr lang="en-US" sz="1200" baseline="0" dirty="0"/>
          </a:p>
          <a:p>
            <a:pPr marL="228600" indent="-228600">
              <a:buNone/>
            </a:pPr>
            <a:endParaRPr lang="en-US" sz="1200" baseline="0" dirty="0"/>
          </a:p>
          <a:p>
            <a:pPr marL="228600" indent="-228600">
              <a:buNone/>
            </a:pPr>
            <a:r>
              <a:rPr lang="en-US" sz="1200" baseline="0" dirty="0"/>
              <a:t>Instructions:</a:t>
            </a:r>
            <a:endParaRPr lang="en-US" sz="1200" baseline="0" dirty="0"/>
          </a:p>
          <a:p>
            <a:pPr marL="228600" indent="-228600">
              <a:buAutoNum type="alphaLcParenR"/>
            </a:pPr>
            <a:r>
              <a:rPr lang="en-US" sz="1200" baseline="0" dirty="0"/>
              <a:t>Monday- </a:t>
            </a:r>
            <a:endParaRPr lang="en-US" sz="1200" baseline="0" dirty="0"/>
          </a:p>
          <a:p>
            <a:pPr marL="685800" lvl="1" indent="-228600">
              <a:buFont typeface="Courier New" panose="02070309020205020404" pitchFamily="49" charset="0"/>
              <a:buChar char="o"/>
            </a:pPr>
            <a:r>
              <a:rPr lang="en-US" sz="1200" baseline="0" dirty="0"/>
              <a:t>Currency received by caregiver- 300 </a:t>
            </a:r>
            <a:endParaRPr lang="en-US" sz="1200" baseline="0" dirty="0"/>
          </a:p>
          <a:p>
            <a:pPr marL="685800" lvl="1" indent="-228600">
              <a:buFont typeface="Courier New" panose="02070309020205020404" pitchFamily="49" charset="0"/>
              <a:buChar char="o"/>
            </a:pPr>
            <a:r>
              <a:rPr lang="en-US" sz="1200" baseline="0" dirty="0"/>
              <a:t>Refill of medicines- 20</a:t>
            </a:r>
            <a:endParaRPr lang="en-US" sz="1200" baseline="0" dirty="0"/>
          </a:p>
          <a:p>
            <a:pPr marL="685800" marR="0" lvl="1" indent="-228600" algn="l" defTabSz="914400" rtl="0" eaLnBrk="1" fontAlgn="auto" latinLnBrk="0" hangingPunct="1">
              <a:lnSpc>
                <a:spcPct val="100000"/>
              </a:lnSpc>
              <a:spcBef>
                <a:spcPts val="0"/>
              </a:spcBef>
              <a:spcAft>
                <a:spcPts val="0"/>
              </a:spcAft>
              <a:buClrTx/>
              <a:buSzTx/>
              <a:buFont typeface="Courier New" panose="02070309020205020404" pitchFamily="49" charset="0"/>
              <a:buChar char="o"/>
              <a:defRPr/>
            </a:pPr>
            <a:r>
              <a:rPr lang="en-US" sz="1200" baseline="0" dirty="0"/>
              <a:t>Bought material for elder’s hobby class- 15</a:t>
            </a:r>
            <a:endParaRPr lang="en-US" sz="1200" baseline="0" dirty="0"/>
          </a:p>
          <a:p>
            <a:pPr marL="228600" marR="0" lvl="0" indent="-228600" algn="l" defTabSz="914400" rtl="0" eaLnBrk="1" fontAlgn="auto" latinLnBrk="0" hangingPunct="1">
              <a:lnSpc>
                <a:spcPct val="100000"/>
              </a:lnSpc>
              <a:spcBef>
                <a:spcPts val="0"/>
              </a:spcBef>
              <a:spcAft>
                <a:spcPts val="0"/>
              </a:spcAft>
              <a:buClrTx/>
              <a:buSzTx/>
              <a:buFont typeface="+mj-lt"/>
              <a:buAutoNum type="alphaLcParenR"/>
              <a:defRPr/>
            </a:pPr>
            <a:r>
              <a:rPr lang="en-US" sz="1200" kern="1200" baseline="0" dirty="0">
                <a:solidFill>
                  <a:schemeClr val="tx1"/>
                </a:solidFill>
                <a:latin typeface="+mn-lt"/>
                <a:ea typeface="+mn-ea"/>
                <a:cs typeface="+mn-cs"/>
              </a:rPr>
              <a:t>Tuesday-</a:t>
            </a:r>
            <a:endParaRPr lang="en-US" sz="1200" kern="1200" baseline="0" dirty="0">
              <a:solidFill>
                <a:schemeClr val="tx1"/>
              </a:solidFill>
              <a:latin typeface="+mn-lt"/>
              <a:ea typeface="+mn-ea"/>
              <a:cs typeface="+mn-cs"/>
            </a:endParaRPr>
          </a:p>
          <a:p>
            <a:pPr marL="685800" marR="0" lvl="1" indent="-228600" algn="l" defTabSz="914400" rtl="0" eaLnBrk="1" fontAlgn="auto" latinLnBrk="0" hangingPunct="1">
              <a:lnSpc>
                <a:spcPct val="100000"/>
              </a:lnSpc>
              <a:spcBef>
                <a:spcPts val="0"/>
              </a:spcBef>
              <a:spcAft>
                <a:spcPts val="0"/>
              </a:spcAft>
              <a:buClrTx/>
              <a:buSzTx/>
              <a:buFont typeface="Courier New" panose="02070309020205020404" pitchFamily="49" charset="0"/>
              <a:buChar char="o"/>
              <a:defRPr/>
            </a:pPr>
            <a:r>
              <a:rPr lang="en-US" sz="1200" kern="1200" baseline="0" dirty="0">
                <a:solidFill>
                  <a:schemeClr val="tx1"/>
                </a:solidFill>
                <a:latin typeface="+mn-lt"/>
                <a:ea typeface="+mn-ea"/>
                <a:cs typeface="+mn-cs"/>
              </a:rPr>
              <a:t>Home visit by doctor- 100</a:t>
            </a:r>
            <a:endParaRPr lang="en-US" sz="1200" baseline="0" dirty="0"/>
          </a:p>
          <a:p>
            <a:pPr marL="228600" marR="0" lvl="0" indent="-228600" algn="l" defTabSz="914400" rtl="0" eaLnBrk="1" fontAlgn="auto" latinLnBrk="0" hangingPunct="1">
              <a:lnSpc>
                <a:spcPct val="100000"/>
              </a:lnSpc>
              <a:spcBef>
                <a:spcPts val="0"/>
              </a:spcBef>
              <a:spcAft>
                <a:spcPts val="0"/>
              </a:spcAft>
              <a:buClrTx/>
              <a:buSzTx/>
              <a:buFont typeface="+mj-lt"/>
              <a:buAutoNum type="alphaLcParenR"/>
              <a:defRPr/>
            </a:pPr>
            <a:r>
              <a:rPr lang="en-US" sz="1200" kern="1200" baseline="0" dirty="0">
                <a:solidFill>
                  <a:schemeClr val="tx1"/>
                </a:solidFill>
                <a:latin typeface="+mn-lt"/>
                <a:ea typeface="+mn-ea"/>
                <a:cs typeface="+mn-cs"/>
              </a:rPr>
              <a:t>Wednesday</a:t>
            </a:r>
            <a:endParaRPr lang="en-US" sz="1200" kern="1200" baseline="0" dirty="0">
              <a:solidFill>
                <a:schemeClr val="tx1"/>
              </a:solidFill>
              <a:latin typeface="+mn-lt"/>
              <a:ea typeface="+mn-ea"/>
              <a:cs typeface="+mn-cs"/>
            </a:endParaRPr>
          </a:p>
          <a:p>
            <a:pPr marL="685800" marR="0" lvl="1" indent="-228600" algn="l" defTabSz="914400" rtl="0" eaLnBrk="1" fontAlgn="auto" latinLnBrk="0" hangingPunct="1">
              <a:lnSpc>
                <a:spcPct val="100000"/>
              </a:lnSpc>
              <a:spcBef>
                <a:spcPts val="0"/>
              </a:spcBef>
              <a:spcAft>
                <a:spcPts val="0"/>
              </a:spcAft>
              <a:buClrTx/>
              <a:buSzTx/>
              <a:buFont typeface="Courier New" panose="02070309020205020404" pitchFamily="49" charset="0"/>
              <a:buChar char="o"/>
              <a:defRPr/>
            </a:pPr>
            <a:r>
              <a:rPr lang="en-US" sz="1200" kern="1200" baseline="0" dirty="0">
                <a:solidFill>
                  <a:schemeClr val="tx1"/>
                </a:solidFill>
                <a:latin typeface="+mn-lt"/>
                <a:ea typeface="+mn-ea"/>
                <a:cs typeface="+mn-cs"/>
              </a:rPr>
              <a:t>Rented a movie DVD for the elder- 20</a:t>
            </a:r>
            <a:endParaRPr lang="en-US" sz="1200" baseline="0" dirty="0"/>
          </a:p>
          <a:p>
            <a:pPr marL="685800" marR="0" lvl="1" indent="-228600" algn="l" defTabSz="914400" rtl="0" eaLnBrk="1" fontAlgn="auto" latinLnBrk="0" hangingPunct="1">
              <a:lnSpc>
                <a:spcPct val="100000"/>
              </a:lnSpc>
              <a:spcBef>
                <a:spcPts val="0"/>
              </a:spcBef>
              <a:spcAft>
                <a:spcPts val="0"/>
              </a:spcAft>
              <a:buClrTx/>
              <a:buSzTx/>
              <a:buFont typeface="Courier New" panose="02070309020205020404" pitchFamily="49" charset="0"/>
              <a:buChar char="o"/>
              <a:defRPr/>
            </a:pPr>
            <a:r>
              <a:rPr lang="en-US" sz="1200" kern="1200" baseline="0" dirty="0">
                <a:solidFill>
                  <a:schemeClr val="tx1"/>
                </a:solidFill>
                <a:latin typeface="+mn-lt"/>
                <a:ea typeface="+mn-ea"/>
                <a:cs typeface="+mn-cs"/>
              </a:rPr>
              <a:t>Bought a book for the elder- 70</a:t>
            </a:r>
            <a:endParaRPr lang="en-US" sz="1200" baseline="0" dirty="0"/>
          </a:p>
          <a:p>
            <a:pPr marL="228600" marR="0" lvl="0" indent="-228600" algn="l" defTabSz="914400" rtl="0" eaLnBrk="1" fontAlgn="auto" latinLnBrk="0" hangingPunct="1">
              <a:lnSpc>
                <a:spcPct val="100000"/>
              </a:lnSpc>
              <a:spcBef>
                <a:spcPts val="0"/>
              </a:spcBef>
              <a:spcAft>
                <a:spcPts val="0"/>
              </a:spcAft>
              <a:buClrTx/>
              <a:buSzTx/>
              <a:buFont typeface="+mj-lt"/>
              <a:buAutoNum type="alphaLcParenR"/>
              <a:defRPr/>
            </a:pPr>
            <a:r>
              <a:rPr lang="en-US" sz="1200" baseline="0" dirty="0"/>
              <a:t>Thursday-</a:t>
            </a:r>
            <a:endParaRPr lang="en-US" sz="1200" baseline="0" dirty="0"/>
          </a:p>
          <a:p>
            <a:pPr marL="685800" marR="0" lvl="1" indent="-228600" algn="l" defTabSz="914400" rtl="0" eaLnBrk="1" fontAlgn="auto" latinLnBrk="0" hangingPunct="1">
              <a:lnSpc>
                <a:spcPct val="100000"/>
              </a:lnSpc>
              <a:spcBef>
                <a:spcPts val="0"/>
              </a:spcBef>
              <a:spcAft>
                <a:spcPts val="0"/>
              </a:spcAft>
              <a:buClrTx/>
              <a:buSzTx/>
              <a:buFont typeface="Courier New" panose="02070309020205020404" pitchFamily="49" charset="0"/>
              <a:buChar char="o"/>
              <a:defRPr/>
            </a:pPr>
            <a:r>
              <a:rPr lang="en-US" sz="1200" baseline="0" dirty="0"/>
              <a:t>Money received by caregiver- 300</a:t>
            </a:r>
            <a:endParaRPr lang="en-US" sz="1200" baseline="0" dirty="0"/>
          </a:p>
          <a:p>
            <a:pPr marL="685800" marR="0" lvl="1" indent="-228600" algn="l" defTabSz="914400" rtl="0" eaLnBrk="1" fontAlgn="auto" latinLnBrk="0" hangingPunct="1">
              <a:lnSpc>
                <a:spcPct val="100000"/>
              </a:lnSpc>
              <a:spcBef>
                <a:spcPts val="0"/>
              </a:spcBef>
              <a:spcAft>
                <a:spcPts val="0"/>
              </a:spcAft>
              <a:buClrTx/>
              <a:buSzTx/>
              <a:buFont typeface="Courier New" panose="02070309020205020404" pitchFamily="49" charset="0"/>
              <a:buChar char="o"/>
              <a:defRPr/>
            </a:pPr>
            <a:r>
              <a:rPr lang="en-US" sz="1200" baseline="0" dirty="0"/>
              <a:t>Elder’s medical test- 150</a:t>
            </a:r>
            <a:endParaRPr lang="en-US" sz="1200" baseline="0" dirty="0"/>
          </a:p>
          <a:p>
            <a:pPr marL="228600" marR="0" lvl="0" indent="-228600" algn="l" defTabSz="914400" rtl="0" eaLnBrk="1" fontAlgn="auto" latinLnBrk="0" hangingPunct="1">
              <a:lnSpc>
                <a:spcPct val="100000"/>
              </a:lnSpc>
              <a:spcBef>
                <a:spcPts val="0"/>
              </a:spcBef>
              <a:spcAft>
                <a:spcPts val="0"/>
              </a:spcAft>
              <a:buClrTx/>
              <a:buSzTx/>
              <a:buFont typeface="+mj-lt"/>
              <a:buAutoNum type="alphaLcParenR"/>
              <a:defRPr/>
            </a:pPr>
            <a:r>
              <a:rPr lang="en-US" sz="1200" baseline="0" dirty="0"/>
              <a:t>Friday-</a:t>
            </a:r>
            <a:endParaRPr lang="en-US" sz="1200" baseline="0" dirty="0"/>
          </a:p>
          <a:p>
            <a:pPr marL="685800" marR="0" lvl="1" indent="-228600" algn="l" defTabSz="914400" rtl="0" eaLnBrk="1" fontAlgn="auto" latinLnBrk="0" hangingPunct="1">
              <a:lnSpc>
                <a:spcPct val="100000"/>
              </a:lnSpc>
              <a:spcBef>
                <a:spcPts val="0"/>
              </a:spcBef>
              <a:spcAft>
                <a:spcPts val="0"/>
              </a:spcAft>
              <a:buClrTx/>
              <a:buSzTx/>
              <a:buFont typeface="Courier New" panose="02070309020205020404" pitchFamily="49" charset="0"/>
              <a:buChar char="o"/>
              <a:defRPr/>
            </a:pPr>
            <a:r>
              <a:rPr lang="en-US" sz="1200" baseline="0" dirty="0"/>
              <a:t>Bought some personal use items for the elder- 80</a:t>
            </a:r>
            <a:endParaRPr lang="en-US" sz="1200" baseline="0" dirty="0"/>
          </a:p>
          <a:p>
            <a:pPr marL="228600" marR="0" lvl="0" indent="-228600" algn="l" defTabSz="914400" rtl="0" eaLnBrk="1" fontAlgn="auto" latinLnBrk="0" hangingPunct="1">
              <a:lnSpc>
                <a:spcPct val="100000"/>
              </a:lnSpc>
              <a:spcBef>
                <a:spcPts val="0"/>
              </a:spcBef>
              <a:spcAft>
                <a:spcPts val="0"/>
              </a:spcAft>
              <a:buClrTx/>
              <a:buSzTx/>
              <a:buFont typeface="+mj-lt"/>
              <a:buAutoNum type="alphaLcParenR"/>
              <a:defRPr/>
            </a:pPr>
            <a:r>
              <a:rPr lang="en-US" sz="1200" baseline="0" dirty="0"/>
              <a:t>Saturday- Paid the elder’s phone bill- 120</a:t>
            </a:r>
            <a:endParaRPr lang="en-US" sz="1200" baseline="0" dirty="0"/>
          </a:p>
          <a:p>
            <a:pPr marL="228600" marR="0" lvl="0" indent="-228600" algn="l" defTabSz="914400" rtl="0" eaLnBrk="1" fontAlgn="auto" latinLnBrk="0" hangingPunct="1">
              <a:lnSpc>
                <a:spcPct val="100000"/>
              </a:lnSpc>
              <a:spcBef>
                <a:spcPts val="0"/>
              </a:spcBef>
              <a:spcAft>
                <a:spcPts val="0"/>
              </a:spcAft>
              <a:buClrTx/>
              <a:buSzTx/>
              <a:buFont typeface="+mj-lt"/>
              <a:buAutoNum type="alphaLcParenR"/>
              <a:defRPr/>
            </a:pPr>
            <a:r>
              <a:rPr lang="en-US" sz="1200" baseline="0" dirty="0"/>
              <a:t>Sunday- Bought a cake for elder’s birthday- 100</a:t>
            </a:r>
            <a:endParaRPr lang="en-US" sz="1200" baseline="0" dirty="0"/>
          </a:p>
          <a:p>
            <a:pPr marL="228600" marR="0" lvl="0" indent="-228600" algn="l" defTabSz="914400" rtl="0" eaLnBrk="1" fontAlgn="auto" latinLnBrk="0" hangingPunct="1">
              <a:lnSpc>
                <a:spcPct val="100000"/>
              </a:lnSpc>
              <a:spcBef>
                <a:spcPts val="0"/>
              </a:spcBef>
              <a:spcAft>
                <a:spcPts val="0"/>
              </a:spcAft>
              <a:buClrTx/>
              <a:buSzTx/>
              <a:buFont typeface="+mj-lt"/>
              <a:buAutoNum type="alphaLcParenR"/>
              <a:defRPr/>
            </a:pPr>
            <a:endParaRPr lang="en-US" sz="1200" baseline="0" dirty="0"/>
          </a:p>
          <a:p>
            <a:pPr marL="228600" marR="0" lvl="0" indent="-228600" algn="l" defTabSz="914400" rtl="0" eaLnBrk="1" fontAlgn="auto" latinLnBrk="0" hangingPunct="1">
              <a:lnSpc>
                <a:spcPct val="100000"/>
              </a:lnSpc>
              <a:spcBef>
                <a:spcPts val="0"/>
              </a:spcBef>
              <a:spcAft>
                <a:spcPts val="0"/>
              </a:spcAft>
              <a:buClrTx/>
              <a:buSzTx/>
              <a:buFont typeface="+mj-lt"/>
              <a:buNone/>
              <a:defRPr/>
            </a:pPr>
            <a:r>
              <a:rPr lang="en-US" sz="1200" b="0" baseline="0" dirty="0"/>
              <a:t>After the class participants have finished their calculations, solve the question on the white board.</a:t>
            </a:r>
            <a:endParaRPr lang="en-US" sz="1200" b="0" baseline="0" dirty="0"/>
          </a:p>
          <a:p>
            <a:pPr marL="228600" marR="0" lvl="0" indent="-228600" algn="l" defTabSz="914400" rtl="0" eaLnBrk="1" fontAlgn="auto" latinLnBrk="0" hangingPunct="1">
              <a:lnSpc>
                <a:spcPct val="100000"/>
              </a:lnSpc>
              <a:spcBef>
                <a:spcPts val="0"/>
              </a:spcBef>
              <a:spcAft>
                <a:spcPts val="0"/>
              </a:spcAft>
              <a:buClrTx/>
              <a:buSzTx/>
              <a:buFont typeface="+mj-lt"/>
              <a:buNone/>
              <a:defRPr/>
            </a:pPr>
            <a:endParaRPr lang="en-US" sz="1200" b="0" baseline="0" dirty="0"/>
          </a:p>
          <a:p>
            <a:pPr marL="228600" marR="0" lvl="0" indent="-228600" algn="l" defTabSz="914400" rtl="0" eaLnBrk="1" fontAlgn="auto" latinLnBrk="0" hangingPunct="1">
              <a:lnSpc>
                <a:spcPct val="100000"/>
              </a:lnSpc>
              <a:spcBef>
                <a:spcPts val="0"/>
              </a:spcBef>
              <a:spcAft>
                <a:spcPts val="0"/>
              </a:spcAft>
              <a:buClrTx/>
              <a:buSzTx/>
              <a:buFont typeface="+mj-lt"/>
              <a:buNone/>
              <a:defRPr/>
            </a:pPr>
            <a:r>
              <a:rPr lang="en-US" sz="1200" b="1" baseline="0" dirty="0"/>
              <a:t>Answer-</a:t>
            </a:r>
            <a:r>
              <a:rPr lang="en-US" sz="1200" baseline="0" dirty="0"/>
              <a:t> 75 left with the caregiver</a:t>
            </a:r>
            <a:endParaRPr lang="en-US" sz="1200" baseline="0" dirty="0"/>
          </a:p>
          <a:p>
            <a:pPr marL="228600" marR="0" lvl="0" indent="-228600" algn="l" defTabSz="914400" rtl="0" eaLnBrk="1" fontAlgn="auto" latinLnBrk="0" hangingPunct="1">
              <a:lnSpc>
                <a:spcPct val="100000"/>
              </a:lnSpc>
              <a:spcBef>
                <a:spcPts val="0"/>
              </a:spcBef>
              <a:spcAft>
                <a:spcPts val="0"/>
              </a:spcAft>
              <a:buClrTx/>
              <a:buSzTx/>
              <a:buFont typeface="+mj-lt"/>
              <a:buNone/>
              <a:defRPr/>
            </a:pPr>
            <a:endParaRPr lang="en-US" sz="1200" baseline="0" dirty="0"/>
          </a:p>
          <a:p>
            <a:pPr marL="228600" marR="0" lvl="0" indent="-228600" algn="l" defTabSz="914400" rtl="0" eaLnBrk="1" fontAlgn="auto" latinLnBrk="0" hangingPunct="1">
              <a:lnSpc>
                <a:spcPct val="100000"/>
              </a:lnSpc>
              <a:spcBef>
                <a:spcPts val="0"/>
              </a:spcBef>
              <a:spcAft>
                <a:spcPts val="0"/>
              </a:spcAft>
              <a:buClrTx/>
              <a:buSzTx/>
              <a:buFont typeface="Courier New" panose="02070309020205020404" pitchFamily="49" charset="0"/>
              <a:buNone/>
              <a:defRPr/>
            </a:pPr>
            <a:endParaRPr lang="en-US" sz="1200" baseline="0" dirty="0"/>
          </a:p>
          <a:p>
            <a:pPr marL="685800" marR="0" lvl="1" indent="-228600" algn="l" defTabSz="914400" rtl="0" eaLnBrk="1" fontAlgn="auto" latinLnBrk="0" hangingPunct="1">
              <a:lnSpc>
                <a:spcPct val="100000"/>
              </a:lnSpc>
              <a:spcBef>
                <a:spcPts val="0"/>
              </a:spcBef>
              <a:spcAft>
                <a:spcPts val="0"/>
              </a:spcAft>
              <a:buClrTx/>
              <a:buSzTx/>
              <a:buFont typeface="Courier New" panose="02070309020205020404" pitchFamily="49" charset="0"/>
              <a:buNone/>
              <a:defRPr/>
            </a:pPr>
            <a:endParaRPr lang="en-US" sz="1200" baseline="0" dirty="0"/>
          </a:p>
          <a:p>
            <a:pPr marL="685800" marR="0" lvl="1" indent="-228600" algn="l" defTabSz="914400" rtl="0" eaLnBrk="1" fontAlgn="auto" latinLnBrk="0" hangingPunct="1">
              <a:lnSpc>
                <a:spcPct val="100000"/>
              </a:lnSpc>
              <a:spcBef>
                <a:spcPts val="0"/>
              </a:spcBef>
              <a:spcAft>
                <a:spcPts val="0"/>
              </a:spcAft>
              <a:buClrTx/>
              <a:buSzTx/>
              <a:buFont typeface="Courier New" panose="02070309020205020404" pitchFamily="49" charset="0"/>
              <a:buChar char="o"/>
              <a:defRPr/>
            </a:pPr>
            <a:endParaRPr lang="en-US" sz="1200" baseline="0" dirty="0"/>
          </a:p>
          <a:p>
            <a:pPr marL="685800" marR="0" lvl="1" indent="-228600" algn="l" defTabSz="914400" rtl="0" eaLnBrk="1" fontAlgn="auto" latinLnBrk="0" hangingPunct="1">
              <a:lnSpc>
                <a:spcPct val="100000"/>
              </a:lnSpc>
              <a:spcBef>
                <a:spcPts val="0"/>
              </a:spcBef>
              <a:spcAft>
                <a:spcPts val="0"/>
              </a:spcAft>
              <a:buClrTx/>
              <a:buSzTx/>
              <a:buFont typeface="Courier New" panose="02070309020205020404" pitchFamily="49" charset="0"/>
              <a:buChar char="o"/>
              <a:defRPr/>
            </a:pPr>
            <a:endParaRPr lang="en-US" sz="1200" baseline="0" dirty="0"/>
          </a:p>
          <a:p>
            <a:pPr marL="685800" marR="0" lvl="1" indent="-228600" algn="l" defTabSz="914400" rtl="0" eaLnBrk="1" fontAlgn="auto" latinLnBrk="0" hangingPunct="1">
              <a:lnSpc>
                <a:spcPct val="100000"/>
              </a:lnSpc>
              <a:spcBef>
                <a:spcPts val="0"/>
              </a:spcBef>
              <a:spcAft>
                <a:spcPts val="0"/>
              </a:spcAft>
              <a:buClrTx/>
              <a:buSzTx/>
              <a:buFont typeface="Courier New" panose="02070309020205020404" pitchFamily="49" charset="0"/>
              <a:buChar char="o"/>
              <a:defRPr/>
            </a:pPr>
            <a:endParaRPr lang="en-US" sz="1200" kern="1200" baseline="0" dirty="0">
              <a:solidFill>
                <a:schemeClr val="tx1"/>
              </a:solidFill>
              <a:latin typeface="+mn-lt"/>
              <a:ea typeface="+mn-ea"/>
              <a:cs typeface="+mn-cs"/>
            </a:endParaRPr>
          </a:p>
          <a:p>
            <a:pPr marL="228600" lvl="0" indent="-228600">
              <a:buFont typeface="Courier New" panose="02070309020205020404" pitchFamily="49" charset="0"/>
              <a:buNone/>
            </a:pPr>
            <a:r>
              <a:rPr lang="en-US" sz="1200" kern="1200" baseline="0" dirty="0">
                <a:solidFill>
                  <a:schemeClr val="tx1"/>
                </a:solidFill>
                <a:latin typeface="+mn-lt"/>
                <a:ea typeface="+mn-ea"/>
                <a:cs typeface="+mn-cs"/>
              </a:rPr>
              <a:t>	</a:t>
            </a:r>
            <a:endParaRPr lang="en-US" sz="120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buFont typeface="Arial" panose="020B0604020202020204" pitchFamily="34" charset="0"/>
              <a:buChar char="•"/>
            </a:pPr>
            <a:r>
              <a:rPr lang="en-US" sz="1200" dirty="0"/>
              <a:t>Check who is responsible for paying the telephone, electricity, and other utility bills</a:t>
            </a:r>
            <a:endParaRPr lang="en-US" sz="1200" dirty="0"/>
          </a:p>
          <a:p>
            <a:pPr lvl="0">
              <a:buFont typeface="Arial" panose="020B0604020202020204" pitchFamily="34" charset="0"/>
              <a:buChar char="•"/>
            </a:pPr>
            <a:r>
              <a:rPr lang="en-US" sz="1200" dirty="0"/>
              <a:t>In case the person responsible for keeping track of the bills is not available, note the due dates in your monthly planner</a:t>
            </a:r>
            <a:endParaRPr lang="en-US" sz="1200" dirty="0"/>
          </a:p>
          <a:p>
            <a:pPr lvl="0">
              <a:buFont typeface="Arial" panose="020B0604020202020204" pitchFamily="34" charset="0"/>
              <a:buChar char="•"/>
            </a:pPr>
            <a:r>
              <a:rPr lang="en-US" sz="1200" dirty="0"/>
              <a:t>File the bills and receipts after the payment has been made</a:t>
            </a:r>
            <a:endParaRPr lang="en-US" sz="1200" dirty="0"/>
          </a:p>
          <a:p>
            <a:pPr lvl="0">
              <a:buFont typeface="Arial" panose="020B0604020202020204" pitchFamily="34" charset="0"/>
              <a:buChar char="•"/>
            </a:pPr>
            <a:r>
              <a:rPr lang="en-US" sz="1200" dirty="0"/>
              <a:t>Check who is responsible for buying grocery and other supplies for the elder</a:t>
            </a:r>
            <a:endParaRPr lang="en-US" sz="1200" dirty="0"/>
          </a:p>
          <a:p>
            <a:pPr lvl="0">
              <a:buFont typeface="Arial" panose="020B0604020202020204" pitchFamily="34" charset="0"/>
              <a:buChar char="•"/>
            </a:pPr>
            <a:r>
              <a:rPr lang="en-US" sz="1200" dirty="0"/>
              <a:t>Keep a check on the availability of grocery items used for the elder</a:t>
            </a:r>
            <a:endParaRPr lang="en-US" sz="1200" dirty="0"/>
          </a:p>
          <a:p>
            <a:pPr lvl="0">
              <a:buFont typeface="Arial" panose="020B0604020202020204" pitchFamily="34" charset="0"/>
              <a:buChar char="•"/>
            </a:pPr>
            <a:r>
              <a:rPr lang="en-US" sz="1200" dirty="0"/>
              <a:t>Hand over a weekly list of required items to the person responsible for buying grocery</a:t>
            </a:r>
            <a:endParaRPr lang="en-US" sz="1200" dirty="0"/>
          </a:p>
          <a:p>
            <a:pPr lvl="0">
              <a:buFont typeface="Arial" panose="020B0604020202020204" pitchFamily="34" charset="0"/>
              <a:buChar char="•"/>
            </a:pPr>
            <a:r>
              <a:rPr lang="en-US" sz="1200" dirty="0"/>
              <a:t>Ask your employer about who will buy the elder’s medicines</a:t>
            </a:r>
            <a:endParaRPr lang="en-US" sz="1200" dirty="0"/>
          </a:p>
          <a:p>
            <a:pPr lvl="0">
              <a:buFont typeface="Arial" panose="020B0604020202020204" pitchFamily="34" charset="0"/>
              <a:buChar char="•"/>
            </a:pPr>
            <a:r>
              <a:rPr lang="en-US" sz="1200" dirty="0"/>
              <a:t>Every week, make a list of medicines that need to be bought</a:t>
            </a:r>
            <a:endParaRPr lang="en-US" sz="1200" dirty="0"/>
          </a:p>
          <a:p>
            <a:pPr lvl="0">
              <a:buFont typeface="Arial" panose="020B0604020202020204" pitchFamily="34" charset="0"/>
              <a:buChar char="•"/>
            </a:pPr>
            <a:r>
              <a:rPr lang="en-US" sz="1200" dirty="0"/>
              <a:t>When handling money and making purchases, keep and file all the bills</a:t>
            </a:r>
            <a:endParaRPr lang="en-US" sz="1200" dirty="0"/>
          </a:p>
          <a:p>
            <a:pPr>
              <a:buFont typeface="Arial" panose="020B0604020202020204" pitchFamily="34" charset="0"/>
              <a:buChar char="•"/>
            </a:pPr>
            <a:r>
              <a:rPr lang="en-US" sz="1200" dirty="0"/>
              <a:t>Note down the date and amount of each transaction and provide this log and the bills to your employer</a:t>
            </a:r>
            <a:endParaRPr lang="en-US" sz="120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kern="1200" dirty="0">
                <a:solidFill>
                  <a:schemeClr val="tx1"/>
                </a:solidFill>
                <a:latin typeface="+mn-lt"/>
                <a:ea typeface="+mn-ea"/>
                <a:cs typeface="+mn-cs"/>
              </a:rPr>
              <a:t>Q1.</a:t>
            </a:r>
            <a:r>
              <a:rPr lang="en-IN" sz="1200" kern="1200" baseline="0" dirty="0">
                <a:solidFill>
                  <a:schemeClr val="tx1"/>
                </a:solidFill>
                <a:latin typeface="+mn-lt"/>
                <a:ea typeface="+mn-ea"/>
                <a:cs typeface="+mn-cs"/>
              </a:rPr>
              <a:t> </a:t>
            </a:r>
            <a:r>
              <a:rPr lang="en-IN" sz="1200" kern="1200" dirty="0">
                <a:solidFill>
                  <a:schemeClr val="tx1"/>
                </a:solidFill>
                <a:latin typeface="+mn-lt"/>
                <a:ea typeface="+mn-ea"/>
                <a:cs typeface="+mn-cs"/>
              </a:rPr>
              <a:t>Why may the employer give me the responsibility of making purchases for the care receiver?</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Ans. An employer may task you to make purchases because: -</a:t>
            </a:r>
            <a:endParaRPr lang="en-US" sz="1200" kern="1200" dirty="0">
              <a:solidFill>
                <a:schemeClr val="tx1"/>
              </a:solidFill>
              <a:latin typeface="+mn-lt"/>
              <a:ea typeface="+mn-ea"/>
              <a:cs typeface="+mn-cs"/>
            </a:endParaRPr>
          </a:p>
          <a:p>
            <a:pPr lvl="1"/>
            <a:r>
              <a:rPr lang="en-IN" sz="1200" kern="1200" dirty="0">
                <a:solidFill>
                  <a:schemeClr val="tx1"/>
                </a:solidFill>
                <a:latin typeface="+mn-lt"/>
                <a:ea typeface="+mn-ea"/>
                <a:cs typeface="+mn-cs"/>
              </a:rPr>
              <a:t>(a) The employer may not have time to do the same</a:t>
            </a:r>
            <a:endParaRPr lang="en-US" sz="1200" kern="1200" dirty="0">
              <a:solidFill>
                <a:schemeClr val="tx1"/>
              </a:solidFill>
              <a:latin typeface="+mn-lt"/>
              <a:ea typeface="+mn-ea"/>
              <a:cs typeface="+mn-cs"/>
            </a:endParaRPr>
          </a:p>
          <a:p>
            <a:pPr lvl="1"/>
            <a:r>
              <a:rPr lang="en-IN" sz="1200" kern="1200" dirty="0">
                <a:solidFill>
                  <a:schemeClr val="tx1"/>
                </a:solidFill>
                <a:latin typeface="+mn-lt"/>
                <a:ea typeface="+mn-ea"/>
                <a:cs typeface="+mn-cs"/>
              </a:rPr>
              <a:t>(b</a:t>
            </a:r>
            <a:r>
              <a:rPr lang="en-IN" sz="1200" kern="1200">
                <a:solidFill>
                  <a:schemeClr val="tx1"/>
                </a:solidFill>
                <a:latin typeface="+mn-lt"/>
                <a:ea typeface="+mn-ea"/>
                <a:cs typeface="+mn-cs"/>
              </a:rPr>
              <a:t>) The </a:t>
            </a:r>
            <a:r>
              <a:rPr lang="en-IN" sz="1200" kern="1200" dirty="0">
                <a:solidFill>
                  <a:schemeClr val="tx1"/>
                </a:solidFill>
                <a:latin typeface="+mn-lt"/>
                <a:ea typeface="+mn-ea"/>
                <a:cs typeface="+mn-cs"/>
              </a:rPr>
              <a:t>employer may develop the confidence in your services and may delegate you the responsibility</a:t>
            </a:r>
            <a:endParaRPr lang="en-US" sz="1200" kern="1200" dirty="0">
              <a:solidFill>
                <a:schemeClr val="tx1"/>
              </a:solidFill>
              <a:latin typeface="+mn-lt"/>
              <a:ea typeface="+mn-ea"/>
              <a:cs typeface="+mn-cs"/>
            </a:endParaRPr>
          </a:p>
          <a:p>
            <a:pPr lvl="1"/>
            <a:r>
              <a:rPr lang="en-IN" sz="1200" kern="1200" dirty="0">
                <a:solidFill>
                  <a:schemeClr val="tx1"/>
                </a:solidFill>
                <a:latin typeface="+mn-lt"/>
                <a:ea typeface="+mn-ea"/>
                <a:cs typeface="+mn-cs"/>
              </a:rPr>
              <a:t>(d) It may be a part of contract with your principal employer</a:t>
            </a:r>
            <a:endParaRPr lang="en-US" sz="1200" kern="1200" dirty="0">
              <a:solidFill>
                <a:schemeClr val="tx1"/>
              </a:solidFill>
              <a:latin typeface="+mn-lt"/>
              <a:ea typeface="+mn-ea"/>
              <a:cs typeface="+mn-cs"/>
            </a:endParaRPr>
          </a:p>
          <a:p>
            <a:pPr lvl="1"/>
            <a:r>
              <a:rPr lang="en-IN" sz="1200" kern="1200" dirty="0">
                <a:solidFill>
                  <a:schemeClr val="tx1"/>
                </a:solidFill>
                <a:latin typeface="+mn-lt"/>
                <a:ea typeface="+mn-ea"/>
                <a:cs typeface="+mn-cs"/>
              </a:rPr>
              <a:t> </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Q2.</a:t>
            </a:r>
            <a:r>
              <a:rPr lang="en-IN" sz="1200" kern="1200" baseline="0" dirty="0">
                <a:solidFill>
                  <a:schemeClr val="tx1"/>
                </a:solidFill>
                <a:latin typeface="+mn-lt"/>
                <a:ea typeface="+mn-ea"/>
                <a:cs typeface="+mn-cs"/>
              </a:rPr>
              <a:t> </a:t>
            </a:r>
            <a:r>
              <a:rPr lang="en-IN" sz="1200" kern="1200" dirty="0">
                <a:solidFill>
                  <a:schemeClr val="tx1"/>
                </a:solidFill>
                <a:latin typeface="+mn-lt"/>
                <a:ea typeface="+mn-ea"/>
                <a:cs typeface="+mn-cs"/>
              </a:rPr>
              <a:t>Should you ask the employer if they would want you to make purchases from particular vendors?</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Ans. This would be advisable as the employer may have preferred</a:t>
            </a:r>
            <a:r>
              <a:rPr lang="en-IN" sz="1200" kern="1200" baseline="0" dirty="0">
                <a:solidFill>
                  <a:schemeClr val="tx1"/>
                </a:solidFill>
                <a:latin typeface="+mn-lt"/>
                <a:ea typeface="+mn-ea"/>
                <a:cs typeface="+mn-cs"/>
              </a:rPr>
              <a:t> supermarkets or shops from where they usually make purchases</a:t>
            </a:r>
            <a:r>
              <a:rPr lang="en-IN" sz="1200" kern="1200" dirty="0">
                <a:solidFill>
                  <a:schemeClr val="tx1"/>
                </a:solidFill>
                <a:latin typeface="+mn-lt"/>
                <a:ea typeface="+mn-ea"/>
                <a:cs typeface="+mn-cs"/>
              </a:rPr>
              <a:t>. </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 </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Q3. How important is it to keep a good record of the purchases made by you?</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Ans. It is extremely important to do so as maintaining good record is an expression of your integrity and it builds a good rapport between you and the employer.  When you enjoy the trust of the care receiver, it helps you keeping the working atmosphere light and enjoyable.</a:t>
            </a:r>
            <a:endParaRPr lang="en-GB"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aseline="0" dirty="0"/>
              <a:t>Divide the class into two groups. Give the groups a time-limit of 5 minutes to complete the activity. After they complete, ask a representative from each group to present their answers. Encourage inputs and feedback from the other group.</a:t>
            </a:r>
            <a:endParaRPr lang="en-US" sz="1200" baseline="0" dirty="0"/>
          </a:p>
          <a:p>
            <a:endParaRPr lang="en-US" sz="1200" baseline="0" dirty="0"/>
          </a:p>
          <a:p>
            <a:r>
              <a:rPr lang="en-US" sz="1200" baseline="0" dirty="0"/>
              <a:t>Each group needs to list down the following for the activity given to them:</a:t>
            </a:r>
            <a:endParaRPr lang="en-US" sz="1200" baseline="0" dirty="0"/>
          </a:p>
          <a:p>
            <a:r>
              <a:rPr lang="en-US" sz="1200" baseline="0" dirty="0"/>
              <a:t>a) The items to be gathered for the situation</a:t>
            </a:r>
            <a:endParaRPr lang="en-US" sz="1200" baseline="0" dirty="0"/>
          </a:p>
          <a:p>
            <a:r>
              <a:rPr lang="en-US" sz="1200" baseline="0" dirty="0"/>
              <a:t>b) Planning to be done beforehand</a:t>
            </a:r>
            <a:endParaRPr lang="en-US" sz="1200" baseline="0" dirty="0"/>
          </a:p>
          <a:p>
            <a:endParaRPr lang="en-US" sz="1200" baseline="0" dirty="0"/>
          </a:p>
          <a:p>
            <a:r>
              <a:rPr lang="en-US" sz="1200" baseline="0" dirty="0"/>
              <a:t>Activity for Group 1- The elder has to be taken to the hospital for a check-up.</a:t>
            </a:r>
            <a:endParaRPr lang="en-US" sz="1200" baseline="0" dirty="0"/>
          </a:p>
          <a:p>
            <a:r>
              <a:rPr lang="en-US" sz="1200" baseline="0" dirty="0"/>
              <a:t>Answer: Take an appointment beforehand. Arrange for the route map, contacts, mode of transport and fee money. Gather the things for outing bag and elder’s mobility support. </a:t>
            </a:r>
            <a:endParaRPr lang="en-US" sz="1200" baseline="0" dirty="0"/>
          </a:p>
          <a:p>
            <a:endParaRPr lang="en-US" sz="1200" baseline="0" dirty="0"/>
          </a:p>
          <a:p>
            <a:r>
              <a:rPr lang="en-US" sz="1200" baseline="0" dirty="0"/>
              <a:t>Activity for Group 2- Prepare the elder’s favorite meal.</a:t>
            </a:r>
            <a:endParaRPr lang="en-US" sz="1200" baseline="0" dirty="0"/>
          </a:p>
          <a:p>
            <a:r>
              <a:rPr lang="en-US" sz="1200" baseline="0" dirty="0"/>
              <a:t>Answer: Check with the elder how do they want it prepared. Find out the ingredients that will be required. Ensure that all the ingredients are available by arranging for funds and shopping on time. Also, confirm when does the elder wish to eat and prepare accordingly.</a:t>
            </a:r>
            <a:endParaRPr lang="en-US" sz="1200" baseline="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lvl="0"/>
            <a:r>
              <a:rPr lang="en-US" sz="2200" dirty="0"/>
              <a:t> </a:t>
            </a:r>
            <a:r>
              <a:rPr lang="en-US" sz="2800" dirty="0">
                <a:latin typeface="Helvetica" panose="020B0604020202020204" pitchFamily="34" charset="0"/>
                <a:cs typeface="Helvetica" panose="020B0604020202020204" pitchFamily="34" charset="0"/>
              </a:rPr>
              <a:t>Chronologically, an elder may be:</a:t>
            </a:r>
            <a:endParaRPr lang="en-US" sz="2800" dirty="0">
              <a:latin typeface="Helvetica" panose="020B0604020202020204" pitchFamily="34" charset="0"/>
              <a:cs typeface="Helvetica" panose="020B0604020202020204" pitchFamily="34" charset="0"/>
            </a:endParaRPr>
          </a:p>
          <a:p>
            <a:pPr lvl="1">
              <a:buFont typeface="Arial" panose="020B0604020202020204" pitchFamily="34" charset="0"/>
              <a:buChar char="•"/>
            </a:pPr>
            <a:r>
              <a:rPr lang="en-US" dirty="0">
                <a:latin typeface="Helvetica" panose="020B0604020202020204" pitchFamily="34" charset="0"/>
                <a:cs typeface="Helvetica" panose="020B0604020202020204" pitchFamily="34" charset="0"/>
              </a:rPr>
              <a:t>The Almost Old</a:t>
            </a:r>
            <a:endParaRPr lang="en-US" dirty="0">
              <a:latin typeface="Helvetica" panose="020B0604020202020204" pitchFamily="34" charset="0"/>
              <a:cs typeface="Helvetica" panose="020B0604020202020204" pitchFamily="34" charset="0"/>
            </a:endParaRPr>
          </a:p>
          <a:p>
            <a:pPr lvl="1">
              <a:buFont typeface="Arial" panose="020B0604020202020204" pitchFamily="34" charset="0"/>
              <a:buChar char="•"/>
            </a:pPr>
            <a:r>
              <a:rPr lang="en-US" dirty="0">
                <a:latin typeface="Helvetica" panose="020B0604020202020204" pitchFamily="34" charset="0"/>
                <a:cs typeface="Helvetica" panose="020B0604020202020204" pitchFamily="34" charset="0"/>
              </a:rPr>
              <a:t>The Already Old</a:t>
            </a:r>
            <a:endParaRPr lang="en-US" dirty="0">
              <a:latin typeface="Helvetica" panose="020B0604020202020204" pitchFamily="34" charset="0"/>
              <a:cs typeface="Helvetica" panose="020B0604020202020204" pitchFamily="34" charset="0"/>
            </a:endParaRPr>
          </a:p>
          <a:p>
            <a:pPr lvl="1">
              <a:buFont typeface="Arial" panose="020B0604020202020204" pitchFamily="34" charset="0"/>
              <a:buChar char="•"/>
            </a:pPr>
            <a:r>
              <a:rPr lang="en-US" dirty="0">
                <a:latin typeface="Helvetica" panose="020B0604020202020204" pitchFamily="34" charset="0"/>
                <a:cs typeface="Helvetica" panose="020B0604020202020204" pitchFamily="34" charset="0"/>
              </a:rPr>
              <a:t>The Very Old </a:t>
            </a:r>
            <a:endParaRPr lang="en-US" dirty="0">
              <a:latin typeface="Helvetica" panose="020B0604020202020204" pitchFamily="34" charset="0"/>
              <a:cs typeface="Helvetica" panose="020B0604020202020204" pitchFamily="34" charset="0"/>
            </a:endParaRPr>
          </a:p>
          <a:p>
            <a:pPr lvl="1">
              <a:buFont typeface="Arial" panose="020B0604020202020204" pitchFamily="34" charset="0"/>
              <a:buChar char="•"/>
            </a:pPr>
            <a:r>
              <a:rPr lang="en-US" dirty="0">
                <a:latin typeface="Helvetica" panose="020B0604020202020204" pitchFamily="34" charset="0"/>
                <a:cs typeface="Helvetica" panose="020B0604020202020204" pitchFamily="34" charset="0"/>
              </a:rPr>
              <a:t>The Elite Old</a:t>
            </a:r>
            <a:endParaRPr lang="en-US" dirty="0">
              <a:latin typeface="Helvetica" panose="020B0604020202020204" pitchFamily="34" charset="0"/>
              <a:cs typeface="Helvetica" panose="020B0604020202020204" pitchFamily="34" charset="0"/>
            </a:endParaRPr>
          </a:p>
          <a:p>
            <a:pPr lvl="0"/>
            <a:r>
              <a:rPr lang="en-US" sz="2800" dirty="0">
                <a:latin typeface="Helvetica" panose="020B0604020202020204" pitchFamily="34" charset="0"/>
                <a:cs typeface="Helvetica" panose="020B0604020202020204" pitchFamily="34" charset="0"/>
              </a:rPr>
              <a:t>Everyone of a particular age does not have the same physical, mental, or social ability</a:t>
            </a:r>
            <a:endParaRPr lang="en-US" sz="2800" dirty="0">
              <a:latin typeface="Helvetica" panose="020B0604020202020204" pitchFamily="34" charset="0"/>
              <a:cs typeface="Helvetica" panose="020B0604020202020204" pitchFamily="34" charset="0"/>
            </a:endParaRPr>
          </a:p>
          <a:p>
            <a:pPr lvl="0"/>
            <a:r>
              <a:rPr lang="en-US" sz="2800" dirty="0">
                <a:latin typeface="Helvetica" panose="020B0604020202020204" pitchFamily="34" charset="0"/>
                <a:cs typeface="Helvetica" panose="020B0604020202020204" pitchFamily="34" charset="0"/>
              </a:rPr>
              <a:t>These days elders are healthier</a:t>
            </a:r>
            <a:endParaRPr lang="en-US" sz="2800" dirty="0">
              <a:latin typeface="Helvetica" panose="020B0604020202020204" pitchFamily="34" charset="0"/>
              <a:cs typeface="Helvetica" panose="020B0604020202020204" pitchFamily="34" charset="0"/>
            </a:endParaRPr>
          </a:p>
          <a:p>
            <a:pPr lvl="0"/>
            <a:r>
              <a:rPr lang="en-US" sz="2800" dirty="0">
                <a:latin typeface="Helvetica" panose="020B0604020202020204" pitchFamily="34" charset="0"/>
                <a:cs typeface="Helvetica" panose="020B0604020202020204" pitchFamily="34" charset="0"/>
              </a:rPr>
              <a:t>Being Old - is more a state of mind than a certain age</a:t>
            </a:r>
            <a:endParaRPr lang="en-US" sz="2800" dirty="0">
              <a:latin typeface="Helvetica" panose="020B0604020202020204" pitchFamily="34" charset="0"/>
              <a:cs typeface="Helvetica" panose="020B0604020202020204" pitchFamily="34" charset="0"/>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kern="1200" dirty="0">
                <a:solidFill>
                  <a:schemeClr val="tx1"/>
                </a:solidFill>
                <a:latin typeface="+mn-lt"/>
                <a:ea typeface="+mn-ea"/>
                <a:cs typeface="+mn-cs"/>
              </a:rPr>
              <a:t>Q.1. What should I do if the elder wants to</a:t>
            </a:r>
            <a:r>
              <a:rPr lang="en-GB" sz="1200" kern="1200" baseline="0" dirty="0">
                <a:solidFill>
                  <a:schemeClr val="tx1"/>
                </a:solidFill>
                <a:latin typeface="+mn-lt"/>
                <a:ea typeface="+mn-ea"/>
                <a:cs typeface="+mn-cs"/>
              </a:rPr>
              <a:t> do activities such as rigorous exercising that I feel they are too old to do?</a:t>
            </a:r>
            <a:endParaRPr lang="en-GB" sz="1200" kern="1200" baseline="0" dirty="0">
              <a:solidFill>
                <a:schemeClr val="tx1"/>
              </a:solidFill>
              <a:latin typeface="+mn-lt"/>
              <a:ea typeface="+mn-ea"/>
              <a:cs typeface="+mn-cs"/>
            </a:endParaRPr>
          </a:p>
          <a:p>
            <a:r>
              <a:rPr lang="en-GB" sz="1200" kern="1200" baseline="0" dirty="0">
                <a:solidFill>
                  <a:schemeClr val="tx1"/>
                </a:solidFill>
                <a:latin typeface="+mn-lt"/>
                <a:ea typeface="+mn-ea"/>
                <a:cs typeface="+mn-cs"/>
              </a:rPr>
              <a:t>Ans. See if the elder is comfortable doing the exercise. You may even check with the family and the elder’s doctor. If not, gently explain to the elder that they while it is good to exercise regularly, they should do so within </a:t>
            </a:r>
            <a:r>
              <a:rPr lang="en-GB" sz="1200" kern="1200" baseline="0">
                <a:solidFill>
                  <a:schemeClr val="tx1"/>
                </a:solidFill>
                <a:latin typeface="+mn-lt"/>
                <a:ea typeface="+mn-ea"/>
                <a:cs typeface="+mn-cs"/>
              </a:rPr>
              <a:t>limits prescribed by their doctor.</a:t>
            </a:r>
            <a:endParaRPr lang="en-GB"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kern="1200" dirty="0">
                <a:solidFill>
                  <a:schemeClr val="tx1"/>
                </a:solidFill>
                <a:latin typeface="+mn-lt"/>
                <a:ea typeface="+mn-ea"/>
                <a:cs typeface="+mn-cs"/>
              </a:rPr>
              <a:t>Q1.</a:t>
            </a:r>
            <a:r>
              <a:rPr lang="en-IN" sz="1200" kern="1200" baseline="0" dirty="0">
                <a:solidFill>
                  <a:schemeClr val="tx1"/>
                </a:solidFill>
                <a:latin typeface="+mn-lt"/>
                <a:ea typeface="+mn-ea"/>
                <a:cs typeface="+mn-cs"/>
              </a:rPr>
              <a:t> </a:t>
            </a:r>
            <a:r>
              <a:rPr lang="en-IN" sz="1200" kern="1200" dirty="0">
                <a:solidFill>
                  <a:schemeClr val="tx1"/>
                </a:solidFill>
                <a:latin typeface="+mn-lt"/>
                <a:ea typeface="+mn-ea"/>
                <a:cs typeface="+mn-cs"/>
              </a:rPr>
              <a:t>Why is preparation for the day’s activities in advance important?</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Ans. Advance preparation helps in carrying out duties more efficiently, in an organized manner.  It also helps avoid disappointments and last minute rushes. </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 </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Q2. How can you make preparations for the day with the elderly?</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Ans. Keep your charts updated –</a:t>
            </a:r>
            <a:r>
              <a:rPr lang="en-IN" sz="1200" kern="1200" baseline="0" dirty="0">
                <a:solidFill>
                  <a:schemeClr val="tx1"/>
                </a:solidFill>
                <a:latin typeface="+mn-lt"/>
                <a:ea typeface="+mn-ea"/>
                <a:cs typeface="+mn-cs"/>
              </a:rPr>
              <a:t> for </a:t>
            </a:r>
            <a:r>
              <a:rPr lang="en-IN" sz="1200" kern="1200" dirty="0">
                <a:solidFill>
                  <a:schemeClr val="tx1"/>
                </a:solidFill>
                <a:latin typeface="+mn-lt"/>
                <a:ea typeface="+mn-ea"/>
                <a:cs typeface="+mn-cs"/>
              </a:rPr>
              <a:t>the medication, diet, clinic visit, other activities and noting down the vitals of the elderly.  In a few days time of careful preparations of these charts, you will be able to better understand the preparations you need to make to fulfil your duty as a caregiver.  Besides this, you keep interacting with the elderly regarding their interests in spending their time. </a:t>
            </a:r>
            <a:endParaRPr lang="en-GB"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buFont typeface="Arial" panose="020B0604020202020204" pitchFamily="34" charset="0"/>
              <a:buChar char="•"/>
            </a:pPr>
            <a:r>
              <a:rPr lang="en-US" sz="1200" dirty="0"/>
              <a:t>Observe the elder and note down their physical and mental capabilities, routines and habits, and interests</a:t>
            </a:r>
            <a:endParaRPr lang="en-US" sz="1200" dirty="0"/>
          </a:p>
          <a:p>
            <a:pPr lvl="0">
              <a:buFont typeface="Arial" panose="020B0604020202020204" pitchFamily="34" charset="0"/>
              <a:buChar char="•"/>
            </a:pPr>
            <a:r>
              <a:rPr lang="en-US" sz="1200" dirty="0"/>
              <a:t>Based on your observations, create a structured schedule for the elder</a:t>
            </a:r>
            <a:endParaRPr lang="en-US" sz="1200" dirty="0"/>
          </a:p>
          <a:p>
            <a:pPr lvl="0">
              <a:buFont typeface="Arial" panose="020B0604020202020204" pitchFamily="34" charset="0"/>
              <a:buChar char="•"/>
            </a:pPr>
            <a:r>
              <a:rPr lang="en-US" sz="1200" dirty="0"/>
              <a:t>Set a wake up time and keep some time for bathing and getting ready</a:t>
            </a:r>
            <a:endParaRPr lang="en-US" sz="1200" dirty="0"/>
          </a:p>
          <a:p>
            <a:pPr lvl="0">
              <a:buFont typeface="Arial" panose="020B0604020202020204" pitchFamily="34" charset="0"/>
              <a:buChar char="•"/>
            </a:pPr>
            <a:r>
              <a:rPr lang="en-US" sz="1200" dirty="0"/>
              <a:t>Plan a time for meditation and prayer</a:t>
            </a:r>
            <a:endParaRPr lang="en-US" sz="1200" dirty="0"/>
          </a:p>
          <a:p>
            <a:pPr lvl="0">
              <a:buFont typeface="Arial" panose="020B0604020202020204" pitchFamily="34" charset="0"/>
              <a:buChar char="•"/>
            </a:pPr>
            <a:r>
              <a:rPr lang="en-US" sz="1200" dirty="0"/>
              <a:t>Plan several short mealtimes</a:t>
            </a:r>
            <a:endParaRPr lang="en-US" sz="1200" dirty="0"/>
          </a:p>
          <a:p>
            <a:pPr lvl="0">
              <a:buFont typeface="Arial" panose="020B0604020202020204" pitchFamily="34" charset="0"/>
              <a:buChar char="•"/>
            </a:pPr>
            <a:r>
              <a:rPr lang="en-US" sz="1200" dirty="0"/>
              <a:t>Plan a time of the day for recreational activities</a:t>
            </a:r>
            <a:endParaRPr lang="en-US" sz="1200" dirty="0"/>
          </a:p>
          <a:p>
            <a:pPr lvl="0">
              <a:buFont typeface="Arial" panose="020B0604020202020204" pitchFamily="34" charset="0"/>
              <a:buChar char="•"/>
            </a:pPr>
            <a:r>
              <a:rPr lang="en-US" sz="1200" dirty="0"/>
              <a:t>Plan around eight hours of rest at night and some time to rest in the day</a:t>
            </a:r>
            <a:endParaRPr lang="en-US" sz="1200" dirty="0"/>
          </a:p>
          <a:p>
            <a:pPr lvl="0">
              <a:buFont typeface="Arial" panose="020B0604020202020204" pitchFamily="34" charset="0"/>
              <a:buChar char="•"/>
            </a:pPr>
            <a:r>
              <a:rPr lang="en-US" sz="1200" dirty="0"/>
              <a:t>Include a time for physical activity</a:t>
            </a:r>
            <a:endParaRPr lang="en-US" sz="1200" dirty="0"/>
          </a:p>
          <a:p>
            <a:pPr lvl="0">
              <a:buFont typeface="Arial" panose="020B0604020202020204" pitchFamily="34" charset="0"/>
              <a:buChar char="•"/>
            </a:pPr>
            <a:r>
              <a:rPr lang="en-US" sz="1200" dirty="0"/>
              <a:t>Plan a time of the day when the elder can socialize</a:t>
            </a:r>
            <a:endParaRPr lang="en-US" sz="1200" dirty="0"/>
          </a:p>
          <a:p>
            <a:pPr lvl="0">
              <a:buFont typeface="Arial" panose="020B0604020202020204" pitchFamily="34" charset="0"/>
              <a:buChar char="•"/>
            </a:pPr>
            <a:r>
              <a:rPr lang="en-US" sz="1200" dirty="0"/>
              <a:t>Include a time in the evening for getting ready for dinner and bed</a:t>
            </a:r>
            <a:endParaRPr lang="en-US" sz="1200" dirty="0"/>
          </a:p>
          <a:p>
            <a:pPr lvl="0">
              <a:buFont typeface="Arial" panose="020B0604020202020204" pitchFamily="34" charset="0"/>
              <a:buChar char="•"/>
            </a:pPr>
            <a:r>
              <a:rPr lang="en-US" sz="1200" dirty="0"/>
              <a:t>Plan to follow dinner with activities such as spending time with family, watching TV, reading, or meditating</a:t>
            </a:r>
            <a:endParaRPr lang="en-US" sz="1200" dirty="0"/>
          </a:p>
          <a:p>
            <a:pPr lvl="0">
              <a:buFont typeface="Arial" panose="020B0604020202020204" pitchFamily="34" charset="0"/>
              <a:buChar char="•"/>
            </a:pPr>
            <a:r>
              <a:rPr lang="en-US" sz="1200" dirty="0"/>
              <a:t>At bedtime, chat with the elder for a few minutes</a:t>
            </a:r>
            <a:endParaRPr lang="en-US" sz="1200" dirty="0"/>
          </a:p>
          <a:p>
            <a:pPr>
              <a:buFont typeface="Arial" panose="020B0604020202020204" pitchFamily="34" charset="0"/>
              <a:buChar char="•"/>
            </a:pPr>
            <a:r>
              <a:rPr lang="en-US" sz="1200" dirty="0"/>
              <a:t>Remember to be flexible to alter the routine temporarily or permanently, based on a change in the elder’s needs</a:t>
            </a:r>
            <a:endParaRPr lang="en-US" sz="120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kern="1200" dirty="0">
                <a:solidFill>
                  <a:schemeClr val="tx1"/>
                </a:solidFill>
                <a:latin typeface="+mn-lt"/>
                <a:ea typeface="+mn-ea"/>
                <a:cs typeface="+mn-cs"/>
              </a:rPr>
              <a:t>Q1.</a:t>
            </a:r>
            <a:r>
              <a:rPr lang="en-IN" sz="1200" kern="1200" baseline="0" dirty="0">
                <a:solidFill>
                  <a:schemeClr val="tx1"/>
                </a:solidFill>
                <a:latin typeface="+mn-lt"/>
                <a:ea typeface="+mn-ea"/>
                <a:cs typeface="+mn-cs"/>
              </a:rPr>
              <a:t> </a:t>
            </a:r>
            <a:r>
              <a:rPr lang="en-IN" sz="1200" kern="1200" dirty="0">
                <a:solidFill>
                  <a:schemeClr val="tx1"/>
                </a:solidFill>
                <a:latin typeface="+mn-lt"/>
                <a:ea typeface="+mn-ea"/>
                <a:cs typeface="+mn-cs"/>
              </a:rPr>
              <a:t>How socializing by the elders help in their well-being?</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Ans. Everybody likes to talk to people.  Socializing provides an excellent way to the elderly to spend their time well where they can share their feelings, opinions and their problems which gives them a good outlet.  It also helps them stay active rather than staying in the bed or watching TV. However, care must be taken to see that the elderly does not get influenced by people who have a negative outlook and are depressed.</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 </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Q2. How does meditation help the elderly?</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Ans. Meditation is a great way to keep calm and peaceful.  The elderly can get to connect with their own self.  It has a great and a positive effect on the way the elderly looks at themselves</a:t>
            </a:r>
            <a:r>
              <a:rPr lang="en-IN" sz="1200" kern="1200" baseline="0" dirty="0">
                <a:solidFill>
                  <a:schemeClr val="tx1"/>
                </a:solidFill>
                <a:latin typeface="+mn-lt"/>
                <a:ea typeface="+mn-ea"/>
                <a:cs typeface="+mn-cs"/>
              </a:rPr>
              <a:t> </a:t>
            </a:r>
            <a:r>
              <a:rPr lang="en-IN" sz="1200" kern="1200" dirty="0">
                <a:solidFill>
                  <a:schemeClr val="tx1"/>
                </a:solidFill>
                <a:latin typeface="+mn-lt"/>
                <a:ea typeface="+mn-ea"/>
                <a:cs typeface="+mn-cs"/>
              </a:rPr>
              <a:t>and may have a positive</a:t>
            </a:r>
            <a:r>
              <a:rPr lang="en-IN" sz="1200" kern="1200" baseline="0" dirty="0">
                <a:solidFill>
                  <a:schemeClr val="tx1"/>
                </a:solidFill>
                <a:latin typeface="+mn-lt"/>
                <a:ea typeface="+mn-ea"/>
                <a:cs typeface="+mn-cs"/>
              </a:rPr>
              <a:t> </a:t>
            </a:r>
            <a:r>
              <a:rPr lang="en-IN" sz="1200" kern="1200" dirty="0">
                <a:solidFill>
                  <a:schemeClr val="tx1"/>
                </a:solidFill>
                <a:latin typeface="+mn-lt"/>
                <a:ea typeface="+mn-ea"/>
                <a:cs typeface="+mn-cs"/>
              </a:rPr>
              <a:t>effect on their physical condition too.  Deep breathing during meditation may even help cure some ailments.</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 </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Q3. Is there a need to consult others while preparing the schedule?</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Ans. It would be better if you</a:t>
            </a:r>
            <a:r>
              <a:rPr lang="en-IN" sz="1200" kern="1200" baseline="0" dirty="0">
                <a:solidFill>
                  <a:schemeClr val="tx1"/>
                </a:solidFill>
                <a:latin typeface="+mn-lt"/>
                <a:ea typeface="+mn-ea"/>
                <a:cs typeface="+mn-cs"/>
              </a:rPr>
              <a:t> consult </a:t>
            </a:r>
            <a:r>
              <a:rPr lang="en-IN" sz="1200" kern="1200" dirty="0">
                <a:solidFill>
                  <a:schemeClr val="tx1"/>
                </a:solidFill>
                <a:latin typeface="+mn-lt"/>
                <a:ea typeface="+mn-ea"/>
                <a:cs typeface="+mn-cs"/>
              </a:rPr>
              <a:t>the family members, the doctor, and the care receiver themselves</a:t>
            </a:r>
            <a:r>
              <a:rPr lang="en-IN" sz="1200" kern="1200" baseline="0" dirty="0">
                <a:solidFill>
                  <a:schemeClr val="tx1"/>
                </a:solidFill>
                <a:latin typeface="+mn-lt"/>
                <a:ea typeface="+mn-ea"/>
                <a:cs typeface="+mn-cs"/>
              </a:rPr>
              <a:t> </a:t>
            </a:r>
            <a:r>
              <a:rPr lang="en-IN" sz="1200" kern="1200" dirty="0">
                <a:solidFill>
                  <a:schemeClr val="tx1"/>
                </a:solidFill>
                <a:latin typeface="+mn-lt"/>
                <a:ea typeface="+mn-ea"/>
                <a:cs typeface="+mn-cs"/>
              </a:rPr>
              <a:t>while preparing the schedule.  It would be more meaningful and when the elderly participates in its preparation, they are more likely to follow it.</a:t>
            </a:r>
            <a:endParaRPr lang="en-US" sz="1200" kern="1200" dirty="0">
              <a:solidFill>
                <a:schemeClr val="tx1"/>
              </a:solidFill>
              <a:latin typeface="+mn-lt"/>
              <a:ea typeface="+mn-ea"/>
              <a:cs typeface="+mn-cs"/>
            </a:endParaRPr>
          </a:p>
          <a:p>
            <a:endParaRPr lang="en-GB"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A5B5F30-9B46-4155-984A-38DC4F3DCBC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1A5B5F30-9B46-4155-984A-38DC4F3DCBC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1A5B5F30-9B46-4155-984A-38DC4F3DCBC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1"/>
          </p:cNvSpPr>
          <p:nvPr>
            <p:ph type="ftr" sz="quarter" idx="11"/>
          </p:nvPr>
        </p:nvSpPr>
        <p:spPr/>
        <p:txBody>
          <a:bodyPr/>
          <a:lstStyle/>
          <a:p>
            <a:r>
              <a:rPr lang="en-US"/>
              <a:t>&lt;Course Name&gt;: &lt;Topic Name&gt;</a:t>
            </a:r>
            <a:endParaRPr lang="en-US"/>
          </a:p>
        </p:txBody>
      </p:sp>
      <p:sp>
        <p:nvSpPr>
          <p:cNvPr id="6" name="Slide Number Placeholder 5"/>
          <p:cNvSpPr>
            <a:spLocks noGrp="1"/>
          </p:cNvSpPr>
          <p:nvPr>
            <p:ph type="sldNum" sz="quarter" idx="12"/>
          </p:nvPr>
        </p:nvSpPr>
        <p:spPr/>
        <p:txBody>
          <a:body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1"/>
          </p:cNvSpPr>
          <p:nvPr>
            <p:ph type="ftr" sz="quarter" idx="11"/>
          </p:nvPr>
        </p:nvSpPr>
        <p:spPr/>
        <p:txBody>
          <a:bodyPr/>
          <a:lstStyle/>
          <a:p>
            <a:r>
              <a:rPr lang="en-US"/>
              <a:t>&lt;Course Name&gt;: &lt;Topic Name&gt;</a:t>
            </a:r>
            <a:endParaRPr lang="en-US"/>
          </a:p>
        </p:txBody>
      </p:sp>
      <p:sp>
        <p:nvSpPr>
          <p:cNvPr id="6" name="Slide Number Placeholder 5"/>
          <p:cNvSpPr>
            <a:spLocks noGrp="1"/>
          </p:cNvSpPr>
          <p:nvPr>
            <p:ph type="sldNum" sz="quarter" idx="12"/>
          </p:nvPr>
        </p:nvSpPr>
        <p:spPr/>
        <p:txBody>
          <a:body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elvetica" panose="020B0604020202020204" pitchFamily="34" charset="0"/>
                <a:cs typeface="Helvetica" panose="020B0604020202020204" pitchFamily="34" charset="0"/>
              </a:defRPr>
            </a:lvl1p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lvl1pPr>
              <a:defRPr>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r>
              <a:rPr lang="en-US"/>
              <a:t>&lt;Course Name&gt;: &lt;Topic Name&gt;</a:t>
            </a:r>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lvl1pPr>
              <a:defRPr>
                <a:latin typeface="Helvetica" panose="020B0604020202020204" pitchFamily="34" charset="0"/>
                <a:cs typeface="Helvetica" panose="020B0604020202020204" pitchFamily="34" charset="0"/>
              </a:defRPr>
            </a:lvl1pPr>
          </a:lstStyle>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elvetica" panose="020B0604020202020204" pitchFamily="34" charset="0"/>
                <a:cs typeface="Helvetica" panose="020B0604020202020204" pitchFamily="34" charset="0"/>
              </a:defRPr>
            </a:lvl1p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lvl1pPr>
              <a:defRPr>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r>
              <a:rPr lang="en-US"/>
              <a:t>&lt;Course Name&gt;: &lt;Topic Name&gt;</a:t>
            </a:r>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lvl1pPr>
              <a:defRPr>
                <a:latin typeface="Helvetica" panose="020B0604020202020204" pitchFamily="34" charset="0"/>
                <a:cs typeface="Helvetica" panose="020B0604020202020204" pitchFamily="34" charset="0"/>
              </a:defRPr>
            </a:lvl1pPr>
          </a:lstStyle>
          <a:p>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elvetica" panose="020B0604020202020204" pitchFamily="34" charset="0"/>
                <a:cs typeface="Helvetica" panose="020B0604020202020204" pitchFamily="34" charset="0"/>
              </a:defRPr>
            </a:lvl1p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lvl1pPr>
              <a:defRPr>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r>
              <a:rPr lang="en-US"/>
              <a:t>&lt;Course Name&gt;: &lt;Topic Name&gt;</a:t>
            </a:r>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lvl1pPr>
              <a:defRPr>
                <a:latin typeface="Helvetica" panose="020B0604020202020204" pitchFamily="34" charset="0"/>
                <a:cs typeface="Helvetica" panose="020B0604020202020204" pitchFamily="34" charset="0"/>
              </a:defRPr>
            </a:lvl1pPr>
          </a:lstStyle>
          <a:p>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elvetica" panose="020B0604020202020204" pitchFamily="34" charset="0"/>
                <a:cs typeface="Helvetica" panose="020B0604020202020204" pitchFamily="34" charset="0"/>
              </a:defRPr>
            </a:lvl1p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lvl1pPr>
              <a:defRPr>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r>
              <a:rPr lang="en-US"/>
              <a:t>&lt;Course Name&gt;: &lt;Topic Name&gt;</a:t>
            </a:r>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lvl1pPr>
              <a:defRPr>
                <a:latin typeface="Helvetica" panose="020B0604020202020204" pitchFamily="34" charset="0"/>
                <a:cs typeface="Helvetica" panose="020B0604020202020204" pitchFamily="34" charset="0"/>
              </a:defRPr>
            </a:lvl1pPr>
          </a:lstStyle>
          <a:p>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elvetica" panose="020B0604020202020204" pitchFamily="34" charset="0"/>
                <a:cs typeface="Helvetica" panose="020B0604020202020204" pitchFamily="34" charset="0"/>
              </a:defRPr>
            </a:lvl1p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lvl1pPr>
              <a:defRPr>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r>
              <a:rPr lang="en-US"/>
              <a:t>&lt;Course Name&gt;: &lt;Topic Name&gt;</a:t>
            </a:r>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lvl1pPr>
              <a:defRPr>
                <a:latin typeface="Helvetica" panose="020B0604020202020204" pitchFamily="34" charset="0"/>
                <a:cs typeface="Helvetica" panose="020B0604020202020204" pitchFamily="34" charset="0"/>
              </a:defRPr>
            </a:lvl1pPr>
          </a:lstStyle>
          <a:p>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elvetica" panose="020B0604020202020204" pitchFamily="34" charset="0"/>
                <a:cs typeface="Helvetica" panose="020B0604020202020204" pitchFamily="34" charset="0"/>
              </a:defRPr>
            </a:lvl1p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lvl1pPr>
              <a:defRPr>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r>
              <a:rPr lang="en-US"/>
              <a:t>&lt;Course Name&gt;: &lt;Topic Name&gt;</a:t>
            </a:r>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lvl1pPr>
              <a:defRPr>
                <a:latin typeface="Helvetica" panose="020B0604020202020204" pitchFamily="34" charset="0"/>
                <a:cs typeface="Helvetica" panose="020B0604020202020204" pitchFamily="34" charset="0"/>
              </a:defRPr>
            </a:lvl1p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1A5B5F30-9B46-4155-984A-38DC4F3DCBC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elvetica" panose="020B0604020202020204" pitchFamily="34" charset="0"/>
                <a:cs typeface="Helvetica" panose="020B0604020202020204" pitchFamily="34" charset="0"/>
              </a:defRPr>
            </a:lvl1p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lvl1pPr>
              <a:defRPr>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r>
              <a:rPr lang="en-US"/>
              <a:t>&lt;Course Name&gt;: &lt;Topic Name&gt;</a:t>
            </a:r>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lvl1pPr>
              <a:defRPr>
                <a:latin typeface="Helvetica" panose="020B0604020202020204" pitchFamily="34" charset="0"/>
                <a:cs typeface="Helvetica" panose="020B0604020202020204" pitchFamily="34" charset="0"/>
              </a:defRPr>
            </a:lvl1pPr>
          </a:lstStyle>
          <a:p>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elvetica" panose="020B0604020202020204" pitchFamily="34" charset="0"/>
                <a:cs typeface="Helvetica" panose="020B0604020202020204" pitchFamily="34" charset="0"/>
              </a:defRPr>
            </a:lvl1p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lvl1pPr>
              <a:defRPr>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r>
              <a:rPr lang="en-US"/>
              <a:t>&lt;Course Name&gt;: &lt;Topic Name&gt;</a:t>
            </a:r>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lvl1pPr>
              <a:defRPr>
                <a:latin typeface="Helvetica" panose="020B0604020202020204" pitchFamily="34" charset="0"/>
                <a:cs typeface="Helvetica" panose="020B0604020202020204" pitchFamily="34" charset="0"/>
              </a:defRPr>
            </a:lvl1pPr>
          </a:lstStyle>
          <a:p>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3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elvetica" panose="020B0604020202020204" pitchFamily="34" charset="0"/>
                <a:cs typeface="Helvetica" panose="020B0604020202020204" pitchFamily="34" charset="0"/>
              </a:defRPr>
            </a:lvl1p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lvl1pPr>
              <a:defRPr>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r>
              <a:rPr lang="en-US"/>
              <a:t>&lt;Course Name&gt;: &lt;Topic Name&gt;</a:t>
            </a:r>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lvl1pPr>
              <a:defRPr>
                <a:latin typeface="Helvetica" panose="020B0604020202020204" pitchFamily="34" charset="0"/>
                <a:cs typeface="Helvetica" panose="020B0604020202020204" pitchFamily="34" charset="0"/>
              </a:defRPr>
            </a:lvl1pPr>
          </a:lstStyle>
          <a:p>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3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elvetica" panose="020B0604020202020204" pitchFamily="34" charset="0"/>
                <a:cs typeface="Helvetica" panose="020B0604020202020204" pitchFamily="34" charset="0"/>
              </a:defRPr>
            </a:lvl1p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lvl1pPr>
              <a:defRPr>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r>
              <a:rPr lang="en-US"/>
              <a:t>&lt;Course Name&gt;: &lt;Topic Name&gt;</a:t>
            </a:r>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lvl1pPr>
              <a:defRPr>
                <a:latin typeface="Helvetica" panose="020B0604020202020204" pitchFamily="34" charset="0"/>
                <a:cs typeface="Helvetica" panose="020B0604020202020204" pitchFamily="34" charset="0"/>
              </a:defRPr>
            </a:lvl1pPr>
          </a:lstStyle>
          <a:p>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3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elvetica" panose="020B0604020202020204" pitchFamily="34" charset="0"/>
                <a:cs typeface="Helvetica" panose="020B0604020202020204" pitchFamily="34" charset="0"/>
              </a:defRPr>
            </a:lvl1p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lvl1pPr>
              <a:defRPr>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r>
              <a:rPr lang="en-US"/>
              <a:t>&lt;Course Name&gt;: &lt;Topic Name&gt;</a:t>
            </a:r>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lvl1pPr>
              <a:defRPr>
                <a:latin typeface="Helvetica" panose="020B0604020202020204" pitchFamily="34" charset="0"/>
                <a:cs typeface="Helvetica" panose="020B0604020202020204" pitchFamily="34" charset="0"/>
              </a:defRPr>
            </a:lvl1pPr>
          </a:lstStyle>
          <a:p>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3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elvetica" panose="020B0604020202020204" pitchFamily="34" charset="0"/>
                <a:cs typeface="Helvetica" panose="020B0604020202020204" pitchFamily="34" charset="0"/>
              </a:defRPr>
            </a:lvl1p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lvl1pPr>
              <a:defRPr>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r>
              <a:rPr lang="en-US"/>
              <a:t>&lt;Course Name&gt;: &lt;Topic Name&gt;</a:t>
            </a:r>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lvl1pPr>
              <a:defRPr>
                <a:latin typeface="Helvetica" panose="020B0604020202020204" pitchFamily="34" charset="0"/>
                <a:cs typeface="Helvetica" panose="020B0604020202020204" pitchFamily="34" charset="0"/>
              </a:defRPr>
            </a:lvl1pPr>
          </a:lstStyle>
          <a:p>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4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elvetica" panose="020B0604020202020204" pitchFamily="34" charset="0"/>
                <a:cs typeface="Helvetica" panose="020B0604020202020204" pitchFamily="34" charset="0"/>
              </a:defRPr>
            </a:lvl1p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lvl1pPr>
              <a:defRPr>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r>
              <a:rPr lang="en-US"/>
              <a:t>&lt;Course Name&gt;: &lt;Topic Name&gt;</a:t>
            </a:r>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lvl1pPr>
              <a:defRPr>
                <a:latin typeface="Helvetica" panose="020B0604020202020204" pitchFamily="34" charset="0"/>
                <a:cs typeface="Helvetica" panose="020B0604020202020204" pitchFamily="34" charset="0"/>
              </a:defRPr>
            </a:lvl1pPr>
          </a:lstStyle>
          <a:p>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4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elvetica" panose="020B0604020202020204" pitchFamily="34" charset="0"/>
                <a:cs typeface="Helvetica" panose="020B0604020202020204" pitchFamily="34" charset="0"/>
              </a:defRPr>
            </a:lvl1p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lvl1pPr>
              <a:defRPr>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r>
              <a:rPr lang="en-US"/>
              <a:t>&lt;Course Name&gt;: &lt;Topic Name&gt;</a:t>
            </a:r>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lvl1pPr>
              <a:defRPr>
                <a:latin typeface="Helvetica" panose="020B0604020202020204" pitchFamily="34" charset="0"/>
                <a:cs typeface="Helvetica" panose="020B0604020202020204" pitchFamily="34" charset="0"/>
              </a:defRPr>
            </a:lvl1pPr>
          </a:lstStyle>
          <a:p>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4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elvetica" panose="020B0604020202020204" pitchFamily="34" charset="0"/>
                <a:cs typeface="Helvetica" panose="020B0604020202020204" pitchFamily="34" charset="0"/>
              </a:defRPr>
            </a:lvl1p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lvl1pPr>
              <a:defRPr>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r>
              <a:rPr lang="en-US"/>
              <a:t>&lt;Course Name&gt;: &lt;Topic Name&gt;</a:t>
            </a:r>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lvl1pPr>
              <a:defRPr>
                <a:latin typeface="Helvetica" panose="020B0604020202020204" pitchFamily="34" charset="0"/>
                <a:cs typeface="Helvetica" panose="020B0604020202020204" pitchFamily="34" charset="0"/>
              </a:defRPr>
            </a:lvl1pPr>
          </a:lstStyle>
          <a:p>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4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elvetica" panose="020B0604020202020204" pitchFamily="34" charset="0"/>
                <a:cs typeface="Helvetica" panose="020B0604020202020204" pitchFamily="34" charset="0"/>
              </a:defRPr>
            </a:lvl1p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lvl1pPr>
              <a:defRPr>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r>
              <a:rPr lang="en-US"/>
              <a:t>&lt;Course Name&gt;: &lt;Topic Name&gt;</a:t>
            </a:r>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lvl1pPr>
              <a:defRPr>
                <a:latin typeface="Helvetica" panose="020B0604020202020204" pitchFamily="34" charset="0"/>
                <a:cs typeface="Helvetica" panose="020B0604020202020204" pitchFamily="34" charset="0"/>
              </a:defRPr>
            </a:lvl1p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A5B5F30-9B46-4155-984A-38DC4F3DCBC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4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elvetica" panose="020B0604020202020204" pitchFamily="34" charset="0"/>
                <a:cs typeface="Helvetica" panose="020B0604020202020204" pitchFamily="34" charset="0"/>
              </a:defRPr>
            </a:lvl1p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lvl1pPr>
              <a:defRPr>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r>
              <a:rPr lang="en-US"/>
              <a:t>&lt;Course Name&gt;: &lt;Topic Name&gt;</a:t>
            </a:r>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lvl1pPr>
              <a:defRPr>
                <a:latin typeface="Helvetica" panose="020B0604020202020204" pitchFamily="34" charset="0"/>
                <a:cs typeface="Helvetica" panose="020B0604020202020204" pitchFamily="34" charset="0"/>
              </a:defRPr>
            </a:lvl1pPr>
          </a:lstStyle>
          <a:p>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4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elvetica" panose="020B0604020202020204" pitchFamily="34" charset="0"/>
                <a:cs typeface="Helvetica" panose="020B0604020202020204" pitchFamily="34" charset="0"/>
              </a:defRPr>
            </a:lvl1p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lvl1pPr>
              <a:defRPr>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r>
              <a:rPr lang="en-US"/>
              <a:t>&lt;Course Name&gt;: &lt;Topic Name&gt;</a:t>
            </a:r>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lvl1pPr>
              <a:defRPr>
                <a:latin typeface="Helvetica" panose="020B0604020202020204" pitchFamily="34" charset="0"/>
                <a:cs typeface="Helvetica" panose="020B0604020202020204" pitchFamily="34" charset="0"/>
              </a:defRPr>
            </a:lvl1pPr>
          </a:lstStyle>
          <a:p>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4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elvetica" panose="020B0604020202020204" pitchFamily="34" charset="0"/>
                <a:cs typeface="Helvetica" panose="020B0604020202020204" pitchFamily="34" charset="0"/>
              </a:defRPr>
            </a:lvl1p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lvl1pPr>
              <a:defRPr>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r>
              <a:rPr lang="en-US"/>
              <a:t>&lt;Course Name&gt;: &lt;Topic Name&gt;</a:t>
            </a:r>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lvl1pPr>
              <a:defRPr>
                <a:latin typeface="Helvetica" panose="020B0604020202020204" pitchFamily="34" charset="0"/>
                <a:cs typeface="Helvetica" panose="020B0604020202020204" pitchFamily="34" charset="0"/>
              </a:defRPr>
            </a:lvl1pPr>
          </a:lstStyle>
          <a:p>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4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elvetica" panose="020B0604020202020204" pitchFamily="34" charset="0"/>
                <a:cs typeface="Helvetica" panose="020B0604020202020204" pitchFamily="34" charset="0"/>
              </a:defRPr>
            </a:lvl1p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lvl1pPr>
              <a:defRPr>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r>
              <a:rPr lang="en-US"/>
              <a:t>&lt;Course Name&gt;: &lt;Topic Name&gt;</a:t>
            </a:r>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lvl1pPr>
              <a:defRPr>
                <a:latin typeface="Helvetica" panose="020B0604020202020204" pitchFamily="34" charset="0"/>
                <a:cs typeface="Helvetica" panose="020B0604020202020204" pitchFamily="34" charset="0"/>
              </a:defRPr>
            </a:lvl1pPr>
          </a:lstStyle>
          <a:p>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5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elvetica" panose="020B0604020202020204" pitchFamily="34" charset="0"/>
                <a:cs typeface="Helvetica" panose="020B0604020202020204" pitchFamily="34" charset="0"/>
              </a:defRPr>
            </a:lvl1p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lvl1pPr>
              <a:defRPr>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r>
              <a:rPr lang="en-US"/>
              <a:t>&lt;Course Name&gt;: &lt;Topic Name&gt;</a:t>
            </a:r>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lvl1pPr>
              <a:defRPr>
                <a:latin typeface="Helvetica" panose="020B0604020202020204" pitchFamily="34" charset="0"/>
                <a:cs typeface="Helvetica" panose="020B0604020202020204" pitchFamily="34" charset="0"/>
              </a:defRPr>
            </a:lvl1pPr>
          </a:lstStyle>
          <a:p>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5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elvetica" panose="020B0604020202020204" pitchFamily="34" charset="0"/>
                <a:cs typeface="Helvetica" panose="020B0604020202020204" pitchFamily="34" charset="0"/>
              </a:defRPr>
            </a:lvl1p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lvl1pPr>
              <a:defRPr>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r>
              <a:rPr lang="en-US"/>
              <a:t>&lt;Course Name&gt;: &lt;Topic Name&gt;</a:t>
            </a:r>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lvl1pPr>
              <a:defRPr>
                <a:latin typeface="Helvetica" panose="020B0604020202020204" pitchFamily="34" charset="0"/>
                <a:cs typeface="Helvetica" panose="020B0604020202020204" pitchFamily="34" charset="0"/>
              </a:defRPr>
            </a:lvl1pPr>
          </a:lstStyle>
          <a:p>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5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elvetica" panose="020B0604020202020204" pitchFamily="34" charset="0"/>
                <a:cs typeface="Helvetica" panose="020B0604020202020204" pitchFamily="34" charset="0"/>
              </a:defRPr>
            </a:lvl1p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lvl1pPr>
              <a:defRPr>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r>
              <a:rPr lang="en-US"/>
              <a:t>&lt;Course Name&gt;: &lt;Topic Name&gt;</a:t>
            </a:r>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lvl1pPr>
              <a:defRPr>
                <a:latin typeface="Helvetica" panose="020B0604020202020204" pitchFamily="34" charset="0"/>
                <a:cs typeface="Helvetica" panose="020B0604020202020204" pitchFamily="34" charset="0"/>
              </a:defRPr>
            </a:lvl1pPr>
          </a:lstStyle>
          <a:p>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5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elvetica" panose="020B0604020202020204" pitchFamily="34" charset="0"/>
                <a:cs typeface="Helvetica" panose="020B0604020202020204" pitchFamily="34" charset="0"/>
              </a:defRPr>
            </a:lvl1p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lvl1pPr>
              <a:defRPr>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r>
              <a:rPr lang="en-US"/>
              <a:t>&lt;Course Name&gt;: &lt;Topic Name&gt;</a:t>
            </a:r>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lvl1pPr>
              <a:defRPr>
                <a:latin typeface="Helvetica" panose="020B0604020202020204" pitchFamily="34" charset="0"/>
                <a:cs typeface="Helvetica" panose="020B0604020202020204" pitchFamily="34" charset="0"/>
              </a:defRPr>
            </a:lvl1p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1A5B5F30-9B46-4155-984A-38DC4F3DCBC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1A5B5F30-9B46-4155-984A-38DC4F3DCBC9}"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A5B5F30-9B46-4155-984A-38DC4F3DCBC9}"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5B5F30-9B46-4155-984A-38DC4F3DCBC9}"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A5B5F30-9B46-4155-984A-38DC4F3DCBC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A5B5F30-9B46-4155-984A-38DC4F3DCBC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8" Type="http://schemas.openxmlformats.org/officeDocument/2006/relationships/theme" Target="../theme/theme1.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5B5F30-9B46-4155-984A-38DC4F3DCBC9}" type="datetimeFigureOut">
              <a:rPr lang="en-IN" smtClean="0"/>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7753ED-12F6-4B09-A57D-23DB00BD0763}"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Lst>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b="0" i="0" u="none"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4.xml"/><Relationship Id="rId1" Type="http://schemas.openxmlformats.org/officeDocument/2006/relationships/image" Target="../media/image2.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4.xml"/><Relationship Id="rId1" Type="http://schemas.openxmlformats.org/officeDocument/2006/relationships/image" Target="../media/image2.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4.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4.xml"/><Relationship Id="rId1" Type="http://schemas.openxmlformats.org/officeDocument/2006/relationships/image" Target="../media/image2.jpe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8.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4.xml"/><Relationship Id="rId1" Type="http://schemas.openxmlformats.org/officeDocument/2006/relationships/image" Target="../media/image2.jpe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4.xml"/><Relationship Id="rId1" Type="http://schemas.openxmlformats.org/officeDocument/2006/relationships/image" Target="../media/image2.jpe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4.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4.xml"/><Relationship Id="rId1" Type="http://schemas.openxmlformats.org/officeDocument/2006/relationships/image" Target="../media/image2.jpe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4.xml"/><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1" cstate="email"/>
          <a:stretch>
            <a:fillRect/>
          </a:stretch>
        </p:blipFill>
        <p:spPr>
          <a:xfrm>
            <a:off x="-32400" y="-27384"/>
            <a:ext cx="9189234" cy="6858000"/>
          </a:xfrm>
          <a:prstGeom prst="rect">
            <a:avLst/>
          </a:prstGeom>
        </p:spPr>
      </p:pic>
      <p:sp>
        <p:nvSpPr>
          <p:cNvPr id="5" name="Title Placeholder 1"/>
          <p:cNvSpPr txBox="1"/>
          <p:nvPr>
            <p:custDataLst>
              <p:tags r:id="rId2"/>
            </p:custDataLst>
          </p:nvPr>
        </p:nvSpPr>
        <p:spPr>
          <a:xfrm>
            <a:off x="-36512" y="548680"/>
            <a:ext cx="9180511" cy="720080"/>
          </a:xfrm>
          <a:prstGeom prst="rect">
            <a:avLst/>
          </a:prstGeom>
        </p:spPr>
        <p:txBody>
          <a:bodyPr vert="horz" lIns="91440" tIns="45720" rIns="91440" bIns="45720" rtlCol="0" anchor="t">
            <a:noAutofit/>
          </a:bodyPr>
          <a:lstStyle>
            <a:lvl1pPr algn="l" defTabSz="914400" rtl="0" eaLnBrk="1" latinLnBrk="0" hangingPunct="1">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ctr"/>
            <a:r>
              <a:rPr lang="en-US" sz="3600" dirty="0">
                <a:latin typeface="Helvetica" panose="020B0604020202020204" pitchFamily="34" charset="0"/>
                <a:cs typeface="Helvetica" panose="020B0604020202020204" pitchFamily="34" charset="0"/>
              </a:rPr>
              <a:t>Modules Summary Discussion – Q&amp;A</a:t>
            </a:r>
            <a:endParaRPr lang="en-GB" sz="3600" dirty="0">
              <a:latin typeface="Helvetica" panose="020B0604020202020204" pitchFamily="34" charset="0"/>
              <a:cs typeface="Helvetica" panose="020B0604020202020204" pitchFamily="34" charset="0"/>
            </a:endParaRPr>
          </a:p>
        </p:txBody>
      </p:sp>
      <p:sp>
        <p:nvSpPr>
          <p:cNvPr id="2" name="TextBox 1"/>
          <p:cNvSpPr txBox="1"/>
          <p:nvPr/>
        </p:nvSpPr>
        <p:spPr>
          <a:xfrm>
            <a:off x="-36513" y="6680260"/>
            <a:ext cx="9180511" cy="215444"/>
          </a:xfrm>
          <a:prstGeom prst="rect">
            <a:avLst/>
          </a:prstGeom>
          <a:noFill/>
        </p:spPr>
        <p:txBody>
          <a:bodyPr wrap="square" rtlCol="0">
            <a:spAutoFit/>
          </a:bodyPr>
          <a:lstStyle/>
          <a:p>
            <a:pPr algn="ctr"/>
            <a:r>
              <a:rPr lang="en-US" sz="800" b="1" dirty="0">
                <a:solidFill>
                  <a:schemeClr val="bg1"/>
                </a:solidFill>
                <a:latin typeface="Helvetica" panose="020B0604020202020204" pitchFamily="34" charset="0"/>
                <a:cs typeface="Helvetica" panose="020B0604020202020204" pitchFamily="34" charset="0"/>
              </a:rPr>
              <a:t>Private and Confidential</a:t>
            </a:r>
            <a:endParaRPr lang="en-IN" sz="800" b="1" dirty="0">
              <a:solidFill>
                <a:schemeClr val="bg1"/>
              </a:solidFill>
              <a:latin typeface="Helvetica" panose="020B0604020202020204" pitchFamily="34" charset="0"/>
              <a:cs typeface="Helvetica" panose="020B0604020202020204" pitchFamily="34" charset="0"/>
            </a:endParaRPr>
          </a:p>
        </p:txBody>
      </p:sp>
      <p:sp>
        <p:nvSpPr>
          <p:cNvPr id="7" name="Title Placeholder 1"/>
          <p:cNvSpPr txBox="1"/>
          <p:nvPr>
            <p:custDataLst>
              <p:tags r:id="rId3"/>
            </p:custDataLst>
          </p:nvPr>
        </p:nvSpPr>
        <p:spPr>
          <a:xfrm>
            <a:off x="35496" y="2780928"/>
            <a:ext cx="2352586" cy="720080"/>
          </a:xfrm>
          <a:prstGeom prst="rect">
            <a:avLst/>
          </a:prstGeom>
        </p:spPr>
        <p:txBody>
          <a:bodyPr vert="horz" lIns="91440" tIns="45720" rIns="91440" bIns="45720" rtlCol="0" anchor="t">
            <a:normAutofit/>
          </a:bodyPr>
          <a:lstStyle>
            <a:lvl1pPr algn="l" defTabSz="914400" rtl="0" eaLnBrk="1" latinLnBrk="0" hangingPunct="1">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ctr"/>
            <a:r>
              <a:rPr lang="en-GB" sz="3600" dirty="0">
                <a:latin typeface="Helvetica" panose="020B0604020202020204" pitchFamily="34" charset="0"/>
                <a:cs typeface="Helvetica" panose="020B0604020202020204" pitchFamily="34" charset="0"/>
              </a:rPr>
              <a:t>CR 2.1</a:t>
            </a:r>
            <a:endParaRPr lang="en-GB" sz="3600" dirty="0">
              <a:latin typeface="Helvetica" panose="020B0604020202020204" pitchFamily="34" charset="0"/>
              <a:cs typeface="Helvetica"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90800"/>
            <a:ext cx="8229600" cy="1143000"/>
          </a:xfrm>
        </p:spPr>
        <p:txBody>
          <a:bodyPr>
            <a:normAutofit/>
          </a:bodyPr>
          <a:lstStyle/>
          <a:p>
            <a:r>
              <a:rPr lang="en-US" sz="3000" dirty="0"/>
              <a:t>Any Questions?</a:t>
            </a:r>
            <a:endParaRPr lang="en-US" sz="3000" dirty="0"/>
          </a:p>
        </p:txBody>
      </p:sp>
      <p:sp>
        <p:nvSpPr>
          <p:cNvPr id="3" name="TextBox 2"/>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9</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4" name="Rectangle 3"/>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5" name="Straight Connector 4"/>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sz="2000" dirty="0"/>
          </a:p>
          <a:p>
            <a:endParaRPr lang="en-US" sz="2000" dirty="0"/>
          </a:p>
          <a:p>
            <a:endParaRPr lang="en-US" sz="2000" dirty="0"/>
          </a:p>
          <a:p>
            <a:endParaRPr lang="en-US" sz="2000" dirty="0"/>
          </a:p>
        </p:txBody>
      </p:sp>
      <p:pic>
        <p:nvPicPr>
          <p:cNvPr id="8" name="Picture 7"/>
          <p:cNvPicPr/>
          <p:nvPr/>
        </p:nvPicPr>
        <p:blipFill>
          <a:blip r:embed="rId1" cstate="email"/>
          <a:stretch>
            <a:fillRect/>
          </a:stretch>
        </p:blipFill>
        <p:spPr>
          <a:xfrm>
            <a:off x="792000" y="2880000"/>
            <a:ext cx="7560000" cy="1440000"/>
          </a:xfrm>
          <a:prstGeom prst="rect">
            <a:avLst/>
          </a:prstGeom>
        </p:spPr>
      </p:pic>
      <p:sp>
        <p:nvSpPr>
          <p:cNvPr id="9" name="Rectangle 8"/>
          <p:cNvSpPr/>
          <p:nvPr/>
        </p:nvSpPr>
        <p:spPr>
          <a:xfrm>
            <a:off x="792000" y="3307050"/>
            <a:ext cx="7560000" cy="553998"/>
          </a:xfrm>
          <a:prstGeom prst="rect">
            <a:avLst/>
          </a:prstGeom>
        </p:spPr>
        <p:txBody>
          <a:bodyPr wrap="square">
            <a:spAutoFit/>
          </a:bodyPr>
          <a:lstStyle/>
          <a:p>
            <a:pPr algn="ctr"/>
            <a:r>
              <a:rPr lang="en-US" sz="3000" b="1" dirty="0">
                <a:latin typeface="Helvetica" panose="020B0604020202020204" pitchFamily="34" charset="0"/>
                <a:cs typeface="Helvetica" panose="020B0604020202020204" pitchFamily="34" charset="0"/>
              </a:rPr>
              <a:t>Fit in with Family Rules and Routines</a:t>
            </a:r>
            <a:endParaRPr lang="en-US" sz="3000" b="1" dirty="0">
              <a:latin typeface="Helvetica" panose="020B0604020202020204" pitchFamily="34" charset="0"/>
              <a:cs typeface="Helvetica" panose="020B0604020202020204" pitchFamily="34" charset="0"/>
            </a:endParaRPr>
          </a:p>
        </p:txBody>
      </p:sp>
      <p:sp>
        <p:nvSpPr>
          <p:cNvPr id="5" name="TextBox 4"/>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10</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6" name="Rectangle 5"/>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Khasnobis\Desktop\Eldercare Final Hero Images\Fit-in-with-family-rules-routines.jpg"/>
          <p:cNvPicPr preferRelativeResize="0">
            <a:picLocks noChangeArrowheads="1"/>
          </p:cNvPicPr>
          <p:nvPr/>
        </p:nvPicPr>
        <p:blipFill>
          <a:blip r:embed="rId1" cstate="email"/>
          <a:srcRect/>
          <a:stretch>
            <a:fillRect/>
          </a:stretch>
        </p:blipFill>
        <p:spPr bwMode="auto">
          <a:xfrm>
            <a:off x="0" y="1357200"/>
            <a:ext cx="9144000" cy="5256000"/>
          </a:xfrm>
          <a:prstGeom prst="rect">
            <a:avLst/>
          </a:prstGeom>
          <a:noFill/>
          <a:extLst>
            <a:ext uri="{909E8E84-426E-40DD-AFC4-6F175D3DCCD1}">
              <a14:hiddenFill xmlns:a14="http://schemas.microsoft.com/office/drawing/2010/main">
                <a:solidFill>
                  <a:srgbClr val="FFFFFF"/>
                </a:solidFill>
              </a14:hiddenFill>
            </a:ext>
          </a:extLst>
        </p:spPr>
      </p:pic>
      <p:sp>
        <p:nvSpPr>
          <p:cNvPr id="5"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6"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9"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pPr>
              <a:buSzPct val="25000"/>
            </a:pPr>
            <a:r>
              <a:rPr lang="en-US" sz="3600" b="1" dirty="0">
                <a:solidFill>
                  <a:schemeClr val="lt1"/>
                </a:solidFill>
                <a:latin typeface="Helvetica Neue"/>
                <a:ea typeface="Helvetica Neue"/>
                <a:cs typeface="Helvetica Neue"/>
              </a:rPr>
              <a:t>Fit in with Family Rules and Routines</a:t>
            </a:r>
            <a:endParaRPr lang="en-SG" sz="3600" b="1" dirty="0">
              <a:solidFill>
                <a:schemeClr val="lt1"/>
              </a:solidFill>
              <a:latin typeface="Helvetica Neue"/>
              <a:ea typeface="Helvetica Neue"/>
              <a:cs typeface="Helvetica Neue"/>
              <a:sym typeface="Helvetica Neue"/>
            </a:endParaRPr>
          </a:p>
        </p:txBody>
      </p:sp>
    </p:spTree>
  </p:cSld>
  <p:clrMapOvr>
    <a:masterClrMapping/>
  </p:clrMapOvr>
  <mc:AlternateContent xmlns:mc="http://schemas.openxmlformats.org/markup-compatibility/2006">
    <mc:Choice xmlns:p14="http://schemas.microsoft.com/office/powerpoint/2010/main" Requires="p14">
      <p:transition spd="slow" p14:dur="2000" advTm="5600"/>
    </mc:Choice>
    <mc:Fallback>
      <p:transition spd="slow" advTm="56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t>Post-Module Activity</a:t>
            </a:r>
            <a:endParaRPr lang="en-US" sz="3000" dirty="0"/>
          </a:p>
        </p:txBody>
      </p:sp>
      <p:sp>
        <p:nvSpPr>
          <p:cNvPr id="5" name="Content Placeholder 2"/>
          <p:cNvSpPr txBox="1"/>
          <p:nvPr/>
        </p:nvSpPr>
        <p:spPr>
          <a:xfrm>
            <a:off x="685800" y="1447800"/>
            <a:ext cx="7848600" cy="27432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endParaRPr kumimoji="0" lang="en-US" sz="3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sz="3000" b="0" i="0" u="none" strike="noStrike" kern="1200" cap="none" spc="0" normalizeH="0" baseline="0" noProof="0" dirty="0">
              <a:ln>
                <a:noFill/>
              </a:ln>
              <a:solidFill>
                <a:schemeClr val="tx1"/>
              </a:solidFill>
              <a:effectLst/>
              <a:uLnTx/>
              <a:uFillTx/>
              <a:latin typeface="+mn-lt"/>
              <a:ea typeface="+mn-ea"/>
              <a:cs typeface="+mn-cs"/>
            </a:endParaRPr>
          </a:p>
          <a:p>
            <a:pPr marL="34290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GB" sz="3000" b="0" i="0" u="none" strike="noStrike" kern="1200" cap="none" spc="0" normalizeH="0" baseline="0" noProof="0" dirty="0">
              <a:ln>
                <a:noFill/>
              </a:ln>
              <a:solidFill>
                <a:schemeClr val="tx1"/>
              </a:solidFill>
              <a:effectLst/>
              <a:uLnTx/>
              <a:uFillTx/>
              <a:latin typeface="+mn-lt"/>
              <a:ea typeface="+mn-ea"/>
              <a:cs typeface="+mn-cs"/>
            </a:endParaRPr>
          </a:p>
          <a:p>
            <a:pPr marL="34290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GB" sz="3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sz="3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endParaRPr kumimoji="0" lang="en-US" sz="3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endParaRPr kumimoji="0" lang="en-US" sz="3000" b="0" i="0" u="none" strike="noStrike" kern="1200" cap="none" spc="0" normalizeH="0" baseline="0" noProof="0" dirty="0">
              <a:ln>
                <a:noFill/>
              </a:ln>
              <a:solidFill>
                <a:schemeClr val="tx1"/>
              </a:solidFill>
              <a:effectLst/>
              <a:uLnTx/>
              <a:uFillTx/>
              <a:latin typeface="+mn-lt"/>
              <a:ea typeface="+mn-ea"/>
              <a:cs typeface="+mn-cs"/>
            </a:endParaRPr>
          </a:p>
        </p:txBody>
      </p:sp>
      <p:sp>
        <p:nvSpPr>
          <p:cNvPr id="6146" name="AutoShape 2" descr="data:image/jpeg;base64,/9j/4AAQSkZJRgABAQAAAQABAAD/2wCEAAkGBhQSERQUEhQWFBUWFRcVFxcUGBQYFBQUGBcVFBQXFBcYHCYeFxokGRUUHy8gJCcpLCwsFR4xNTAqNScrLCkBCQoKDgwOGg8PGiwcHyQsLCwsLCksLCwsLCwsKSwsLCwsLCwpKSksLCwsLCkpLCwsKSwsLCwsLCwsLCwsLCksKf/AABEIAQMAwwMBIgACEQEDEQH/xAAbAAABBQEBAAAAAAAAAAAAAAABAAIDBAUGB//EAEUQAAECAwUEBQgIBQIHAAAAAAEAAgMEEQUSITHwBkFRYRNxgZGhFCJCUrHB0eEjMlNicqLS8QczQ4KSFRYkRGNzk6PC/8QAGQEAAgMBAAAAAAAAAAAAAAAAAAECAwQF/8QAJBEBAAICAgEFAAMBAAAAAAAAAAECAxESITEEEyJBQlFhcTL/2gAMAwEAAhEDEQA/APNzEQ6RNcmJkl6RLpFDVFMJQ9HpFEEaoCQxCl0iiKCAl6VLpVEClRIJekKPSlRBIJhKYhR6QqKqVEBN0xS6YqKqCAl6Y8UOmPEqNIhAS9MeJ70enPE95UKVUgn6c8T3lLyk8T3lV6oVTCz5S7ie8pwmXese8qsCntSCz07uJ7yko6JINA5MKe5NKCBJFCiDJFNRQBqgkkgEiEEUAkqoJIAgpVQSCAJKJKaigCSjVMK6GQ2DnY0MRGQCGkVaXuYwuGdWh7gSEbERvwwKoKWck3wojocRpY9po5rswVCgaJJJJAEKRqjCkagJEkqIoCuUEXBNogEUUEQgEg4pVSQCASSSKASSSSASTWpIgoAJJIhBgE66jRamz1imZjBhNGAX4jvVhjPtJo0c3JTJ6bmxmz7QPKo7bzQfoYZGERwqL7hvY05DeRwGPfWfabnOvOxJXOR5y8QGgNa0BrWjJrRg0Dsop49oCBBdEO4Yc3bh3rDe9r26dKmOuOnbkP4izQiT0Qt3BjT1hor7adi5q6po0QucXONS4knmTiU+Uk3xXthw2l73GjWtxcSeC3VjUac207natRK6vWdntkJeUA6ZjJiYP1r1HQYX3WNODzxcezDEy7aWBKvlIkVsOHCiMbeDobWsJI3ENoCDl2qHu13pZ7NuPKXkQCkCjUjFYpSJIhBAQOQROaCAF1JGiNEA2iSckgG0RTnwyMwR1oIM1FGiVEA0I0SARQAoiAjRFIyovQLLkPJpYQ6UixKRIvEYeZD44DE83HgFzuyFmCLHvuFYcECI7gTX6Np63Y9TSuqiEvcScSTXt1rJZ899fFr9Pj3PKSgS94rB22tKrmwG5Mxd+I5DsHiV1MzGbLwHRXZgYDidw7TReZRornvLnGrnEk8SSVHDXc7T9Tf8wErLOiPaxjS57iGta3EuJyAXqNgWEyz2UNHTLxR7xiIYOcOGfa4ZnlRQbMbO+RM6SIP+Je3L7Bh9H8ZGZ3Zca3XY5p5cn5hHBh/VluGBSpOtayXE7b7S3x5PDPmg+eeJGIb34rS2mtvoYV1p891QOQx87XuXnrjXE4lRw4/1I9Rl/MGJ7U0BSNC2MR5CSISSCu5AJxQTBJEIhEBIG0W5sfNthTAc5jXm6bt8VDXVBDgMq0Dli0UsvEuva7gQfilbuJ0nXqYmXuECOybhFkYNitcMWvFe0cDzFCvLNtNlPI4oLKmC+twnNpGbHHiNx3jtXWbOWjdIFV0luWaybl3wzvFQfVePqnsPgSs2PJMdS25cUT4eF0SoppiXLHOa8Uc0lrgdxBoQo6LUwaNojRKicAgG0TqJUW/shY/SxS94rDhUe7g539NnaRU8mnilM6jaURudOlsWzeggNhkee76SJyJHmN7G07SeK3JKRGdFBAglziTiSa1Vq0JoQILnnJrSevWS5szNrbdWKxSunG/xAtQFwgt9HzndeIaO417lPsFYQaPK4rQaEiA05XgcYpHI4DnU7gsOx7LfOTDnPJuVvRXDcDXzW/eOQ4Z7l6I12AAAa0NDWtGTWjAAclptb268Y8stKe5blPhHFiFxqcSd+teCr2nPtl4Re7dgOJO4K5Ge1jSXUA48Na3LzfaG2jMRMMGNwaPaT1qrHTlK7Nk4R0z5+ddGiF78SfAbgOS3NkdiYs668fo4DT58UjDm2GPSf4DetHZHYTpgI8zVkHNrRhEjdXqs+9md3Fd+6ZqGsaBDYwXWsbg1o4ALVe8UjUMePFN+5GztkrPhtuNlobgPTjC/EdzJOXUKBeYbdWPBl5q7Awa5oddrUNNXCjScaUFccqr0S1rbZAhF7jSm7eeQHFeS2paTpiK6I7Nxy3ADAAdQUcdrWns8ta1jUKqCdRJXs6sUCnlCiYAIoURASAopURQbrbGj+a08hXwXc2LPXsK7l5jY03hdO7LqXZWNOUIWG8cbOnjnnRl/xK2fuPbMsHmxPNfyeBge1o7281w698fJMm5d8KIPNcKV3g5gjmDQ/uvErZsZ8tGfCiCjmnPc5voubyPxWuk7hhyV1ZQonAI3VNKSboj2shtLnuNGtaKknkpKzrPs98aI2HDbee40HvJ4AZkr1CTsxkGG2BDxDcXO3xHn6zj4ADgAqdi2O2TYW4OjvH0jgahozuMPDid57FqSjhXBY82XfxhuwYtfKWrIWZUYKDafZ3poJhl9ytDWlcjXKoqtWz49AMFXtyavZcFGtoiNpWibTpzMvZ7IDBChVoMyc3O3udz/AGUzXUGKe2HiTTWK57au1zDbdbg52A5cT7O9Q1N5WzMUhk7VW9fJhMPmj6x4/d+K0Nj9kRhHmW1GbITsj96IOHBu/fhghsrsyARFjtq7NrD6O+rhvPLd15do4YAjXWrvciscas8Y5vPK6aJGL8T8h8tcFmWpazILCSaU3nwA5/FNtG1WwmFzjQDVOfUvNLatt0d+ODa4N955pY6zY8l4pGhtu23zD6k0aMh7zzVAKOikaFsiIiNQwzMzO5SBJIJJoqxQRKCAKSSKASKFE4BBp5R914PYu2sw1ouEC73Z9wIAPBZc/wDLZ6afLs7Fj0pirNv7LwZxgEUUI+q9tL7a50rgRyPzWXLPorptMgZqumTityY+Xblz/B4B3nTjAz/tm/TqvUqtdkhLSMMslRee7B0V+MRw4A5NbyCsRYxdmVmTITtmmY1CNMERO5UnVJONa67VYlIxacU5jE8s3qjW2iJasKdF3XJEuvLIERX5ePRB6bUpLMAq6mS521pSC+MIlwXmAgHhU8MqrSfFJGZWPMQHVqp851qEeG53Jpj4qtO242E0lx17yqlsT4gsq7M5DedcVxM7PPiuq49Q3BSx4eXcq8uaKRqPKS17WfHfUnzRk3h181QAWzYey0aaPmNowHGI+oYPe48gu9snZ2XlKFo6WKP6jwPNP/TZiGdeJ57lqm1aQxxS2SduUsH+HExMAOiUl4ZxBiA33Di2GMT20WrtD/C7oIDosGMYlwXnNc0NJaMy2hOWdCuqjWlSpJrvxXLbU7aksdBhmpcCHH1QcCOZVVc1rTqIW2w1pXcy4VJKqS0siqUKJ5QCYCiNEaIgIAAJ1EqJ1EjILpLBmqAclzlFtWGygJ4n2UVWWN1X4Z1Z3cnFqMda1vVsNwzWNJxcBrWua2ILq6zWD7btnGEoIkFX2IxIYITG2dCYmPU720VeKeKAhDgCrMHzjgqT3blNJRkJQ3oEELRFkNcwnCtKhZUtEK1HTJDMCpUmPtXff08wt7ZWbjTTyW1bWjXFzbt3dvqMN1FoWTsNChUdHd0rs7owYDz3u7adS6OcnKVqfmsOYtTmp2y2nqEIw1juWy+ZAAAwaMABhQDcBuWTPWoGgkmg4lc9O7QgVobx8Fgzk66IauPUNydcVreRbLWvjtqWrtOXgth1HF3w+KwgeKFFIGrXWkVjUMVrTedyF1JPokpIqpahdTylRMjQE6iICcGpGACNEQE66gwAXYPkOhhQmn6wbV3JzquPcTT+1Z2yNk9LFvuFYcLzjXJz/Qae0VPILetck1Vd+40nTqdopOZ1rXitWWm6Lmocai0JeZwx18VitVsrLo4ceqtGJUYrDgRsqK0Zs5VUIlbraeYiKi9ydGmFDeQlrRnRk6yUzAG5KIxaKrFmSgQ14FoAFWn2lhgdy5fyjFVZ22rgoDV27h1lFazM6hG1qx3K3blrhueJOQC5Wan3PzOHAZKONFLyS41JTFupjirDfJNv8NQon0SIVqoyiLQiAntamQIpySRKVEgE+6kAmAAUgCACekZoCnlJR0V7WMFXOIAHM8eHyTGsrhTE+PUvQtnNn/JmF7/5rxQ5Ho2+qD63HuQaaVkWwITYTMaYud67zS84+AHIDmqsxDrXWvmtKIKqs+HTuUEocvNw7pUMCPRa1oy9VkPhUVNoaKtiUmFN0xJWRLxCFoQX4c1nmNNNZWryDotFA6PrWsVXixqpaPaaLMKu6JVMcVSmpumAVla7V3vEHzs9TAZrJfjn+6ecU0haq1irHa02MuoKQN1rXgldViCINRLU+iQCCMa1PDUaJwCAFEk+5rFJAUSEmtTyEQ1BAAE4BOazd+9d1AvQ9lNj+iAixxWJm1p/p8z9/wBnXiA0GymyphUjRh9Jmxp/p/ed97lu610ERpKvmGmGCkbOdCUT4K0nQlXjMSk2DaENYkaGt60TisKYWe3lfTwgbmpGxcAqznJnSKMwtiVsxkC7FRsCjjRCSQEoqdragpma3DP9lQI4qS7rXX4o0WmteLJadyjLNa14IFqkCV1SRR3Na14JtFMQhdTCG6lRShqIagImtT7qdcT2hBGjWfwSUlCggadVa+wTXVdLG677N5q0/hecQeTvBcdHkHw33Hsc11aXSDUnDIb+xetzEyIhIGDiDTmUyDaRutOBoa0cAaHfSuWKw09RMdW7a7YInuOmXsfsV0IEaOPpfRbmIfXxf7OtdU5iihWqHDFtOr4IxpoAV3ezrWiuWLKZx2qBamvKqxp1RGZJ3HXt+at2rWIjlUjOUhJ3696Y9nX7PaiQw59lKlYMwultNuG7v+C5qacOKonyurPSo4IMh+1G+OZ1rvViCMMh7UkoMEInfQcd3adZqCNQYN7TvPyV1wJVGIMTrXyUqI2QhqIapKa1r3GiuVoujSDFNdSuIJEWa1rwSENWA1K4gK4hoFisXU1zUBC1iN1SButawRuIBlzWKSlEPn7fcUkydnEJY53EE+1VZ61Qyh9aveKV93ilMTl5xwwy7qrItyXLoLrv1mm+P7a3h/iT3DmuVWsTPbqT421pK2sc9cFvS88HUp29S8rkLRJGS2pe2S1WzjmsoReto27Wcj3XENbhgag0z50Kqum+od59ta/NZMttjCDQHy9929xdn1BSnbGBulR2vWysTEdsFtb6aLrS592HvGu1QPtHnX/H5qi/auCf+VH+RVKPtpBBLfJRhvvfJEoprSm6/vX3a71ixTUqxE2jhPOECn95+CTJ2G7KGB1uKqnpdH9K8OFWmtfNX2w60FDXgBiUoc00f0297z/9aqrYtHDzQG/hoPZie0qM2hZFZNdKXATE80D0fTPIj0R148sVjPxJJzOKvzUUuCrXKKzHP2heNIQzWtYo3VMGa9muaJYrVaNrda13olqeBrvSLUBGk1PuohiCRFutawQuqUt1rqQuICO7rXV4ckqKQt1rq8OSF1MGUPDwKSlFNCqSZNGPGoQd1SNdytueHN1is2fd9FXgWnxp71JZ8XDFc3XTp7cpLi6SOBI7sFYvqe0YIEV1ONe8A+1RALdWN9sFra+JwTwE1rVK1qmrNc6gJ4BYjH1J5rUtOLdhkccB71kwkH9r0FW4KpwlehBU2XVXGuBUzCq7FYCpldBJ1EW709rVfj/5UZPKIBEhTBqJbrWvBTQQ3Uqa1rBTlqAagkN1NU5am3Uwiu61r3topyzWurW9hagIiNa1hySuqUM1rWHJIw0BGG8h3H3FBSXOSKZaQx3/AEB7MO0KjLz7m5Dv1qqYZlxbdyHDWsE1oVNcf8rb5e/iJNTU7yntag1StarlINCfdRDVDOx7reZSmTiGVaUa888BgFFCCjc6qlghH0I7lchNV+CFRgLSgtVNl9VlrU9qaAE6ipWp4TME8MT4bMFIGLVEahmnudoujRuKW6iWIJGGo3An3da14JUTCJzNa14KMs1wVkjWteCbdQEF3WtYdSaYas3da13BNIQFe5rWu5K4pi3DWt3hyCAbr9kEYGIokaxSQHOUTrqICcGqaAtUsNNDFK1iRiFiWjM3itSejXWHiuee4kqMdztK3UC0KeEFCxissanIqtyrcVrQmKlIw1o3VmtPbTWOhRY2pA4lFrVPJQ6uPIe1Ksbk7dQtXE9rU+5rvRuLSzGEI3U+7rWu9P6NI0PR61rwQopwzWteCTofWmEF3WteCaQrHRa1rwQMJBKtNa14JEKcw9a14JpYgKxag5uta61O5qBYgIbqClPb3JI2TujsLJfY/ni/qTBsTJ4fQ/ni8fxJJLTpTEmO2NlPsvzxef3kz/aErT+V+eJx/EkkozEHtnzmx0qc4R/8kX9So/7Ik/sv/ZF/WkknERpMH7GygP8AKOX2kX9SLdkJX7M/5xf1JJJ8YNbhbNS4GEPd68T9SkOz0DDzOHpP4/iSSVU1rvws3JgsCD6n5n8uanlLEghpo3f6z/ikklFY34K0ymbZUP1fzO+PMpGy4fq+LvikknpGDf8ATodPq+LuXPmUv9PZw8XfFJJGoMzyBnDhvdy580myTOHifikkloGeRM4eJ5c1G+Tbhh4nj1opI0cIfJ28PE802JLt4cN54VSST12ETpdtMvEqMQRw4cUkktAOgHD2opJKBP/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8" name="TextBox 7"/>
          <p:cNvSpPr txBox="1"/>
          <p:nvPr/>
        </p:nvSpPr>
        <p:spPr>
          <a:xfrm>
            <a:off x="457200" y="3018951"/>
            <a:ext cx="8305800" cy="553998"/>
          </a:xfrm>
          <a:prstGeom prst="rect">
            <a:avLst/>
          </a:prstGeom>
          <a:noFill/>
        </p:spPr>
        <p:txBody>
          <a:bodyPr wrap="square" rtlCol="0">
            <a:spAutoFit/>
          </a:bodyPr>
          <a:lstStyle/>
          <a:p>
            <a:pPr algn="ctr"/>
            <a:r>
              <a:rPr lang="en-US" sz="3000" dirty="0"/>
              <a:t>Case studies</a:t>
            </a:r>
            <a:endParaRPr lang="en-US" sz="3000" dirty="0"/>
          </a:p>
        </p:txBody>
      </p:sp>
      <p:sp>
        <p:nvSpPr>
          <p:cNvPr id="6" name="TextBox 5"/>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12</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7" name="Rectangle 6"/>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9" name="Straight Connector 8"/>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05840"/>
            <a:ext cx="8534400" cy="4906963"/>
          </a:xfrm>
        </p:spPr>
        <p:txBody>
          <a:bodyPr>
            <a:normAutofit/>
          </a:bodyPr>
          <a:lstStyle/>
          <a:p>
            <a:pPr lvl="0"/>
            <a:r>
              <a:rPr lang="en-US" sz="2000" dirty="0"/>
              <a:t>Find out and follow the family’s rules and routines:</a:t>
            </a:r>
            <a:endParaRPr lang="en-US" sz="2000" dirty="0"/>
          </a:p>
          <a:p>
            <a:pPr lvl="1">
              <a:buFont typeface="Arial" panose="020B0604020202020204" pitchFamily="34" charset="0"/>
              <a:buChar char="•"/>
            </a:pPr>
            <a:r>
              <a:rPr lang="en-US" sz="2000" dirty="0"/>
              <a:t>Around meals, </a:t>
            </a:r>
            <a:endParaRPr lang="en-US" sz="2000" dirty="0"/>
          </a:p>
          <a:p>
            <a:pPr lvl="1">
              <a:buFont typeface="Arial" panose="020B0604020202020204" pitchFamily="34" charset="0"/>
              <a:buChar char="•"/>
            </a:pPr>
            <a:r>
              <a:rPr lang="en-US" sz="2000" dirty="0"/>
              <a:t>For activities such as going outdoors and watching television,</a:t>
            </a:r>
            <a:endParaRPr lang="en-US" sz="2000" dirty="0"/>
          </a:p>
          <a:p>
            <a:pPr lvl="1">
              <a:buFont typeface="Arial" panose="020B0604020202020204" pitchFamily="34" charset="0"/>
              <a:buChar char="•"/>
            </a:pPr>
            <a:r>
              <a:rPr lang="en-US" sz="2000" dirty="0"/>
              <a:t>For family spending time together,</a:t>
            </a:r>
            <a:endParaRPr lang="en-US" sz="2000" dirty="0"/>
          </a:p>
          <a:p>
            <a:pPr lvl="1">
              <a:buFont typeface="Arial" panose="020B0604020202020204" pitchFamily="34" charset="0"/>
              <a:buChar char="•"/>
            </a:pPr>
            <a:r>
              <a:rPr lang="en-US" sz="2000" dirty="0"/>
              <a:t>Around the volume of music and television, and</a:t>
            </a:r>
            <a:endParaRPr lang="en-US" sz="2000" dirty="0"/>
          </a:p>
          <a:p>
            <a:pPr lvl="1">
              <a:buFont typeface="Arial" panose="020B0604020202020204" pitchFamily="34" charset="0"/>
              <a:buChar char="•"/>
            </a:pPr>
            <a:r>
              <a:rPr lang="en-US" sz="2000" dirty="0"/>
              <a:t>For cleaning the living space of the care receiver</a:t>
            </a:r>
            <a:endParaRPr lang="en-US" sz="2000" dirty="0"/>
          </a:p>
          <a:p>
            <a:pPr lvl="0"/>
            <a:r>
              <a:rPr lang="en-US" sz="2000" dirty="0"/>
              <a:t>Adjust the care receiver’s routine for participation in family occasions</a:t>
            </a:r>
            <a:endParaRPr lang="en-US" sz="2000" dirty="0"/>
          </a:p>
          <a:p>
            <a:pPr lvl="0"/>
            <a:r>
              <a:rPr lang="en-US" sz="2000" dirty="0"/>
              <a:t>Do not ridicule or disregard the family’s beliefs</a:t>
            </a:r>
            <a:endParaRPr lang="en-US" sz="2000" dirty="0"/>
          </a:p>
          <a:p>
            <a:pPr lvl="0"/>
            <a:r>
              <a:rPr lang="en-US" sz="2000" dirty="0"/>
              <a:t>If you want to make any changes to the cleaning procedures or reorganizing the living space, first check with your employer</a:t>
            </a:r>
            <a:endParaRPr lang="en-US" sz="2000" dirty="0"/>
          </a:p>
          <a:p>
            <a:r>
              <a:rPr lang="en-US" sz="2000" dirty="0"/>
              <a:t>If the family has any rules about handling money, understand and respect these rules</a:t>
            </a:r>
            <a:endParaRPr lang="en-US" sz="2000" dirty="0"/>
          </a:p>
        </p:txBody>
      </p:sp>
      <p:sp>
        <p:nvSpPr>
          <p:cNvPr id="4" name="TextBox 3"/>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13</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5" name="Rectangle 4"/>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457200" y="15652"/>
            <a:ext cx="8229600" cy="760412"/>
          </a:xfrm>
        </p:spPr>
        <p:txBody>
          <a:bodyPr>
            <a:normAutofit/>
          </a:bodyPr>
          <a:lstStyle/>
          <a:p>
            <a:r>
              <a:rPr lang="en-US" sz="3000" dirty="0"/>
              <a:t>Summary</a:t>
            </a:r>
            <a:endParaRPr lang="en-US" sz="3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90800"/>
            <a:ext cx="8229600" cy="1143000"/>
          </a:xfrm>
        </p:spPr>
        <p:txBody>
          <a:bodyPr>
            <a:normAutofit/>
          </a:bodyPr>
          <a:lstStyle/>
          <a:p>
            <a:r>
              <a:rPr lang="en-US" sz="3000" dirty="0"/>
              <a:t>Any Questions?</a:t>
            </a:r>
            <a:endParaRPr lang="en-US" sz="3000" dirty="0"/>
          </a:p>
        </p:txBody>
      </p:sp>
      <p:sp>
        <p:nvSpPr>
          <p:cNvPr id="3" name="TextBox 2"/>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14</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4" name="Rectangle 3"/>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5" name="Straight Connector 4"/>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sz="2000" dirty="0"/>
          </a:p>
          <a:p>
            <a:endParaRPr lang="en-US" sz="2000" dirty="0"/>
          </a:p>
          <a:p>
            <a:endParaRPr lang="en-US" sz="2000" dirty="0"/>
          </a:p>
          <a:p>
            <a:endParaRPr lang="en-US" sz="2000" dirty="0"/>
          </a:p>
        </p:txBody>
      </p:sp>
      <p:pic>
        <p:nvPicPr>
          <p:cNvPr id="8" name="Picture 7"/>
          <p:cNvPicPr/>
          <p:nvPr/>
        </p:nvPicPr>
        <p:blipFill>
          <a:blip r:embed="rId1" cstate="email"/>
          <a:stretch>
            <a:fillRect/>
          </a:stretch>
        </p:blipFill>
        <p:spPr>
          <a:xfrm>
            <a:off x="792000" y="2880000"/>
            <a:ext cx="7560000" cy="1440000"/>
          </a:xfrm>
          <a:prstGeom prst="rect">
            <a:avLst/>
          </a:prstGeom>
        </p:spPr>
      </p:pic>
      <p:sp>
        <p:nvSpPr>
          <p:cNvPr id="9" name="Rectangle 8"/>
          <p:cNvSpPr/>
          <p:nvPr/>
        </p:nvSpPr>
        <p:spPr>
          <a:xfrm>
            <a:off x="792000" y="3265820"/>
            <a:ext cx="7560000" cy="553998"/>
          </a:xfrm>
          <a:prstGeom prst="rect">
            <a:avLst/>
          </a:prstGeom>
        </p:spPr>
        <p:txBody>
          <a:bodyPr wrap="square">
            <a:spAutoFit/>
          </a:bodyPr>
          <a:lstStyle/>
          <a:p>
            <a:pPr algn="ctr"/>
            <a:r>
              <a:rPr lang="en-US" sz="3000" b="1" dirty="0">
                <a:latin typeface="Helvetica" panose="020B0604020202020204" pitchFamily="34" charset="0"/>
                <a:cs typeface="Helvetica" panose="020B0604020202020204" pitchFamily="34" charset="0"/>
              </a:rPr>
              <a:t>Understanding Family Structures</a:t>
            </a:r>
            <a:endParaRPr lang="en-US" sz="3000" b="1" dirty="0">
              <a:latin typeface="Helvetica" panose="020B0604020202020204" pitchFamily="34" charset="0"/>
              <a:cs typeface="Helvetica" panose="020B0604020202020204" pitchFamily="34" charset="0"/>
            </a:endParaRPr>
          </a:p>
        </p:txBody>
      </p:sp>
      <p:sp>
        <p:nvSpPr>
          <p:cNvPr id="5" name="TextBox 4"/>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15</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6" name="Rectangle 5"/>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Khasnobis\Desktop\Eldercare Final Hero Images\Understanding-Family-Structures.jpg"/>
          <p:cNvPicPr preferRelativeResize="0">
            <a:picLocks noChangeArrowheads="1"/>
          </p:cNvPicPr>
          <p:nvPr/>
        </p:nvPicPr>
        <p:blipFill>
          <a:blip r:embed="rId1" cstate="email"/>
          <a:srcRect/>
          <a:stretch>
            <a:fillRect/>
          </a:stretch>
        </p:blipFill>
        <p:spPr bwMode="auto">
          <a:xfrm>
            <a:off x="0" y="1357200"/>
            <a:ext cx="9144000" cy="5256000"/>
          </a:xfrm>
          <a:prstGeom prst="rect">
            <a:avLst/>
          </a:prstGeom>
          <a:noFill/>
          <a:extLst>
            <a:ext uri="{909E8E84-426E-40DD-AFC4-6F175D3DCCD1}">
              <a14:hiddenFill xmlns:a14="http://schemas.microsoft.com/office/drawing/2010/main">
                <a:solidFill>
                  <a:srgbClr val="FFFFFF"/>
                </a:solidFill>
              </a14:hiddenFill>
            </a:ext>
          </a:extLst>
        </p:spPr>
      </p:pic>
      <p:sp>
        <p:nvSpPr>
          <p:cNvPr id="5"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6"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9"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pPr>
              <a:buSzPct val="25000"/>
            </a:pPr>
            <a:endParaRPr lang="en-SG" sz="3600" b="1" dirty="0">
              <a:solidFill>
                <a:schemeClr val="lt1"/>
              </a:solidFill>
              <a:latin typeface="Helvetica Neue"/>
              <a:ea typeface="Helvetica Neue"/>
              <a:cs typeface="Helvetica Neue"/>
              <a:sym typeface="Helvetica Neue"/>
            </a:endParaRPr>
          </a:p>
          <a:p>
            <a:pPr>
              <a:buSzPct val="25000"/>
            </a:pPr>
            <a:r>
              <a:rPr lang="en-US" sz="3600" b="1" dirty="0">
                <a:solidFill>
                  <a:schemeClr val="lt1"/>
                </a:solidFill>
                <a:latin typeface="Helvetica Neue"/>
                <a:ea typeface="Helvetica Neue"/>
                <a:cs typeface="Helvetica Neue"/>
              </a:rPr>
              <a:t>Understanding Family Structures </a:t>
            </a:r>
            <a:endParaRPr lang="en-US" sz="3600" b="1" dirty="0">
              <a:solidFill>
                <a:schemeClr val="lt1"/>
              </a:solidFill>
              <a:latin typeface="Helvetica Neue"/>
              <a:ea typeface="Helvetica Neue"/>
              <a:cs typeface="Helvetica Neue"/>
            </a:endParaRPr>
          </a:p>
          <a:p>
            <a:pPr marL="0" marR="0" lvl="0" indent="0" algn="l" rtl="0">
              <a:spcBef>
                <a:spcPts val="0"/>
              </a:spcBef>
              <a:buSzPct val="25000"/>
              <a:buNone/>
            </a:pPr>
            <a:r>
              <a:rPr lang="en-SG" sz="3600" b="1" i="0" u="none" strike="noStrike" cap="none" baseline="0" dirty="0">
                <a:solidFill>
                  <a:schemeClr val="lt1"/>
                </a:solidFill>
                <a:latin typeface="Helvetica Neue"/>
                <a:ea typeface="Helvetica Neue"/>
                <a:cs typeface="Helvetica Neue"/>
                <a:sym typeface="Helvetica Neue"/>
              </a:rPr>
              <a:t> </a:t>
            </a:r>
            <a:endParaRPr lang="en-SG" sz="3600" b="1" i="0" u="none" strike="noStrike" cap="none" baseline="0" dirty="0">
              <a:solidFill>
                <a:schemeClr val="lt1"/>
              </a:solidFill>
              <a:latin typeface="Helvetica Neue"/>
              <a:ea typeface="Helvetica Neue"/>
              <a:cs typeface="Helvetica Neue"/>
              <a:sym typeface="Helvetica Neue"/>
            </a:endParaRPr>
          </a:p>
        </p:txBody>
      </p:sp>
    </p:spTree>
  </p:cSld>
  <p:clrMapOvr>
    <a:masterClrMapping/>
  </p:clrMapOvr>
  <mc:AlternateContent xmlns:mc="http://schemas.openxmlformats.org/markup-compatibility/2006">
    <mc:Choice xmlns:p14="http://schemas.microsoft.com/office/powerpoint/2010/main" Requires="p14">
      <p:transition spd="slow" p14:dur="2000" advTm="5600"/>
    </mc:Choice>
    <mc:Fallback>
      <p:transition spd="slow" advTm="56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14400"/>
            <a:ext cx="8534400" cy="4906963"/>
          </a:xfrm>
        </p:spPr>
        <p:txBody>
          <a:bodyPr>
            <a:normAutofit/>
          </a:bodyPr>
          <a:lstStyle/>
          <a:p>
            <a:pPr lvl="0"/>
            <a:r>
              <a:rPr lang="en-US" sz="2000" dirty="0"/>
              <a:t>The main types of families in today’s society</a:t>
            </a:r>
            <a:endParaRPr lang="en-US" sz="2000" dirty="0"/>
          </a:p>
          <a:p>
            <a:pPr lvl="1">
              <a:buFont typeface="Arial" panose="020B0604020202020204" pitchFamily="34" charset="0"/>
              <a:buChar char="•"/>
            </a:pPr>
            <a:r>
              <a:rPr lang="en-US" sz="2000" dirty="0"/>
              <a:t>Nuclear family,</a:t>
            </a:r>
            <a:endParaRPr lang="en-US" sz="2000" dirty="0"/>
          </a:p>
          <a:p>
            <a:pPr lvl="1">
              <a:buFont typeface="Arial" panose="020B0604020202020204" pitchFamily="34" charset="0"/>
              <a:buChar char="•"/>
            </a:pPr>
            <a:r>
              <a:rPr lang="en-US" sz="2000" dirty="0"/>
              <a:t>Dual-career family,</a:t>
            </a:r>
            <a:endParaRPr lang="en-US" sz="2000" dirty="0"/>
          </a:p>
          <a:p>
            <a:pPr lvl="1">
              <a:buFont typeface="Arial" panose="020B0604020202020204" pitchFamily="34" charset="0"/>
              <a:buChar char="•"/>
            </a:pPr>
            <a:r>
              <a:rPr lang="en-US" sz="2000" dirty="0"/>
              <a:t>Extended family,</a:t>
            </a:r>
            <a:endParaRPr lang="en-US" sz="2000" dirty="0"/>
          </a:p>
          <a:p>
            <a:pPr lvl="1">
              <a:buFont typeface="Arial" panose="020B0604020202020204" pitchFamily="34" charset="0"/>
              <a:buChar char="•"/>
            </a:pPr>
            <a:r>
              <a:rPr lang="en-US" sz="2000" dirty="0"/>
              <a:t>Single parent family,</a:t>
            </a:r>
            <a:endParaRPr lang="en-US" sz="2000" dirty="0"/>
          </a:p>
          <a:p>
            <a:pPr lvl="1">
              <a:buFont typeface="Arial" panose="020B0604020202020204" pitchFamily="34" charset="0"/>
              <a:buChar char="•"/>
            </a:pPr>
            <a:r>
              <a:rPr lang="en-US" sz="2000" dirty="0"/>
              <a:t>Bi-nuclear family, and</a:t>
            </a:r>
            <a:endParaRPr lang="en-US" sz="2000" dirty="0"/>
          </a:p>
          <a:p>
            <a:pPr lvl="1">
              <a:buFont typeface="Arial" panose="020B0604020202020204" pitchFamily="34" charset="0"/>
              <a:buChar char="•"/>
            </a:pPr>
            <a:r>
              <a:rPr lang="en-US" sz="2000" dirty="0"/>
              <a:t>Blended family</a:t>
            </a:r>
            <a:endParaRPr lang="en-US" sz="2000" dirty="0"/>
          </a:p>
        </p:txBody>
      </p:sp>
      <p:sp>
        <p:nvSpPr>
          <p:cNvPr id="4" name="TextBox 3"/>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17</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5" name="Rectangle 4"/>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457200" y="15652"/>
            <a:ext cx="8229600" cy="760412"/>
          </a:xfrm>
        </p:spPr>
        <p:txBody>
          <a:bodyPr>
            <a:normAutofit/>
          </a:bodyPr>
          <a:lstStyle/>
          <a:p>
            <a:r>
              <a:rPr lang="en-US" sz="3000" dirty="0"/>
              <a:t>Summary</a:t>
            </a:r>
            <a:endParaRPr lang="en-US" sz="3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90800"/>
            <a:ext cx="8229600" cy="1143000"/>
          </a:xfrm>
        </p:spPr>
        <p:txBody>
          <a:bodyPr>
            <a:normAutofit/>
          </a:bodyPr>
          <a:lstStyle/>
          <a:p>
            <a:r>
              <a:rPr lang="en-US" sz="3000" dirty="0"/>
              <a:t>Any Questions?</a:t>
            </a:r>
            <a:endParaRPr lang="en-US" sz="3000" dirty="0"/>
          </a:p>
        </p:txBody>
      </p:sp>
      <p:sp>
        <p:nvSpPr>
          <p:cNvPr id="3" name="TextBox 2"/>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18</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4" name="Rectangle 3"/>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5" name="Straight Connector 4"/>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sz="2000" dirty="0"/>
          </a:p>
          <a:p>
            <a:endParaRPr lang="en-US" sz="2000" dirty="0"/>
          </a:p>
          <a:p>
            <a:endParaRPr lang="en-US" sz="2000" dirty="0"/>
          </a:p>
          <a:p>
            <a:endParaRPr lang="en-US" sz="2000" dirty="0"/>
          </a:p>
        </p:txBody>
      </p:sp>
      <p:pic>
        <p:nvPicPr>
          <p:cNvPr id="8" name="Picture 7"/>
          <p:cNvPicPr/>
          <p:nvPr/>
        </p:nvPicPr>
        <p:blipFill>
          <a:blip r:embed="rId1" cstate="email"/>
          <a:stretch>
            <a:fillRect/>
          </a:stretch>
        </p:blipFill>
        <p:spPr>
          <a:xfrm>
            <a:off x="792000" y="2880000"/>
            <a:ext cx="7560000" cy="1440000"/>
          </a:xfrm>
          <a:prstGeom prst="rect">
            <a:avLst/>
          </a:prstGeom>
        </p:spPr>
      </p:pic>
      <p:sp>
        <p:nvSpPr>
          <p:cNvPr id="9" name="Rectangle 8"/>
          <p:cNvSpPr/>
          <p:nvPr/>
        </p:nvSpPr>
        <p:spPr>
          <a:xfrm>
            <a:off x="792000" y="3265820"/>
            <a:ext cx="7560000" cy="553998"/>
          </a:xfrm>
          <a:prstGeom prst="rect">
            <a:avLst/>
          </a:prstGeom>
        </p:spPr>
        <p:txBody>
          <a:bodyPr wrap="square">
            <a:spAutoFit/>
          </a:bodyPr>
          <a:lstStyle/>
          <a:p>
            <a:pPr algn="ctr"/>
            <a:r>
              <a:rPr lang="en-US" sz="3000" b="1" dirty="0">
                <a:latin typeface="Helvetica" panose="020B0604020202020204" pitchFamily="34" charset="0"/>
                <a:cs typeface="Helvetica" panose="020B0604020202020204" pitchFamily="34" charset="0"/>
              </a:rPr>
              <a:t>Prepare for the Day with the Elder</a:t>
            </a:r>
            <a:endParaRPr lang="en-US" sz="3000" b="1" dirty="0">
              <a:latin typeface="Helvetica" panose="020B0604020202020204" pitchFamily="34" charset="0"/>
              <a:cs typeface="Helvetica" panose="020B0604020202020204" pitchFamily="34" charset="0"/>
            </a:endParaRPr>
          </a:p>
        </p:txBody>
      </p:sp>
      <p:sp>
        <p:nvSpPr>
          <p:cNvPr id="5" name="TextBox 4"/>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6" name="Rectangle 5"/>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sz="2000" dirty="0"/>
          </a:p>
          <a:p>
            <a:endParaRPr lang="en-US" sz="2000" dirty="0"/>
          </a:p>
          <a:p>
            <a:endParaRPr lang="en-US" sz="2000" dirty="0"/>
          </a:p>
          <a:p>
            <a:endParaRPr lang="en-US" sz="2000" dirty="0"/>
          </a:p>
        </p:txBody>
      </p:sp>
      <p:pic>
        <p:nvPicPr>
          <p:cNvPr id="8" name="Picture 7"/>
          <p:cNvPicPr/>
          <p:nvPr/>
        </p:nvPicPr>
        <p:blipFill>
          <a:blip r:embed="rId1" cstate="email"/>
          <a:stretch>
            <a:fillRect/>
          </a:stretch>
        </p:blipFill>
        <p:spPr>
          <a:xfrm>
            <a:off x="792000" y="2880000"/>
            <a:ext cx="7560000" cy="1440000"/>
          </a:xfrm>
          <a:prstGeom prst="rect">
            <a:avLst/>
          </a:prstGeom>
        </p:spPr>
      </p:pic>
      <p:sp>
        <p:nvSpPr>
          <p:cNvPr id="9" name="Rectangle 8"/>
          <p:cNvSpPr/>
          <p:nvPr/>
        </p:nvSpPr>
        <p:spPr>
          <a:xfrm>
            <a:off x="971600" y="3068960"/>
            <a:ext cx="7200800" cy="1015663"/>
          </a:xfrm>
          <a:prstGeom prst="rect">
            <a:avLst/>
          </a:prstGeom>
        </p:spPr>
        <p:txBody>
          <a:bodyPr wrap="square">
            <a:spAutoFit/>
          </a:bodyPr>
          <a:lstStyle/>
          <a:p>
            <a:pPr algn="ctr"/>
            <a:r>
              <a:rPr lang="en-US" sz="3000" b="1" dirty="0">
                <a:latin typeface="Helvetica" panose="020B0604020202020204" pitchFamily="34" charset="0"/>
                <a:cs typeface="Helvetica" panose="020B0604020202020204" pitchFamily="34" charset="0"/>
              </a:rPr>
              <a:t>Keeping the Family Informed and Involved</a:t>
            </a:r>
            <a:endParaRPr lang="en-US" sz="3000" b="1" dirty="0">
              <a:latin typeface="Helvetica" panose="020B0604020202020204" pitchFamily="34" charset="0"/>
              <a:cs typeface="Helvetica" panose="020B0604020202020204" pitchFamily="34" charset="0"/>
            </a:endParaRPr>
          </a:p>
        </p:txBody>
      </p:sp>
      <p:sp>
        <p:nvSpPr>
          <p:cNvPr id="5" name="TextBox 4"/>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19</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6" name="Rectangle 5"/>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Khasnobis\Desktop\Eldercare Final Hero Images\Keeping-the-Family-Informed-and-Involved.jpg"/>
          <p:cNvPicPr preferRelativeResize="0">
            <a:picLocks noChangeArrowheads="1"/>
          </p:cNvPicPr>
          <p:nvPr/>
        </p:nvPicPr>
        <p:blipFill>
          <a:blip r:embed="rId1" cstate="email"/>
          <a:srcRect/>
          <a:stretch>
            <a:fillRect/>
          </a:stretch>
        </p:blipFill>
        <p:spPr bwMode="auto">
          <a:xfrm>
            <a:off x="0" y="1357200"/>
            <a:ext cx="9144000" cy="5256000"/>
          </a:xfrm>
          <a:prstGeom prst="rect">
            <a:avLst/>
          </a:prstGeom>
          <a:noFill/>
          <a:extLst>
            <a:ext uri="{909E8E84-426E-40DD-AFC4-6F175D3DCCD1}">
              <a14:hiddenFill xmlns:a14="http://schemas.microsoft.com/office/drawing/2010/main">
                <a:solidFill>
                  <a:srgbClr val="FFFFFF"/>
                </a:solidFill>
              </a14:hiddenFill>
            </a:ext>
          </a:extLst>
        </p:spPr>
      </p:pic>
      <p:sp>
        <p:nvSpPr>
          <p:cNvPr id="5"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6"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9"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pPr>
              <a:buSzPct val="25000"/>
            </a:pPr>
            <a:r>
              <a:rPr lang="en-US" sz="3600" b="1" dirty="0">
                <a:solidFill>
                  <a:schemeClr val="lt1"/>
                </a:solidFill>
                <a:latin typeface="Helvetica Neue"/>
                <a:ea typeface="Helvetica Neue"/>
                <a:cs typeface="Helvetica Neue"/>
              </a:rPr>
              <a:t>Keeping the Family Involved</a:t>
            </a:r>
            <a:endParaRPr lang="en-SG" sz="3600" b="1" i="0" u="none" strike="noStrike" cap="none" baseline="0" dirty="0">
              <a:solidFill>
                <a:schemeClr val="lt1"/>
              </a:solidFill>
              <a:latin typeface="Helvetica Neue"/>
              <a:ea typeface="Helvetica Neue"/>
              <a:cs typeface="Helvetica Neue"/>
              <a:sym typeface="Helvetica Neue"/>
            </a:endParaRPr>
          </a:p>
        </p:txBody>
      </p:sp>
    </p:spTree>
  </p:cSld>
  <p:clrMapOvr>
    <a:masterClrMapping/>
  </p:clrMapOvr>
  <mc:AlternateContent xmlns:mc="http://schemas.openxmlformats.org/markup-compatibility/2006">
    <mc:Choice xmlns:p14="http://schemas.microsoft.com/office/powerpoint/2010/main" Requires="p14">
      <p:transition spd="slow" p14:dur="2000" advTm="5600"/>
    </mc:Choice>
    <mc:Fallback>
      <p:transition spd="slow" advTm="560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t>Post-Module Activity</a:t>
            </a:r>
            <a:endParaRPr lang="en-US" sz="3000" dirty="0"/>
          </a:p>
        </p:txBody>
      </p:sp>
      <p:sp>
        <p:nvSpPr>
          <p:cNvPr id="5" name="Content Placeholder 2"/>
          <p:cNvSpPr txBox="1"/>
          <p:nvPr/>
        </p:nvSpPr>
        <p:spPr>
          <a:xfrm>
            <a:off x="685800" y="1447800"/>
            <a:ext cx="7848600" cy="27432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GB"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GB"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TextBox 7"/>
          <p:cNvSpPr txBox="1"/>
          <p:nvPr/>
        </p:nvSpPr>
        <p:spPr>
          <a:xfrm>
            <a:off x="533400" y="1219200"/>
            <a:ext cx="8305800" cy="553998"/>
          </a:xfrm>
          <a:prstGeom prst="rect">
            <a:avLst/>
          </a:prstGeom>
          <a:noFill/>
        </p:spPr>
        <p:txBody>
          <a:bodyPr wrap="square" rtlCol="0">
            <a:spAutoFit/>
          </a:bodyPr>
          <a:lstStyle/>
          <a:p>
            <a:pPr algn="ctr"/>
            <a:r>
              <a:rPr lang="en-US" sz="3000" dirty="0"/>
              <a:t>Events to Involve the Family</a:t>
            </a:r>
            <a:endParaRPr lang="en-US" sz="3000" dirty="0"/>
          </a:p>
        </p:txBody>
      </p:sp>
      <p:graphicFrame>
        <p:nvGraphicFramePr>
          <p:cNvPr id="7" name="Table 6"/>
          <p:cNvGraphicFramePr>
            <a:graphicFrameLocks noGrp="1"/>
          </p:cNvGraphicFramePr>
          <p:nvPr/>
        </p:nvGraphicFramePr>
        <p:xfrm>
          <a:off x="304800" y="2286000"/>
          <a:ext cx="8610600" cy="2966720"/>
        </p:xfrm>
        <a:graphic>
          <a:graphicData uri="http://schemas.openxmlformats.org/drawingml/2006/table">
            <a:tbl>
              <a:tblPr firstRow="1" bandRow="1">
                <a:tableStyleId>{5C22544A-7EE6-4342-B048-85BDC9FD1C3A}</a:tableStyleId>
              </a:tblPr>
              <a:tblGrid>
                <a:gridCol w="6934200"/>
                <a:gridCol w="1676400"/>
              </a:tblGrid>
              <a:tr h="370840">
                <a:tc>
                  <a:txBody>
                    <a:bodyPr/>
                    <a:lstStyle/>
                    <a:p>
                      <a:pPr algn="ctr"/>
                      <a:r>
                        <a:rPr lang="en-US" dirty="0"/>
                        <a:t>Event</a:t>
                      </a:r>
                      <a:endParaRPr lang="en-US" dirty="0"/>
                    </a:p>
                  </a:txBody>
                  <a:tcPr>
                    <a:solidFill>
                      <a:schemeClr val="accent4">
                        <a:lumMod val="75000"/>
                      </a:schemeClr>
                    </a:solidFill>
                  </a:tcPr>
                </a:tc>
                <a:tc>
                  <a:txBody>
                    <a:bodyPr/>
                    <a:lstStyle/>
                    <a:p>
                      <a:pPr algn="ctr"/>
                      <a:r>
                        <a:rPr lang="en-US" dirty="0"/>
                        <a:t>Yes/ No</a:t>
                      </a:r>
                      <a:endParaRPr lang="en-US" dirty="0"/>
                    </a:p>
                  </a:txBody>
                  <a:tcPr>
                    <a:solidFill>
                      <a:schemeClr val="accent4">
                        <a:lumMod val="75000"/>
                      </a:schemeClr>
                    </a:solidFill>
                  </a:tcPr>
                </a:tc>
              </a:tr>
              <a:tr h="370840">
                <a:tc>
                  <a:txBody>
                    <a:bodyPr/>
                    <a:lstStyle/>
                    <a:p>
                      <a:r>
                        <a:rPr lang="en-US" dirty="0"/>
                        <a:t>Elder  slept for half an hour</a:t>
                      </a:r>
                      <a:r>
                        <a:rPr lang="en-US" baseline="0" dirty="0"/>
                        <a:t> less today</a:t>
                      </a:r>
                      <a:endParaRPr lang="en-US" dirty="0"/>
                    </a:p>
                  </a:txBody>
                  <a:tcPr>
                    <a:solidFill>
                      <a:schemeClr val="accent4">
                        <a:lumMod val="60000"/>
                        <a:lumOff val="40000"/>
                      </a:schemeClr>
                    </a:solidFill>
                  </a:tcPr>
                </a:tc>
                <a:tc>
                  <a:txBody>
                    <a:bodyPr/>
                    <a:lstStyle/>
                    <a:p>
                      <a:endParaRPr lang="en-US"/>
                    </a:p>
                  </a:txBody>
                  <a:tcPr>
                    <a:solidFill>
                      <a:schemeClr val="accent4">
                        <a:lumMod val="60000"/>
                        <a:lumOff val="40000"/>
                      </a:schemeClr>
                    </a:solidFill>
                  </a:tcPr>
                </a:tc>
              </a:tr>
              <a:tr h="370840">
                <a:tc>
                  <a:txBody>
                    <a:bodyPr/>
                    <a:lstStyle/>
                    <a:p>
                      <a:r>
                        <a:rPr lang="en-US" dirty="0"/>
                        <a:t>Child fell down and bruised</a:t>
                      </a:r>
                      <a:r>
                        <a:rPr lang="en-US" baseline="0" dirty="0"/>
                        <a:t> their knee</a:t>
                      </a:r>
                      <a:endParaRPr lang="en-US" dirty="0"/>
                    </a:p>
                  </a:txBody>
                  <a:tcPr>
                    <a:solidFill>
                      <a:schemeClr val="accent4">
                        <a:lumMod val="60000"/>
                        <a:lumOff val="40000"/>
                      </a:schemeClr>
                    </a:solidFill>
                  </a:tcPr>
                </a:tc>
                <a:tc>
                  <a:txBody>
                    <a:bodyPr/>
                    <a:lstStyle/>
                    <a:p>
                      <a:endParaRPr lang="en-US"/>
                    </a:p>
                  </a:txBody>
                  <a:tcPr>
                    <a:solidFill>
                      <a:schemeClr val="accent4">
                        <a:lumMod val="60000"/>
                        <a:lumOff val="40000"/>
                      </a:schemeClr>
                    </a:solidFill>
                  </a:tcPr>
                </a:tc>
              </a:tr>
              <a:tr h="370840">
                <a:tc>
                  <a:txBody>
                    <a:bodyPr/>
                    <a:lstStyle/>
                    <a:p>
                      <a:r>
                        <a:rPr lang="en-US" dirty="0"/>
                        <a:t>Elder made a good progress during evening walk today</a:t>
                      </a:r>
                      <a:endParaRPr lang="en-US" dirty="0"/>
                    </a:p>
                  </a:txBody>
                  <a:tcPr>
                    <a:solidFill>
                      <a:schemeClr val="accent4">
                        <a:lumMod val="60000"/>
                        <a:lumOff val="40000"/>
                      </a:schemeClr>
                    </a:solidFill>
                  </a:tcPr>
                </a:tc>
                <a:tc>
                  <a:txBody>
                    <a:bodyPr/>
                    <a:lstStyle/>
                    <a:p>
                      <a:endParaRPr lang="en-US"/>
                    </a:p>
                  </a:txBody>
                  <a:tcPr>
                    <a:solidFill>
                      <a:schemeClr val="accent4">
                        <a:lumMod val="60000"/>
                        <a:lumOff val="40000"/>
                      </a:schemeClr>
                    </a:solidFill>
                  </a:tcPr>
                </a:tc>
              </a:tr>
              <a:tr h="370840">
                <a:tc>
                  <a:txBody>
                    <a:bodyPr/>
                    <a:lstStyle/>
                    <a:p>
                      <a:r>
                        <a:rPr lang="en-US" dirty="0"/>
                        <a:t>Elder has lately been having trouble breathing</a:t>
                      </a:r>
                      <a:endParaRPr lang="en-US" dirty="0"/>
                    </a:p>
                  </a:txBody>
                  <a:tcPr>
                    <a:solidFill>
                      <a:schemeClr val="accent4">
                        <a:lumMod val="60000"/>
                        <a:lumOff val="40000"/>
                      </a:schemeClr>
                    </a:solidFill>
                  </a:tcPr>
                </a:tc>
                <a:tc>
                  <a:txBody>
                    <a:bodyPr/>
                    <a:lstStyle/>
                    <a:p>
                      <a:endParaRPr lang="en-US"/>
                    </a:p>
                  </a:txBody>
                  <a:tcPr>
                    <a:solidFill>
                      <a:schemeClr val="accent4">
                        <a:lumMod val="60000"/>
                        <a:lumOff val="40000"/>
                      </a:schemeClr>
                    </a:solidFill>
                  </a:tcPr>
                </a:tc>
              </a:tr>
              <a:tr h="370840">
                <a:tc>
                  <a:txBody>
                    <a:bodyPr/>
                    <a:lstStyle/>
                    <a:p>
                      <a:r>
                        <a:rPr lang="en-US" dirty="0"/>
                        <a:t>Baby  soiled three diapers yesterday</a:t>
                      </a:r>
                      <a:endParaRPr lang="en-US" dirty="0"/>
                    </a:p>
                  </a:txBody>
                  <a:tcPr>
                    <a:solidFill>
                      <a:schemeClr val="accent4">
                        <a:lumMod val="60000"/>
                        <a:lumOff val="40000"/>
                      </a:schemeClr>
                    </a:solidFill>
                  </a:tcPr>
                </a:tc>
                <a:tc>
                  <a:txBody>
                    <a:bodyPr/>
                    <a:lstStyle/>
                    <a:p>
                      <a:endParaRPr lang="en-US"/>
                    </a:p>
                  </a:txBody>
                  <a:tcPr>
                    <a:solidFill>
                      <a:schemeClr val="accent4">
                        <a:lumMod val="60000"/>
                        <a:lumOff val="40000"/>
                      </a:schemeClr>
                    </a:solidFill>
                  </a:tcPr>
                </a:tc>
              </a:tr>
              <a:tr h="370840">
                <a:tc>
                  <a:txBody>
                    <a:bodyPr/>
                    <a:lstStyle/>
                    <a:p>
                      <a:r>
                        <a:rPr lang="en-US" dirty="0"/>
                        <a:t>Child’s water consumption has been very less in the last two days</a:t>
                      </a:r>
                      <a:endParaRPr lang="en-US" dirty="0"/>
                    </a:p>
                  </a:txBody>
                  <a:tcPr>
                    <a:solidFill>
                      <a:schemeClr val="accent4">
                        <a:lumMod val="60000"/>
                        <a:lumOff val="40000"/>
                      </a:schemeClr>
                    </a:solidFill>
                  </a:tcPr>
                </a:tc>
                <a:tc>
                  <a:txBody>
                    <a:bodyPr/>
                    <a:lstStyle/>
                    <a:p>
                      <a:endParaRPr lang="en-US"/>
                    </a:p>
                  </a:txBody>
                  <a:tcPr>
                    <a:solidFill>
                      <a:schemeClr val="accent4">
                        <a:lumMod val="60000"/>
                        <a:lumOff val="40000"/>
                      </a:schemeClr>
                    </a:solidFill>
                  </a:tcPr>
                </a:tc>
              </a:tr>
              <a:tr h="370840">
                <a:tc>
                  <a:txBody>
                    <a:bodyPr/>
                    <a:lstStyle/>
                    <a:p>
                      <a:r>
                        <a:rPr lang="en-US" dirty="0"/>
                        <a:t>Baby has been happy and is </a:t>
                      </a:r>
                      <a:r>
                        <a:rPr lang="en-US"/>
                        <a:t>eating well</a:t>
                      </a:r>
                      <a:endParaRPr lang="en-US" dirty="0"/>
                    </a:p>
                  </a:txBody>
                  <a:tcPr>
                    <a:solidFill>
                      <a:schemeClr val="accent4">
                        <a:lumMod val="60000"/>
                        <a:lumOff val="40000"/>
                      </a:schemeClr>
                    </a:solidFill>
                  </a:tcPr>
                </a:tc>
                <a:tc>
                  <a:txBody>
                    <a:bodyPr/>
                    <a:lstStyle/>
                    <a:p>
                      <a:endParaRPr lang="en-US" dirty="0"/>
                    </a:p>
                  </a:txBody>
                  <a:tcPr>
                    <a:solidFill>
                      <a:schemeClr val="accent4">
                        <a:lumMod val="60000"/>
                        <a:lumOff val="40000"/>
                      </a:schemeClr>
                    </a:solidFill>
                  </a:tcPr>
                </a:tc>
              </a:tr>
            </a:tbl>
          </a:graphicData>
        </a:graphic>
      </p:graphicFrame>
      <p:sp>
        <p:nvSpPr>
          <p:cNvPr id="9" name="TextBox 8"/>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21</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0" name="Rectangle 9"/>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1" name="Straight Connector 10"/>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14400"/>
            <a:ext cx="8534400" cy="4906963"/>
          </a:xfrm>
        </p:spPr>
        <p:txBody>
          <a:bodyPr>
            <a:normAutofit/>
          </a:bodyPr>
          <a:lstStyle/>
          <a:p>
            <a:pPr lvl="0"/>
            <a:r>
              <a:rPr lang="en-US" sz="2000" dirty="0"/>
              <a:t>At the start of your assignment, talk to your employer about the frequency of reporting</a:t>
            </a:r>
            <a:endParaRPr lang="en-US" sz="2000" dirty="0"/>
          </a:p>
          <a:p>
            <a:pPr lvl="0"/>
            <a:r>
              <a:rPr lang="en-US" sz="2000" dirty="0"/>
              <a:t>Maintain a daily log of the diet, activities, and health problems of the person</a:t>
            </a:r>
            <a:endParaRPr lang="en-US" sz="2000" dirty="0"/>
          </a:p>
          <a:p>
            <a:pPr lvl="0"/>
            <a:r>
              <a:rPr lang="en-US" sz="2000" dirty="0"/>
              <a:t>Record any purchases of grocery and medicines you have made</a:t>
            </a:r>
            <a:endParaRPr lang="en-US" sz="2000" dirty="0"/>
          </a:p>
          <a:p>
            <a:pPr lvl="0"/>
            <a:r>
              <a:rPr lang="en-US" sz="2000" dirty="0"/>
              <a:t>Document the doctor’s appointments, prescriptions, and medical records</a:t>
            </a:r>
            <a:endParaRPr lang="en-US" sz="2000" dirty="0"/>
          </a:p>
        </p:txBody>
      </p:sp>
      <p:sp>
        <p:nvSpPr>
          <p:cNvPr id="4" name="TextBox 3"/>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22</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5" name="Rectangle 4"/>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457200" y="15652"/>
            <a:ext cx="8229600" cy="760412"/>
          </a:xfrm>
        </p:spPr>
        <p:txBody>
          <a:bodyPr>
            <a:normAutofit/>
          </a:bodyPr>
          <a:lstStyle/>
          <a:p>
            <a:r>
              <a:rPr lang="en-US" sz="3000" dirty="0"/>
              <a:t>Summary</a:t>
            </a:r>
            <a:endParaRPr lang="en-US" sz="30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14400"/>
            <a:ext cx="8534400" cy="4906963"/>
          </a:xfrm>
        </p:spPr>
        <p:txBody>
          <a:bodyPr>
            <a:normAutofit/>
          </a:bodyPr>
          <a:lstStyle/>
          <a:p>
            <a:pPr lvl="0"/>
            <a:r>
              <a:rPr lang="en-US" sz="2000" dirty="0"/>
              <a:t>You must inform and involve the family:</a:t>
            </a:r>
            <a:endParaRPr lang="en-US" sz="2000" dirty="0"/>
          </a:p>
          <a:p>
            <a:pPr lvl="1">
              <a:buFont typeface="Wingdings" panose="05000000000000000000" pitchFamily="2" charset="2"/>
              <a:buChar char="§"/>
            </a:pPr>
            <a:r>
              <a:rPr lang="en-US" sz="2000" dirty="0"/>
              <a:t>If you notice a new health or emotional problem,</a:t>
            </a:r>
            <a:endParaRPr lang="en-US" sz="2000" dirty="0"/>
          </a:p>
          <a:p>
            <a:pPr lvl="1">
              <a:buFont typeface="Wingdings" panose="05000000000000000000" pitchFamily="2" charset="2"/>
              <a:buChar char="§"/>
            </a:pPr>
            <a:r>
              <a:rPr lang="en-US" sz="2000" dirty="0"/>
              <a:t>If the elder insists on smoking or drinking alcohol,</a:t>
            </a:r>
            <a:endParaRPr lang="en-US" sz="2000" dirty="0"/>
          </a:p>
          <a:p>
            <a:pPr lvl="1">
              <a:buFont typeface="Wingdings" panose="05000000000000000000" pitchFamily="2" charset="2"/>
              <a:buChar char="§"/>
            </a:pPr>
            <a:r>
              <a:rPr lang="en-US" sz="2000" dirty="0"/>
              <a:t>In choosing doctors or medical professionals for the person, </a:t>
            </a:r>
            <a:endParaRPr lang="en-US" sz="2000" dirty="0"/>
          </a:p>
          <a:p>
            <a:pPr lvl="1">
              <a:buFont typeface="Wingdings" panose="05000000000000000000" pitchFamily="2" charset="2"/>
              <a:buChar char="§"/>
            </a:pPr>
            <a:r>
              <a:rPr lang="en-US" sz="2000" dirty="0"/>
              <a:t>In taking a decision about any medical procedure or surgery that needs to be performed on the person,</a:t>
            </a:r>
            <a:endParaRPr lang="en-US" sz="2000" dirty="0"/>
          </a:p>
          <a:p>
            <a:pPr lvl="1">
              <a:buFont typeface="Wingdings" panose="05000000000000000000" pitchFamily="2" charset="2"/>
              <a:buChar char="§"/>
            </a:pPr>
            <a:r>
              <a:rPr lang="en-US" sz="2000" dirty="0"/>
              <a:t>When taking the person outside the house, and</a:t>
            </a:r>
            <a:endParaRPr lang="en-US" sz="2000" dirty="0"/>
          </a:p>
          <a:p>
            <a:pPr lvl="1">
              <a:buFont typeface="Wingdings" panose="05000000000000000000" pitchFamily="2" charset="2"/>
              <a:buChar char="§"/>
            </a:pPr>
            <a:r>
              <a:rPr lang="en-US" sz="2000" dirty="0"/>
              <a:t>If the person has an accident</a:t>
            </a:r>
            <a:endParaRPr lang="en-US" sz="2000" dirty="0"/>
          </a:p>
        </p:txBody>
      </p:sp>
      <p:sp>
        <p:nvSpPr>
          <p:cNvPr id="4" name="TextBox 3"/>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23</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5" name="Rectangle 4"/>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457200" y="15652"/>
            <a:ext cx="8229600" cy="760412"/>
          </a:xfrm>
        </p:spPr>
        <p:txBody>
          <a:bodyPr>
            <a:normAutofit/>
          </a:bodyPr>
          <a:lstStyle/>
          <a:p>
            <a:r>
              <a:rPr lang="en-US" sz="3000" dirty="0"/>
              <a:t>Summary</a:t>
            </a:r>
            <a:endParaRPr lang="en-US" sz="30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90800"/>
            <a:ext cx="8229600" cy="1143000"/>
          </a:xfrm>
        </p:spPr>
        <p:txBody>
          <a:bodyPr>
            <a:normAutofit/>
          </a:bodyPr>
          <a:lstStyle/>
          <a:p>
            <a:r>
              <a:rPr lang="en-US" sz="3000" dirty="0"/>
              <a:t>Any Questions?</a:t>
            </a:r>
            <a:endParaRPr lang="en-US" sz="3000" dirty="0"/>
          </a:p>
        </p:txBody>
      </p:sp>
      <p:sp>
        <p:nvSpPr>
          <p:cNvPr id="5" name="TextBox 4"/>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24</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6" name="Rectangle 5"/>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sz="2000" dirty="0"/>
          </a:p>
          <a:p>
            <a:endParaRPr lang="en-US" sz="2000" dirty="0"/>
          </a:p>
          <a:p>
            <a:endParaRPr lang="en-US" sz="2000" dirty="0"/>
          </a:p>
          <a:p>
            <a:endParaRPr lang="en-US" sz="2000" dirty="0"/>
          </a:p>
        </p:txBody>
      </p:sp>
      <p:pic>
        <p:nvPicPr>
          <p:cNvPr id="8" name="Picture 7"/>
          <p:cNvPicPr/>
          <p:nvPr/>
        </p:nvPicPr>
        <p:blipFill>
          <a:blip r:embed="rId1" cstate="email"/>
          <a:stretch>
            <a:fillRect/>
          </a:stretch>
        </p:blipFill>
        <p:spPr>
          <a:xfrm>
            <a:off x="792000" y="2880000"/>
            <a:ext cx="7560000" cy="1440000"/>
          </a:xfrm>
          <a:prstGeom prst="rect">
            <a:avLst/>
          </a:prstGeom>
        </p:spPr>
      </p:pic>
      <p:sp>
        <p:nvSpPr>
          <p:cNvPr id="9" name="Rectangle 8"/>
          <p:cNvSpPr/>
          <p:nvPr/>
        </p:nvSpPr>
        <p:spPr>
          <a:xfrm>
            <a:off x="792000" y="3068960"/>
            <a:ext cx="7560000" cy="1015663"/>
          </a:xfrm>
          <a:prstGeom prst="rect">
            <a:avLst/>
          </a:prstGeom>
        </p:spPr>
        <p:txBody>
          <a:bodyPr wrap="square">
            <a:spAutoFit/>
          </a:bodyPr>
          <a:lstStyle/>
          <a:p>
            <a:pPr algn="ctr"/>
            <a:r>
              <a:rPr lang="en-US" sz="3000" b="1" dirty="0">
                <a:latin typeface="Helvetica" panose="020B0604020202020204" pitchFamily="34" charset="0"/>
                <a:cs typeface="Helvetica" panose="020B0604020202020204" pitchFamily="34" charset="0"/>
              </a:rPr>
              <a:t>Planning and Escorting to Doctor's Appointments</a:t>
            </a:r>
            <a:endParaRPr lang="en-US" sz="3000" b="1" dirty="0">
              <a:latin typeface="Helvetica" panose="020B0604020202020204" pitchFamily="34" charset="0"/>
              <a:cs typeface="Helvetica" panose="020B0604020202020204" pitchFamily="34" charset="0"/>
            </a:endParaRPr>
          </a:p>
        </p:txBody>
      </p:sp>
      <p:sp>
        <p:nvSpPr>
          <p:cNvPr id="5" name="TextBox 4"/>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25</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6" name="Rectangle 5"/>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Khasnobis\Desktop\Eldercare Final Hero Images\Planning-and-Escorting-to-Doctor's_Appointments.jpg"/>
          <p:cNvPicPr preferRelativeResize="0">
            <a:picLocks noChangeArrowheads="1"/>
          </p:cNvPicPr>
          <p:nvPr/>
        </p:nvPicPr>
        <p:blipFill>
          <a:blip r:embed="rId1" cstate="email"/>
          <a:srcRect/>
          <a:stretch>
            <a:fillRect/>
          </a:stretch>
        </p:blipFill>
        <p:spPr bwMode="auto">
          <a:xfrm>
            <a:off x="0" y="1357200"/>
            <a:ext cx="9144000" cy="5256000"/>
          </a:xfrm>
          <a:prstGeom prst="rect">
            <a:avLst/>
          </a:prstGeom>
          <a:noFill/>
          <a:extLst>
            <a:ext uri="{909E8E84-426E-40DD-AFC4-6F175D3DCCD1}">
              <a14:hiddenFill xmlns:a14="http://schemas.microsoft.com/office/drawing/2010/main">
                <a:solidFill>
                  <a:srgbClr val="FFFFFF"/>
                </a:solidFill>
              </a14:hiddenFill>
            </a:ext>
          </a:extLst>
        </p:spPr>
      </p:pic>
      <p:sp>
        <p:nvSpPr>
          <p:cNvPr id="5"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6"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9"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r>
              <a:rPr lang="en-US" sz="3600" b="1" dirty="0">
                <a:solidFill>
                  <a:schemeClr val="lt1"/>
                </a:solidFill>
                <a:latin typeface="Helvetica Neue"/>
                <a:ea typeface="Helvetica Neue"/>
                <a:cs typeface="Helvetica Neue"/>
              </a:rPr>
              <a:t>Escorting to Doctor's Appointments</a:t>
            </a:r>
            <a:endParaRPr lang="en-US" sz="3600" b="1" dirty="0">
              <a:solidFill>
                <a:schemeClr val="lt1"/>
              </a:solidFill>
              <a:latin typeface="Helvetica Neue"/>
              <a:ea typeface="Helvetica Neue"/>
              <a:cs typeface="Helvetica Neue"/>
            </a:endParaRPr>
          </a:p>
        </p:txBody>
      </p:sp>
    </p:spTree>
  </p:cSld>
  <p:clrMapOvr>
    <a:masterClrMapping/>
  </p:clrMapOvr>
  <mc:AlternateContent xmlns:mc="http://schemas.openxmlformats.org/markup-compatibility/2006">
    <mc:Choice xmlns:p14="http://schemas.microsoft.com/office/powerpoint/2010/main" Requires="p14">
      <p:transition spd="slow" p14:dur="2000" advTm="5600"/>
    </mc:Choice>
    <mc:Fallback>
      <p:transition spd="slow" advTm="560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14400"/>
            <a:ext cx="8534400" cy="4906963"/>
          </a:xfrm>
        </p:spPr>
        <p:txBody>
          <a:bodyPr>
            <a:normAutofit/>
          </a:bodyPr>
          <a:lstStyle/>
          <a:p>
            <a:pPr lvl="0"/>
            <a:r>
              <a:rPr lang="en-US" sz="2000" dirty="0"/>
              <a:t>Ask the person’s family for the details of the person’s doctor and the medical records</a:t>
            </a:r>
            <a:endParaRPr lang="en-US" sz="2000" dirty="0"/>
          </a:p>
          <a:p>
            <a:pPr lvl="0"/>
            <a:r>
              <a:rPr lang="en-US" sz="2000" dirty="0"/>
              <a:t>Take the elder’s consent about planning the doctor’s visit</a:t>
            </a:r>
            <a:endParaRPr lang="en-US" sz="2000" dirty="0"/>
          </a:p>
          <a:p>
            <a:pPr lvl="0"/>
            <a:r>
              <a:rPr lang="en-US" sz="2000" dirty="0"/>
              <a:t>Ask for the family’s consent for taking the person to the doctor</a:t>
            </a:r>
            <a:endParaRPr lang="en-US" sz="2000" dirty="0"/>
          </a:p>
          <a:p>
            <a:pPr lvl="0"/>
            <a:r>
              <a:rPr lang="en-US" sz="2000" dirty="0"/>
              <a:t>Secure the doctor’s appointment</a:t>
            </a:r>
            <a:endParaRPr lang="en-US" sz="2000" dirty="0"/>
          </a:p>
          <a:p>
            <a:pPr lvl="0"/>
            <a:r>
              <a:rPr lang="en-US" sz="2000" dirty="0"/>
              <a:t>Enquire about the doctor’s fees</a:t>
            </a:r>
            <a:endParaRPr lang="en-US" sz="2000" dirty="0"/>
          </a:p>
          <a:p>
            <a:pPr lvl="0"/>
            <a:r>
              <a:rPr lang="en-US" sz="2000" dirty="0"/>
              <a:t>Estimate the other expenses </a:t>
            </a:r>
            <a:endParaRPr lang="en-US" sz="2000" dirty="0"/>
          </a:p>
          <a:p>
            <a:pPr lvl="0"/>
            <a:r>
              <a:rPr lang="en-US" sz="2000" dirty="0"/>
              <a:t>Talk to your employer and ask them for the required money</a:t>
            </a:r>
            <a:endParaRPr lang="en-US" sz="2000" dirty="0"/>
          </a:p>
          <a:p>
            <a:pPr lvl="0"/>
            <a:r>
              <a:rPr lang="en-US" sz="2000" dirty="0"/>
              <a:t>Find out about the doctor’s address and route</a:t>
            </a:r>
            <a:endParaRPr lang="en-US" sz="2000" dirty="0"/>
          </a:p>
          <a:p>
            <a:pPr lvl="0"/>
            <a:r>
              <a:rPr lang="en-US" sz="2000" dirty="0"/>
              <a:t>Gather the person’s earlier prescriptions and medical reports</a:t>
            </a:r>
            <a:endParaRPr lang="en-US" sz="2000" dirty="0"/>
          </a:p>
        </p:txBody>
      </p:sp>
      <p:sp>
        <p:nvSpPr>
          <p:cNvPr id="4" name="TextBox 3"/>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27</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5" name="Rectangle 4"/>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457200" y="15652"/>
            <a:ext cx="8229600" cy="760412"/>
          </a:xfrm>
        </p:spPr>
        <p:txBody>
          <a:bodyPr>
            <a:normAutofit/>
          </a:bodyPr>
          <a:lstStyle/>
          <a:p>
            <a:r>
              <a:rPr lang="en-US" sz="3000" dirty="0"/>
              <a:t>Summary</a:t>
            </a:r>
            <a:endParaRPr lang="en-US" sz="30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14400"/>
            <a:ext cx="8534400" cy="4906963"/>
          </a:xfrm>
        </p:spPr>
        <p:txBody>
          <a:bodyPr>
            <a:noAutofit/>
          </a:bodyPr>
          <a:lstStyle/>
          <a:p>
            <a:pPr lvl="0"/>
            <a:r>
              <a:rPr lang="en-US" sz="2000" dirty="0"/>
              <a:t>Gather other relevant documents such as daily logs and vital signs charts</a:t>
            </a:r>
            <a:endParaRPr lang="en-US" sz="2000" dirty="0"/>
          </a:p>
          <a:p>
            <a:pPr lvl="0"/>
            <a:r>
              <a:rPr lang="en-US" sz="2000" dirty="0"/>
              <a:t>Help the person get dressed in comfortable clothes and shoes</a:t>
            </a:r>
            <a:endParaRPr lang="en-US" sz="2000" dirty="0"/>
          </a:p>
          <a:p>
            <a:pPr lvl="0"/>
            <a:r>
              <a:rPr lang="en-US" sz="2000" dirty="0"/>
              <a:t>Start early and carry all documents</a:t>
            </a:r>
            <a:endParaRPr lang="en-US" sz="2000" dirty="0"/>
          </a:p>
          <a:p>
            <a:pPr lvl="0"/>
            <a:r>
              <a:rPr lang="en-US" sz="2000" dirty="0"/>
              <a:t>Carry an outing bag</a:t>
            </a:r>
            <a:endParaRPr lang="en-US" sz="2000" dirty="0"/>
          </a:p>
          <a:p>
            <a:pPr lvl="0"/>
            <a:r>
              <a:rPr lang="en-US" sz="2000" dirty="0"/>
              <a:t>When you reach the doctor’s clinic:</a:t>
            </a:r>
            <a:endParaRPr lang="en-US" sz="2000" dirty="0"/>
          </a:p>
          <a:p>
            <a:pPr lvl="1">
              <a:buFont typeface="Wingdings" panose="05000000000000000000" pitchFamily="2" charset="2"/>
              <a:buChar char="§"/>
            </a:pPr>
            <a:r>
              <a:rPr lang="en-US" sz="2000" dirty="0"/>
              <a:t>Settle the person comfortably</a:t>
            </a:r>
            <a:endParaRPr lang="en-US" sz="2000" dirty="0"/>
          </a:p>
          <a:p>
            <a:pPr lvl="1">
              <a:buFont typeface="Wingdings" panose="05000000000000000000" pitchFamily="2" charset="2"/>
              <a:buChar char="§"/>
            </a:pPr>
            <a:r>
              <a:rPr lang="en-US" sz="2000" dirty="0"/>
              <a:t>Inform the doctor’s staff of your arrival</a:t>
            </a:r>
            <a:endParaRPr lang="en-US" sz="2000" dirty="0"/>
          </a:p>
          <a:p>
            <a:pPr lvl="1">
              <a:buFont typeface="Wingdings" panose="05000000000000000000" pitchFamily="2" charset="2"/>
              <a:buChar char="§"/>
            </a:pPr>
            <a:r>
              <a:rPr lang="en-US" sz="2000" dirty="0"/>
              <a:t>Enquire about the procedure for making payments</a:t>
            </a:r>
            <a:endParaRPr lang="en-US" sz="2000" dirty="0"/>
          </a:p>
          <a:p>
            <a:pPr lvl="1">
              <a:buFont typeface="Wingdings" panose="05000000000000000000" pitchFamily="2" charset="2"/>
              <a:buChar char="§"/>
            </a:pPr>
            <a:r>
              <a:rPr lang="en-US" sz="2000" dirty="0"/>
              <a:t>Take the person to the restroom</a:t>
            </a:r>
            <a:endParaRPr lang="en-US" sz="2000" dirty="0"/>
          </a:p>
          <a:p>
            <a:pPr lvl="1">
              <a:buFont typeface="Wingdings" panose="05000000000000000000" pitchFamily="2" charset="2"/>
              <a:buChar char="§"/>
            </a:pPr>
            <a:r>
              <a:rPr lang="en-US" sz="2000" dirty="0"/>
              <a:t>After the doctor’s visit, buy medicines that the doctor may have prescribed</a:t>
            </a:r>
            <a:endParaRPr lang="en-US" sz="2000" dirty="0"/>
          </a:p>
          <a:p>
            <a:r>
              <a:rPr lang="en-US" sz="2000" dirty="0"/>
              <a:t>When you reach back home, ask the person to wash their hands with soap</a:t>
            </a:r>
            <a:endParaRPr lang="en-US" sz="2000" dirty="0"/>
          </a:p>
        </p:txBody>
      </p:sp>
      <p:sp>
        <p:nvSpPr>
          <p:cNvPr id="4" name="TextBox 3"/>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28</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5" name="Rectangle 4"/>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457200" y="15652"/>
            <a:ext cx="8229600" cy="760412"/>
          </a:xfrm>
        </p:spPr>
        <p:txBody>
          <a:bodyPr>
            <a:normAutofit/>
          </a:bodyPr>
          <a:lstStyle/>
          <a:p>
            <a:r>
              <a:rPr lang="en-US" sz="3000" dirty="0"/>
              <a:t>Summary</a:t>
            </a:r>
            <a:endParaRPr lang="en-US" sz="3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Khasnobis\Desktop\Eldercare Final Hero Images\Prepare-for-the-Day-with-the-Elder.jpg"/>
          <p:cNvPicPr preferRelativeResize="0">
            <a:picLocks noChangeArrowheads="1"/>
          </p:cNvPicPr>
          <p:nvPr/>
        </p:nvPicPr>
        <p:blipFill>
          <a:blip r:embed="rId1" cstate="email"/>
          <a:srcRect/>
          <a:stretch>
            <a:fillRect/>
          </a:stretch>
        </p:blipFill>
        <p:spPr bwMode="auto">
          <a:xfrm>
            <a:off x="0" y="1357200"/>
            <a:ext cx="9144000" cy="5256000"/>
          </a:xfrm>
          <a:prstGeom prst="rect">
            <a:avLst/>
          </a:prstGeom>
          <a:noFill/>
          <a:extLst>
            <a:ext uri="{909E8E84-426E-40DD-AFC4-6F175D3DCCD1}">
              <a14:hiddenFill xmlns:a14="http://schemas.microsoft.com/office/drawing/2010/main">
                <a:solidFill>
                  <a:srgbClr val="FFFFFF"/>
                </a:solidFill>
              </a14:hiddenFill>
            </a:ext>
          </a:extLst>
        </p:spPr>
      </p:pic>
      <p:sp>
        <p:nvSpPr>
          <p:cNvPr id="5"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6"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9"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pPr>
              <a:buSzPct val="25000"/>
            </a:pPr>
            <a:endParaRPr lang="en-SG" sz="3600" b="1" dirty="0">
              <a:solidFill>
                <a:schemeClr val="lt1"/>
              </a:solidFill>
              <a:latin typeface="Helvetica Neue"/>
              <a:ea typeface="Helvetica Neue"/>
              <a:cs typeface="Helvetica Neue"/>
              <a:sym typeface="Helvetica Neue"/>
            </a:endParaRPr>
          </a:p>
          <a:p>
            <a:pPr>
              <a:buSzPct val="25000"/>
            </a:pPr>
            <a:r>
              <a:rPr lang="en-US" sz="3600" b="1" dirty="0">
                <a:solidFill>
                  <a:schemeClr val="lt1"/>
                </a:solidFill>
                <a:latin typeface="Helvetica Neue"/>
                <a:ea typeface="Helvetica Neue"/>
                <a:cs typeface="Helvetica Neue"/>
              </a:rPr>
              <a:t>Prepare for the Day with the Elder</a:t>
            </a:r>
            <a:endParaRPr lang="en-US" sz="3600" b="1" dirty="0">
              <a:solidFill>
                <a:schemeClr val="lt1"/>
              </a:solidFill>
              <a:latin typeface="Helvetica Neue"/>
              <a:ea typeface="Helvetica Neue"/>
              <a:cs typeface="Helvetica Neue"/>
            </a:endParaRPr>
          </a:p>
          <a:p>
            <a:pPr marL="0" marR="0" lvl="0" indent="0" algn="l" rtl="0">
              <a:spcBef>
                <a:spcPts val="0"/>
              </a:spcBef>
              <a:buSzPct val="25000"/>
              <a:buNone/>
            </a:pPr>
            <a:r>
              <a:rPr lang="en-SG" sz="3600" b="1" i="0" u="none" strike="noStrike" cap="none" baseline="0" dirty="0">
                <a:solidFill>
                  <a:schemeClr val="lt1"/>
                </a:solidFill>
                <a:latin typeface="Helvetica Neue"/>
                <a:ea typeface="Helvetica Neue"/>
                <a:cs typeface="Helvetica Neue"/>
                <a:sym typeface="Helvetica Neue"/>
              </a:rPr>
              <a:t> </a:t>
            </a:r>
            <a:endParaRPr lang="en-SG" sz="3600" b="1" i="0" u="none" strike="noStrike" cap="none" baseline="0" dirty="0">
              <a:solidFill>
                <a:schemeClr val="lt1"/>
              </a:solidFill>
              <a:latin typeface="Helvetica Neue"/>
              <a:ea typeface="Helvetica Neue"/>
              <a:cs typeface="Helvetica Neue"/>
              <a:sym typeface="Helvetica Neue"/>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advTm="5600"/>
    </mc:Choice>
    <mc:Fallback>
      <p:transition spd="slow" advTm="56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90800"/>
            <a:ext cx="8229600" cy="1143000"/>
          </a:xfrm>
        </p:spPr>
        <p:txBody>
          <a:bodyPr>
            <a:normAutofit/>
          </a:bodyPr>
          <a:lstStyle/>
          <a:p>
            <a:r>
              <a:rPr lang="en-US" sz="3000" dirty="0"/>
              <a:t>Any Questions?</a:t>
            </a:r>
            <a:endParaRPr lang="en-US" sz="3000" dirty="0"/>
          </a:p>
        </p:txBody>
      </p:sp>
      <p:sp>
        <p:nvSpPr>
          <p:cNvPr id="3" name="TextBox 2"/>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29</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4" name="Rectangle 3"/>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5" name="Straight Connector 4"/>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sz="2000" dirty="0"/>
          </a:p>
          <a:p>
            <a:endParaRPr lang="en-US" sz="2000" dirty="0"/>
          </a:p>
          <a:p>
            <a:endParaRPr lang="en-US" sz="2000" dirty="0"/>
          </a:p>
          <a:p>
            <a:endParaRPr lang="en-US" sz="2000" dirty="0"/>
          </a:p>
        </p:txBody>
      </p:sp>
      <p:pic>
        <p:nvPicPr>
          <p:cNvPr id="8" name="Picture 7"/>
          <p:cNvPicPr/>
          <p:nvPr/>
        </p:nvPicPr>
        <p:blipFill>
          <a:blip r:embed="rId1" cstate="email"/>
          <a:stretch>
            <a:fillRect/>
          </a:stretch>
        </p:blipFill>
        <p:spPr>
          <a:xfrm>
            <a:off x="792000" y="2880000"/>
            <a:ext cx="7560000" cy="1440000"/>
          </a:xfrm>
          <a:prstGeom prst="rect">
            <a:avLst/>
          </a:prstGeom>
        </p:spPr>
      </p:pic>
      <p:sp>
        <p:nvSpPr>
          <p:cNvPr id="9" name="Rectangle 8"/>
          <p:cNvSpPr/>
          <p:nvPr/>
        </p:nvSpPr>
        <p:spPr>
          <a:xfrm>
            <a:off x="792000" y="3068960"/>
            <a:ext cx="7560000" cy="1015663"/>
          </a:xfrm>
          <a:prstGeom prst="rect">
            <a:avLst/>
          </a:prstGeom>
        </p:spPr>
        <p:txBody>
          <a:bodyPr wrap="square">
            <a:spAutoFit/>
          </a:bodyPr>
          <a:lstStyle/>
          <a:p>
            <a:pPr algn="ctr"/>
            <a:r>
              <a:rPr lang="en-US" sz="3000" b="1" dirty="0">
                <a:latin typeface="Helvetica" panose="020B0604020202020204" pitchFamily="34" charset="0"/>
                <a:cs typeface="Helvetica" panose="020B0604020202020204" pitchFamily="34" charset="0"/>
              </a:rPr>
              <a:t>Communicating with Doctors, Nurses, and other Medical Staff</a:t>
            </a:r>
            <a:endParaRPr lang="en-US" sz="3000" b="1" dirty="0">
              <a:latin typeface="Helvetica" panose="020B0604020202020204" pitchFamily="34" charset="0"/>
              <a:cs typeface="Helvetica" panose="020B0604020202020204" pitchFamily="34" charset="0"/>
            </a:endParaRPr>
          </a:p>
        </p:txBody>
      </p:sp>
      <p:sp>
        <p:nvSpPr>
          <p:cNvPr id="5" name="TextBox 4"/>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30</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6" name="Rectangle 5"/>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Users\Khasnobis\Desktop\Eldercare Final Hero Images\Communicating-with-Doctors-Nurses-and-Other-Medical-Staff.jpg"/>
          <p:cNvPicPr preferRelativeResize="0">
            <a:picLocks noChangeArrowheads="1"/>
          </p:cNvPicPr>
          <p:nvPr/>
        </p:nvPicPr>
        <p:blipFill>
          <a:blip r:embed="rId1" cstate="email"/>
          <a:srcRect/>
          <a:stretch>
            <a:fillRect/>
          </a:stretch>
        </p:blipFill>
        <p:spPr bwMode="auto">
          <a:xfrm>
            <a:off x="0" y="1357200"/>
            <a:ext cx="9144000" cy="5256000"/>
          </a:xfrm>
          <a:prstGeom prst="rect">
            <a:avLst/>
          </a:prstGeom>
          <a:noFill/>
          <a:extLst>
            <a:ext uri="{909E8E84-426E-40DD-AFC4-6F175D3DCCD1}">
              <a14:hiddenFill xmlns:a14="http://schemas.microsoft.com/office/drawing/2010/main">
                <a:solidFill>
                  <a:srgbClr val="FFFFFF"/>
                </a:solidFill>
              </a14:hiddenFill>
            </a:ext>
          </a:extLst>
        </p:spPr>
      </p:pic>
      <p:sp>
        <p:nvSpPr>
          <p:cNvPr id="5"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6"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9"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r>
              <a:rPr lang="en-US" sz="3600" b="1" dirty="0">
                <a:solidFill>
                  <a:schemeClr val="lt1"/>
                </a:solidFill>
                <a:latin typeface="Helvetica Neue"/>
                <a:ea typeface="Helvetica Neue"/>
                <a:cs typeface="Helvetica Neue"/>
              </a:rPr>
              <a:t>Communicating with Doctors</a:t>
            </a:r>
            <a:endParaRPr lang="en-US" sz="3600" b="1" dirty="0">
              <a:solidFill>
                <a:schemeClr val="lt1"/>
              </a:solidFill>
              <a:latin typeface="Helvetica Neue"/>
              <a:ea typeface="Helvetica Neue"/>
              <a:cs typeface="Helvetica Neue"/>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advTm="5600"/>
    </mc:Choice>
    <mc:Fallback>
      <p:transition spd="slow" advTm="560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t>Post-Module Activity</a:t>
            </a:r>
            <a:endParaRPr lang="en-US" sz="3000" dirty="0"/>
          </a:p>
        </p:txBody>
      </p:sp>
      <p:sp>
        <p:nvSpPr>
          <p:cNvPr id="5" name="Content Placeholder 2"/>
          <p:cNvSpPr txBox="1"/>
          <p:nvPr/>
        </p:nvSpPr>
        <p:spPr>
          <a:xfrm>
            <a:off x="685800" y="1447800"/>
            <a:ext cx="7848600" cy="27432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GB"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GB"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6146" name="AutoShape 2" descr="data:image/jpeg;base64,/9j/4AAQSkZJRgABAQAAAQABAAD/2wCEAAkGBhQSERQUEhQWFBUWFRcVFxcUGBQYFBQUGBcVFBQXFBcYHCYeFxokGRUUHy8gJCcpLCwsFR4xNTAqNScrLCkBCQoKDgwOGg8PGiwcHyQsLCwsLCksLCwsLCwsKSwsLCwsLCwpKSksLCwsLCkpLCwsKSwsLCwsLCwsLCwsLCksKf/AABEIAQMAwwMBIgACEQEDEQH/xAAbAAABBQEBAAAAAAAAAAAAAAABAAIDBAUGB//EAEUQAAECAwUEBQgIBQIHAAAAAAEAAgMEEQUSITHwBkFRYRNxgZGhFCJCUrHB0eEjMlNicqLS8QczQ4KSFRYkRGNzk6PC/8QAGQEAAgMBAAAAAAAAAAAAAAAAAAECAwQF/8QAJBEBAAICAgEFAAMBAAAAAAAAAAECAxESITEEEyJBQlFhcTL/2gAMAwEAAhEDEQA/APNzEQ6RNcmJkl6RLpFDVFMJQ9HpFEEaoCQxCl0iiKCAl6VLpVEClRIJekKPSlRBIJhKYhR6QqKqVEBN0xS6YqKqCAl6Y8UOmPEqNIhAS9MeJ70enPE95UKVUgn6c8T3lLyk8T3lV6oVTCz5S7ie8pwmXese8qsCntSCz07uJ7yko6JINA5MKe5NKCBJFCiDJFNRQBqgkkgEiEEUAkqoJIAgpVQSCAJKJKaigCSjVMK6GQ2DnY0MRGQCGkVaXuYwuGdWh7gSEbERvwwKoKWck3wojocRpY9po5rswVCgaJJJJAEKRqjCkagJEkqIoCuUEXBNogEUUEQgEg4pVSQCASSSKASSSSASTWpIgoAJJIhBgE66jRamz1imZjBhNGAX4jvVhjPtJo0c3JTJ6bmxmz7QPKo7bzQfoYZGERwqL7hvY05DeRwGPfWfabnOvOxJXOR5y8QGgNa0BrWjJrRg0Dsop49oCBBdEO4Yc3bh3rDe9r26dKmOuOnbkP4izQiT0Qt3BjT1hor7adi5q6po0QucXONS4knmTiU+Uk3xXthw2l73GjWtxcSeC3VjUac207natRK6vWdntkJeUA6ZjJiYP1r1HQYX3WNODzxcezDEy7aWBKvlIkVsOHCiMbeDobWsJI3ENoCDl2qHu13pZ7NuPKXkQCkCjUjFYpSJIhBAQOQROaCAF1JGiNEA2iSckgG0RTnwyMwR1oIM1FGiVEA0I0SARQAoiAjRFIyovQLLkPJpYQ6UixKRIvEYeZD44DE83HgFzuyFmCLHvuFYcECI7gTX6Np63Y9TSuqiEvcScSTXt1rJZ899fFr9Pj3PKSgS94rB22tKrmwG5Mxd+I5DsHiV1MzGbLwHRXZgYDidw7TReZRornvLnGrnEk8SSVHDXc7T9Tf8wErLOiPaxjS57iGta3EuJyAXqNgWEyz2UNHTLxR7xiIYOcOGfa4ZnlRQbMbO+RM6SIP+Je3L7Bh9H8ZGZ3Zca3XY5p5cn5hHBh/VluGBSpOtayXE7b7S3x5PDPmg+eeJGIb34rS2mtvoYV1p891QOQx87XuXnrjXE4lRw4/1I9Rl/MGJ7U0BSNC2MR5CSISSCu5AJxQTBJEIhEBIG0W5sfNthTAc5jXm6bt8VDXVBDgMq0Dli0UsvEuva7gQfilbuJ0nXqYmXuECOybhFkYNitcMWvFe0cDzFCvLNtNlPI4oLKmC+twnNpGbHHiNx3jtXWbOWjdIFV0luWaybl3wzvFQfVePqnsPgSs2PJMdS25cUT4eF0SoppiXLHOa8Uc0lrgdxBoQo6LUwaNojRKicAgG0TqJUW/shY/SxS94rDhUe7g539NnaRU8mnilM6jaURudOlsWzeggNhkee76SJyJHmN7G07SeK3JKRGdFBAglziTiSa1Vq0JoQILnnJrSevWS5szNrbdWKxSunG/xAtQFwgt9HzndeIaO417lPsFYQaPK4rQaEiA05XgcYpHI4DnU7gsOx7LfOTDnPJuVvRXDcDXzW/eOQ4Z7l6I12AAAa0NDWtGTWjAAclptb268Y8stKe5blPhHFiFxqcSd+teCr2nPtl4Re7dgOJO4K5Ge1jSXUA48Na3LzfaG2jMRMMGNwaPaT1qrHTlK7Nk4R0z5+ddGiF78SfAbgOS3NkdiYs668fo4DT58UjDm2GPSf4DetHZHYTpgI8zVkHNrRhEjdXqs+9md3Fd+6ZqGsaBDYwXWsbg1o4ALVe8UjUMePFN+5GztkrPhtuNlobgPTjC/EdzJOXUKBeYbdWPBl5q7Awa5oddrUNNXCjScaUFccqr0S1rbZAhF7jSm7eeQHFeS2paTpiK6I7Nxy3ADAAdQUcdrWns8ta1jUKqCdRJXs6sUCnlCiYAIoURASAopURQbrbGj+a08hXwXc2LPXsK7l5jY03hdO7LqXZWNOUIWG8cbOnjnnRl/xK2fuPbMsHmxPNfyeBge1o7281w698fJMm5d8KIPNcKV3g5gjmDQ/uvErZsZ8tGfCiCjmnPc5voubyPxWuk7hhyV1ZQonAI3VNKSboj2shtLnuNGtaKknkpKzrPs98aI2HDbee40HvJ4AZkr1CTsxkGG2BDxDcXO3xHn6zj4ADgAqdi2O2TYW4OjvH0jgahozuMPDid57FqSjhXBY82XfxhuwYtfKWrIWZUYKDafZ3poJhl9ytDWlcjXKoqtWz49AMFXtyavZcFGtoiNpWibTpzMvZ7IDBChVoMyc3O3udz/AGUzXUGKe2HiTTWK57au1zDbdbg52A5cT7O9Q1N5WzMUhk7VW9fJhMPmj6x4/d+K0Nj9kRhHmW1GbITsj96IOHBu/fhghsrsyARFjtq7NrD6O+rhvPLd15do4YAjXWrvciscas8Y5vPK6aJGL8T8h8tcFmWpazILCSaU3nwA5/FNtG1WwmFzjQDVOfUvNLatt0d+ODa4N955pY6zY8l4pGhtu23zD6k0aMh7zzVAKOikaFsiIiNQwzMzO5SBJIJJoqxQRKCAKSSKASKFE4BBp5R914PYu2sw1ouEC73Z9wIAPBZc/wDLZ6afLs7Fj0pirNv7LwZxgEUUI+q9tL7a50rgRyPzWXLPorptMgZqumTityY+Xblz/B4B3nTjAz/tm/TqvUqtdkhLSMMslRee7B0V+MRw4A5NbyCsRYxdmVmTITtmmY1CNMERO5UnVJONa67VYlIxacU5jE8s3qjW2iJasKdF3XJEuvLIERX5ePRB6bUpLMAq6mS521pSC+MIlwXmAgHhU8MqrSfFJGZWPMQHVqp851qEeG53Jpj4qtO242E0lx17yqlsT4gsq7M5DedcVxM7PPiuq49Q3BSx4eXcq8uaKRqPKS17WfHfUnzRk3h181QAWzYey0aaPmNowHGI+oYPe48gu9snZ2XlKFo6WKP6jwPNP/TZiGdeJ57lqm1aQxxS2SduUsH+HExMAOiUl4ZxBiA33Di2GMT20WrtD/C7oIDosGMYlwXnNc0NJaMy2hOWdCuqjWlSpJrvxXLbU7aksdBhmpcCHH1QcCOZVVc1rTqIW2w1pXcy4VJKqS0siqUKJ5QCYCiNEaIgIAAJ1EqJ1EjILpLBmqAclzlFtWGygJ4n2UVWWN1X4Z1Z3cnFqMda1vVsNwzWNJxcBrWua2ILq6zWD7btnGEoIkFX2IxIYITG2dCYmPU720VeKeKAhDgCrMHzjgqT3blNJRkJQ3oEELRFkNcwnCtKhZUtEK1HTJDMCpUmPtXff08wt7ZWbjTTyW1bWjXFzbt3dvqMN1FoWTsNChUdHd0rs7owYDz3u7adS6OcnKVqfmsOYtTmp2y2nqEIw1juWy+ZAAAwaMABhQDcBuWTPWoGgkmg4lc9O7QgVobx8Fgzk66IauPUNydcVreRbLWvjtqWrtOXgth1HF3w+KwgeKFFIGrXWkVjUMVrTedyF1JPokpIqpahdTylRMjQE6iICcGpGACNEQE66gwAXYPkOhhQmn6wbV3JzquPcTT+1Z2yNk9LFvuFYcLzjXJz/Qae0VPILetck1Vd+40nTqdopOZ1rXitWWm6Lmocai0JeZwx18VitVsrLo4ceqtGJUYrDgRsqK0Zs5VUIlbraeYiKi9ydGmFDeQlrRnRk6yUzAG5KIxaKrFmSgQ14FoAFWn2lhgdy5fyjFVZ22rgoDV27h1lFazM6hG1qx3K3blrhueJOQC5Wan3PzOHAZKONFLyS41JTFupjirDfJNv8NQon0SIVqoyiLQiAntamQIpySRKVEgE+6kAmAAUgCACekZoCnlJR0V7WMFXOIAHM8eHyTGsrhTE+PUvQtnNn/JmF7/5rxQ5Ho2+qD63HuQaaVkWwITYTMaYud67zS84+AHIDmqsxDrXWvmtKIKqs+HTuUEocvNw7pUMCPRa1oy9VkPhUVNoaKtiUmFN0xJWRLxCFoQX4c1nmNNNZWryDotFA6PrWsVXixqpaPaaLMKu6JVMcVSmpumAVla7V3vEHzs9TAZrJfjn+6ecU0haq1irHa02MuoKQN1rXgldViCINRLU+iQCCMa1PDUaJwCAFEk+5rFJAUSEmtTyEQ1BAAE4BOazd+9d1AvQ9lNj+iAixxWJm1p/p8z9/wBnXiA0GymyphUjRh9Jmxp/p/ed97lu610ERpKvmGmGCkbOdCUT4K0nQlXjMSk2DaENYkaGt60TisKYWe3lfTwgbmpGxcAqznJnSKMwtiVsxkC7FRsCjjRCSQEoqdragpma3DP9lQI4qS7rXX4o0WmteLJadyjLNa14IFqkCV1SRR3Na14JtFMQhdTCG6lRShqIagImtT7qdcT2hBGjWfwSUlCggadVa+wTXVdLG677N5q0/hecQeTvBcdHkHw33Hsc11aXSDUnDIb+xetzEyIhIGDiDTmUyDaRutOBoa0cAaHfSuWKw09RMdW7a7YInuOmXsfsV0IEaOPpfRbmIfXxf7OtdU5iihWqHDFtOr4IxpoAV3ezrWiuWLKZx2qBamvKqxp1RGZJ3HXt+at2rWIjlUjOUhJ3696Y9nX7PaiQw59lKlYMwultNuG7v+C5qacOKonyurPSo4IMh+1G+OZ1rvViCMMh7UkoMEInfQcd3adZqCNQYN7TvPyV1wJVGIMTrXyUqI2QhqIapKa1r3GiuVoujSDFNdSuIJEWa1rwSENWA1K4gK4hoFisXU1zUBC1iN1SButawRuIBlzWKSlEPn7fcUkydnEJY53EE+1VZ61Qyh9aveKV93ilMTl5xwwy7qrItyXLoLrv1mm+P7a3h/iT3DmuVWsTPbqT421pK2sc9cFvS88HUp29S8rkLRJGS2pe2S1WzjmsoReto27Wcj3XENbhgag0z50Kqum+od59ta/NZMttjCDQHy9929xdn1BSnbGBulR2vWysTEdsFtb6aLrS592HvGu1QPtHnX/H5qi/auCf+VH+RVKPtpBBLfJRhvvfJEoprSm6/vX3a71ixTUqxE2jhPOECn95+CTJ2G7KGB1uKqnpdH9K8OFWmtfNX2w60FDXgBiUoc00f0297z/9aqrYtHDzQG/hoPZie0qM2hZFZNdKXATE80D0fTPIj0R148sVjPxJJzOKvzUUuCrXKKzHP2heNIQzWtYo3VMGa9muaJYrVaNrda13olqeBrvSLUBGk1PuohiCRFutawQuqUt1rqQuICO7rXV4ckqKQt1rq8OSF1MGUPDwKSlFNCqSZNGPGoQd1SNdytueHN1is2fd9FXgWnxp71JZ8XDFc3XTp7cpLi6SOBI7sFYvqe0YIEV1ONe8A+1RALdWN9sFra+JwTwE1rVK1qmrNc6gJ4BYjH1J5rUtOLdhkccB71kwkH9r0FW4KpwlehBU2XVXGuBUzCq7FYCpldBJ1EW709rVfj/5UZPKIBEhTBqJbrWvBTQQ3Uqa1rBTlqAagkN1NU5am3Uwiu61r3topyzWurW9hagIiNa1hySuqUM1rWHJIw0BGG8h3H3FBSXOSKZaQx3/AEB7MO0KjLz7m5Dv1qqYZlxbdyHDWsE1oVNcf8rb5e/iJNTU7yntag1StarlINCfdRDVDOx7reZSmTiGVaUa888BgFFCCjc6qlghH0I7lchNV+CFRgLSgtVNl9VlrU9qaAE6ipWp4TME8MT4bMFIGLVEahmnudoujRuKW6iWIJGGo3An3da14JUTCJzNa14KMs1wVkjWteCbdQEF3WtYdSaYas3da13BNIQFe5rWu5K4pi3DWt3hyCAbr9kEYGIokaxSQHOUTrqICcGqaAtUsNNDFK1iRiFiWjM3itSejXWHiuee4kqMdztK3UC0KeEFCxissanIqtyrcVrQmKlIw1o3VmtPbTWOhRY2pA4lFrVPJQ6uPIe1Ksbk7dQtXE9rU+5rvRuLSzGEI3U+7rWu9P6NI0PR61rwQopwzWteCTofWmEF3WteCaQrHRa1rwQMJBKtNa14JEKcw9a14JpYgKxag5uta61O5qBYgIbqClPb3JI2TujsLJfY/ni/qTBsTJ4fQ/ni8fxJJLTpTEmO2NlPsvzxef3kz/aErT+V+eJx/EkkozEHtnzmx0qc4R/8kX9So/7Ik/sv/ZF/WkknERpMH7GygP8AKOX2kX9SLdkJX7M/5xf1JJJ8YNbhbNS4GEPd68T9SkOz0DDzOHpP4/iSSVU1rvws3JgsCD6n5n8uanlLEghpo3f6z/ikklFY34K0ymbZUP1fzO+PMpGy4fq+LvikknpGDf8ATodPq+LuXPmUv9PZw8XfFJJGoMzyBnDhvdy580myTOHifikkloGeRM4eJ5c1G+Tbhh4nj1opI0cIfJ28PE802JLt4cN54VSST12ETpdtMvEqMQRw4cUkktAOgHD2opJKBP/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sz="3000"/>
          </a:p>
        </p:txBody>
      </p:sp>
      <p:sp>
        <p:nvSpPr>
          <p:cNvPr id="8" name="TextBox 7"/>
          <p:cNvSpPr txBox="1"/>
          <p:nvPr/>
        </p:nvSpPr>
        <p:spPr>
          <a:xfrm>
            <a:off x="381000" y="1219200"/>
            <a:ext cx="8305800" cy="553998"/>
          </a:xfrm>
          <a:prstGeom prst="rect">
            <a:avLst/>
          </a:prstGeom>
          <a:noFill/>
        </p:spPr>
        <p:txBody>
          <a:bodyPr wrap="square" rtlCol="0">
            <a:spAutoFit/>
          </a:bodyPr>
          <a:lstStyle/>
          <a:p>
            <a:pPr algn="ctr"/>
            <a:r>
              <a:rPr lang="en-US" sz="3000" dirty="0">
                <a:latin typeface="Helvetica" panose="020B0604020202020204" pitchFamily="34" charset="0"/>
                <a:cs typeface="Helvetica" panose="020B0604020202020204" pitchFamily="34" charset="0"/>
              </a:rPr>
              <a:t>Role-play and discussion</a:t>
            </a:r>
            <a:endParaRPr lang="en-US" sz="3000" dirty="0">
              <a:latin typeface="Helvetica" panose="020B0604020202020204" pitchFamily="34" charset="0"/>
              <a:cs typeface="Helvetica" panose="020B0604020202020204" pitchFamily="34" charset="0"/>
            </a:endParaRPr>
          </a:p>
        </p:txBody>
      </p:sp>
      <p:graphicFrame>
        <p:nvGraphicFramePr>
          <p:cNvPr id="9" name="Table 8"/>
          <p:cNvGraphicFramePr>
            <a:graphicFrameLocks noGrp="1"/>
          </p:cNvGraphicFramePr>
          <p:nvPr/>
        </p:nvGraphicFramePr>
        <p:xfrm>
          <a:off x="304800" y="1905000"/>
          <a:ext cx="8534400" cy="3108960"/>
        </p:xfrm>
        <a:graphic>
          <a:graphicData uri="http://schemas.openxmlformats.org/drawingml/2006/table">
            <a:tbl>
              <a:tblPr firstRow="1" bandRow="1">
                <a:tableStyleId>{5C22544A-7EE6-4342-B048-85BDC9FD1C3A}</a:tableStyleId>
              </a:tblPr>
              <a:tblGrid>
                <a:gridCol w="4267200"/>
                <a:gridCol w="4267200"/>
              </a:tblGrid>
              <a:tr h="370840">
                <a:tc>
                  <a:txBody>
                    <a:bodyPr/>
                    <a:lstStyle/>
                    <a:p>
                      <a:pPr algn="ctr"/>
                      <a:r>
                        <a:rPr lang="en-US" sz="2000" dirty="0">
                          <a:latin typeface="Helvetica" panose="020B0604020202020204" pitchFamily="34" charset="0"/>
                          <a:cs typeface="Helvetica" panose="020B0604020202020204" pitchFamily="34" charset="0"/>
                        </a:rPr>
                        <a:t>Group A- Doctors</a:t>
                      </a:r>
                      <a:endParaRPr lang="en-US" sz="2000" dirty="0">
                        <a:latin typeface="Helvetica" panose="020B0604020202020204" pitchFamily="34" charset="0"/>
                        <a:cs typeface="Helvetica" panose="020B0604020202020204" pitchFamily="34" charset="0"/>
                      </a:endParaRPr>
                    </a:p>
                  </a:txBody>
                  <a:tcPr>
                    <a:solidFill>
                      <a:schemeClr val="accent4">
                        <a:lumMod val="75000"/>
                      </a:schemeClr>
                    </a:solidFill>
                  </a:tcPr>
                </a:tc>
                <a:tc>
                  <a:txBody>
                    <a:bodyPr/>
                    <a:lstStyle/>
                    <a:p>
                      <a:pPr algn="ctr"/>
                      <a:r>
                        <a:rPr lang="en-US" sz="2000" dirty="0">
                          <a:latin typeface="Helvetica" panose="020B0604020202020204" pitchFamily="34" charset="0"/>
                          <a:cs typeface="Helvetica" panose="020B0604020202020204" pitchFamily="34" charset="0"/>
                        </a:rPr>
                        <a:t>Group B- Caregivers</a:t>
                      </a:r>
                      <a:endParaRPr lang="en-US" sz="2000" dirty="0">
                        <a:latin typeface="Helvetica" panose="020B0604020202020204" pitchFamily="34" charset="0"/>
                        <a:cs typeface="Helvetica" panose="020B0604020202020204" pitchFamily="34" charset="0"/>
                      </a:endParaRPr>
                    </a:p>
                  </a:txBody>
                  <a:tcPr>
                    <a:solidFill>
                      <a:schemeClr val="accent4">
                        <a:lumMod val="75000"/>
                      </a:schemeClr>
                    </a:solidFill>
                  </a:tcPr>
                </a:tc>
              </a:tr>
              <a:tr h="370840">
                <a:tc>
                  <a:txBody>
                    <a:bodyPr/>
                    <a:lstStyle/>
                    <a:p>
                      <a:r>
                        <a:rPr lang="en-US" sz="2000" dirty="0">
                          <a:latin typeface="Helvetica" panose="020B0604020202020204" pitchFamily="34" charset="0"/>
                          <a:cs typeface="Helvetica" panose="020B0604020202020204" pitchFamily="34" charset="0"/>
                        </a:rPr>
                        <a:t>Doctor</a:t>
                      </a:r>
                      <a:r>
                        <a:rPr lang="en-US" sz="2000" baseline="0" dirty="0">
                          <a:latin typeface="Helvetica" panose="020B0604020202020204" pitchFamily="34" charset="0"/>
                          <a:cs typeface="Helvetica" panose="020B0604020202020204" pitchFamily="34" charset="0"/>
                        </a:rPr>
                        <a:t> asks questions about care-receiver’s son’s life</a:t>
                      </a:r>
                      <a:endParaRPr lang="en-US" sz="2000" dirty="0">
                        <a:latin typeface="Helvetica" panose="020B0604020202020204" pitchFamily="34" charset="0"/>
                        <a:cs typeface="Helvetica" panose="020B0604020202020204" pitchFamily="34" charset="0"/>
                      </a:endParaRPr>
                    </a:p>
                  </a:txBody>
                  <a:tcPr>
                    <a:solidFill>
                      <a:schemeClr val="accent4">
                        <a:lumMod val="60000"/>
                        <a:lumOff val="40000"/>
                      </a:schemeClr>
                    </a:solidFill>
                  </a:tcPr>
                </a:tc>
                <a:tc>
                  <a:txBody>
                    <a:bodyPr/>
                    <a:lstStyle/>
                    <a:p>
                      <a:r>
                        <a:rPr lang="en-US" sz="2000" dirty="0">
                          <a:latin typeface="Helvetica" panose="020B0604020202020204" pitchFamily="34" charset="0"/>
                          <a:cs typeface="Helvetica" panose="020B0604020202020204" pitchFamily="34" charset="0"/>
                        </a:rPr>
                        <a:t>How should the caregiver react?</a:t>
                      </a:r>
                      <a:endParaRPr lang="en-US" sz="2000" dirty="0">
                        <a:latin typeface="Helvetica" panose="020B0604020202020204" pitchFamily="34" charset="0"/>
                        <a:cs typeface="Helvetica" panose="020B0604020202020204" pitchFamily="34" charset="0"/>
                      </a:endParaRPr>
                    </a:p>
                  </a:txBody>
                  <a:tcPr>
                    <a:solidFill>
                      <a:schemeClr val="accent4">
                        <a:lumMod val="60000"/>
                        <a:lumOff val="40000"/>
                      </a:schemeClr>
                    </a:solidFill>
                  </a:tcPr>
                </a:tc>
              </a:tr>
              <a:tr h="370840">
                <a:tc>
                  <a:txBody>
                    <a:bodyPr/>
                    <a:lstStyle/>
                    <a:p>
                      <a:r>
                        <a:rPr lang="en-US" sz="2000" dirty="0">
                          <a:latin typeface="Helvetica" panose="020B0604020202020204" pitchFamily="34" charset="0"/>
                          <a:cs typeface="Helvetica" panose="020B0604020202020204" pitchFamily="34" charset="0"/>
                        </a:rPr>
                        <a:t>Doctor explains the dosage and timings of medication</a:t>
                      </a:r>
                      <a:endParaRPr lang="en-US" sz="2000" dirty="0">
                        <a:latin typeface="Helvetica" panose="020B0604020202020204" pitchFamily="34" charset="0"/>
                        <a:cs typeface="Helvetica" panose="020B0604020202020204" pitchFamily="34" charset="0"/>
                      </a:endParaRPr>
                    </a:p>
                  </a:txBody>
                  <a:tcPr>
                    <a:solidFill>
                      <a:schemeClr val="accent4">
                        <a:lumMod val="60000"/>
                        <a:lumOff val="40000"/>
                      </a:schemeClr>
                    </a:solidFill>
                  </a:tcPr>
                </a:tc>
                <a:tc>
                  <a:txBody>
                    <a:bodyPr/>
                    <a:lstStyle/>
                    <a:p>
                      <a:r>
                        <a:rPr lang="en-US" sz="2000" dirty="0">
                          <a:latin typeface="Helvetica" panose="020B0604020202020204" pitchFamily="34" charset="0"/>
                          <a:cs typeface="Helvetica" panose="020B0604020202020204" pitchFamily="34" charset="0"/>
                        </a:rPr>
                        <a:t>The caregiver did not understand the instructions well. How should they react?</a:t>
                      </a:r>
                      <a:endParaRPr lang="en-US" sz="2000" dirty="0">
                        <a:latin typeface="Helvetica" panose="020B0604020202020204" pitchFamily="34" charset="0"/>
                        <a:cs typeface="Helvetica" panose="020B0604020202020204" pitchFamily="34" charset="0"/>
                      </a:endParaRPr>
                    </a:p>
                  </a:txBody>
                  <a:tcPr>
                    <a:solidFill>
                      <a:schemeClr val="accent4">
                        <a:lumMod val="60000"/>
                        <a:lumOff val="40000"/>
                      </a:schemeClr>
                    </a:solidFill>
                  </a:tcPr>
                </a:tc>
              </a:tr>
              <a:tr h="370840">
                <a:tc>
                  <a:txBody>
                    <a:bodyPr/>
                    <a:lstStyle/>
                    <a:p>
                      <a:r>
                        <a:rPr lang="en-US" sz="2000" dirty="0">
                          <a:latin typeface="Helvetica" panose="020B0604020202020204" pitchFamily="34" charset="0"/>
                          <a:cs typeface="Helvetica" panose="020B0604020202020204" pitchFamily="34" charset="0"/>
                        </a:rPr>
                        <a:t>Doctor examine</a:t>
                      </a:r>
                      <a:r>
                        <a:rPr lang="en-US" sz="2000" baseline="0" dirty="0">
                          <a:latin typeface="Helvetica" panose="020B0604020202020204" pitchFamily="34" charset="0"/>
                          <a:cs typeface="Helvetica" panose="020B0604020202020204" pitchFamily="34" charset="0"/>
                        </a:rPr>
                        <a:t>s the care receiver and explains symptoms to the caregiver and urgency of treatment</a:t>
                      </a:r>
                      <a:endParaRPr lang="en-US" sz="2000" dirty="0">
                        <a:latin typeface="Helvetica" panose="020B0604020202020204" pitchFamily="34" charset="0"/>
                        <a:cs typeface="Helvetica" panose="020B0604020202020204" pitchFamily="34" charset="0"/>
                      </a:endParaRPr>
                    </a:p>
                  </a:txBody>
                  <a:tcPr>
                    <a:solidFill>
                      <a:schemeClr val="accent4">
                        <a:lumMod val="60000"/>
                        <a:lumOff val="40000"/>
                      </a:schemeClr>
                    </a:solidFill>
                  </a:tcPr>
                </a:tc>
                <a:tc>
                  <a:txBody>
                    <a:bodyPr/>
                    <a:lstStyle/>
                    <a:p>
                      <a:r>
                        <a:rPr lang="en-US" sz="2000" dirty="0">
                          <a:latin typeface="Helvetica" panose="020B0604020202020204" pitchFamily="34" charset="0"/>
                          <a:cs typeface="Helvetica" panose="020B0604020202020204" pitchFamily="34" charset="0"/>
                        </a:rPr>
                        <a:t>The caregiver</a:t>
                      </a:r>
                      <a:r>
                        <a:rPr lang="en-US" sz="2000" baseline="0" dirty="0">
                          <a:latin typeface="Helvetica" panose="020B0604020202020204" pitchFamily="34" charset="0"/>
                          <a:cs typeface="Helvetica" panose="020B0604020202020204" pitchFamily="34" charset="0"/>
                        </a:rPr>
                        <a:t> is not in a capacity of taking decisions. What should they do?</a:t>
                      </a:r>
                      <a:endParaRPr lang="en-US" sz="2000" dirty="0">
                        <a:latin typeface="Helvetica" panose="020B0604020202020204" pitchFamily="34" charset="0"/>
                        <a:cs typeface="Helvetica" panose="020B0604020202020204" pitchFamily="34" charset="0"/>
                      </a:endParaRPr>
                    </a:p>
                  </a:txBody>
                  <a:tcPr>
                    <a:solidFill>
                      <a:schemeClr val="accent4">
                        <a:lumMod val="60000"/>
                        <a:lumOff val="40000"/>
                      </a:schemeClr>
                    </a:solidFill>
                  </a:tcPr>
                </a:tc>
              </a:tr>
            </a:tbl>
          </a:graphicData>
        </a:graphic>
      </p:graphicFrame>
      <p:sp>
        <p:nvSpPr>
          <p:cNvPr id="7" name="TextBox 6"/>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32</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0" name="Rectangle 9"/>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1" name="Straight Connector 10"/>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14400"/>
            <a:ext cx="8534400" cy="4906963"/>
          </a:xfrm>
        </p:spPr>
        <p:txBody>
          <a:bodyPr>
            <a:normAutofit/>
          </a:bodyPr>
          <a:lstStyle/>
          <a:p>
            <a:pPr lvl="0"/>
            <a:r>
              <a:rPr lang="en-US" sz="2000" dirty="0"/>
              <a:t>Be courteous to the medical professional</a:t>
            </a:r>
            <a:endParaRPr lang="en-US" sz="2000" dirty="0"/>
          </a:p>
          <a:p>
            <a:pPr lvl="0"/>
            <a:r>
              <a:rPr lang="en-US" sz="2000" dirty="0"/>
              <a:t>Interact with them in a professional manner</a:t>
            </a:r>
            <a:endParaRPr lang="en-US" sz="2000" dirty="0"/>
          </a:p>
          <a:p>
            <a:pPr lvl="0"/>
            <a:r>
              <a:rPr lang="en-US" sz="2000" dirty="0"/>
              <a:t>Keep the medical records handy</a:t>
            </a:r>
            <a:endParaRPr lang="en-US" sz="2000" dirty="0"/>
          </a:p>
          <a:p>
            <a:pPr lvl="0"/>
            <a:r>
              <a:rPr lang="en-US" sz="2000" dirty="0"/>
              <a:t>Limit your conversation to matters regarding the health of the person under your care</a:t>
            </a:r>
            <a:endParaRPr lang="en-US" sz="2000" dirty="0"/>
          </a:p>
          <a:p>
            <a:pPr lvl="0"/>
            <a:r>
              <a:rPr lang="en-US" sz="2000" dirty="0"/>
              <a:t>Talk only when you are spoken to</a:t>
            </a:r>
            <a:endParaRPr lang="en-US" sz="2000" dirty="0"/>
          </a:p>
          <a:p>
            <a:pPr lvl="0"/>
            <a:r>
              <a:rPr lang="en-US" sz="2000" dirty="0"/>
              <a:t>Do not interfere with the medical professional’s work</a:t>
            </a:r>
            <a:endParaRPr lang="en-US" sz="2000" dirty="0"/>
          </a:p>
          <a:p>
            <a:pPr lvl="0"/>
            <a:r>
              <a:rPr lang="en-US" sz="2000" dirty="0"/>
              <a:t>Give short and clear answers to questions</a:t>
            </a:r>
            <a:endParaRPr lang="en-US" sz="2000" dirty="0"/>
          </a:p>
          <a:p>
            <a:r>
              <a:rPr lang="en-US" sz="2000" dirty="0"/>
              <a:t>Understand, note down, and reconfirm instructions</a:t>
            </a:r>
            <a:endParaRPr lang="en-US" sz="2000" dirty="0"/>
          </a:p>
        </p:txBody>
      </p:sp>
      <p:sp>
        <p:nvSpPr>
          <p:cNvPr id="4" name="TextBox 3"/>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33</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5" name="Rectangle 4"/>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457200" y="15652"/>
            <a:ext cx="8229600" cy="760412"/>
          </a:xfrm>
        </p:spPr>
        <p:txBody>
          <a:bodyPr>
            <a:normAutofit/>
          </a:bodyPr>
          <a:lstStyle/>
          <a:p>
            <a:r>
              <a:rPr lang="en-US" sz="3000" dirty="0"/>
              <a:t>Summary</a:t>
            </a:r>
            <a:endParaRPr lang="en-US" sz="30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90800"/>
            <a:ext cx="8229600" cy="1143000"/>
          </a:xfrm>
        </p:spPr>
        <p:txBody>
          <a:bodyPr>
            <a:normAutofit/>
          </a:bodyPr>
          <a:lstStyle/>
          <a:p>
            <a:r>
              <a:rPr lang="en-US" sz="3000" dirty="0"/>
              <a:t>Any Questions?</a:t>
            </a:r>
            <a:endParaRPr lang="en-US" sz="3000" dirty="0"/>
          </a:p>
        </p:txBody>
      </p:sp>
      <p:sp>
        <p:nvSpPr>
          <p:cNvPr id="3" name="TextBox 2"/>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34</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4" name="Rectangle 3"/>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5" name="Straight Connector 4"/>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sz="2000" dirty="0"/>
          </a:p>
          <a:p>
            <a:endParaRPr lang="en-US" sz="2000" dirty="0"/>
          </a:p>
          <a:p>
            <a:endParaRPr lang="en-US" sz="2000" dirty="0"/>
          </a:p>
          <a:p>
            <a:endParaRPr lang="en-US" sz="2000" dirty="0"/>
          </a:p>
        </p:txBody>
      </p:sp>
      <p:pic>
        <p:nvPicPr>
          <p:cNvPr id="8" name="Picture 7"/>
          <p:cNvPicPr/>
          <p:nvPr/>
        </p:nvPicPr>
        <p:blipFill>
          <a:blip r:embed="rId1" cstate="email"/>
          <a:stretch>
            <a:fillRect/>
          </a:stretch>
        </p:blipFill>
        <p:spPr>
          <a:xfrm>
            <a:off x="792000" y="2880000"/>
            <a:ext cx="7560000" cy="1440000"/>
          </a:xfrm>
          <a:prstGeom prst="rect">
            <a:avLst/>
          </a:prstGeom>
        </p:spPr>
      </p:pic>
      <p:sp>
        <p:nvSpPr>
          <p:cNvPr id="9" name="Rectangle 8"/>
          <p:cNvSpPr/>
          <p:nvPr/>
        </p:nvSpPr>
        <p:spPr>
          <a:xfrm>
            <a:off x="792000" y="3276273"/>
            <a:ext cx="7560000" cy="584775"/>
          </a:xfrm>
          <a:prstGeom prst="rect">
            <a:avLst/>
          </a:prstGeom>
        </p:spPr>
        <p:txBody>
          <a:bodyPr wrap="square">
            <a:spAutoFit/>
          </a:bodyPr>
          <a:lstStyle/>
          <a:p>
            <a:pPr algn="ctr"/>
            <a:r>
              <a:rPr lang="en-US" sz="3200" b="1" dirty="0"/>
              <a:t>Keeping Track of Bills</a:t>
            </a:r>
            <a:endParaRPr lang="en-US" sz="3200" b="1" dirty="0"/>
          </a:p>
        </p:txBody>
      </p:sp>
      <p:sp>
        <p:nvSpPr>
          <p:cNvPr id="5" name="TextBox 4"/>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35</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6" name="Rectangle 5"/>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Users\Khasnobis\Desktop\Eldercare Final Hero Images\Keeping-Track-of-Bills.jpg"/>
          <p:cNvPicPr preferRelativeResize="0">
            <a:picLocks noChangeArrowheads="1"/>
          </p:cNvPicPr>
          <p:nvPr/>
        </p:nvPicPr>
        <p:blipFill>
          <a:blip r:embed="rId1" cstate="email"/>
          <a:srcRect/>
          <a:stretch>
            <a:fillRect/>
          </a:stretch>
        </p:blipFill>
        <p:spPr bwMode="auto">
          <a:xfrm>
            <a:off x="0" y="1357200"/>
            <a:ext cx="9144000" cy="5256000"/>
          </a:xfrm>
          <a:prstGeom prst="rect">
            <a:avLst/>
          </a:prstGeom>
          <a:noFill/>
          <a:extLst>
            <a:ext uri="{909E8E84-426E-40DD-AFC4-6F175D3DCCD1}">
              <a14:hiddenFill xmlns:a14="http://schemas.microsoft.com/office/drawing/2010/main">
                <a:solidFill>
                  <a:srgbClr val="FFFFFF"/>
                </a:solidFill>
              </a14:hiddenFill>
            </a:ext>
          </a:extLst>
        </p:spPr>
      </p:pic>
      <p:sp>
        <p:nvSpPr>
          <p:cNvPr id="5"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6"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9"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r>
              <a:rPr lang="en-US" sz="3600" b="1" dirty="0">
                <a:solidFill>
                  <a:schemeClr val="lt1"/>
                </a:solidFill>
                <a:latin typeface="Helvetica Neue"/>
                <a:ea typeface="Helvetica Neue"/>
                <a:cs typeface="Helvetica Neue"/>
              </a:rPr>
              <a:t>Keeping Track of Bills</a:t>
            </a:r>
            <a:endParaRPr lang="en-US" sz="3600" b="1" dirty="0">
              <a:solidFill>
                <a:schemeClr val="lt1"/>
              </a:solidFill>
              <a:latin typeface="Helvetica Neue"/>
              <a:ea typeface="Helvetica Neue"/>
              <a:cs typeface="Helvetica Neue"/>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advTm="5600"/>
    </mc:Choice>
    <mc:Fallback>
      <p:transition spd="slow" advTm="5600"/>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t>Post-Module Activity</a:t>
            </a:r>
            <a:endParaRPr lang="en-US" sz="3000" dirty="0"/>
          </a:p>
        </p:txBody>
      </p:sp>
      <p:sp>
        <p:nvSpPr>
          <p:cNvPr id="5" name="Content Placeholder 2"/>
          <p:cNvSpPr txBox="1"/>
          <p:nvPr/>
        </p:nvSpPr>
        <p:spPr>
          <a:xfrm>
            <a:off x="685800" y="1447800"/>
            <a:ext cx="7848600" cy="27432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GB"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GB"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6146" name="AutoShape 2" descr="data:image/jpeg;base64,/9j/4AAQSkZJRgABAQAAAQABAAD/2wCEAAkGBhQSERQUEhQWFBUWFRcVFxcUGBQYFBQUGBcVFBQXFBcYHCYeFxokGRUUHy8gJCcpLCwsFR4xNTAqNScrLCkBCQoKDgwOGg8PGiwcHyQsLCwsLCksLCwsLCwsKSwsLCwsLCwpKSksLCwsLCkpLCwsKSwsLCwsLCwsLCwsLCksKf/AABEIAQMAwwMBIgACEQEDEQH/xAAbAAABBQEBAAAAAAAAAAAAAAABAAIDBAUGB//EAEUQAAECAwUEBQgIBQIHAAAAAAEAAgMEEQUSITHwBkFRYRNxgZGhFCJCUrHB0eEjMlNicqLS8QczQ4KSFRYkRGNzk6PC/8QAGQEAAgMBAAAAAAAAAAAAAAAAAAECAwQF/8QAJBEBAAICAgEFAAMBAAAAAAAAAAECAxESITEEEyJBQlFhcTL/2gAMAwEAAhEDEQA/APNzEQ6RNcmJkl6RLpFDVFMJQ9HpFEEaoCQxCl0iiKCAl6VLpVEClRIJekKPSlRBIJhKYhR6QqKqVEBN0xS6YqKqCAl6Y8UOmPEqNIhAS9MeJ70enPE95UKVUgn6c8T3lLyk8T3lV6oVTCz5S7ie8pwmXese8qsCntSCz07uJ7yko6JINA5MKe5NKCBJFCiDJFNRQBqgkkgEiEEUAkqoJIAgpVQSCAJKJKaigCSjVMK6GQ2DnY0MRGQCGkVaXuYwuGdWh7gSEbERvwwKoKWck3wojocRpY9po5rswVCgaJJJJAEKRqjCkagJEkqIoCuUEXBNogEUUEQgEg4pVSQCASSSKASSSSASTWpIgoAJJIhBgE66jRamz1imZjBhNGAX4jvVhjPtJo0c3JTJ6bmxmz7QPKo7bzQfoYZGERwqL7hvY05DeRwGPfWfabnOvOxJXOR5y8QGgNa0BrWjJrRg0Dsop49oCBBdEO4Yc3bh3rDe9r26dKmOuOnbkP4izQiT0Qt3BjT1hor7adi5q6po0QucXONS4knmTiU+Uk3xXthw2l73GjWtxcSeC3VjUac207natRK6vWdntkJeUA6ZjJiYP1r1HQYX3WNODzxcezDEy7aWBKvlIkVsOHCiMbeDobWsJI3ENoCDl2qHu13pZ7NuPKXkQCkCjUjFYpSJIhBAQOQROaCAF1JGiNEA2iSckgG0RTnwyMwR1oIM1FGiVEA0I0SARQAoiAjRFIyovQLLkPJpYQ6UixKRIvEYeZD44DE83HgFzuyFmCLHvuFYcECI7gTX6Np63Y9TSuqiEvcScSTXt1rJZ899fFr9Pj3PKSgS94rB22tKrmwG5Mxd+I5DsHiV1MzGbLwHRXZgYDidw7TReZRornvLnGrnEk8SSVHDXc7T9Tf8wErLOiPaxjS57iGta3EuJyAXqNgWEyz2UNHTLxR7xiIYOcOGfa4ZnlRQbMbO+RM6SIP+Je3L7Bh9H8ZGZ3Zca3XY5p5cn5hHBh/VluGBSpOtayXE7b7S3x5PDPmg+eeJGIb34rS2mtvoYV1p891QOQx87XuXnrjXE4lRw4/1I9Rl/MGJ7U0BSNC2MR5CSISSCu5AJxQTBJEIhEBIG0W5sfNthTAc5jXm6bt8VDXVBDgMq0Dli0UsvEuva7gQfilbuJ0nXqYmXuECOybhFkYNitcMWvFe0cDzFCvLNtNlPI4oLKmC+twnNpGbHHiNx3jtXWbOWjdIFV0luWaybl3wzvFQfVePqnsPgSs2PJMdS25cUT4eF0SoppiXLHOa8Uc0lrgdxBoQo6LUwaNojRKicAgG0TqJUW/shY/SxS94rDhUe7g539NnaRU8mnilM6jaURudOlsWzeggNhkee76SJyJHmN7G07SeK3JKRGdFBAglziTiSa1Vq0JoQILnnJrSevWS5szNrbdWKxSunG/xAtQFwgt9HzndeIaO417lPsFYQaPK4rQaEiA05XgcYpHI4DnU7gsOx7LfOTDnPJuVvRXDcDXzW/eOQ4Z7l6I12AAAa0NDWtGTWjAAclptb268Y8stKe5blPhHFiFxqcSd+teCr2nPtl4Re7dgOJO4K5Ge1jSXUA48Na3LzfaG2jMRMMGNwaPaT1qrHTlK7Nk4R0z5+ddGiF78SfAbgOS3NkdiYs668fo4DT58UjDm2GPSf4DetHZHYTpgI8zVkHNrRhEjdXqs+9md3Fd+6ZqGsaBDYwXWsbg1o4ALVe8UjUMePFN+5GztkrPhtuNlobgPTjC/EdzJOXUKBeYbdWPBl5q7Awa5oddrUNNXCjScaUFccqr0S1rbZAhF7jSm7eeQHFeS2paTpiK6I7Nxy3ADAAdQUcdrWns8ta1jUKqCdRJXs6sUCnlCiYAIoURASAopURQbrbGj+a08hXwXc2LPXsK7l5jY03hdO7LqXZWNOUIWG8cbOnjnnRl/xK2fuPbMsHmxPNfyeBge1o7281w698fJMm5d8KIPNcKV3g5gjmDQ/uvErZsZ8tGfCiCjmnPc5voubyPxWuk7hhyV1ZQonAI3VNKSboj2shtLnuNGtaKknkpKzrPs98aI2HDbee40HvJ4AZkr1CTsxkGG2BDxDcXO3xHn6zj4ADgAqdi2O2TYW4OjvH0jgahozuMPDid57FqSjhXBY82XfxhuwYtfKWrIWZUYKDafZ3poJhl9ytDWlcjXKoqtWz49AMFXtyavZcFGtoiNpWibTpzMvZ7IDBChVoMyc3O3udz/AGUzXUGKe2HiTTWK57au1zDbdbg52A5cT7O9Q1N5WzMUhk7VW9fJhMPmj6x4/d+K0Nj9kRhHmW1GbITsj96IOHBu/fhghsrsyARFjtq7NrD6O+rhvPLd15do4YAjXWrvciscas8Y5vPK6aJGL8T8h8tcFmWpazILCSaU3nwA5/FNtG1WwmFzjQDVOfUvNLatt0d+ODa4N955pY6zY8l4pGhtu23zD6k0aMh7zzVAKOikaFsiIiNQwzMzO5SBJIJJoqxQRKCAKSSKASKFE4BBp5R914PYu2sw1ouEC73Z9wIAPBZc/wDLZ6afLs7Fj0pirNv7LwZxgEUUI+q9tL7a50rgRyPzWXLPorptMgZqumTityY+Xblz/B4B3nTjAz/tm/TqvUqtdkhLSMMslRee7B0V+MRw4A5NbyCsRYxdmVmTITtmmY1CNMERO5UnVJONa67VYlIxacU5jE8s3qjW2iJasKdF3XJEuvLIERX5ePRB6bUpLMAq6mS521pSC+MIlwXmAgHhU8MqrSfFJGZWPMQHVqp851qEeG53Jpj4qtO242E0lx17yqlsT4gsq7M5DedcVxM7PPiuq49Q3BSx4eXcq8uaKRqPKS17WfHfUnzRk3h181QAWzYey0aaPmNowHGI+oYPe48gu9snZ2XlKFo6WKP6jwPNP/TZiGdeJ57lqm1aQxxS2SduUsH+HExMAOiUl4ZxBiA33Di2GMT20WrtD/C7oIDosGMYlwXnNc0NJaMy2hOWdCuqjWlSpJrvxXLbU7aksdBhmpcCHH1QcCOZVVc1rTqIW2w1pXcy4VJKqS0siqUKJ5QCYCiNEaIgIAAJ1EqJ1EjILpLBmqAclzlFtWGygJ4n2UVWWN1X4Z1Z3cnFqMda1vVsNwzWNJxcBrWua2ILq6zWD7btnGEoIkFX2IxIYITG2dCYmPU720VeKeKAhDgCrMHzjgqT3blNJRkJQ3oEELRFkNcwnCtKhZUtEK1HTJDMCpUmPtXff08wt7ZWbjTTyW1bWjXFzbt3dvqMN1FoWTsNChUdHd0rs7owYDz3u7adS6OcnKVqfmsOYtTmp2y2nqEIw1juWy+ZAAAwaMABhQDcBuWTPWoGgkmg4lc9O7QgVobx8Fgzk66IauPUNydcVreRbLWvjtqWrtOXgth1HF3w+KwgeKFFIGrXWkVjUMVrTedyF1JPokpIqpahdTylRMjQE6iICcGpGACNEQE66gwAXYPkOhhQmn6wbV3JzquPcTT+1Z2yNk9LFvuFYcLzjXJz/Qae0VPILetck1Vd+40nTqdopOZ1rXitWWm6Lmocai0JeZwx18VitVsrLo4ceqtGJUYrDgRsqK0Zs5VUIlbraeYiKi9ydGmFDeQlrRnRk6yUzAG5KIxaKrFmSgQ14FoAFWn2lhgdy5fyjFVZ22rgoDV27h1lFazM6hG1qx3K3blrhueJOQC5Wan3PzOHAZKONFLyS41JTFupjirDfJNv8NQon0SIVqoyiLQiAntamQIpySRKVEgE+6kAmAAUgCACekZoCnlJR0V7WMFXOIAHM8eHyTGsrhTE+PUvQtnNn/JmF7/5rxQ5Ho2+qD63HuQaaVkWwITYTMaYud67zS84+AHIDmqsxDrXWvmtKIKqs+HTuUEocvNw7pUMCPRa1oy9VkPhUVNoaKtiUmFN0xJWRLxCFoQX4c1nmNNNZWryDotFA6PrWsVXixqpaPaaLMKu6JVMcVSmpumAVla7V3vEHzs9TAZrJfjn+6ecU0haq1irHa02MuoKQN1rXgldViCINRLU+iQCCMa1PDUaJwCAFEk+5rFJAUSEmtTyEQ1BAAE4BOazd+9d1AvQ9lNj+iAixxWJm1p/p8z9/wBnXiA0GymyphUjRh9Jmxp/p/ed97lu610ERpKvmGmGCkbOdCUT4K0nQlXjMSk2DaENYkaGt60TisKYWe3lfTwgbmpGxcAqznJnSKMwtiVsxkC7FRsCjjRCSQEoqdragpma3DP9lQI4qS7rXX4o0WmteLJadyjLNa14IFqkCV1SRR3Na14JtFMQhdTCG6lRShqIagImtT7qdcT2hBGjWfwSUlCggadVa+wTXVdLG677N5q0/hecQeTvBcdHkHw33Hsc11aXSDUnDIb+xetzEyIhIGDiDTmUyDaRutOBoa0cAaHfSuWKw09RMdW7a7YInuOmXsfsV0IEaOPpfRbmIfXxf7OtdU5iihWqHDFtOr4IxpoAV3ezrWiuWLKZx2qBamvKqxp1RGZJ3HXt+at2rWIjlUjOUhJ3696Y9nX7PaiQw59lKlYMwultNuG7v+C5qacOKonyurPSo4IMh+1G+OZ1rvViCMMh7UkoMEInfQcd3adZqCNQYN7TvPyV1wJVGIMTrXyUqI2QhqIapKa1r3GiuVoujSDFNdSuIJEWa1rwSENWA1K4gK4hoFisXU1zUBC1iN1SButawRuIBlzWKSlEPn7fcUkydnEJY53EE+1VZ61Qyh9aveKV93ilMTl5xwwy7qrItyXLoLrv1mm+P7a3h/iT3DmuVWsTPbqT421pK2sc9cFvS88HUp29S8rkLRJGS2pe2S1WzjmsoReto27Wcj3XENbhgag0z50Kqum+od59ta/NZMttjCDQHy9929xdn1BSnbGBulR2vWysTEdsFtb6aLrS592HvGu1QPtHnX/H5qi/auCf+VH+RVKPtpBBLfJRhvvfJEoprSm6/vX3a71ixTUqxE2jhPOECn95+CTJ2G7KGB1uKqnpdH9K8OFWmtfNX2w60FDXgBiUoc00f0297z/9aqrYtHDzQG/hoPZie0qM2hZFZNdKXATE80D0fTPIj0R148sVjPxJJzOKvzUUuCrXKKzHP2heNIQzWtYo3VMGa9muaJYrVaNrda13olqeBrvSLUBGk1PuohiCRFutawQuqUt1rqQuICO7rXV4ckqKQt1rq8OSF1MGUPDwKSlFNCqSZNGPGoQd1SNdytueHN1is2fd9FXgWnxp71JZ8XDFc3XTp7cpLi6SOBI7sFYvqe0YIEV1ONe8A+1RALdWN9sFra+JwTwE1rVK1qmrNc6gJ4BYjH1J5rUtOLdhkccB71kwkH9r0FW4KpwlehBU2XVXGuBUzCq7FYCpldBJ1EW709rVfj/5UZPKIBEhTBqJbrWvBTQQ3Uqa1rBTlqAagkN1NU5am3Uwiu61r3topyzWurW9hagIiNa1hySuqUM1rWHJIw0BGG8h3H3FBSXOSKZaQx3/AEB7MO0KjLz7m5Dv1qqYZlxbdyHDWsE1oVNcf8rb5e/iJNTU7yntag1StarlINCfdRDVDOx7reZSmTiGVaUa888BgFFCCjc6qlghH0I7lchNV+CFRgLSgtVNl9VlrU9qaAE6ipWp4TME8MT4bMFIGLVEahmnudoujRuKW6iWIJGGo3An3da14JUTCJzNa14KMs1wVkjWteCbdQEF3WtYdSaYas3da13BNIQFe5rWu5K4pi3DWt3hyCAbr9kEYGIokaxSQHOUTrqICcGqaAtUsNNDFK1iRiFiWjM3itSejXWHiuee4kqMdztK3UC0KeEFCxissanIqtyrcVrQmKlIw1o3VmtPbTWOhRY2pA4lFrVPJQ6uPIe1Ksbk7dQtXE9rU+5rvRuLSzGEI3U+7rWu9P6NI0PR61rwQopwzWteCTofWmEF3WteCaQrHRa1rwQMJBKtNa14JEKcw9a14JpYgKxag5uta61O5qBYgIbqClPb3JI2TujsLJfY/ni/qTBsTJ4fQ/ni8fxJJLTpTEmO2NlPsvzxef3kz/aErT+V+eJx/EkkozEHtnzmx0qc4R/8kX9So/7Ik/sv/ZF/WkknERpMH7GygP8AKOX2kX9SLdkJX7M/5xf1JJJ8YNbhbNS4GEPd68T9SkOz0DDzOHpP4/iSSVU1rvws3JgsCD6n5n8uanlLEghpo3f6z/ikklFY34K0ymbZUP1fzO+PMpGy4fq+LvikknpGDf8ATodPq+LuXPmUv9PZw8XfFJJGoMzyBnDhvdy580myTOHifikkloGeRM4eJ5c1G+Tbhh4nj1opI0cIfJ28PE802JLt4cN54VSST12ETpdtMvEqMQRw4cUkktAOgHD2opJKBP/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8" name="TextBox 7"/>
          <p:cNvSpPr txBox="1"/>
          <p:nvPr/>
        </p:nvSpPr>
        <p:spPr>
          <a:xfrm>
            <a:off x="457200" y="1295400"/>
            <a:ext cx="8305800" cy="553998"/>
          </a:xfrm>
          <a:prstGeom prst="rect">
            <a:avLst/>
          </a:prstGeom>
          <a:noFill/>
        </p:spPr>
        <p:txBody>
          <a:bodyPr wrap="square" rtlCol="0">
            <a:spAutoFit/>
          </a:bodyPr>
          <a:lstStyle/>
          <a:p>
            <a:pPr algn="ctr"/>
            <a:r>
              <a:rPr lang="en-US" sz="3000" dirty="0">
                <a:latin typeface="Helvetica" panose="020B0604020202020204" pitchFamily="34" charset="0"/>
                <a:cs typeface="Helvetica" panose="020B0604020202020204" pitchFamily="34" charset="0"/>
              </a:rPr>
              <a:t>Money Accounting</a:t>
            </a:r>
            <a:endParaRPr lang="en-US" sz="3000" dirty="0">
              <a:latin typeface="Helvetica" panose="020B0604020202020204" pitchFamily="34" charset="0"/>
              <a:cs typeface="Helvetica" panose="020B0604020202020204" pitchFamily="34" charset="0"/>
            </a:endParaRPr>
          </a:p>
        </p:txBody>
      </p:sp>
      <p:graphicFrame>
        <p:nvGraphicFramePr>
          <p:cNvPr id="7" name="Table 6"/>
          <p:cNvGraphicFramePr>
            <a:graphicFrameLocks noGrp="1"/>
          </p:cNvGraphicFramePr>
          <p:nvPr/>
        </p:nvGraphicFramePr>
        <p:xfrm>
          <a:off x="381000" y="2514600"/>
          <a:ext cx="8458200" cy="3235960"/>
        </p:xfrm>
        <a:graphic>
          <a:graphicData uri="http://schemas.openxmlformats.org/drawingml/2006/table">
            <a:tbl>
              <a:tblPr firstRow="1" bandRow="1">
                <a:tableStyleId>{5C22544A-7EE6-4342-B048-85BDC9FD1C3A}</a:tableStyleId>
              </a:tblPr>
              <a:tblGrid>
                <a:gridCol w="1600200"/>
                <a:gridCol w="4495800"/>
                <a:gridCol w="1219200"/>
                <a:gridCol w="1143000"/>
              </a:tblGrid>
              <a:tr h="370840">
                <a:tc>
                  <a:txBody>
                    <a:bodyPr/>
                    <a:lstStyle/>
                    <a:p>
                      <a:pPr algn="ctr"/>
                      <a:r>
                        <a:rPr lang="en-US" dirty="0"/>
                        <a:t>Day/ Date</a:t>
                      </a:r>
                      <a:endParaRPr lang="en-US" dirty="0"/>
                    </a:p>
                  </a:txBody>
                  <a:tcPr>
                    <a:solidFill>
                      <a:schemeClr val="accent4">
                        <a:lumMod val="75000"/>
                      </a:schemeClr>
                    </a:solidFill>
                  </a:tcPr>
                </a:tc>
                <a:tc>
                  <a:txBody>
                    <a:bodyPr/>
                    <a:lstStyle/>
                    <a:p>
                      <a:pPr algn="ctr"/>
                      <a:r>
                        <a:rPr lang="en-US" dirty="0"/>
                        <a:t>Expense</a:t>
                      </a:r>
                      <a:endParaRPr lang="en-US" dirty="0"/>
                    </a:p>
                  </a:txBody>
                  <a:tcPr>
                    <a:solidFill>
                      <a:schemeClr val="accent4">
                        <a:lumMod val="75000"/>
                      </a:schemeClr>
                    </a:solidFill>
                  </a:tcPr>
                </a:tc>
                <a:tc>
                  <a:txBody>
                    <a:bodyPr/>
                    <a:lstStyle/>
                    <a:p>
                      <a:pPr algn="ctr"/>
                      <a:r>
                        <a:rPr lang="en-US" dirty="0"/>
                        <a:t>Amount received</a:t>
                      </a:r>
                      <a:endParaRPr lang="en-US" dirty="0"/>
                    </a:p>
                  </a:txBody>
                  <a:tcPr>
                    <a:solidFill>
                      <a:schemeClr val="accent4">
                        <a:lumMod val="75000"/>
                      </a:schemeClr>
                    </a:solidFill>
                  </a:tcPr>
                </a:tc>
                <a:tc>
                  <a:txBody>
                    <a:bodyPr/>
                    <a:lstStyle/>
                    <a:p>
                      <a:pPr algn="ctr"/>
                      <a:r>
                        <a:rPr lang="en-US" dirty="0"/>
                        <a:t>Amount spent</a:t>
                      </a:r>
                      <a:endParaRPr lang="en-US" dirty="0"/>
                    </a:p>
                  </a:txBody>
                  <a:tcPr>
                    <a:solidFill>
                      <a:schemeClr val="accent4">
                        <a:lumMod val="75000"/>
                      </a:schemeClr>
                    </a:solidFill>
                  </a:tcPr>
                </a:tc>
              </a:tr>
              <a:tr h="370840">
                <a:tc>
                  <a:txBody>
                    <a:bodyPr/>
                    <a:lstStyle/>
                    <a:p>
                      <a:endParaRPr lang="en-US"/>
                    </a:p>
                  </a:txBody>
                  <a:tcPr>
                    <a:solidFill>
                      <a:schemeClr val="accent4">
                        <a:lumMod val="60000"/>
                        <a:lumOff val="40000"/>
                      </a:schemeClr>
                    </a:solidFill>
                  </a:tcPr>
                </a:tc>
                <a:tc>
                  <a:txBody>
                    <a:bodyPr/>
                    <a:lstStyle/>
                    <a:p>
                      <a:endParaRPr lang="en-US"/>
                    </a:p>
                  </a:txBody>
                  <a:tcPr>
                    <a:solidFill>
                      <a:schemeClr val="accent4">
                        <a:lumMod val="60000"/>
                        <a:lumOff val="40000"/>
                      </a:schemeClr>
                    </a:solidFill>
                  </a:tcPr>
                </a:tc>
                <a:tc>
                  <a:txBody>
                    <a:bodyPr/>
                    <a:lstStyle/>
                    <a:p>
                      <a:endParaRPr lang="en-US"/>
                    </a:p>
                  </a:txBody>
                  <a:tcPr>
                    <a:solidFill>
                      <a:schemeClr val="accent4">
                        <a:lumMod val="60000"/>
                        <a:lumOff val="40000"/>
                      </a:schemeClr>
                    </a:solidFill>
                  </a:tcPr>
                </a:tc>
                <a:tc>
                  <a:txBody>
                    <a:bodyPr/>
                    <a:lstStyle/>
                    <a:p>
                      <a:endParaRPr lang="en-US"/>
                    </a:p>
                  </a:txBody>
                  <a:tcPr>
                    <a:solidFill>
                      <a:schemeClr val="accent4">
                        <a:lumMod val="60000"/>
                        <a:lumOff val="40000"/>
                      </a:schemeClr>
                    </a:solidFill>
                  </a:tcPr>
                </a:tc>
              </a:tr>
              <a:tr h="370840">
                <a:tc>
                  <a:txBody>
                    <a:bodyPr/>
                    <a:lstStyle/>
                    <a:p>
                      <a:endParaRPr lang="en-US"/>
                    </a:p>
                  </a:txBody>
                  <a:tcPr>
                    <a:solidFill>
                      <a:schemeClr val="accent4">
                        <a:lumMod val="60000"/>
                        <a:lumOff val="40000"/>
                      </a:schemeClr>
                    </a:solidFill>
                  </a:tcPr>
                </a:tc>
                <a:tc>
                  <a:txBody>
                    <a:bodyPr/>
                    <a:lstStyle/>
                    <a:p>
                      <a:endParaRPr lang="en-US" dirty="0"/>
                    </a:p>
                  </a:txBody>
                  <a:tcPr>
                    <a:solidFill>
                      <a:schemeClr val="accent4">
                        <a:lumMod val="60000"/>
                        <a:lumOff val="40000"/>
                      </a:schemeClr>
                    </a:solidFill>
                  </a:tcPr>
                </a:tc>
                <a:tc>
                  <a:txBody>
                    <a:bodyPr/>
                    <a:lstStyle/>
                    <a:p>
                      <a:endParaRPr lang="en-US"/>
                    </a:p>
                  </a:txBody>
                  <a:tcPr>
                    <a:solidFill>
                      <a:schemeClr val="accent4">
                        <a:lumMod val="60000"/>
                        <a:lumOff val="40000"/>
                      </a:schemeClr>
                    </a:solidFill>
                  </a:tcPr>
                </a:tc>
                <a:tc>
                  <a:txBody>
                    <a:bodyPr/>
                    <a:lstStyle/>
                    <a:p>
                      <a:endParaRPr lang="en-US"/>
                    </a:p>
                  </a:txBody>
                  <a:tcPr>
                    <a:solidFill>
                      <a:schemeClr val="accent4">
                        <a:lumMod val="60000"/>
                        <a:lumOff val="40000"/>
                      </a:schemeClr>
                    </a:solidFill>
                  </a:tcPr>
                </a:tc>
              </a:tr>
              <a:tr h="370840">
                <a:tc>
                  <a:txBody>
                    <a:bodyPr/>
                    <a:lstStyle/>
                    <a:p>
                      <a:endParaRPr lang="en-US"/>
                    </a:p>
                  </a:txBody>
                  <a:tcPr>
                    <a:solidFill>
                      <a:schemeClr val="accent4">
                        <a:lumMod val="60000"/>
                        <a:lumOff val="40000"/>
                      </a:schemeClr>
                    </a:solidFill>
                  </a:tcPr>
                </a:tc>
                <a:tc>
                  <a:txBody>
                    <a:bodyPr/>
                    <a:lstStyle/>
                    <a:p>
                      <a:endParaRPr lang="en-US"/>
                    </a:p>
                  </a:txBody>
                  <a:tcPr>
                    <a:solidFill>
                      <a:schemeClr val="accent4">
                        <a:lumMod val="60000"/>
                        <a:lumOff val="40000"/>
                      </a:schemeClr>
                    </a:solidFill>
                  </a:tcPr>
                </a:tc>
                <a:tc>
                  <a:txBody>
                    <a:bodyPr/>
                    <a:lstStyle/>
                    <a:p>
                      <a:endParaRPr lang="en-US"/>
                    </a:p>
                  </a:txBody>
                  <a:tcPr>
                    <a:solidFill>
                      <a:schemeClr val="accent4">
                        <a:lumMod val="60000"/>
                        <a:lumOff val="40000"/>
                      </a:schemeClr>
                    </a:solidFill>
                  </a:tcPr>
                </a:tc>
                <a:tc>
                  <a:txBody>
                    <a:bodyPr/>
                    <a:lstStyle/>
                    <a:p>
                      <a:endParaRPr lang="en-US"/>
                    </a:p>
                  </a:txBody>
                  <a:tcPr>
                    <a:solidFill>
                      <a:schemeClr val="accent4">
                        <a:lumMod val="60000"/>
                        <a:lumOff val="40000"/>
                      </a:schemeClr>
                    </a:solidFill>
                  </a:tcPr>
                </a:tc>
              </a:tr>
              <a:tr h="370840">
                <a:tc>
                  <a:txBody>
                    <a:bodyPr/>
                    <a:lstStyle/>
                    <a:p>
                      <a:endParaRPr lang="en-US"/>
                    </a:p>
                  </a:txBody>
                  <a:tcPr>
                    <a:solidFill>
                      <a:schemeClr val="accent4">
                        <a:lumMod val="60000"/>
                        <a:lumOff val="40000"/>
                      </a:schemeClr>
                    </a:solidFill>
                  </a:tcPr>
                </a:tc>
                <a:tc>
                  <a:txBody>
                    <a:bodyPr/>
                    <a:lstStyle/>
                    <a:p>
                      <a:endParaRPr lang="en-US"/>
                    </a:p>
                  </a:txBody>
                  <a:tcPr>
                    <a:solidFill>
                      <a:schemeClr val="accent4">
                        <a:lumMod val="60000"/>
                        <a:lumOff val="40000"/>
                      </a:schemeClr>
                    </a:solidFill>
                  </a:tcPr>
                </a:tc>
                <a:tc>
                  <a:txBody>
                    <a:bodyPr/>
                    <a:lstStyle/>
                    <a:p>
                      <a:endParaRPr lang="en-US"/>
                    </a:p>
                  </a:txBody>
                  <a:tcPr>
                    <a:solidFill>
                      <a:schemeClr val="accent4">
                        <a:lumMod val="60000"/>
                        <a:lumOff val="40000"/>
                      </a:schemeClr>
                    </a:solidFill>
                  </a:tcPr>
                </a:tc>
                <a:tc>
                  <a:txBody>
                    <a:bodyPr/>
                    <a:lstStyle/>
                    <a:p>
                      <a:endParaRPr lang="en-US"/>
                    </a:p>
                  </a:txBody>
                  <a:tcPr>
                    <a:solidFill>
                      <a:schemeClr val="accent4">
                        <a:lumMod val="60000"/>
                        <a:lumOff val="40000"/>
                      </a:schemeClr>
                    </a:solidFill>
                  </a:tcPr>
                </a:tc>
              </a:tr>
              <a:tr h="370840">
                <a:tc>
                  <a:txBody>
                    <a:bodyPr/>
                    <a:lstStyle/>
                    <a:p>
                      <a:endParaRPr lang="en-US"/>
                    </a:p>
                  </a:txBody>
                  <a:tcPr>
                    <a:solidFill>
                      <a:schemeClr val="accent4">
                        <a:lumMod val="60000"/>
                        <a:lumOff val="40000"/>
                      </a:schemeClr>
                    </a:solidFill>
                  </a:tcPr>
                </a:tc>
                <a:tc>
                  <a:txBody>
                    <a:bodyPr/>
                    <a:lstStyle/>
                    <a:p>
                      <a:endParaRPr lang="en-US"/>
                    </a:p>
                  </a:txBody>
                  <a:tcPr>
                    <a:solidFill>
                      <a:schemeClr val="accent4">
                        <a:lumMod val="60000"/>
                        <a:lumOff val="40000"/>
                      </a:schemeClr>
                    </a:solidFill>
                  </a:tcPr>
                </a:tc>
                <a:tc>
                  <a:txBody>
                    <a:bodyPr/>
                    <a:lstStyle/>
                    <a:p>
                      <a:endParaRPr lang="en-US"/>
                    </a:p>
                  </a:txBody>
                  <a:tcPr>
                    <a:solidFill>
                      <a:schemeClr val="accent4">
                        <a:lumMod val="60000"/>
                        <a:lumOff val="40000"/>
                      </a:schemeClr>
                    </a:solidFill>
                  </a:tcPr>
                </a:tc>
                <a:tc>
                  <a:txBody>
                    <a:bodyPr/>
                    <a:lstStyle/>
                    <a:p>
                      <a:endParaRPr lang="en-US"/>
                    </a:p>
                  </a:txBody>
                  <a:tcPr>
                    <a:solidFill>
                      <a:schemeClr val="accent4">
                        <a:lumMod val="60000"/>
                        <a:lumOff val="40000"/>
                      </a:schemeClr>
                    </a:solidFill>
                  </a:tcPr>
                </a:tc>
              </a:tr>
              <a:tr h="370840">
                <a:tc>
                  <a:txBody>
                    <a:bodyPr/>
                    <a:lstStyle/>
                    <a:p>
                      <a:endParaRPr lang="en-US"/>
                    </a:p>
                  </a:txBody>
                  <a:tcPr>
                    <a:solidFill>
                      <a:schemeClr val="accent4">
                        <a:lumMod val="60000"/>
                        <a:lumOff val="40000"/>
                      </a:schemeClr>
                    </a:solidFill>
                  </a:tcPr>
                </a:tc>
                <a:tc>
                  <a:txBody>
                    <a:bodyPr/>
                    <a:lstStyle/>
                    <a:p>
                      <a:endParaRPr lang="en-US"/>
                    </a:p>
                  </a:txBody>
                  <a:tcPr>
                    <a:solidFill>
                      <a:schemeClr val="accent4">
                        <a:lumMod val="60000"/>
                        <a:lumOff val="40000"/>
                      </a:schemeClr>
                    </a:solidFill>
                  </a:tcPr>
                </a:tc>
                <a:tc>
                  <a:txBody>
                    <a:bodyPr/>
                    <a:lstStyle/>
                    <a:p>
                      <a:endParaRPr lang="en-US"/>
                    </a:p>
                  </a:txBody>
                  <a:tcPr>
                    <a:solidFill>
                      <a:schemeClr val="accent4">
                        <a:lumMod val="60000"/>
                        <a:lumOff val="40000"/>
                      </a:schemeClr>
                    </a:solidFill>
                  </a:tcPr>
                </a:tc>
                <a:tc>
                  <a:txBody>
                    <a:bodyPr/>
                    <a:lstStyle/>
                    <a:p>
                      <a:endParaRPr lang="en-US"/>
                    </a:p>
                  </a:txBody>
                  <a:tcPr>
                    <a:solidFill>
                      <a:schemeClr val="accent4">
                        <a:lumMod val="60000"/>
                        <a:lumOff val="40000"/>
                      </a:schemeClr>
                    </a:solidFill>
                  </a:tcPr>
                </a:tc>
              </a:tr>
              <a:tr h="370840">
                <a:tc>
                  <a:txBody>
                    <a:bodyPr/>
                    <a:lstStyle/>
                    <a:p>
                      <a:endParaRPr lang="en-US"/>
                    </a:p>
                  </a:txBody>
                  <a:tcPr>
                    <a:solidFill>
                      <a:schemeClr val="accent4">
                        <a:lumMod val="60000"/>
                        <a:lumOff val="40000"/>
                      </a:schemeClr>
                    </a:solidFill>
                  </a:tcPr>
                </a:tc>
                <a:tc>
                  <a:txBody>
                    <a:bodyPr/>
                    <a:lstStyle/>
                    <a:p>
                      <a:endParaRPr lang="en-US"/>
                    </a:p>
                  </a:txBody>
                  <a:tcPr>
                    <a:solidFill>
                      <a:schemeClr val="accent4">
                        <a:lumMod val="60000"/>
                        <a:lumOff val="40000"/>
                      </a:schemeClr>
                    </a:solidFill>
                  </a:tcPr>
                </a:tc>
                <a:tc>
                  <a:txBody>
                    <a:bodyPr/>
                    <a:lstStyle/>
                    <a:p>
                      <a:endParaRPr lang="en-US"/>
                    </a:p>
                  </a:txBody>
                  <a:tcPr>
                    <a:solidFill>
                      <a:schemeClr val="accent4">
                        <a:lumMod val="60000"/>
                        <a:lumOff val="40000"/>
                      </a:schemeClr>
                    </a:solidFill>
                  </a:tcPr>
                </a:tc>
                <a:tc>
                  <a:txBody>
                    <a:bodyPr/>
                    <a:lstStyle/>
                    <a:p>
                      <a:endParaRPr lang="en-US" dirty="0"/>
                    </a:p>
                  </a:txBody>
                  <a:tcPr>
                    <a:solidFill>
                      <a:schemeClr val="accent4">
                        <a:lumMod val="60000"/>
                        <a:lumOff val="40000"/>
                      </a:schemeClr>
                    </a:solidFill>
                  </a:tcPr>
                </a:tc>
              </a:tr>
            </a:tbl>
          </a:graphicData>
        </a:graphic>
      </p:graphicFrame>
      <p:sp>
        <p:nvSpPr>
          <p:cNvPr id="9" name="TextBox 8"/>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37</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0" name="Rectangle 9"/>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1" name="Straight Connector 10"/>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14400"/>
            <a:ext cx="8534400" cy="5436732"/>
          </a:xfrm>
        </p:spPr>
        <p:txBody>
          <a:bodyPr>
            <a:noAutofit/>
          </a:bodyPr>
          <a:lstStyle/>
          <a:p>
            <a:pPr lvl="0"/>
            <a:r>
              <a:rPr lang="en-US" sz="2000" dirty="0"/>
              <a:t>Check who is responsible for paying the telephone, electricity, and other utility bills</a:t>
            </a:r>
            <a:endParaRPr lang="en-US" sz="2000" dirty="0"/>
          </a:p>
          <a:p>
            <a:pPr lvl="0"/>
            <a:r>
              <a:rPr lang="en-US" sz="2000" dirty="0"/>
              <a:t>In case the person responsible for keeping track of the bills is not available, note the due dates in your monthly planner</a:t>
            </a:r>
            <a:endParaRPr lang="en-US" sz="2000" dirty="0"/>
          </a:p>
          <a:p>
            <a:pPr lvl="0"/>
            <a:r>
              <a:rPr lang="en-US" sz="2000" dirty="0"/>
              <a:t>File the bills and receipts after the payment has been made</a:t>
            </a:r>
            <a:endParaRPr lang="en-US" sz="2000" dirty="0"/>
          </a:p>
          <a:p>
            <a:pPr lvl="0"/>
            <a:r>
              <a:rPr lang="en-US" sz="2000" dirty="0"/>
              <a:t>Check who is responsible for buying grocery and other supplies for the elder</a:t>
            </a:r>
            <a:endParaRPr lang="en-US" sz="2000" dirty="0"/>
          </a:p>
          <a:p>
            <a:pPr lvl="0"/>
            <a:r>
              <a:rPr lang="en-US" sz="2000" dirty="0"/>
              <a:t>Keep a check on the availability of grocery items used for the elder</a:t>
            </a:r>
            <a:endParaRPr lang="en-US" sz="2000" dirty="0"/>
          </a:p>
          <a:p>
            <a:pPr lvl="0"/>
            <a:r>
              <a:rPr lang="en-US" sz="2000" dirty="0"/>
              <a:t>Hand over a weekly list of required items to the person responsible for buying grocery</a:t>
            </a:r>
            <a:endParaRPr lang="en-US" sz="2000" dirty="0"/>
          </a:p>
          <a:p>
            <a:pPr lvl="0"/>
            <a:r>
              <a:rPr lang="en-US" sz="2000" dirty="0"/>
              <a:t>Ask your employer about who will buy the elder’s medicines</a:t>
            </a:r>
            <a:endParaRPr lang="en-US" sz="2000" dirty="0"/>
          </a:p>
          <a:p>
            <a:pPr lvl="0"/>
            <a:r>
              <a:rPr lang="en-US" sz="2000" dirty="0"/>
              <a:t>Every week, make a list of medicines that need to be bought</a:t>
            </a:r>
            <a:endParaRPr lang="en-US" sz="2000" dirty="0"/>
          </a:p>
          <a:p>
            <a:pPr lvl="0"/>
            <a:r>
              <a:rPr lang="en-US" sz="2000" dirty="0"/>
              <a:t>When handling money and making purchases, keep and file all the bills</a:t>
            </a:r>
            <a:endParaRPr lang="en-US" sz="2000" dirty="0"/>
          </a:p>
          <a:p>
            <a:r>
              <a:rPr lang="en-US" sz="2000" dirty="0"/>
              <a:t>Note down the date and amount of each transaction and provide this log and the bills to your employer</a:t>
            </a:r>
            <a:endParaRPr lang="en-US" sz="2000" dirty="0"/>
          </a:p>
        </p:txBody>
      </p:sp>
      <p:sp>
        <p:nvSpPr>
          <p:cNvPr id="4" name="TextBox 3"/>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38</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5" name="Rectangle 4"/>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457200" y="15652"/>
            <a:ext cx="8229600" cy="760412"/>
          </a:xfrm>
        </p:spPr>
        <p:txBody>
          <a:bodyPr>
            <a:normAutofit/>
          </a:bodyPr>
          <a:lstStyle/>
          <a:p>
            <a:r>
              <a:rPr lang="en-US" sz="3000" dirty="0"/>
              <a:t>Summary</a:t>
            </a:r>
            <a:endParaRPr lang="en-US" sz="3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1752" y="914400"/>
            <a:ext cx="8534400" cy="4906963"/>
          </a:xfrm>
        </p:spPr>
        <p:txBody>
          <a:bodyPr>
            <a:normAutofit fontScale="32500" lnSpcReduction="20000"/>
          </a:bodyPr>
          <a:lstStyle/>
          <a:p>
            <a:pPr lvl="0"/>
            <a:r>
              <a:rPr lang="en-US" sz="6000" dirty="0"/>
              <a:t>Plan the elder’s meals a day in advance</a:t>
            </a:r>
            <a:endParaRPr lang="en-US" sz="6000" dirty="0"/>
          </a:p>
          <a:p>
            <a:pPr lvl="0"/>
            <a:r>
              <a:rPr lang="en-US" sz="6000" dirty="0"/>
              <a:t>Every week, create a chart of medicines that the elder needs to have </a:t>
            </a:r>
            <a:endParaRPr lang="en-US" sz="6000" dirty="0"/>
          </a:p>
          <a:p>
            <a:pPr lvl="0"/>
            <a:r>
              <a:rPr lang="en-US" sz="6000" dirty="0"/>
              <a:t>Check the stock of the medicines; if a medicine is not available, buy it in advance</a:t>
            </a:r>
            <a:endParaRPr lang="en-US" sz="6000" dirty="0"/>
          </a:p>
          <a:p>
            <a:pPr lvl="0"/>
            <a:r>
              <a:rPr lang="en-US" sz="6000" dirty="0"/>
              <a:t>Ensure that a fresh set of elder’s clothes is available for the next day</a:t>
            </a:r>
            <a:endParaRPr lang="en-US" sz="6000" dirty="0"/>
          </a:p>
          <a:p>
            <a:pPr lvl="0"/>
            <a:r>
              <a:rPr lang="en-US" sz="6000" dirty="0"/>
              <a:t>If the elder wears diapers, ensure that you have diapers available</a:t>
            </a:r>
            <a:endParaRPr lang="en-US" sz="6000" dirty="0"/>
          </a:p>
          <a:p>
            <a:pPr lvl="0"/>
            <a:r>
              <a:rPr lang="en-US" sz="6000" dirty="0"/>
              <a:t>Ensure that you make available the materials required for the elder’s hobbies</a:t>
            </a:r>
            <a:endParaRPr lang="en-US" sz="6000" dirty="0"/>
          </a:p>
          <a:p>
            <a:pPr lvl="0"/>
            <a:r>
              <a:rPr lang="en-US" sz="6000" dirty="0"/>
              <a:t>If you are taking the elder out to a new place, find out the location and the route</a:t>
            </a:r>
            <a:endParaRPr lang="en-US" sz="6000" dirty="0"/>
          </a:p>
          <a:p>
            <a:pPr lvl="0"/>
            <a:r>
              <a:rPr lang="en-US" sz="6000" dirty="0"/>
              <a:t>Prepare an outing bag ahead of outings</a:t>
            </a:r>
            <a:endParaRPr lang="en-US" sz="6000" dirty="0"/>
          </a:p>
          <a:p>
            <a:pPr lvl="0"/>
            <a:r>
              <a:rPr lang="en-US" sz="6000" dirty="0"/>
              <a:t>If the elder requires any mobility support, carry it to outings</a:t>
            </a:r>
            <a:endParaRPr lang="en-US" sz="6000" dirty="0"/>
          </a:p>
          <a:p>
            <a:pPr lvl="0"/>
            <a:r>
              <a:rPr lang="en-US" sz="6000" dirty="0"/>
              <a:t>Take doctor’s appointments in advance; gather and arrange the latest prescriptions and reports before the visit</a:t>
            </a:r>
            <a:endParaRPr lang="en-US" sz="6000" dirty="0"/>
          </a:p>
        </p:txBody>
      </p:sp>
      <p:sp>
        <p:nvSpPr>
          <p:cNvPr id="4" name="TextBox 3"/>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3</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5" name="Rectangle 4"/>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itle 1"/>
          <p:cNvSpPr>
            <a:spLocks noGrp="1"/>
          </p:cNvSpPr>
          <p:nvPr>
            <p:ph type="title"/>
          </p:nvPr>
        </p:nvSpPr>
        <p:spPr>
          <a:xfrm>
            <a:off x="457200" y="15652"/>
            <a:ext cx="8229600" cy="760412"/>
          </a:xfrm>
        </p:spPr>
        <p:txBody>
          <a:bodyPr>
            <a:normAutofit/>
          </a:bodyPr>
          <a:lstStyle/>
          <a:p>
            <a:r>
              <a:rPr lang="en-US" sz="3000" dirty="0"/>
              <a:t>Summary</a:t>
            </a:r>
            <a:endParaRPr lang="en-US" sz="30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90800"/>
            <a:ext cx="8229600" cy="1143000"/>
          </a:xfrm>
        </p:spPr>
        <p:txBody>
          <a:bodyPr>
            <a:normAutofit/>
          </a:bodyPr>
          <a:lstStyle/>
          <a:p>
            <a:r>
              <a:rPr lang="en-US" sz="3000" dirty="0"/>
              <a:t>Any Questions?</a:t>
            </a:r>
            <a:endParaRPr lang="en-US" sz="3000" dirty="0"/>
          </a:p>
        </p:txBody>
      </p:sp>
      <p:sp>
        <p:nvSpPr>
          <p:cNvPr id="3" name="TextBox 2"/>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39</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4" name="Rectangle 3"/>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5" name="Straight Connector 4"/>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914400"/>
            <a:ext cx="8229600" cy="5135563"/>
          </a:xfrm>
        </p:spPr>
        <p:txBody>
          <a:bodyPr>
            <a:noAutofit/>
          </a:bodyPr>
          <a:lstStyle/>
          <a:p>
            <a:pPr lvl="0"/>
            <a:r>
              <a:rPr lang="en-US" sz="2000" dirty="0">
                <a:latin typeface="Helvetica" panose="020B0604020202020204" pitchFamily="34" charset="0"/>
                <a:cs typeface="Helvetica" panose="020B0604020202020204" pitchFamily="34" charset="0"/>
              </a:rPr>
              <a:t>Chronologically, an elder may be:</a:t>
            </a:r>
            <a:endParaRPr lang="en-US" sz="2000" dirty="0">
              <a:latin typeface="Helvetica" panose="020B0604020202020204" pitchFamily="34" charset="0"/>
              <a:cs typeface="Helvetica" panose="020B0604020202020204" pitchFamily="34" charset="0"/>
            </a:endParaRPr>
          </a:p>
          <a:p>
            <a:pPr lvl="1">
              <a:buFont typeface="Arial" panose="020B0604020202020204" pitchFamily="34" charset="0"/>
              <a:buChar char="•"/>
            </a:pPr>
            <a:r>
              <a:rPr lang="en-US" sz="2000" dirty="0">
                <a:latin typeface="Helvetica" panose="020B0604020202020204" pitchFamily="34" charset="0"/>
                <a:cs typeface="Helvetica" panose="020B0604020202020204" pitchFamily="34" charset="0"/>
              </a:rPr>
              <a:t>The Almost Old</a:t>
            </a:r>
            <a:endParaRPr lang="en-US" sz="2000" dirty="0">
              <a:latin typeface="Helvetica" panose="020B0604020202020204" pitchFamily="34" charset="0"/>
              <a:cs typeface="Helvetica" panose="020B0604020202020204" pitchFamily="34" charset="0"/>
            </a:endParaRPr>
          </a:p>
          <a:p>
            <a:pPr lvl="1">
              <a:buFont typeface="Arial" panose="020B0604020202020204" pitchFamily="34" charset="0"/>
              <a:buChar char="•"/>
            </a:pPr>
            <a:r>
              <a:rPr lang="en-US" sz="2000" dirty="0">
                <a:latin typeface="Helvetica" panose="020B0604020202020204" pitchFamily="34" charset="0"/>
                <a:cs typeface="Helvetica" panose="020B0604020202020204" pitchFamily="34" charset="0"/>
              </a:rPr>
              <a:t>The Already Old</a:t>
            </a:r>
            <a:endParaRPr lang="en-US" sz="2000" dirty="0">
              <a:latin typeface="Helvetica" panose="020B0604020202020204" pitchFamily="34" charset="0"/>
              <a:cs typeface="Helvetica" panose="020B0604020202020204" pitchFamily="34" charset="0"/>
            </a:endParaRPr>
          </a:p>
          <a:p>
            <a:pPr lvl="1">
              <a:buFont typeface="Arial" panose="020B0604020202020204" pitchFamily="34" charset="0"/>
              <a:buChar char="•"/>
            </a:pPr>
            <a:r>
              <a:rPr lang="en-US" sz="2000" dirty="0">
                <a:latin typeface="Helvetica" panose="020B0604020202020204" pitchFamily="34" charset="0"/>
                <a:cs typeface="Helvetica" panose="020B0604020202020204" pitchFamily="34" charset="0"/>
              </a:rPr>
              <a:t>The Very Old </a:t>
            </a:r>
            <a:endParaRPr lang="en-US" sz="2000" dirty="0">
              <a:latin typeface="Helvetica" panose="020B0604020202020204" pitchFamily="34" charset="0"/>
              <a:cs typeface="Helvetica" panose="020B0604020202020204" pitchFamily="34" charset="0"/>
            </a:endParaRPr>
          </a:p>
          <a:p>
            <a:pPr lvl="1">
              <a:buFont typeface="Arial" panose="020B0604020202020204" pitchFamily="34" charset="0"/>
              <a:buChar char="•"/>
            </a:pPr>
            <a:r>
              <a:rPr lang="en-US" sz="2000" dirty="0">
                <a:latin typeface="Helvetica" panose="020B0604020202020204" pitchFamily="34" charset="0"/>
                <a:cs typeface="Helvetica" panose="020B0604020202020204" pitchFamily="34" charset="0"/>
              </a:rPr>
              <a:t>The Elite Old</a:t>
            </a:r>
            <a:endParaRPr lang="en-US" sz="2000" dirty="0">
              <a:latin typeface="Helvetica" panose="020B0604020202020204" pitchFamily="34" charset="0"/>
              <a:cs typeface="Helvetica" panose="020B0604020202020204" pitchFamily="34" charset="0"/>
            </a:endParaRPr>
          </a:p>
          <a:p>
            <a:pPr lvl="0"/>
            <a:r>
              <a:rPr lang="en-US" sz="2000" dirty="0">
                <a:latin typeface="Helvetica" panose="020B0604020202020204" pitchFamily="34" charset="0"/>
                <a:cs typeface="Helvetica" panose="020B0604020202020204" pitchFamily="34" charset="0"/>
              </a:rPr>
              <a:t>Everyone of a particular age does not have the same physical, mental, or social ability</a:t>
            </a:r>
            <a:endParaRPr lang="en-US" sz="2000" dirty="0">
              <a:latin typeface="Helvetica" panose="020B0604020202020204" pitchFamily="34" charset="0"/>
              <a:cs typeface="Helvetica" panose="020B0604020202020204" pitchFamily="34" charset="0"/>
            </a:endParaRPr>
          </a:p>
          <a:p>
            <a:pPr lvl="0"/>
            <a:r>
              <a:rPr lang="en-US" sz="2000" dirty="0">
                <a:latin typeface="Helvetica" panose="020B0604020202020204" pitchFamily="34" charset="0"/>
                <a:cs typeface="Helvetica" panose="020B0604020202020204" pitchFamily="34" charset="0"/>
              </a:rPr>
              <a:t>These days elders are healthier</a:t>
            </a:r>
            <a:endParaRPr lang="en-US" sz="2000" dirty="0">
              <a:latin typeface="Helvetica" panose="020B0604020202020204" pitchFamily="34" charset="0"/>
              <a:cs typeface="Helvetica" panose="020B0604020202020204" pitchFamily="34" charset="0"/>
            </a:endParaRPr>
          </a:p>
          <a:p>
            <a:pPr lvl="0"/>
            <a:r>
              <a:rPr lang="en-US" sz="2000" dirty="0">
                <a:latin typeface="Helvetica" panose="020B0604020202020204" pitchFamily="34" charset="0"/>
                <a:cs typeface="Helvetica" panose="020B0604020202020204" pitchFamily="34" charset="0"/>
              </a:rPr>
              <a:t>Being Old - is more a state of mind than a certain age</a:t>
            </a:r>
            <a:endParaRPr lang="en-US" sz="2000" dirty="0">
              <a:latin typeface="Helvetica" panose="020B0604020202020204" pitchFamily="34" charset="0"/>
              <a:cs typeface="Helvetica" panose="020B0604020202020204" pitchFamily="34" charset="0"/>
            </a:endParaRPr>
          </a:p>
          <a:p>
            <a:pPr lvl="1"/>
            <a:endParaRPr lang="hi-IN" sz="2000" dirty="0">
              <a:latin typeface="Helvetica" panose="020B0604020202020204" pitchFamily="34" charset="0"/>
            </a:endParaRPr>
          </a:p>
          <a:p>
            <a:pPr marL="457200" lvl="1" indent="0">
              <a:buNone/>
            </a:pPr>
            <a:endParaRPr lang="hi-IN" sz="2000" dirty="0">
              <a:latin typeface="Helvetica" panose="020B0604020202020204" pitchFamily="34" charset="0"/>
            </a:endParaRPr>
          </a:p>
          <a:p>
            <a:pPr marL="457200" indent="-457200">
              <a:buFont typeface="+mj-lt"/>
              <a:buAutoNum type="arabicPeriod"/>
            </a:pPr>
            <a:endParaRPr lang="en-US" sz="2000" b="1" dirty="0">
              <a:latin typeface="Helvetica" panose="020B0604020202020204" pitchFamily="34" charset="0"/>
              <a:cs typeface="Helvetica" panose="020B0604020202020204" pitchFamily="34" charset="0"/>
            </a:endParaRPr>
          </a:p>
          <a:p>
            <a:endParaRPr lang="en-US" sz="2000" b="1" dirty="0">
              <a:latin typeface="Helvetica" panose="020B0604020202020204" pitchFamily="34" charset="0"/>
              <a:cs typeface="Helvetica" panose="020B0604020202020204" pitchFamily="34" charset="0"/>
            </a:endParaRPr>
          </a:p>
          <a:p>
            <a:endParaRPr lang="en-US" sz="2000" b="1" dirty="0">
              <a:latin typeface="Helvetica" panose="020B0604020202020204" pitchFamily="34" charset="0"/>
              <a:cs typeface="Helvetica" panose="020B0604020202020204" pitchFamily="34" charset="0"/>
            </a:endParaRPr>
          </a:p>
        </p:txBody>
      </p:sp>
      <p:sp>
        <p:nvSpPr>
          <p:cNvPr id="9" name="TextBox 8"/>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40</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0" name="Rectangle 9"/>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1" name="Straight Connector 10"/>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itle 1"/>
          <p:cNvSpPr>
            <a:spLocks noGrp="1"/>
          </p:cNvSpPr>
          <p:nvPr>
            <p:ph type="title"/>
          </p:nvPr>
        </p:nvSpPr>
        <p:spPr>
          <a:xfrm>
            <a:off x="457200" y="15652"/>
            <a:ext cx="8229600" cy="760412"/>
          </a:xfrm>
        </p:spPr>
        <p:txBody>
          <a:bodyPr>
            <a:normAutofit/>
          </a:bodyPr>
          <a:lstStyle/>
          <a:p>
            <a:r>
              <a:rPr lang="en-US" sz="3000" dirty="0"/>
              <a:t>Summary</a:t>
            </a:r>
            <a:endParaRPr lang="en-US" sz="30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819400"/>
            <a:ext cx="8229600" cy="1143000"/>
          </a:xfrm>
        </p:spPr>
        <p:txBody>
          <a:bodyPr>
            <a:normAutofit/>
          </a:bodyPr>
          <a:lstStyle/>
          <a:p>
            <a:r>
              <a:rPr lang="en-US" sz="3000" dirty="0">
                <a:latin typeface="Helvetica" panose="020B0604020202020204" pitchFamily="34" charset="0"/>
                <a:cs typeface="Helvetica" panose="020B0604020202020204" pitchFamily="34" charset="0"/>
              </a:rPr>
              <a:t>Any Questions?</a:t>
            </a:r>
            <a:endParaRPr lang="en-US" sz="3000" dirty="0">
              <a:latin typeface="Helvetica" panose="020B0604020202020204" pitchFamily="34" charset="0"/>
              <a:cs typeface="Helvetica" panose="020B0604020202020204" pitchFamily="34" charset="0"/>
            </a:endParaRPr>
          </a:p>
        </p:txBody>
      </p:sp>
      <p:sp>
        <p:nvSpPr>
          <p:cNvPr id="9" name="TextBox 8"/>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41</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0" name="Rectangle 9"/>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1" name="Straight Connector 10"/>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a:stretch>
            <a:fillRect/>
          </a:stretch>
        </p:blipFill>
        <p:spPr>
          <a:xfrm>
            <a:off x="0" y="-18373"/>
            <a:ext cx="9144000" cy="6876373"/>
          </a:xfrm>
          <a:prstGeom prst="rect">
            <a:avLst/>
          </a:prstGeom>
          <a:ln>
            <a:solidFill>
              <a:srgbClr val="7030A0"/>
            </a:solid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Post-Module Activity</a:t>
            </a:r>
            <a:endParaRPr lang="en-US" sz="3600" dirty="0"/>
          </a:p>
        </p:txBody>
      </p:sp>
      <p:sp>
        <p:nvSpPr>
          <p:cNvPr id="5" name="Content Placeholder 2"/>
          <p:cNvSpPr txBox="1"/>
          <p:nvPr/>
        </p:nvSpPr>
        <p:spPr>
          <a:xfrm>
            <a:off x="685800" y="1447800"/>
            <a:ext cx="7848600" cy="27432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GB"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GB"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6146" name="AutoShape 2" descr="data:image/jpeg;base64,/9j/4AAQSkZJRgABAQAAAQABAAD/2wCEAAkGBhQSERQUEhQWFBUWFRcVFxcUGBQYFBQUGBcVFBQXFBcYHCYeFxokGRUUHy8gJCcpLCwsFR4xNTAqNScrLCkBCQoKDgwOGg8PGiwcHyQsLCwsLCksLCwsLCwsKSwsLCwsLCwpKSksLCwsLCkpLCwsKSwsLCwsLCwsLCwsLCksKf/AABEIAQMAwwMBIgACEQEDEQH/xAAbAAABBQEBAAAAAAAAAAAAAAABAAIDBAUGB//EAEUQAAECAwUEBQgIBQIHAAAAAAEAAgMEEQUSITHwBkFRYRNxgZGhFCJCUrHB0eEjMlNicqLS8QczQ4KSFRYkRGNzk6PC/8QAGQEAAgMBAAAAAAAAAAAAAAAAAAECAwQF/8QAJBEBAAICAgEFAAMBAAAAAAAAAAECAxESITEEEyJBQlFhcTL/2gAMAwEAAhEDEQA/APNzEQ6RNcmJkl6RLpFDVFMJQ9HpFEEaoCQxCl0iiKCAl6VLpVEClRIJekKPSlRBIJhKYhR6QqKqVEBN0xS6YqKqCAl6Y8UOmPEqNIhAS9MeJ70enPE95UKVUgn6c8T3lLyk8T3lV6oVTCz5S7ie8pwmXese8qsCntSCz07uJ7yko6JINA5MKe5NKCBJFCiDJFNRQBqgkkgEiEEUAkqoJIAgpVQSCAJKJKaigCSjVMK6GQ2DnY0MRGQCGkVaXuYwuGdWh7gSEbERvwwKoKWck3wojocRpY9po5rswVCgaJJJJAEKRqjCkagJEkqIoCuUEXBNogEUUEQgEg4pVSQCASSSKASSSSASTWpIgoAJJIhBgE66jRamz1imZjBhNGAX4jvVhjPtJo0c3JTJ6bmxmz7QPKo7bzQfoYZGERwqL7hvY05DeRwGPfWfabnOvOxJXOR5y8QGgNa0BrWjJrRg0Dsop49oCBBdEO4Yc3bh3rDe9r26dKmOuOnbkP4izQiT0Qt3BjT1hor7adi5q6po0QucXONS4knmTiU+Uk3xXthw2l73GjWtxcSeC3VjUac207natRK6vWdntkJeUA6ZjJiYP1r1HQYX3WNODzxcezDEy7aWBKvlIkVsOHCiMbeDobWsJI3ENoCDl2qHu13pZ7NuPKXkQCkCjUjFYpSJIhBAQOQROaCAF1JGiNEA2iSckgG0RTnwyMwR1oIM1FGiVEA0I0SARQAoiAjRFIyovQLLkPJpYQ6UixKRIvEYeZD44DE83HgFzuyFmCLHvuFYcECI7gTX6Np63Y9TSuqiEvcScSTXt1rJZ899fFr9Pj3PKSgS94rB22tKrmwG5Mxd+I5DsHiV1MzGbLwHRXZgYDidw7TReZRornvLnGrnEk8SSVHDXc7T9Tf8wErLOiPaxjS57iGta3EuJyAXqNgWEyz2UNHTLxR7xiIYOcOGfa4ZnlRQbMbO+RM6SIP+Je3L7Bh9H8ZGZ3Zca3XY5p5cn5hHBh/VluGBSpOtayXE7b7S3x5PDPmg+eeJGIb34rS2mtvoYV1p891QOQx87XuXnrjXE4lRw4/1I9Rl/MGJ7U0BSNC2MR5CSISSCu5AJxQTBJEIhEBIG0W5sfNthTAc5jXm6bt8VDXVBDgMq0Dli0UsvEuva7gQfilbuJ0nXqYmXuECOybhFkYNitcMWvFe0cDzFCvLNtNlPI4oLKmC+twnNpGbHHiNx3jtXWbOWjdIFV0luWaybl3wzvFQfVePqnsPgSs2PJMdS25cUT4eF0SoppiXLHOa8Uc0lrgdxBoQo6LUwaNojRKicAgG0TqJUW/shY/SxS94rDhUe7g539NnaRU8mnilM6jaURudOlsWzeggNhkee76SJyJHmN7G07SeK3JKRGdFBAglziTiSa1Vq0JoQILnnJrSevWS5szNrbdWKxSunG/xAtQFwgt9HzndeIaO417lPsFYQaPK4rQaEiA05XgcYpHI4DnU7gsOx7LfOTDnPJuVvRXDcDXzW/eOQ4Z7l6I12AAAa0NDWtGTWjAAclptb268Y8stKe5blPhHFiFxqcSd+teCr2nPtl4Re7dgOJO4K5Ge1jSXUA48Na3LzfaG2jMRMMGNwaPaT1qrHTlK7Nk4R0z5+ddGiF78SfAbgOS3NkdiYs668fo4DT58UjDm2GPSf4DetHZHYTpgI8zVkHNrRhEjdXqs+9md3Fd+6ZqGsaBDYwXWsbg1o4ALVe8UjUMePFN+5GztkrPhtuNlobgPTjC/EdzJOXUKBeYbdWPBl5q7Awa5oddrUNNXCjScaUFccqr0S1rbZAhF7jSm7eeQHFeS2paTpiK6I7Nxy3ADAAdQUcdrWns8ta1jUKqCdRJXs6sUCnlCiYAIoURASAopURQbrbGj+a08hXwXc2LPXsK7l5jY03hdO7LqXZWNOUIWG8cbOnjnnRl/xK2fuPbMsHmxPNfyeBge1o7281w698fJMm5d8KIPNcKV3g5gjmDQ/uvErZsZ8tGfCiCjmnPc5voubyPxWuk7hhyV1ZQonAI3VNKSboj2shtLnuNGtaKknkpKzrPs98aI2HDbee40HvJ4AZkr1CTsxkGG2BDxDcXO3xHn6zj4ADgAqdi2O2TYW4OjvH0jgahozuMPDid57FqSjhXBY82XfxhuwYtfKWrIWZUYKDafZ3poJhl9ytDWlcjXKoqtWz49AMFXtyavZcFGtoiNpWibTpzMvZ7IDBChVoMyc3O3udz/AGUzXUGKe2HiTTWK57au1zDbdbg52A5cT7O9Q1N5WzMUhk7VW9fJhMPmj6x4/d+K0Nj9kRhHmW1GbITsj96IOHBu/fhghsrsyARFjtq7NrD6O+rhvPLd15do4YAjXWrvciscas8Y5vPK6aJGL8T8h8tcFmWpazILCSaU3nwA5/FNtG1WwmFzjQDVOfUvNLatt0d+ODa4N955pY6zY8l4pGhtu23zD6k0aMh7zzVAKOikaFsiIiNQwzMzO5SBJIJJoqxQRKCAKSSKASKFE4BBp5R914PYu2sw1ouEC73Z9wIAPBZc/wDLZ6afLs7Fj0pirNv7LwZxgEUUI+q9tL7a50rgRyPzWXLPorptMgZqumTityY+Xblz/B4B3nTjAz/tm/TqvUqtdkhLSMMslRee7B0V+MRw4A5NbyCsRYxdmVmTITtmmY1CNMERO5UnVJONa67VYlIxacU5jE8s3qjW2iJasKdF3XJEuvLIERX5ePRB6bUpLMAq6mS521pSC+MIlwXmAgHhU8MqrSfFJGZWPMQHVqp851qEeG53Jpj4qtO242E0lx17yqlsT4gsq7M5DedcVxM7PPiuq49Q3BSx4eXcq8uaKRqPKS17WfHfUnzRk3h181QAWzYey0aaPmNowHGI+oYPe48gu9snZ2XlKFo6WKP6jwPNP/TZiGdeJ57lqm1aQxxS2SduUsH+HExMAOiUl4ZxBiA33Di2GMT20WrtD/C7oIDosGMYlwXnNc0NJaMy2hOWdCuqjWlSpJrvxXLbU7aksdBhmpcCHH1QcCOZVVc1rTqIW2w1pXcy4VJKqS0siqUKJ5QCYCiNEaIgIAAJ1EqJ1EjILpLBmqAclzlFtWGygJ4n2UVWWN1X4Z1Z3cnFqMda1vVsNwzWNJxcBrWua2ILq6zWD7btnGEoIkFX2IxIYITG2dCYmPU720VeKeKAhDgCrMHzjgqT3blNJRkJQ3oEELRFkNcwnCtKhZUtEK1HTJDMCpUmPtXff08wt7ZWbjTTyW1bWjXFzbt3dvqMN1FoWTsNChUdHd0rs7owYDz3u7adS6OcnKVqfmsOYtTmp2y2nqEIw1juWy+ZAAAwaMABhQDcBuWTPWoGgkmg4lc9O7QgVobx8Fgzk66IauPUNydcVreRbLWvjtqWrtOXgth1HF3w+KwgeKFFIGrXWkVjUMVrTedyF1JPokpIqpahdTylRMjQE6iICcGpGACNEQE66gwAXYPkOhhQmn6wbV3JzquPcTT+1Z2yNk9LFvuFYcLzjXJz/Qae0VPILetck1Vd+40nTqdopOZ1rXitWWm6Lmocai0JeZwx18VitVsrLo4ceqtGJUYrDgRsqK0Zs5VUIlbraeYiKi9ydGmFDeQlrRnRk6yUzAG5KIxaKrFmSgQ14FoAFWn2lhgdy5fyjFVZ22rgoDV27h1lFazM6hG1qx3K3blrhueJOQC5Wan3PzOHAZKONFLyS41JTFupjirDfJNv8NQon0SIVqoyiLQiAntamQIpySRKVEgE+6kAmAAUgCACekZoCnlJR0V7WMFXOIAHM8eHyTGsrhTE+PUvQtnNn/JmF7/5rxQ5Ho2+qD63HuQaaVkWwITYTMaYud67zS84+AHIDmqsxDrXWvmtKIKqs+HTuUEocvNw7pUMCPRa1oy9VkPhUVNoaKtiUmFN0xJWRLxCFoQX4c1nmNNNZWryDotFA6PrWsVXixqpaPaaLMKu6JVMcVSmpumAVla7V3vEHzs9TAZrJfjn+6ecU0haq1irHa02MuoKQN1rXgldViCINRLU+iQCCMa1PDUaJwCAFEk+5rFJAUSEmtTyEQ1BAAE4BOazd+9d1AvQ9lNj+iAixxWJm1p/p8z9/wBnXiA0GymyphUjRh9Jmxp/p/ed97lu610ERpKvmGmGCkbOdCUT4K0nQlXjMSk2DaENYkaGt60TisKYWe3lfTwgbmpGxcAqznJnSKMwtiVsxkC7FRsCjjRCSQEoqdragpma3DP9lQI4qS7rXX4o0WmteLJadyjLNa14IFqkCV1SRR3Na14JtFMQhdTCG6lRShqIagImtT7qdcT2hBGjWfwSUlCggadVa+wTXVdLG677N5q0/hecQeTvBcdHkHw33Hsc11aXSDUnDIb+xetzEyIhIGDiDTmUyDaRutOBoa0cAaHfSuWKw09RMdW7a7YInuOmXsfsV0IEaOPpfRbmIfXxf7OtdU5iihWqHDFtOr4IxpoAV3ezrWiuWLKZx2qBamvKqxp1RGZJ3HXt+at2rWIjlUjOUhJ3696Y9nX7PaiQw59lKlYMwultNuG7v+C5qacOKonyurPSo4IMh+1G+OZ1rvViCMMh7UkoMEInfQcd3adZqCNQYN7TvPyV1wJVGIMTrXyUqI2QhqIapKa1r3GiuVoujSDFNdSuIJEWa1rwSENWA1K4gK4hoFisXU1zUBC1iN1SButawRuIBlzWKSlEPn7fcUkydnEJY53EE+1VZ61Qyh9aveKV93ilMTl5xwwy7qrItyXLoLrv1mm+P7a3h/iT3DmuVWsTPbqT421pK2sc9cFvS88HUp29S8rkLRJGS2pe2S1WzjmsoReto27Wcj3XENbhgag0z50Kqum+od59ta/NZMttjCDQHy9929xdn1BSnbGBulR2vWysTEdsFtb6aLrS592HvGu1QPtHnX/H5qi/auCf+VH+RVKPtpBBLfJRhvvfJEoprSm6/vX3a71ixTUqxE2jhPOECn95+CTJ2G7KGB1uKqnpdH9K8OFWmtfNX2w60FDXgBiUoc00f0297z/9aqrYtHDzQG/hoPZie0qM2hZFZNdKXATE80D0fTPIj0R148sVjPxJJzOKvzUUuCrXKKzHP2heNIQzWtYo3VMGa9muaJYrVaNrda13olqeBrvSLUBGk1PuohiCRFutawQuqUt1rqQuICO7rXV4ckqKQt1rq8OSF1MGUPDwKSlFNCqSZNGPGoQd1SNdytueHN1is2fd9FXgWnxp71JZ8XDFc3XTp7cpLi6SOBI7sFYvqe0YIEV1ONe8A+1RALdWN9sFra+JwTwE1rVK1qmrNc6gJ4BYjH1J5rUtOLdhkccB71kwkH9r0FW4KpwlehBU2XVXGuBUzCq7FYCpldBJ1EW709rVfj/5UZPKIBEhTBqJbrWvBTQQ3Uqa1rBTlqAagkN1NU5am3Uwiu61r3topyzWurW9hagIiNa1hySuqUM1rWHJIw0BGG8h3H3FBSXOSKZaQx3/AEB7MO0KjLz7m5Dv1qqYZlxbdyHDWsE1oVNcf8rb5e/iJNTU7yntag1StarlINCfdRDVDOx7reZSmTiGVaUa888BgFFCCjc6qlghH0I7lchNV+CFRgLSgtVNl9VlrU9qaAE6ipWp4TME8MT4bMFIGLVEahmnudoujRuKW6iWIJGGo3An3da14JUTCJzNa14KMs1wVkjWteCbdQEF3WtYdSaYas3da13BNIQFe5rWu5K4pi3DWt3hyCAbr9kEYGIokaxSQHOUTrqICcGqaAtUsNNDFK1iRiFiWjM3itSejXWHiuee4kqMdztK3UC0KeEFCxissanIqtyrcVrQmKlIw1o3VmtPbTWOhRY2pA4lFrVPJQ6uPIe1Ksbk7dQtXE9rU+5rvRuLSzGEI3U+7rWu9P6NI0PR61rwQopwzWteCTofWmEF3WteCaQrHRa1rwQMJBKtNa14JEKcw9a14JpYgKxag5uta61O5qBYgIbqClPb3JI2TujsLJfY/ni/qTBsTJ4fQ/ni8fxJJLTpTEmO2NlPsvzxef3kz/aErT+V+eJx/EkkozEHtnzmx0qc4R/8kX9So/7Ik/sv/ZF/WkknERpMH7GygP8AKOX2kX9SLdkJX7M/5xf1JJJ8YNbhbNS4GEPd68T9SkOz0DDzOHpP4/iSSVU1rvws3JgsCD6n5n8uanlLEghpo3f6z/ikklFY34K0ymbZUP1fzO+PMpGy4fq+LvikknpGDf8ATodPq+LuXPmUv9PZw8XfFJJGoMzyBnDhvdy580myTOHifikkloGeRM4eJ5c1G+Tbhh4nj1opI0cIfJ28PE802JLt4cN54VSST12ETpdtMvEqMQRw4cUkktAOgHD2opJKBP/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8" name="TextBox 7"/>
          <p:cNvSpPr txBox="1"/>
          <p:nvPr/>
        </p:nvSpPr>
        <p:spPr>
          <a:xfrm>
            <a:off x="457200" y="3018951"/>
            <a:ext cx="8305800" cy="553998"/>
          </a:xfrm>
          <a:prstGeom prst="rect">
            <a:avLst/>
          </a:prstGeom>
          <a:noFill/>
        </p:spPr>
        <p:txBody>
          <a:bodyPr wrap="square" rtlCol="0">
            <a:spAutoFit/>
          </a:bodyPr>
          <a:lstStyle/>
          <a:p>
            <a:pPr algn="ctr"/>
            <a:r>
              <a:rPr lang="en-US" sz="3000" dirty="0">
                <a:latin typeface="Helvetica" panose="020B0604020202020204" pitchFamily="34" charset="0"/>
                <a:cs typeface="Helvetica" panose="020B0604020202020204" pitchFamily="34" charset="0"/>
              </a:rPr>
              <a:t>Planning efficiently</a:t>
            </a:r>
            <a:endParaRPr lang="en-US" sz="3000" dirty="0">
              <a:latin typeface="Helvetica" panose="020B0604020202020204" pitchFamily="34" charset="0"/>
              <a:cs typeface="Helvetica" panose="020B0604020202020204" pitchFamily="34" charset="0"/>
            </a:endParaRPr>
          </a:p>
        </p:txBody>
      </p:sp>
      <p:sp>
        <p:nvSpPr>
          <p:cNvPr id="6" name="TextBox 5"/>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4</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7" name="Rectangle 6"/>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9" name="Straight Connector 8"/>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90800"/>
            <a:ext cx="8229600" cy="1143000"/>
          </a:xfrm>
        </p:spPr>
        <p:txBody>
          <a:bodyPr>
            <a:normAutofit/>
          </a:bodyPr>
          <a:lstStyle/>
          <a:p>
            <a:r>
              <a:rPr lang="en-US" sz="3000" dirty="0"/>
              <a:t>Any Questions?</a:t>
            </a:r>
            <a:endParaRPr lang="en-US" sz="3000" dirty="0"/>
          </a:p>
        </p:txBody>
      </p:sp>
      <p:sp>
        <p:nvSpPr>
          <p:cNvPr id="3" name="TextBox 2"/>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5</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4" name="Rectangle 3"/>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5" name="Straight Connector 4"/>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sz="2000" dirty="0"/>
          </a:p>
          <a:p>
            <a:endParaRPr lang="en-US" sz="2000" dirty="0"/>
          </a:p>
          <a:p>
            <a:endParaRPr lang="en-US" sz="2000" dirty="0"/>
          </a:p>
          <a:p>
            <a:endParaRPr lang="en-US" sz="2000" dirty="0"/>
          </a:p>
        </p:txBody>
      </p:sp>
      <p:pic>
        <p:nvPicPr>
          <p:cNvPr id="8" name="Picture 7"/>
          <p:cNvPicPr/>
          <p:nvPr/>
        </p:nvPicPr>
        <p:blipFill>
          <a:blip r:embed="rId1" cstate="email"/>
          <a:stretch>
            <a:fillRect/>
          </a:stretch>
        </p:blipFill>
        <p:spPr>
          <a:xfrm>
            <a:off x="792000" y="2880000"/>
            <a:ext cx="7560000" cy="1440000"/>
          </a:xfrm>
          <a:prstGeom prst="rect">
            <a:avLst/>
          </a:prstGeom>
        </p:spPr>
      </p:pic>
      <p:sp>
        <p:nvSpPr>
          <p:cNvPr id="9" name="Rectangle 8"/>
          <p:cNvSpPr/>
          <p:nvPr/>
        </p:nvSpPr>
        <p:spPr>
          <a:xfrm>
            <a:off x="792000" y="3068960"/>
            <a:ext cx="7560000" cy="1015663"/>
          </a:xfrm>
          <a:prstGeom prst="rect">
            <a:avLst/>
          </a:prstGeom>
        </p:spPr>
        <p:txBody>
          <a:bodyPr wrap="square">
            <a:spAutoFit/>
          </a:bodyPr>
          <a:lstStyle/>
          <a:p>
            <a:pPr algn="ctr"/>
            <a:r>
              <a:rPr lang="en-US" sz="3000" b="1" dirty="0">
                <a:latin typeface="Helvetica" panose="020B0604020202020204" pitchFamily="34" charset="0"/>
                <a:cs typeface="Helvetica" panose="020B0604020202020204" pitchFamily="34" charset="0"/>
              </a:rPr>
              <a:t>Creating a Structured Schedule for the Elder</a:t>
            </a:r>
            <a:endParaRPr lang="en-US" sz="3000" b="1" dirty="0">
              <a:latin typeface="Helvetica" panose="020B0604020202020204" pitchFamily="34" charset="0"/>
              <a:cs typeface="Helvetica" panose="020B0604020202020204" pitchFamily="34" charset="0"/>
            </a:endParaRPr>
          </a:p>
        </p:txBody>
      </p:sp>
      <p:sp>
        <p:nvSpPr>
          <p:cNvPr id="5" name="TextBox 4"/>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6</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6" name="Rectangle 5"/>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Khasnobis\Desktop\Eldercare Final Hero Images\Creating-a-Structured-Schedule-for-the-Elder-1.jpg"/>
          <p:cNvPicPr preferRelativeResize="0">
            <a:picLocks noChangeArrowheads="1"/>
          </p:cNvPicPr>
          <p:nvPr/>
        </p:nvPicPr>
        <p:blipFill>
          <a:blip r:embed="rId1" cstate="email"/>
          <a:srcRect/>
          <a:stretch>
            <a:fillRect/>
          </a:stretch>
        </p:blipFill>
        <p:spPr bwMode="auto">
          <a:xfrm>
            <a:off x="0" y="1357200"/>
            <a:ext cx="9144000" cy="5256000"/>
          </a:xfrm>
          <a:prstGeom prst="rect">
            <a:avLst/>
          </a:prstGeom>
          <a:noFill/>
          <a:extLst>
            <a:ext uri="{909E8E84-426E-40DD-AFC4-6F175D3DCCD1}">
              <a14:hiddenFill xmlns:a14="http://schemas.microsoft.com/office/drawing/2010/main">
                <a:solidFill>
                  <a:srgbClr val="FFFFFF"/>
                </a:solidFill>
              </a14:hiddenFill>
            </a:ext>
          </a:extLst>
        </p:spPr>
      </p:pic>
      <p:sp>
        <p:nvSpPr>
          <p:cNvPr id="5"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6"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9"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pPr>
              <a:buSzPct val="25000"/>
            </a:pPr>
            <a:endParaRPr lang="en-SG" sz="3600" b="1" dirty="0">
              <a:solidFill>
                <a:schemeClr val="lt1"/>
              </a:solidFill>
              <a:latin typeface="Helvetica Neue"/>
              <a:ea typeface="Helvetica Neue"/>
              <a:cs typeface="Helvetica Neue"/>
              <a:sym typeface="Helvetica Neue"/>
            </a:endParaRPr>
          </a:p>
          <a:p>
            <a:pPr>
              <a:buSzPct val="25000"/>
            </a:pPr>
            <a:r>
              <a:rPr lang="en-US" sz="3600" b="1" dirty="0">
                <a:solidFill>
                  <a:schemeClr val="lt1"/>
                </a:solidFill>
                <a:latin typeface="Helvetica Neue"/>
                <a:ea typeface="Helvetica Neue"/>
                <a:cs typeface="Helvetica Neue"/>
              </a:rPr>
              <a:t>Creating a Structured Schedule</a:t>
            </a:r>
            <a:endParaRPr lang="en-US" sz="3600" b="1" dirty="0">
              <a:solidFill>
                <a:schemeClr val="lt1"/>
              </a:solidFill>
              <a:latin typeface="Helvetica Neue"/>
              <a:ea typeface="Helvetica Neue"/>
              <a:cs typeface="Helvetica Neue"/>
            </a:endParaRPr>
          </a:p>
          <a:p>
            <a:pPr marL="0" marR="0" lvl="0" indent="0" algn="l" rtl="0">
              <a:spcBef>
                <a:spcPts val="0"/>
              </a:spcBef>
              <a:buSzPct val="25000"/>
              <a:buNone/>
            </a:pPr>
            <a:r>
              <a:rPr lang="en-SG" sz="3600" b="1" i="0" u="none" strike="noStrike" cap="none" baseline="0" dirty="0">
                <a:solidFill>
                  <a:schemeClr val="lt1"/>
                </a:solidFill>
                <a:latin typeface="Helvetica Neue"/>
                <a:ea typeface="Helvetica Neue"/>
                <a:cs typeface="Helvetica Neue"/>
                <a:sym typeface="Helvetica Neue"/>
              </a:rPr>
              <a:t> </a:t>
            </a:r>
            <a:endParaRPr lang="en-SG" sz="3600" b="1" i="0" u="none" strike="noStrike" cap="none" baseline="0" dirty="0">
              <a:solidFill>
                <a:schemeClr val="lt1"/>
              </a:solidFill>
              <a:latin typeface="Helvetica Neue"/>
              <a:ea typeface="Helvetica Neue"/>
              <a:cs typeface="Helvetica Neue"/>
              <a:sym typeface="Helvetica Neue"/>
            </a:endParaRPr>
          </a:p>
        </p:txBody>
      </p:sp>
    </p:spTree>
  </p:cSld>
  <p:clrMapOvr>
    <a:masterClrMapping/>
  </p:clrMapOvr>
  <mc:AlternateContent xmlns:mc="http://schemas.openxmlformats.org/markup-compatibility/2006">
    <mc:Choice xmlns:p14="http://schemas.microsoft.com/office/powerpoint/2010/main" Requires="p14">
      <p:transition spd="slow" p14:dur="2000" advTm="5600"/>
    </mc:Choice>
    <mc:Fallback>
      <p:transition spd="slow" advTm="56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14400"/>
            <a:ext cx="8534400" cy="5544616"/>
          </a:xfrm>
        </p:spPr>
        <p:txBody>
          <a:bodyPr>
            <a:noAutofit/>
          </a:bodyPr>
          <a:lstStyle/>
          <a:p>
            <a:pPr lvl="0"/>
            <a:r>
              <a:rPr lang="en-US" sz="1800" dirty="0"/>
              <a:t>Observe the elder and note down their physical and mental capabilities, routines and habits, and interests</a:t>
            </a:r>
            <a:endParaRPr lang="en-US" sz="1800" dirty="0"/>
          </a:p>
          <a:p>
            <a:pPr lvl="0"/>
            <a:r>
              <a:rPr lang="en-US" sz="1800" dirty="0"/>
              <a:t>Based on your observations, create a structured schedule for the elder</a:t>
            </a:r>
            <a:endParaRPr lang="en-US" sz="1800" dirty="0"/>
          </a:p>
          <a:p>
            <a:pPr lvl="0"/>
            <a:r>
              <a:rPr lang="en-US" sz="1800" dirty="0"/>
              <a:t>Set a wake up time and keep some time for bathing and getting ready</a:t>
            </a:r>
            <a:endParaRPr lang="en-US" sz="1800" dirty="0"/>
          </a:p>
          <a:p>
            <a:pPr lvl="0"/>
            <a:r>
              <a:rPr lang="en-US" sz="1800" dirty="0"/>
              <a:t>Plan a time for meditation and prayer</a:t>
            </a:r>
            <a:endParaRPr lang="en-US" sz="1800" dirty="0"/>
          </a:p>
          <a:p>
            <a:pPr lvl="0"/>
            <a:r>
              <a:rPr lang="en-US" sz="1800" dirty="0"/>
              <a:t>Plan several short mealtimes</a:t>
            </a:r>
            <a:endParaRPr lang="en-US" sz="1800" dirty="0"/>
          </a:p>
          <a:p>
            <a:pPr lvl="0"/>
            <a:r>
              <a:rPr lang="en-US" sz="1800" dirty="0"/>
              <a:t>Plan a time of the day for recreational activities</a:t>
            </a:r>
            <a:endParaRPr lang="en-US" sz="1800" dirty="0"/>
          </a:p>
          <a:p>
            <a:pPr lvl="0"/>
            <a:r>
              <a:rPr lang="en-US" sz="1800" dirty="0"/>
              <a:t>Plan around 8 hours of rest at night and some time to rest in the day</a:t>
            </a:r>
            <a:endParaRPr lang="en-US" sz="1800" dirty="0"/>
          </a:p>
          <a:p>
            <a:pPr lvl="0"/>
            <a:r>
              <a:rPr lang="en-US" sz="1800" dirty="0"/>
              <a:t>Include time for physical activity</a:t>
            </a:r>
            <a:endParaRPr lang="en-US" sz="1800" dirty="0"/>
          </a:p>
          <a:p>
            <a:pPr lvl="0"/>
            <a:r>
              <a:rPr lang="en-US" sz="1800" dirty="0"/>
              <a:t>Plan a time of the day when the elder can socialize</a:t>
            </a:r>
            <a:endParaRPr lang="en-US" sz="1800" dirty="0"/>
          </a:p>
          <a:p>
            <a:pPr lvl="0"/>
            <a:r>
              <a:rPr lang="en-US" sz="1800" dirty="0"/>
              <a:t>Include a time in the evening for getting ready for dinner and bed</a:t>
            </a:r>
            <a:endParaRPr lang="en-US" sz="1800" dirty="0"/>
          </a:p>
          <a:p>
            <a:pPr lvl="0"/>
            <a:r>
              <a:rPr lang="en-US" sz="1800" dirty="0"/>
              <a:t>Plan to follow dinner with activities such as spending time with family, watching TV, reading, or meditating</a:t>
            </a:r>
            <a:endParaRPr lang="en-US" sz="1800" dirty="0"/>
          </a:p>
          <a:p>
            <a:pPr lvl="0"/>
            <a:r>
              <a:rPr lang="en-US" sz="1800" dirty="0"/>
              <a:t>At bedtime, chat with the elder for a few minutes</a:t>
            </a:r>
            <a:endParaRPr lang="en-US" sz="1800" dirty="0"/>
          </a:p>
          <a:p>
            <a:r>
              <a:rPr lang="en-US" sz="1800" dirty="0"/>
              <a:t>Remember to be flexible to alter the routine temporarily or permanently, based on a change in the elder’s needs</a:t>
            </a:r>
            <a:endParaRPr lang="en-US" sz="1800" dirty="0"/>
          </a:p>
        </p:txBody>
      </p:sp>
      <p:sp>
        <p:nvSpPr>
          <p:cNvPr id="4" name="TextBox 3"/>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8</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5" name="Rectangle 4"/>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457200" y="15652"/>
            <a:ext cx="8229600" cy="760412"/>
          </a:xfrm>
        </p:spPr>
        <p:txBody>
          <a:bodyPr>
            <a:normAutofit/>
          </a:bodyPr>
          <a:lstStyle/>
          <a:p>
            <a:r>
              <a:rPr lang="en-US" sz="3000" dirty="0"/>
              <a:t>Summary</a:t>
            </a:r>
            <a:endParaRPr lang="en-US" sz="3000" dirty="0"/>
          </a:p>
        </p:txBody>
      </p:sp>
    </p:spTree>
  </p:cSld>
  <p:clrMapOvr>
    <a:masterClrMapping/>
  </p:clrMapOvr>
</p:sld>
</file>

<file path=ppt/tags/tag1.xml><?xml version="1.0" encoding="utf-8"?>
<p:tagLst xmlns:p="http://schemas.openxmlformats.org/presentationml/2006/main">
  <p:tag name="PRESENTER_SHAPETEXTINFO" val="&lt;ShapeTextInfo&gt;&lt;TableIndex row=&quot;-1&quot; col=&quot;-1&quot;&gt;&lt;linesCount val=&quot;1&quot;/&gt;&lt;lineCharCount val=&quot;20&quot;/&gt;&lt;/TableIndex&gt;&lt;/ShapeTextInfo&gt;"/>
  <p:tag name="HTML_SHAPEINFO" val="&lt;ThreeDShapeInfo&gt;&lt;uuid val=&quot;&quot;/&gt;&lt;isInvalidForFieldText val=&quot;0&quot;/&gt;&lt;Image&gt;&lt;filename val=&quot;C:\Users\Khasnobis\Documents\My Adobe Presentations\1. Skills-For-Care-Presentation-web-version-Standard-1\data\asimages\{442C03FA-5C88-4919-9F0C-7EC4E202DB32}_1.png&quot;/&gt;&lt;left val=&quot;-15&quot;/&gt;&lt;top val=&quot;192&quot;/&gt;&lt;width val=&quot;703&quot;/&gt;&lt;height val=&quot;114&quot;/&gt;&lt;hasText val=&quot;1&quot;/&gt;&lt;/Image&gt;&lt;/ThreeDShapeInfo&gt;"/>
</p:tagLst>
</file>

<file path=ppt/tags/tag2.xml><?xml version="1.0" encoding="utf-8"?>
<p:tagLst xmlns:p="http://schemas.openxmlformats.org/presentationml/2006/main">
  <p:tag name="PRESENTER_SHAPETEXTINFO" val="&lt;ShapeTextInfo&gt;&lt;TableIndex row=&quot;-1&quot; col=&quot;-1&quot;&gt;&lt;linesCount val=&quot;1&quot;/&gt;&lt;lineCharCount val=&quot;20&quot;/&gt;&lt;/TableIndex&gt;&lt;/ShapeTextInfo&gt;"/>
  <p:tag name="HTML_SHAPEINFO" val="&lt;ThreeDShapeInfo&gt;&lt;uuid val=&quot;&quot;/&gt;&lt;isInvalidForFieldText val=&quot;0&quot;/&gt;&lt;Image&gt;&lt;filename val=&quot;C:\Users\Khasnobis\Documents\My Adobe Presentations\1. Skills-For-Care-Presentation-web-version-Standard-1\data\asimages\{442C03FA-5C88-4919-9F0C-7EC4E202DB32}_1.png&quot;/&gt;&lt;left val=&quot;-15&quot;/&gt;&lt;top val=&quot;192&quot;/&gt;&lt;width val=&quot;703&quot;/&gt;&lt;height val=&quot;114&quot;/&gt;&lt;hasText val=&quot;1&quot;/&gt;&lt;/Image&gt;&lt;/ThreeDShapeInfo&gt;"/>
</p:tagLst>
</file>

<file path=ppt/tags/tag3.xml><?xml version="1.0" encoding="utf-8"?>
<p:tagLst xmlns:p="http://schemas.openxmlformats.org/presentationml/2006/main">
  <p:tag name="MMPROD_NEXTUNIQUEID" val="10009"/>
  <p:tag name="MMPROD_UIDATA" val="&lt;database version=&quot;10.0&quot;&gt;&lt;object type=&quot;1&quot; unique_id=&quot;10001&quot;&gt;&lt;object type=&quot;2&quot; unique_id=&quot;10002&quot;&gt;&lt;object type=&quot;3&quot; unique_id=&quot;12167&quot;&gt;&lt;property id=&quot;20148&quot; value=&quot;5&quot;/&gt;&lt;property id=&quot;20300&quot; value=&quot;Slide 1&quot;/&gt;&lt;property id=&quot;20307&quot; value=&quot;353&quot;/&gt;&lt;/object&gt;&lt;object type=&quot;3&quot; unique_id=&quot;12168&quot;&gt;&lt;property id=&quot;20148&quot; value=&quot;5&quot;/&gt;&lt;property id=&quot;20300&quot; value=&quot;Slide 2&quot;/&gt;&lt;property id=&quot;20307&quot; value=&quot;428&quot;/&gt;&lt;/object&gt;&lt;object type=&quot;3&quot; unique_id=&quot;12169&quot;&gt;&lt;property id=&quot;20148&quot; value=&quot;5&quot;/&gt;&lt;property id=&quot;20300&quot; value=&quot;Slide 3&quot;/&gt;&lt;property id=&quot;20307&quot; value=&quot;405&quot;/&gt;&lt;/object&gt;&lt;object type=&quot;3&quot; unique_id=&quot;12170&quot;&gt;&lt;property id=&quot;20148&quot; value=&quot;5&quot;/&gt;&lt;property id=&quot;20300&quot; value=&quot;Slide 5 - &amp;quot;Post-Module Activity&amp;quot;&quot;/&gt;&lt;property id=&quot;20307&quot; value=&quot;429&quot;/&gt;&lt;/object&gt;&lt;object type=&quot;3&quot; unique_id=&quot;12171&quot;&gt;&lt;property id=&quot;20148&quot; value=&quot;5&quot;/&gt;&lt;property id=&quot;20300&quot; value=&quot;Slide 4 - &amp;quot;Summary&amp;quot;&quot;/&gt;&lt;property id=&quot;20307&quot; value=&quot;430&quot;/&gt;&lt;/object&gt;&lt;object type=&quot;3&quot; unique_id=&quot;12172&quot;&gt;&lt;property id=&quot;20148&quot; value=&quot;5&quot;/&gt;&lt;property id=&quot;20300&quot; value=&quot;Slide 6 - &amp;quot;Any Questions?&amp;quot;&quot;/&gt;&lt;property id=&quot;20307&quot; value=&quot;431&quot;/&gt;&lt;/object&gt;&lt;object type=&quot;3&quot; unique_id=&quot;12173&quot;&gt;&lt;property id=&quot;20148&quot; value=&quot;5&quot;/&gt;&lt;property id=&quot;20300&quot; value=&quot;Slide 7&quot;/&gt;&lt;property id=&quot;20307&quot; value=&quot;466&quot;/&gt;&lt;/object&gt;&lt;object type=&quot;3&quot; unique_id=&quot;12174&quot;&gt;&lt;property id=&quot;20148&quot; value=&quot;5&quot;/&gt;&lt;property id=&quot;20300&quot; value=&quot;Slide 8&quot;/&gt;&lt;property id=&quot;20307&quot; value=&quot;467&quot;/&gt;&lt;/object&gt;&lt;object type=&quot;3&quot; unique_id=&quot;12175&quot;&gt;&lt;property id=&quot;20148&quot; value=&quot;5&quot;/&gt;&lt;property id=&quot;20300&quot; value=&quot;Slide 9 - &amp;quot;Summary&amp;quot;&quot;/&gt;&lt;property id=&quot;20307&quot; value=&quot;434&quot;/&gt;&lt;/object&gt;&lt;object type=&quot;3&quot; unique_id=&quot;12176&quot;&gt;&lt;property id=&quot;20148&quot; value=&quot;5&quot;/&gt;&lt;property id=&quot;20300&quot; value=&quot;Slide 10 - &amp;quot;Any Questions?&amp;quot;&quot;/&gt;&lt;property id=&quot;20307&quot; value=&quot;435&quot;/&gt;&lt;/object&gt;&lt;object type=&quot;3&quot; unique_id=&quot;12177&quot;&gt;&lt;property id=&quot;20148&quot; value=&quot;5&quot;/&gt;&lt;property id=&quot;20300&quot; value=&quot;Slide 11&quot;/&gt;&lt;property id=&quot;20307&quot; value=&quot;468&quot;/&gt;&lt;/object&gt;&lt;object type=&quot;3&quot; unique_id=&quot;12178&quot;&gt;&lt;property id=&quot;20148&quot; value=&quot;5&quot;/&gt;&lt;property id=&quot;20300&quot; value=&quot;Slide 12&quot;/&gt;&lt;property id=&quot;20307&quot; value=&quot;469&quot;/&gt;&lt;/object&gt;&lt;object type=&quot;3&quot; unique_id=&quot;12179&quot;&gt;&lt;property id=&quot;20148&quot; value=&quot;5&quot;/&gt;&lt;property id=&quot;20300&quot; value=&quot;Slide 13 - &amp;quot;Post-Module Activity&amp;quot;&quot;/&gt;&lt;property id=&quot;20307&quot; value=&quot;438&quot;/&gt;&lt;/object&gt;&lt;object type=&quot;3&quot; unique_id=&quot;12180&quot;&gt;&lt;property id=&quot;20148&quot; value=&quot;5&quot;/&gt;&lt;property id=&quot;20300&quot; value=&quot;Slide 14 - &amp;quot;Summary&amp;quot;&quot;/&gt;&lt;property id=&quot;20307&quot; value=&quot;439&quot;/&gt;&lt;/object&gt;&lt;object type=&quot;3&quot; unique_id=&quot;12181&quot;&gt;&lt;property id=&quot;20148&quot; value=&quot;5&quot;/&gt;&lt;property id=&quot;20300&quot; value=&quot;Slide 15 - &amp;quot;Any Questions?&amp;quot;&quot;/&gt;&lt;property id=&quot;20307&quot; value=&quot;440&quot;/&gt;&lt;/object&gt;&lt;object type=&quot;3&quot; unique_id=&quot;12182&quot;&gt;&lt;property id=&quot;20148&quot; value=&quot;5&quot;/&gt;&lt;property id=&quot;20300&quot; value=&quot;Slide 16&quot;/&gt;&lt;property id=&quot;20307&quot; value=&quot;470&quot;/&gt;&lt;/object&gt;&lt;object type=&quot;3&quot; unique_id=&quot;12183&quot;&gt;&lt;property id=&quot;20148&quot; value=&quot;5&quot;/&gt;&lt;property id=&quot;20300&quot; value=&quot;Slide 17&quot;/&gt;&lt;property id=&quot;20307&quot; value=&quot;471&quot;/&gt;&lt;/object&gt;&lt;object type=&quot;3&quot; unique_id=&quot;12184&quot;&gt;&lt;property id=&quot;20148&quot; value=&quot;5&quot;/&gt;&lt;property id=&quot;20300&quot; value=&quot;Slide 18 - &amp;quot;Summary&amp;quot;&quot;/&gt;&lt;property id=&quot;20307&quot; value=&quot;443&quot;/&gt;&lt;/object&gt;&lt;object type=&quot;3&quot; unique_id=&quot;12185&quot;&gt;&lt;property id=&quot;20148&quot; value=&quot;5&quot;/&gt;&lt;property id=&quot;20300&quot; value=&quot;Slide 19 - &amp;quot;Any Questions?&amp;quot;&quot;/&gt;&lt;property id=&quot;20307&quot; value=&quot;444&quot;/&gt;&lt;/object&gt;&lt;object type=&quot;3&quot; unique_id=&quot;12186&quot;&gt;&lt;property id=&quot;20148&quot; value=&quot;5&quot;/&gt;&lt;property id=&quot;20300&quot; value=&quot;Slide 20&quot;/&gt;&lt;property id=&quot;20307&quot; value=&quot;472&quot;/&gt;&lt;/object&gt;&lt;object type=&quot;3&quot; unique_id=&quot;12187&quot;&gt;&lt;property id=&quot;20148&quot; value=&quot;5&quot;/&gt;&lt;property id=&quot;20300&quot; value=&quot;Slide 21&quot;/&gt;&lt;property id=&quot;20307&quot; value=&quot;473&quot;/&gt;&lt;/object&gt;&lt;object type=&quot;3&quot; unique_id=&quot;12188&quot;&gt;&lt;property id=&quot;20148&quot; value=&quot;5&quot;/&gt;&lt;property id=&quot;20300&quot; value=&quot;Slide 22 - &amp;quot;Post-Module Activity&amp;quot;&quot;/&gt;&lt;property id=&quot;20307&quot; value=&quot;447&quot;/&gt;&lt;/object&gt;&lt;object type=&quot;3&quot; unique_id=&quot;12189&quot;&gt;&lt;property id=&quot;20148&quot; value=&quot;5&quot;/&gt;&lt;property id=&quot;20300&quot; value=&quot;Slide 23 - &amp;quot;Summary&amp;quot;&quot;/&gt;&lt;property id=&quot;20307&quot; value=&quot;448&quot;/&gt;&lt;/object&gt;&lt;object type=&quot;3&quot; unique_id=&quot;12190&quot;&gt;&lt;property id=&quot;20148&quot; value=&quot;5&quot;/&gt;&lt;property id=&quot;20300&quot; value=&quot;Slide 24 - &amp;quot;Summary&amp;quot;&quot;/&gt;&lt;property id=&quot;20307&quot; value=&quot;449&quot;/&gt;&lt;/object&gt;&lt;object type=&quot;3&quot; unique_id=&quot;12191&quot;&gt;&lt;property id=&quot;20148&quot; value=&quot;5&quot;/&gt;&lt;property id=&quot;20300&quot; value=&quot;Slide 25 - &amp;quot;Any Questions?&amp;quot;&quot;/&gt;&lt;property id=&quot;20307&quot; value=&quot;450&quot;/&gt;&lt;/object&gt;&lt;object type=&quot;3&quot; unique_id=&quot;12192&quot;&gt;&lt;property id=&quot;20148&quot; value=&quot;5&quot;/&gt;&lt;property id=&quot;20300&quot; value=&quot;Slide 26&quot;/&gt;&lt;property id=&quot;20307&quot; value=&quot;474&quot;/&gt;&lt;/object&gt;&lt;object type=&quot;3&quot; unique_id=&quot;12193&quot;&gt;&lt;property id=&quot;20148&quot; value=&quot;5&quot;/&gt;&lt;property id=&quot;20300&quot; value=&quot;Slide 27&quot;/&gt;&lt;property id=&quot;20307&quot; value=&quot;475&quot;/&gt;&lt;/object&gt;&lt;object type=&quot;3&quot; unique_id=&quot;12194&quot;&gt;&lt;property id=&quot;20148&quot; value=&quot;5&quot;/&gt;&lt;property id=&quot;20300&quot; value=&quot;Slide 28 - &amp;quot;Summary&amp;quot;&quot;/&gt;&lt;property id=&quot;20307&quot; value=&quot;453&quot;/&gt;&lt;/object&gt;&lt;object type=&quot;3&quot; unique_id=&quot;12195&quot;&gt;&lt;property id=&quot;20148&quot; value=&quot;5&quot;/&gt;&lt;property id=&quot;20300&quot; value=&quot;Slide 29 - &amp;quot;Summary&amp;quot;&quot;/&gt;&lt;property id=&quot;20307&quot; value=&quot;454&quot;/&gt;&lt;/object&gt;&lt;object type=&quot;3&quot; unique_id=&quot;12196&quot;&gt;&lt;property id=&quot;20148&quot; value=&quot;5&quot;/&gt;&lt;property id=&quot;20300&quot; value=&quot;Slide 30 - &amp;quot;Any Questions?&amp;quot;&quot;/&gt;&lt;property id=&quot;20307&quot; value=&quot;455&quot;/&gt;&lt;/object&gt;&lt;object type=&quot;3&quot; unique_id=&quot;12197&quot;&gt;&lt;property id=&quot;20148&quot; value=&quot;5&quot;/&gt;&lt;property id=&quot;20300&quot; value=&quot;Slide 31&quot;/&gt;&lt;property id=&quot;20307&quot; value=&quot;476&quot;/&gt;&lt;/object&gt;&lt;object type=&quot;3&quot; unique_id=&quot;12198&quot;&gt;&lt;property id=&quot;20148&quot; value=&quot;5&quot;/&gt;&lt;property id=&quot;20300&quot; value=&quot;Slide 32&quot;/&gt;&lt;property id=&quot;20307&quot; value=&quot;477&quot;/&gt;&lt;/object&gt;&lt;object type=&quot;3&quot; unique_id=&quot;12199&quot;&gt;&lt;property id=&quot;20148&quot; value=&quot;5&quot;/&gt;&lt;property id=&quot;20300&quot; value=&quot;Slide 33 - &amp;quot;Post-Module Activity&amp;quot;&quot;/&gt;&lt;property id=&quot;20307&quot; value=&quot;458&quot;/&gt;&lt;/object&gt;&lt;object type=&quot;3&quot; unique_id=&quot;12200&quot;&gt;&lt;property id=&quot;20148&quot; value=&quot;5&quot;/&gt;&lt;property id=&quot;20300&quot; value=&quot;Slide 34 - &amp;quot;Summary&amp;quot;&quot;/&gt;&lt;property id=&quot;20307&quot; value=&quot;459&quot;/&gt;&lt;/object&gt;&lt;object type=&quot;3&quot; unique_id=&quot;12201&quot;&gt;&lt;property id=&quot;20148&quot; value=&quot;5&quot;/&gt;&lt;property id=&quot;20300&quot; value=&quot;Slide 35 - &amp;quot;Any Questions?&amp;quot;&quot;/&gt;&lt;property id=&quot;20307&quot; value=&quot;460&quot;/&gt;&lt;/object&gt;&lt;object type=&quot;3&quot; unique_id=&quot;12202&quot;&gt;&lt;property id=&quot;20148&quot; value=&quot;5&quot;/&gt;&lt;property id=&quot;20300&quot; value=&quot;Slide 36&quot;/&gt;&lt;property id=&quot;20307&quot; value=&quot;478&quot;/&gt;&lt;/object&gt;&lt;object type=&quot;3&quot; unique_id=&quot;12203&quot;&gt;&lt;property id=&quot;20148&quot; value=&quot;5&quot;/&gt;&lt;property id=&quot;20300&quot; value=&quot;Slide 37&quot;/&gt;&lt;property id=&quot;20307&quot; value=&quot;479&quot;/&gt;&lt;/object&gt;&lt;object type=&quot;3&quot; unique_id=&quot;12204&quot;&gt;&lt;property id=&quot;20148&quot; value=&quot;5&quot;/&gt;&lt;property id=&quot;20300&quot; value=&quot;Slide 38 - &amp;quot;Post-Module Activity&amp;quot;&quot;/&gt;&lt;property id=&quot;20307&quot; value=&quot;463&quot;/&gt;&lt;/object&gt;&lt;object type=&quot;3&quot; unique_id=&quot;12205&quot;&gt;&lt;property id=&quot;20148&quot; value=&quot;5&quot;/&gt;&lt;property id=&quot;20300&quot; value=&quot;Slide 39 - &amp;quot;Summary&amp;quot;&quot;/&gt;&lt;property id=&quot;20307&quot; value=&quot;464&quot;/&gt;&lt;/object&gt;&lt;object type=&quot;3&quot; unique_id=&quot;12206&quot;&gt;&lt;property id=&quot;20148&quot; value=&quot;5&quot;/&gt;&lt;property id=&quot;20300&quot; value=&quot;Slide 40 - &amp;quot;Any Questions?&amp;quot;&quot;/&gt;&lt;property id=&quot;20307&quot; value=&quot;465&quot;/&gt;&lt;/object&gt;&lt;object type=&quot;3&quot; unique_id=&quot;12207&quot;&gt;&lt;property id=&quot;20148&quot; value=&quot;5&quot;/&gt;&lt;property id=&quot;20300&quot; value=&quot;Slide 41 - &amp;quot;Summary&amp;quot;&quot;/&gt;&lt;property id=&quot;20307&quot; value=&quot;315&quot;/&gt;&lt;/object&gt;&lt;object type=&quot;3&quot; unique_id=&quot;12208&quot;&gt;&lt;property id=&quot;20148&quot; value=&quot;5&quot;/&gt;&lt;property id=&quot;20300&quot; value=&quot;Slide 42 - &amp;quot;Any Questions?&amp;quot;&quot;/&gt;&lt;property id=&quot;20307&quot; value=&quot;316&quot;/&gt;&lt;/object&gt;&lt;object type=&quot;3&quot; unique_id=&quot;12209&quot;&gt;&lt;property id=&quot;20148&quot; value=&quot;5&quot;/&gt;&lt;property id=&quot;20300&quot; value=&quot;Slide 43&quot;/&gt;&lt;property id=&quot;20307&quot; value=&quot;398&quot;/&gt;&lt;/object&gt;&lt;/object&gt;&lt;object type=&quot;8&quot; unique_id=&quot;10042&quo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12587</Words>
  <Application>WPS Presentation</Application>
  <PresentationFormat>On-screen Show (4:3)</PresentationFormat>
  <Paragraphs>455</Paragraphs>
  <Slides>43</Slides>
  <Notes>41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43</vt:i4>
      </vt:variant>
    </vt:vector>
  </HeadingPairs>
  <TitlesOfParts>
    <vt:vector size="54" baseType="lpstr">
      <vt:lpstr>Arial</vt:lpstr>
      <vt:lpstr>SimSun</vt:lpstr>
      <vt:lpstr>Wingdings</vt:lpstr>
      <vt:lpstr>Helvetica</vt:lpstr>
      <vt:lpstr>Arial</vt:lpstr>
      <vt:lpstr>Helvetica Neue</vt:lpstr>
      <vt:lpstr>Microsoft YaHei</vt:lpstr>
      <vt:lpstr>Arial Unicode MS</vt:lpstr>
      <vt:lpstr>Calibri</vt:lpstr>
      <vt:lpstr>Courier New</vt:lpstr>
      <vt:lpstr>Office Theme</vt:lpstr>
      <vt:lpstr>PowerPoint 演示文稿</vt:lpstr>
      <vt:lpstr>PowerPoint 演示文稿</vt:lpstr>
      <vt:lpstr>PowerPoint 演示文稿</vt:lpstr>
      <vt:lpstr>Summary</vt:lpstr>
      <vt:lpstr>Post-Module Activity</vt:lpstr>
      <vt:lpstr>Any Questions?</vt:lpstr>
      <vt:lpstr>PowerPoint 演示文稿</vt:lpstr>
      <vt:lpstr>PowerPoint 演示文稿</vt:lpstr>
      <vt:lpstr>Summary</vt:lpstr>
      <vt:lpstr>Any Questions?</vt:lpstr>
      <vt:lpstr>PowerPoint 演示文稿</vt:lpstr>
      <vt:lpstr>PowerPoint 演示文稿</vt:lpstr>
      <vt:lpstr>Post-Module Activity</vt:lpstr>
      <vt:lpstr>Summary</vt:lpstr>
      <vt:lpstr>Any Questions?</vt:lpstr>
      <vt:lpstr>PowerPoint 演示文稿</vt:lpstr>
      <vt:lpstr>PowerPoint 演示文稿</vt:lpstr>
      <vt:lpstr>Summary</vt:lpstr>
      <vt:lpstr>Any Questions?</vt:lpstr>
      <vt:lpstr>PowerPoint 演示文稿</vt:lpstr>
      <vt:lpstr>PowerPoint 演示文稿</vt:lpstr>
      <vt:lpstr>Post-Module Activity</vt:lpstr>
      <vt:lpstr>Summary</vt:lpstr>
      <vt:lpstr>Summary</vt:lpstr>
      <vt:lpstr>Any Questions?</vt:lpstr>
      <vt:lpstr>PowerPoint 演示文稿</vt:lpstr>
      <vt:lpstr>PowerPoint 演示文稿</vt:lpstr>
      <vt:lpstr>Summary</vt:lpstr>
      <vt:lpstr>Summary</vt:lpstr>
      <vt:lpstr>Any Questions?</vt:lpstr>
      <vt:lpstr>PowerPoint 演示文稿</vt:lpstr>
      <vt:lpstr>PowerPoint 演示文稿</vt:lpstr>
      <vt:lpstr>Post-Module Activity</vt:lpstr>
      <vt:lpstr>Summary</vt:lpstr>
      <vt:lpstr>Any Questions?</vt:lpstr>
      <vt:lpstr>PowerPoint 演示文稿</vt:lpstr>
      <vt:lpstr>PowerPoint 演示文稿</vt:lpstr>
      <vt:lpstr>Post-Module Activity</vt:lpstr>
      <vt:lpstr>Summary</vt:lpstr>
      <vt:lpstr>Any Questions?</vt:lpstr>
      <vt:lpstr>Summary</vt:lpstr>
      <vt:lpstr>Any Questions?</vt:lpstr>
      <vt:lpstr>PowerPoint 演示文稿</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Khasnobis</dc:creator>
  <cp:lastModifiedBy>Hellen Bittok</cp:lastModifiedBy>
  <cp:revision>163</cp:revision>
  <dcterms:created xsi:type="dcterms:W3CDTF">2016-08-26T16:03:00Z</dcterms:created>
  <dcterms:modified xsi:type="dcterms:W3CDTF">2022-11-01T19:07:04Z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CD7CE508684D4581B109D34E9D4950AA</vt:lpwstr>
  </property>
  <property fmtid="{D5CDD505-2E9C-101B-9397-08002B2CF9AE}" pid="3" name="KSOProductBuildVer">
    <vt:lpwstr>1033-11.2.0.11380</vt:lpwstr>
  </property>
</Properties>
</file>