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60" r:id="rId3"/>
    <p:sldId id="361" r:id="rId4"/>
    <p:sldId id="362" r:id="rId5"/>
    <p:sldId id="363" r:id="rId6"/>
    <p:sldId id="364" r:id="rId7"/>
    <p:sldId id="365" r:id="rId8"/>
    <p:sldId id="366" r:id="rId10"/>
    <p:sldId id="367" r:id="rId11"/>
    <p:sldId id="368" r:id="rId12"/>
    <p:sldId id="369" r:id="rId13"/>
    <p:sldId id="401" r:id="rId14"/>
    <p:sldId id="374" r:id="rId15"/>
    <p:sldId id="354" r:id="rId16"/>
    <p:sldId id="375" r:id="rId17"/>
    <p:sldId id="400" r:id="rId18"/>
    <p:sldId id="377" r:id="rId19"/>
    <p:sldId id="384" r:id="rId20"/>
    <p:sldId id="309" r:id="rId21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78089" autoAdjust="0"/>
  </p:normalViewPr>
  <p:slideViewPr>
    <p:cSldViewPr>
      <p:cViewPr varScale="1">
        <p:scale>
          <a:sx n="56" d="100"/>
          <a:sy n="56" d="100"/>
        </p:scale>
        <p:origin x="19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5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91C7F-0ED6-4E73-8E76-CEA400481036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38E99-1632-4CC7-A882-FE2283C24FA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8E99-1632-4CC7-A882-FE2283C24FA9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Additional Informatio</a:t>
            </a:r>
            <a:r>
              <a:rPr lang="en-US" b="0" dirty="0"/>
              <a:t>n: </a:t>
            </a:r>
            <a:r>
              <a:rPr lang="en-US" dirty="0"/>
              <a:t>The</a:t>
            </a:r>
            <a:r>
              <a:rPr lang="en-US" baseline="0" dirty="0"/>
              <a:t> leaners may be told about other different types of specialized beds that are required for patient in special situation.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38E99-1632-4CC7-A882-FE2283C24FA9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&lt;Course Name&gt;: &lt;Topic Name&gt;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&lt;Course Name&gt;: &lt;Topic Name&gt;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&lt;Course Name&gt;: &lt;Topic Name&gt;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000" b="0" i="0" u="none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b="0" i="0" u="none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3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32400" y="-27384"/>
            <a:ext cx="9189234" cy="6858000"/>
          </a:xfrm>
          <a:prstGeom prst="rect">
            <a:avLst/>
          </a:prstGeom>
        </p:spPr>
      </p:pic>
      <p:sp>
        <p:nvSpPr>
          <p:cNvPr id="5" name="Title Placeholder 1"/>
          <p:cNvSpPr txBox="1"/>
          <p:nvPr>
            <p:custDataLst>
              <p:tags r:id="rId2"/>
            </p:custDataLst>
          </p:nvPr>
        </p:nvSpPr>
        <p:spPr>
          <a:xfrm>
            <a:off x="-36512" y="548680"/>
            <a:ext cx="9180511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SG" sz="3600" dirty="0">
                <a:latin typeface="Helvetica" panose="020B0604020202020204" pitchFamily="34" charset="0"/>
                <a:cs typeface="Helvetica" panose="020B0604020202020204" pitchFamily="34" charset="0"/>
              </a:rPr>
              <a:t>Different Types of Beds and Bed Making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Placeholder 1"/>
          <p:cNvSpPr txBox="1"/>
          <p:nvPr>
            <p:custDataLst>
              <p:tags r:id="rId3"/>
            </p:custDataLst>
          </p:nvPr>
        </p:nvSpPr>
        <p:spPr>
          <a:xfrm>
            <a:off x="-36512" y="2780928"/>
            <a:ext cx="235258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600" dirty="0">
                <a:latin typeface="Helvetica" panose="020B0604020202020204" pitchFamily="34" charset="0"/>
                <a:cs typeface="Helvetica" panose="020B0604020202020204" pitchFamily="34" charset="0"/>
              </a:rPr>
              <a:t>CR 2.2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9632" y="3645024"/>
            <a:ext cx="6228422" cy="27533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475656" y="1455799"/>
            <a:ext cx="3425915" cy="1967696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5211719" y="1693723"/>
            <a:ext cx="2448272" cy="1386556"/>
          </a:xfrm>
          <a:prstGeom prst="wedgeEllipseCallout">
            <a:avLst>
              <a:gd name="adj1" fmla="val -65218"/>
              <a:gd name="adj2" fmla="val 94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 rot="21074039">
            <a:off x="5392289" y="1950984"/>
            <a:ext cx="2087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Bed Making Steps  </a:t>
            </a:r>
            <a:endParaRPr lang="en-IN" sz="2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"/>
          <p:cNvSpPr txBox="1"/>
          <p:nvPr>
            <p:custDataLst>
              <p:tags r:id="rId3"/>
            </p:custDataLst>
          </p:nvPr>
        </p:nvSpPr>
        <p:spPr>
          <a:xfrm>
            <a:off x="0" y="188640"/>
            <a:ext cx="9143999" cy="530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Bed-making Steps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9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32400" y="-27384"/>
            <a:ext cx="9189234" cy="6858000"/>
          </a:xfrm>
          <a:prstGeom prst="rect">
            <a:avLst/>
          </a:prstGeom>
        </p:spPr>
      </p:pic>
      <p:sp>
        <p:nvSpPr>
          <p:cNvPr id="5" name="Title Placeholder 1"/>
          <p:cNvSpPr txBox="1"/>
          <p:nvPr>
            <p:custDataLst>
              <p:tags r:id="rId2"/>
            </p:custDataLst>
          </p:nvPr>
        </p:nvSpPr>
        <p:spPr>
          <a:xfrm>
            <a:off x="-36512" y="548680"/>
            <a:ext cx="9180511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Viewing of Modules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3" y="6680260"/>
            <a:ext cx="9180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Private and Confidential</a:t>
            </a:r>
            <a:endParaRPr lang="en-IN" sz="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Placeholder 1"/>
          <p:cNvSpPr txBox="1"/>
          <p:nvPr>
            <p:custDataLst>
              <p:tags r:id="rId3"/>
            </p:custDataLst>
          </p:nvPr>
        </p:nvSpPr>
        <p:spPr>
          <a:xfrm>
            <a:off x="-36512" y="2780928"/>
            <a:ext cx="235258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600" dirty="0">
                <a:latin typeface="Helvetica" panose="020B0604020202020204" pitchFamily="34" charset="0"/>
                <a:cs typeface="Helvetica" panose="020B0604020202020204" pitchFamily="34" charset="0"/>
              </a:rPr>
              <a:t>CR 2.2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Making the Bed </a:t>
            </a: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1399032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 In this module, you will learn about: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The items required to make a bed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How to make the bed of an independent and semi-dependent elder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How to make the bed of a bedridden elder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/>
          <p:cNvPicPr preferRelativeResize="0"/>
          <p:nvPr/>
        </p:nvPicPr>
        <p:blipFill>
          <a:blip r:embed="rId1" cstate="email"/>
          <a:stretch>
            <a:fillRect/>
          </a:stretch>
        </p:blipFill>
        <p:spPr>
          <a:xfrm>
            <a:off x="792000" y="2880000"/>
            <a:ext cx="7560000" cy="14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000" y="3307050"/>
            <a:ext cx="756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Making the Bed of the Elder</a:t>
            </a:r>
            <a:endParaRPr lang="en-US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Wake Up and Evening Tuck In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1399032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  In this module, you will learn about: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activities involved in waking up an elder in the morning</a:t>
            </a:r>
            <a:endParaRPr lang="en-US" dirty="0"/>
          </a:p>
          <a:p>
            <a:pPr lvl="0"/>
            <a:r>
              <a:rPr lang="en-US" dirty="0"/>
              <a:t>The activities involved in putting an elder to bed at night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Watch</a:t>
            </a:r>
            <a:endParaRPr lang="en-US" dirty="0"/>
          </a:p>
        </p:txBody>
      </p:sp>
      <p:pic>
        <p:nvPicPr>
          <p:cNvPr id="7" name="Picture 6"/>
          <p:cNvPicPr preferRelativeResize="0"/>
          <p:nvPr/>
        </p:nvPicPr>
        <p:blipFill>
          <a:blip r:embed="rId1" cstate="email"/>
          <a:stretch>
            <a:fillRect/>
          </a:stretch>
        </p:blipFill>
        <p:spPr>
          <a:xfrm>
            <a:off x="792000" y="2880000"/>
            <a:ext cx="7560000" cy="14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001" y="3068960"/>
            <a:ext cx="756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Assisting the Elder with Morning Wake Up and Evening Tuck In</a:t>
            </a:r>
            <a:endParaRPr lang="en-US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18373"/>
            <a:ext cx="9144000" cy="6876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51138" y="-228600"/>
            <a:ext cx="631666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b="1" dirty="0">
                <a:solidFill>
                  <a:schemeClr val="accent5">
                    <a:lumMod val="1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/>
          <p:cNvSpPr txBox="1"/>
          <p:nvPr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Learning outcomes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097104" y="3284984"/>
            <a:ext cx="4347104" cy="2602829"/>
          </a:xfrm>
          <a:prstGeom prst="rect">
            <a:avLst/>
          </a:prstGeom>
        </p:spPr>
      </p:pic>
      <p:sp>
        <p:nvSpPr>
          <p:cNvPr id="8" name="Content Placeholder 2"/>
          <p:cNvSpPr txBox="1"/>
          <p:nvPr>
            <p:custDataLst>
              <p:tags r:id="rId3"/>
            </p:custDataLst>
          </p:nvPr>
        </p:nvSpPr>
        <p:spPr>
          <a:xfrm>
            <a:off x="0" y="1371600"/>
            <a:ext cx="9143999" cy="3764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GB" sz="24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Caregivers will learn:</a:t>
            </a:r>
            <a:endParaRPr lang="en-GB" sz="2400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None/>
            </a:pPr>
            <a:r>
              <a:rPr lang="en-GB" sz="24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</a:t>
            </a:r>
            <a:r>
              <a:rPr lang="en-GB" sz="24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Providing a comfortable and wrinkle free bed</a:t>
            </a:r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sz="2400" dirty="0">
              <a:solidFill>
                <a:schemeClr val="accent5">
                  <a:lumMod val="1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0050" lvl="1" indent="0">
              <a:buNone/>
            </a:pPr>
            <a:r>
              <a:rPr lang="en-US" sz="2400" dirty="0">
                <a:solidFill>
                  <a:schemeClr val="accent5">
                    <a:lumMod val="1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</a:t>
            </a:r>
            <a:r>
              <a:rPr lang="en-US" sz="2400" dirty="0">
                <a:solidFill>
                  <a:srgbClr val="2154A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make different kinds of beds as per the needs of the     	patient</a:t>
            </a:r>
            <a:endParaRPr lang="en-US" sz="2400" dirty="0">
              <a:solidFill>
                <a:srgbClr val="2154A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71600"/>
            <a:ext cx="5904656" cy="55446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sz="2400" dirty="0"/>
              <a:t>As comfort, safety, rest and sleep are all important in healthcare for promoting wellness and recovery from disease, special care should be taken to provide comfortable beds to patients. </a:t>
            </a:r>
            <a:endParaRPr lang="en-IN" sz="2400" dirty="0"/>
          </a:p>
          <a:p>
            <a:pPr>
              <a:lnSpc>
                <a:spcPct val="120000"/>
              </a:lnSpc>
            </a:pPr>
            <a:r>
              <a:rPr lang="en-IN" sz="2400" dirty="0"/>
              <a:t>Making a comfortable bed is the responsibility of the caregiver</a:t>
            </a:r>
            <a:endParaRPr lang="en-IN" sz="2400" dirty="0"/>
          </a:p>
          <a:p>
            <a:pPr>
              <a:lnSpc>
                <a:spcPct val="120000"/>
              </a:lnSpc>
            </a:pPr>
            <a:r>
              <a:rPr lang="en-IN" sz="2400" dirty="0"/>
              <a:t>Care recipient should be provided clean, dry, wrinkle-free and comfortable bed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5988200" y="1601310"/>
            <a:ext cx="2928241" cy="22957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/>
          <p:cNvSpPr txBox="1"/>
          <p:nvPr>
            <p:custDataLst>
              <p:tags r:id="rId2"/>
            </p:custDataLst>
          </p:nvPr>
        </p:nvSpPr>
        <p:spPr>
          <a:xfrm>
            <a:off x="0" y="188640"/>
            <a:ext cx="9143999" cy="530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Introduction 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5988809" y="4193893"/>
            <a:ext cx="2704183" cy="15226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To provide a clean and comfortable bed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To give a neat and tidy appearance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To prevent bed sores 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To keep it ready for any emergency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To receive the patient comfortably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To provide active or passive exercise to the care receiver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To economise the time, material and energy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/>
          <p:cNvSpPr txBox="1"/>
          <p:nvPr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Purposes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09" y="1371600"/>
            <a:ext cx="8229600" cy="5141168"/>
          </a:xfrm>
        </p:spPr>
        <p:txBody>
          <a:bodyPr>
            <a:noAutofit/>
          </a:bodyPr>
          <a:lstStyle/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Keep all materials conveniently arranged to get them in the order of use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Wash hands before &amp; after the procedure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Do not expose the patient unnecessary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Protect the patient from draught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Do not cover the patient’s face while placing the linen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Do not mix clean linen with soiled linen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Never place the woollen blanket directly on the patient’s body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Never allow the mackintosh to touch the patient 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/>
          <p:cNvSpPr txBox="1"/>
          <p:nvPr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 Rules in Bed Making (1/2)  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Fold dirty linen away from your uniform and body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Avoid placing dirty linen on the floor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Start work from head to foot, near to far &amp; from clean to unclean area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Make the bed smooth, unwrinkled and firm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Avoid using torn linen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Periodical sunning and airing of mattress to be done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Maintain body mechanics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Keep reasonable distance from the face of the patient to prevent cross infection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/>
          <p:cNvSpPr txBox="1"/>
          <p:nvPr>
            <p:custDataLst>
              <p:tags r:id="rId1"/>
            </p:custDataLst>
          </p:nvPr>
        </p:nvSpPr>
        <p:spPr>
          <a:xfrm>
            <a:off x="0" y="188640"/>
            <a:ext cx="9143999" cy="530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 Rules in Bed Making (2/2)  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71600"/>
            <a:ext cx="46805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Generally there are three different types of bed :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Open Bed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Closed Bed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Occupied Bed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Open Bed: </a:t>
            </a: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made when it is about to be occupied by either a new patient or an ambulatory patient 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 cstate="email"/>
          <a:srcRect b="9756"/>
          <a:stretch>
            <a:fillRect/>
          </a:stretch>
        </p:blipFill>
        <p:spPr>
          <a:xfrm>
            <a:off x="5144444" y="3356992"/>
            <a:ext cx="3652364" cy="26642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 txBox="1"/>
          <p:nvPr>
            <p:custDataLst>
              <p:tags r:id="rId2"/>
            </p:custDataLst>
          </p:nvPr>
        </p:nvSpPr>
        <p:spPr>
          <a:xfrm>
            <a:off x="0" y="188640"/>
            <a:ext cx="9143999" cy="530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Different Types of Beds (1/3)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71600"/>
            <a:ext cx="5832648" cy="524604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4400" b="1" dirty="0">
                <a:latin typeface="Helvetica" panose="020B0604020202020204" pitchFamily="34" charset="0"/>
                <a:cs typeface="Helvetica" panose="020B0604020202020204" pitchFamily="34" charset="0"/>
              </a:rPr>
              <a:t>Closed Bed: </a:t>
            </a:r>
            <a:r>
              <a:rPr lang="en-IN" sz="4400" dirty="0">
                <a:latin typeface="Helvetica" panose="020B0604020202020204" pitchFamily="34" charset="0"/>
                <a:cs typeface="Helvetica" panose="020B0604020202020204" pitchFamily="34" charset="0"/>
              </a:rPr>
              <a:t>It is an un-occupied or empty bed made to receive the patient, and is fully covered with counterpane to protect it from dust and dirt. On admission of the patient , the closed bed is covered in to an open bed.</a:t>
            </a:r>
            <a:r>
              <a:rPr lang="en-IN" sz="4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4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4400" b="1" dirty="0">
                <a:latin typeface="Helvetica" panose="020B0604020202020204" pitchFamily="34" charset="0"/>
                <a:cs typeface="Helvetica" panose="020B0604020202020204" pitchFamily="34" charset="0"/>
              </a:rPr>
              <a:t>Purpose:</a:t>
            </a:r>
            <a:endParaRPr lang="en-IN" sz="4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4400" dirty="0">
                <a:latin typeface="Helvetica" panose="020B0604020202020204" pitchFamily="34" charset="0"/>
                <a:cs typeface="Helvetica" panose="020B0604020202020204" pitchFamily="34" charset="0"/>
              </a:rPr>
              <a:t>To keep the bed ready for occupancy</a:t>
            </a:r>
            <a:endParaRPr lang="en-IN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4400" dirty="0">
                <a:latin typeface="Helvetica" panose="020B0604020202020204" pitchFamily="34" charset="0"/>
                <a:cs typeface="Helvetica" panose="020B0604020202020204" pitchFamily="34" charset="0"/>
              </a:rPr>
              <a:t>To provide a neat and tidy appearance</a:t>
            </a:r>
            <a:endParaRPr lang="en-IN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 cstate="email"/>
          <a:srcRect b="6977"/>
          <a:stretch>
            <a:fillRect/>
          </a:stretch>
        </p:blipFill>
        <p:spPr>
          <a:xfrm>
            <a:off x="5911497" y="1772816"/>
            <a:ext cx="2908975" cy="22031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/>
          <p:cNvSpPr txBox="1"/>
          <p:nvPr>
            <p:custDataLst>
              <p:tags r:id="rId2"/>
            </p:custDataLst>
          </p:nvPr>
        </p:nvSpPr>
        <p:spPr>
          <a:xfrm>
            <a:off x="0" y="188640"/>
            <a:ext cx="9143999" cy="530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Different Types of Beds (2/3)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5501125" y="1415204"/>
            <a:ext cx="3192165" cy="17257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580112" y="3645025"/>
            <a:ext cx="3293628" cy="18526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/>
          <p:cNvSpPr txBox="1"/>
          <p:nvPr>
            <p:custDataLst>
              <p:tags r:id="rId3"/>
            </p:custDataLst>
          </p:nvPr>
        </p:nvSpPr>
        <p:spPr>
          <a:xfrm>
            <a:off x="0" y="188640"/>
            <a:ext cx="9143999" cy="530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Different Types of Beds (3/3)</a:t>
            </a:r>
            <a:endParaRPr lang="en-GB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251520" y="1371600"/>
            <a:ext cx="5328592" cy="5246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>
                <a:latin typeface="Helvetica" panose="020B0604020202020204" pitchFamily="34" charset="0"/>
                <a:cs typeface="Helvetica" panose="020B0604020202020204" pitchFamily="34" charset="0"/>
              </a:rPr>
              <a:t>Occupied </a:t>
            </a:r>
            <a:r>
              <a:rPr lang="en-IN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Bed: </a:t>
            </a:r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This bed is made with the patient lying on the bed.</a:t>
            </a:r>
            <a:endParaRPr lang="en-IN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Purpose:</a:t>
            </a:r>
            <a:endParaRPr lang="en-IN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2400" dirty="0"/>
              <a:t>To make a bed with least possible discomfort to the patient</a:t>
            </a:r>
            <a:endParaRPr lang="en-IN" sz="2400" dirty="0"/>
          </a:p>
          <a:p>
            <a:r>
              <a:rPr lang="en-IN" sz="2400" dirty="0"/>
              <a:t>To handle the bed clothes skilfully while the patient is on  bed, with minimum disruption or disturbance</a:t>
            </a:r>
            <a:endParaRPr lang="en-IN" sz="2400" dirty="0"/>
          </a:p>
          <a:p>
            <a:r>
              <a:rPr lang="en-IN" sz="2400" dirty="0"/>
              <a:t>To provide a neat, clean and tidy appearance</a:t>
            </a:r>
            <a:endParaRPr lang="en-IN" sz="2400" dirty="0"/>
          </a:p>
          <a:p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10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11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12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13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14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15.xml><?xml version="1.0" encoding="utf-8"?>
<p:tagLst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270&quot;&gt;&lt;property id=&quot;20148&quot; value=&quot;5&quot;/&gt;&lt;property id=&quot;20300&quot; value=&quot;Slide 18&quot;/&gt;&lt;property id=&quot;20307&quot; value=&quot;309&quot;/&gt;&lt;/object&gt;&lt;object type=&quot;3&quot; unique_id=&quot;11280&quot;&gt;&lt;property id=&quot;20148&quot; value=&quot;5&quot;/&gt;&lt;property id=&quot;20300&quot; value=&quot;Slide 13 - &amp;quot;  In this module, you will learn about:&amp;quot;&quot;/&gt;&lt;property id=&quot;20307&quot; value=&quot;354&quot;/&gt;&lt;/object&gt;&lt;object type=&quot;3&quot; unique_id=&quot;11537&quot;&gt;&lt;property id=&quot;20148&quot; value=&quot;5&quot;/&gt;&lt;property id=&quot;20300&quot; value=&quot;Slide 1&quot;/&gt;&lt;property id=&quot;20307&quot; value=&quot;360&quot;/&gt;&lt;/object&gt;&lt;object type=&quot;3&quot; unique_id=&quot;11538&quot;&gt;&lt;property id=&quot;20148&quot; value=&quot;5&quot;/&gt;&lt;property id=&quot;20300&quot; value=&quot;Slide 2 - &amp;quot;Introduction &amp;quot;&quot;/&gt;&lt;property id=&quot;20307&quot; value=&quot;361&quot;/&gt;&lt;/object&gt;&lt;object type=&quot;3&quot; unique_id=&quot;11539&quot;&gt;&lt;property id=&quot;20148&quot; value=&quot;5&quot;/&gt;&lt;property id=&quot;20300&quot; value=&quot;Slide 3&quot;/&gt;&lt;property id=&quot;20307&quot; value=&quot;362&quot;/&gt;&lt;/object&gt;&lt;object type=&quot;3&quot; unique_id=&quot;11540&quot;&gt;&lt;property id=&quot;20148&quot; value=&quot;5&quot;/&gt;&lt;property id=&quot;20300&quot; value=&quot;Slide 4&quot;/&gt;&lt;property id=&quot;20307&quot; value=&quot;363&quot;/&gt;&lt;/object&gt;&lt;object type=&quot;3&quot; unique_id=&quot;11541&quot;&gt;&lt;property id=&quot;20148&quot; value=&quot;5&quot;/&gt;&lt;property id=&quot;20300&quot; value=&quot;Slide 5&quot;/&gt;&lt;property id=&quot;20307&quot; value=&quot;364&quot;/&gt;&lt;/object&gt;&lt;object type=&quot;3&quot; unique_id=&quot;11542&quot;&gt;&lt;property id=&quot;20148&quot; value=&quot;5&quot;/&gt;&lt;property id=&quot;20300&quot; value=&quot;Slide 6&quot;/&gt;&lt;property id=&quot;20307&quot; value=&quot;365&quot;/&gt;&lt;/object&gt;&lt;object type=&quot;3&quot; unique_id=&quot;11543&quot;&gt;&lt;property id=&quot;20148&quot; value=&quot;5&quot;/&gt;&lt;property id=&quot;20300&quot; value=&quot;Slide 7&quot;/&gt;&lt;property id=&quot;20307&quot; value=&quot;366&quot;/&gt;&lt;/object&gt;&lt;object type=&quot;3&quot; unique_id=&quot;11544&quot;&gt;&lt;property id=&quot;20148&quot; value=&quot;5&quot;/&gt;&lt;property id=&quot;20300&quot; value=&quot;Slide 8&quot;/&gt;&lt;property id=&quot;20307&quot; value=&quot;367&quot;/&gt;&lt;/object&gt;&lt;object type=&quot;3&quot; unique_id=&quot;11545&quot;&gt;&lt;property id=&quot;20148&quot; value=&quot;5&quot;/&gt;&lt;property id=&quot;20300&quot; value=&quot;Slide 9&quot;/&gt;&lt;property id=&quot;20307&quot; value=&quot;368&quot;/&gt;&lt;/object&gt;&lt;object type=&quot;3&quot; unique_id=&quot;11546&quot;&gt;&lt;property id=&quot;20148&quot; value=&quot;5&quot;/&gt;&lt;property id=&quot;20300&quot; value=&quot;Slide 10&quot;/&gt;&lt;property id=&quot;20307&quot; value=&quot;369&quot;/&gt;&lt;/object&gt;&lt;object type=&quot;3&quot; unique_id=&quot;11818&quot;&gt;&lt;property id=&quot;20148&quot; value=&quot;5&quot;/&gt;&lt;property id=&quot;20300&quot; value=&quot;Slide 12&quot;/&gt;&lt;property id=&quot;20307&quot; value=&quot;374&quot;/&gt;&lt;/object&gt;&lt;object type=&quot;3&quot; unique_id=&quot;11819&quot;&gt;&lt;property id=&quot;20148&quot; value=&quot;5&quot;/&gt;&lt;property id=&quot;20300&quot; value=&quot;Slide 14 - &amp;quot;Let’s Watch&amp;quot;&quot;/&gt;&lt;property id=&quot;20307&quot; value=&quot;375&quot;/&gt;&lt;/object&gt;&lt;object type=&quot;3&quot; unique_id=&quot;12249&quot;&gt;&lt;property id=&quot;20148&quot; value=&quot;5&quot;/&gt;&lt;property id=&quot;20300&quot; value=&quot;Slide 16 - &amp;quot;  In this module, you will learn about:&amp;quot;&quot;/&gt;&lt;property id=&quot;20307&quot; value=&quot;377&quot;/&gt;&lt;/object&gt;&lt;object type=&quot;3&quot; unique_id=&quot;12411&quot;&gt;&lt;property id=&quot;20148&quot; value=&quot;5&quot;/&gt;&lt;property id=&quot;20300&quot; value=&quot;Slide 17 - &amp;quot;Let’s Watch&amp;quot;&quot;/&gt;&lt;property id=&quot;20307&quot; value=&quot;384&quot;/&gt;&lt;/object&gt;&lt;object type=&quot;3&quot; unique_id=&quot;13244&quot;&gt;&lt;property id=&quot;20148&quot; value=&quot;5&quot;/&gt;&lt;property id=&quot;20300&quot; value=&quot;Slide 15&quot;/&gt;&lt;property id=&quot;20307&quot; value=&quot;400&quot;/&gt;&lt;/object&gt;&lt;object type=&quot;3&quot; unique_id=&quot;13342&quot;&gt;&lt;property id=&quot;20148&quot; value=&quot;5&quot;/&gt;&lt;property id=&quot;20300&quot; value=&quot;Slide 11&quot;/&gt;&lt;property id=&quot;20307&quot; value=&quot;401&quot;/&gt;&lt;/object&gt;&lt;/object&gt;&lt;object type=&quot;8&quot; unique_id=&quot;10042&quot;&gt;&lt;/object&gt;&lt;/object&gt;&lt;/database&gt;"/>
  <p:tag name="SECTOMILLISECCONVERTED" val="1"/>
</p:tagLst>
</file>

<file path=ppt/tags/tag2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3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4.xml><?xml version="1.0" encoding="utf-8"?>
<p:tagLst xmlns:p="http://schemas.openxmlformats.org/presentationml/2006/main">
  <p:tag name="PRESENTER_SHAPETEXTINFO" val="&lt;ShapeTextInfo&gt;&lt;TableIndex row=&quot;-1&quot; col=&quot;-1&quot;&gt;&lt;linesCount val=&quot;7&quot;/&gt;&lt;lineCharCount val=&quot;17&quot;/&gt;&lt;lineCharCount val=&quot;30&quot;/&gt;&lt;lineCharCount val=&quot;45&quot;/&gt;&lt;lineCharCount val=&quot;15&quot;/&gt;&lt;lineCharCount val=&quot;53&quot;/&gt;&lt;lineCharCount val=&quot;12&quot;/&gt;&lt;lineCharCount val=&quot;37&quot;/&gt;&lt;/TableIndex&gt;&lt;/ShapeTextInfo&gt;"/>
  <p:tag name="HTML_SHAPEINFO" val="&lt;TextEffect&gt;&lt;Image&gt;&lt;filename val=&quot;C:\Users\Khasnobis\Documents\My Adobe Presentations\1. Skills-For-Care-Presentation-web-version-Standard-1\data\asimages\{AA865CA6-C4F2-4C6A-825A-2196E65B9A88}_1.png_crop.png&quot;/&gt;&lt;left val=&quot;27&quot;/&gt;&lt;top val=&quot;110&quot;/&gt;&lt;width val=&quot;178&quot;/&gt;&lt;height val=&quot;17&quot;/&gt;&lt;hasText val=&quot;1&quot;/&gt;&lt;paraId val=&quot;1&quot;/&gt;&lt;/Image&gt;&lt;Image&gt;&lt;filename val=&quot;C:\Users\Khasnobis\Documents\My Adobe Presentations\1. Skills-For-Care-Presentation-web-version-Standard-1\data\asimages\{E80F1972-41EE-4E9F-8B3E-971081895C45}_1.png_crop.png&quot;/&gt;&lt;left val=&quot;28&quot;/&gt;&lt;top val=&quot;142&quot;/&gt;&lt;width val=&quot;335&quot;/&gt;&lt;height val=&quot;17&quot;/&gt;&lt;hasText val=&quot;1&quot;/&gt;&lt;paraId val=&quot;2&quot;/&gt;&lt;/Image&gt;&lt;Image&gt;&lt;filename val=&quot;C:\Users\Khasnobis\Documents\My Adobe Presentations\1. Skills-For-Care-Presentation-web-version-Standard-1\data\asimages\{E281F56B-8795-4DF9-B36A-4387ADA5E90F}_1.png_crop.png&quot;/&gt;&lt;left val=&quot;27&quot;/&gt;&lt;top val=&quot;173&quot;/&gt;&lt;width val=&quot;506&quot;/&gt;&lt;height val=&quot;48&quot;/&gt;&lt;hasText val=&quot;1&quot;/&gt;&lt;paraId val=&quot;3&quot;/&gt;&lt;/Image&gt;&lt;Image&gt;&lt;filename val=&quot;C:\Users\Khasnobis\Documents\My Adobe Presentations\1. Skills-For-Care-Presentation-web-version-Standard-1\data\asimages\{98E657B1-E82F-4B08-9663-9BF992C23A86}_1.png_crop.png&quot;/&gt;&lt;left val=&quot;27&quot;/&gt;&lt;top val=&quot;231&quot;/&gt;&lt;width val=&quot;581&quot;/&gt;&lt;height val=&quot;43&quot;/&gt;&lt;hasText val=&quot;1&quot;/&gt;&lt;paraId val=&quot;4&quot;/&gt;&lt;/Image&gt;&lt;Image&gt;&lt;filename val=&quot;C:\Users\Khasnobis\Documents\My Adobe Presentations\1. Skills-For-Care-Presentation-web-version-Standard-1\data\asimages\{CF72C481-3619-4BDD-A431-3E5C6E51F6E0}_1.png_crop.png&quot;/&gt;&lt;left val=&quot;28&quot;/&gt;&lt;top val=&quot;289&quot;/&gt;&lt;width val=&quot;404&quot;/&gt;&lt;height val=&quot;22&quot;/&gt;&lt;hasText val=&quot;1&quot;/&gt;&lt;paraId val=&quot;5&quot;/&gt;&lt;/Image&gt;&lt;/TextEffect&gt;"/>
</p:tagLst>
</file>

<file path=ppt/tags/tag5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6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7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8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ags/tag9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5E48556A-7529-43A5-9EDC-0C8CDCF270D9}_2.png&quot;/&gt;&lt;left val=&quot;7&quot;/&gt;&lt;top val=&quot;6&quot;/&gt;&lt;width val=&quot;581&quot;/&gt;&lt;height val=&quot;75&quot;/&gt;&lt;hasText val=&quot;1&quot;/&gt;&lt;/Image&gt;&lt;/ThreeDShape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5512</Words>
  <Application>WPS Presentation</Application>
  <PresentationFormat>On-screen Show (4:3)</PresentationFormat>
  <Paragraphs>175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Helvetica</vt:lpstr>
      <vt:lpstr>Times New Roman</vt:lpstr>
      <vt:lpstr>Arial</vt:lpstr>
      <vt:lpstr>Helvetica Neue</vt:lpstr>
      <vt:lpstr>Microsoft YaHei</vt:lpstr>
      <vt:lpstr>Arial Unicode MS</vt:lpstr>
      <vt:lpstr>Calibri</vt:lpstr>
      <vt:lpstr>Office Theme</vt:lpstr>
      <vt:lpstr>PowerPoint 演示文稿</vt:lpstr>
      <vt:lpstr>Introduction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In this module, you will learn about:</vt:lpstr>
      <vt:lpstr>Let’s Watch</vt:lpstr>
      <vt:lpstr>PowerPoint 演示文稿</vt:lpstr>
      <vt:lpstr>  In this module, you will learn about:</vt:lpstr>
      <vt:lpstr>Let’s Watch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Khasnobis</dc:creator>
  <cp:lastModifiedBy>Hellen Bittok</cp:lastModifiedBy>
  <cp:revision>164</cp:revision>
  <dcterms:created xsi:type="dcterms:W3CDTF">2016-08-26T16:03:00Z</dcterms:created>
  <dcterms:modified xsi:type="dcterms:W3CDTF">2023-01-29T18:14:30Z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B47A783C6B90401286E2444B19A5341B</vt:lpwstr>
  </property>
  <property fmtid="{D5CDD505-2E9C-101B-9397-08002B2CF9AE}" pid="3" name="KSOProductBuildVer">
    <vt:lpwstr>1033-11.2.0.11440</vt:lpwstr>
  </property>
</Properties>
</file>