
<file path=[Content_Types].xml><?xml version="1.0" encoding="utf-8"?>
<Types xmlns="http://schemas.openxmlformats.org/package/2006/content-types">
  <Default Extension="jpeg" ContentType="image/jpeg"/>
  <Default Extension="JPG" ContentType="image/.jpg"/>
  <Default Extension="tiff" ContentType="image/tif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73" r:id="rId3"/>
    <p:sldId id="274" r:id="rId4"/>
    <p:sldId id="259" r:id="rId5"/>
    <p:sldId id="260" r:id="rId7"/>
    <p:sldId id="261" r:id="rId8"/>
    <p:sldId id="262" r:id="rId9"/>
    <p:sldId id="263" r:id="rId10"/>
    <p:sldId id="264" r:id="rId11"/>
    <p:sldId id="266" r:id="rId12"/>
    <p:sldId id="267" r:id="rId13"/>
    <p:sldId id="268" r:id="rId14"/>
    <p:sldId id="269" r:id="rId15"/>
    <p:sldId id="270" r:id="rId16"/>
    <p:sldId id="271" r:id="rId17"/>
    <p:sldId id="272" r:id="rId18"/>
    <p:sldId id="308" r:id="rId19"/>
    <p:sldId id="306" r:id="rId20"/>
    <p:sldId id="278" r:id="rId21"/>
    <p:sldId id="305" r:id="rId22"/>
    <p:sldId id="309" r:id="rId23"/>
    <p:sldId id="285" r:id="rId24"/>
    <p:sldId id="286" r:id="rId25"/>
    <p:sldId id="310" r:id="rId26"/>
    <p:sldId id="291" r:id="rId27"/>
    <p:sldId id="311" r:id="rId28"/>
    <p:sldId id="312" r:id="rId29"/>
    <p:sldId id="298" r:id="rId30"/>
    <p:sldId id="313" r:id="rId31"/>
    <p:sldId id="314" r:id="rId32"/>
  </p:sldIdLst>
  <p:sldSz cx="9144000" cy="6858000" type="screen4x3"/>
  <p:notesSz cx="6858000" cy="9144000"/>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543" autoAdjust="0"/>
  </p:normalViewPr>
  <p:slideViewPr>
    <p:cSldViewPr>
      <p:cViewPr varScale="1">
        <p:scale>
          <a:sx n="66" d="100"/>
          <a:sy n="66" d="100"/>
        </p:scale>
        <p:origin x="150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gs" Target="tags/tag1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30322D-6325-4B86-AB6C-F14DD44054BD}" type="datetimeFigureOut">
              <a:rPr lang="en-IN" smtClean="0"/>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FBF633-A6A7-4AD1-A22A-C165A1BD7F58}"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Question:</a:t>
            </a:r>
            <a:r>
              <a:rPr lang="en-GB" b="1" baseline="0" dirty="0"/>
              <a:t> </a:t>
            </a:r>
            <a:r>
              <a:rPr lang="en-GB" dirty="0"/>
              <a:t>What do</a:t>
            </a:r>
            <a:r>
              <a:rPr lang="en-GB" baseline="0" dirty="0"/>
              <a:t> we mean by a “Duty of Care”?</a:t>
            </a:r>
            <a:endParaRPr lang="en-GB" dirty="0"/>
          </a:p>
          <a:p>
            <a:endParaRPr lang="en-GB" dirty="0"/>
          </a:p>
          <a:p>
            <a:r>
              <a:rPr lang="en-GB" b="1" dirty="0"/>
              <a:t>Answers</a:t>
            </a:r>
            <a:r>
              <a:rPr lang="en-GB" b="1" baseline="0" dirty="0"/>
              <a:t> could include:</a:t>
            </a:r>
            <a:endParaRPr lang="en-GB" b="1" baseline="0" dirty="0"/>
          </a:p>
          <a:p>
            <a:pPr marL="165735" indent="-165735">
              <a:buFont typeface="Arial" panose="020B0604020202020204" pitchFamily="34" charset="0"/>
              <a:buChar char="•"/>
            </a:pPr>
            <a:r>
              <a:rPr lang="en-GB" baseline="0" dirty="0"/>
              <a:t>Promoting rights</a:t>
            </a:r>
            <a:endParaRPr lang="en-GB" baseline="0" dirty="0"/>
          </a:p>
          <a:p>
            <a:pPr marL="165735" indent="-165735">
              <a:buFont typeface="Arial" panose="020B0604020202020204" pitchFamily="34" charset="0"/>
              <a:buChar char="•"/>
            </a:pPr>
            <a:r>
              <a:rPr lang="en-GB" baseline="0" dirty="0"/>
              <a:t>Promoting wellbeing</a:t>
            </a:r>
            <a:endParaRPr lang="en-GB" baseline="0" dirty="0"/>
          </a:p>
          <a:p>
            <a:pPr marL="165735" indent="-165735">
              <a:buFont typeface="Arial" panose="020B0604020202020204" pitchFamily="34" charset="0"/>
              <a:buChar char="•"/>
            </a:pPr>
            <a:r>
              <a:rPr lang="en-GB" baseline="0" dirty="0"/>
              <a:t>Safeguarding/keeping safe the care receiver from harm, abuse and injury</a:t>
            </a:r>
            <a:endParaRPr lang="en-GB" baseline="0" dirty="0"/>
          </a:p>
          <a:p>
            <a:endParaRPr lang="en-GB" baseline="0" dirty="0"/>
          </a:p>
          <a:p>
            <a:r>
              <a:rPr lang="en-GB" b="1" dirty="0"/>
              <a:t>Additional information</a:t>
            </a:r>
            <a:endParaRPr lang="en-GB" b="1" dirty="0"/>
          </a:p>
          <a:p>
            <a:pPr marL="165735" indent="-165735">
              <a:buFont typeface="Arial" panose="020B0604020202020204" pitchFamily="34" charset="0"/>
              <a:buChar char="•"/>
            </a:pPr>
            <a:r>
              <a:rPr lang="en-GB" dirty="0"/>
              <a:t>A Duty</a:t>
            </a:r>
            <a:r>
              <a:rPr lang="en-GB" baseline="0" dirty="0"/>
              <a:t> of Care is a legal requirement; </a:t>
            </a:r>
            <a:r>
              <a:rPr lang="en-GB" dirty="0"/>
              <a:t>workers cannot choose whether to accept it or not</a:t>
            </a:r>
            <a:r>
              <a:rPr lang="en-GB" baseline="0" dirty="0"/>
              <a:t> (</a:t>
            </a:r>
            <a:r>
              <a:rPr lang="en-GB" dirty="0"/>
              <a:t>Breaking this duty, for example through negligence, could result in legal action in many countries)</a:t>
            </a:r>
            <a:endParaRPr lang="en-GB" dirty="0"/>
          </a:p>
          <a:p>
            <a:pPr marL="165735" indent="-165735" defTabSz="884555">
              <a:buFont typeface="Arial" panose="020B0604020202020204" pitchFamily="34" charset="0"/>
              <a:buChar char="•"/>
              <a:defRPr/>
            </a:pPr>
            <a:r>
              <a:rPr lang="en-GB" dirty="0"/>
              <a:t>Workers have a duty to the people they provide support to and the people that they work with</a:t>
            </a:r>
            <a:endParaRPr lang="en-GB" dirty="0"/>
          </a:p>
          <a:p>
            <a:pPr marL="165735" indent="-165735" defTabSz="884555">
              <a:buFont typeface="Arial" panose="020B0604020202020204" pitchFamily="34" charset="0"/>
              <a:buChar char="•"/>
              <a:defRPr/>
            </a:pPr>
            <a:r>
              <a:rPr lang="en-GB" dirty="0"/>
              <a:t>The Duty of Care will usually be included in the worker’s job description</a:t>
            </a:r>
            <a:r>
              <a:rPr lang="en-GB" baseline="0" dirty="0"/>
              <a:t> in a medical </a:t>
            </a:r>
            <a:r>
              <a:rPr lang="en-GB" baseline="0" dirty="0" err="1"/>
              <a:t>eshtablishment</a:t>
            </a:r>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Additional information:</a:t>
            </a:r>
            <a:r>
              <a:rPr lang="en-GB" b="1" baseline="0" dirty="0"/>
              <a:t> </a:t>
            </a:r>
            <a:r>
              <a:rPr lang="en-GB" dirty="0"/>
              <a:t>Workplaces often have a p</a:t>
            </a:r>
            <a:r>
              <a:rPr lang="en-GB" baseline="0" dirty="0"/>
              <a:t>olicy that will set out how to deal with challenging behaviour.  </a:t>
            </a:r>
            <a:endParaRPr lang="en-GB" baseline="0" dirty="0"/>
          </a:p>
          <a:p>
            <a:pPr defTabSz="884555">
              <a:defRPr/>
            </a:pPr>
            <a:r>
              <a:rPr lang="en-GB" baseline="0" dirty="0"/>
              <a:t>Factual information about the incident will usually be recorded on a form. This is intended to be a factual account of the incident and SHOULD NOT include opinions or blame.</a:t>
            </a:r>
            <a:endParaRPr lang="en-GB" baseline="0" dirty="0"/>
          </a:p>
          <a:p>
            <a:pPr defTabSz="884555">
              <a:defRPr/>
            </a:pPr>
            <a:endParaRPr lang="en-GB" baseline="0" dirty="0"/>
          </a:p>
          <a:p>
            <a:r>
              <a:rPr lang="en-GB" baseline="0" dirty="0"/>
              <a:t>Details recorded will usually include:</a:t>
            </a:r>
            <a:endParaRPr lang="en-GB" baseline="0" dirty="0"/>
          </a:p>
          <a:p>
            <a:pPr marL="165735" indent="-165735">
              <a:buFont typeface="Arial" panose="020B0604020202020204" pitchFamily="34" charset="0"/>
              <a:buChar char="•"/>
            </a:pPr>
            <a:r>
              <a:rPr lang="en-GB" baseline="0" dirty="0"/>
              <a:t>The date and time of the incident</a:t>
            </a:r>
            <a:endParaRPr lang="en-GB" baseline="0" dirty="0"/>
          </a:p>
          <a:p>
            <a:pPr marL="165735" indent="-165735">
              <a:buFont typeface="Arial" panose="020B0604020202020204" pitchFamily="34" charset="0"/>
              <a:buChar char="•"/>
            </a:pPr>
            <a:r>
              <a:rPr lang="en-GB" baseline="0" dirty="0"/>
              <a:t>Where the incident happened</a:t>
            </a:r>
            <a:endParaRPr lang="en-GB" baseline="0" dirty="0"/>
          </a:p>
          <a:p>
            <a:pPr marL="165735" indent="-165735">
              <a:buFont typeface="Arial" panose="020B0604020202020204" pitchFamily="34" charset="0"/>
              <a:buChar char="•"/>
            </a:pPr>
            <a:r>
              <a:rPr lang="en-GB" baseline="0" dirty="0"/>
              <a:t>What happened</a:t>
            </a:r>
            <a:endParaRPr lang="en-GB" baseline="0" dirty="0"/>
          </a:p>
          <a:p>
            <a:pPr marL="165735" indent="-165735">
              <a:buFont typeface="Arial" panose="020B0604020202020204" pitchFamily="34" charset="0"/>
              <a:buChar char="•"/>
            </a:pPr>
            <a:r>
              <a:rPr lang="en-GB" baseline="0" dirty="0"/>
              <a:t>Who was involved</a:t>
            </a:r>
            <a:endParaRPr lang="en-GB" baseline="0" dirty="0"/>
          </a:p>
          <a:p>
            <a:pPr marL="165735" indent="-165735">
              <a:buFont typeface="Arial" panose="020B0604020202020204" pitchFamily="34" charset="0"/>
              <a:buChar char="•"/>
            </a:pPr>
            <a:r>
              <a:rPr lang="en-GB" baseline="0" dirty="0"/>
              <a:t>Whether anyone was injured </a:t>
            </a:r>
            <a:endParaRPr lang="en-GB" baseline="0" dirty="0"/>
          </a:p>
          <a:p>
            <a:pPr marL="165735" indent="-165735">
              <a:buFont typeface="Arial" panose="020B0604020202020204" pitchFamily="34" charset="0"/>
              <a:buChar char="•"/>
            </a:pPr>
            <a:r>
              <a:rPr lang="en-GB" baseline="0" dirty="0"/>
              <a:t>Whether medical assistance was required</a:t>
            </a:r>
            <a:endParaRPr lang="en-GB" baseline="0" dirty="0"/>
          </a:p>
          <a:p>
            <a:pPr marL="165735" indent="-165735">
              <a:buFont typeface="Arial" panose="020B0604020202020204" pitchFamily="34" charset="0"/>
              <a:buChar char="•"/>
            </a:pPr>
            <a:r>
              <a:rPr lang="en-GB" baseline="0" dirty="0"/>
              <a:t>Whether the police were called</a:t>
            </a:r>
            <a:endParaRPr lang="en-GB" baseline="0" dirty="0"/>
          </a:p>
          <a:p>
            <a:endParaRPr lang="en-GB" baseline="0" dirty="0"/>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QUESTION:</a:t>
            </a:r>
            <a:r>
              <a:rPr lang="en-GB" b="1" baseline="0" dirty="0"/>
              <a:t> </a:t>
            </a:r>
            <a:r>
              <a:rPr lang="en-GB" b="0" dirty="0"/>
              <a:t>Ask</a:t>
            </a:r>
            <a:r>
              <a:rPr lang="en-GB" b="0" baseline="0" dirty="0"/>
              <a:t> group question then to answer A,B,C or D</a:t>
            </a:r>
            <a:endParaRPr lang="en-GB" b="0" dirty="0"/>
          </a:p>
          <a:p>
            <a:endParaRPr lang="en-GB" dirty="0"/>
          </a:p>
          <a:p>
            <a:pPr defTabSz="884555">
              <a:defRPr/>
            </a:pPr>
            <a:r>
              <a:rPr lang="en-GB" b="1" baseline="0" dirty="0"/>
              <a:t>Trainer should ask class why they chose the correct answer</a:t>
            </a:r>
            <a:endParaRPr lang="en-GB" b="1" dirty="0"/>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QUESTION:</a:t>
            </a:r>
            <a:r>
              <a:rPr lang="en-GB" b="1" baseline="0" dirty="0"/>
              <a:t> </a:t>
            </a:r>
            <a:r>
              <a:rPr lang="en-GB" b="0" dirty="0"/>
              <a:t>Ask</a:t>
            </a:r>
            <a:r>
              <a:rPr lang="en-GB" b="0" baseline="0" dirty="0"/>
              <a:t> group question then to answer A,B,C or D</a:t>
            </a:r>
            <a:endParaRPr lang="en-GB" b="0" dirty="0"/>
          </a:p>
          <a:p>
            <a:endParaRPr lang="en-GB" b="1" dirty="0"/>
          </a:p>
          <a:p>
            <a:pPr defTabSz="884555">
              <a:defRPr/>
            </a:pPr>
            <a:r>
              <a:rPr lang="en-GB" b="1" baseline="0" dirty="0"/>
              <a:t>Trainer should ask class why they chose the correct answer</a:t>
            </a:r>
            <a:endParaRPr lang="en-GB" b="1" dirty="0"/>
          </a:p>
          <a:p>
            <a:endParaRPr lang="en-GB" b="1" dirty="0"/>
          </a:p>
          <a:p>
            <a:r>
              <a:rPr lang="en-GB" b="1" dirty="0"/>
              <a:t>Feedback</a:t>
            </a:r>
            <a:endParaRPr lang="en-GB" b="1" dirty="0"/>
          </a:p>
          <a:p>
            <a:endParaRPr lang="en-GB" dirty="0"/>
          </a:p>
          <a:p>
            <a:r>
              <a:rPr lang="en-GB" dirty="0"/>
              <a:t>A</a:t>
            </a:r>
            <a:r>
              <a:rPr lang="en-GB" baseline="0" dirty="0"/>
              <a:t> – </a:t>
            </a:r>
            <a:r>
              <a:rPr lang="en-GB" dirty="0"/>
              <a:t>The right</a:t>
            </a:r>
            <a:r>
              <a:rPr lang="en-GB" baseline="0" dirty="0"/>
              <a:t>s of individuals must always be respected when care is being provided</a:t>
            </a:r>
            <a:endParaRPr lang="en-GB" baseline="0" dirty="0"/>
          </a:p>
          <a:p>
            <a:r>
              <a:rPr lang="en-GB" baseline="0" dirty="0"/>
              <a:t>B – People must be supported to maintain their independence for as long as possible</a:t>
            </a:r>
            <a:endParaRPr lang="en-GB" baseline="0" dirty="0"/>
          </a:p>
          <a:p>
            <a:r>
              <a:rPr lang="en-GB" baseline="0" dirty="0"/>
              <a:t>C – A duty of care is the duty to promote wellbeing and to keep people safe from harm, abuse and injury</a:t>
            </a:r>
            <a:endParaRPr lang="en-GB" baseline="0" dirty="0"/>
          </a:p>
          <a:p>
            <a:r>
              <a:rPr lang="en-GB" baseline="0" dirty="0"/>
              <a:t>D – People who have the capacity to make decisions can choose to make risky decisions or choices that you think are unwise</a:t>
            </a:r>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QUESTION:</a:t>
            </a:r>
            <a:r>
              <a:rPr lang="en-GB" b="1" baseline="0" dirty="0"/>
              <a:t> </a:t>
            </a:r>
            <a:r>
              <a:rPr lang="en-GB" b="0" dirty="0"/>
              <a:t>Ask</a:t>
            </a:r>
            <a:r>
              <a:rPr lang="en-GB" b="0" baseline="0" dirty="0"/>
              <a:t> group question then to answer A,B,C or D</a:t>
            </a:r>
            <a:endParaRPr lang="en-GB" b="0" dirty="0"/>
          </a:p>
          <a:p>
            <a:endParaRPr lang="en-GB" b="1" dirty="0"/>
          </a:p>
          <a:p>
            <a:pPr defTabSz="884555">
              <a:defRPr/>
            </a:pPr>
            <a:r>
              <a:rPr lang="en-GB" b="1" baseline="0" dirty="0"/>
              <a:t>Trainer should ask class why they chose the correct answer</a:t>
            </a:r>
            <a:endParaRPr lang="en-GB" b="1" dirty="0"/>
          </a:p>
          <a:p>
            <a:endParaRPr lang="en-GB" b="1" dirty="0"/>
          </a:p>
          <a:p>
            <a:endParaRPr lang="en-GB" b="1" dirty="0"/>
          </a:p>
          <a:p>
            <a:r>
              <a:rPr lang="en-GB" b="1" dirty="0"/>
              <a:t>Feedback</a:t>
            </a:r>
            <a:endParaRPr lang="en-GB" b="1" dirty="0"/>
          </a:p>
          <a:p>
            <a:endParaRPr lang="en-GB" dirty="0"/>
          </a:p>
          <a:p>
            <a:r>
              <a:rPr lang="en-GB" dirty="0"/>
              <a:t>A</a:t>
            </a:r>
            <a:r>
              <a:rPr lang="en-GB" baseline="0" dirty="0"/>
              <a:t> – </a:t>
            </a:r>
            <a:r>
              <a:rPr lang="en-GB" dirty="0"/>
              <a:t>When recording an</a:t>
            </a:r>
            <a:r>
              <a:rPr lang="en-GB" baseline="0" dirty="0"/>
              <a:t> incident the details recorded must be factual. Details should include the time and date of the incident, where it happened, what happened and who was involved. Opinions should not be included in a report.</a:t>
            </a:r>
            <a:endParaRPr lang="en-GB" baseline="0" dirty="0"/>
          </a:p>
          <a:p>
            <a:r>
              <a:rPr lang="en-GB" baseline="0" dirty="0"/>
              <a:t>B – What you think happened is not a fact and should not be included in a report.</a:t>
            </a:r>
            <a:endParaRPr lang="en-GB" baseline="0" dirty="0"/>
          </a:p>
          <a:p>
            <a:r>
              <a:rPr lang="en-GB" baseline="0" dirty="0"/>
              <a:t>C – It is important to record who was involved in an incident as they may need to be asked what happened if the incident is investigated. Records should be stored securely to ensure that access to confidential records is restricted.</a:t>
            </a:r>
            <a:endParaRPr lang="en-GB" baseline="0" dirty="0"/>
          </a:p>
          <a:p>
            <a:r>
              <a:rPr lang="en-GB" baseline="0" dirty="0"/>
              <a:t>D – All incidents should be recorded so that lessons can be learnt, similar incidents can be avoided and harm to individuals can be prevented.</a:t>
            </a:r>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Additional information</a:t>
            </a:r>
            <a:endParaRPr lang="en-GB" b="1" dirty="0"/>
          </a:p>
          <a:p>
            <a:endParaRPr lang="en-GB" b="0" dirty="0"/>
          </a:p>
          <a:p>
            <a:r>
              <a:rPr lang="en-GB" b="0" dirty="0"/>
              <a:t>Examples</a:t>
            </a:r>
            <a:r>
              <a:rPr lang="en-GB" b="0" baseline="0" dirty="0"/>
              <a:t> of things which could cause concern include:</a:t>
            </a:r>
            <a:endParaRPr lang="en-GB" b="0" baseline="0" dirty="0"/>
          </a:p>
          <a:p>
            <a:pPr marL="165735" indent="-165735">
              <a:buFont typeface="Arial" panose="020B0604020202020204" pitchFamily="34" charset="0"/>
              <a:buChar char="•"/>
            </a:pPr>
            <a:r>
              <a:rPr lang="en-GB" b="0" baseline="0" dirty="0"/>
              <a:t>Poor working conditions </a:t>
            </a:r>
            <a:endParaRPr lang="en-GB" b="0" baseline="0" dirty="0"/>
          </a:p>
          <a:p>
            <a:pPr marL="165735" indent="-165735">
              <a:buFont typeface="Arial" panose="020B0604020202020204" pitchFamily="34" charset="0"/>
              <a:buChar char="•"/>
            </a:pPr>
            <a:r>
              <a:rPr lang="en-GB" b="0" baseline="0" dirty="0"/>
              <a:t>Unsafe equipment </a:t>
            </a:r>
            <a:endParaRPr lang="en-GB" b="0" baseline="0" dirty="0"/>
          </a:p>
          <a:p>
            <a:pPr marL="165735" indent="-165735">
              <a:buFont typeface="Arial" panose="020B0604020202020204" pitchFamily="34" charset="0"/>
              <a:buChar char="•"/>
            </a:pPr>
            <a:r>
              <a:rPr lang="en-GB" b="0" baseline="0" dirty="0"/>
              <a:t>Unsafe working practices </a:t>
            </a:r>
            <a:endParaRPr lang="en-GB" b="0" baseline="0" dirty="0"/>
          </a:p>
          <a:p>
            <a:pPr marL="165735" indent="-165735">
              <a:buFont typeface="Arial" panose="020B0604020202020204" pitchFamily="34" charset="0"/>
              <a:buChar char="•"/>
            </a:pPr>
            <a:r>
              <a:rPr lang="en-GB" b="0" baseline="0" dirty="0"/>
              <a:t>Suspected abuse</a:t>
            </a:r>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Additional</a:t>
            </a:r>
            <a:r>
              <a:rPr lang="en-GB" b="1" baseline="0" dirty="0"/>
              <a:t> information</a:t>
            </a:r>
            <a:endParaRPr lang="en-GB" b="1" baseline="0" dirty="0"/>
          </a:p>
          <a:p>
            <a:endParaRPr lang="en-GB" b="1" baseline="0" dirty="0"/>
          </a:p>
          <a:p>
            <a:pPr marL="165735" indent="-165735" defTabSz="884555">
              <a:buFont typeface="Arial" panose="020B0604020202020204" pitchFamily="34" charset="0"/>
              <a:buChar char="•"/>
              <a:defRPr/>
            </a:pPr>
            <a:r>
              <a:rPr lang="en-GB" baseline="0" dirty="0"/>
              <a:t>Individuals have the right to be treated fairly, with dignity and to have some control of their lives</a:t>
            </a:r>
            <a:endParaRPr lang="en-GB" baseline="0" dirty="0"/>
          </a:p>
          <a:p>
            <a:pPr marL="165735" indent="-165735">
              <a:buFont typeface="Arial" panose="020B0604020202020204" pitchFamily="34" charset="0"/>
              <a:buChar char="•"/>
            </a:pPr>
            <a:r>
              <a:rPr lang="en-GB" baseline="0" dirty="0"/>
              <a:t>Workers must always work in ways that protect the legal rights of the individuals that they support </a:t>
            </a:r>
            <a:endParaRPr lang="en-GB" baseline="0" dirty="0"/>
          </a:p>
          <a:p>
            <a:pPr marL="165735" indent="-165735">
              <a:buFont typeface="Arial" panose="020B0604020202020204" pitchFamily="34" charset="0"/>
              <a:buChar char="•"/>
            </a:pPr>
            <a:r>
              <a:rPr lang="en-GB" baseline="0" dirty="0"/>
              <a:t>Individuals must be supported to live their lives as independently as possible, making informed decisions and being involved in decisions about their care</a:t>
            </a:r>
            <a:endParaRPr lang="en-GB" baseline="0" dirty="0"/>
          </a:p>
          <a:p>
            <a:pPr marL="165735" indent="-165735">
              <a:buFont typeface="Arial" panose="020B0604020202020204" pitchFamily="34" charset="0"/>
              <a:buChar char="•"/>
            </a:pPr>
            <a:r>
              <a:rPr lang="en-GB" baseline="0" dirty="0"/>
              <a:t>Workers should only act within their roles- if they are in any doubt about a situation they should speak to engager, the family or manager</a:t>
            </a:r>
            <a:endParaRPr lang="en-GB" baseline="0" dirty="0"/>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Discussion:</a:t>
            </a:r>
            <a:r>
              <a:rPr lang="en-GB" b="1" baseline="0" dirty="0"/>
              <a:t> </a:t>
            </a:r>
            <a:r>
              <a:rPr lang="en-GB" dirty="0"/>
              <a:t>Pick</a:t>
            </a:r>
            <a:r>
              <a:rPr lang="en-GB" baseline="0" dirty="0"/>
              <a:t> a scenario that is appropriate to the workplace (use one from the list or pick your own)</a:t>
            </a:r>
            <a:endParaRPr lang="en-GB" baseline="0" dirty="0"/>
          </a:p>
          <a:p>
            <a:pPr marL="165735" indent="-165735">
              <a:buFont typeface="Arial" panose="020B0604020202020204" pitchFamily="34" charset="0"/>
              <a:buChar char="•"/>
            </a:pPr>
            <a:r>
              <a:rPr lang="en-GB" baseline="0" dirty="0"/>
              <a:t>A person with a disability wants to take part in a new physical activity</a:t>
            </a:r>
            <a:endParaRPr lang="en-GB" baseline="0" dirty="0"/>
          </a:p>
          <a:p>
            <a:pPr marL="165735" indent="-165735">
              <a:buFont typeface="Arial" panose="020B0604020202020204" pitchFamily="34" charset="0"/>
              <a:buChar char="•"/>
            </a:pPr>
            <a:r>
              <a:rPr lang="en-GB" baseline="0" dirty="0"/>
              <a:t>A person chooses to eat a fatty and unhealthy diet</a:t>
            </a:r>
            <a:endParaRPr lang="en-GB" baseline="0" dirty="0"/>
          </a:p>
          <a:p>
            <a:pPr marL="165735" indent="-165735">
              <a:buFont typeface="Arial" panose="020B0604020202020204" pitchFamily="34" charset="0"/>
              <a:buChar char="•"/>
            </a:pPr>
            <a:r>
              <a:rPr lang="en-GB" baseline="0" dirty="0"/>
              <a:t>A person chooses not to take their medication</a:t>
            </a:r>
            <a:endParaRPr lang="en-GB" baseline="0" dirty="0"/>
          </a:p>
          <a:p>
            <a:pPr marL="165735" indent="-165735">
              <a:buFont typeface="Arial" panose="020B0604020202020204" pitchFamily="34" charset="0"/>
              <a:buChar char="•"/>
            </a:pPr>
            <a:r>
              <a:rPr lang="en-GB" baseline="0" dirty="0"/>
              <a:t>A person with dementia wants to go out alone</a:t>
            </a:r>
            <a:endParaRPr lang="en-GB" baseline="0" dirty="0"/>
          </a:p>
          <a:p>
            <a:endParaRPr lang="en-GB" baseline="0" dirty="0"/>
          </a:p>
          <a:p>
            <a:r>
              <a:rPr lang="en-GB" b="1" baseline="0" dirty="0"/>
              <a:t>Question: </a:t>
            </a:r>
            <a:r>
              <a:rPr lang="en-GB" dirty="0"/>
              <a:t>What should you do if an</a:t>
            </a:r>
            <a:r>
              <a:rPr lang="en-GB" baseline="0" dirty="0"/>
              <a:t> individual you are supporting makes a decision that is unwise?</a:t>
            </a:r>
            <a:endParaRPr lang="en-GB" dirty="0"/>
          </a:p>
          <a:p>
            <a:endParaRPr lang="en-GB" baseline="0" dirty="0"/>
          </a:p>
          <a:p>
            <a:r>
              <a:rPr lang="en-GB" b="1" baseline="0" dirty="0"/>
              <a:t>Suggested answers include (will depend on the scenario chosen):</a:t>
            </a:r>
            <a:endParaRPr lang="en-GB" b="1" baseline="0" dirty="0"/>
          </a:p>
          <a:p>
            <a:endParaRPr lang="en-GB" b="1" baseline="0" dirty="0"/>
          </a:p>
          <a:p>
            <a:pPr marL="165735" indent="-165735">
              <a:buFont typeface="Arial" panose="020B0604020202020204" pitchFamily="34" charset="0"/>
              <a:buChar char="•"/>
            </a:pPr>
            <a:r>
              <a:rPr lang="en-GB" baseline="0" dirty="0"/>
              <a:t>Giving the person as much information about the decision as possible</a:t>
            </a:r>
            <a:endParaRPr lang="en-GB" baseline="0" dirty="0"/>
          </a:p>
          <a:p>
            <a:pPr marL="165735" indent="-165735">
              <a:buFont typeface="Arial" panose="020B0604020202020204" pitchFamily="34" charset="0"/>
              <a:buChar char="•"/>
            </a:pPr>
            <a:r>
              <a:rPr lang="en-GB" baseline="0" dirty="0"/>
              <a:t>Supporting the person to make an informed decision</a:t>
            </a:r>
            <a:endParaRPr lang="en-GB" baseline="0" dirty="0"/>
          </a:p>
          <a:p>
            <a:pPr marL="165735" indent="-165735">
              <a:buFont typeface="Arial" panose="020B0604020202020204" pitchFamily="34" charset="0"/>
              <a:buChar char="•"/>
            </a:pPr>
            <a:r>
              <a:rPr lang="en-GB" baseline="0" dirty="0"/>
              <a:t>Assessing the risks of each decision</a:t>
            </a:r>
            <a:endParaRPr lang="en-GB" baseline="0" dirty="0"/>
          </a:p>
          <a:p>
            <a:pPr marL="165735" indent="-165735">
              <a:buFont typeface="Arial" panose="020B0604020202020204" pitchFamily="34" charset="0"/>
              <a:buChar char="•"/>
            </a:pPr>
            <a:r>
              <a:rPr lang="en-GB" baseline="0" dirty="0"/>
              <a:t>Enabling the individual to make decisions that are risky by taking action to reduce the risks </a:t>
            </a:r>
            <a:endParaRPr lang="en-GB" baseline="0" dirty="0"/>
          </a:p>
          <a:p>
            <a:pPr marL="165735" indent="-165735">
              <a:buFont typeface="Arial" panose="020B0604020202020204" pitchFamily="34" charset="0"/>
              <a:buChar char="•"/>
            </a:pPr>
            <a:r>
              <a:rPr lang="en-GB" baseline="0" dirty="0"/>
              <a:t>Suggesting the individual discusses the decision with trusted people such as: friends, family, and advocate, their Doctor or their social worker</a:t>
            </a:r>
            <a:endParaRPr lang="en-GB" baseline="0" dirty="0"/>
          </a:p>
          <a:p>
            <a:pPr marL="165735" indent="-165735">
              <a:buFont typeface="Arial" panose="020B0604020202020204" pitchFamily="34" charset="0"/>
              <a:buChar char="•"/>
            </a:pPr>
            <a:r>
              <a:rPr lang="en-GB" baseline="0" dirty="0"/>
              <a:t>Recording the decisions on the individual’s care plan to make others aware</a:t>
            </a:r>
            <a:endParaRPr lang="en-GB" baseline="0" dirty="0"/>
          </a:p>
          <a:p>
            <a:pPr marL="165735" indent="-165735">
              <a:buFont typeface="Arial" panose="020B0604020202020204" pitchFamily="34" charset="0"/>
              <a:buChar char="•"/>
            </a:pPr>
            <a:r>
              <a:rPr lang="en-GB" baseline="0" dirty="0"/>
              <a:t>The worker discussing the matters of concern with their manager</a:t>
            </a:r>
            <a:endParaRPr lang="en-GB" baseline="0" dirty="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Additional information</a:t>
            </a:r>
            <a:endParaRPr lang="en-GB" b="1" dirty="0"/>
          </a:p>
          <a:p>
            <a:endParaRPr lang="en-GB" dirty="0"/>
          </a:p>
          <a:p>
            <a:r>
              <a:rPr lang="en-GB" dirty="0"/>
              <a:t>The individuals can make decisions unless they are unable to do one or more of the following;</a:t>
            </a:r>
            <a:endParaRPr lang="en-GB" dirty="0"/>
          </a:p>
          <a:p>
            <a:r>
              <a:rPr lang="en-GB" dirty="0"/>
              <a:t>• Understand information given to them</a:t>
            </a:r>
            <a:endParaRPr lang="en-GB" dirty="0"/>
          </a:p>
          <a:p>
            <a:r>
              <a:rPr lang="en-GB" dirty="0"/>
              <a:t>• Retain information for long enough to be able to make the decision</a:t>
            </a:r>
            <a:endParaRPr lang="en-GB" dirty="0"/>
          </a:p>
          <a:p>
            <a:r>
              <a:rPr lang="en-GB" dirty="0"/>
              <a:t>• Weigh up the information available to make the decision</a:t>
            </a:r>
            <a:endParaRPr lang="en-GB" dirty="0"/>
          </a:p>
          <a:p>
            <a:r>
              <a:rPr lang="en-GB" dirty="0"/>
              <a:t>• Communicate their decision- individuals must be supported to communicate through all possible means</a:t>
            </a:r>
            <a:endParaRPr lang="en-GB" dirty="0"/>
          </a:p>
          <a:p>
            <a:endParaRPr lang="en-GB" dirty="0"/>
          </a:p>
          <a:p>
            <a:r>
              <a:rPr lang="en-GB" dirty="0"/>
              <a:t>A lack of capacity may not be permanent:</a:t>
            </a:r>
            <a:endParaRPr lang="en-GB" dirty="0"/>
          </a:p>
          <a:p>
            <a:endParaRPr lang="en-GB" dirty="0"/>
          </a:p>
          <a:p>
            <a:pPr marL="165735" indent="-165735">
              <a:buFont typeface="Arial" panose="020B0604020202020204" pitchFamily="34" charset="0"/>
              <a:buChar char="•"/>
            </a:pPr>
            <a:r>
              <a:rPr lang="en-GB" dirty="0"/>
              <a:t>Infections can worsen symptoms of dementia meaning that they are temporarily unable to retain information for long enough to make and informed decision. When the infection clears they may be able to make a decision</a:t>
            </a:r>
            <a:endParaRPr lang="en-GB" dirty="0"/>
          </a:p>
          <a:p>
            <a:pPr marL="0" indent="0">
              <a:buFont typeface="Arial" panose="020B0604020202020204" pitchFamily="34" charset="0"/>
              <a:buNone/>
            </a:pPr>
            <a:endParaRPr lang="en-GB" dirty="0"/>
          </a:p>
          <a:p>
            <a:pPr marL="165735" indent="-165735">
              <a:buFont typeface="Arial" panose="020B0604020202020204" pitchFamily="34" charset="0"/>
              <a:buChar char="•"/>
            </a:pPr>
            <a:r>
              <a:rPr lang="en-GB" dirty="0"/>
              <a:t>A person in a coma will be unable to communicate any decisions they make</a:t>
            </a:r>
            <a:r>
              <a:rPr lang="en-GB" baseline="0" dirty="0"/>
              <a:t> - </a:t>
            </a:r>
            <a:r>
              <a:rPr lang="en-GB" dirty="0"/>
              <a:t> when they wake from the coma they may have the capacity to make decisions</a:t>
            </a:r>
            <a:endParaRPr lang="en-GB" dirty="0"/>
          </a:p>
          <a:p>
            <a:endParaRPr lang="en-GB" dirty="0"/>
          </a:p>
          <a:p>
            <a:r>
              <a:rPr lang="en-GB" dirty="0"/>
              <a:t>An individual who is unable to make one decision may be able to make other decisions</a:t>
            </a:r>
            <a:endParaRPr lang="en-GB" dirty="0"/>
          </a:p>
          <a:p>
            <a:endParaRPr lang="en-GB" dirty="0"/>
          </a:p>
          <a:p>
            <a:pPr marL="165735" indent="-165735">
              <a:buFont typeface="Arial" panose="020B0604020202020204" pitchFamily="34" charset="0"/>
              <a:buChar char="•"/>
            </a:pPr>
            <a:r>
              <a:rPr lang="en-GB" dirty="0"/>
              <a:t>The individual may be unable to make complex decisions about finances or medical treatment but may be able to make day to day decisions about what to wear or what to eat</a:t>
            </a:r>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84555">
              <a:defRPr/>
            </a:pPr>
            <a:r>
              <a:rPr lang="en-GB" b="1" u="none" dirty="0"/>
              <a:t>Agreed ways of working </a:t>
            </a:r>
            <a:r>
              <a:rPr lang="en-GB" dirty="0"/>
              <a:t>sets</a:t>
            </a:r>
            <a:r>
              <a:rPr lang="en-GB" baseline="0" dirty="0"/>
              <a:t> out the ways in which you should deal with comments and complaints.  This will be specific to the workplace and is likely to include the forms or paperwork that should be used to record comments and complaints and the person who is identified to deal with them. </a:t>
            </a:r>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Additional</a:t>
            </a:r>
            <a:r>
              <a:rPr lang="en-GB" b="1" baseline="0" dirty="0"/>
              <a:t> information</a:t>
            </a:r>
            <a:endParaRPr lang="en-GB" b="1" baseline="0" dirty="0"/>
          </a:p>
          <a:p>
            <a:r>
              <a:rPr lang="en-GB" baseline="0" dirty="0"/>
              <a:t>Mistakes can happen because of:</a:t>
            </a:r>
            <a:endParaRPr lang="en-GB" baseline="0" dirty="0"/>
          </a:p>
          <a:p>
            <a:pPr marL="165735" indent="-165735">
              <a:buFont typeface="Arial" panose="020B0604020202020204" pitchFamily="34" charset="0"/>
              <a:buChar char="•"/>
            </a:pPr>
            <a:r>
              <a:rPr lang="en-GB" baseline="0" dirty="0"/>
              <a:t>Lack of worker knowledge or understanding</a:t>
            </a:r>
            <a:endParaRPr lang="en-GB" baseline="0" dirty="0"/>
          </a:p>
          <a:p>
            <a:pPr marL="165735" indent="-165735">
              <a:buFont typeface="Arial" panose="020B0604020202020204" pitchFamily="34" charset="0"/>
              <a:buChar char="•"/>
            </a:pPr>
            <a:r>
              <a:rPr lang="en-GB" baseline="0" dirty="0"/>
              <a:t>Poor communication between workers </a:t>
            </a:r>
            <a:endParaRPr lang="en-GB" baseline="0" dirty="0"/>
          </a:p>
          <a:p>
            <a:pPr marL="165735" indent="-165735">
              <a:buFont typeface="Arial" panose="020B0604020202020204" pitchFamily="34" charset="0"/>
              <a:buChar char="•"/>
            </a:pPr>
            <a:r>
              <a:rPr lang="en-GB" baseline="0" dirty="0"/>
              <a:t>Not sharing information</a:t>
            </a:r>
            <a:endParaRPr lang="en-GB" baseline="0" dirty="0"/>
          </a:p>
          <a:p>
            <a:pPr marL="165735" indent="-165735">
              <a:buFont typeface="Arial" panose="020B0604020202020204" pitchFamily="34" charset="0"/>
              <a:buChar char="•"/>
            </a:pPr>
            <a:r>
              <a:rPr lang="en-GB" baseline="0" dirty="0"/>
              <a:t>Stress</a:t>
            </a:r>
            <a:endParaRPr lang="en-GB" baseline="0" dirty="0"/>
          </a:p>
          <a:p>
            <a:pPr marL="165735" indent="-165735">
              <a:buFont typeface="Arial" panose="020B0604020202020204" pitchFamily="34" charset="0"/>
              <a:buChar char="•"/>
            </a:pPr>
            <a:r>
              <a:rPr lang="en-GB" baseline="0" dirty="0"/>
              <a:t>Negligence </a:t>
            </a:r>
            <a:endParaRPr lang="en-GB" baseline="0" dirty="0"/>
          </a:p>
          <a:p>
            <a:pPr marL="165735" indent="-165735">
              <a:buFont typeface="Arial" panose="020B0604020202020204" pitchFamily="34" charset="0"/>
              <a:buChar char="•"/>
            </a:pPr>
            <a:r>
              <a:rPr lang="en-GB" baseline="0" dirty="0"/>
              <a:t>Being distracted</a:t>
            </a:r>
            <a:endParaRPr lang="en-GB" b="1" baseline="0" dirty="0"/>
          </a:p>
          <a:p>
            <a:endParaRPr lang="en-GB" b="1" baseline="0" dirty="0"/>
          </a:p>
          <a:p>
            <a:r>
              <a:rPr lang="en-GB" b="0" u="none" baseline="0" dirty="0"/>
              <a:t>After an incident:</a:t>
            </a:r>
            <a:endParaRPr lang="en-GB" b="0" u="none" baseline="0" dirty="0"/>
          </a:p>
          <a:p>
            <a:pPr marL="165735" indent="-165735">
              <a:buFont typeface="Arial" panose="020B0604020202020204" pitchFamily="34" charset="0"/>
              <a:buChar char="•"/>
            </a:pPr>
            <a:r>
              <a:rPr lang="en-GB" baseline="0" dirty="0"/>
              <a:t>The first priority must be the meet the immediate needs of the individuals involved</a:t>
            </a:r>
            <a:endParaRPr lang="en-GB" baseline="0" dirty="0"/>
          </a:p>
          <a:p>
            <a:pPr marL="165735" indent="-165735">
              <a:buFont typeface="Arial" panose="020B0604020202020204" pitchFamily="34" charset="0"/>
              <a:buChar char="•"/>
            </a:pPr>
            <a:r>
              <a:rPr lang="en-GB" baseline="0" dirty="0"/>
              <a:t>An incident form should be completed giving the facts of what happened including date, time, who was involved and where the incident happened</a:t>
            </a:r>
            <a:endParaRPr lang="en-GB" baseline="0" dirty="0"/>
          </a:p>
          <a:p>
            <a:pPr marL="165735" indent="-165735">
              <a:buFont typeface="Arial" panose="020B0604020202020204" pitchFamily="34" charset="0"/>
              <a:buChar char="•"/>
            </a:pPr>
            <a:r>
              <a:rPr lang="en-GB" baseline="0" dirty="0"/>
              <a:t>Reports and incident forms SHOULD NOT include your opinions and should not blame anyone.</a:t>
            </a:r>
            <a:endParaRPr lang="en-GB" baseline="0" dirty="0"/>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The Reporting of Injuries, Diseases and Dangerous Occurrences:</a:t>
            </a:r>
            <a:r>
              <a:rPr lang="en-GB" b="1" baseline="0" dirty="0"/>
              <a:t> </a:t>
            </a:r>
            <a:r>
              <a:rPr lang="en-GB" dirty="0"/>
              <a:t>This places duties on responsible persons in the workplace to report specific workplace accidents, occupational diseases and specific dangerous occurrences or near misses to the</a:t>
            </a:r>
            <a:r>
              <a:rPr lang="en-GB" baseline="0" dirty="0"/>
              <a:t> concerned authority including but not limited to your employer, the family or manager.</a:t>
            </a:r>
            <a:endParaRPr lang="en-GB" baseline="0" dirty="0"/>
          </a:p>
          <a:p>
            <a:endParaRPr lang="en-GB" dirty="0"/>
          </a:p>
          <a:p>
            <a:r>
              <a:rPr lang="en-GB" dirty="0"/>
              <a:t>Anyone responsible for work equipment should ensure that it is suitable for the job, well maintained, inspected regularly and only operated by well-informed and trained staff. </a:t>
            </a:r>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Question: </a:t>
            </a:r>
            <a:r>
              <a:rPr lang="en-GB" dirty="0"/>
              <a:t>Statistics</a:t>
            </a:r>
            <a:r>
              <a:rPr lang="en-GB" baseline="0" dirty="0"/>
              <a:t> show that workers in </a:t>
            </a:r>
            <a:r>
              <a:rPr lang="en-GB" dirty="0"/>
              <a:t>health and social care have higher than average risk of experiencing</a:t>
            </a:r>
            <a:r>
              <a:rPr lang="en-GB" baseline="0" dirty="0"/>
              <a:t> threats or violence in the workplace.</a:t>
            </a:r>
            <a:endParaRPr lang="en-GB" dirty="0"/>
          </a:p>
          <a:p>
            <a:pPr defTabSz="884555">
              <a:defRPr/>
            </a:pPr>
            <a:endParaRPr lang="en-GB" dirty="0"/>
          </a:p>
          <a:p>
            <a:pPr defTabSz="884555">
              <a:defRPr/>
            </a:pPr>
            <a:r>
              <a:rPr lang="en-GB" b="1" baseline="0" dirty="0"/>
              <a:t>Possible Answers (answers will depend on the specific workplace)</a:t>
            </a:r>
            <a:endParaRPr lang="en-GB" b="1" baseline="0" dirty="0"/>
          </a:p>
          <a:p>
            <a:pPr defTabSz="884555">
              <a:defRPr/>
            </a:pPr>
            <a:r>
              <a:rPr lang="en-GB" b="0" baseline="0" dirty="0"/>
              <a:t>Health and social care workers work directly with people who may be:</a:t>
            </a:r>
            <a:endParaRPr lang="en-GB" b="0" baseline="0" dirty="0"/>
          </a:p>
          <a:p>
            <a:pPr marL="165735" indent="-165735" defTabSz="884555">
              <a:buFont typeface="Arial" panose="020B0604020202020204" pitchFamily="34" charset="0"/>
              <a:buChar char="•"/>
              <a:defRPr/>
            </a:pPr>
            <a:r>
              <a:rPr lang="en-GB" b="0" baseline="0" dirty="0"/>
              <a:t>Under stress</a:t>
            </a:r>
            <a:endParaRPr lang="en-GB" b="0" baseline="0" dirty="0"/>
          </a:p>
          <a:p>
            <a:pPr marL="165735" indent="-165735" defTabSz="884555">
              <a:buFont typeface="Arial" panose="020B0604020202020204" pitchFamily="34" charset="0"/>
              <a:buChar char="•"/>
              <a:defRPr/>
            </a:pPr>
            <a:r>
              <a:rPr lang="en-GB" b="0" baseline="0" dirty="0"/>
              <a:t>In pain</a:t>
            </a:r>
            <a:endParaRPr lang="en-GB" b="0" baseline="0" dirty="0"/>
          </a:p>
          <a:p>
            <a:pPr marL="165735" indent="-165735" defTabSz="884555">
              <a:buFont typeface="Arial" panose="020B0604020202020204" pitchFamily="34" charset="0"/>
              <a:buChar char="•"/>
              <a:defRPr/>
            </a:pPr>
            <a:r>
              <a:rPr lang="en-GB" b="0" baseline="0" dirty="0"/>
              <a:t>Feeling unwell</a:t>
            </a:r>
            <a:endParaRPr lang="en-GB" b="0" baseline="0" dirty="0"/>
          </a:p>
          <a:p>
            <a:pPr marL="165735" indent="-165735" defTabSz="884555">
              <a:buFont typeface="Arial" panose="020B0604020202020204" pitchFamily="34" charset="0"/>
              <a:buChar char="•"/>
              <a:defRPr/>
            </a:pPr>
            <a:r>
              <a:rPr lang="en-GB" b="0" baseline="0" dirty="0"/>
              <a:t>Experiencing side effects from medication or substance misuse</a:t>
            </a:r>
            <a:endParaRPr lang="en-GB" b="0" baseline="0" dirty="0"/>
          </a:p>
          <a:p>
            <a:pPr marL="165735" indent="-165735" defTabSz="884555">
              <a:buFont typeface="Arial" panose="020B0604020202020204" pitchFamily="34" charset="0"/>
              <a:buChar char="•"/>
              <a:defRPr/>
            </a:pPr>
            <a:r>
              <a:rPr lang="en-GB" b="0" baseline="0" dirty="0"/>
              <a:t>Having to wait for medical attention</a:t>
            </a:r>
            <a:endParaRPr lang="en-GB" b="0" baseline="0" dirty="0"/>
          </a:p>
          <a:p>
            <a:pPr marL="165735" indent="-165735" defTabSz="884555">
              <a:buFont typeface="Arial" panose="020B0604020202020204" pitchFamily="34" charset="0"/>
              <a:buChar char="•"/>
              <a:defRPr/>
            </a:pPr>
            <a:r>
              <a:rPr lang="en-GB" b="0" baseline="0" dirty="0"/>
              <a:t>Feeling frustrated because they are not in control of their lives or of a situation</a:t>
            </a:r>
            <a:endParaRPr lang="en-GB" b="0" baseline="0" dirty="0"/>
          </a:p>
          <a:p>
            <a:pPr marL="165735" indent="-165735" defTabSz="884555">
              <a:buFont typeface="Arial" panose="020B0604020202020204" pitchFamily="34" charset="0"/>
              <a:buChar char="•"/>
              <a:defRPr/>
            </a:pPr>
            <a:r>
              <a:rPr lang="en-GB" b="0" baseline="0" dirty="0"/>
              <a:t>Feeling frustrated because they are unable to communicate their needs </a:t>
            </a:r>
            <a:endParaRPr lang="en-GB" b="0" baseline="0" dirty="0"/>
          </a:p>
          <a:p>
            <a:pPr marL="165735" indent="-165735" defTabSz="884555">
              <a:buFont typeface="Arial" panose="020B0604020202020204" pitchFamily="34" charset="0"/>
              <a:buChar char="•"/>
              <a:defRPr/>
            </a:pPr>
            <a:r>
              <a:rPr lang="en-GB" b="0" baseline="0" dirty="0"/>
              <a:t>Feeling frustrated because they cannot move around freely</a:t>
            </a:r>
            <a:endParaRPr lang="en-GB" b="0" baseline="0" dirty="0"/>
          </a:p>
          <a:p>
            <a:pPr marL="165735" indent="-165735" defTabSz="884555">
              <a:buFont typeface="Arial" panose="020B0604020202020204" pitchFamily="34" charset="0"/>
              <a:buChar char="•"/>
              <a:defRPr/>
            </a:pPr>
            <a:r>
              <a:rPr lang="en-GB" b="0" baseline="0" dirty="0"/>
              <a:t>Feeling isolated or unable to take part in activities</a:t>
            </a:r>
            <a:endParaRPr lang="en-GB" b="0" baseline="0" dirty="0"/>
          </a:p>
          <a:p>
            <a:pPr marL="165735" indent="-165735" defTabSz="884555">
              <a:buFont typeface="Arial" panose="020B0604020202020204" pitchFamily="34" charset="0"/>
              <a:buChar char="•"/>
              <a:defRPr/>
            </a:pPr>
            <a:r>
              <a:rPr lang="en-GB" b="0" baseline="0" dirty="0"/>
              <a:t>Feeling lonely</a:t>
            </a:r>
            <a:endParaRPr lang="en-GB" b="0" baseline="0" dirty="0"/>
          </a:p>
          <a:p>
            <a:pPr defTabSz="884555">
              <a:defRPr/>
            </a:pPr>
            <a:endParaRPr lang="en-GB" b="1" baseline="0" dirty="0"/>
          </a:p>
          <a:p>
            <a:pPr defTabSz="884555">
              <a:defRPr/>
            </a:pPr>
            <a:r>
              <a:rPr lang="en-GB" b="1" u="none" baseline="0" dirty="0"/>
              <a:t>Possible reasons for conflict can be classified as:</a:t>
            </a:r>
            <a:endParaRPr lang="en-GB" b="1" u="none" baseline="0" dirty="0"/>
          </a:p>
          <a:p>
            <a:pPr marL="165735" indent="-165735">
              <a:buFont typeface="Arial" panose="020B0604020202020204" pitchFamily="34" charset="0"/>
              <a:buChar char="•"/>
            </a:pPr>
            <a:r>
              <a:rPr lang="en-GB" b="1" dirty="0"/>
              <a:t>Biological</a:t>
            </a:r>
            <a:r>
              <a:rPr lang="en-GB" dirty="0"/>
              <a:t> for example because an individual is in pain or suffering the side effects of medication or substance misuse</a:t>
            </a:r>
            <a:endParaRPr lang="en-GB" dirty="0"/>
          </a:p>
          <a:p>
            <a:pPr marL="165735" indent="-165735">
              <a:buFont typeface="Arial" panose="020B0604020202020204" pitchFamily="34" charset="0"/>
              <a:buChar char="•"/>
            </a:pPr>
            <a:r>
              <a:rPr lang="en-GB" b="1" dirty="0"/>
              <a:t>Social</a:t>
            </a:r>
            <a:r>
              <a:rPr lang="en-GB" dirty="0"/>
              <a:t> for example because of being bored, wanting social contact, having a need to be in control, not being able to communicate or understand what is being said</a:t>
            </a:r>
            <a:endParaRPr lang="en-GB" dirty="0"/>
          </a:p>
          <a:p>
            <a:pPr marL="165735" indent="-165735">
              <a:buFont typeface="Arial" panose="020B0604020202020204" pitchFamily="34" charset="0"/>
              <a:buChar char="•"/>
            </a:pPr>
            <a:r>
              <a:rPr lang="en-GB" b="1" dirty="0"/>
              <a:t>Environmental </a:t>
            </a:r>
            <a:r>
              <a:rPr lang="en-GB" dirty="0"/>
              <a:t>for example because of loud noise or bad lighting or barriers in the room to mobility</a:t>
            </a:r>
            <a:endParaRPr lang="en-GB" dirty="0"/>
          </a:p>
          <a:p>
            <a:pPr marL="165735" indent="-165735">
              <a:buFont typeface="Arial" panose="020B0604020202020204" pitchFamily="34" charset="0"/>
              <a:buChar char="•"/>
            </a:pPr>
            <a:r>
              <a:rPr lang="en-GB" b="1" dirty="0"/>
              <a:t>Psychological </a:t>
            </a:r>
            <a:r>
              <a:rPr lang="en-GB" dirty="0"/>
              <a:t>for example because of feeling left out</a:t>
            </a:r>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5F1D74C-7036-41D5-BFD6-160E4FD9D61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26626E-C254-44F7-99CC-9F2E765E50AB}"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55F1D74C-7036-41D5-BFD6-160E4FD9D61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26626E-C254-44F7-99CC-9F2E765E50AB}"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55F1D74C-7036-41D5-BFD6-160E4FD9D61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26626E-C254-44F7-99CC-9F2E765E50AB}"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r>
              <a:rPr lang="en-US"/>
              <a:t>&lt;Course Name&gt;: &lt;Topic Name&gt;</a:t>
            </a:r>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r>
              <a:rPr lang="en-US"/>
              <a:t>&lt;Course Name&gt;: &lt;Topic Name&gt;</a:t>
            </a:r>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r>
              <a:rPr lang="en-US"/>
              <a:t>&lt;Course Name&gt;: &lt;Topic Name&gt;</a:t>
            </a:r>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r>
              <a:rPr lang="en-US"/>
              <a:t>&lt;Course Name&gt;: &lt;Topic Name&gt;</a:t>
            </a:r>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55F1D74C-7036-41D5-BFD6-160E4FD9D61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26626E-C254-44F7-99CC-9F2E765E50AB}"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5F1D74C-7036-41D5-BFD6-160E4FD9D61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26626E-C254-44F7-99CC-9F2E765E50AB}"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55F1D74C-7036-41D5-BFD6-160E4FD9D61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26626E-C254-44F7-99CC-9F2E765E50AB}"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55F1D74C-7036-41D5-BFD6-160E4FD9D61B}"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26626E-C254-44F7-99CC-9F2E765E50AB}"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5F1D74C-7036-41D5-BFD6-160E4FD9D61B}"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26626E-C254-44F7-99CC-9F2E765E50AB}"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F1D74C-7036-41D5-BFD6-160E4FD9D61B}"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F26626E-C254-44F7-99CC-9F2E765E50AB}"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5F1D74C-7036-41D5-BFD6-160E4FD9D61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26626E-C254-44F7-99CC-9F2E765E50AB}"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5F1D74C-7036-41D5-BFD6-160E4FD9D61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26626E-C254-44F7-99CC-9F2E765E50AB}"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F1D74C-7036-41D5-BFD6-160E4FD9D61B}" type="datetimeFigureOut">
              <a:rPr lang="en-IN" smtClean="0"/>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6626E-C254-44F7-99CC-9F2E765E50AB}"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hyperlink" Target="http://www.skillsforcare.org.uk/" TargetMode="External"/><Relationship Id="rId3" Type="http://schemas.openxmlformats.org/officeDocument/2006/relationships/hyperlink" Target="http://www.skillsforhealth.org.uk/" TargetMode="Externa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hyperlink" Target="http://www.skillsforcare.org.uk/" TargetMode="External"/><Relationship Id="rId2" Type="http://schemas.openxmlformats.org/officeDocument/2006/relationships/hyperlink" Target="http://www.skillsforhealth.org.uk/" TargetMode="External"/><Relationship Id="rId1" Type="http://schemas.openxmlformats.org/officeDocument/2006/relationships/image" Target="../media/image1.tiff"/></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hyperlink" Target="http://www.skillsforcare.org.uk/" TargetMode="External"/><Relationship Id="rId3" Type="http://schemas.openxmlformats.org/officeDocument/2006/relationships/hyperlink" Target="http://www.skillsforhealth.org.uk/" TargetMode="External"/><Relationship Id="rId2" Type="http://schemas.openxmlformats.org/officeDocument/2006/relationships/image" Target="../media/image4.png"/><Relationship Id="rId1" Type="http://schemas.openxmlformats.org/officeDocument/2006/relationships/image" Target="../media/image2.tiff"/></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hyperlink" Target="http://www.skillsforcare.org.uk/" TargetMode="External"/><Relationship Id="rId2" Type="http://schemas.openxmlformats.org/officeDocument/2006/relationships/hyperlink" Target="http://www.skillsforhealth.org.uk/" TargetMode="External"/><Relationship Id="rId1" Type="http://schemas.openxmlformats.org/officeDocument/2006/relationships/image" Target="../media/image10.jpeg"/></Relationships>
</file>

<file path=ppt/slides/_rels/slide13.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hyperlink" Target="http://www.skillsforcare.org.uk/" TargetMode="External"/><Relationship Id="rId7" Type="http://schemas.openxmlformats.org/officeDocument/2006/relationships/hyperlink" Target="http://www.skillsforhealth.org.uk/" TargetMode="Externa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2" Type="http://schemas.openxmlformats.org/officeDocument/2006/relationships/notesSlide" Target="../notesSlides/notesSlide11.xml"/><Relationship Id="rId11" Type="http://schemas.openxmlformats.org/officeDocument/2006/relationships/slideLayout" Target="../slideLayouts/slideLayout2.xml"/><Relationship Id="rId10" Type="http://schemas.openxmlformats.org/officeDocument/2006/relationships/image" Target="../media/image17.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hyperlink" Target="http://www.skillsforcare.org.uk/" TargetMode="External"/><Relationship Id="rId7" Type="http://schemas.openxmlformats.org/officeDocument/2006/relationships/hyperlink" Target="http://www.skillsforhealth.org.uk/" TargetMode="Externa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2" Type="http://schemas.openxmlformats.org/officeDocument/2006/relationships/notesSlide" Target="../notesSlides/notesSlide12.xml"/><Relationship Id="rId11" Type="http://schemas.openxmlformats.org/officeDocument/2006/relationships/slideLayout" Target="../slideLayouts/slideLayout2.xml"/><Relationship Id="rId10" Type="http://schemas.openxmlformats.org/officeDocument/2006/relationships/image" Target="../media/image17.png"/><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hyperlink" Target="http://www.skillsforcare.org.uk/" TargetMode="External"/><Relationship Id="rId7" Type="http://schemas.openxmlformats.org/officeDocument/2006/relationships/hyperlink" Target="http://www.skillsforhealth.org.uk/" TargetMode="External"/><Relationship Id="rId6" Type="http://schemas.openxmlformats.org/officeDocument/2006/relationships/image" Target="../media/image24.png"/><Relationship Id="rId5" Type="http://schemas.openxmlformats.org/officeDocument/2006/relationships/image" Target="../media/image11.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2" Type="http://schemas.openxmlformats.org/officeDocument/2006/relationships/notesSlide" Target="../notesSlides/notesSlide13.xml"/><Relationship Id="rId11" Type="http://schemas.openxmlformats.org/officeDocument/2006/relationships/slideLayout" Target="../slideLayouts/slideLayout2.xml"/><Relationship Id="rId10" Type="http://schemas.openxmlformats.org/officeDocument/2006/relationships/image" Target="../media/image17.png"/><Relationship Id="rId1" Type="http://schemas.openxmlformats.org/officeDocument/2006/relationships/image" Target="../media/image20.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25.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5.xml"/><Relationship Id="rId2" Type="http://schemas.openxmlformats.org/officeDocument/2006/relationships/image" Target="../media/image26.jpeg"/><Relationship Id="rId1" Type="http://schemas.openxmlformats.org/officeDocument/2006/relationships/hyperlink" Target="../../DAY%203/C%201%2009_Caregivers%20Work%20Planner.icare" TargetMode="Externa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www.skillsforcare.org.uk/" TargetMode="External"/><Relationship Id="rId2" Type="http://schemas.openxmlformats.org/officeDocument/2006/relationships/hyperlink" Target="http://www.skillsforhealth.org.uk/" TargetMode="Externa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27.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4.xml"/><Relationship Id="rId2" Type="http://schemas.openxmlformats.org/officeDocument/2006/relationships/image" Target="../media/image28.jpeg"/><Relationship Id="rId1" Type="http://schemas.openxmlformats.org/officeDocument/2006/relationships/hyperlink" Target="../../DAY%203/C%204%2001_Communication%20and%20Listening%20Skills%20with%20the%20Family.icare" TargetMode="Externa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4.xml"/><Relationship Id="rId2" Type="http://schemas.openxmlformats.org/officeDocument/2006/relationships/image" Target="../media/image28.jpeg"/><Relationship Id="rId1" Type="http://schemas.openxmlformats.org/officeDocument/2006/relationships/hyperlink" Target="../../DAY%203/C%204%2009_Giving%20Privacy%20to%20Care%20Receiver's%20Family.icare" TargetMode="Externa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30.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4.xml"/><Relationship Id="rId2" Type="http://schemas.openxmlformats.org/officeDocument/2006/relationships/image" Target="../media/image28.jpeg"/><Relationship Id="rId1" Type="http://schemas.openxmlformats.org/officeDocument/2006/relationships/hyperlink" Target="../../DAY%203/C%204%2005_Communication%20with%20Doctors%20Nurses%20and%20Other%20Medical%20Staff.icare" TargetMode="Externa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openxmlformats.org/officeDocument/2006/relationships/hyperlink" Target="http://www.skillsforcare.org.uk/" TargetMode="External"/><Relationship Id="rId4" Type="http://schemas.openxmlformats.org/officeDocument/2006/relationships/hyperlink" Target="http://www.skillsforhealth.org.uk/" TargetMode="Externa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hyperlink" Target="http://www.skillsforcare.org.uk/" TargetMode="External"/><Relationship Id="rId2" Type="http://schemas.openxmlformats.org/officeDocument/2006/relationships/hyperlink" Target="http://www.skillsforhealth.org.uk/" TargetMode="Externa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hyperlink" Target="http://www.skillsforcare.org.uk/" TargetMode="External"/><Relationship Id="rId2" Type="http://schemas.openxmlformats.org/officeDocument/2006/relationships/hyperlink" Target="http://www.skillsforhealth.org.uk/" TargetMode="External"/><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hyperlink" Target="http://www.skillsforcare.org.uk/" TargetMode="External"/><Relationship Id="rId3" Type="http://schemas.openxmlformats.org/officeDocument/2006/relationships/hyperlink" Target="http://www.skillsforhealth.org.uk/" TargetMode="External"/><Relationship Id="rId2" Type="http://schemas.openxmlformats.org/officeDocument/2006/relationships/image" Target="../media/image4.png"/><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hyperlink" Target="http://www.skillsforcare.org.uk/" TargetMode="External"/><Relationship Id="rId2" Type="http://schemas.openxmlformats.org/officeDocument/2006/relationships/hyperlink" Target="http://www.skillsforhealth.org.uk/" TargetMode="External"/><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hyperlink" Target="http://www.skillsforcare.org.uk/" TargetMode="External"/><Relationship Id="rId2" Type="http://schemas.openxmlformats.org/officeDocument/2006/relationships/hyperlink" Target="http://www.skillsforhealth.org.uk/" TargetMode="Externa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hyperlink" Target="http://www.skillsforcare.org.uk/" TargetMode="External"/><Relationship Id="rId1" Type="http://schemas.openxmlformats.org/officeDocument/2006/relationships/hyperlink" Target="http://www.skillsforhealth.org.u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cstate="email"/>
          <a:stretch>
            <a:fillRect/>
          </a:stretch>
        </p:blipFill>
        <p:spPr>
          <a:xfrm>
            <a:off x="-32400" y="-27384"/>
            <a:ext cx="9189234" cy="6858000"/>
          </a:xfrm>
          <a:prstGeom prst="rect">
            <a:avLst/>
          </a:prstGeom>
        </p:spPr>
      </p:pic>
      <p:sp>
        <p:nvSpPr>
          <p:cNvPr id="5" name="Title Placeholder 1"/>
          <p:cNvSpPr txBox="1"/>
          <p:nvPr>
            <p:custDataLst>
              <p:tags r:id="rId2"/>
            </p:custDataLst>
          </p:nvPr>
        </p:nvSpPr>
        <p:spPr>
          <a:xfrm>
            <a:off x="-36512" y="548680"/>
            <a:ext cx="9180511" cy="720080"/>
          </a:xfrm>
          <a:prstGeom prst="rect">
            <a:avLst/>
          </a:prstGeom>
        </p:spPr>
        <p:txBody>
          <a:bodyPr vert="horz" lIns="91440" tIns="45720" rIns="91440" bIns="45720" rtlCol="0" anchor="t">
            <a:no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US" sz="3600" dirty="0">
                <a:latin typeface="Helvetica" panose="020B0604020202020204" pitchFamily="34" charset="0"/>
                <a:cs typeface="Helvetica" panose="020B0604020202020204" pitchFamily="34" charset="0"/>
              </a:rPr>
              <a:t>Duties and Responsibilities</a:t>
            </a:r>
            <a:endParaRPr lang="en-GB" sz="3600" dirty="0">
              <a:latin typeface="Helvetica" panose="020B0604020202020204" pitchFamily="34" charset="0"/>
              <a:cs typeface="Helvetica" panose="020B0604020202020204" pitchFamily="34" charset="0"/>
            </a:endParaRPr>
          </a:p>
        </p:txBody>
      </p:sp>
      <p:sp>
        <p:nvSpPr>
          <p:cNvPr id="8" name="TextBox 7"/>
          <p:cNvSpPr txBox="1"/>
          <p:nvPr/>
        </p:nvSpPr>
        <p:spPr>
          <a:xfrm>
            <a:off x="-36512" y="6453336"/>
            <a:ext cx="3934948" cy="353943"/>
          </a:xfrm>
          <a:prstGeom prst="rect">
            <a:avLst/>
          </a:prstGeom>
          <a:noFill/>
        </p:spPr>
        <p:txBody>
          <a:bodyPr wrap="square" rtlCol="0">
            <a:spAutoFit/>
          </a:bodyPr>
          <a:lstStyle/>
          <a:p>
            <a:r>
              <a:rPr lang="en-US" sz="800" b="1" dirty="0">
                <a:latin typeface="Helvetica" panose="020B0604020202020204" pitchFamily="34" charset="0"/>
                <a:cs typeface="Helvetica" panose="020B0604020202020204" pitchFamily="34" charset="0"/>
              </a:rPr>
              <a:t>Source:  </a:t>
            </a:r>
            <a:r>
              <a:rPr lang="en-IN" sz="800" b="1" dirty="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3"/>
              </a:rPr>
              <a:t>http://www.skillsforhealth.org.uk/</a:t>
            </a:r>
            <a:endParaRPr lang="en-IN" sz="800" b="1" dirty="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Skills for Care </a:t>
            </a:r>
            <a:r>
              <a:rPr lang="en-US" sz="800" b="1" dirty="0">
                <a:latin typeface="Helvetica" panose="020B0604020202020204" pitchFamily="34" charset="0"/>
                <a:cs typeface="Helvetica" panose="020B0604020202020204" pitchFamily="34" charset="0"/>
              </a:rPr>
              <a:t>–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4"/>
              </a:rPr>
              <a:t>http://www.skillsforcare.org.uk</a:t>
            </a:r>
            <a:r>
              <a:rPr lang="en-IN" sz="900" b="1" u="sng" dirty="0">
                <a:latin typeface="Helvetica" panose="020B0604020202020204" pitchFamily="34" charset="0"/>
                <a:cs typeface="Helvetica" panose="020B0604020202020204" pitchFamily="34" charset="0"/>
                <a:hlinkClick r:id="rId4"/>
              </a:rPr>
              <a:t>/</a:t>
            </a:r>
            <a:endParaRPr lang="en-IN" sz="900" b="1" dirty="0">
              <a:latin typeface="Helvetica" panose="020B0604020202020204" pitchFamily="34" charset="0"/>
              <a:cs typeface="Helvetica" panose="020B0604020202020204" pitchFamily="34" charset="0"/>
            </a:endParaRPr>
          </a:p>
        </p:txBody>
      </p:sp>
      <p:sp>
        <p:nvSpPr>
          <p:cNvPr id="10" name="Title Placeholder 1"/>
          <p:cNvSpPr txBox="1"/>
          <p:nvPr>
            <p:custDataLst>
              <p:tags r:id="rId5"/>
            </p:custDataLst>
          </p:nvPr>
        </p:nvSpPr>
        <p:spPr>
          <a:xfrm>
            <a:off x="5680249" y="2780928"/>
            <a:ext cx="2780183" cy="72008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GB" sz="3600" dirty="0">
                <a:latin typeface="Helvetica" panose="020B0604020202020204" pitchFamily="34" charset="0"/>
                <a:cs typeface="Helvetica" panose="020B0604020202020204" pitchFamily="34" charset="0"/>
              </a:rPr>
              <a:t>Standard </a:t>
            </a:r>
            <a:endParaRPr lang="en-GB" sz="3600" dirty="0">
              <a:latin typeface="Helvetica" panose="020B0604020202020204" pitchFamily="34" charset="0"/>
              <a:cs typeface="Helvetica" panose="020B0604020202020204" pitchFamily="34" charset="0"/>
            </a:endParaRPr>
          </a:p>
        </p:txBody>
      </p:sp>
      <p:sp>
        <p:nvSpPr>
          <p:cNvPr id="11" name="Title Placeholder 1"/>
          <p:cNvSpPr txBox="1"/>
          <p:nvPr>
            <p:custDataLst>
              <p:tags r:id="rId6"/>
            </p:custDataLst>
          </p:nvPr>
        </p:nvSpPr>
        <p:spPr>
          <a:xfrm>
            <a:off x="7665710" y="2247055"/>
            <a:ext cx="1368152" cy="1224136"/>
          </a:xfrm>
          <a:prstGeom prst="rect">
            <a:avLst/>
          </a:prstGeom>
        </p:spPr>
        <p:txBody>
          <a:bodyPr vert="horz" lIns="91440" tIns="45720" rIns="91440" bIns="45720" rtlCol="0" anchor="t">
            <a:no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GB" sz="8000" dirty="0">
                <a:latin typeface="Helvetica" panose="020B0604020202020204" pitchFamily="34" charset="0"/>
                <a:cs typeface="Helvetica" panose="020B0604020202020204" pitchFamily="34" charset="0"/>
              </a:rPr>
              <a:t> 3</a:t>
            </a:r>
            <a:endParaRPr lang="en-GB" sz="8000" dirty="0">
              <a:latin typeface="Helvetica" panose="020B0604020202020204" pitchFamily="34" charset="0"/>
              <a:cs typeface="Helvetica" panose="020B0604020202020204" pitchFamily="34" charset="0"/>
            </a:endParaRPr>
          </a:p>
        </p:txBody>
      </p:sp>
      <p:sp>
        <p:nvSpPr>
          <p:cNvPr id="7" name="Title Placeholder 1"/>
          <p:cNvSpPr txBox="1"/>
          <p:nvPr>
            <p:custDataLst>
              <p:tags r:id="rId7"/>
            </p:custDataLst>
          </p:nvPr>
        </p:nvSpPr>
        <p:spPr>
          <a:xfrm>
            <a:off x="-36512" y="2780928"/>
            <a:ext cx="2352586" cy="72008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GB" sz="3600" dirty="0">
                <a:latin typeface="Helvetica" panose="020B0604020202020204" pitchFamily="34" charset="0"/>
                <a:cs typeface="Helvetica" panose="020B0604020202020204" pitchFamily="34" charset="0"/>
              </a:rPr>
              <a:t>CR 2.3 </a:t>
            </a:r>
            <a:endParaRPr lang="en-GB" sz="3600" dirty="0">
              <a:latin typeface="Helvetica" panose="020B0604020202020204" pitchFamily="34" charset="0"/>
              <a:cs typeface="Helvetica"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Helvetica" panose="020B0604020202020204" pitchFamily="34" charset="0"/>
              <a:cs typeface="Helvetica" panose="020B0604020202020204" pitchFamily="34" charset="0"/>
            </a:endParaRPr>
          </a:p>
        </p:txBody>
      </p:sp>
      <p:sp>
        <p:nvSpPr>
          <p:cNvPr id="2" name="Title 1"/>
          <p:cNvSpPr>
            <a:spLocks noGrp="1"/>
          </p:cNvSpPr>
          <p:nvPr>
            <p:ph type="title"/>
          </p:nvPr>
        </p:nvSpPr>
        <p:spPr>
          <a:xfrm>
            <a:off x="1" y="-99392"/>
            <a:ext cx="9143998" cy="1143000"/>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Legislation</a:t>
            </a:r>
            <a:endParaRPr lang="en-GB" sz="3600" b="1" dirty="0">
              <a:solidFill>
                <a:schemeClr val="bg1"/>
              </a:solidFill>
              <a:latin typeface="Helvetica" panose="020B0604020202020204" pitchFamily="34" charset="0"/>
              <a:cs typeface="Helvetica" panose="020B0604020202020204" pitchFamily="34" charset="0"/>
            </a:endParaRPr>
          </a:p>
        </p:txBody>
      </p:sp>
      <p:sp>
        <p:nvSpPr>
          <p:cNvPr id="4" name="Rectangle 3"/>
          <p:cNvSpPr/>
          <p:nvPr/>
        </p:nvSpPr>
        <p:spPr>
          <a:xfrm>
            <a:off x="255324" y="1261707"/>
            <a:ext cx="5869971" cy="3416320"/>
          </a:xfrm>
          <a:prstGeom prst="rect">
            <a:avLst/>
          </a:prstGeom>
        </p:spPr>
        <p:txBody>
          <a:bodyPr wrap="square">
            <a:spAutoFit/>
          </a:bodyPr>
          <a:lstStyle/>
          <a:p>
            <a:r>
              <a:rPr lang="en-GB" sz="2400" dirty="0">
                <a:latin typeface="Helvetica" panose="020B0604020202020204" pitchFamily="34" charset="0"/>
                <a:cs typeface="Helvetica" panose="020B0604020202020204" pitchFamily="34" charset="0"/>
              </a:rPr>
              <a:t>When incidents happen, legislation sets out how to handle incidents in a particular country is relevant, that may include:</a:t>
            </a:r>
            <a:endParaRPr lang="en-GB" sz="2400" dirty="0">
              <a:latin typeface="Helvetica" panose="020B0604020202020204" pitchFamily="34" charset="0"/>
              <a:cs typeface="Helvetica" panose="020B0604020202020204" pitchFamily="34" charset="0"/>
            </a:endParaRPr>
          </a:p>
          <a:p>
            <a:pPr marL="342900" indent="-342900">
              <a:buClr>
                <a:srgbClr val="0066CC"/>
              </a:buClr>
              <a:buFont typeface="Arial" panose="020B0604020202020204" pitchFamily="34" charset="0"/>
              <a:buChar char="■"/>
            </a:pPr>
            <a:r>
              <a:rPr lang="en-GB" sz="2400" dirty="0">
                <a:latin typeface="Helvetica" panose="020B0604020202020204" pitchFamily="34" charset="0"/>
                <a:cs typeface="Helvetica" panose="020B0604020202020204" pitchFamily="34" charset="0"/>
              </a:rPr>
              <a:t>Health and Safety Regulations</a:t>
            </a:r>
            <a:endParaRPr lang="en-GB" sz="2400" dirty="0">
              <a:latin typeface="Helvetica" panose="020B0604020202020204" pitchFamily="34" charset="0"/>
              <a:cs typeface="Helvetica" panose="020B0604020202020204" pitchFamily="34" charset="0"/>
            </a:endParaRPr>
          </a:p>
          <a:p>
            <a:pPr marL="342900" indent="-342900">
              <a:buClr>
                <a:srgbClr val="0066CC"/>
              </a:buClr>
              <a:buFont typeface="Arial" panose="020B0604020202020204" pitchFamily="34" charset="0"/>
              <a:buChar char="■"/>
            </a:pPr>
            <a:r>
              <a:rPr lang="en-GB" sz="2400" dirty="0">
                <a:latin typeface="Helvetica" panose="020B0604020202020204" pitchFamily="34" charset="0"/>
                <a:cs typeface="Helvetica" panose="020B0604020202020204" pitchFamily="34" charset="0"/>
              </a:rPr>
              <a:t>Reporting of Injuries, Diseases and Dangerous Occurrences Regulations</a:t>
            </a:r>
            <a:endParaRPr lang="en-GB" sz="2400" dirty="0">
              <a:latin typeface="Helvetica" panose="020B0604020202020204" pitchFamily="34" charset="0"/>
              <a:cs typeface="Helvetica" panose="020B0604020202020204" pitchFamily="34" charset="0"/>
            </a:endParaRPr>
          </a:p>
          <a:p>
            <a:pPr marL="342900" indent="-342900">
              <a:buClr>
                <a:srgbClr val="0066CC"/>
              </a:buClr>
              <a:buFont typeface="Arial" panose="020B0604020202020204" pitchFamily="34" charset="0"/>
              <a:buChar char="■"/>
            </a:pPr>
            <a:r>
              <a:rPr lang="en-GB" sz="2400" dirty="0">
                <a:latin typeface="Helvetica" panose="020B0604020202020204" pitchFamily="34" charset="0"/>
                <a:cs typeface="Helvetica" panose="020B0604020202020204" pitchFamily="34" charset="0"/>
              </a:rPr>
              <a:t>Control of Substances Hazardous</a:t>
            </a:r>
            <a:endParaRPr lang="en-GB" sz="2400" dirty="0">
              <a:latin typeface="Helvetica" panose="020B0604020202020204" pitchFamily="34" charset="0"/>
              <a:cs typeface="Helvetica" panose="020B0604020202020204" pitchFamily="34" charset="0"/>
            </a:endParaRPr>
          </a:p>
          <a:p>
            <a:pPr marL="342900" indent="-342900">
              <a:buClr>
                <a:srgbClr val="0066CC"/>
              </a:buClr>
              <a:buFont typeface="Arial" panose="020B0604020202020204" pitchFamily="34" charset="0"/>
              <a:buChar char="■"/>
            </a:pPr>
            <a:r>
              <a:rPr lang="en-GB" sz="2400" dirty="0">
                <a:latin typeface="Helvetica" panose="020B0604020202020204" pitchFamily="34" charset="0"/>
                <a:cs typeface="Helvetica" panose="020B0604020202020204" pitchFamily="34" charset="0"/>
              </a:rPr>
              <a:t>Provisions and Use of Work Equipment Regulations</a:t>
            </a:r>
            <a:endParaRPr lang="en-GB" sz="2400" dirty="0">
              <a:latin typeface="Helvetica" panose="020B0604020202020204" pitchFamily="34" charset="0"/>
              <a:cs typeface="Helvetica" panose="020B0604020202020204" pitchFamily="34" charset="0"/>
            </a:endParaRPr>
          </a:p>
        </p:txBody>
      </p:sp>
      <p:pic>
        <p:nvPicPr>
          <p:cNvPr id="6" name="Picture 5"/>
          <p:cNvPicPr>
            <a:picLocks noChangeAspect="1"/>
          </p:cNvPicPr>
          <p:nvPr/>
        </p:nvPicPr>
        <p:blipFill rotWithShape="1">
          <a:blip r:embed="rId1" cstate="email"/>
          <a:srcRect/>
          <a:stretch>
            <a:fillRect/>
          </a:stretch>
        </p:blipFill>
        <p:spPr>
          <a:xfrm>
            <a:off x="6125295" y="1261707"/>
            <a:ext cx="2745572" cy="4747207"/>
          </a:xfrm>
          <a:prstGeom prst="rect">
            <a:avLst/>
          </a:prstGeom>
        </p:spPr>
      </p:pic>
      <p:sp>
        <p:nvSpPr>
          <p:cNvPr id="5" name="TextBox 4"/>
          <p:cNvSpPr txBox="1"/>
          <p:nvPr/>
        </p:nvSpPr>
        <p:spPr>
          <a:xfrm>
            <a:off x="-36512" y="6453336"/>
            <a:ext cx="3934948" cy="353943"/>
          </a:xfrm>
          <a:prstGeom prst="rect">
            <a:avLst/>
          </a:prstGeom>
          <a:noFill/>
        </p:spPr>
        <p:txBody>
          <a:bodyPr wrap="square" rtlCol="0">
            <a:spAutoFit/>
          </a:bodyPr>
          <a:lstStyle/>
          <a:p>
            <a:r>
              <a:rPr lang="en-US" sz="800" b="1" dirty="0">
                <a:latin typeface="Helvetica" panose="020B0604020202020204" pitchFamily="34" charset="0"/>
                <a:cs typeface="Helvetica" panose="020B0604020202020204" pitchFamily="34" charset="0"/>
              </a:rPr>
              <a:t>Source:  </a:t>
            </a:r>
            <a:r>
              <a:rPr lang="en-IN" sz="800" b="1" dirty="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2"/>
              </a:rPr>
              <a:t>http://www.skillsforhealth.org.uk/</a:t>
            </a:r>
            <a:endParaRPr lang="en-IN" sz="800" b="1" dirty="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Skills for Care </a:t>
            </a:r>
            <a:r>
              <a:rPr lang="en-US" sz="800" b="1" dirty="0">
                <a:latin typeface="Helvetica" panose="020B0604020202020204" pitchFamily="34" charset="0"/>
                <a:cs typeface="Helvetica" panose="020B0604020202020204" pitchFamily="34" charset="0"/>
              </a:rPr>
              <a:t>–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3"/>
              </a:rPr>
              <a:t>http://www.skillsforcare.org.uk</a:t>
            </a:r>
            <a:r>
              <a:rPr lang="en-IN" sz="900" b="1" u="sng" dirty="0">
                <a:latin typeface="Helvetica" panose="020B0604020202020204" pitchFamily="34" charset="0"/>
                <a:cs typeface="Helvetica" panose="020B0604020202020204" pitchFamily="34" charset="0"/>
                <a:hlinkClick r:id="rId3"/>
              </a:rPr>
              <a:t>/</a:t>
            </a:r>
            <a:endParaRPr lang="en-IN" sz="900" b="1" dirty="0">
              <a:latin typeface="Helvetica" panose="020B0604020202020204" pitchFamily="34" charset="0"/>
              <a:cs typeface="Helvetica" panose="020B0604020202020204" pitchFamily="34" charset="0"/>
            </a:endParaRPr>
          </a:p>
        </p:txBody>
      </p:sp>
      <p:sp>
        <p:nvSpPr>
          <p:cNvPr id="8" name="Rectangle 7"/>
          <p:cNvSpPr/>
          <p:nvPr/>
        </p:nvSpPr>
        <p:spPr>
          <a:xfrm>
            <a:off x="407724" y="4695527"/>
            <a:ext cx="5869971" cy="1200329"/>
          </a:xfrm>
          <a:prstGeom prst="rect">
            <a:avLst/>
          </a:prstGeom>
        </p:spPr>
        <p:txBody>
          <a:bodyPr wrap="square">
            <a:spAutoFit/>
          </a:bodyPr>
          <a:lstStyle/>
          <a:p>
            <a:r>
              <a:rPr lang="en-GB" sz="2400" i="1" dirty="0">
                <a:latin typeface="Helvetica" panose="020B0604020202020204" pitchFamily="34" charset="0"/>
                <a:cs typeface="Helvetica" panose="020B0604020202020204" pitchFamily="34" charset="0"/>
              </a:rPr>
              <a:t>Note: There are many such regulations, that may exist in any country. Some examples may be given and explained.</a:t>
            </a:r>
            <a:endParaRPr lang="en-GB" sz="2400" i="1" dirty="0">
              <a:latin typeface="Helvetica" panose="020B0604020202020204" pitchFamily="34" charset="0"/>
              <a:cs typeface="Helvetica" panose="020B0604020202020204" pitchFamily="34" charset="0"/>
            </a:endParaRPr>
          </a:p>
        </p:txBody>
      </p:sp>
      <p:sp>
        <p:nvSpPr>
          <p:cNvPr id="9" name="TextBox 8"/>
          <p:cNvSpPr txBox="1"/>
          <p:nvPr/>
        </p:nvSpPr>
        <p:spPr>
          <a:xfrm>
            <a:off x="8820472" y="6597352"/>
            <a:ext cx="255198" cy="400110"/>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9</a:t>
            </a:r>
            <a:endParaRPr lang="en-US" sz="1000" b="1" dirty="0">
              <a:latin typeface="Helvetica" panose="020B0604020202020204" pitchFamily="34" charset="0"/>
              <a:cs typeface="Helvetica" panose="020B0604020202020204" pitchFamily="34" charset="0"/>
            </a:endParaRPr>
          </a:p>
          <a:p>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0" name="Rectangle 9"/>
          <p:cNvSpPr/>
          <p:nvPr/>
        </p:nvSpPr>
        <p:spPr>
          <a:xfrm>
            <a:off x="3383280" y="6627224"/>
            <a:ext cx="2736304" cy="215444"/>
          </a:xfrm>
          <a:prstGeom prst="rect">
            <a:avLst/>
          </a:prstGeom>
        </p:spPr>
        <p:txBody>
          <a:bodyPr wrap="square">
            <a:spAutoFit/>
          </a:bodyPr>
          <a:lstStyle/>
          <a:p>
            <a:pPr algn="ctr"/>
            <a:r>
              <a:rPr lang="en-US" sz="800" b="1" dirty="0">
                <a:latin typeface="Helvetica" panose="020B0604020202020204" pitchFamily="34" charset="0"/>
                <a:cs typeface="Helvetica" panose="020B0604020202020204" pitchFamily="34" charset="0"/>
              </a:rPr>
              <a:t>Copyright: </a:t>
            </a:r>
            <a:r>
              <a:rPr lang="en-US" sz="800" b="1" dirty="0" err="1">
                <a:latin typeface="Helvetica" panose="020B0604020202020204" pitchFamily="34" charset="0"/>
                <a:cs typeface="Helvetica" panose="020B0604020202020204" pitchFamily="34" charset="0"/>
              </a:rPr>
              <a:t>iCare</a:t>
            </a:r>
            <a:r>
              <a:rPr lang="en-US" sz="800" b="1" dirty="0">
                <a:latin typeface="Helvetica" panose="020B0604020202020204" pitchFamily="34" charset="0"/>
                <a:cs typeface="Helvetica" panose="020B0604020202020204" pitchFamily="34" charset="0"/>
              </a:rPr>
              <a:t> Life Pte. Ltd., Singapore </a:t>
            </a:r>
            <a:endParaRPr lang="en-IN" sz="8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500"/>
                                        <p:tgtEl>
                                          <p:spTgt spid="4">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fade">
                                      <p:cBhvr>
                                        <p:cTn id="20" dur="500"/>
                                        <p:tgtEl>
                                          <p:spTgt spid="4">
                                            <p:txEl>
                                              <p:pRg st="4" end="4"/>
                                            </p:txEl>
                                          </p:spTgt>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animEffect transition="in" filter="fade">
                                      <p:cBhvr>
                                        <p:cTn id="24"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Helvetica" panose="020B0604020202020204" pitchFamily="34" charset="0"/>
              <a:cs typeface="Helvetica" panose="020B0604020202020204" pitchFamily="34" charset="0"/>
            </a:endParaRPr>
          </a:p>
        </p:txBody>
      </p:sp>
      <p:sp>
        <p:nvSpPr>
          <p:cNvPr id="2" name="Title 1"/>
          <p:cNvSpPr>
            <a:spLocks noGrp="1"/>
          </p:cNvSpPr>
          <p:nvPr>
            <p:ph type="title"/>
          </p:nvPr>
        </p:nvSpPr>
        <p:spPr>
          <a:xfrm>
            <a:off x="-36512" y="-27384"/>
            <a:ext cx="9180512" cy="1143000"/>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Conflict in the workplace</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3764478" y="1320673"/>
            <a:ext cx="5094513" cy="4528932"/>
          </a:xfrm>
        </p:spPr>
        <p:txBody>
          <a:bodyPr>
            <a:normAutofit/>
          </a:bodyPr>
          <a:lstStyle/>
          <a:p>
            <a:pPr marL="0" indent="0">
              <a:buNone/>
            </a:pPr>
            <a:r>
              <a:rPr lang="en-GB" sz="2400" dirty="0">
                <a:latin typeface="Helvetica" panose="020B0604020202020204" pitchFamily="34" charset="0"/>
                <a:cs typeface="Helvetica" panose="020B0604020202020204" pitchFamily="34" charset="0"/>
              </a:rPr>
              <a:t>Conflict or challenging behaviour often happens as a result of distress or because the individual’s needs are not being met.</a:t>
            </a:r>
            <a:endParaRPr lang="en-GB" sz="2400" dirty="0">
              <a:latin typeface="Helvetica" panose="020B0604020202020204" pitchFamily="34" charset="0"/>
              <a:cs typeface="Helvetica" panose="020B0604020202020204" pitchFamily="34" charset="0"/>
            </a:endParaRPr>
          </a:p>
          <a:p>
            <a:pPr marL="0" indent="0">
              <a:buNone/>
            </a:pPr>
            <a:r>
              <a:rPr lang="en-GB" sz="2400" dirty="0">
                <a:latin typeface="Helvetica" panose="020B0604020202020204" pitchFamily="34" charset="0"/>
                <a:cs typeface="Helvetica" panose="020B0604020202020204" pitchFamily="34" charset="0"/>
              </a:rPr>
              <a:t> Reasons could be:</a:t>
            </a:r>
            <a:endParaRPr lang="en-GB" sz="2400" dirty="0">
              <a:latin typeface="Helvetica" panose="020B0604020202020204" pitchFamily="34" charset="0"/>
              <a:cs typeface="Helvetica" panose="020B0604020202020204" pitchFamily="34" charset="0"/>
            </a:endParaRPr>
          </a:p>
          <a:p>
            <a:r>
              <a:rPr lang="en-GB" sz="2400" dirty="0">
                <a:latin typeface="Helvetica" panose="020B0604020202020204" pitchFamily="34" charset="0"/>
                <a:cs typeface="Helvetica" panose="020B0604020202020204" pitchFamily="34" charset="0"/>
              </a:rPr>
              <a:t>Biological</a:t>
            </a:r>
            <a:endParaRPr lang="en-GB" sz="2400" dirty="0">
              <a:latin typeface="Helvetica" panose="020B0604020202020204" pitchFamily="34" charset="0"/>
              <a:cs typeface="Helvetica" panose="020B0604020202020204" pitchFamily="34" charset="0"/>
            </a:endParaRPr>
          </a:p>
          <a:p>
            <a:r>
              <a:rPr lang="en-GB" sz="2400" dirty="0">
                <a:latin typeface="Helvetica" panose="020B0604020202020204" pitchFamily="34" charset="0"/>
                <a:cs typeface="Helvetica" panose="020B0604020202020204" pitchFamily="34" charset="0"/>
              </a:rPr>
              <a:t>Environmental</a:t>
            </a:r>
            <a:endParaRPr lang="en-GB" sz="2400" dirty="0">
              <a:latin typeface="Helvetica" panose="020B0604020202020204" pitchFamily="34" charset="0"/>
              <a:cs typeface="Helvetica" panose="020B0604020202020204" pitchFamily="34" charset="0"/>
            </a:endParaRPr>
          </a:p>
          <a:p>
            <a:r>
              <a:rPr lang="en-GB" sz="2400" dirty="0">
                <a:latin typeface="Helvetica" panose="020B0604020202020204" pitchFamily="34" charset="0"/>
                <a:cs typeface="Helvetica" panose="020B0604020202020204" pitchFamily="34" charset="0"/>
              </a:rPr>
              <a:t>Psychosocial </a:t>
            </a:r>
            <a:endParaRPr lang="en-GB" sz="2400" dirty="0">
              <a:latin typeface="Helvetica" panose="020B0604020202020204" pitchFamily="34" charset="0"/>
              <a:cs typeface="Helvetica" panose="020B0604020202020204" pitchFamily="34" charset="0"/>
            </a:endParaRPr>
          </a:p>
          <a:p>
            <a:r>
              <a:rPr lang="en-GB" sz="2400" dirty="0">
                <a:latin typeface="Helvetica" panose="020B0604020202020204" pitchFamily="34" charset="0"/>
                <a:cs typeface="Helvetica" panose="020B0604020202020204" pitchFamily="34" charset="0"/>
              </a:rPr>
              <a:t>Psychological</a:t>
            </a:r>
            <a:endParaRPr lang="en-GB" sz="2400" dirty="0">
              <a:latin typeface="Helvetica" panose="020B0604020202020204" pitchFamily="34" charset="0"/>
              <a:cs typeface="Helvetica" panose="020B0604020202020204" pitchFamily="34" charset="0"/>
            </a:endParaRPr>
          </a:p>
          <a:p>
            <a:endParaRPr lang="en-GB" dirty="0">
              <a:latin typeface="Helvetica" panose="020B0604020202020204" pitchFamily="34" charset="0"/>
              <a:cs typeface="Helvetica" panose="020B0604020202020204" pitchFamily="34" charset="0"/>
            </a:endParaRPr>
          </a:p>
        </p:txBody>
      </p:sp>
      <p:pic>
        <p:nvPicPr>
          <p:cNvPr id="4" name="Picture 3"/>
          <p:cNvPicPr>
            <a:picLocks noChangeAspect="1"/>
          </p:cNvPicPr>
          <p:nvPr/>
        </p:nvPicPr>
        <p:blipFill>
          <a:blip r:embed="rId1" cstate="email"/>
          <a:stretch>
            <a:fillRect/>
          </a:stretch>
        </p:blipFill>
        <p:spPr>
          <a:xfrm>
            <a:off x="255325" y="1270659"/>
            <a:ext cx="3262216" cy="4892636"/>
          </a:xfrm>
          <a:prstGeom prst="rect">
            <a:avLst/>
          </a:prstGeom>
        </p:spPr>
      </p:pic>
      <p:pic>
        <p:nvPicPr>
          <p:cNvPr id="5" name="Picture 4"/>
          <p:cNvPicPr/>
          <p:nvPr/>
        </p:nvPicPr>
        <p:blipFill rotWithShape="1">
          <a:blip r:embed="rId2" cstate="email"/>
          <a:srcRect l="-8812" t="-35807" r="-8812" b="-35807"/>
          <a:stretch>
            <a:fillRect/>
          </a:stretch>
        </p:blipFill>
        <p:spPr>
          <a:xfrm>
            <a:off x="8110847" y="584501"/>
            <a:ext cx="718859" cy="597960"/>
          </a:xfrm>
          <a:prstGeom prst="ellipse">
            <a:avLst/>
          </a:prstGeom>
          <a:solidFill>
            <a:srgbClr val="002060"/>
          </a:solidFill>
          <a:ln w="31750">
            <a:solidFill>
              <a:schemeClr val="bg1"/>
            </a:solidFill>
          </a:ln>
        </p:spPr>
      </p:pic>
      <p:sp>
        <p:nvSpPr>
          <p:cNvPr id="6" name="TextBox 5"/>
          <p:cNvSpPr txBox="1"/>
          <p:nvPr/>
        </p:nvSpPr>
        <p:spPr>
          <a:xfrm>
            <a:off x="-36512" y="6453336"/>
            <a:ext cx="3934948" cy="353943"/>
          </a:xfrm>
          <a:prstGeom prst="rect">
            <a:avLst/>
          </a:prstGeom>
          <a:noFill/>
        </p:spPr>
        <p:txBody>
          <a:bodyPr wrap="square" rtlCol="0">
            <a:spAutoFit/>
          </a:bodyPr>
          <a:lstStyle/>
          <a:p>
            <a:r>
              <a:rPr lang="en-US" sz="800" b="1" dirty="0">
                <a:latin typeface="Helvetica" panose="020B0604020202020204" pitchFamily="34" charset="0"/>
                <a:cs typeface="Helvetica" panose="020B0604020202020204" pitchFamily="34" charset="0"/>
              </a:rPr>
              <a:t>Source:  </a:t>
            </a:r>
            <a:r>
              <a:rPr lang="en-IN" sz="800" b="1" dirty="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3"/>
              </a:rPr>
              <a:t>http://www.skillsforhealth.org.uk/</a:t>
            </a:r>
            <a:endParaRPr lang="en-IN" sz="800" b="1" dirty="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Skills for Care </a:t>
            </a:r>
            <a:r>
              <a:rPr lang="en-US" sz="800" b="1" dirty="0">
                <a:latin typeface="Helvetica" panose="020B0604020202020204" pitchFamily="34" charset="0"/>
                <a:cs typeface="Helvetica" panose="020B0604020202020204" pitchFamily="34" charset="0"/>
              </a:rPr>
              <a:t>–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4"/>
              </a:rPr>
              <a:t>http://www.skillsforcare.org.uk</a:t>
            </a:r>
            <a:r>
              <a:rPr lang="en-IN" sz="900" b="1" u="sng" dirty="0">
                <a:latin typeface="Helvetica" panose="020B0604020202020204" pitchFamily="34" charset="0"/>
                <a:cs typeface="Helvetica" panose="020B0604020202020204" pitchFamily="34" charset="0"/>
                <a:hlinkClick r:id="rId4"/>
              </a:rPr>
              <a:t>/</a:t>
            </a:r>
            <a:endParaRPr lang="en-IN" sz="900" b="1" dirty="0">
              <a:latin typeface="Helvetica" panose="020B0604020202020204" pitchFamily="34" charset="0"/>
              <a:cs typeface="Helvetica" panose="020B0604020202020204" pitchFamily="34" charset="0"/>
            </a:endParaRPr>
          </a:p>
        </p:txBody>
      </p:sp>
      <p:sp>
        <p:nvSpPr>
          <p:cNvPr id="8" name="TextBox 7"/>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10</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9" name="Rectangle 8"/>
          <p:cNvSpPr/>
          <p:nvPr/>
        </p:nvSpPr>
        <p:spPr>
          <a:xfrm>
            <a:off x="3383280" y="6627224"/>
            <a:ext cx="2736304" cy="215444"/>
          </a:xfrm>
          <a:prstGeom prst="rect">
            <a:avLst/>
          </a:prstGeom>
        </p:spPr>
        <p:txBody>
          <a:bodyPr wrap="square">
            <a:spAutoFit/>
          </a:bodyPr>
          <a:lstStyle/>
          <a:p>
            <a:pPr algn="ctr"/>
            <a:r>
              <a:rPr lang="en-US" sz="800" b="1" dirty="0">
                <a:latin typeface="Helvetica" panose="020B0604020202020204" pitchFamily="34" charset="0"/>
                <a:cs typeface="Helvetica" panose="020B0604020202020204" pitchFamily="34" charset="0"/>
              </a:rPr>
              <a:t>Copyright: </a:t>
            </a:r>
            <a:r>
              <a:rPr lang="en-US" sz="800" b="1" dirty="0" err="1">
                <a:latin typeface="Helvetica" panose="020B0604020202020204" pitchFamily="34" charset="0"/>
                <a:cs typeface="Helvetica" panose="020B0604020202020204" pitchFamily="34" charset="0"/>
              </a:rPr>
              <a:t>iCare</a:t>
            </a:r>
            <a:r>
              <a:rPr lang="en-US" sz="800" b="1" dirty="0">
                <a:latin typeface="Helvetica" panose="020B0604020202020204" pitchFamily="34" charset="0"/>
                <a:cs typeface="Helvetica" panose="020B0604020202020204" pitchFamily="34" charset="0"/>
              </a:rPr>
              <a:t> Life Pte. Ltd., Singapore </a:t>
            </a:r>
            <a:endParaRPr lang="en-IN" sz="8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Helvetica" panose="020B0604020202020204" pitchFamily="34" charset="0"/>
              <a:cs typeface="Helvetica" panose="020B0604020202020204" pitchFamily="34" charset="0"/>
            </a:endParaRPr>
          </a:p>
        </p:txBody>
      </p:sp>
      <p:sp>
        <p:nvSpPr>
          <p:cNvPr id="2" name="Title 1"/>
          <p:cNvSpPr>
            <a:spLocks noGrp="1"/>
          </p:cNvSpPr>
          <p:nvPr>
            <p:ph type="title"/>
          </p:nvPr>
        </p:nvSpPr>
        <p:spPr>
          <a:xfrm>
            <a:off x="0" y="-99392"/>
            <a:ext cx="9144000" cy="1143000"/>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Managing conflict</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255325" y="1132316"/>
            <a:ext cx="8229600" cy="2512708"/>
          </a:xfrm>
        </p:spPr>
        <p:txBody>
          <a:bodyPr>
            <a:normAutofit lnSpcReduction="10000"/>
          </a:bodyPr>
          <a:lstStyle/>
          <a:p>
            <a:pPr marL="0" indent="0">
              <a:spcBef>
                <a:spcPts val="600"/>
              </a:spcBef>
              <a:buNone/>
            </a:pPr>
            <a:r>
              <a:rPr lang="en-GB" sz="2400" dirty="0">
                <a:latin typeface="Helvetica" panose="020B0604020202020204" pitchFamily="34" charset="0"/>
                <a:cs typeface="Helvetica" panose="020B0604020202020204" pitchFamily="34" charset="0"/>
              </a:rPr>
              <a:t>Acting on early signs of frustration and aggression can stop conflict developing into violence, and if possible and safe:</a:t>
            </a:r>
            <a:endParaRPr lang="en-GB" sz="2400" dirty="0">
              <a:latin typeface="Helvetica" panose="020B0604020202020204" pitchFamily="34" charset="0"/>
              <a:cs typeface="Helvetica" panose="020B0604020202020204" pitchFamily="34" charset="0"/>
            </a:endParaRPr>
          </a:p>
          <a:p>
            <a:pPr>
              <a:spcBef>
                <a:spcPts val="600"/>
              </a:spcBef>
            </a:pPr>
            <a:r>
              <a:rPr lang="en-GB" sz="2400" dirty="0">
                <a:latin typeface="Helvetica" panose="020B0604020202020204" pitchFamily="34" charset="0"/>
                <a:cs typeface="Helvetica" panose="020B0604020202020204" pitchFamily="34" charset="0"/>
              </a:rPr>
              <a:t>Take them to a quiet place</a:t>
            </a:r>
            <a:endParaRPr lang="en-GB" sz="2400" dirty="0">
              <a:latin typeface="Helvetica" panose="020B0604020202020204" pitchFamily="34" charset="0"/>
              <a:cs typeface="Helvetica" panose="020B0604020202020204" pitchFamily="34" charset="0"/>
            </a:endParaRPr>
          </a:p>
          <a:p>
            <a:pPr>
              <a:spcBef>
                <a:spcPts val="600"/>
              </a:spcBef>
            </a:pPr>
            <a:r>
              <a:rPr lang="en-GB" sz="2400" dirty="0">
                <a:latin typeface="Helvetica" panose="020B0604020202020204" pitchFamily="34" charset="0"/>
                <a:cs typeface="Helvetica" panose="020B0604020202020204" pitchFamily="34" charset="0"/>
              </a:rPr>
              <a:t>Ask questions and listen carefully </a:t>
            </a:r>
            <a:endParaRPr lang="en-GB" sz="2400" dirty="0">
              <a:latin typeface="Helvetica" panose="020B0604020202020204" pitchFamily="34" charset="0"/>
              <a:cs typeface="Helvetica" panose="020B0604020202020204" pitchFamily="34" charset="0"/>
            </a:endParaRPr>
          </a:p>
          <a:p>
            <a:pPr>
              <a:spcBef>
                <a:spcPts val="600"/>
              </a:spcBef>
            </a:pPr>
            <a:r>
              <a:rPr lang="en-GB" sz="2400" dirty="0">
                <a:latin typeface="Helvetica" panose="020B0604020202020204" pitchFamily="34" charset="0"/>
                <a:cs typeface="Helvetica" panose="020B0604020202020204" pitchFamily="34" charset="0"/>
              </a:rPr>
              <a:t>Take their feelings seriously</a:t>
            </a:r>
            <a:endParaRPr lang="en-GB" sz="2400" dirty="0">
              <a:latin typeface="Helvetica" panose="020B0604020202020204" pitchFamily="34" charset="0"/>
              <a:cs typeface="Helvetica" panose="020B0604020202020204" pitchFamily="34" charset="0"/>
            </a:endParaRPr>
          </a:p>
          <a:p>
            <a:pPr>
              <a:spcBef>
                <a:spcPts val="600"/>
              </a:spcBef>
            </a:pPr>
            <a:r>
              <a:rPr lang="en-GB" sz="2400" dirty="0">
                <a:latin typeface="Helvetica" panose="020B0604020202020204" pitchFamily="34" charset="0"/>
                <a:cs typeface="Helvetica" panose="020B0604020202020204" pitchFamily="34" charset="0"/>
              </a:rPr>
              <a:t>Try to agree a way forward</a:t>
            </a:r>
            <a:endParaRPr lang="en-GB" sz="2400" dirty="0">
              <a:latin typeface="Helvetica" panose="020B0604020202020204" pitchFamily="34" charset="0"/>
              <a:cs typeface="Helvetica" panose="020B0604020202020204" pitchFamily="34" charset="0"/>
            </a:endParaRPr>
          </a:p>
          <a:p>
            <a:endParaRPr lang="en-GB" dirty="0">
              <a:latin typeface="Helvetica" panose="020B0604020202020204" pitchFamily="34" charset="0"/>
              <a:cs typeface="Helvetica" panose="020B0604020202020204" pitchFamily="34" charset="0"/>
            </a:endParaRPr>
          </a:p>
        </p:txBody>
      </p:sp>
      <p:pic>
        <p:nvPicPr>
          <p:cNvPr id="5" name="Picture 4"/>
          <p:cNvPicPr>
            <a:picLocks noChangeAspect="1"/>
          </p:cNvPicPr>
          <p:nvPr/>
        </p:nvPicPr>
        <p:blipFill rotWithShape="1">
          <a:blip r:embed="rId1" cstate="email"/>
          <a:srcRect t="-11065"/>
          <a:stretch>
            <a:fillRect/>
          </a:stretch>
        </p:blipFill>
        <p:spPr>
          <a:xfrm>
            <a:off x="222728" y="3241412"/>
            <a:ext cx="8698670" cy="2347828"/>
          </a:xfrm>
          <a:prstGeom prst="rect">
            <a:avLst/>
          </a:prstGeom>
        </p:spPr>
      </p:pic>
      <p:sp>
        <p:nvSpPr>
          <p:cNvPr id="6" name="TextBox 5"/>
          <p:cNvSpPr txBox="1"/>
          <p:nvPr/>
        </p:nvSpPr>
        <p:spPr>
          <a:xfrm>
            <a:off x="-36512" y="6453336"/>
            <a:ext cx="3934948" cy="353943"/>
          </a:xfrm>
          <a:prstGeom prst="rect">
            <a:avLst/>
          </a:prstGeom>
          <a:noFill/>
        </p:spPr>
        <p:txBody>
          <a:bodyPr wrap="square" rtlCol="0">
            <a:spAutoFit/>
          </a:bodyPr>
          <a:lstStyle/>
          <a:p>
            <a:r>
              <a:rPr lang="en-US" sz="800" b="1" dirty="0">
                <a:latin typeface="Helvetica" panose="020B0604020202020204" pitchFamily="34" charset="0"/>
                <a:cs typeface="Helvetica" panose="020B0604020202020204" pitchFamily="34" charset="0"/>
              </a:rPr>
              <a:t>Source:  </a:t>
            </a:r>
            <a:r>
              <a:rPr lang="en-IN" sz="800" b="1" dirty="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2"/>
              </a:rPr>
              <a:t>http://www.skillsforhealth.org.uk/</a:t>
            </a:r>
            <a:endParaRPr lang="en-IN" sz="800" b="1" dirty="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Skills for Care </a:t>
            </a:r>
            <a:r>
              <a:rPr lang="en-US" sz="800" b="1" dirty="0">
                <a:latin typeface="Helvetica" panose="020B0604020202020204" pitchFamily="34" charset="0"/>
                <a:cs typeface="Helvetica" panose="020B0604020202020204" pitchFamily="34" charset="0"/>
              </a:rPr>
              <a:t>–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3"/>
              </a:rPr>
              <a:t>http://www.skillsforcare.org.uk</a:t>
            </a:r>
            <a:r>
              <a:rPr lang="en-IN" sz="900" b="1" u="sng" dirty="0">
                <a:latin typeface="Helvetica" panose="020B0604020202020204" pitchFamily="34" charset="0"/>
                <a:cs typeface="Helvetica" panose="020B0604020202020204" pitchFamily="34" charset="0"/>
                <a:hlinkClick r:id="rId3"/>
              </a:rPr>
              <a:t>/</a:t>
            </a:r>
            <a:endParaRPr lang="en-IN" sz="900" b="1" dirty="0">
              <a:latin typeface="Helvetica" panose="020B0604020202020204" pitchFamily="34" charset="0"/>
              <a:cs typeface="Helvetica" panose="020B0604020202020204" pitchFamily="34" charset="0"/>
            </a:endParaRPr>
          </a:p>
        </p:txBody>
      </p:sp>
      <p:sp>
        <p:nvSpPr>
          <p:cNvPr id="4" name="Rectangle 3"/>
          <p:cNvSpPr/>
          <p:nvPr/>
        </p:nvSpPr>
        <p:spPr>
          <a:xfrm>
            <a:off x="222728" y="5662989"/>
            <a:ext cx="8698670" cy="461665"/>
          </a:xfrm>
          <a:prstGeom prst="rect">
            <a:avLst/>
          </a:prstGeom>
        </p:spPr>
        <p:txBody>
          <a:bodyPr wrap="square">
            <a:spAutoFit/>
          </a:bodyPr>
          <a:lstStyle/>
          <a:p>
            <a:r>
              <a:rPr lang="en-GB" sz="2400" dirty="0">
                <a:latin typeface="Helvetica" panose="020B0604020202020204" pitchFamily="34" charset="0"/>
                <a:cs typeface="Helvetica" panose="020B0604020202020204" pitchFamily="34" charset="0"/>
              </a:rPr>
              <a:t>Always treat the individual with respect and dignity</a:t>
            </a:r>
            <a:endParaRPr lang="en-IN" sz="2400" dirty="0">
              <a:latin typeface="Helvetica" panose="020B0604020202020204" pitchFamily="34" charset="0"/>
              <a:cs typeface="Helvetica" panose="020B0604020202020204" pitchFamily="34" charset="0"/>
            </a:endParaRPr>
          </a:p>
        </p:txBody>
      </p:sp>
      <p:sp>
        <p:nvSpPr>
          <p:cNvPr id="8" name="TextBox 7"/>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9" name="Rectangle 8"/>
          <p:cNvSpPr/>
          <p:nvPr/>
        </p:nvSpPr>
        <p:spPr>
          <a:xfrm>
            <a:off x="3383280" y="6627224"/>
            <a:ext cx="2736304" cy="215444"/>
          </a:xfrm>
          <a:prstGeom prst="rect">
            <a:avLst/>
          </a:prstGeom>
        </p:spPr>
        <p:txBody>
          <a:bodyPr wrap="square">
            <a:spAutoFit/>
          </a:bodyPr>
          <a:lstStyle/>
          <a:p>
            <a:pPr algn="ctr"/>
            <a:r>
              <a:rPr lang="en-US" sz="800" b="1" dirty="0">
                <a:latin typeface="Helvetica" panose="020B0604020202020204" pitchFamily="34" charset="0"/>
                <a:cs typeface="Helvetica" panose="020B0604020202020204" pitchFamily="34" charset="0"/>
              </a:rPr>
              <a:t>Copyright: </a:t>
            </a:r>
            <a:r>
              <a:rPr lang="en-US" sz="800" b="1" dirty="0" err="1">
                <a:latin typeface="Helvetica" panose="020B0604020202020204" pitchFamily="34" charset="0"/>
                <a:cs typeface="Helvetica" panose="020B0604020202020204" pitchFamily="34" charset="0"/>
              </a:rPr>
              <a:t>iCare</a:t>
            </a:r>
            <a:r>
              <a:rPr lang="en-US" sz="800" b="1" dirty="0">
                <a:latin typeface="Helvetica" panose="020B0604020202020204" pitchFamily="34" charset="0"/>
                <a:cs typeface="Helvetica" panose="020B0604020202020204" pitchFamily="34" charset="0"/>
              </a:rPr>
              <a:t> Life Pte. Ltd., Singapore </a:t>
            </a:r>
            <a:endParaRPr lang="en-IN" sz="8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1880" y="1221186"/>
            <a:ext cx="9619013" cy="1131817"/>
          </a:xfrm>
          <a:prstGeom prst="rect">
            <a:avLst/>
          </a:prstGeom>
          <a:solidFill>
            <a:srgbClr val="2154A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6" name="Rectangle 5"/>
          <p:cNvSpPr/>
          <p:nvPr/>
        </p:nvSpPr>
        <p:spPr>
          <a:xfrm>
            <a:off x="255324" y="1245007"/>
            <a:ext cx="8639293" cy="1107996"/>
          </a:xfrm>
          <a:prstGeom prst="rect">
            <a:avLst/>
          </a:prstGeom>
        </p:spPr>
        <p:txBody>
          <a:bodyPr wrap="square">
            <a:spAutoFit/>
          </a:bodyPr>
          <a:lstStyle/>
          <a:p>
            <a:r>
              <a:rPr lang="en-GB" sz="2200" dirty="0">
                <a:solidFill>
                  <a:schemeClr val="bg1"/>
                </a:solidFill>
                <a:latin typeface="Helvetica" panose="020B0604020202020204" pitchFamily="34" charset="0"/>
                <a:cs typeface="Helvetica" panose="020B0604020202020204" pitchFamily="34" charset="0"/>
              </a:rPr>
              <a:t>A meal that has peanuts in it is served to an individual with a known peanut allergy. The mistake is spotted and swapped. What type of mistake is this?</a:t>
            </a:r>
            <a:endParaRPr lang="en-GB" sz="2200" dirty="0">
              <a:solidFill>
                <a:schemeClr val="bg1"/>
              </a:solidFill>
              <a:latin typeface="Helvetica" panose="020B0604020202020204" pitchFamily="34" charset="0"/>
              <a:cs typeface="Helvetica" panose="020B0604020202020204" pitchFamily="34" charset="0"/>
            </a:endParaRPr>
          </a:p>
        </p:txBody>
      </p:sp>
      <p:sp>
        <p:nvSpPr>
          <p:cNvPr id="11" name="TextBox 10"/>
          <p:cNvSpPr txBox="1"/>
          <p:nvPr/>
        </p:nvSpPr>
        <p:spPr>
          <a:xfrm>
            <a:off x="1046578" y="2872863"/>
            <a:ext cx="7056784" cy="400110"/>
          </a:xfrm>
          <a:prstGeom prst="rect">
            <a:avLst/>
          </a:prstGeom>
          <a:noFill/>
        </p:spPr>
        <p:txBody>
          <a:bodyPr wrap="square" rtlCol="0">
            <a:spAutoFit/>
          </a:bodyPr>
          <a:lstStyle/>
          <a:p>
            <a:r>
              <a:rPr lang="en-GB" sz="2000" b="1" dirty="0">
                <a:latin typeface="Helvetica" panose="020B0604020202020204" pitchFamily="34" charset="0"/>
                <a:cs typeface="Helvetica" panose="020B0604020202020204" pitchFamily="34" charset="0"/>
              </a:rPr>
              <a:t>Adverse event</a:t>
            </a:r>
            <a:endParaRPr lang="en-GB" sz="2000" b="1" dirty="0">
              <a:latin typeface="Helvetica" panose="020B0604020202020204" pitchFamily="34" charset="0"/>
              <a:cs typeface="Helvetica" panose="020B0604020202020204" pitchFamily="34" charset="0"/>
            </a:endParaRPr>
          </a:p>
        </p:txBody>
      </p:sp>
      <p:sp>
        <p:nvSpPr>
          <p:cNvPr id="12" name="TextBox 11"/>
          <p:cNvSpPr txBox="1"/>
          <p:nvPr/>
        </p:nvSpPr>
        <p:spPr>
          <a:xfrm>
            <a:off x="1067421" y="3856399"/>
            <a:ext cx="7056784" cy="400110"/>
          </a:xfrm>
          <a:prstGeom prst="rect">
            <a:avLst/>
          </a:prstGeom>
          <a:noFill/>
        </p:spPr>
        <p:txBody>
          <a:bodyPr wrap="square" rtlCol="0">
            <a:spAutoFit/>
          </a:bodyPr>
          <a:lstStyle/>
          <a:p>
            <a:r>
              <a:rPr lang="en-GB" sz="2000" b="1" dirty="0">
                <a:latin typeface="Helvetica" panose="020B0604020202020204" pitchFamily="34" charset="0"/>
                <a:cs typeface="Helvetica" panose="020B0604020202020204" pitchFamily="34" charset="0"/>
              </a:rPr>
              <a:t>Near miss</a:t>
            </a:r>
            <a:endParaRPr lang="en-GB" sz="2000" b="1" dirty="0">
              <a:latin typeface="Helvetica" panose="020B0604020202020204" pitchFamily="34" charset="0"/>
              <a:cs typeface="Helvetica" panose="020B0604020202020204" pitchFamily="34" charset="0"/>
            </a:endParaRPr>
          </a:p>
        </p:txBody>
      </p:sp>
      <p:sp>
        <p:nvSpPr>
          <p:cNvPr id="13" name="TextBox 12"/>
          <p:cNvSpPr txBox="1"/>
          <p:nvPr/>
        </p:nvSpPr>
        <p:spPr>
          <a:xfrm>
            <a:off x="1067421" y="4763228"/>
            <a:ext cx="7056784" cy="400110"/>
          </a:xfrm>
          <a:prstGeom prst="rect">
            <a:avLst/>
          </a:prstGeom>
          <a:noFill/>
        </p:spPr>
        <p:txBody>
          <a:bodyPr wrap="square" rtlCol="0">
            <a:spAutoFit/>
          </a:bodyPr>
          <a:lstStyle/>
          <a:p>
            <a:r>
              <a:rPr lang="en-GB" sz="2000" b="1" dirty="0">
                <a:latin typeface="Helvetica" panose="020B0604020202020204" pitchFamily="34" charset="0"/>
                <a:cs typeface="Helvetica" panose="020B0604020202020204" pitchFamily="34" charset="0"/>
              </a:rPr>
              <a:t>Error</a:t>
            </a:r>
            <a:endParaRPr lang="en-GB" sz="2000" b="1" dirty="0">
              <a:latin typeface="Helvetica" panose="020B0604020202020204" pitchFamily="34" charset="0"/>
              <a:cs typeface="Helvetica" panose="020B0604020202020204" pitchFamily="34" charset="0"/>
            </a:endParaRPr>
          </a:p>
        </p:txBody>
      </p:sp>
      <p:sp>
        <p:nvSpPr>
          <p:cNvPr id="14" name="TextBox 13"/>
          <p:cNvSpPr txBox="1"/>
          <p:nvPr/>
        </p:nvSpPr>
        <p:spPr>
          <a:xfrm>
            <a:off x="1046578" y="5701783"/>
            <a:ext cx="7056784" cy="400110"/>
          </a:xfrm>
          <a:prstGeom prst="rect">
            <a:avLst/>
          </a:prstGeom>
          <a:noFill/>
        </p:spPr>
        <p:txBody>
          <a:bodyPr wrap="square" rtlCol="0">
            <a:spAutoFit/>
          </a:bodyPr>
          <a:lstStyle/>
          <a:p>
            <a:r>
              <a:rPr lang="en-GB" sz="2000" b="1" dirty="0">
                <a:latin typeface="Helvetica" panose="020B0604020202020204" pitchFamily="34" charset="0"/>
                <a:cs typeface="Helvetica" panose="020B0604020202020204" pitchFamily="34" charset="0"/>
              </a:rPr>
              <a:t>Incident</a:t>
            </a:r>
            <a:endParaRPr lang="en-GB" sz="2000" b="1" dirty="0">
              <a:latin typeface="Helvetica" panose="020B0604020202020204" pitchFamily="34" charset="0"/>
              <a:cs typeface="Helvetica" panose="020B0604020202020204" pitchFamily="34" charset="0"/>
            </a:endParaRPr>
          </a:p>
        </p:txBody>
      </p:sp>
      <p:grpSp>
        <p:nvGrpSpPr>
          <p:cNvPr id="15" name="Group 14"/>
          <p:cNvGrpSpPr/>
          <p:nvPr/>
        </p:nvGrpSpPr>
        <p:grpSpPr>
          <a:xfrm>
            <a:off x="5543119" y="3008576"/>
            <a:ext cx="3711396" cy="4564662"/>
            <a:chOff x="5469116" y="2420888"/>
            <a:chExt cx="3711396" cy="4564662"/>
          </a:xfrm>
        </p:grpSpPr>
        <p:pic>
          <p:nvPicPr>
            <p:cNvPr id="16" name="Picture 15"/>
            <p:cNvPicPr>
              <a:picLocks noChangeAspect="1"/>
            </p:cNvPicPr>
            <p:nvPr/>
          </p:nvPicPr>
          <p:blipFill>
            <a:blip r:embed="rId1" cstate="email"/>
            <a:stretch>
              <a:fillRect/>
            </a:stretch>
          </p:blipFill>
          <p:spPr>
            <a:xfrm rot="282173">
              <a:off x="5469116" y="2420888"/>
              <a:ext cx="3711396" cy="4564662"/>
            </a:xfrm>
            <a:prstGeom prst="rect">
              <a:avLst/>
            </a:prstGeom>
            <a:effectLst>
              <a:outerShdw blurRad="63500" sx="102000" sy="102000" algn="ctr" rotWithShape="0">
                <a:schemeClr val="tx1">
                  <a:lumMod val="65000"/>
                  <a:lumOff val="35000"/>
                  <a:alpha val="40000"/>
                </a:schemeClr>
              </a:outerShdw>
            </a:effectLst>
          </p:spPr>
        </p:pic>
        <p:pic>
          <p:nvPicPr>
            <p:cNvPr id="17" name="Picture 4" descr="\\DESIGNARCHIVE\Archive\PowerPoints\PPT symbols and documents\ABCD cards\B.png"/>
            <p:cNvPicPr>
              <a:picLocks noChangeAspect="1" noChangeArrowheads="1"/>
            </p:cNvPicPr>
            <p:nvPr/>
          </p:nvPicPr>
          <p:blipFill rotWithShape="1">
            <a:blip r:embed="rId2" cstate="email"/>
            <a:srcRect t="4221" b="7959"/>
            <a:stretch>
              <a:fillRect/>
            </a:stretch>
          </p:blipFill>
          <p:spPr bwMode="auto">
            <a:xfrm rot="302735">
              <a:off x="6457181" y="2617595"/>
              <a:ext cx="1902988" cy="2360978"/>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17"/>
          <p:cNvPicPr>
            <a:picLocks noChangeAspect="1"/>
          </p:cNvPicPr>
          <p:nvPr/>
        </p:nvPicPr>
        <p:blipFill>
          <a:blip r:embed="rId3" cstate="email"/>
          <a:stretch>
            <a:fillRect/>
          </a:stretch>
        </p:blipFill>
        <p:spPr>
          <a:xfrm>
            <a:off x="325523" y="2662173"/>
            <a:ext cx="617417" cy="872258"/>
          </a:xfrm>
          <a:prstGeom prst="rect">
            <a:avLst/>
          </a:prstGeom>
        </p:spPr>
      </p:pic>
      <p:pic>
        <p:nvPicPr>
          <p:cNvPr id="19" name="Picture 18"/>
          <p:cNvPicPr>
            <a:picLocks noChangeAspect="1"/>
          </p:cNvPicPr>
          <p:nvPr/>
        </p:nvPicPr>
        <p:blipFill>
          <a:blip r:embed="rId4" cstate="email"/>
          <a:stretch>
            <a:fillRect/>
          </a:stretch>
        </p:blipFill>
        <p:spPr>
          <a:xfrm>
            <a:off x="325523" y="3606439"/>
            <a:ext cx="617417" cy="872258"/>
          </a:xfrm>
          <a:prstGeom prst="rect">
            <a:avLst/>
          </a:prstGeom>
        </p:spPr>
      </p:pic>
      <p:pic>
        <p:nvPicPr>
          <p:cNvPr id="20" name="Picture 19"/>
          <p:cNvPicPr>
            <a:picLocks noChangeAspect="1"/>
          </p:cNvPicPr>
          <p:nvPr/>
        </p:nvPicPr>
        <p:blipFill>
          <a:blip r:embed="rId5" cstate="email"/>
          <a:stretch>
            <a:fillRect/>
          </a:stretch>
        </p:blipFill>
        <p:spPr>
          <a:xfrm>
            <a:off x="325523" y="4542543"/>
            <a:ext cx="617417" cy="872258"/>
          </a:xfrm>
          <a:prstGeom prst="rect">
            <a:avLst/>
          </a:prstGeom>
        </p:spPr>
      </p:pic>
      <p:pic>
        <p:nvPicPr>
          <p:cNvPr id="21" name="Picture 20"/>
          <p:cNvPicPr>
            <a:picLocks noChangeAspect="1"/>
          </p:cNvPicPr>
          <p:nvPr/>
        </p:nvPicPr>
        <p:blipFill>
          <a:blip r:embed="rId6" cstate="email"/>
          <a:stretch>
            <a:fillRect/>
          </a:stretch>
        </p:blipFill>
        <p:spPr>
          <a:xfrm>
            <a:off x="325523" y="5470485"/>
            <a:ext cx="617417" cy="872258"/>
          </a:xfrm>
          <a:prstGeom prst="rect">
            <a:avLst/>
          </a:prstGeom>
        </p:spPr>
      </p:pic>
      <p:sp>
        <p:nvSpPr>
          <p:cNvPr id="23" name="Rectangle 22"/>
          <p:cNvSpPr/>
          <p:nvPr/>
        </p:nvSpPr>
        <p:spPr>
          <a:xfrm>
            <a:off x="6018663" y="2420086"/>
            <a:ext cx="2875954" cy="405864"/>
          </a:xfrm>
          <a:prstGeom prst="rect">
            <a:avLst/>
          </a:prstGeom>
          <a:solidFill>
            <a:srgbClr val="1C5ECA"/>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a:latin typeface="Helvetica" panose="020B0604020202020204" pitchFamily="34" charset="0"/>
                <a:cs typeface="Helvetica" panose="020B0604020202020204" pitchFamily="34" charset="0"/>
              </a:rPr>
              <a:t>Click to reveal answer</a:t>
            </a:r>
            <a:endParaRPr lang="en-GB" b="1" dirty="0">
              <a:latin typeface="Helvetica" panose="020B0604020202020204" pitchFamily="34" charset="0"/>
              <a:cs typeface="Helvetica" panose="020B0604020202020204" pitchFamily="34" charset="0"/>
            </a:endParaRPr>
          </a:p>
        </p:txBody>
      </p:sp>
      <p:sp>
        <p:nvSpPr>
          <p:cNvPr id="24" name="TextBox 23"/>
          <p:cNvSpPr txBox="1"/>
          <p:nvPr/>
        </p:nvSpPr>
        <p:spPr>
          <a:xfrm>
            <a:off x="-36512" y="6453336"/>
            <a:ext cx="3934948" cy="353943"/>
          </a:xfrm>
          <a:prstGeom prst="rect">
            <a:avLst/>
          </a:prstGeom>
          <a:noFill/>
        </p:spPr>
        <p:txBody>
          <a:bodyPr wrap="square" rtlCol="0">
            <a:spAutoFit/>
          </a:bodyPr>
          <a:lstStyle/>
          <a:p>
            <a:r>
              <a:rPr lang="en-US" sz="800" b="1" dirty="0">
                <a:latin typeface="Helvetica" panose="020B0604020202020204" pitchFamily="34" charset="0"/>
                <a:cs typeface="Helvetica" panose="020B0604020202020204" pitchFamily="34" charset="0"/>
              </a:rPr>
              <a:t>Source:  </a:t>
            </a:r>
            <a:r>
              <a:rPr lang="en-IN" sz="800" b="1" dirty="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7"/>
              </a:rPr>
              <a:t>http://www.skillsforhealth.org.uk/</a:t>
            </a:r>
            <a:endParaRPr lang="en-IN" sz="800" b="1" dirty="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Skills for Care </a:t>
            </a:r>
            <a:r>
              <a:rPr lang="en-US" sz="800" b="1" dirty="0">
                <a:latin typeface="Helvetica" panose="020B0604020202020204" pitchFamily="34" charset="0"/>
                <a:cs typeface="Helvetica" panose="020B0604020202020204" pitchFamily="34" charset="0"/>
              </a:rPr>
              <a:t>–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8"/>
              </a:rPr>
              <a:t>http://www.skillsforcare.org.uk</a:t>
            </a:r>
            <a:r>
              <a:rPr lang="en-IN" sz="900" b="1" u="sng" dirty="0">
                <a:latin typeface="Helvetica" panose="020B0604020202020204" pitchFamily="34" charset="0"/>
                <a:cs typeface="Helvetica" panose="020B0604020202020204" pitchFamily="34" charset="0"/>
                <a:hlinkClick r:id="rId8"/>
              </a:rPr>
              <a:t>/</a:t>
            </a:r>
            <a:endParaRPr lang="en-IN" sz="900" b="1" dirty="0">
              <a:latin typeface="Helvetica" panose="020B0604020202020204" pitchFamily="34" charset="0"/>
              <a:cs typeface="Helvetica" panose="020B0604020202020204" pitchFamily="34" charset="0"/>
            </a:endParaRPr>
          </a:p>
        </p:txBody>
      </p:sp>
      <p:sp>
        <p:nvSpPr>
          <p:cNvPr id="25" name="Rectangle 24"/>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Helvetica" panose="020B0604020202020204" pitchFamily="34" charset="0"/>
              <a:cs typeface="Helvetica" panose="020B0604020202020204" pitchFamily="34" charset="0"/>
            </a:endParaRPr>
          </a:p>
        </p:txBody>
      </p:sp>
      <p:sp>
        <p:nvSpPr>
          <p:cNvPr id="26" name="Title 1"/>
          <p:cNvSpPr>
            <a:spLocks noGrp="1"/>
          </p:cNvSpPr>
          <p:nvPr>
            <p:ph type="title"/>
            <p:custDataLst>
              <p:tags r:id="rId9"/>
            </p:custDataLst>
          </p:nvPr>
        </p:nvSpPr>
        <p:spPr>
          <a:xfrm>
            <a:off x="0" y="87202"/>
            <a:ext cx="9143999" cy="920234"/>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Knowledge check</a:t>
            </a:r>
            <a:endParaRPr lang="en-GB" sz="3600" b="1" dirty="0">
              <a:solidFill>
                <a:schemeClr val="bg1"/>
              </a:solidFill>
              <a:latin typeface="Helvetica" panose="020B0604020202020204" pitchFamily="34" charset="0"/>
              <a:cs typeface="Helvetica" panose="020B0604020202020204" pitchFamily="34" charset="0"/>
            </a:endParaRPr>
          </a:p>
        </p:txBody>
      </p:sp>
      <p:pic>
        <p:nvPicPr>
          <p:cNvPr id="27" name="Picture 26"/>
          <p:cNvPicPr/>
          <p:nvPr/>
        </p:nvPicPr>
        <p:blipFill rotWithShape="1">
          <a:blip r:embed="rId10" cstate="email"/>
          <a:srcRect l="-27624" t="-13361" r="-27624" b="-13361"/>
          <a:stretch>
            <a:fillRect/>
          </a:stretch>
        </p:blipFill>
        <p:spPr>
          <a:xfrm>
            <a:off x="8295714" y="682571"/>
            <a:ext cx="740782" cy="628380"/>
          </a:xfrm>
          <a:prstGeom prst="ellipse">
            <a:avLst/>
          </a:prstGeom>
          <a:solidFill>
            <a:srgbClr val="002060"/>
          </a:solidFill>
          <a:ln w="31750">
            <a:solidFill>
              <a:schemeClr val="bg1"/>
            </a:solidFill>
          </a:ln>
        </p:spPr>
      </p:pic>
      <p:sp>
        <p:nvSpPr>
          <p:cNvPr id="22" name="TextBox 21"/>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12</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28" name="Rectangle 27"/>
          <p:cNvSpPr/>
          <p:nvPr/>
        </p:nvSpPr>
        <p:spPr>
          <a:xfrm>
            <a:off x="3383280" y="6627224"/>
            <a:ext cx="2736304" cy="215444"/>
          </a:xfrm>
          <a:prstGeom prst="rect">
            <a:avLst/>
          </a:prstGeom>
        </p:spPr>
        <p:txBody>
          <a:bodyPr wrap="square">
            <a:spAutoFit/>
          </a:bodyPr>
          <a:lstStyle/>
          <a:p>
            <a:pPr algn="ctr"/>
            <a:r>
              <a:rPr lang="en-US" sz="800" b="1" dirty="0">
                <a:latin typeface="Helvetica" panose="020B0604020202020204" pitchFamily="34" charset="0"/>
                <a:cs typeface="Helvetica" panose="020B0604020202020204" pitchFamily="34" charset="0"/>
              </a:rPr>
              <a:t>Copyright: </a:t>
            </a:r>
            <a:r>
              <a:rPr lang="en-US" sz="800" b="1" dirty="0" err="1">
                <a:latin typeface="Helvetica" panose="020B0604020202020204" pitchFamily="34" charset="0"/>
                <a:cs typeface="Helvetica" panose="020B0604020202020204" pitchFamily="34" charset="0"/>
              </a:rPr>
              <a:t>iCare</a:t>
            </a:r>
            <a:r>
              <a:rPr lang="en-US" sz="800" b="1" dirty="0">
                <a:latin typeface="Helvetica" panose="020B0604020202020204" pitchFamily="34" charset="0"/>
                <a:cs typeface="Helvetica" panose="020B0604020202020204" pitchFamily="34" charset="0"/>
              </a:rPr>
              <a:t> Life Pte. Ltd., Singapore </a:t>
            </a:r>
            <a:endParaRPr lang="en-IN" sz="8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18"/>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1"/>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20"/>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3"/>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1"/>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4"/>
                                        </p:tgtEl>
                                        <p:attrNameLst>
                                          <p:attrName>style.visibility</p:attrName>
                                        </p:attrNameLst>
                                      </p:cBhvr>
                                      <p:to>
                                        <p:strVal val="hidden"/>
                                      </p:to>
                                    </p:set>
                                  </p:childTnLst>
                                </p:cTn>
                              </p:par>
                              <p:par>
                                <p:cTn id="47" presetID="2" presetClass="entr" presetSubtype="4"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2" grpId="0"/>
      <p:bldP spid="13" grpId="0"/>
      <p:bldP spid="13" grpId="1"/>
      <p:bldP spid="14" grpId="0"/>
      <p:bldP spid="14" grpId="1"/>
      <p:bldP spid="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1880" y="1221186"/>
            <a:ext cx="9619013" cy="975749"/>
          </a:xfrm>
          <a:prstGeom prst="rect">
            <a:avLst/>
          </a:prstGeom>
          <a:solidFill>
            <a:srgbClr val="2154A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6" name="Rectangle 5"/>
          <p:cNvSpPr/>
          <p:nvPr/>
        </p:nvSpPr>
        <p:spPr>
          <a:xfrm>
            <a:off x="255324" y="1316257"/>
            <a:ext cx="8639293" cy="769441"/>
          </a:xfrm>
          <a:prstGeom prst="rect">
            <a:avLst/>
          </a:prstGeom>
        </p:spPr>
        <p:txBody>
          <a:bodyPr wrap="square">
            <a:spAutoFit/>
          </a:bodyPr>
          <a:lstStyle/>
          <a:p>
            <a:r>
              <a:rPr lang="en-GB" sz="2200" dirty="0">
                <a:solidFill>
                  <a:schemeClr val="bg1"/>
                </a:solidFill>
                <a:latin typeface="Helvetica" panose="020B0604020202020204" pitchFamily="34" charset="0"/>
                <a:cs typeface="Helvetica" panose="020B0604020202020204" pitchFamily="34" charset="0"/>
              </a:rPr>
              <a:t>Which of the following most accurately defines what is meant by ‘Duty of Care’?</a:t>
            </a:r>
            <a:endParaRPr lang="en-GB" sz="2200" dirty="0">
              <a:solidFill>
                <a:schemeClr val="bg1"/>
              </a:solidFill>
              <a:latin typeface="Helvetica" panose="020B0604020202020204" pitchFamily="34" charset="0"/>
              <a:cs typeface="Helvetica" panose="020B0604020202020204" pitchFamily="34" charset="0"/>
            </a:endParaRPr>
          </a:p>
        </p:txBody>
      </p:sp>
      <p:sp>
        <p:nvSpPr>
          <p:cNvPr id="22" name="TextBox 21"/>
          <p:cNvSpPr txBox="1"/>
          <p:nvPr/>
        </p:nvSpPr>
        <p:spPr>
          <a:xfrm>
            <a:off x="1046578" y="2497199"/>
            <a:ext cx="5318595" cy="707886"/>
          </a:xfrm>
          <a:prstGeom prst="rect">
            <a:avLst/>
          </a:prstGeom>
          <a:noFill/>
        </p:spPr>
        <p:txBody>
          <a:bodyPr wrap="square" rtlCol="0">
            <a:spAutoFit/>
          </a:bodyPr>
          <a:lstStyle/>
          <a:p>
            <a:r>
              <a:rPr lang="en-GB" sz="2000" b="1" dirty="0">
                <a:latin typeface="Helvetica" panose="020B0604020202020204" pitchFamily="34" charset="0"/>
                <a:cs typeface="Helvetica" panose="020B0604020202020204" pitchFamily="34" charset="0"/>
              </a:rPr>
              <a:t>Restricting the rights of the individual to make sure that they are safe.</a:t>
            </a:r>
            <a:endParaRPr lang="en-GB" sz="2000" b="1" dirty="0">
              <a:latin typeface="Helvetica" panose="020B0604020202020204" pitchFamily="34" charset="0"/>
              <a:cs typeface="Helvetica" panose="020B0604020202020204" pitchFamily="34" charset="0"/>
            </a:endParaRPr>
          </a:p>
        </p:txBody>
      </p:sp>
      <p:sp>
        <p:nvSpPr>
          <p:cNvPr id="23" name="TextBox 22"/>
          <p:cNvSpPr txBox="1"/>
          <p:nvPr/>
        </p:nvSpPr>
        <p:spPr>
          <a:xfrm>
            <a:off x="1046579" y="3326428"/>
            <a:ext cx="5318594" cy="1015663"/>
          </a:xfrm>
          <a:prstGeom prst="rect">
            <a:avLst/>
          </a:prstGeom>
          <a:noFill/>
        </p:spPr>
        <p:txBody>
          <a:bodyPr wrap="square" rtlCol="0">
            <a:spAutoFit/>
          </a:bodyPr>
          <a:lstStyle/>
          <a:p>
            <a:r>
              <a:rPr lang="en-GB" sz="2000" b="1" dirty="0">
                <a:latin typeface="Helvetica" panose="020B0604020202020204" pitchFamily="34" charset="0"/>
                <a:cs typeface="Helvetica" panose="020B0604020202020204" pitchFamily="34" charset="0"/>
              </a:rPr>
              <a:t>The duty to put people into care when their family is not able to take care </a:t>
            </a:r>
            <a:br>
              <a:rPr lang="en-GB" sz="2000" b="1" dirty="0">
                <a:latin typeface="Helvetica" panose="020B0604020202020204" pitchFamily="34" charset="0"/>
                <a:cs typeface="Helvetica" panose="020B0604020202020204" pitchFamily="34" charset="0"/>
              </a:rPr>
            </a:br>
            <a:r>
              <a:rPr lang="en-GB" sz="2000" b="1" dirty="0">
                <a:latin typeface="Helvetica" panose="020B0604020202020204" pitchFamily="34" charset="0"/>
                <a:cs typeface="Helvetica" panose="020B0604020202020204" pitchFamily="34" charset="0"/>
              </a:rPr>
              <a:t>of them.</a:t>
            </a:r>
            <a:endParaRPr lang="en-GB" sz="2000" b="1" dirty="0">
              <a:latin typeface="Helvetica" panose="020B0604020202020204" pitchFamily="34" charset="0"/>
              <a:cs typeface="Helvetica" panose="020B0604020202020204" pitchFamily="34" charset="0"/>
            </a:endParaRPr>
          </a:p>
        </p:txBody>
      </p:sp>
      <p:sp>
        <p:nvSpPr>
          <p:cNvPr id="24" name="TextBox 23"/>
          <p:cNvSpPr txBox="1"/>
          <p:nvPr/>
        </p:nvSpPr>
        <p:spPr>
          <a:xfrm>
            <a:off x="1047901" y="4393915"/>
            <a:ext cx="5210396" cy="707886"/>
          </a:xfrm>
          <a:prstGeom prst="rect">
            <a:avLst/>
          </a:prstGeom>
          <a:noFill/>
        </p:spPr>
        <p:txBody>
          <a:bodyPr wrap="square" rtlCol="0">
            <a:spAutoFit/>
          </a:bodyPr>
          <a:lstStyle/>
          <a:p>
            <a:r>
              <a:rPr lang="en-GB" sz="2000" b="1" dirty="0">
                <a:latin typeface="Helvetica" panose="020B0604020202020204" pitchFamily="34" charset="0"/>
                <a:cs typeface="Helvetica" panose="020B0604020202020204" pitchFamily="34" charset="0"/>
              </a:rPr>
              <a:t>The duty to promote wellbeing and keep people safe from harm, abuse and injury.</a:t>
            </a:r>
            <a:endParaRPr lang="en-GB" sz="2000" b="1" dirty="0">
              <a:latin typeface="Helvetica" panose="020B0604020202020204" pitchFamily="34" charset="0"/>
              <a:cs typeface="Helvetica" panose="020B0604020202020204" pitchFamily="34" charset="0"/>
            </a:endParaRPr>
          </a:p>
        </p:txBody>
      </p:sp>
      <p:sp>
        <p:nvSpPr>
          <p:cNvPr id="25" name="TextBox 24"/>
          <p:cNvSpPr txBox="1"/>
          <p:nvPr/>
        </p:nvSpPr>
        <p:spPr>
          <a:xfrm>
            <a:off x="1046579" y="5437652"/>
            <a:ext cx="5472974" cy="707886"/>
          </a:xfrm>
          <a:prstGeom prst="rect">
            <a:avLst/>
          </a:prstGeom>
          <a:noFill/>
        </p:spPr>
        <p:txBody>
          <a:bodyPr wrap="square" rtlCol="0">
            <a:spAutoFit/>
          </a:bodyPr>
          <a:lstStyle/>
          <a:p>
            <a:r>
              <a:rPr lang="en-GB" sz="2000" b="1" dirty="0">
                <a:latin typeface="Helvetica" panose="020B0604020202020204" pitchFamily="34" charset="0"/>
                <a:cs typeface="Helvetica" panose="020B0604020202020204" pitchFamily="34" charset="0"/>
              </a:rPr>
              <a:t>Stopping people making decisions that you disagree with or that may be risky.</a:t>
            </a:r>
            <a:endParaRPr lang="en-GB" sz="2000" b="1" dirty="0">
              <a:latin typeface="Helvetica" panose="020B0604020202020204" pitchFamily="34" charset="0"/>
              <a:cs typeface="Helvetica" panose="020B0604020202020204" pitchFamily="34" charset="0"/>
            </a:endParaRPr>
          </a:p>
        </p:txBody>
      </p:sp>
      <p:pic>
        <p:nvPicPr>
          <p:cNvPr id="36" name="Picture 35"/>
          <p:cNvPicPr>
            <a:picLocks noChangeAspect="1"/>
          </p:cNvPicPr>
          <p:nvPr/>
        </p:nvPicPr>
        <p:blipFill>
          <a:blip r:embed="rId1" cstate="email"/>
          <a:stretch>
            <a:fillRect/>
          </a:stretch>
        </p:blipFill>
        <p:spPr>
          <a:xfrm>
            <a:off x="310895" y="2542593"/>
            <a:ext cx="617417" cy="872258"/>
          </a:xfrm>
          <a:prstGeom prst="rect">
            <a:avLst/>
          </a:prstGeom>
        </p:spPr>
      </p:pic>
      <p:pic>
        <p:nvPicPr>
          <p:cNvPr id="37" name="Picture 36"/>
          <p:cNvPicPr>
            <a:picLocks noChangeAspect="1"/>
          </p:cNvPicPr>
          <p:nvPr/>
        </p:nvPicPr>
        <p:blipFill>
          <a:blip r:embed="rId2" cstate="email"/>
          <a:stretch>
            <a:fillRect/>
          </a:stretch>
        </p:blipFill>
        <p:spPr>
          <a:xfrm>
            <a:off x="310895" y="3486859"/>
            <a:ext cx="617417" cy="872258"/>
          </a:xfrm>
          <a:prstGeom prst="rect">
            <a:avLst/>
          </a:prstGeom>
        </p:spPr>
      </p:pic>
      <p:pic>
        <p:nvPicPr>
          <p:cNvPr id="38" name="Picture 37"/>
          <p:cNvPicPr>
            <a:picLocks noChangeAspect="1"/>
          </p:cNvPicPr>
          <p:nvPr/>
        </p:nvPicPr>
        <p:blipFill>
          <a:blip r:embed="rId3" cstate="email"/>
          <a:stretch>
            <a:fillRect/>
          </a:stretch>
        </p:blipFill>
        <p:spPr>
          <a:xfrm>
            <a:off x="310895" y="4422963"/>
            <a:ext cx="617417" cy="872258"/>
          </a:xfrm>
          <a:prstGeom prst="rect">
            <a:avLst/>
          </a:prstGeom>
        </p:spPr>
      </p:pic>
      <p:pic>
        <p:nvPicPr>
          <p:cNvPr id="39" name="Picture 38"/>
          <p:cNvPicPr>
            <a:picLocks noChangeAspect="1"/>
          </p:cNvPicPr>
          <p:nvPr/>
        </p:nvPicPr>
        <p:blipFill>
          <a:blip r:embed="rId4" cstate="email"/>
          <a:stretch>
            <a:fillRect/>
          </a:stretch>
        </p:blipFill>
        <p:spPr>
          <a:xfrm>
            <a:off x="310895" y="5350905"/>
            <a:ext cx="617417" cy="872258"/>
          </a:xfrm>
          <a:prstGeom prst="rect">
            <a:avLst/>
          </a:prstGeom>
        </p:spPr>
      </p:pic>
      <p:grpSp>
        <p:nvGrpSpPr>
          <p:cNvPr id="17" name="Group 16"/>
          <p:cNvGrpSpPr/>
          <p:nvPr/>
        </p:nvGrpSpPr>
        <p:grpSpPr>
          <a:xfrm>
            <a:off x="5721854" y="2884162"/>
            <a:ext cx="3711396" cy="4564662"/>
            <a:chOff x="4716116" y="2392730"/>
            <a:chExt cx="3711396" cy="4564662"/>
          </a:xfrm>
        </p:grpSpPr>
        <p:pic>
          <p:nvPicPr>
            <p:cNvPr id="18" name="Picture 17"/>
            <p:cNvPicPr>
              <a:picLocks noChangeAspect="1"/>
            </p:cNvPicPr>
            <p:nvPr/>
          </p:nvPicPr>
          <p:blipFill>
            <a:blip r:embed="rId5" cstate="email"/>
            <a:stretch>
              <a:fillRect/>
            </a:stretch>
          </p:blipFill>
          <p:spPr>
            <a:xfrm rot="282173">
              <a:off x="4716116" y="2392730"/>
              <a:ext cx="3711396" cy="4564662"/>
            </a:xfrm>
            <a:prstGeom prst="rect">
              <a:avLst/>
            </a:prstGeom>
            <a:effectLst>
              <a:outerShdw blurRad="63500" sx="102000" sy="102000" algn="ctr" rotWithShape="0">
                <a:schemeClr val="tx1">
                  <a:lumMod val="65000"/>
                  <a:lumOff val="35000"/>
                  <a:alpha val="40000"/>
                </a:schemeClr>
              </a:outerShdw>
            </a:effectLst>
          </p:spPr>
        </p:pic>
        <p:pic>
          <p:nvPicPr>
            <p:cNvPr id="19" name="Picture 18"/>
            <p:cNvPicPr>
              <a:picLocks noChangeAspect="1"/>
            </p:cNvPicPr>
            <p:nvPr/>
          </p:nvPicPr>
          <p:blipFill rotWithShape="1">
            <a:blip r:embed="rId6" cstate="print"/>
            <a:srcRect/>
            <a:stretch>
              <a:fillRect/>
            </a:stretch>
          </p:blipFill>
          <p:spPr>
            <a:xfrm rot="308198">
              <a:off x="5875925" y="2534840"/>
              <a:ext cx="1636750" cy="2465804"/>
            </a:xfrm>
            <a:prstGeom prst="rect">
              <a:avLst/>
            </a:prstGeom>
          </p:spPr>
        </p:pic>
      </p:grpSp>
      <p:sp>
        <p:nvSpPr>
          <p:cNvPr id="21" name="TextBox 20"/>
          <p:cNvSpPr txBox="1"/>
          <p:nvPr/>
        </p:nvSpPr>
        <p:spPr>
          <a:xfrm>
            <a:off x="-36512" y="6453336"/>
            <a:ext cx="3934948" cy="353943"/>
          </a:xfrm>
          <a:prstGeom prst="rect">
            <a:avLst/>
          </a:prstGeom>
          <a:noFill/>
        </p:spPr>
        <p:txBody>
          <a:bodyPr wrap="square" rtlCol="0">
            <a:spAutoFit/>
          </a:bodyPr>
          <a:lstStyle/>
          <a:p>
            <a:r>
              <a:rPr lang="en-US" sz="800" b="1" dirty="0">
                <a:latin typeface="Helvetica" panose="020B0604020202020204" pitchFamily="34" charset="0"/>
                <a:cs typeface="Helvetica" panose="020B0604020202020204" pitchFamily="34" charset="0"/>
              </a:rPr>
              <a:t>Source:  </a:t>
            </a:r>
            <a:r>
              <a:rPr lang="en-IN" sz="800" b="1" dirty="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7"/>
              </a:rPr>
              <a:t>http://www.skillsforhealth.org.uk/</a:t>
            </a:r>
            <a:endParaRPr lang="en-IN" sz="800" b="1" dirty="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Skills for Care </a:t>
            </a:r>
            <a:r>
              <a:rPr lang="en-US" sz="800" b="1" dirty="0">
                <a:latin typeface="Helvetica" panose="020B0604020202020204" pitchFamily="34" charset="0"/>
                <a:cs typeface="Helvetica" panose="020B0604020202020204" pitchFamily="34" charset="0"/>
              </a:rPr>
              <a:t>–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8"/>
              </a:rPr>
              <a:t>http://www.skillsforcare.org.uk</a:t>
            </a:r>
            <a:r>
              <a:rPr lang="en-IN" sz="900" b="1" u="sng" dirty="0">
                <a:latin typeface="Helvetica" panose="020B0604020202020204" pitchFamily="34" charset="0"/>
                <a:cs typeface="Helvetica" panose="020B0604020202020204" pitchFamily="34" charset="0"/>
                <a:hlinkClick r:id="rId8"/>
              </a:rPr>
              <a:t>/</a:t>
            </a:r>
            <a:endParaRPr lang="en-IN" sz="900" b="1" dirty="0">
              <a:latin typeface="Helvetica" panose="020B0604020202020204" pitchFamily="34" charset="0"/>
              <a:cs typeface="Helvetica" panose="020B0604020202020204" pitchFamily="34" charset="0"/>
            </a:endParaRPr>
          </a:p>
        </p:txBody>
      </p:sp>
      <p:sp>
        <p:nvSpPr>
          <p:cNvPr id="26" name="Rectangle 25"/>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Helvetica" panose="020B0604020202020204" pitchFamily="34" charset="0"/>
              <a:cs typeface="Helvetica" panose="020B0604020202020204" pitchFamily="34" charset="0"/>
            </a:endParaRPr>
          </a:p>
        </p:txBody>
      </p:sp>
      <p:sp>
        <p:nvSpPr>
          <p:cNvPr id="27" name="Title 1"/>
          <p:cNvSpPr>
            <a:spLocks noGrp="1"/>
          </p:cNvSpPr>
          <p:nvPr>
            <p:ph type="title"/>
            <p:custDataLst>
              <p:tags r:id="rId9"/>
            </p:custDataLst>
          </p:nvPr>
        </p:nvSpPr>
        <p:spPr>
          <a:xfrm>
            <a:off x="0" y="87202"/>
            <a:ext cx="9143999" cy="920234"/>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Knowledge check</a:t>
            </a:r>
            <a:endParaRPr lang="en-GB" sz="3600" b="1" dirty="0">
              <a:solidFill>
                <a:schemeClr val="bg1"/>
              </a:solidFill>
              <a:latin typeface="Helvetica" panose="020B0604020202020204" pitchFamily="34" charset="0"/>
              <a:cs typeface="Helvetica" panose="020B0604020202020204" pitchFamily="34" charset="0"/>
            </a:endParaRPr>
          </a:p>
        </p:txBody>
      </p:sp>
      <p:pic>
        <p:nvPicPr>
          <p:cNvPr id="28" name="Picture 27"/>
          <p:cNvPicPr/>
          <p:nvPr/>
        </p:nvPicPr>
        <p:blipFill rotWithShape="1">
          <a:blip r:embed="rId10" cstate="email"/>
          <a:srcRect l="-27624" t="-13361" r="-27624" b="-13361"/>
          <a:stretch>
            <a:fillRect/>
          </a:stretch>
        </p:blipFill>
        <p:spPr>
          <a:xfrm>
            <a:off x="8295714" y="682571"/>
            <a:ext cx="740782" cy="628380"/>
          </a:xfrm>
          <a:prstGeom prst="ellipse">
            <a:avLst/>
          </a:prstGeom>
          <a:solidFill>
            <a:srgbClr val="002060"/>
          </a:solidFill>
          <a:ln w="31750">
            <a:solidFill>
              <a:schemeClr val="bg1"/>
            </a:solidFill>
          </a:ln>
        </p:spPr>
      </p:pic>
      <p:sp>
        <p:nvSpPr>
          <p:cNvPr id="29" name="Rectangle 28"/>
          <p:cNvSpPr/>
          <p:nvPr/>
        </p:nvSpPr>
        <p:spPr>
          <a:xfrm>
            <a:off x="6018663" y="2420086"/>
            <a:ext cx="2875954" cy="405864"/>
          </a:xfrm>
          <a:prstGeom prst="rect">
            <a:avLst/>
          </a:prstGeom>
          <a:solidFill>
            <a:srgbClr val="1C5ECA"/>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a:latin typeface="Helvetica" panose="020B0604020202020204" pitchFamily="34" charset="0"/>
                <a:cs typeface="Helvetica" panose="020B0604020202020204" pitchFamily="34" charset="0"/>
              </a:rPr>
              <a:t>Click to reveal answer</a:t>
            </a:r>
            <a:endParaRPr lang="en-GB" b="1" dirty="0">
              <a:latin typeface="Helvetica" panose="020B0604020202020204" pitchFamily="34" charset="0"/>
              <a:cs typeface="Helvetica" panose="020B0604020202020204" pitchFamily="34" charset="0"/>
            </a:endParaRPr>
          </a:p>
        </p:txBody>
      </p:sp>
      <p:sp>
        <p:nvSpPr>
          <p:cNvPr id="20" name="TextBox 1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13</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30" name="Rectangle 29"/>
          <p:cNvSpPr/>
          <p:nvPr/>
        </p:nvSpPr>
        <p:spPr>
          <a:xfrm>
            <a:off x="3383280" y="6627224"/>
            <a:ext cx="2736304" cy="215444"/>
          </a:xfrm>
          <a:prstGeom prst="rect">
            <a:avLst/>
          </a:prstGeom>
        </p:spPr>
        <p:txBody>
          <a:bodyPr wrap="square">
            <a:spAutoFit/>
          </a:bodyPr>
          <a:lstStyle/>
          <a:p>
            <a:pPr algn="ctr"/>
            <a:r>
              <a:rPr lang="en-US" sz="800" b="1" dirty="0">
                <a:latin typeface="Helvetica" panose="020B0604020202020204" pitchFamily="34" charset="0"/>
                <a:cs typeface="Helvetica" panose="020B0604020202020204" pitchFamily="34" charset="0"/>
              </a:rPr>
              <a:t>Copyright: </a:t>
            </a:r>
            <a:r>
              <a:rPr lang="en-US" sz="800" b="1" dirty="0" err="1">
                <a:latin typeface="Helvetica" panose="020B0604020202020204" pitchFamily="34" charset="0"/>
                <a:cs typeface="Helvetica" panose="020B0604020202020204" pitchFamily="34" charset="0"/>
              </a:rPr>
              <a:t>iCare</a:t>
            </a:r>
            <a:r>
              <a:rPr lang="en-US" sz="800" b="1" dirty="0">
                <a:latin typeface="Helvetica" panose="020B0604020202020204" pitchFamily="34" charset="0"/>
                <a:cs typeface="Helvetica" panose="020B0604020202020204" pitchFamily="34" charset="0"/>
              </a:rPr>
              <a:t> Life Pte. Ltd., Singapore </a:t>
            </a:r>
            <a:endParaRPr lang="en-IN" sz="8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36"/>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22"/>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37"/>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3"/>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39"/>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25"/>
                                        </p:tgtEl>
                                        <p:attrNameLst>
                                          <p:attrName>style.visibility</p:attrName>
                                        </p:attrNameLst>
                                      </p:cBhvr>
                                      <p:to>
                                        <p:strVal val="hidden"/>
                                      </p:to>
                                    </p:set>
                                  </p:childTnLst>
                                </p:cTn>
                              </p:par>
                              <p:par>
                                <p:cTn id="43" presetID="2" presetClass="entr" presetSubtype="4"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childTnLst>
                          </p:cTn>
                        </p:par>
                        <p:par>
                          <p:cTn id="47" fill="hold">
                            <p:stCondLst>
                              <p:cond delay="0"/>
                            </p:stCondLst>
                            <p:childTnLst>
                              <p:par>
                                <p:cTn id="48" presetID="10" presetClass="entr" presetSubtype="0" fill="hold" grpId="0" nodeType="after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3" grpId="0"/>
      <p:bldP spid="23" grpId="1"/>
      <p:bldP spid="24" grpId="0"/>
      <p:bldP spid="25" grpId="0"/>
      <p:bldP spid="25" grpId="1"/>
      <p:bldP spid="2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1880" y="1221186"/>
            <a:ext cx="9619013" cy="975749"/>
          </a:xfrm>
          <a:prstGeom prst="rect">
            <a:avLst/>
          </a:prstGeom>
          <a:solidFill>
            <a:srgbClr val="2154A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6" name="Rectangle 5"/>
          <p:cNvSpPr/>
          <p:nvPr/>
        </p:nvSpPr>
        <p:spPr>
          <a:xfrm>
            <a:off x="255324" y="1316257"/>
            <a:ext cx="8639293" cy="830997"/>
          </a:xfrm>
          <a:prstGeom prst="rect">
            <a:avLst/>
          </a:prstGeom>
        </p:spPr>
        <p:txBody>
          <a:bodyPr wrap="square">
            <a:spAutoFit/>
          </a:bodyPr>
          <a:lstStyle/>
          <a:p>
            <a:r>
              <a:rPr lang="en-GB" sz="2400" dirty="0">
                <a:solidFill>
                  <a:schemeClr val="bg1"/>
                </a:solidFill>
                <a:latin typeface="Helvetica" panose="020B0604020202020204" pitchFamily="34" charset="0"/>
                <a:cs typeface="Helvetica" panose="020B0604020202020204" pitchFamily="34" charset="0"/>
              </a:rPr>
              <a:t>Which of the following statements about recording an incident is true?</a:t>
            </a:r>
            <a:endParaRPr lang="en-GB" sz="2400" dirty="0">
              <a:solidFill>
                <a:schemeClr val="bg1"/>
              </a:solidFill>
              <a:latin typeface="Helvetica" panose="020B0604020202020204" pitchFamily="34" charset="0"/>
              <a:cs typeface="Helvetica" panose="020B0604020202020204" pitchFamily="34" charset="0"/>
            </a:endParaRPr>
          </a:p>
        </p:txBody>
      </p:sp>
      <p:sp>
        <p:nvSpPr>
          <p:cNvPr id="22" name="TextBox 21"/>
          <p:cNvSpPr txBox="1"/>
          <p:nvPr/>
        </p:nvSpPr>
        <p:spPr>
          <a:xfrm>
            <a:off x="1046578" y="2577098"/>
            <a:ext cx="5325622" cy="707886"/>
          </a:xfrm>
          <a:prstGeom prst="rect">
            <a:avLst/>
          </a:prstGeom>
          <a:noFill/>
        </p:spPr>
        <p:txBody>
          <a:bodyPr wrap="square" rtlCol="0">
            <a:spAutoFit/>
          </a:bodyPr>
          <a:lstStyle/>
          <a:p>
            <a:r>
              <a:rPr lang="en-GB" sz="2000" b="1" dirty="0">
                <a:latin typeface="Helvetica" panose="020B0604020202020204" pitchFamily="34" charset="0"/>
                <a:cs typeface="Helvetica" panose="020B0604020202020204" pitchFamily="34" charset="0"/>
              </a:rPr>
              <a:t>You should record factual information and not include opinions or allocate blame</a:t>
            </a:r>
            <a:endParaRPr lang="en-GB" sz="2000" b="1" dirty="0">
              <a:latin typeface="Helvetica" panose="020B0604020202020204" pitchFamily="34" charset="0"/>
              <a:cs typeface="Helvetica" panose="020B0604020202020204" pitchFamily="34" charset="0"/>
            </a:endParaRPr>
          </a:p>
        </p:txBody>
      </p:sp>
      <p:sp>
        <p:nvSpPr>
          <p:cNvPr id="23" name="TextBox 22"/>
          <p:cNvSpPr txBox="1"/>
          <p:nvPr/>
        </p:nvSpPr>
        <p:spPr>
          <a:xfrm>
            <a:off x="1046579" y="3573016"/>
            <a:ext cx="5588686" cy="707886"/>
          </a:xfrm>
          <a:prstGeom prst="rect">
            <a:avLst/>
          </a:prstGeom>
          <a:noFill/>
        </p:spPr>
        <p:txBody>
          <a:bodyPr wrap="square" rtlCol="0">
            <a:spAutoFit/>
          </a:bodyPr>
          <a:lstStyle/>
          <a:p>
            <a:r>
              <a:rPr lang="en-GB" sz="2000" b="1" dirty="0">
                <a:latin typeface="Helvetica" panose="020B0604020202020204" pitchFamily="34" charset="0"/>
                <a:cs typeface="Helvetica" panose="020B0604020202020204" pitchFamily="34" charset="0"/>
              </a:rPr>
              <a:t>You should record what you think happened as well as the date and location</a:t>
            </a:r>
            <a:endParaRPr lang="en-GB" sz="2000" b="1" dirty="0">
              <a:latin typeface="Helvetica" panose="020B0604020202020204" pitchFamily="34" charset="0"/>
              <a:cs typeface="Helvetica" panose="020B0604020202020204" pitchFamily="34" charset="0"/>
            </a:endParaRPr>
          </a:p>
        </p:txBody>
      </p:sp>
      <p:sp>
        <p:nvSpPr>
          <p:cNvPr id="24" name="TextBox 23"/>
          <p:cNvSpPr txBox="1"/>
          <p:nvPr/>
        </p:nvSpPr>
        <p:spPr>
          <a:xfrm>
            <a:off x="1047900" y="4477040"/>
            <a:ext cx="5324401" cy="707886"/>
          </a:xfrm>
          <a:prstGeom prst="rect">
            <a:avLst/>
          </a:prstGeom>
          <a:noFill/>
        </p:spPr>
        <p:txBody>
          <a:bodyPr wrap="square" rtlCol="0">
            <a:spAutoFit/>
          </a:bodyPr>
          <a:lstStyle/>
          <a:p>
            <a:r>
              <a:rPr lang="en-GB" sz="2000" b="1" dirty="0">
                <a:latin typeface="Helvetica" panose="020B0604020202020204" pitchFamily="34" charset="0"/>
                <a:cs typeface="Helvetica" panose="020B0604020202020204" pitchFamily="34" charset="0"/>
              </a:rPr>
              <a:t>To maintain confidentiality you should not include the names of people involved</a:t>
            </a:r>
            <a:endParaRPr lang="en-GB" sz="2000" b="1" dirty="0">
              <a:latin typeface="Helvetica" panose="020B0604020202020204" pitchFamily="34" charset="0"/>
              <a:cs typeface="Helvetica" panose="020B0604020202020204" pitchFamily="34" charset="0"/>
            </a:endParaRPr>
          </a:p>
        </p:txBody>
      </p:sp>
      <p:sp>
        <p:nvSpPr>
          <p:cNvPr id="25" name="TextBox 24"/>
          <p:cNvSpPr txBox="1"/>
          <p:nvPr/>
        </p:nvSpPr>
        <p:spPr>
          <a:xfrm>
            <a:off x="1046579" y="5437652"/>
            <a:ext cx="5051596" cy="707886"/>
          </a:xfrm>
          <a:prstGeom prst="rect">
            <a:avLst/>
          </a:prstGeom>
          <a:noFill/>
        </p:spPr>
        <p:txBody>
          <a:bodyPr wrap="square" rtlCol="0">
            <a:spAutoFit/>
          </a:bodyPr>
          <a:lstStyle/>
          <a:p>
            <a:r>
              <a:rPr lang="en-GB" sz="2000" b="1" dirty="0">
                <a:latin typeface="Helvetica" panose="020B0604020202020204" pitchFamily="34" charset="0"/>
                <a:cs typeface="Helvetica" panose="020B0604020202020204" pitchFamily="34" charset="0"/>
              </a:rPr>
              <a:t>You only need to record an incident if the emergency services were called</a:t>
            </a:r>
            <a:endParaRPr lang="en-GB" sz="2000" b="1" dirty="0">
              <a:latin typeface="Helvetica" panose="020B0604020202020204" pitchFamily="34" charset="0"/>
              <a:cs typeface="Helvetica" panose="020B0604020202020204" pitchFamily="34" charset="0"/>
            </a:endParaRPr>
          </a:p>
        </p:txBody>
      </p:sp>
      <p:pic>
        <p:nvPicPr>
          <p:cNvPr id="36" name="Picture 35"/>
          <p:cNvPicPr>
            <a:picLocks noChangeAspect="1"/>
          </p:cNvPicPr>
          <p:nvPr/>
        </p:nvPicPr>
        <p:blipFill>
          <a:blip r:embed="rId1" cstate="email"/>
          <a:stretch>
            <a:fillRect/>
          </a:stretch>
        </p:blipFill>
        <p:spPr>
          <a:xfrm>
            <a:off x="310896" y="2542593"/>
            <a:ext cx="569880" cy="872258"/>
          </a:xfrm>
          <a:prstGeom prst="rect">
            <a:avLst/>
          </a:prstGeom>
        </p:spPr>
      </p:pic>
      <p:pic>
        <p:nvPicPr>
          <p:cNvPr id="37" name="Picture 36"/>
          <p:cNvPicPr>
            <a:picLocks noChangeAspect="1"/>
          </p:cNvPicPr>
          <p:nvPr/>
        </p:nvPicPr>
        <p:blipFill>
          <a:blip r:embed="rId2" cstate="email"/>
          <a:stretch>
            <a:fillRect/>
          </a:stretch>
        </p:blipFill>
        <p:spPr>
          <a:xfrm>
            <a:off x="310896" y="3486859"/>
            <a:ext cx="569880" cy="872258"/>
          </a:xfrm>
          <a:prstGeom prst="rect">
            <a:avLst/>
          </a:prstGeom>
        </p:spPr>
      </p:pic>
      <p:pic>
        <p:nvPicPr>
          <p:cNvPr id="38" name="Picture 37"/>
          <p:cNvPicPr>
            <a:picLocks noChangeAspect="1"/>
          </p:cNvPicPr>
          <p:nvPr/>
        </p:nvPicPr>
        <p:blipFill>
          <a:blip r:embed="rId3" cstate="email"/>
          <a:stretch>
            <a:fillRect/>
          </a:stretch>
        </p:blipFill>
        <p:spPr>
          <a:xfrm>
            <a:off x="310896" y="4422963"/>
            <a:ext cx="569880" cy="872258"/>
          </a:xfrm>
          <a:prstGeom prst="rect">
            <a:avLst/>
          </a:prstGeom>
        </p:spPr>
      </p:pic>
      <p:pic>
        <p:nvPicPr>
          <p:cNvPr id="39" name="Picture 38"/>
          <p:cNvPicPr>
            <a:picLocks noChangeAspect="1"/>
          </p:cNvPicPr>
          <p:nvPr/>
        </p:nvPicPr>
        <p:blipFill>
          <a:blip r:embed="rId4" cstate="email"/>
          <a:stretch>
            <a:fillRect/>
          </a:stretch>
        </p:blipFill>
        <p:spPr>
          <a:xfrm>
            <a:off x="310896" y="5350905"/>
            <a:ext cx="569880" cy="872258"/>
          </a:xfrm>
          <a:prstGeom prst="rect">
            <a:avLst/>
          </a:prstGeom>
        </p:spPr>
      </p:pic>
      <p:grpSp>
        <p:nvGrpSpPr>
          <p:cNvPr id="16" name="Group 15"/>
          <p:cNvGrpSpPr/>
          <p:nvPr/>
        </p:nvGrpSpPr>
        <p:grpSpPr>
          <a:xfrm>
            <a:off x="5722758" y="3047088"/>
            <a:ext cx="3711396" cy="4564662"/>
            <a:chOff x="5432604" y="2420888"/>
            <a:chExt cx="3711396" cy="4564662"/>
          </a:xfrm>
        </p:grpSpPr>
        <p:pic>
          <p:nvPicPr>
            <p:cNvPr id="17" name="Picture 16"/>
            <p:cNvPicPr>
              <a:picLocks noChangeAspect="1"/>
            </p:cNvPicPr>
            <p:nvPr/>
          </p:nvPicPr>
          <p:blipFill>
            <a:blip r:embed="rId5" cstate="email"/>
            <a:stretch>
              <a:fillRect/>
            </a:stretch>
          </p:blipFill>
          <p:spPr>
            <a:xfrm rot="282173">
              <a:off x="5432604" y="2420888"/>
              <a:ext cx="3711396" cy="4564662"/>
            </a:xfrm>
            <a:prstGeom prst="rect">
              <a:avLst/>
            </a:prstGeom>
            <a:effectLst>
              <a:outerShdw blurRad="63500" sx="102000" sy="102000" algn="ctr" rotWithShape="0">
                <a:schemeClr val="tx1">
                  <a:lumMod val="65000"/>
                  <a:lumOff val="35000"/>
                  <a:alpha val="40000"/>
                </a:schemeClr>
              </a:outerShdw>
            </a:effectLst>
          </p:spPr>
        </p:pic>
        <p:pic>
          <p:nvPicPr>
            <p:cNvPr id="18" name="Picture 2" descr="\\DESIGNARCHIVE\Archive\PowerPoints\PPT symbols and documents\ABCD cards\A.png"/>
            <p:cNvPicPr>
              <a:picLocks noChangeAspect="1" noChangeArrowheads="1"/>
            </p:cNvPicPr>
            <p:nvPr/>
          </p:nvPicPr>
          <p:blipFill rotWithShape="1">
            <a:blip r:embed="rId6" cstate="email"/>
            <a:srcRect t="4624"/>
            <a:stretch>
              <a:fillRect/>
            </a:stretch>
          </p:blipFill>
          <p:spPr bwMode="auto">
            <a:xfrm rot="385857">
              <a:off x="6473422" y="2556201"/>
              <a:ext cx="1897871" cy="2557254"/>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Rectangle 19"/>
          <p:cNvSpPr/>
          <p:nvPr/>
        </p:nvSpPr>
        <p:spPr>
          <a:xfrm>
            <a:off x="6237027" y="2324550"/>
            <a:ext cx="2657590" cy="405864"/>
          </a:xfrm>
          <a:prstGeom prst="rect">
            <a:avLst/>
          </a:prstGeom>
          <a:solidFill>
            <a:srgbClr val="1C5ECA"/>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a:latin typeface="Helvetica" panose="020B0604020202020204" pitchFamily="34" charset="0"/>
                <a:cs typeface="Helvetica" panose="020B0604020202020204" pitchFamily="34" charset="0"/>
              </a:rPr>
              <a:t>Click to reveal answer</a:t>
            </a:r>
            <a:endParaRPr lang="en-GB" b="1" dirty="0">
              <a:latin typeface="Helvetica" panose="020B0604020202020204" pitchFamily="34" charset="0"/>
              <a:cs typeface="Helvetica" panose="020B0604020202020204" pitchFamily="34" charset="0"/>
            </a:endParaRPr>
          </a:p>
        </p:txBody>
      </p:sp>
      <p:sp>
        <p:nvSpPr>
          <p:cNvPr id="21" name="TextBox 20"/>
          <p:cNvSpPr txBox="1"/>
          <p:nvPr/>
        </p:nvSpPr>
        <p:spPr>
          <a:xfrm>
            <a:off x="-36512" y="6453336"/>
            <a:ext cx="3631987" cy="338554"/>
          </a:xfrm>
          <a:prstGeom prst="rect">
            <a:avLst/>
          </a:prstGeom>
          <a:noFill/>
        </p:spPr>
        <p:txBody>
          <a:bodyPr wrap="square" rtlCol="0">
            <a:spAutoFit/>
          </a:bodyPr>
          <a:lstStyle/>
          <a:p>
            <a:r>
              <a:rPr lang="en-US" sz="800" b="1" dirty="0">
                <a:latin typeface="Helvetica" panose="020B0604020202020204" pitchFamily="34" charset="0"/>
                <a:cs typeface="Helvetica" panose="020B0604020202020204" pitchFamily="34" charset="0"/>
              </a:rPr>
              <a:t>Source:  </a:t>
            </a:r>
            <a:r>
              <a:rPr lang="en-IN" sz="800" b="1" dirty="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7"/>
              </a:rPr>
              <a:t>http://www.skillsforhealth.org.uk/</a:t>
            </a:r>
            <a:endParaRPr lang="en-IN" sz="800" b="1" dirty="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Skills for Care </a:t>
            </a:r>
            <a:r>
              <a:rPr lang="en-US" sz="800" b="1" dirty="0">
                <a:latin typeface="Helvetica" panose="020B0604020202020204" pitchFamily="34" charset="0"/>
                <a:cs typeface="Helvetica" panose="020B0604020202020204" pitchFamily="34" charset="0"/>
              </a:rPr>
              <a:t>–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8"/>
              </a:rPr>
              <a:t>http://www.skillsforcare.org.uk/</a:t>
            </a:r>
            <a:endParaRPr lang="en-IN" sz="800" b="1" dirty="0">
              <a:latin typeface="Helvetica" panose="020B0604020202020204" pitchFamily="34" charset="0"/>
              <a:cs typeface="Helvetica" panose="020B0604020202020204" pitchFamily="34" charset="0"/>
            </a:endParaRPr>
          </a:p>
        </p:txBody>
      </p:sp>
      <p:sp>
        <p:nvSpPr>
          <p:cNvPr id="26" name="Rectangle 25"/>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Helvetica" panose="020B0604020202020204" pitchFamily="34" charset="0"/>
              <a:cs typeface="Helvetica" panose="020B0604020202020204" pitchFamily="34" charset="0"/>
            </a:endParaRPr>
          </a:p>
        </p:txBody>
      </p:sp>
      <p:sp>
        <p:nvSpPr>
          <p:cNvPr id="27" name="Title 1"/>
          <p:cNvSpPr>
            <a:spLocks noGrp="1"/>
          </p:cNvSpPr>
          <p:nvPr>
            <p:ph type="title"/>
            <p:custDataLst>
              <p:tags r:id="rId9"/>
            </p:custDataLst>
          </p:nvPr>
        </p:nvSpPr>
        <p:spPr>
          <a:xfrm>
            <a:off x="0" y="87202"/>
            <a:ext cx="9143999" cy="920234"/>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Knowledge check</a:t>
            </a:r>
            <a:endParaRPr lang="en-GB" sz="3600" b="1" dirty="0">
              <a:solidFill>
                <a:schemeClr val="bg1"/>
              </a:solidFill>
              <a:latin typeface="Helvetica" panose="020B0604020202020204" pitchFamily="34" charset="0"/>
              <a:cs typeface="Helvetica" panose="020B0604020202020204" pitchFamily="34" charset="0"/>
            </a:endParaRPr>
          </a:p>
        </p:txBody>
      </p:sp>
      <p:pic>
        <p:nvPicPr>
          <p:cNvPr id="28" name="Picture 27"/>
          <p:cNvPicPr/>
          <p:nvPr/>
        </p:nvPicPr>
        <p:blipFill rotWithShape="1">
          <a:blip r:embed="rId10" cstate="email"/>
          <a:srcRect l="-27624" t="-13361" r="-27624" b="-13361"/>
          <a:stretch>
            <a:fillRect/>
          </a:stretch>
        </p:blipFill>
        <p:spPr>
          <a:xfrm>
            <a:off x="8295714" y="682571"/>
            <a:ext cx="740782" cy="628380"/>
          </a:xfrm>
          <a:prstGeom prst="ellipse">
            <a:avLst/>
          </a:prstGeom>
          <a:solidFill>
            <a:srgbClr val="002060"/>
          </a:solidFill>
          <a:ln w="31750">
            <a:solidFill>
              <a:schemeClr val="bg1"/>
            </a:solidFill>
          </a:ln>
        </p:spPr>
      </p:pic>
      <p:sp>
        <p:nvSpPr>
          <p:cNvPr id="29" name="TextBox 28"/>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14</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30" name="Rectangle 29"/>
          <p:cNvSpPr/>
          <p:nvPr/>
        </p:nvSpPr>
        <p:spPr>
          <a:xfrm>
            <a:off x="3383280" y="6627224"/>
            <a:ext cx="2736304" cy="215444"/>
          </a:xfrm>
          <a:prstGeom prst="rect">
            <a:avLst/>
          </a:prstGeom>
        </p:spPr>
        <p:txBody>
          <a:bodyPr wrap="square">
            <a:spAutoFit/>
          </a:bodyPr>
          <a:lstStyle/>
          <a:p>
            <a:pPr algn="ctr"/>
            <a:r>
              <a:rPr lang="en-US" sz="800" b="1" dirty="0">
                <a:latin typeface="Helvetica" panose="020B0604020202020204" pitchFamily="34" charset="0"/>
                <a:cs typeface="Helvetica" panose="020B0604020202020204" pitchFamily="34" charset="0"/>
              </a:rPr>
              <a:t>Copyright: </a:t>
            </a:r>
            <a:r>
              <a:rPr lang="en-US" sz="800" b="1" dirty="0" err="1">
                <a:latin typeface="Helvetica" panose="020B0604020202020204" pitchFamily="34" charset="0"/>
                <a:cs typeface="Helvetica" panose="020B0604020202020204" pitchFamily="34" charset="0"/>
              </a:rPr>
              <a:t>iCare</a:t>
            </a:r>
            <a:r>
              <a:rPr lang="en-US" sz="800" b="1" dirty="0">
                <a:latin typeface="Helvetica" panose="020B0604020202020204" pitchFamily="34" charset="0"/>
                <a:cs typeface="Helvetica" panose="020B0604020202020204" pitchFamily="34" charset="0"/>
              </a:rPr>
              <a:t> Life Pte. Ltd., Singapore </a:t>
            </a:r>
            <a:endParaRPr lang="en-IN" sz="8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37"/>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3"/>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38"/>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24"/>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39"/>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25"/>
                                        </p:tgtEl>
                                        <p:attrNameLst>
                                          <p:attrName>style.visibility</p:attrName>
                                        </p:attrNameLst>
                                      </p:cBhvr>
                                      <p:to>
                                        <p:strVal val="hidden"/>
                                      </p:to>
                                    </p:set>
                                  </p:childTnLst>
                                </p:cTn>
                              </p:par>
                              <p:par>
                                <p:cTn id="47" presetID="2" presetClass="entr" presetSubtype="4"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3" grpId="1"/>
      <p:bldP spid="24" grpId="0"/>
      <p:bldP spid="24" grpId="1"/>
      <p:bldP spid="25" grpId="0"/>
      <p:bldP spid="25" grpId="1"/>
      <p:bldP spid="2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cstate="email"/>
          <a:stretch>
            <a:fillRect/>
          </a:stretch>
        </p:blipFill>
        <p:spPr>
          <a:xfrm>
            <a:off x="-32400" y="-27384"/>
            <a:ext cx="9189234" cy="6858000"/>
          </a:xfrm>
          <a:prstGeom prst="rect">
            <a:avLst/>
          </a:prstGeom>
        </p:spPr>
      </p:pic>
      <p:sp>
        <p:nvSpPr>
          <p:cNvPr id="5" name="Title Placeholder 1"/>
          <p:cNvSpPr txBox="1"/>
          <p:nvPr>
            <p:custDataLst>
              <p:tags r:id="rId2"/>
            </p:custDataLst>
          </p:nvPr>
        </p:nvSpPr>
        <p:spPr>
          <a:xfrm>
            <a:off x="-36512" y="548680"/>
            <a:ext cx="9180511" cy="1224136"/>
          </a:xfrm>
          <a:prstGeom prst="rect">
            <a:avLst/>
          </a:prstGeom>
        </p:spPr>
        <p:txBody>
          <a:bodyPr vert="horz" lIns="91440" tIns="45720" rIns="91440" bIns="45720" rtlCol="0" anchor="t">
            <a:no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US" sz="3600" dirty="0">
                <a:latin typeface="Helvetica" panose="020B0604020202020204" pitchFamily="34" charset="0"/>
                <a:cs typeface="Helvetica" panose="020B0604020202020204" pitchFamily="34" charset="0"/>
              </a:rPr>
              <a:t>Viewing of Modules </a:t>
            </a:r>
            <a:endParaRPr lang="en-US" sz="3600" dirty="0">
              <a:latin typeface="Helvetica" panose="020B0604020202020204" pitchFamily="34" charset="0"/>
              <a:cs typeface="Helvetica" panose="020B0604020202020204" pitchFamily="34" charset="0"/>
            </a:endParaRPr>
          </a:p>
          <a:p>
            <a:pPr algn="ctr"/>
            <a:r>
              <a:rPr lang="en-US" sz="3600" dirty="0">
                <a:latin typeface="Helvetica" panose="020B0604020202020204" pitchFamily="34" charset="0"/>
                <a:cs typeface="Helvetica" panose="020B0604020202020204" pitchFamily="34" charset="0"/>
              </a:rPr>
              <a:t>Duties and Responsibilities</a:t>
            </a:r>
            <a:endParaRPr lang="en-GB" sz="3600" dirty="0">
              <a:latin typeface="Helvetica" panose="020B0604020202020204" pitchFamily="34" charset="0"/>
              <a:cs typeface="Helvetica" panose="020B0604020202020204" pitchFamily="34" charset="0"/>
            </a:endParaRPr>
          </a:p>
          <a:p>
            <a:pPr algn="ctr"/>
            <a:r>
              <a:rPr lang="en-US" sz="3600" dirty="0">
                <a:latin typeface="Helvetica" panose="020B0604020202020204" pitchFamily="34" charset="0"/>
                <a:cs typeface="Helvetica" panose="020B0604020202020204" pitchFamily="34" charset="0"/>
              </a:rPr>
              <a:t> </a:t>
            </a:r>
            <a:endParaRPr lang="en-GB" sz="3600" dirty="0">
              <a:latin typeface="Helvetica" panose="020B0604020202020204" pitchFamily="34" charset="0"/>
              <a:cs typeface="Helvetica" panose="020B0604020202020204" pitchFamily="34" charset="0"/>
            </a:endParaRPr>
          </a:p>
        </p:txBody>
      </p:sp>
      <p:sp>
        <p:nvSpPr>
          <p:cNvPr id="2" name="TextBox 1"/>
          <p:cNvSpPr txBox="1"/>
          <p:nvPr/>
        </p:nvSpPr>
        <p:spPr>
          <a:xfrm>
            <a:off x="-36513" y="6680260"/>
            <a:ext cx="9180511" cy="215444"/>
          </a:xfrm>
          <a:prstGeom prst="rect">
            <a:avLst/>
          </a:prstGeom>
          <a:noFill/>
        </p:spPr>
        <p:txBody>
          <a:bodyPr wrap="square" rtlCol="0">
            <a:spAutoFit/>
          </a:bodyPr>
          <a:lstStyle/>
          <a:p>
            <a:pPr algn="ctr"/>
            <a:r>
              <a:rPr lang="en-US" sz="800" b="1" dirty="0">
                <a:solidFill>
                  <a:schemeClr val="bg1"/>
                </a:solidFill>
                <a:latin typeface="Helvetica" panose="020B0604020202020204" pitchFamily="34" charset="0"/>
                <a:cs typeface="Helvetica" panose="020B0604020202020204" pitchFamily="34" charset="0"/>
              </a:rPr>
              <a:t>Private and Confidential</a:t>
            </a:r>
            <a:endParaRPr lang="en-IN" sz="800" b="1" dirty="0">
              <a:solidFill>
                <a:schemeClr val="bg1"/>
              </a:solidFill>
              <a:latin typeface="Helvetica" panose="020B0604020202020204" pitchFamily="34" charset="0"/>
              <a:cs typeface="Helvetica" panose="020B0604020202020204" pitchFamily="34" charset="0"/>
            </a:endParaRPr>
          </a:p>
        </p:txBody>
      </p:sp>
      <p:sp>
        <p:nvSpPr>
          <p:cNvPr id="7" name="Title Placeholder 1"/>
          <p:cNvSpPr txBox="1"/>
          <p:nvPr>
            <p:custDataLst>
              <p:tags r:id="rId3"/>
            </p:custDataLst>
          </p:nvPr>
        </p:nvSpPr>
        <p:spPr>
          <a:xfrm>
            <a:off x="-36512" y="2780928"/>
            <a:ext cx="2352586" cy="72008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GB" sz="3600" dirty="0">
                <a:latin typeface="Helvetica" panose="020B0604020202020204" pitchFamily="34" charset="0"/>
                <a:cs typeface="Helvetica" panose="020B0604020202020204" pitchFamily="34" charset="0"/>
              </a:rPr>
              <a:t>CR 2.3 </a:t>
            </a:r>
            <a:endParaRPr lang="en-GB" sz="3600" dirty="0">
              <a:latin typeface="Helvetica" panose="020B0604020202020204" pitchFamily="34" charset="0"/>
              <a:cs typeface="Helvetica"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r>
              <a:rPr lang="en-US" sz="3600" b="1" dirty="0">
                <a:solidFill>
                  <a:schemeClr val="lt1"/>
                </a:solidFill>
                <a:latin typeface="Helvetica Neue"/>
                <a:ea typeface="Helvetica Neue"/>
                <a:cs typeface="Helvetica Neue"/>
              </a:rPr>
              <a:t>Caregiver’s Work Planner</a:t>
            </a:r>
            <a:endParaRPr lang="en-US" sz="3600" b="1" dirty="0">
              <a:solidFill>
                <a:schemeClr val="lt1"/>
              </a:solidFill>
              <a:latin typeface="Helvetica Neue"/>
              <a:ea typeface="Helvetica Neue"/>
              <a:cs typeface="Helvetica Neue"/>
            </a:endParaRPr>
          </a:p>
        </p:txBody>
      </p:sp>
      <p:sp>
        <p:nvSpPr>
          <p:cNvPr id="10" name="TextBox 9"/>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1" cstate="email"/>
          <a:stretch>
            <a:fillRect/>
          </a:stretch>
        </p:blipFill>
        <p:spPr>
          <a:xfrm>
            <a:off x="0" y="1399032"/>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000" dirty="0">
                <a:latin typeface="Helvetica" panose="020B0604020202020204" pitchFamily="34" charset="0"/>
                <a:cs typeface="Helvetica" panose="020B0604020202020204" pitchFamily="34" charset="0"/>
              </a:rPr>
              <a:t>  In this module, you will learn about:</a:t>
            </a:r>
            <a:endParaRPr lang="en-US" sz="30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p:txBody>
          <a:bodyPr>
            <a:normAutofit/>
          </a:bodyPr>
          <a:lstStyle/>
          <a:p>
            <a:pPr lvl="0"/>
            <a:r>
              <a:rPr lang="en-US" sz="3000" dirty="0">
                <a:latin typeface="Helvetica" panose="020B0604020202020204" pitchFamily="34" charset="0"/>
                <a:cs typeface="Helvetica" panose="020B0604020202020204" pitchFamily="34" charset="0"/>
              </a:rPr>
              <a:t>The various items that you may need to document when caring for a person</a:t>
            </a:r>
            <a:endParaRPr lang="en-US" sz="3000" dirty="0">
              <a:latin typeface="Helvetica" panose="020B0604020202020204" pitchFamily="34" charset="0"/>
              <a:cs typeface="Helvetica" panose="020B0604020202020204" pitchFamily="34" charset="0"/>
            </a:endParaRPr>
          </a:p>
          <a:p>
            <a:pPr lvl="0"/>
            <a:r>
              <a:rPr lang="en-US" sz="3000" dirty="0">
                <a:latin typeface="Helvetica" panose="020B0604020202020204" pitchFamily="34" charset="0"/>
                <a:cs typeface="Helvetica" panose="020B0604020202020204" pitchFamily="34" charset="0"/>
              </a:rPr>
              <a:t>Information that should be included in a caregiver’s work planner</a:t>
            </a:r>
            <a:endParaRPr lang="en-US" sz="3000" dirty="0">
              <a:latin typeface="Helvetica" panose="020B0604020202020204" pitchFamily="34" charset="0"/>
              <a:cs typeface="Helvetica" panose="020B0604020202020204" pitchFamily="34" charset="0"/>
            </a:endParaRPr>
          </a:p>
          <a:p>
            <a:pPr lvl="0"/>
            <a:r>
              <a:rPr lang="en-US" sz="3000" dirty="0">
                <a:latin typeface="Helvetica" panose="020B0604020202020204" pitchFamily="34" charset="0"/>
                <a:cs typeface="Helvetica" panose="020B0604020202020204" pitchFamily="34" charset="0"/>
              </a:rPr>
              <a:t>Some sample formats that can be used to document information</a:t>
            </a:r>
            <a:endParaRPr lang="en-US" sz="3000" dirty="0">
              <a:latin typeface="Helvetica" panose="020B0604020202020204" pitchFamily="34" charset="0"/>
              <a:cs typeface="Helvetica" panose="020B0604020202020204" pitchFamily="34" charset="0"/>
            </a:endParaRPr>
          </a:p>
        </p:txBody>
      </p:sp>
      <p:sp>
        <p:nvSpPr>
          <p:cNvPr id="4" name="TextBox 3"/>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Helvetica" panose="020B0604020202020204" pitchFamily="34" charset="0"/>
                <a:cs typeface="Helvetica" panose="020B0604020202020204" pitchFamily="34" charset="0"/>
              </a:rPr>
              <a:t>Let’s Watch</a:t>
            </a:r>
            <a:endParaRPr lang="en-US" sz="3000" dirty="0">
              <a:latin typeface="Helvetica" panose="020B0604020202020204" pitchFamily="34" charset="0"/>
              <a:cs typeface="Helvetica" panose="020B0604020202020204" pitchFamily="34" charset="0"/>
            </a:endParaRPr>
          </a:p>
        </p:txBody>
      </p:sp>
      <p:pic>
        <p:nvPicPr>
          <p:cNvPr id="7" name="Picture 6">
            <a:hlinkClick r:id="rId1" action="ppaction://hlinkfile"/>
          </p:cNvPr>
          <p:cNvPicPr preferRelativeResize="0"/>
          <p:nvPr/>
        </p:nvPicPr>
        <p:blipFill>
          <a:blip r:embed="rId2" cstate="email"/>
          <a:stretch>
            <a:fillRect/>
          </a:stretch>
        </p:blipFill>
        <p:spPr>
          <a:xfrm>
            <a:off x="792000" y="2880000"/>
            <a:ext cx="7560000" cy="1440000"/>
          </a:xfrm>
          <a:prstGeom prst="rect">
            <a:avLst/>
          </a:prstGeom>
        </p:spPr>
      </p:pic>
      <p:sp>
        <p:nvSpPr>
          <p:cNvPr id="6" name="TextBox 5"/>
          <p:cNvSpPr txBox="1"/>
          <p:nvPr/>
        </p:nvSpPr>
        <p:spPr>
          <a:xfrm>
            <a:off x="792000" y="3307050"/>
            <a:ext cx="7560000" cy="553998"/>
          </a:xfrm>
          <a:prstGeom prst="rect">
            <a:avLst/>
          </a:prstGeom>
          <a:noFill/>
        </p:spPr>
        <p:txBody>
          <a:bodyPr wrap="square" rtlCol="0">
            <a:spAutoFit/>
          </a:bodyPr>
          <a:lstStyle/>
          <a:p>
            <a:pPr algn="ctr"/>
            <a:r>
              <a:rPr lang="en-US" sz="3000" b="1" dirty="0">
                <a:latin typeface="Helvetica" panose="020B0604020202020204" pitchFamily="34" charset="0"/>
                <a:cs typeface="Helvetica" panose="020B0604020202020204" pitchFamily="34" charset="0"/>
                <a:hlinkClick r:id="rId1" action="ppaction://hlinkfile"/>
              </a:rPr>
              <a:t>Caregiver’s Work Planner</a:t>
            </a:r>
            <a:endParaRPr lang="en-US" sz="3000" b="1" dirty="0">
              <a:latin typeface="Helvetica" panose="020B0604020202020204" pitchFamily="34" charset="0"/>
              <a:cs typeface="Helvetica" panose="020B0604020202020204" pitchFamily="34" charset="0"/>
            </a:endParaRPr>
          </a:p>
        </p:txBody>
      </p:sp>
      <p:sp>
        <p:nvSpPr>
          <p:cNvPr id="8" name="TextBox 7"/>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9" name="Rectangle 8"/>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custDataLst>
              <p:tags r:id="rId1"/>
            </p:custDataLst>
          </p:nvPr>
        </p:nvSpPr>
        <p:spPr>
          <a:xfrm>
            <a:off x="0" y="188640"/>
            <a:ext cx="9143999" cy="530764"/>
          </a:xfrm>
        </p:spPr>
        <p:txBody>
          <a:bodyPr>
            <a:noAutofit/>
          </a:bodyPr>
          <a:lstStyle/>
          <a:p>
            <a:r>
              <a:rPr lang="en-GB" sz="3600" b="1" dirty="0">
                <a:solidFill>
                  <a:schemeClr val="bg1"/>
                </a:solidFill>
                <a:latin typeface="Helvetica" panose="020B0604020202020204" pitchFamily="34" charset="0"/>
                <a:cs typeface="Helvetica" panose="020B0604020202020204" pitchFamily="34" charset="0"/>
              </a:rPr>
              <a:t>Learning outcomes</a:t>
            </a:r>
            <a:endParaRPr lang="en-GB" sz="3600" b="1" dirty="0">
              <a:solidFill>
                <a:schemeClr val="bg1"/>
              </a:solidFill>
              <a:latin typeface="Helvetica" panose="020B0604020202020204" pitchFamily="34" charset="0"/>
              <a:cs typeface="Helvetica" panose="020B0604020202020204" pitchFamily="34" charset="0"/>
            </a:endParaRPr>
          </a:p>
        </p:txBody>
      </p:sp>
      <p:sp>
        <p:nvSpPr>
          <p:cNvPr id="8" name="TextBox 7"/>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9" name="TextBox 8"/>
          <p:cNvSpPr txBox="1"/>
          <p:nvPr/>
        </p:nvSpPr>
        <p:spPr>
          <a:xfrm>
            <a:off x="-36512" y="6453336"/>
            <a:ext cx="3934948" cy="353943"/>
          </a:xfrm>
          <a:prstGeom prst="rect">
            <a:avLst/>
          </a:prstGeom>
          <a:noFill/>
        </p:spPr>
        <p:txBody>
          <a:bodyPr wrap="square" rtlCol="0">
            <a:spAutoFit/>
          </a:bodyPr>
          <a:lstStyle/>
          <a:p>
            <a:r>
              <a:rPr lang="en-US" sz="800" b="1" dirty="0">
                <a:latin typeface="Helvetica" panose="020B0604020202020204" pitchFamily="34" charset="0"/>
                <a:cs typeface="Helvetica" panose="020B0604020202020204" pitchFamily="34" charset="0"/>
              </a:rPr>
              <a:t>Source:  </a:t>
            </a:r>
            <a:r>
              <a:rPr lang="en-IN" sz="800" b="1" dirty="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2"/>
              </a:rPr>
              <a:t>http://www.skillsforhealth.org.uk/</a:t>
            </a:r>
            <a:endParaRPr lang="en-IN" sz="800" b="1" dirty="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Skills for Care </a:t>
            </a:r>
            <a:r>
              <a:rPr lang="en-US" sz="800" b="1" dirty="0">
                <a:latin typeface="Helvetica" panose="020B0604020202020204" pitchFamily="34" charset="0"/>
                <a:cs typeface="Helvetica" panose="020B0604020202020204" pitchFamily="34" charset="0"/>
              </a:rPr>
              <a:t>–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3"/>
              </a:rPr>
              <a:t>http://www.skillsforcare.org.uk</a:t>
            </a:r>
            <a:r>
              <a:rPr lang="en-IN" sz="900" b="1" u="sng" dirty="0">
                <a:latin typeface="Helvetica" panose="020B0604020202020204" pitchFamily="34" charset="0"/>
                <a:cs typeface="Helvetica" panose="020B0604020202020204" pitchFamily="34" charset="0"/>
                <a:hlinkClick r:id="rId3"/>
              </a:rPr>
              <a:t>/</a:t>
            </a:r>
            <a:endParaRPr lang="en-IN" sz="900" b="1" dirty="0">
              <a:latin typeface="Helvetica" panose="020B0604020202020204" pitchFamily="34" charset="0"/>
              <a:cs typeface="Helvetica" panose="020B0604020202020204" pitchFamily="34" charset="0"/>
            </a:endParaRPr>
          </a:p>
        </p:txBody>
      </p:sp>
      <p:sp>
        <p:nvSpPr>
          <p:cNvPr id="10" name="Content Placeholder 2"/>
          <p:cNvSpPr>
            <a:spLocks noGrp="1"/>
          </p:cNvSpPr>
          <p:nvPr>
            <p:ph idx="1"/>
          </p:nvPr>
        </p:nvSpPr>
        <p:spPr>
          <a:xfrm>
            <a:off x="255325" y="1320673"/>
            <a:ext cx="8229600" cy="2764439"/>
          </a:xfrm>
        </p:spPr>
        <p:txBody>
          <a:bodyPr>
            <a:normAutofit/>
          </a:bodyPr>
          <a:lstStyle/>
          <a:p>
            <a:pPr marL="0" indent="0">
              <a:spcBef>
                <a:spcPts val="600"/>
              </a:spcBef>
              <a:buNone/>
            </a:pPr>
            <a:r>
              <a:rPr lang="en-GB" sz="2400" dirty="0">
                <a:solidFill>
                  <a:srgbClr val="002060"/>
                </a:solidFill>
              </a:rPr>
              <a:t>1.</a:t>
            </a:r>
            <a:r>
              <a:rPr lang="en-GB" sz="2400" dirty="0"/>
              <a:t> </a:t>
            </a:r>
            <a:r>
              <a:rPr lang="en-GB" sz="2400" dirty="0">
                <a:solidFill>
                  <a:srgbClr val="0066CC"/>
                </a:solidFill>
              </a:rPr>
              <a:t>Understand  how duty of care contributes to safe practice</a:t>
            </a:r>
            <a:endParaRPr lang="en-GB" sz="2400" dirty="0">
              <a:solidFill>
                <a:srgbClr val="0066CC"/>
              </a:solidFill>
            </a:endParaRPr>
          </a:p>
          <a:p>
            <a:pPr marL="0" indent="0">
              <a:spcBef>
                <a:spcPts val="600"/>
              </a:spcBef>
              <a:buNone/>
            </a:pPr>
            <a:r>
              <a:rPr lang="en-GB" sz="2400" dirty="0">
                <a:solidFill>
                  <a:srgbClr val="002060"/>
                </a:solidFill>
              </a:rPr>
              <a:t>2. </a:t>
            </a:r>
            <a:r>
              <a:rPr lang="en-GB" sz="2400" dirty="0">
                <a:solidFill>
                  <a:srgbClr val="0066CC"/>
                </a:solidFill>
              </a:rPr>
              <a:t>Understand the support available for addressing 	 dilemmas that may arise about duty of care</a:t>
            </a:r>
            <a:endParaRPr lang="en-GB" sz="2400" dirty="0">
              <a:solidFill>
                <a:srgbClr val="0066CC"/>
              </a:solidFill>
            </a:endParaRPr>
          </a:p>
          <a:p>
            <a:pPr marL="0" indent="0">
              <a:spcBef>
                <a:spcPts val="600"/>
              </a:spcBef>
              <a:buNone/>
            </a:pPr>
            <a:r>
              <a:rPr lang="en-GB" sz="2400" dirty="0">
                <a:solidFill>
                  <a:srgbClr val="002060"/>
                </a:solidFill>
              </a:rPr>
              <a:t>3.</a:t>
            </a:r>
            <a:r>
              <a:rPr lang="en-GB" sz="2400" dirty="0">
                <a:solidFill>
                  <a:srgbClr val="0066CC"/>
                </a:solidFill>
              </a:rPr>
              <a:t>Deal with comments and complaints</a:t>
            </a:r>
            <a:endParaRPr lang="en-GB" sz="2400" dirty="0">
              <a:solidFill>
                <a:srgbClr val="0066CC"/>
              </a:solidFill>
            </a:endParaRPr>
          </a:p>
          <a:p>
            <a:pPr marL="0" indent="0">
              <a:spcBef>
                <a:spcPts val="600"/>
              </a:spcBef>
              <a:buNone/>
            </a:pPr>
            <a:r>
              <a:rPr lang="en-GB" sz="2400" dirty="0">
                <a:solidFill>
                  <a:srgbClr val="002060"/>
                </a:solidFill>
              </a:rPr>
              <a:t>4.</a:t>
            </a:r>
            <a:r>
              <a:rPr lang="en-GB" sz="2400" dirty="0"/>
              <a:t> </a:t>
            </a:r>
            <a:r>
              <a:rPr lang="en-GB" sz="2400" dirty="0">
                <a:solidFill>
                  <a:srgbClr val="0066CC"/>
                </a:solidFill>
              </a:rPr>
              <a:t>Deal with incidents, errors and near misses</a:t>
            </a:r>
            <a:endParaRPr lang="en-GB" sz="2400" dirty="0">
              <a:solidFill>
                <a:srgbClr val="0066CC"/>
              </a:solidFill>
            </a:endParaRPr>
          </a:p>
          <a:p>
            <a:pPr marL="0" indent="0">
              <a:spcBef>
                <a:spcPts val="600"/>
              </a:spcBef>
              <a:buNone/>
            </a:pPr>
            <a:r>
              <a:rPr lang="en-GB" sz="2400" dirty="0">
                <a:solidFill>
                  <a:srgbClr val="002060"/>
                </a:solidFill>
              </a:rPr>
              <a:t>5.</a:t>
            </a:r>
            <a:r>
              <a:rPr lang="en-GB" sz="2400" dirty="0">
                <a:solidFill>
                  <a:srgbClr val="0066CC"/>
                </a:solidFill>
              </a:rPr>
              <a:t> Deal with confrontation and difficult situations.</a:t>
            </a:r>
            <a:endParaRPr lang="en-GB" sz="2400" dirty="0">
              <a:solidFill>
                <a:srgbClr val="0066CC"/>
              </a:solidFill>
            </a:endParaRPr>
          </a:p>
          <a:p>
            <a:pPr marL="0" indent="0">
              <a:buNone/>
            </a:pPr>
            <a:endParaRPr lang="en-GB" dirty="0"/>
          </a:p>
        </p:txBody>
      </p:sp>
      <p:sp>
        <p:nvSpPr>
          <p:cNvPr id="11" name="Rectangle 10"/>
          <p:cNvSpPr/>
          <p:nvPr/>
        </p:nvSpPr>
        <p:spPr>
          <a:xfrm>
            <a:off x="3383280" y="6627224"/>
            <a:ext cx="2736304" cy="215444"/>
          </a:xfrm>
          <a:prstGeom prst="rect">
            <a:avLst/>
          </a:prstGeom>
        </p:spPr>
        <p:txBody>
          <a:bodyPr wrap="square">
            <a:spAutoFit/>
          </a:bodyPr>
          <a:lstStyle/>
          <a:p>
            <a:pPr algn="ctr"/>
            <a:r>
              <a:rPr lang="en-US" sz="800" b="1" dirty="0">
                <a:latin typeface="Helvetica" panose="020B0604020202020204" pitchFamily="34" charset="0"/>
                <a:cs typeface="Helvetica" panose="020B0604020202020204" pitchFamily="34" charset="0"/>
              </a:rPr>
              <a:t>Copyright: </a:t>
            </a:r>
            <a:r>
              <a:rPr lang="en-US" sz="800" b="1" dirty="0" err="1">
                <a:latin typeface="Helvetica" panose="020B0604020202020204" pitchFamily="34" charset="0"/>
                <a:cs typeface="Helvetica" panose="020B0604020202020204" pitchFamily="34" charset="0"/>
              </a:rPr>
              <a:t>iCare</a:t>
            </a:r>
            <a:r>
              <a:rPr lang="en-US" sz="800" b="1" dirty="0">
                <a:latin typeface="Helvetica" panose="020B0604020202020204" pitchFamily="34" charset="0"/>
                <a:cs typeface="Helvetica" panose="020B0604020202020204" pitchFamily="34" charset="0"/>
              </a:rPr>
              <a:t> Life Pte. Ltd., Singapore </a:t>
            </a:r>
            <a:endParaRPr lang="en-IN" sz="8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fade">
                                      <p:cBhvr>
                                        <p:cTn id="13" dur="500"/>
                                        <p:tgtEl>
                                          <p:spTgt spid="10">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xEl>
                                              <p:pRg st="3" end="3"/>
                                            </p:txEl>
                                          </p:spTgt>
                                        </p:tgtEl>
                                        <p:attrNameLst>
                                          <p:attrName>style.visibility</p:attrName>
                                        </p:attrNameLst>
                                      </p:cBhvr>
                                      <p:to>
                                        <p:strVal val="visible"/>
                                      </p:to>
                                    </p:set>
                                    <p:animEffect transition="in" filter="fade">
                                      <p:cBhvr>
                                        <p:cTn id="16" dur="500"/>
                                        <p:tgtEl>
                                          <p:spTgt spid="10">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animEffect transition="in" filter="fade">
                                      <p:cBhvr>
                                        <p:cTn id="19"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r>
              <a:rPr lang="en-US" sz="3600" b="1" dirty="0">
                <a:solidFill>
                  <a:schemeClr val="lt1"/>
                </a:solidFill>
                <a:latin typeface="Helvetica Neue"/>
                <a:ea typeface="Helvetica Neue"/>
                <a:cs typeface="Helvetica Neue"/>
              </a:rPr>
              <a:t>Communication Skills</a:t>
            </a:r>
            <a:endParaRPr lang="en-US" sz="3600" b="1" dirty="0">
              <a:solidFill>
                <a:schemeClr val="lt1"/>
              </a:solidFill>
              <a:latin typeface="Helvetica Neue"/>
              <a:ea typeface="Helvetica Neue"/>
              <a:cs typeface="Helvetica Neue"/>
            </a:endParaRPr>
          </a:p>
        </p:txBody>
      </p:sp>
      <p:sp>
        <p:nvSpPr>
          <p:cNvPr id="10" name="TextBox 9"/>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4</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1" cstate="email"/>
          <a:stretch>
            <a:fillRect/>
          </a:stretch>
        </p:blipFill>
        <p:spPr>
          <a:xfrm>
            <a:off x="0" y="1399032"/>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000" dirty="0">
                <a:latin typeface="Helvetica" panose="020B0604020202020204" pitchFamily="34" charset="0"/>
                <a:cs typeface="Helvetica" panose="020B0604020202020204" pitchFamily="34" charset="0"/>
              </a:rPr>
              <a:t>  In this module, you will learn about:</a:t>
            </a:r>
            <a:endParaRPr lang="en-US" sz="30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p:txBody>
          <a:bodyPr>
            <a:normAutofit/>
          </a:bodyPr>
          <a:lstStyle/>
          <a:p>
            <a:pPr lvl="0"/>
            <a:r>
              <a:rPr lang="en-US" sz="3000" dirty="0">
                <a:latin typeface="Helvetica" panose="020B0604020202020204" pitchFamily="34" charset="0"/>
                <a:cs typeface="Helvetica" panose="020B0604020202020204" pitchFamily="34" charset="0"/>
              </a:rPr>
              <a:t>The importance of communicating effectively with the care receiver's family</a:t>
            </a:r>
            <a:endParaRPr lang="en-US" sz="3000" dirty="0">
              <a:latin typeface="Helvetica" panose="020B0604020202020204" pitchFamily="34" charset="0"/>
              <a:cs typeface="Helvetica" panose="020B0604020202020204" pitchFamily="34" charset="0"/>
            </a:endParaRPr>
          </a:p>
          <a:p>
            <a:pPr lvl="0"/>
            <a:r>
              <a:rPr lang="en-US" sz="3000" dirty="0">
                <a:latin typeface="Helvetica" panose="020B0604020202020204" pitchFamily="34" charset="0"/>
                <a:cs typeface="Helvetica" panose="020B0604020202020204" pitchFamily="34" charset="0"/>
              </a:rPr>
              <a:t>How you can communicate effectively with the care receiver’s family</a:t>
            </a:r>
            <a:endParaRPr lang="en-US" sz="3000" dirty="0">
              <a:latin typeface="Helvetica" panose="020B0604020202020204" pitchFamily="34" charset="0"/>
              <a:cs typeface="Helvetica" panose="020B0604020202020204" pitchFamily="34" charset="0"/>
            </a:endParaRPr>
          </a:p>
          <a:p>
            <a:pPr lvl="0"/>
            <a:r>
              <a:rPr lang="en-US" sz="3000" dirty="0">
                <a:latin typeface="Helvetica" panose="020B0604020202020204" pitchFamily="34" charset="0"/>
                <a:cs typeface="Helvetica" panose="020B0604020202020204" pitchFamily="34" charset="0"/>
              </a:rPr>
              <a:t>How you can listen effectively when interacting with the care receiver’s family</a:t>
            </a:r>
            <a:endParaRPr lang="en-US" sz="3000" dirty="0">
              <a:latin typeface="Helvetica" panose="020B0604020202020204" pitchFamily="34" charset="0"/>
              <a:cs typeface="Helvetica" panose="020B0604020202020204" pitchFamily="34" charset="0"/>
            </a:endParaRPr>
          </a:p>
          <a:p>
            <a:pPr lvl="0"/>
            <a:endParaRPr lang="en-US" sz="3000" dirty="0">
              <a:latin typeface="Helvetica" panose="020B0604020202020204" pitchFamily="34" charset="0"/>
              <a:cs typeface="Helvetica" panose="020B0604020202020204" pitchFamily="34" charset="0"/>
            </a:endParaRPr>
          </a:p>
        </p:txBody>
      </p:sp>
      <p:sp>
        <p:nvSpPr>
          <p:cNvPr id="4" name="TextBox 3"/>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5</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Helvetica" panose="020B0604020202020204" pitchFamily="34" charset="0"/>
                <a:cs typeface="Helvetica" panose="020B0604020202020204" pitchFamily="34" charset="0"/>
              </a:rPr>
              <a:t>Let’s Watch</a:t>
            </a:r>
            <a:endParaRPr lang="en-US" sz="30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p:txBody>
          <a:bodyPr>
            <a:normAutofit/>
          </a:bodyPr>
          <a:lstStyle/>
          <a:p>
            <a:endParaRPr lang="en-US" sz="3000" dirty="0">
              <a:latin typeface="Helvetica" panose="020B0604020202020204" pitchFamily="34" charset="0"/>
              <a:cs typeface="Helvetica" panose="020B0604020202020204" pitchFamily="34" charset="0"/>
            </a:endParaRPr>
          </a:p>
          <a:p>
            <a:endParaRPr lang="en-US" sz="3000" dirty="0">
              <a:latin typeface="Helvetica" panose="020B0604020202020204" pitchFamily="34" charset="0"/>
              <a:cs typeface="Helvetica" panose="020B0604020202020204" pitchFamily="34" charset="0"/>
            </a:endParaRPr>
          </a:p>
          <a:p>
            <a:endParaRPr lang="en-US" sz="3000" dirty="0">
              <a:latin typeface="Helvetica" panose="020B0604020202020204" pitchFamily="34" charset="0"/>
              <a:cs typeface="Helvetica" panose="020B0604020202020204" pitchFamily="34" charset="0"/>
            </a:endParaRPr>
          </a:p>
          <a:p>
            <a:endParaRPr lang="en-US" sz="3000" dirty="0">
              <a:latin typeface="Helvetica" panose="020B0604020202020204" pitchFamily="34" charset="0"/>
              <a:cs typeface="Helvetica" panose="020B0604020202020204" pitchFamily="34" charset="0"/>
            </a:endParaRPr>
          </a:p>
        </p:txBody>
      </p:sp>
      <p:pic>
        <p:nvPicPr>
          <p:cNvPr id="7" name="Picture 6">
            <a:hlinkClick r:id="rId1" action="ppaction://hlinkfile"/>
          </p:cNvPr>
          <p:cNvPicPr>
            <a:picLocks noChangeAspect="1"/>
          </p:cNvPicPr>
          <p:nvPr/>
        </p:nvPicPr>
        <p:blipFill>
          <a:blip r:embed="rId2" cstate="email"/>
          <a:stretch>
            <a:fillRect/>
          </a:stretch>
        </p:blipFill>
        <p:spPr>
          <a:xfrm>
            <a:off x="1295400" y="2743200"/>
            <a:ext cx="6606332" cy="1264920"/>
          </a:xfrm>
          <a:prstGeom prst="rect">
            <a:avLst/>
          </a:prstGeom>
        </p:spPr>
      </p:pic>
      <p:sp>
        <p:nvSpPr>
          <p:cNvPr id="8" name="Rectangle 7"/>
          <p:cNvSpPr/>
          <p:nvPr/>
        </p:nvSpPr>
        <p:spPr>
          <a:xfrm>
            <a:off x="1295400" y="2852936"/>
            <a:ext cx="6606332" cy="1015663"/>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hlinkClick r:id="rId1" action="ppaction://hlinkfile"/>
              </a:rPr>
              <a:t>Communication and Listening Skills with the Family</a:t>
            </a:r>
            <a:endParaRPr lang="en-US" sz="3000" b="1" dirty="0">
              <a:latin typeface="Helvetica" panose="020B0604020202020204" pitchFamily="34" charset="0"/>
              <a:cs typeface="Helvetica" panose="020B0604020202020204" pitchFamily="34" charset="0"/>
            </a:endParaRPr>
          </a:p>
        </p:txBody>
      </p:sp>
      <p:sp>
        <p:nvSpPr>
          <p:cNvPr id="6" name="TextBox 5"/>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6</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9" name="Rectangle 8"/>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r>
              <a:rPr lang="en-US" sz="3600" b="1" dirty="0">
                <a:solidFill>
                  <a:schemeClr val="lt1"/>
                </a:solidFill>
                <a:latin typeface="Helvetica Neue"/>
                <a:ea typeface="Helvetica Neue"/>
                <a:cs typeface="Helvetica Neue"/>
              </a:rPr>
              <a:t>Giving Privacy</a:t>
            </a:r>
            <a:endParaRPr lang="en-US" sz="3600" b="1" dirty="0">
              <a:solidFill>
                <a:schemeClr val="lt1"/>
              </a:solidFill>
              <a:latin typeface="Helvetica Neue"/>
              <a:ea typeface="Helvetica Neue"/>
              <a:cs typeface="Helvetica Neue"/>
            </a:endParaRPr>
          </a:p>
        </p:txBody>
      </p:sp>
      <p:sp>
        <p:nvSpPr>
          <p:cNvPr id="10" name="TextBox 9"/>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7</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Picture 12"/>
          <p:cNvPicPr preferRelativeResize="0"/>
          <p:nvPr/>
        </p:nvPicPr>
        <p:blipFill>
          <a:blip r:embed="rId1" cstate="email"/>
          <a:stretch>
            <a:fillRect/>
          </a:stretch>
        </p:blipFill>
        <p:spPr>
          <a:xfrm>
            <a:off x="0" y="1399339"/>
            <a:ext cx="9144000" cy="515721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000" dirty="0"/>
              <a:t>  In this module, you will learn about:</a:t>
            </a:r>
            <a:endParaRPr lang="en-US" sz="3000" dirty="0"/>
          </a:p>
        </p:txBody>
      </p:sp>
      <p:sp>
        <p:nvSpPr>
          <p:cNvPr id="3" name="Content Placeholder 2"/>
          <p:cNvSpPr>
            <a:spLocks noGrp="1"/>
          </p:cNvSpPr>
          <p:nvPr>
            <p:ph idx="1"/>
          </p:nvPr>
        </p:nvSpPr>
        <p:spPr/>
        <p:txBody>
          <a:bodyPr>
            <a:normAutofit/>
          </a:bodyPr>
          <a:lstStyle/>
          <a:p>
            <a:pPr lvl="0"/>
            <a:r>
              <a:rPr lang="en-US" sz="3000" dirty="0"/>
              <a:t>Importance of giving privacy to the care receiver’s family </a:t>
            </a:r>
            <a:endParaRPr lang="en-US" sz="3000" dirty="0"/>
          </a:p>
          <a:p>
            <a:pPr lvl="0"/>
            <a:r>
              <a:rPr lang="en-US" sz="3000" dirty="0"/>
              <a:t>How to give privacy to the care receiver’s family</a:t>
            </a:r>
            <a:endParaRPr lang="en-US" sz="3000" b="1" dirty="0"/>
          </a:p>
          <a:p>
            <a:endParaRPr lang="en-US" sz="3000" b="1" dirty="0"/>
          </a:p>
        </p:txBody>
      </p:sp>
      <p:sp>
        <p:nvSpPr>
          <p:cNvPr id="4" name="TextBox 3"/>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8</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Helvetica" panose="020B0604020202020204" pitchFamily="34" charset="0"/>
                <a:cs typeface="Helvetica" panose="020B0604020202020204" pitchFamily="34" charset="0"/>
              </a:rPr>
              <a:t>Let’s Watch</a:t>
            </a:r>
            <a:endParaRPr lang="en-US" sz="30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p:txBody>
          <a:bodyPr>
            <a:normAutofit/>
          </a:bodyPr>
          <a:lstStyle/>
          <a:p>
            <a:endParaRPr lang="en-US" sz="3000" dirty="0">
              <a:latin typeface="Helvetica" panose="020B0604020202020204" pitchFamily="34" charset="0"/>
              <a:cs typeface="Helvetica" panose="020B0604020202020204" pitchFamily="34" charset="0"/>
            </a:endParaRPr>
          </a:p>
          <a:p>
            <a:endParaRPr lang="en-US" sz="3000" dirty="0">
              <a:latin typeface="Helvetica" panose="020B0604020202020204" pitchFamily="34" charset="0"/>
              <a:cs typeface="Helvetica" panose="020B0604020202020204" pitchFamily="34" charset="0"/>
            </a:endParaRPr>
          </a:p>
          <a:p>
            <a:endParaRPr lang="en-US" sz="3000" dirty="0">
              <a:latin typeface="Helvetica" panose="020B0604020202020204" pitchFamily="34" charset="0"/>
              <a:cs typeface="Helvetica" panose="020B0604020202020204" pitchFamily="34" charset="0"/>
            </a:endParaRPr>
          </a:p>
          <a:p>
            <a:endParaRPr lang="en-US" sz="3000" dirty="0">
              <a:latin typeface="Helvetica" panose="020B0604020202020204" pitchFamily="34" charset="0"/>
              <a:cs typeface="Helvetica" panose="020B0604020202020204" pitchFamily="34" charset="0"/>
            </a:endParaRPr>
          </a:p>
        </p:txBody>
      </p:sp>
      <p:pic>
        <p:nvPicPr>
          <p:cNvPr id="7" name="Picture 6">
            <a:hlinkClick r:id="rId1" action="ppaction://hlinkfile"/>
          </p:cNvPr>
          <p:cNvPicPr>
            <a:picLocks noChangeAspect="1"/>
          </p:cNvPicPr>
          <p:nvPr/>
        </p:nvPicPr>
        <p:blipFill>
          <a:blip r:embed="rId2" cstate="email"/>
          <a:stretch>
            <a:fillRect/>
          </a:stretch>
        </p:blipFill>
        <p:spPr>
          <a:xfrm>
            <a:off x="1295400" y="2743200"/>
            <a:ext cx="6606332" cy="1264920"/>
          </a:xfrm>
          <a:prstGeom prst="rect">
            <a:avLst/>
          </a:prstGeom>
        </p:spPr>
      </p:pic>
      <p:sp>
        <p:nvSpPr>
          <p:cNvPr id="8" name="Rectangle 7"/>
          <p:cNvSpPr/>
          <p:nvPr/>
        </p:nvSpPr>
        <p:spPr>
          <a:xfrm>
            <a:off x="1295400" y="2852936"/>
            <a:ext cx="6606332" cy="1015663"/>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hlinkClick r:id="rId1" action="ppaction://hlinkfile"/>
              </a:rPr>
              <a:t>Giving Privacy to Care Receiver’s Family</a:t>
            </a:r>
            <a:endParaRPr lang="en-US" sz="3000" b="1" dirty="0">
              <a:latin typeface="Helvetica" panose="020B0604020202020204" pitchFamily="34" charset="0"/>
              <a:cs typeface="Helvetica" panose="020B0604020202020204" pitchFamily="34" charset="0"/>
            </a:endParaRPr>
          </a:p>
        </p:txBody>
      </p:sp>
      <p:sp>
        <p:nvSpPr>
          <p:cNvPr id="6" name="TextBox 5"/>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9</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9" name="Rectangle 8"/>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r>
              <a:rPr lang="en-US" sz="3600" b="1" dirty="0">
                <a:solidFill>
                  <a:schemeClr val="lt1"/>
                </a:solidFill>
                <a:latin typeface="Helvetica Neue"/>
                <a:ea typeface="Helvetica Neue"/>
                <a:cs typeface="Helvetica Neue"/>
              </a:rPr>
              <a:t>Working with Doctors</a:t>
            </a:r>
            <a:endParaRPr lang="en-US" sz="3600" b="1" dirty="0">
              <a:solidFill>
                <a:schemeClr val="lt1"/>
              </a:solidFill>
              <a:latin typeface="Helvetica Neue"/>
              <a:ea typeface="Helvetica Neue"/>
              <a:cs typeface="Helvetica Neue"/>
            </a:endParaRPr>
          </a:p>
        </p:txBody>
      </p:sp>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10</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1" cstate="email"/>
          <a:stretch>
            <a:fillRect/>
          </a:stretch>
        </p:blipFill>
        <p:spPr>
          <a:xfrm>
            <a:off x="0" y="137160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000" dirty="0">
                <a:latin typeface="Helvetica" panose="020B0604020202020204" pitchFamily="34" charset="0"/>
                <a:cs typeface="Helvetica" panose="020B0604020202020204" pitchFamily="34" charset="0"/>
              </a:rPr>
              <a:t>  In this module, you will learn about:</a:t>
            </a:r>
            <a:endParaRPr lang="en-US" sz="30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p:txBody>
          <a:bodyPr>
            <a:normAutofit/>
          </a:bodyPr>
          <a:lstStyle/>
          <a:p>
            <a:pPr lvl="0"/>
            <a:r>
              <a:rPr lang="en-US" sz="3000" dirty="0">
                <a:latin typeface="Helvetica" panose="020B0604020202020204" pitchFamily="34" charset="0"/>
                <a:cs typeface="Helvetica" panose="020B0604020202020204" pitchFamily="34" charset="0"/>
              </a:rPr>
              <a:t>How can you help a doctor understand the cause of the disease the person has, by providing the necessary information</a:t>
            </a:r>
            <a:endParaRPr lang="en-US" sz="3000" dirty="0">
              <a:latin typeface="Helvetica" panose="020B0604020202020204" pitchFamily="34" charset="0"/>
              <a:cs typeface="Helvetica" panose="020B0604020202020204" pitchFamily="34" charset="0"/>
            </a:endParaRPr>
          </a:p>
          <a:p>
            <a:pPr lvl="0"/>
            <a:r>
              <a:rPr lang="en-US" sz="3000" dirty="0">
                <a:latin typeface="Helvetica" panose="020B0604020202020204" pitchFamily="34" charset="0"/>
                <a:cs typeface="Helvetica" panose="020B0604020202020204" pitchFamily="34" charset="0"/>
              </a:rPr>
              <a:t>What vitals should be checked daily</a:t>
            </a:r>
            <a:endParaRPr lang="en-US" sz="3000" dirty="0">
              <a:latin typeface="Helvetica" panose="020B0604020202020204" pitchFamily="34" charset="0"/>
              <a:cs typeface="Helvetica" panose="020B0604020202020204" pitchFamily="34" charset="0"/>
            </a:endParaRPr>
          </a:p>
          <a:p>
            <a:pPr lvl="0"/>
            <a:r>
              <a:rPr lang="en-US" sz="3000" dirty="0">
                <a:latin typeface="Helvetica" panose="020B0604020202020204" pitchFamily="34" charset="0"/>
                <a:cs typeface="Helvetica" panose="020B0604020202020204" pitchFamily="34" charset="0"/>
              </a:rPr>
              <a:t>What information should be recorded on a daily basis</a:t>
            </a:r>
            <a:endParaRPr lang="en-US" sz="3000" dirty="0">
              <a:latin typeface="Helvetica" panose="020B0604020202020204" pitchFamily="34" charset="0"/>
              <a:cs typeface="Helvetica" panose="020B0604020202020204" pitchFamily="34" charset="0"/>
            </a:endParaRPr>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Helvetica" panose="020B0604020202020204" pitchFamily="34" charset="0"/>
                <a:cs typeface="Helvetica" panose="020B0604020202020204" pitchFamily="34" charset="0"/>
              </a:rPr>
              <a:t>Let’s Watch</a:t>
            </a:r>
            <a:endParaRPr lang="en-US" sz="30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p:txBody>
          <a:bodyPr>
            <a:normAutofit/>
          </a:bodyPr>
          <a:lstStyle/>
          <a:p>
            <a:endParaRPr lang="en-US" sz="3000" dirty="0">
              <a:latin typeface="Helvetica" panose="020B0604020202020204" pitchFamily="34" charset="0"/>
              <a:cs typeface="Helvetica" panose="020B0604020202020204" pitchFamily="34" charset="0"/>
            </a:endParaRPr>
          </a:p>
          <a:p>
            <a:endParaRPr lang="en-US" sz="3000" dirty="0">
              <a:latin typeface="Helvetica" panose="020B0604020202020204" pitchFamily="34" charset="0"/>
              <a:cs typeface="Helvetica" panose="020B0604020202020204" pitchFamily="34" charset="0"/>
            </a:endParaRPr>
          </a:p>
          <a:p>
            <a:endParaRPr lang="en-US" sz="3000" dirty="0">
              <a:latin typeface="Helvetica" panose="020B0604020202020204" pitchFamily="34" charset="0"/>
              <a:cs typeface="Helvetica" panose="020B0604020202020204" pitchFamily="34" charset="0"/>
            </a:endParaRPr>
          </a:p>
          <a:p>
            <a:endParaRPr lang="en-US" sz="3000" dirty="0">
              <a:latin typeface="Helvetica" panose="020B0604020202020204" pitchFamily="34" charset="0"/>
              <a:cs typeface="Helvetica" panose="020B0604020202020204" pitchFamily="34" charset="0"/>
            </a:endParaRPr>
          </a:p>
        </p:txBody>
      </p:sp>
      <p:pic>
        <p:nvPicPr>
          <p:cNvPr id="7" name="Picture 6">
            <a:hlinkClick r:id="rId1" action="ppaction://hlinkfile"/>
          </p:cNvPr>
          <p:cNvPicPr>
            <a:picLocks noChangeAspect="1"/>
          </p:cNvPicPr>
          <p:nvPr/>
        </p:nvPicPr>
        <p:blipFill>
          <a:blip r:embed="rId2" cstate="email"/>
          <a:stretch>
            <a:fillRect/>
          </a:stretch>
        </p:blipFill>
        <p:spPr>
          <a:xfrm>
            <a:off x="1295400" y="2743200"/>
            <a:ext cx="6606332" cy="1264920"/>
          </a:xfrm>
          <a:prstGeom prst="rect">
            <a:avLst/>
          </a:prstGeom>
        </p:spPr>
      </p:pic>
      <p:sp>
        <p:nvSpPr>
          <p:cNvPr id="8" name="Rectangle 7"/>
          <p:cNvSpPr/>
          <p:nvPr/>
        </p:nvSpPr>
        <p:spPr>
          <a:xfrm>
            <a:off x="1295400" y="3091026"/>
            <a:ext cx="6606332" cy="553998"/>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hlinkClick r:id="rId1" action="ppaction://hlinkfile"/>
              </a:rPr>
              <a:t>Working with Doctors</a:t>
            </a:r>
            <a:endParaRPr lang="en-US" sz="3000" b="1" dirty="0">
              <a:latin typeface="Helvetica" panose="020B0604020202020204" pitchFamily="34" charset="0"/>
              <a:cs typeface="Helvetica" panose="020B0604020202020204" pitchFamily="34" charset="0"/>
            </a:endParaRPr>
          </a:p>
        </p:txBody>
      </p:sp>
      <p:sp>
        <p:nvSpPr>
          <p:cNvPr id="6" name="TextBox 5"/>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12</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9" name="Rectangle 8"/>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0" y="-18373"/>
            <a:ext cx="9144000" cy="6876373"/>
          </a:xfrm>
          <a:prstGeom prst="rect">
            <a:avLst/>
          </a:prstGeom>
          <a:ln>
            <a:solidFill>
              <a:srgbClr val="7030A0"/>
            </a:solid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1" y="-18256"/>
            <a:ext cx="9143999" cy="1143000"/>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What is your duty of care?</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4797631" y="1320673"/>
            <a:ext cx="4073236" cy="1185021"/>
          </a:xfrm>
        </p:spPr>
        <p:txBody>
          <a:bodyPr>
            <a:normAutofit lnSpcReduction="10000"/>
          </a:bodyPr>
          <a:lstStyle/>
          <a:p>
            <a:pPr marL="0" indent="0">
              <a:buNone/>
            </a:pPr>
            <a:r>
              <a:rPr lang="en-GB" sz="2400" dirty="0">
                <a:latin typeface="Helvetica" panose="020B0604020202020204" pitchFamily="34" charset="0"/>
                <a:cs typeface="Helvetica" panose="020B0604020202020204" pitchFamily="34" charset="0"/>
              </a:rPr>
              <a:t>You have a duty of care to all those receiving care and support in your workplace</a:t>
            </a:r>
            <a:endParaRPr lang="en-GB" sz="2400" dirty="0">
              <a:latin typeface="Helvetica" panose="020B0604020202020204" pitchFamily="34" charset="0"/>
              <a:cs typeface="Helvetica" panose="020B0604020202020204" pitchFamily="34" charset="0"/>
            </a:endParaRPr>
          </a:p>
          <a:p>
            <a:endParaRPr lang="en-GB" sz="2000" dirty="0">
              <a:latin typeface="Helvetica" panose="020B0604020202020204" pitchFamily="34" charset="0"/>
              <a:cs typeface="Helvetica" panose="020B0604020202020204" pitchFamily="34" charset="0"/>
            </a:endParaRPr>
          </a:p>
        </p:txBody>
      </p:sp>
      <p:pic>
        <p:nvPicPr>
          <p:cNvPr id="4" name="Picture 3"/>
          <p:cNvPicPr>
            <a:picLocks noChangeAspect="1"/>
          </p:cNvPicPr>
          <p:nvPr/>
        </p:nvPicPr>
        <p:blipFill rotWithShape="1">
          <a:blip r:embed="rId1" cstate="email"/>
          <a:srcRect/>
          <a:stretch>
            <a:fillRect/>
          </a:stretch>
        </p:blipFill>
        <p:spPr>
          <a:xfrm>
            <a:off x="255325" y="1296923"/>
            <a:ext cx="4327595" cy="3560085"/>
          </a:xfrm>
          <a:prstGeom prst="rect">
            <a:avLst/>
          </a:prstGeom>
        </p:spPr>
      </p:pic>
      <p:sp>
        <p:nvSpPr>
          <p:cNvPr id="5" name="Rectangle 4"/>
          <p:cNvSpPr/>
          <p:nvPr/>
        </p:nvSpPr>
        <p:spPr>
          <a:xfrm>
            <a:off x="4756563" y="2725294"/>
            <a:ext cx="4121235" cy="2127719"/>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b="1" dirty="0">
                <a:latin typeface="Helvetica" panose="020B0604020202020204" pitchFamily="34" charset="0"/>
                <a:cs typeface="Helvetica" panose="020B0604020202020204" pitchFamily="34" charset="0"/>
              </a:rPr>
              <a:t>A Duty of Care is the duty </a:t>
            </a:r>
            <a:br>
              <a:rPr lang="en-GB" sz="2000" b="1" dirty="0">
                <a:latin typeface="Helvetica" panose="020B0604020202020204" pitchFamily="34" charset="0"/>
                <a:cs typeface="Helvetica" panose="020B0604020202020204" pitchFamily="34" charset="0"/>
              </a:rPr>
            </a:br>
            <a:r>
              <a:rPr lang="en-GB" sz="2000" b="1" dirty="0">
                <a:latin typeface="Helvetica" panose="020B0604020202020204" pitchFamily="34" charset="0"/>
                <a:cs typeface="Helvetica" panose="020B0604020202020204" pitchFamily="34" charset="0"/>
              </a:rPr>
              <a:t>to promote </a:t>
            </a:r>
            <a:r>
              <a:rPr lang="en-GB" sz="2000" b="1" dirty="0">
                <a:solidFill>
                  <a:srgbClr val="0066CC"/>
                </a:solidFill>
                <a:latin typeface="Helvetica" panose="020B0604020202020204" pitchFamily="34" charset="0"/>
                <a:cs typeface="Helvetica" panose="020B0604020202020204" pitchFamily="34" charset="0"/>
              </a:rPr>
              <a:t>wellbeing</a:t>
            </a:r>
            <a:r>
              <a:rPr lang="en-GB" sz="2000" b="1" dirty="0">
                <a:latin typeface="Helvetica" panose="020B0604020202020204" pitchFamily="34" charset="0"/>
                <a:cs typeface="Helvetica" panose="020B0604020202020204" pitchFamily="34" charset="0"/>
              </a:rPr>
              <a:t> and make sure that people are kept safe from harm, abuse and injury</a:t>
            </a:r>
            <a:endParaRPr lang="en-GB" sz="2000" b="1" dirty="0">
              <a:latin typeface="Helvetica" panose="020B0604020202020204" pitchFamily="34" charset="0"/>
              <a:cs typeface="Helvetica" panose="020B0604020202020204" pitchFamily="34" charset="0"/>
            </a:endParaRPr>
          </a:p>
        </p:txBody>
      </p:sp>
      <p:grpSp>
        <p:nvGrpSpPr>
          <p:cNvPr id="9" name="Group 8"/>
          <p:cNvGrpSpPr/>
          <p:nvPr/>
        </p:nvGrpSpPr>
        <p:grpSpPr>
          <a:xfrm>
            <a:off x="252353" y="4890418"/>
            <a:ext cx="8639293" cy="1376748"/>
            <a:chOff x="252353" y="4890418"/>
            <a:chExt cx="8639293" cy="1376748"/>
          </a:xfrm>
        </p:grpSpPr>
        <p:sp>
          <p:nvSpPr>
            <p:cNvPr id="6" name="Rectangle 5"/>
            <p:cNvSpPr/>
            <p:nvPr/>
          </p:nvSpPr>
          <p:spPr>
            <a:xfrm>
              <a:off x="252353" y="5120452"/>
              <a:ext cx="8639293" cy="114671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7" name="Picture 6"/>
            <p:cNvPicPr>
              <a:picLocks noChangeAspect="1"/>
            </p:cNvPicPr>
            <p:nvPr/>
          </p:nvPicPr>
          <p:blipFill>
            <a:blip r:embed="rId2" cstate="email"/>
            <a:stretch>
              <a:fillRect/>
            </a:stretch>
          </p:blipFill>
          <p:spPr>
            <a:xfrm>
              <a:off x="323603" y="4890418"/>
              <a:ext cx="1252841" cy="651802"/>
            </a:xfrm>
            <a:prstGeom prst="rect">
              <a:avLst/>
            </a:prstGeom>
          </p:spPr>
        </p:pic>
        <p:sp>
          <p:nvSpPr>
            <p:cNvPr id="8" name="TextBox 7"/>
            <p:cNvSpPr txBox="1"/>
            <p:nvPr/>
          </p:nvSpPr>
          <p:spPr>
            <a:xfrm>
              <a:off x="255324" y="5436169"/>
              <a:ext cx="8622473" cy="584775"/>
            </a:xfrm>
            <a:prstGeom prst="rect">
              <a:avLst/>
            </a:prstGeom>
            <a:noFill/>
          </p:spPr>
          <p:txBody>
            <a:bodyPr wrap="square" rtlCol="0">
              <a:spAutoFit/>
            </a:bodyPr>
            <a:lstStyle/>
            <a:p>
              <a:r>
                <a:rPr lang="en-GB" sz="1600" b="1" dirty="0">
                  <a:solidFill>
                    <a:srgbClr val="0066CC"/>
                  </a:solidFill>
                  <a:latin typeface="Arial" panose="020B0604020202020204" pitchFamily="34" charset="0"/>
                  <a:cs typeface="Arial" panose="020B0604020202020204" pitchFamily="34" charset="0"/>
                </a:rPr>
                <a:t>Wellbeing: </a:t>
              </a:r>
              <a:r>
                <a:rPr lang="en-GB" sz="1600" dirty="0">
                  <a:latin typeface="Arial" panose="020B0604020202020204" pitchFamily="34" charset="0"/>
                  <a:cs typeface="Arial" panose="020B0604020202020204" pitchFamily="34" charset="0"/>
                </a:rPr>
                <a:t>Wellbeing could be defined as the positive way in which a person feels and thinks </a:t>
              </a:r>
              <a:br>
                <a:rPr lang="en-GB" sz="1600" dirty="0">
                  <a:latin typeface="Arial" panose="020B0604020202020204" pitchFamily="34" charset="0"/>
                  <a:cs typeface="Arial" panose="020B0604020202020204" pitchFamily="34" charset="0"/>
                </a:rPr>
              </a:br>
              <a:r>
                <a:rPr lang="en-GB" sz="1600" dirty="0">
                  <a:latin typeface="Arial" panose="020B0604020202020204" pitchFamily="34" charset="0"/>
                  <a:cs typeface="Arial" panose="020B0604020202020204" pitchFamily="34" charset="0"/>
                </a:rPr>
                <a:t>of themselves.</a:t>
              </a:r>
              <a:endParaRPr lang="en-GB" sz="1600" dirty="0">
                <a:latin typeface="Arial" panose="020B0604020202020204" pitchFamily="34" charset="0"/>
                <a:cs typeface="Arial" panose="020B0604020202020204" pitchFamily="34" charset="0"/>
              </a:endParaRPr>
            </a:p>
          </p:txBody>
        </p:sp>
      </p:grpSp>
      <p:pic>
        <p:nvPicPr>
          <p:cNvPr id="10" name="Picture 9"/>
          <p:cNvPicPr/>
          <p:nvPr/>
        </p:nvPicPr>
        <p:blipFill rotWithShape="1">
          <a:blip r:embed="rId3" cstate="email"/>
          <a:srcRect l="-8812" t="-35807" r="-8812" b="-35807"/>
          <a:stretch>
            <a:fillRect/>
          </a:stretch>
        </p:blipFill>
        <p:spPr>
          <a:xfrm>
            <a:off x="8110847" y="584501"/>
            <a:ext cx="718859" cy="597960"/>
          </a:xfrm>
          <a:prstGeom prst="ellipse">
            <a:avLst/>
          </a:prstGeom>
          <a:solidFill>
            <a:srgbClr val="002060"/>
          </a:solidFill>
          <a:ln w="31750">
            <a:solidFill>
              <a:schemeClr val="bg1"/>
            </a:solidFill>
          </a:ln>
        </p:spPr>
      </p:pic>
      <p:sp>
        <p:nvSpPr>
          <p:cNvPr id="11" name="TextBox 10"/>
          <p:cNvSpPr txBox="1"/>
          <p:nvPr/>
        </p:nvSpPr>
        <p:spPr>
          <a:xfrm>
            <a:off x="-36512" y="6453336"/>
            <a:ext cx="3934948" cy="353943"/>
          </a:xfrm>
          <a:prstGeom prst="rect">
            <a:avLst/>
          </a:prstGeom>
          <a:noFill/>
        </p:spPr>
        <p:txBody>
          <a:bodyPr wrap="square" rtlCol="0">
            <a:spAutoFit/>
          </a:bodyPr>
          <a:lstStyle/>
          <a:p>
            <a:r>
              <a:rPr lang="en-US" sz="800" b="1" dirty="0">
                <a:latin typeface="Helvetica" panose="020B0604020202020204" pitchFamily="34" charset="0"/>
                <a:cs typeface="Helvetica" panose="020B0604020202020204" pitchFamily="34" charset="0"/>
              </a:rPr>
              <a:t>Source:  </a:t>
            </a:r>
            <a:r>
              <a:rPr lang="en-IN" sz="800" b="1" dirty="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4"/>
              </a:rPr>
              <a:t>http://www.skillsforhealth.org.uk/</a:t>
            </a:r>
            <a:endParaRPr lang="en-IN" sz="800" b="1" dirty="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Skills for Care </a:t>
            </a:r>
            <a:r>
              <a:rPr lang="en-US" sz="800" b="1" dirty="0">
                <a:latin typeface="Helvetica" panose="020B0604020202020204" pitchFamily="34" charset="0"/>
                <a:cs typeface="Helvetica" panose="020B0604020202020204" pitchFamily="34" charset="0"/>
              </a:rPr>
              <a:t>–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5"/>
              </a:rPr>
              <a:t>http://www.skillsforcare.org.uk</a:t>
            </a:r>
            <a:r>
              <a:rPr lang="en-IN" sz="900" b="1" u="sng" dirty="0">
                <a:latin typeface="Helvetica" panose="020B0604020202020204" pitchFamily="34" charset="0"/>
                <a:cs typeface="Helvetica" panose="020B0604020202020204" pitchFamily="34" charset="0"/>
                <a:hlinkClick r:id="rId5"/>
              </a:rPr>
              <a:t>/</a:t>
            </a:r>
            <a:endParaRPr lang="en-IN" sz="900" b="1" dirty="0">
              <a:latin typeface="Helvetica" panose="020B0604020202020204" pitchFamily="34" charset="0"/>
              <a:cs typeface="Helvetica" panose="020B0604020202020204" pitchFamily="34" charset="0"/>
            </a:endParaRPr>
          </a:p>
        </p:txBody>
      </p:sp>
      <p:sp>
        <p:nvSpPr>
          <p:cNvPr id="13" name="TextBox 12"/>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4" name="Rectangle 13"/>
          <p:cNvSpPr/>
          <p:nvPr/>
        </p:nvSpPr>
        <p:spPr>
          <a:xfrm>
            <a:off x="3383280" y="6627224"/>
            <a:ext cx="2736304" cy="215444"/>
          </a:xfrm>
          <a:prstGeom prst="rect">
            <a:avLst/>
          </a:prstGeom>
        </p:spPr>
        <p:txBody>
          <a:bodyPr wrap="square">
            <a:spAutoFit/>
          </a:bodyPr>
          <a:lstStyle/>
          <a:p>
            <a:pPr algn="ctr"/>
            <a:r>
              <a:rPr lang="en-US" sz="800" b="1" dirty="0">
                <a:latin typeface="Helvetica" panose="020B0604020202020204" pitchFamily="34" charset="0"/>
                <a:cs typeface="Helvetica" panose="020B0604020202020204" pitchFamily="34" charset="0"/>
              </a:rPr>
              <a:t>Copyright: </a:t>
            </a:r>
            <a:r>
              <a:rPr lang="en-US" sz="800" b="1" dirty="0" err="1">
                <a:latin typeface="Helvetica" panose="020B0604020202020204" pitchFamily="34" charset="0"/>
                <a:cs typeface="Helvetica" panose="020B0604020202020204" pitchFamily="34" charset="0"/>
              </a:rPr>
              <a:t>iCare</a:t>
            </a:r>
            <a:r>
              <a:rPr lang="en-US" sz="800" b="1" dirty="0">
                <a:latin typeface="Helvetica" panose="020B0604020202020204" pitchFamily="34" charset="0"/>
                <a:cs typeface="Helvetica" panose="020B0604020202020204" pitchFamily="34" charset="0"/>
              </a:rPr>
              <a:t> Life Pte. Ltd., Singapore </a:t>
            </a:r>
            <a:endParaRPr lang="en-IN" sz="8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0" y="0"/>
            <a:ext cx="9144000" cy="1043608"/>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What do I need to do?</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255324" y="1237548"/>
            <a:ext cx="8651169" cy="2396296"/>
          </a:xfrm>
        </p:spPr>
        <p:txBody>
          <a:bodyPr>
            <a:normAutofit fontScale="92500" lnSpcReduction="20000"/>
          </a:bodyPr>
          <a:lstStyle/>
          <a:p>
            <a:pPr marL="0" indent="0">
              <a:buNone/>
            </a:pPr>
            <a:r>
              <a:rPr lang="en-GB" sz="2600" dirty="0">
                <a:latin typeface="Helvetica" panose="020B0604020202020204" pitchFamily="34" charset="0"/>
                <a:cs typeface="Helvetica" panose="020B0604020202020204" pitchFamily="34" charset="0"/>
              </a:rPr>
              <a:t>Workers must have the knowledge and skills to act on their duty of care, and must be able to:</a:t>
            </a:r>
            <a:endParaRPr lang="en-GB" sz="2600" dirty="0">
              <a:latin typeface="Helvetica" panose="020B0604020202020204" pitchFamily="34" charset="0"/>
              <a:cs typeface="Helvetica" panose="020B0604020202020204" pitchFamily="34" charset="0"/>
            </a:endParaRPr>
          </a:p>
          <a:p>
            <a:r>
              <a:rPr lang="en-GB" sz="2600" dirty="0">
                <a:latin typeface="Helvetica" panose="020B0604020202020204" pitchFamily="34" charset="0"/>
                <a:cs typeface="Helvetica" panose="020B0604020202020204" pitchFamily="34" charset="0"/>
              </a:rPr>
              <a:t>Identify areas of concern </a:t>
            </a:r>
            <a:endParaRPr lang="en-GB" sz="2600" dirty="0">
              <a:latin typeface="Helvetica" panose="020B0604020202020204" pitchFamily="34" charset="0"/>
              <a:cs typeface="Helvetica" panose="020B0604020202020204" pitchFamily="34" charset="0"/>
            </a:endParaRPr>
          </a:p>
          <a:p>
            <a:r>
              <a:rPr lang="en-GB" sz="2600" dirty="0">
                <a:latin typeface="Helvetica" panose="020B0604020202020204" pitchFamily="34" charset="0"/>
                <a:cs typeface="Helvetica" panose="020B0604020202020204" pitchFamily="34" charset="0"/>
              </a:rPr>
              <a:t>Report concerns in agreed ways</a:t>
            </a:r>
            <a:endParaRPr lang="en-GB" sz="2600" dirty="0">
              <a:latin typeface="Helvetica" panose="020B0604020202020204" pitchFamily="34" charset="0"/>
              <a:cs typeface="Helvetica" panose="020B0604020202020204" pitchFamily="34" charset="0"/>
            </a:endParaRPr>
          </a:p>
          <a:p>
            <a:pPr marL="0" indent="0">
              <a:buNone/>
            </a:pPr>
            <a:endParaRPr lang="en-GB" sz="900" dirty="0">
              <a:latin typeface="Helvetica" panose="020B0604020202020204" pitchFamily="34" charset="0"/>
              <a:cs typeface="Helvetica" panose="020B0604020202020204" pitchFamily="34" charset="0"/>
            </a:endParaRPr>
          </a:p>
          <a:p>
            <a:pPr marL="0" indent="0">
              <a:buNone/>
            </a:pPr>
            <a:r>
              <a:rPr lang="en-GB" sz="2600" dirty="0">
                <a:solidFill>
                  <a:srgbClr val="002060"/>
                </a:solidFill>
                <a:latin typeface="Helvetica" panose="020B0604020202020204" pitchFamily="34" charset="0"/>
                <a:cs typeface="Helvetica" panose="020B0604020202020204" pitchFamily="34" charset="0"/>
              </a:rPr>
              <a:t>Your manager will be able to advise you of what to do if you </a:t>
            </a:r>
            <a:br>
              <a:rPr lang="en-GB" sz="2600" dirty="0">
                <a:solidFill>
                  <a:srgbClr val="002060"/>
                </a:solidFill>
                <a:latin typeface="Helvetica" panose="020B0604020202020204" pitchFamily="34" charset="0"/>
                <a:cs typeface="Helvetica" panose="020B0604020202020204" pitchFamily="34" charset="0"/>
              </a:rPr>
            </a:br>
            <a:r>
              <a:rPr lang="en-GB" sz="2600" dirty="0">
                <a:solidFill>
                  <a:srgbClr val="002060"/>
                </a:solidFill>
                <a:latin typeface="Helvetica" panose="020B0604020202020204" pitchFamily="34" charset="0"/>
                <a:cs typeface="Helvetica" panose="020B0604020202020204" pitchFamily="34" charset="0"/>
              </a:rPr>
              <a:t>are unsure</a:t>
            </a:r>
            <a:endParaRPr lang="en-GB" sz="2600" dirty="0">
              <a:solidFill>
                <a:srgbClr val="002060"/>
              </a:solidFill>
              <a:latin typeface="Helvetica" panose="020B0604020202020204" pitchFamily="34" charset="0"/>
              <a:cs typeface="Helvetica" panose="020B0604020202020204" pitchFamily="34" charset="0"/>
            </a:endParaRPr>
          </a:p>
          <a:p>
            <a:endParaRPr lang="en-GB" dirty="0"/>
          </a:p>
        </p:txBody>
      </p:sp>
      <p:pic>
        <p:nvPicPr>
          <p:cNvPr id="4" name="Picture 3"/>
          <p:cNvPicPr>
            <a:picLocks noChangeAspect="1"/>
          </p:cNvPicPr>
          <p:nvPr/>
        </p:nvPicPr>
        <p:blipFill rotWithShape="1">
          <a:blip r:embed="rId1" cstate="email"/>
          <a:srcRect/>
          <a:stretch>
            <a:fillRect/>
          </a:stretch>
        </p:blipFill>
        <p:spPr>
          <a:xfrm>
            <a:off x="267200" y="3633844"/>
            <a:ext cx="8556166" cy="2683823"/>
          </a:xfrm>
          <a:prstGeom prst="rect">
            <a:avLst/>
          </a:prstGeom>
        </p:spPr>
      </p:pic>
      <p:sp>
        <p:nvSpPr>
          <p:cNvPr id="5" name="TextBox 4"/>
          <p:cNvSpPr txBox="1"/>
          <p:nvPr/>
        </p:nvSpPr>
        <p:spPr>
          <a:xfrm>
            <a:off x="-36512" y="6453336"/>
            <a:ext cx="3934948" cy="353943"/>
          </a:xfrm>
          <a:prstGeom prst="rect">
            <a:avLst/>
          </a:prstGeom>
          <a:noFill/>
        </p:spPr>
        <p:txBody>
          <a:bodyPr wrap="square" rtlCol="0">
            <a:spAutoFit/>
          </a:bodyPr>
          <a:lstStyle/>
          <a:p>
            <a:r>
              <a:rPr lang="en-US" sz="800" b="1" dirty="0">
                <a:latin typeface="Helvetica" panose="020B0604020202020204" pitchFamily="34" charset="0"/>
                <a:cs typeface="Helvetica" panose="020B0604020202020204" pitchFamily="34" charset="0"/>
              </a:rPr>
              <a:t>Source:  </a:t>
            </a:r>
            <a:r>
              <a:rPr lang="en-IN" sz="800" b="1" dirty="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2"/>
              </a:rPr>
              <a:t>http://www.skillsforhealth.org.uk/</a:t>
            </a:r>
            <a:endParaRPr lang="en-IN" sz="800" b="1" dirty="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Skills for Care </a:t>
            </a:r>
            <a:r>
              <a:rPr lang="en-US" sz="800" b="1" dirty="0">
                <a:latin typeface="Helvetica" panose="020B0604020202020204" pitchFamily="34" charset="0"/>
                <a:cs typeface="Helvetica" panose="020B0604020202020204" pitchFamily="34" charset="0"/>
              </a:rPr>
              <a:t>–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3"/>
              </a:rPr>
              <a:t>http://www.skillsforcare.org.uk</a:t>
            </a:r>
            <a:r>
              <a:rPr lang="en-IN" sz="900" b="1" u="sng" dirty="0">
                <a:latin typeface="Helvetica" panose="020B0604020202020204" pitchFamily="34" charset="0"/>
                <a:cs typeface="Helvetica" panose="020B0604020202020204" pitchFamily="34" charset="0"/>
                <a:hlinkClick r:id="rId3"/>
              </a:rPr>
              <a:t>/</a:t>
            </a:r>
            <a:endParaRPr lang="en-IN" sz="900" b="1" dirty="0">
              <a:latin typeface="Helvetica" panose="020B0604020202020204" pitchFamily="34" charset="0"/>
              <a:cs typeface="Helvetica" panose="020B0604020202020204" pitchFamily="34" charset="0"/>
            </a:endParaRPr>
          </a:p>
        </p:txBody>
      </p:sp>
      <p:sp>
        <p:nvSpPr>
          <p:cNvPr id="7" name="TextBox 6"/>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8" name="Rectangle 7"/>
          <p:cNvSpPr/>
          <p:nvPr/>
        </p:nvSpPr>
        <p:spPr>
          <a:xfrm>
            <a:off x="3383280" y="6627224"/>
            <a:ext cx="2736304" cy="215444"/>
          </a:xfrm>
          <a:prstGeom prst="rect">
            <a:avLst/>
          </a:prstGeom>
        </p:spPr>
        <p:txBody>
          <a:bodyPr wrap="square">
            <a:spAutoFit/>
          </a:bodyPr>
          <a:lstStyle/>
          <a:p>
            <a:pPr algn="ctr"/>
            <a:r>
              <a:rPr lang="en-US" sz="800" b="1" dirty="0">
                <a:latin typeface="Helvetica" panose="020B0604020202020204" pitchFamily="34" charset="0"/>
                <a:cs typeface="Helvetica" panose="020B0604020202020204" pitchFamily="34" charset="0"/>
              </a:rPr>
              <a:t>Copyright: </a:t>
            </a:r>
            <a:r>
              <a:rPr lang="en-US" sz="800" b="1" dirty="0" err="1">
                <a:latin typeface="Helvetica" panose="020B0604020202020204" pitchFamily="34" charset="0"/>
                <a:cs typeface="Helvetica" panose="020B0604020202020204" pitchFamily="34" charset="0"/>
              </a:rPr>
              <a:t>iCare</a:t>
            </a:r>
            <a:r>
              <a:rPr lang="en-US" sz="800" b="1" dirty="0">
                <a:latin typeface="Helvetica" panose="020B0604020202020204" pitchFamily="34" charset="0"/>
                <a:cs typeface="Helvetica" panose="020B0604020202020204" pitchFamily="34" charset="0"/>
              </a:rPr>
              <a:t> Life Pte. Ltd., Singapore </a:t>
            </a:r>
            <a:endParaRPr lang="en-IN" sz="8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Helvetica" panose="020B0604020202020204" pitchFamily="34" charset="0"/>
              <a:cs typeface="Helvetica" panose="020B0604020202020204" pitchFamily="34" charset="0"/>
            </a:endParaRPr>
          </a:p>
        </p:txBody>
      </p:sp>
      <p:sp>
        <p:nvSpPr>
          <p:cNvPr id="2" name="Title 1"/>
          <p:cNvSpPr>
            <a:spLocks noGrp="1"/>
          </p:cNvSpPr>
          <p:nvPr>
            <p:ph type="title"/>
          </p:nvPr>
        </p:nvSpPr>
        <p:spPr>
          <a:xfrm>
            <a:off x="-36512" y="-99392"/>
            <a:ext cx="9180512" cy="1143000"/>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Supporting independence</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255325" y="1320673"/>
            <a:ext cx="4340488" cy="4528932"/>
          </a:xfrm>
        </p:spPr>
        <p:txBody>
          <a:bodyPr/>
          <a:lstStyle/>
          <a:p>
            <a:pPr marL="0" indent="0">
              <a:buNone/>
            </a:pPr>
            <a:r>
              <a:rPr lang="en-GB" sz="2400" dirty="0">
                <a:latin typeface="Helvetica" panose="020B0604020202020204" pitchFamily="34" charset="0"/>
                <a:cs typeface="Helvetica" panose="020B0604020202020204" pitchFamily="34" charset="0"/>
              </a:rPr>
              <a:t>Workers must:</a:t>
            </a:r>
            <a:endParaRPr lang="en-GB" sz="2400" dirty="0">
              <a:latin typeface="Helvetica" panose="020B0604020202020204" pitchFamily="34" charset="0"/>
              <a:cs typeface="Helvetica" panose="020B0604020202020204" pitchFamily="34" charset="0"/>
            </a:endParaRPr>
          </a:p>
          <a:p>
            <a:r>
              <a:rPr lang="en-GB" sz="2400" dirty="0">
                <a:latin typeface="Helvetica" panose="020B0604020202020204" pitchFamily="34" charset="0"/>
                <a:cs typeface="Helvetica" panose="020B0604020202020204" pitchFamily="34" charset="0"/>
              </a:rPr>
              <a:t>Respect and protect individuals’ rights</a:t>
            </a:r>
            <a:endParaRPr lang="en-GB" sz="2400" dirty="0">
              <a:latin typeface="Helvetica" panose="020B0604020202020204" pitchFamily="34" charset="0"/>
              <a:cs typeface="Helvetica" panose="020B0604020202020204" pitchFamily="34" charset="0"/>
            </a:endParaRPr>
          </a:p>
          <a:p>
            <a:r>
              <a:rPr lang="en-GB" sz="2400" dirty="0">
                <a:latin typeface="Helvetica" panose="020B0604020202020204" pitchFamily="34" charset="0"/>
                <a:cs typeface="Helvetica" panose="020B0604020202020204" pitchFamily="34" charset="0"/>
              </a:rPr>
              <a:t>Promote individuals’ independence</a:t>
            </a:r>
            <a:endParaRPr lang="en-GB" sz="2400" dirty="0">
              <a:latin typeface="Helvetica" panose="020B0604020202020204" pitchFamily="34" charset="0"/>
              <a:cs typeface="Helvetica" panose="020B0604020202020204" pitchFamily="34" charset="0"/>
            </a:endParaRPr>
          </a:p>
          <a:p>
            <a:r>
              <a:rPr lang="en-GB" sz="2400" dirty="0">
                <a:latin typeface="Helvetica" panose="020B0604020202020204" pitchFamily="34" charset="0"/>
                <a:cs typeface="Helvetica" panose="020B0604020202020204" pitchFamily="34" charset="0"/>
              </a:rPr>
              <a:t>Enable the person to make an informed choice</a:t>
            </a:r>
            <a:endParaRPr lang="en-GB" sz="2400" dirty="0">
              <a:latin typeface="Helvetica" panose="020B0604020202020204" pitchFamily="34" charset="0"/>
              <a:cs typeface="Helvetica" panose="020B0604020202020204" pitchFamily="34" charset="0"/>
            </a:endParaRPr>
          </a:p>
          <a:p>
            <a:endParaRPr lang="en-GB" dirty="0">
              <a:latin typeface="Helvetica" panose="020B0604020202020204" pitchFamily="34" charset="0"/>
              <a:cs typeface="Helvetica" panose="020B0604020202020204" pitchFamily="34" charset="0"/>
            </a:endParaRPr>
          </a:p>
        </p:txBody>
      </p:sp>
      <p:pic>
        <p:nvPicPr>
          <p:cNvPr id="4" name="Picture 3"/>
          <p:cNvPicPr>
            <a:picLocks noChangeAspect="1"/>
          </p:cNvPicPr>
          <p:nvPr/>
        </p:nvPicPr>
        <p:blipFill rotWithShape="1">
          <a:blip r:embed="rId1" cstate="email"/>
          <a:srcRect/>
          <a:stretch>
            <a:fillRect/>
          </a:stretch>
        </p:blipFill>
        <p:spPr>
          <a:xfrm>
            <a:off x="4488873" y="1236023"/>
            <a:ext cx="4392858" cy="5022273"/>
          </a:xfrm>
          <a:prstGeom prst="rect">
            <a:avLst/>
          </a:prstGeom>
        </p:spPr>
      </p:pic>
      <p:sp>
        <p:nvSpPr>
          <p:cNvPr id="5" name="TextBox 4"/>
          <p:cNvSpPr txBox="1"/>
          <p:nvPr/>
        </p:nvSpPr>
        <p:spPr>
          <a:xfrm>
            <a:off x="-36512" y="6453336"/>
            <a:ext cx="3934948" cy="353943"/>
          </a:xfrm>
          <a:prstGeom prst="rect">
            <a:avLst/>
          </a:prstGeom>
          <a:noFill/>
        </p:spPr>
        <p:txBody>
          <a:bodyPr wrap="square" rtlCol="0">
            <a:spAutoFit/>
          </a:bodyPr>
          <a:lstStyle/>
          <a:p>
            <a:r>
              <a:rPr lang="en-US" sz="800" b="1" dirty="0">
                <a:latin typeface="Helvetica" panose="020B0604020202020204" pitchFamily="34" charset="0"/>
                <a:cs typeface="Helvetica" panose="020B0604020202020204" pitchFamily="34" charset="0"/>
              </a:rPr>
              <a:t>Source:  </a:t>
            </a:r>
            <a:r>
              <a:rPr lang="en-IN" sz="800" b="1" dirty="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2"/>
              </a:rPr>
              <a:t>http://www.skillsforhealth.org.uk/</a:t>
            </a:r>
            <a:endParaRPr lang="en-IN" sz="800" b="1" dirty="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Skills for Care </a:t>
            </a:r>
            <a:r>
              <a:rPr lang="en-US" sz="800" b="1" dirty="0">
                <a:latin typeface="Helvetica" panose="020B0604020202020204" pitchFamily="34" charset="0"/>
                <a:cs typeface="Helvetica" panose="020B0604020202020204" pitchFamily="34" charset="0"/>
              </a:rPr>
              <a:t>–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3"/>
              </a:rPr>
              <a:t>http://www.skillsforcare.org.uk</a:t>
            </a:r>
            <a:r>
              <a:rPr lang="en-IN" sz="900" b="1" u="sng" dirty="0">
                <a:latin typeface="Helvetica" panose="020B0604020202020204" pitchFamily="34" charset="0"/>
                <a:cs typeface="Helvetica" panose="020B0604020202020204" pitchFamily="34" charset="0"/>
                <a:hlinkClick r:id="rId3"/>
              </a:rPr>
              <a:t>/</a:t>
            </a:r>
            <a:endParaRPr lang="en-IN" sz="900" b="1" dirty="0">
              <a:latin typeface="Helvetica" panose="020B0604020202020204" pitchFamily="34" charset="0"/>
              <a:cs typeface="Helvetica" panose="020B0604020202020204" pitchFamily="34" charset="0"/>
            </a:endParaRPr>
          </a:p>
        </p:txBody>
      </p:sp>
      <p:sp>
        <p:nvSpPr>
          <p:cNvPr id="7" name="TextBox 6"/>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4</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8" name="Rectangle 7"/>
          <p:cNvSpPr/>
          <p:nvPr/>
        </p:nvSpPr>
        <p:spPr>
          <a:xfrm>
            <a:off x="3383280" y="6627224"/>
            <a:ext cx="2736304" cy="215444"/>
          </a:xfrm>
          <a:prstGeom prst="rect">
            <a:avLst/>
          </a:prstGeom>
        </p:spPr>
        <p:txBody>
          <a:bodyPr wrap="square">
            <a:spAutoFit/>
          </a:bodyPr>
          <a:lstStyle/>
          <a:p>
            <a:pPr algn="ctr"/>
            <a:r>
              <a:rPr lang="en-US" sz="800" b="1" dirty="0">
                <a:latin typeface="Helvetica" panose="020B0604020202020204" pitchFamily="34" charset="0"/>
                <a:cs typeface="Helvetica" panose="020B0604020202020204" pitchFamily="34" charset="0"/>
              </a:rPr>
              <a:t>Copyright: </a:t>
            </a:r>
            <a:r>
              <a:rPr lang="en-US" sz="800" b="1" dirty="0" err="1">
                <a:latin typeface="Helvetica" panose="020B0604020202020204" pitchFamily="34" charset="0"/>
                <a:cs typeface="Helvetica" panose="020B0604020202020204" pitchFamily="34" charset="0"/>
              </a:rPr>
              <a:t>iCare</a:t>
            </a:r>
            <a:r>
              <a:rPr lang="en-US" sz="800" b="1" dirty="0">
                <a:latin typeface="Helvetica" panose="020B0604020202020204" pitchFamily="34" charset="0"/>
                <a:cs typeface="Helvetica" panose="020B0604020202020204" pitchFamily="34" charset="0"/>
              </a:rPr>
              <a:t> Life Pte. Ltd., Singapore </a:t>
            </a:r>
            <a:endParaRPr lang="en-IN" sz="8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Helvetica" panose="020B0604020202020204" pitchFamily="34" charset="0"/>
              <a:cs typeface="Helvetica" panose="020B0604020202020204" pitchFamily="34" charset="0"/>
            </a:endParaRPr>
          </a:p>
        </p:txBody>
      </p:sp>
      <p:sp>
        <p:nvSpPr>
          <p:cNvPr id="2" name="Title 1"/>
          <p:cNvSpPr>
            <a:spLocks noGrp="1"/>
          </p:cNvSpPr>
          <p:nvPr>
            <p:ph type="title"/>
          </p:nvPr>
        </p:nvSpPr>
        <p:spPr>
          <a:xfrm>
            <a:off x="0" y="75583"/>
            <a:ext cx="9144000" cy="833137"/>
          </a:xfrm>
        </p:spPr>
        <p:txBody>
          <a:bodyPr>
            <a:normAutofit/>
          </a:bodyPr>
          <a:lstStyle/>
          <a:p>
            <a:r>
              <a:rPr lang="en-GB" sz="3600" b="1" dirty="0">
                <a:latin typeface="Helvetica" panose="020B0604020202020204" pitchFamily="34" charset="0"/>
                <a:cs typeface="Helvetica" panose="020B0604020202020204" pitchFamily="34" charset="0"/>
              </a:rPr>
              <a:t>Dilemmas</a:t>
            </a:r>
            <a:endParaRPr lang="en-GB" sz="3600" b="1"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255325" y="1320673"/>
            <a:ext cx="4340488" cy="4528932"/>
          </a:xfrm>
        </p:spPr>
        <p:txBody>
          <a:bodyPr>
            <a:normAutofit fontScale="92500"/>
          </a:bodyPr>
          <a:lstStyle/>
          <a:p>
            <a:pPr marL="0" indent="0">
              <a:buNone/>
            </a:pPr>
            <a:r>
              <a:rPr lang="en-GB" sz="2600" dirty="0">
                <a:latin typeface="Helvetica" panose="020B0604020202020204" pitchFamily="34" charset="0"/>
                <a:cs typeface="Helvetica" panose="020B0604020202020204" pitchFamily="34" charset="0"/>
              </a:rPr>
              <a:t>There may be a conflict between protecting a person’s rights and independence and their safety and wellbeing, and this can lead to dilemmas</a:t>
            </a:r>
            <a:endParaRPr lang="en-GB" sz="2600" dirty="0">
              <a:latin typeface="Helvetica" panose="020B0604020202020204" pitchFamily="34" charset="0"/>
              <a:cs typeface="Helvetica" panose="020B0604020202020204" pitchFamily="34" charset="0"/>
            </a:endParaRPr>
          </a:p>
          <a:p>
            <a:pPr marL="0" indent="0">
              <a:buNone/>
            </a:pPr>
            <a:r>
              <a:rPr lang="en-GB" sz="2600" dirty="0">
                <a:latin typeface="Helvetica" panose="020B0604020202020204" pitchFamily="34" charset="0"/>
                <a:cs typeface="Helvetica" panose="020B0604020202020204" pitchFamily="34" charset="0"/>
              </a:rPr>
              <a:t>It may be necessary to balance: </a:t>
            </a:r>
            <a:endParaRPr lang="en-GB" sz="2600" dirty="0">
              <a:latin typeface="Helvetica" panose="020B0604020202020204" pitchFamily="34" charset="0"/>
              <a:cs typeface="Helvetica" panose="020B0604020202020204" pitchFamily="34" charset="0"/>
            </a:endParaRPr>
          </a:p>
          <a:p>
            <a:r>
              <a:rPr lang="en-GB" sz="2600" dirty="0">
                <a:latin typeface="Helvetica" panose="020B0604020202020204" pitchFamily="34" charset="0"/>
                <a:cs typeface="Helvetica" panose="020B0604020202020204" pitchFamily="34" charset="0"/>
              </a:rPr>
              <a:t>Their right to make choices</a:t>
            </a:r>
            <a:endParaRPr lang="en-GB" sz="2600" dirty="0">
              <a:latin typeface="Helvetica" panose="020B0604020202020204" pitchFamily="34" charset="0"/>
              <a:cs typeface="Helvetica" panose="020B0604020202020204" pitchFamily="34" charset="0"/>
            </a:endParaRPr>
          </a:p>
          <a:p>
            <a:r>
              <a:rPr lang="en-GB" sz="2600" dirty="0">
                <a:latin typeface="Helvetica" panose="020B0604020202020204" pitchFamily="34" charset="0"/>
                <a:cs typeface="Helvetica" panose="020B0604020202020204" pitchFamily="34" charset="0"/>
              </a:rPr>
              <a:t>The need to protect individuals from harm</a:t>
            </a:r>
            <a:endParaRPr lang="en-GB" sz="2600" dirty="0">
              <a:latin typeface="Helvetica" panose="020B0604020202020204" pitchFamily="34" charset="0"/>
              <a:cs typeface="Helvetica" panose="020B0604020202020204" pitchFamily="34" charset="0"/>
            </a:endParaRPr>
          </a:p>
          <a:p>
            <a:pPr marL="0" indent="0">
              <a:buNone/>
            </a:pPr>
            <a:endParaRPr lang="en-GB" dirty="0">
              <a:latin typeface="Helvetica" panose="020B0604020202020204" pitchFamily="34" charset="0"/>
              <a:cs typeface="Helvetica" panose="020B0604020202020204" pitchFamily="34" charset="0"/>
            </a:endParaRPr>
          </a:p>
        </p:txBody>
      </p:sp>
      <p:pic>
        <p:nvPicPr>
          <p:cNvPr id="4" name="Picture 3"/>
          <p:cNvPicPr>
            <a:picLocks noChangeAspect="1"/>
          </p:cNvPicPr>
          <p:nvPr/>
        </p:nvPicPr>
        <p:blipFill rotWithShape="1">
          <a:blip r:embed="rId1" cstate="email"/>
          <a:srcRect/>
          <a:stretch>
            <a:fillRect/>
          </a:stretch>
        </p:blipFill>
        <p:spPr>
          <a:xfrm>
            <a:off x="4904510" y="1256816"/>
            <a:ext cx="3982054" cy="5086167"/>
          </a:xfrm>
          <a:prstGeom prst="rect">
            <a:avLst/>
          </a:prstGeom>
        </p:spPr>
      </p:pic>
      <p:pic>
        <p:nvPicPr>
          <p:cNvPr id="5" name="Picture 4"/>
          <p:cNvPicPr/>
          <p:nvPr/>
        </p:nvPicPr>
        <p:blipFill rotWithShape="1">
          <a:blip r:embed="rId2" cstate="email"/>
          <a:srcRect l="-8812" t="-35807" r="-8812" b="-35807"/>
          <a:stretch>
            <a:fillRect/>
          </a:stretch>
        </p:blipFill>
        <p:spPr>
          <a:xfrm>
            <a:off x="8110847" y="584501"/>
            <a:ext cx="718859" cy="597960"/>
          </a:xfrm>
          <a:prstGeom prst="ellipse">
            <a:avLst/>
          </a:prstGeom>
          <a:solidFill>
            <a:srgbClr val="002060"/>
          </a:solidFill>
          <a:ln w="31750">
            <a:solidFill>
              <a:schemeClr val="bg1"/>
            </a:solidFill>
          </a:ln>
        </p:spPr>
      </p:pic>
      <p:sp>
        <p:nvSpPr>
          <p:cNvPr id="6" name="TextBox 5"/>
          <p:cNvSpPr txBox="1"/>
          <p:nvPr/>
        </p:nvSpPr>
        <p:spPr>
          <a:xfrm>
            <a:off x="-36512" y="6453336"/>
            <a:ext cx="3934948" cy="353943"/>
          </a:xfrm>
          <a:prstGeom prst="rect">
            <a:avLst/>
          </a:prstGeom>
          <a:noFill/>
        </p:spPr>
        <p:txBody>
          <a:bodyPr wrap="square" rtlCol="0">
            <a:spAutoFit/>
          </a:bodyPr>
          <a:lstStyle/>
          <a:p>
            <a:r>
              <a:rPr lang="en-US" sz="800" b="1" dirty="0">
                <a:latin typeface="Helvetica" panose="020B0604020202020204" pitchFamily="34" charset="0"/>
                <a:cs typeface="Helvetica" panose="020B0604020202020204" pitchFamily="34" charset="0"/>
              </a:rPr>
              <a:t>Source:  </a:t>
            </a:r>
            <a:r>
              <a:rPr lang="en-IN" sz="800" b="1" dirty="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3"/>
              </a:rPr>
              <a:t>http://www.skillsforhealth.org.uk/</a:t>
            </a:r>
            <a:endParaRPr lang="en-IN" sz="800" b="1" dirty="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Skills for Care </a:t>
            </a:r>
            <a:r>
              <a:rPr lang="en-US" sz="800" b="1" dirty="0">
                <a:latin typeface="Helvetica" panose="020B0604020202020204" pitchFamily="34" charset="0"/>
                <a:cs typeface="Helvetica" panose="020B0604020202020204" pitchFamily="34" charset="0"/>
              </a:rPr>
              <a:t>–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4"/>
              </a:rPr>
              <a:t>http://www.skillsforcare.org.uk</a:t>
            </a:r>
            <a:r>
              <a:rPr lang="en-IN" sz="900" b="1" u="sng" dirty="0">
                <a:latin typeface="Helvetica" panose="020B0604020202020204" pitchFamily="34" charset="0"/>
                <a:cs typeface="Helvetica" panose="020B0604020202020204" pitchFamily="34" charset="0"/>
                <a:hlinkClick r:id="rId4"/>
              </a:rPr>
              <a:t>/</a:t>
            </a:r>
            <a:endParaRPr lang="en-IN" sz="900" b="1" dirty="0">
              <a:latin typeface="Helvetica" panose="020B0604020202020204" pitchFamily="34" charset="0"/>
              <a:cs typeface="Helvetica" panose="020B0604020202020204" pitchFamily="34" charset="0"/>
            </a:endParaRPr>
          </a:p>
        </p:txBody>
      </p:sp>
      <p:sp>
        <p:nvSpPr>
          <p:cNvPr id="8" name="TextBox 7"/>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5</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9" name="Rectangle 8"/>
          <p:cNvSpPr/>
          <p:nvPr/>
        </p:nvSpPr>
        <p:spPr>
          <a:xfrm>
            <a:off x="3383280" y="6627224"/>
            <a:ext cx="2736304" cy="215444"/>
          </a:xfrm>
          <a:prstGeom prst="rect">
            <a:avLst/>
          </a:prstGeom>
        </p:spPr>
        <p:txBody>
          <a:bodyPr wrap="square">
            <a:spAutoFit/>
          </a:bodyPr>
          <a:lstStyle/>
          <a:p>
            <a:pPr algn="ctr"/>
            <a:r>
              <a:rPr lang="en-US" sz="800" b="1" dirty="0">
                <a:latin typeface="Helvetica" panose="020B0604020202020204" pitchFamily="34" charset="0"/>
                <a:cs typeface="Helvetica" panose="020B0604020202020204" pitchFamily="34" charset="0"/>
              </a:rPr>
              <a:t>Copyright: </a:t>
            </a:r>
            <a:r>
              <a:rPr lang="en-US" sz="800" b="1" dirty="0" err="1">
                <a:latin typeface="Helvetica" panose="020B0604020202020204" pitchFamily="34" charset="0"/>
                <a:cs typeface="Helvetica" panose="020B0604020202020204" pitchFamily="34" charset="0"/>
              </a:rPr>
              <a:t>iCare</a:t>
            </a:r>
            <a:r>
              <a:rPr lang="en-US" sz="800" b="1" dirty="0">
                <a:latin typeface="Helvetica" panose="020B0604020202020204" pitchFamily="34" charset="0"/>
                <a:cs typeface="Helvetica" panose="020B0604020202020204" pitchFamily="34" charset="0"/>
              </a:rPr>
              <a:t> Life Pte. Ltd., Singapore </a:t>
            </a:r>
            <a:endParaRPr lang="en-IN" sz="8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Helvetica" panose="020B0604020202020204" pitchFamily="34" charset="0"/>
              <a:cs typeface="Helvetica" panose="020B0604020202020204" pitchFamily="34" charset="0"/>
            </a:endParaRPr>
          </a:p>
        </p:txBody>
      </p:sp>
      <p:sp>
        <p:nvSpPr>
          <p:cNvPr id="2" name="Title 1"/>
          <p:cNvSpPr>
            <a:spLocks noGrp="1"/>
          </p:cNvSpPr>
          <p:nvPr>
            <p:ph type="title"/>
          </p:nvPr>
        </p:nvSpPr>
        <p:spPr>
          <a:xfrm>
            <a:off x="-36512" y="-27384"/>
            <a:ext cx="9180512" cy="1143000"/>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Mental capacity</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3966358" y="1320673"/>
            <a:ext cx="4940135" cy="4528932"/>
          </a:xfrm>
        </p:spPr>
        <p:txBody>
          <a:bodyPr>
            <a:normAutofit/>
          </a:bodyPr>
          <a:lstStyle/>
          <a:p>
            <a:pPr marL="0" indent="0">
              <a:buNone/>
            </a:pPr>
            <a:r>
              <a:rPr lang="en-GB" sz="2400" dirty="0">
                <a:latin typeface="Helvetica" panose="020B0604020202020204" pitchFamily="34" charset="0"/>
                <a:cs typeface="Helvetica" panose="020B0604020202020204" pitchFamily="34" charset="0"/>
              </a:rPr>
              <a:t>Some individuals may not have the ability to:</a:t>
            </a:r>
            <a:endParaRPr lang="en-GB" sz="2400" dirty="0">
              <a:latin typeface="Helvetica" panose="020B0604020202020204" pitchFamily="34" charset="0"/>
              <a:cs typeface="Helvetica" panose="020B0604020202020204" pitchFamily="34" charset="0"/>
            </a:endParaRPr>
          </a:p>
          <a:p>
            <a:r>
              <a:rPr lang="en-GB" sz="2400" dirty="0">
                <a:latin typeface="Helvetica" panose="020B0604020202020204" pitchFamily="34" charset="0"/>
                <a:cs typeface="Helvetica" panose="020B0604020202020204" pitchFamily="34" charset="0"/>
              </a:rPr>
              <a:t>Understand their choices </a:t>
            </a:r>
            <a:endParaRPr lang="en-GB" sz="2400" dirty="0">
              <a:latin typeface="Helvetica" panose="020B0604020202020204" pitchFamily="34" charset="0"/>
              <a:cs typeface="Helvetica" panose="020B0604020202020204" pitchFamily="34" charset="0"/>
            </a:endParaRPr>
          </a:p>
          <a:p>
            <a:r>
              <a:rPr lang="en-GB" sz="2400" dirty="0">
                <a:latin typeface="Helvetica" panose="020B0604020202020204" pitchFamily="34" charset="0"/>
                <a:cs typeface="Helvetica" panose="020B0604020202020204" pitchFamily="34" charset="0"/>
              </a:rPr>
              <a:t>Make an informed decision</a:t>
            </a:r>
            <a:endParaRPr lang="en-GB" sz="2400" dirty="0">
              <a:latin typeface="Helvetica" panose="020B0604020202020204" pitchFamily="34" charset="0"/>
              <a:cs typeface="Helvetica" panose="020B0604020202020204" pitchFamily="34" charset="0"/>
            </a:endParaRPr>
          </a:p>
          <a:p>
            <a:r>
              <a:rPr lang="en-GB" sz="2400" dirty="0">
                <a:latin typeface="Helvetica" panose="020B0604020202020204" pitchFamily="34" charset="0"/>
                <a:cs typeface="Helvetica" panose="020B0604020202020204" pitchFamily="34" charset="0"/>
              </a:rPr>
              <a:t>Understand what could happen</a:t>
            </a:r>
            <a:endParaRPr lang="en-GB" sz="2400" dirty="0">
              <a:latin typeface="Helvetica" panose="020B0604020202020204" pitchFamily="34" charset="0"/>
              <a:cs typeface="Helvetica" panose="020B0604020202020204" pitchFamily="34" charset="0"/>
            </a:endParaRPr>
          </a:p>
          <a:p>
            <a:pPr marL="0" indent="0">
              <a:buNone/>
            </a:pPr>
            <a:r>
              <a:rPr lang="en-GB" sz="2400" dirty="0">
                <a:latin typeface="Helvetica" panose="020B0604020202020204" pitchFamily="34" charset="0"/>
                <a:cs typeface="Helvetica" panose="020B0604020202020204" pitchFamily="34" charset="0"/>
              </a:rPr>
              <a:t>If decisions have to be made for an individual who lacks capacity, the decision made must be in their best interests</a:t>
            </a:r>
            <a:endParaRPr lang="en-GB" dirty="0">
              <a:latin typeface="Helvetica" panose="020B0604020202020204" pitchFamily="34" charset="0"/>
              <a:cs typeface="Helvetica" panose="020B0604020202020204" pitchFamily="34" charset="0"/>
            </a:endParaRPr>
          </a:p>
          <a:p>
            <a:endParaRPr lang="en-GB" dirty="0">
              <a:latin typeface="Helvetica" panose="020B0604020202020204" pitchFamily="34" charset="0"/>
              <a:cs typeface="Helvetica" panose="020B0604020202020204" pitchFamily="34" charset="0"/>
            </a:endParaRPr>
          </a:p>
        </p:txBody>
      </p:sp>
      <p:pic>
        <p:nvPicPr>
          <p:cNvPr id="4" name="Picture 3"/>
          <p:cNvPicPr>
            <a:picLocks noChangeAspect="1"/>
          </p:cNvPicPr>
          <p:nvPr/>
        </p:nvPicPr>
        <p:blipFill>
          <a:blip r:embed="rId1" cstate="email"/>
          <a:stretch>
            <a:fillRect/>
          </a:stretch>
        </p:blipFill>
        <p:spPr>
          <a:xfrm>
            <a:off x="290947" y="1320673"/>
            <a:ext cx="3356759" cy="5035138"/>
          </a:xfrm>
          <a:prstGeom prst="rect">
            <a:avLst/>
          </a:prstGeom>
        </p:spPr>
      </p:pic>
      <p:sp>
        <p:nvSpPr>
          <p:cNvPr id="5" name="TextBox 4"/>
          <p:cNvSpPr txBox="1"/>
          <p:nvPr/>
        </p:nvSpPr>
        <p:spPr>
          <a:xfrm>
            <a:off x="-36512" y="6453336"/>
            <a:ext cx="3934948" cy="353943"/>
          </a:xfrm>
          <a:prstGeom prst="rect">
            <a:avLst/>
          </a:prstGeom>
          <a:noFill/>
        </p:spPr>
        <p:txBody>
          <a:bodyPr wrap="square" rtlCol="0">
            <a:spAutoFit/>
          </a:bodyPr>
          <a:lstStyle/>
          <a:p>
            <a:r>
              <a:rPr lang="en-US" sz="800" b="1" dirty="0">
                <a:latin typeface="Helvetica" panose="020B0604020202020204" pitchFamily="34" charset="0"/>
                <a:cs typeface="Helvetica" panose="020B0604020202020204" pitchFamily="34" charset="0"/>
              </a:rPr>
              <a:t>Source:  </a:t>
            </a:r>
            <a:r>
              <a:rPr lang="en-IN" sz="800" b="1" dirty="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2"/>
              </a:rPr>
              <a:t>http://www.skillsforhealth.org.uk/</a:t>
            </a:r>
            <a:endParaRPr lang="en-IN" sz="800" b="1" dirty="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Skills for Care </a:t>
            </a:r>
            <a:r>
              <a:rPr lang="en-US" sz="800" b="1" dirty="0">
                <a:latin typeface="Helvetica" panose="020B0604020202020204" pitchFamily="34" charset="0"/>
                <a:cs typeface="Helvetica" panose="020B0604020202020204" pitchFamily="34" charset="0"/>
              </a:rPr>
              <a:t>–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3"/>
              </a:rPr>
              <a:t>http://www.skillsforcare.org.uk</a:t>
            </a:r>
            <a:r>
              <a:rPr lang="en-IN" sz="900" b="1" u="sng" dirty="0">
                <a:latin typeface="Helvetica" panose="020B0604020202020204" pitchFamily="34" charset="0"/>
                <a:cs typeface="Helvetica" panose="020B0604020202020204" pitchFamily="34" charset="0"/>
                <a:hlinkClick r:id="rId3"/>
              </a:rPr>
              <a:t>/</a:t>
            </a:r>
            <a:endParaRPr lang="en-IN" sz="900" b="1" dirty="0">
              <a:latin typeface="Helvetica" panose="020B0604020202020204" pitchFamily="34" charset="0"/>
              <a:cs typeface="Helvetica" panose="020B0604020202020204" pitchFamily="34" charset="0"/>
            </a:endParaRPr>
          </a:p>
        </p:txBody>
      </p:sp>
      <p:sp>
        <p:nvSpPr>
          <p:cNvPr id="7" name="TextBox 6"/>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6</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8" name="Rectangle 7"/>
          <p:cNvSpPr/>
          <p:nvPr/>
        </p:nvSpPr>
        <p:spPr>
          <a:xfrm>
            <a:off x="3383280" y="6627224"/>
            <a:ext cx="2736304" cy="215444"/>
          </a:xfrm>
          <a:prstGeom prst="rect">
            <a:avLst/>
          </a:prstGeom>
        </p:spPr>
        <p:txBody>
          <a:bodyPr wrap="square">
            <a:spAutoFit/>
          </a:bodyPr>
          <a:lstStyle/>
          <a:p>
            <a:pPr algn="ctr"/>
            <a:r>
              <a:rPr lang="en-US" sz="800" b="1" dirty="0">
                <a:latin typeface="Helvetica" panose="020B0604020202020204" pitchFamily="34" charset="0"/>
                <a:cs typeface="Helvetica" panose="020B0604020202020204" pitchFamily="34" charset="0"/>
              </a:rPr>
              <a:t>Copyright: </a:t>
            </a:r>
            <a:r>
              <a:rPr lang="en-US" sz="800" b="1" dirty="0" err="1">
                <a:latin typeface="Helvetica" panose="020B0604020202020204" pitchFamily="34" charset="0"/>
                <a:cs typeface="Helvetica" panose="020B0604020202020204" pitchFamily="34" charset="0"/>
              </a:rPr>
              <a:t>iCare</a:t>
            </a:r>
            <a:r>
              <a:rPr lang="en-US" sz="800" b="1" dirty="0">
                <a:latin typeface="Helvetica" panose="020B0604020202020204" pitchFamily="34" charset="0"/>
                <a:cs typeface="Helvetica" panose="020B0604020202020204" pitchFamily="34" charset="0"/>
              </a:rPr>
              <a:t> Life Pte. Ltd., Singapore </a:t>
            </a:r>
            <a:endParaRPr lang="en-IN" sz="8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Helvetica" panose="020B0604020202020204" pitchFamily="34" charset="0"/>
              <a:cs typeface="Helvetica" panose="020B0604020202020204" pitchFamily="34" charset="0"/>
            </a:endParaRPr>
          </a:p>
        </p:txBody>
      </p:sp>
      <p:sp>
        <p:nvSpPr>
          <p:cNvPr id="2" name="Title 1"/>
          <p:cNvSpPr>
            <a:spLocks noGrp="1"/>
          </p:cNvSpPr>
          <p:nvPr>
            <p:ph type="title"/>
          </p:nvPr>
        </p:nvSpPr>
        <p:spPr>
          <a:xfrm>
            <a:off x="-36511" y="-99392"/>
            <a:ext cx="9180510" cy="1143000"/>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Comments and complaints</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255325" y="1124744"/>
            <a:ext cx="8229600" cy="900011"/>
          </a:xfrm>
        </p:spPr>
        <p:txBody>
          <a:bodyPr/>
          <a:lstStyle/>
          <a:p>
            <a:pPr marL="0" lvl="0" indent="0">
              <a:buNone/>
            </a:pPr>
            <a:r>
              <a:rPr lang="en-GB" sz="2400" dirty="0">
                <a:solidFill>
                  <a:prstClr val="black"/>
                </a:solidFill>
                <a:latin typeface="Helvetica" panose="020B0604020202020204" pitchFamily="34" charset="0"/>
                <a:cs typeface="Helvetica" panose="020B0604020202020204" pitchFamily="34" charset="0"/>
              </a:rPr>
              <a:t>The Duty of Care includes a duty to support individuals to make comments or complaints about their care</a:t>
            </a:r>
            <a:endParaRPr lang="en-GB" sz="2400" dirty="0">
              <a:solidFill>
                <a:prstClr val="black"/>
              </a:solidFill>
              <a:latin typeface="Helvetica" panose="020B0604020202020204" pitchFamily="34" charset="0"/>
              <a:cs typeface="Helvetica" panose="020B0604020202020204" pitchFamily="34" charset="0"/>
            </a:endParaRPr>
          </a:p>
          <a:p>
            <a:endParaRPr lang="en-GB" dirty="0">
              <a:latin typeface="Helvetica" panose="020B0604020202020204" pitchFamily="34" charset="0"/>
              <a:cs typeface="Helvetica" panose="020B0604020202020204" pitchFamily="34" charset="0"/>
            </a:endParaRPr>
          </a:p>
        </p:txBody>
      </p:sp>
      <p:sp>
        <p:nvSpPr>
          <p:cNvPr id="4" name="Rectangle 3"/>
          <p:cNvSpPr/>
          <p:nvPr/>
        </p:nvSpPr>
        <p:spPr>
          <a:xfrm>
            <a:off x="255324" y="4230549"/>
            <a:ext cx="8603667" cy="1569660"/>
          </a:xfrm>
          <a:prstGeom prst="rect">
            <a:avLst/>
          </a:prstGeom>
        </p:spPr>
        <p:txBody>
          <a:bodyPr wrap="square">
            <a:spAutoFit/>
          </a:bodyPr>
          <a:lstStyle/>
          <a:p>
            <a:r>
              <a:rPr lang="en-GB" sz="2400" dirty="0">
                <a:latin typeface="Helvetica" panose="020B0604020202020204" pitchFamily="34" charset="0"/>
                <a:cs typeface="Helvetica" panose="020B0604020202020204" pitchFamily="34" charset="0"/>
              </a:rPr>
              <a:t>Guidance relating to comments and complaints may include:</a:t>
            </a:r>
            <a:endParaRPr lang="en-GB" sz="2400" dirty="0">
              <a:latin typeface="Helvetica" panose="020B0604020202020204" pitchFamily="34" charset="0"/>
              <a:cs typeface="Helvetica" panose="020B0604020202020204" pitchFamily="34" charset="0"/>
            </a:endParaRPr>
          </a:p>
          <a:p>
            <a:pPr marL="342900" indent="-342900">
              <a:buClr>
                <a:srgbClr val="0066CC"/>
              </a:buClr>
              <a:buFont typeface="Arial" panose="020B0604020202020204" pitchFamily="34" charset="0"/>
              <a:buChar char="■"/>
            </a:pPr>
            <a:r>
              <a:rPr lang="en-GB" sz="2400" dirty="0">
                <a:latin typeface="Helvetica" panose="020B0604020202020204" pitchFamily="34" charset="0"/>
                <a:cs typeface="Helvetica" panose="020B0604020202020204" pitchFamily="34" charset="0"/>
              </a:rPr>
              <a:t>Any Regulation or Law</a:t>
            </a:r>
            <a:endParaRPr lang="en-GB" sz="2400" dirty="0">
              <a:latin typeface="Helvetica" panose="020B0604020202020204" pitchFamily="34" charset="0"/>
              <a:cs typeface="Helvetica" panose="020B0604020202020204" pitchFamily="34" charset="0"/>
            </a:endParaRPr>
          </a:p>
          <a:p>
            <a:pPr marL="342900" indent="-342900">
              <a:buClr>
                <a:srgbClr val="0066CC"/>
              </a:buClr>
              <a:buFont typeface="Arial" panose="020B0604020202020204" pitchFamily="34" charset="0"/>
              <a:buChar char="■"/>
            </a:pPr>
            <a:r>
              <a:rPr lang="en-GB" sz="2400" dirty="0">
                <a:latin typeface="Helvetica" panose="020B0604020202020204" pitchFamily="34" charset="0"/>
                <a:cs typeface="Helvetica" panose="020B0604020202020204" pitchFamily="34" charset="0"/>
              </a:rPr>
              <a:t>Your employer’s agreed ways of working</a:t>
            </a:r>
            <a:endParaRPr lang="en-GB" sz="2400" dirty="0">
              <a:latin typeface="Helvetica" panose="020B0604020202020204" pitchFamily="34" charset="0"/>
              <a:cs typeface="Helvetica" panose="020B0604020202020204" pitchFamily="34" charset="0"/>
            </a:endParaRPr>
          </a:p>
          <a:p>
            <a:pPr marL="342900" indent="-342900">
              <a:buClr>
                <a:srgbClr val="0066CC"/>
              </a:buClr>
              <a:buFont typeface="Arial" panose="020B0604020202020204" pitchFamily="34" charset="0"/>
              <a:buChar char="■"/>
            </a:pPr>
            <a:r>
              <a:rPr lang="en-GB" sz="2400" dirty="0">
                <a:latin typeface="Helvetica" panose="020B0604020202020204" pitchFamily="34" charset="0"/>
                <a:cs typeface="Helvetica" panose="020B0604020202020204" pitchFamily="34" charset="0"/>
              </a:rPr>
              <a:t>Agreed way of working with the family</a:t>
            </a:r>
            <a:endParaRPr lang="en-GB" sz="2400" dirty="0">
              <a:latin typeface="Helvetica" panose="020B0604020202020204" pitchFamily="34" charset="0"/>
              <a:cs typeface="Helvetica" panose="020B0604020202020204" pitchFamily="34" charset="0"/>
            </a:endParaRPr>
          </a:p>
        </p:txBody>
      </p:sp>
      <p:pic>
        <p:nvPicPr>
          <p:cNvPr id="5" name="Picture 4"/>
          <p:cNvPicPr>
            <a:picLocks noChangeAspect="1"/>
          </p:cNvPicPr>
          <p:nvPr/>
        </p:nvPicPr>
        <p:blipFill rotWithShape="1">
          <a:blip r:embed="rId1" cstate="email"/>
          <a:srcRect/>
          <a:stretch>
            <a:fillRect/>
          </a:stretch>
        </p:blipFill>
        <p:spPr>
          <a:xfrm>
            <a:off x="255324" y="2038281"/>
            <a:ext cx="8603667" cy="2201198"/>
          </a:xfrm>
          <a:prstGeom prst="rect">
            <a:avLst/>
          </a:prstGeom>
        </p:spPr>
      </p:pic>
      <p:sp>
        <p:nvSpPr>
          <p:cNvPr id="6" name="TextBox 5"/>
          <p:cNvSpPr txBox="1"/>
          <p:nvPr/>
        </p:nvSpPr>
        <p:spPr>
          <a:xfrm>
            <a:off x="-36512" y="6453336"/>
            <a:ext cx="3934948" cy="353943"/>
          </a:xfrm>
          <a:prstGeom prst="rect">
            <a:avLst/>
          </a:prstGeom>
          <a:noFill/>
        </p:spPr>
        <p:txBody>
          <a:bodyPr wrap="square" rtlCol="0">
            <a:spAutoFit/>
          </a:bodyPr>
          <a:lstStyle/>
          <a:p>
            <a:r>
              <a:rPr lang="en-US" sz="800" b="1" dirty="0">
                <a:latin typeface="Helvetica" panose="020B0604020202020204" pitchFamily="34" charset="0"/>
                <a:cs typeface="Helvetica" panose="020B0604020202020204" pitchFamily="34" charset="0"/>
              </a:rPr>
              <a:t>Source:  </a:t>
            </a:r>
            <a:r>
              <a:rPr lang="en-IN" sz="800" b="1" dirty="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2"/>
              </a:rPr>
              <a:t>http://www.skillsforhealth.org.uk/</a:t>
            </a:r>
            <a:endParaRPr lang="en-IN" sz="800" b="1" dirty="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Skills for Care </a:t>
            </a:r>
            <a:r>
              <a:rPr lang="en-US" sz="800" b="1" dirty="0">
                <a:latin typeface="Helvetica" panose="020B0604020202020204" pitchFamily="34" charset="0"/>
                <a:cs typeface="Helvetica" panose="020B0604020202020204" pitchFamily="34" charset="0"/>
              </a:rPr>
              <a:t>–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3"/>
              </a:rPr>
              <a:t>http://www.skillsforcare.org.uk</a:t>
            </a:r>
            <a:r>
              <a:rPr lang="en-IN" sz="900" b="1" u="sng" dirty="0">
                <a:latin typeface="Helvetica" panose="020B0604020202020204" pitchFamily="34" charset="0"/>
                <a:cs typeface="Helvetica" panose="020B0604020202020204" pitchFamily="34" charset="0"/>
                <a:hlinkClick r:id="rId3"/>
              </a:rPr>
              <a:t>/</a:t>
            </a:r>
            <a:endParaRPr lang="en-IN" sz="900" b="1" dirty="0">
              <a:latin typeface="Helvetica" panose="020B0604020202020204" pitchFamily="34" charset="0"/>
              <a:cs typeface="Helvetica" panose="020B0604020202020204" pitchFamily="34" charset="0"/>
            </a:endParaRPr>
          </a:p>
        </p:txBody>
      </p:sp>
      <p:sp>
        <p:nvSpPr>
          <p:cNvPr id="8" name="TextBox 7"/>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7</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9" name="Rectangle 8"/>
          <p:cNvSpPr/>
          <p:nvPr/>
        </p:nvSpPr>
        <p:spPr>
          <a:xfrm>
            <a:off x="3383280" y="6627224"/>
            <a:ext cx="2736304" cy="215444"/>
          </a:xfrm>
          <a:prstGeom prst="rect">
            <a:avLst/>
          </a:prstGeom>
        </p:spPr>
        <p:txBody>
          <a:bodyPr wrap="square">
            <a:spAutoFit/>
          </a:bodyPr>
          <a:lstStyle/>
          <a:p>
            <a:pPr algn="ctr"/>
            <a:r>
              <a:rPr lang="en-US" sz="800" b="1" dirty="0">
                <a:latin typeface="Helvetica" panose="020B0604020202020204" pitchFamily="34" charset="0"/>
                <a:cs typeface="Helvetica" panose="020B0604020202020204" pitchFamily="34" charset="0"/>
              </a:rPr>
              <a:t>Copyright: </a:t>
            </a:r>
            <a:r>
              <a:rPr lang="en-US" sz="800" b="1" dirty="0" err="1">
                <a:latin typeface="Helvetica" panose="020B0604020202020204" pitchFamily="34" charset="0"/>
                <a:cs typeface="Helvetica" panose="020B0604020202020204" pitchFamily="34" charset="0"/>
              </a:rPr>
              <a:t>iCare</a:t>
            </a:r>
            <a:r>
              <a:rPr lang="en-US" sz="800" b="1" dirty="0">
                <a:latin typeface="Helvetica" panose="020B0604020202020204" pitchFamily="34" charset="0"/>
                <a:cs typeface="Helvetica" panose="020B0604020202020204" pitchFamily="34" charset="0"/>
              </a:rPr>
              <a:t> Life Pte. Ltd., Singapore </a:t>
            </a:r>
            <a:endParaRPr lang="en-IN" sz="8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500"/>
                                        <p:tgtEl>
                                          <p:spTgt spid="4">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Helvetica" panose="020B0604020202020204" pitchFamily="34" charset="0"/>
              <a:cs typeface="Helvetica" panose="020B0604020202020204" pitchFamily="34" charset="0"/>
            </a:endParaRPr>
          </a:p>
        </p:txBody>
      </p:sp>
      <p:sp>
        <p:nvSpPr>
          <p:cNvPr id="2" name="Title 1"/>
          <p:cNvSpPr>
            <a:spLocks noGrp="1"/>
          </p:cNvSpPr>
          <p:nvPr>
            <p:ph type="title"/>
          </p:nvPr>
        </p:nvSpPr>
        <p:spPr>
          <a:xfrm>
            <a:off x="1" y="-99392"/>
            <a:ext cx="9143998" cy="1143000"/>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Incidents, errors and near misses</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255325" y="1237548"/>
            <a:ext cx="8229600" cy="1241711"/>
          </a:xfrm>
        </p:spPr>
        <p:txBody>
          <a:bodyPr>
            <a:normAutofit lnSpcReduction="10000"/>
          </a:bodyPr>
          <a:lstStyle/>
          <a:p>
            <a:pPr marL="0" indent="0">
              <a:buNone/>
            </a:pPr>
            <a:r>
              <a:rPr lang="en-GB" sz="2400" dirty="0">
                <a:latin typeface="Helvetica" panose="020B0604020202020204" pitchFamily="34" charset="0"/>
                <a:cs typeface="Helvetica" panose="020B0604020202020204" pitchFamily="34" charset="0"/>
              </a:rPr>
              <a:t>Mistakes must be dealt with appropriately so that similar things do not happen again.</a:t>
            </a:r>
            <a:endParaRPr lang="en-GB" sz="2400" dirty="0">
              <a:latin typeface="Helvetica" panose="020B0604020202020204" pitchFamily="34" charset="0"/>
              <a:cs typeface="Helvetica" panose="020B0604020202020204" pitchFamily="34" charset="0"/>
            </a:endParaRPr>
          </a:p>
          <a:p>
            <a:pPr marL="0" indent="0">
              <a:buNone/>
            </a:pPr>
            <a:r>
              <a:rPr lang="en-GB" sz="2400" dirty="0">
                <a:solidFill>
                  <a:srgbClr val="002060"/>
                </a:solidFill>
                <a:latin typeface="Helvetica" panose="020B0604020202020204" pitchFamily="34" charset="0"/>
                <a:cs typeface="Helvetica" panose="020B0604020202020204" pitchFamily="34" charset="0"/>
              </a:rPr>
              <a:t>Mistakes can be:</a:t>
            </a:r>
            <a:endParaRPr lang="en-GB" sz="2400" dirty="0">
              <a:solidFill>
                <a:srgbClr val="002060"/>
              </a:solidFill>
              <a:latin typeface="Helvetica" panose="020B0604020202020204" pitchFamily="34" charset="0"/>
              <a:cs typeface="Helvetica" panose="020B0604020202020204" pitchFamily="34" charset="0"/>
            </a:endParaRPr>
          </a:p>
          <a:p>
            <a:endParaRPr lang="en-GB" dirty="0">
              <a:latin typeface="Helvetica" panose="020B0604020202020204" pitchFamily="34" charset="0"/>
              <a:cs typeface="Helvetica" panose="020B0604020202020204" pitchFamily="34" charset="0"/>
            </a:endParaRPr>
          </a:p>
        </p:txBody>
      </p:sp>
      <p:sp>
        <p:nvSpPr>
          <p:cNvPr id="4" name="Rectangle 3"/>
          <p:cNvSpPr/>
          <p:nvPr/>
        </p:nvSpPr>
        <p:spPr>
          <a:xfrm>
            <a:off x="254791" y="2504763"/>
            <a:ext cx="2743749" cy="409276"/>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b="1" dirty="0">
                <a:solidFill>
                  <a:srgbClr val="002060"/>
                </a:solidFill>
                <a:latin typeface="Helvetica" panose="020B0604020202020204" pitchFamily="34" charset="0"/>
                <a:cs typeface="Helvetica" panose="020B0604020202020204" pitchFamily="34" charset="0"/>
              </a:rPr>
              <a:t>Adverse events</a:t>
            </a:r>
            <a:endParaRPr lang="en-GB" sz="2000" b="1" dirty="0">
              <a:solidFill>
                <a:srgbClr val="002060"/>
              </a:solidFill>
              <a:latin typeface="Helvetica" panose="020B0604020202020204" pitchFamily="34" charset="0"/>
              <a:cs typeface="Helvetica" panose="020B0604020202020204" pitchFamily="34" charset="0"/>
            </a:endParaRPr>
          </a:p>
        </p:txBody>
      </p:sp>
      <p:sp>
        <p:nvSpPr>
          <p:cNvPr id="5" name="Rectangle 4"/>
          <p:cNvSpPr/>
          <p:nvPr/>
        </p:nvSpPr>
        <p:spPr>
          <a:xfrm>
            <a:off x="249593" y="2912438"/>
            <a:ext cx="2749194" cy="1934290"/>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b="1" dirty="0">
                <a:solidFill>
                  <a:schemeClr val="bg1"/>
                </a:solidFill>
                <a:latin typeface="Helvetica" panose="020B0604020202020204" pitchFamily="34" charset="0"/>
                <a:cs typeface="Helvetica" panose="020B0604020202020204" pitchFamily="34" charset="0"/>
              </a:rPr>
              <a:t>Action or lack of action that leads to unexpected, unintended and preventable harm</a:t>
            </a:r>
            <a:endParaRPr lang="en-GB" b="1" dirty="0">
              <a:solidFill>
                <a:schemeClr val="bg1"/>
              </a:solidFill>
              <a:latin typeface="Helvetica" panose="020B0604020202020204" pitchFamily="34" charset="0"/>
              <a:cs typeface="Helvetica" panose="020B0604020202020204" pitchFamily="34" charset="0"/>
            </a:endParaRPr>
          </a:p>
        </p:txBody>
      </p:sp>
      <p:sp>
        <p:nvSpPr>
          <p:cNvPr id="6" name="Rectangle 5"/>
          <p:cNvSpPr/>
          <p:nvPr/>
        </p:nvSpPr>
        <p:spPr>
          <a:xfrm>
            <a:off x="3209768" y="2480860"/>
            <a:ext cx="2743749" cy="409276"/>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b="1" dirty="0">
                <a:solidFill>
                  <a:srgbClr val="002060"/>
                </a:solidFill>
                <a:latin typeface="Helvetica" panose="020B0604020202020204" pitchFamily="34" charset="0"/>
                <a:cs typeface="Helvetica" panose="020B0604020202020204" pitchFamily="34" charset="0"/>
              </a:rPr>
              <a:t>Errors</a:t>
            </a:r>
            <a:endParaRPr lang="en-GB" sz="2000" b="1" dirty="0">
              <a:solidFill>
                <a:srgbClr val="002060"/>
              </a:solidFill>
              <a:latin typeface="Helvetica" panose="020B0604020202020204" pitchFamily="34" charset="0"/>
              <a:cs typeface="Helvetica" panose="020B0604020202020204" pitchFamily="34" charset="0"/>
            </a:endParaRPr>
          </a:p>
        </p:txBody>
      </p:sp>
      <p:sp>
        <p:nvSpPr>
          <p:cNvPr id="7" name="Rectangle 6"/>
          <p:cNvSpPr/>
          <p:nvPr/>
        </p:nvSpPr>
        <p:spPr>
          <a:xfrm>
            <a:off x="3204570" y="2888535"/>
            <a:ext cx="2749194" cy="1934290"/>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b="1" dirty="0">
                <a:solidFill>
                  <a:schemeClr val="bg1"/>
                </a:solidFill>
                <a:latin typeface="Helvetica" panose="020B0604020202020204" pitchFamily="34" charset="0"/>
                <a:cs typeface="Helvetica" panose="020B0604020202020204" pitchFamily="34" charset="0"/>
              </a:rPr>
              <a:t>Not doing something as it should have been done, for example through bad planning or being forgetful</a:t>
            </a:r>
            <a:endParaRPr lang="en-GB" b="1" dirty="0">
              <a:solidFill>
                <a:schemeClr val="bg1"/>
              </a:solidFill>
              <a:latin typeface="Helvetica" panose="020B0604020202020204" pitchFamily="34" charset="0"/>
              <a:cs typeface="Helvetica" panose="020B0604020202020204" pitchFamily="34" charset="0"/>
            </a:endParaRPr>
          </a:p>
        </p:txBody>
      </p:sp>
      <p:sp>
        <p:nvSpPr>
          <p:cNvPr id="8" name="Rectangle 7"/>
          <p:cNvSpPr/>
          <p:nvPr/>
        </p:nvSpPr>
        <p:spPr>
          <a:xfrm>
            <a:off x="6141001" y="2479259"/>
            <a:ext cx="2743749" cy="409276"/>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b="1" dirty="0">
                <a:solidFill>
                  <a:srgbClr val="002060"/>
                </a:solidFill>
                <a:latin typeface="Helvetica" panose="020B0604020202020204" pitchFamily="34" charset="0"/>
                <a:cs typeface="Helvetica" panose="020B0604020202020204" pitchFamily="34" charset="0"/>
              </a:rPr>
              <a:t>Near misses</a:t>
            </a:r>
            <a:endParaRPr lang="en-GB" sz="2000" b="1" dirty="0">
              <a:solidFill>
                <a:srgbClr val="002060"/>
              </a:solidFill>
              <a:latin typeface="Helvetica" panose="020B0604020202020204" pitchFamily="34" charset="0"/>
              <a:cs typeface="Helvetica" panose="020B0604020202020204" pitchFamily="34" charset="0"/>
            </a:endParaRPr>
          </a:p>
        </p:txBody>
      </p:sp>
      <p:sp>
        <p:nvSpPr>
          <p:cNvPr id="9" name="Rectangle 8"/>
          <p:cNvSpPr/>
          <p:nvPr/>
        </p:nvSpPr>
        <p:spPr>
          <a:xfrm>
            <a:off x="6135803" y="2886934"/>
            <a:ext cx="2749194" cy="1934290"/>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b="1" dirty="0">
                <a:solidFill>
                  <a:schemeClr val="bg1"/>
                </a:solidFill>
                <a:latin typeface="Helvetica" panose="020B0604020202020204" pitchFamily="34" charset="0"/>
                <a:cs typeface="Helvetica" panose="020B0604020202020204" pitchFamily="34" charset="0"/>
              </a:rPr>
              <a:t>Situations where an</a:t>
            </a:r>
            <a:endParaRPr lang="en-GB" b="1" dirty="0">
              <a:solidFill>
                <a:schemeClr val="bg1"/>
              </a:solidFill>
              <a:latin typeface="Helvetica" panose="020B0604020202020204" pitchFamily="34" charset="0"/>
              <a:cs typeface="Helvetica" panose="020B0604020202020204" pitchFamily="34" charset="0"/>
            </a:endParaRPr>
          </a:p>
          <a:p>
            <a:r>
              <a:rPr lang="en-GB" b="1" dirty="0">
                <a:solidFill>
                  <a:schemeClr val="bg1"/>
                </a:solidFill>
                <a:latin typeface="Helvetica" panose="020B0604020202020204" pitchFamily="34" charset="0"/>
                <a:cs typeface="Helvetica" panose="020B0604020202020204" pitchFamily="34" charset="0"/>
              </a:rPr>
              <a:t>action could have harmed the individual but, either by chance or purpose, was prevented</a:t>
            </a:r>
            <a:endParaRPr lang="en-GB" dirty="0">
              <a:solidFill>
                <a:schemeClr val="bg1"/>
              </a:solidFill>
              <a:latin typeface="Helvetica" panose="020B0604020202020204" pitchFamily="34" charset="0"/>
              <a:cs typeface="Helvetica" panose="020B0604020202020204" pitchFamily="34" charset="0"/>
            </a:endParaRPr>
          </a:p>
        </p:txBody>
      </p:sp>
      <p:sp>
        <p:nvSpPr>
          <p:cNvPr id="10" name="Rectangle 9"/>
          <p:cNvSpPr/>
          <p:nvPr/>
        </p:nvSpPr>
        <p:spPr>
          <a:xfrm>
            <a:off x="254544" y="4932055"/>
            <a:ext cx="8618547" cy="409276"/>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b="1" dirty="0">
                <a:solidFill>
                  <a:srgbClr val="002060"/>
                </a:solidFill>
                <a:latin typeface="Helvetica" panose="020B0604020202020204" pitchFamily="34" charset="0"/>
                <a:cs typeface="Helvetica" panose="020B0604020202020204" pitchFamily="34" charset="0"/>
              </a:rPr>
              <a:t>Incidents</a:t>
            </a:r>
            <a:endParaRPr lang="en-GB" sz="2000" b="1" dirty="0">
              <a:solidFill>
                <a:srgbClr val="002060"/>
              </a:solidFill>
              <a:latin typeface="Helvetica" panose="020B0604020202020204" pitchFamily="34" charset="0"/>
              <a:cs typeface="Helvetica" panose="020B0604020202020204" pitchFamily="34" charset="0"/>
            </a:endParaRPr>
          </a:p>
        </p:txBody>
      </p:sp>
      <p:sp>
        <p:nvSpPr>
          <p:cNvPr id="11" name="Rectangle 10"/>
          <p:cNvSpPr/>
          <p:nvPr/>
        </p:nvSpPr>
        <p:spPr>
          <a:xfrm>
            <a:off x="249345" y="5339730"/>
            <a:ext cx="8635651" cy="989818"/>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b="1" dirty="0">
                <a:solidFill>
                  <a:schemeClr val="bg1"/>
                </a:solidFill>
                <a:latin typeface="Helvetica" panose="020B0604020202020204" pitchFamily="34" charset="0"/>
                <a:cs typeface="Helvetica" panose="020B0604020202020204" pitchFamily="34" charset="0"/>
              </a:rPr>
              <a:t>Specific negative events. In health and social care serious incidents are described as events which need investigation as they caused severe harm or damage to either the person receiving care or the organisation.</a:t>
            </a:r>
            <a:endParaRPr lang="en-GB" b="1" dirty="0">
              <a:solidFill>
                <a:schemeClr val="bg1"/>
              </a:solidFill>
              <a:latin typeface="Helvetica" panose="020B0604020202020204" pitchFamily="34" charset="0"/>
              <a:cs typeface="Helvetica" panose="020B0604020202020204" pitchFamily="34" charset="0"/>
            </a:endParaRPr>
          </a:p>
        </p:txBody>
      </p:sp>
      <p:sp>
        <p:nvSpPr>
          <p:cNvPr id="12" name="TextBox 11"/>
          <p:cNvSpPr txBox="1"/>
          <p:nvPr/>
        </p:nvSpPr>
        <p:spPr>
          <a:xfrm>
            <a:off x="-36512" y="6453336"/>
            <a:ext cx="3934948" cy="353943"/>
          </a:xfrm>
          <a:prstGeom prst="rect">
            <a:avLst/>
          </a:prstGeom>
          <a:noFill/>
        </p:spPr>
        <p:txBody>
          <a:bodyPr wrap="square" rtlCol="0">
            <a:spAutoFit/>
          </a:bodyPr>
          <a:lstStyle/>
          <a:p>
            <a:r>
              <a:rPr lang="en-US" sz="800" b="1" dirty="0">
                <a:latin typeface="Helvetica" panose="020B0604020202020204" pitchFamily="34" charset="0"/>
                <a:cs typeface="Helvetica" panose="020B0604020202020204" pitchFamily="34" charset="0"/>
              </a:rPr>
              <a:t>Source:  </a:t>
            </a:r>
            <a:r>
              <a:rPr lang="en-IN" sz="800" b="1" dirty="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1"/>
              </a:rPr>
              <a:t>http://www.skillsforhealth.org.uk/</a:t>
            </a:r>
            <a:endParaRPr lang="en-IN" sz="800" b="1" dirty="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Skills for Care </a:t>
            </a:r>
            <a:r>
              <a:rPr lang="en-US" sz="800" b="1" dirty="0">
                <a:latin typeface="Helvetica" panose="020B0604020202020204" pitchFamily="34" charset="0"/>
                <a:cs typeface="Helvetica" panose="020B0604020202020204" pitchFamily="34" charset="0"/>
              </a:rPr>
              <a:t>–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2"/>
              </a:rPr>
              <a:t>http://www.skillsforcare.org.uk</a:t>
            </a:r>
            <a:r>
              <a:rPr lang="en-IN" sz="900" b="1" u="sng" dirty="0">
                <a:latin typeface="Helvetica" panose="020B0604020202020204" pitchFamily="34" charset="0"/>
                <a:cs typeface="Helvetica" panose="020B0604020202020204" pitchFamily="34" charset="0"/>
                <a:hlinkClick r:id="rId2"/>
              </a:rPr>
              <a:t>/</a:t>
            </a:r>
            <a:endParaRPr lang="en-IN" sz="900" b="1" dirty="0">
              <a:latin typeface="Helvetica" panose="020B0604020202020204" pitchFamily="34" charset="0"/>
              <a:cs typeface="Helvetica" panose="020B0604020202020204" pitchFamily="34" charset="0"/>
            </a:endParaRPr>
          </a:p>
        </p:txBody>
      </p:sp>
      <p:sp>
        <p:nvSpPr>
          <p:cNvPr id="14" name="TextBox 13"/>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8</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5" name="Rectangle 14"/>
          <p:cNvSpPr/>
          <p:nvPr/>
        </p:nvSpPr>
        <p:spPr>
          <a:xfrm>
            <a:off x="3383280" y="6627224"/>
            <a:ext cx="2736304" cy="215444"/>
          </a:xfrm>
          <a:prstGeom prst="rect">
            <a:avLst/>
          </a:prstGeom>
        </p:spPr>
        <p:txBody>
          <a:bodyPr wrap="square">
            <a:spAutoFit/>
          </a:bodyPr>
          <a:lstStyle/>
          <a:p>
            <a:pPr algn="ctr"/>
            <a:r>
              <a:rPr lang="en-US" sz="800" b="1" dirty="0">
                <a:latin typeface="Helvetica" panose="020B0604020202020204" pitchFamily="34" charset="0"/>
                <a:cs typeface="Helvetica" panose="020B0604020202020204" pitchFamily="34" charset="0"/>
              </a:rPr>
              <a:t>Copyright: </a:t>
            </a:r>
            <a:r>
              <a:rPr lang="en-US" sz="800" b="1" dirty="0" err="1">
                <a:latin typeface="Helvetica" panose="020B0604020202020204" pitchFamily="34" charset="0"/>
                <a:cs typeface="Helvetica" panose="020B0604020202020204" pitchFamily="34" charset="0"/>
              </a:rPr>
              <a:t>iCare</a:t>
            </a:r>
            <a:r>
              <a:rPr lang="en-US" sz="800" b="1" dirty="0">
                <a:latin typeface="Helvetica" panose="020B0604020202020204" pitchFamily="34" charset="0"/>
                <a:cs typeface="Helvetica" panose="020B0604020202020204" pitchFamily="34" charset="0"/>
              </a:rPr>
              <a:t> Life Pte. Ltd., Singapore </a:t>
            </a:r>
            <a:endParaRPr lang="en-IN" sz="8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tags/tag1.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10.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11.xml><?xml version="1.0" encoding="utf-8"?>
<p:tagLst xmlns:p="http://schemas.openxmlformats.org/presentationml/2006/main">
  <p:tag name="MMPROD_NEXTUNIQUEID" val="10009"/>
  <p:tag name="MMPROD_UIDATA" val="&lt;database version=&quot;10.0&quot;&gt;&lt;object type=&quot;1&quot; unique_id=&quot;10001&quot;&gt;&lt;object type=&quot;2&quot; unique_id=&quot;10002&quot;&gt;&lt;object type=&quot;3&quot; unique_id=&quot;10003&quot;&gt;&lt;property id=&quot;20148&quot; value=&quot;5&quot;/&gt;&lt;property id=&quot;20300&quot; value=&quot;Slide 1&quot;/&gt;&lt;property id=&quot;20307&quot; value=&quot;273&quot;/&gt;&lt;/object&gt;&lt;object type=&quot;3&quot; unique_id=&quot;10004&quot;&gt;&lt;property id=&quot;20148&quot; value=&quot;5&quot;/&gt;&lt;property id=&quot;20300&quot; value=&quot;Slide 2 - &amp;quot;Learning outcomes&amp;quot;&quot;/&gt;&lt;property id=&quot;20307&quot; value=&quot;274&quot;/&gt;&lt;/object&gt;&lt;object type=&quot;3&quot; unique_id=&quot;10005&quot;&gt;&lt;property id=&quot;20148&quot; value=&quot;5&quot;/&gt;&lt;property id=&quot;20300&quot; value=&quot;Slide 3 - &amp;quot;What is your duty of care?&amp;quot;&quot;/&gt;&lt;property id=&quot;20307&quot; value=&quot;259&quot;/&gt;&lt;/object&gt;&lt;object type=&quot;3&quot; unique_id=&quot;10006&quot;&gt;&lt;property id=&quot;20148&quot; value=&quot;5&quot;/&gt;&lt;property id=&quot;20300&quot; value=&quot;Slide 4 - &amp;quot;What do I need to do?&amp;quot;&quot;/&gt;&lt;property id=&quot;20307&quot; value=&quot;260&quot;/&gt;&lt;/object&gt;&lt;object type=&quot;3&quot; unique_id=&quot;10007&quot;&gt;&lt;property id=&quot;20148&quot; value=&quot;5&quot;/&gt;&lt;property id=&quot;20300&quot; value=&quot;Slide 5 - &amp;quot;Supporting independence&amp;quot;&quot;/&gt;&lt;property id=&quot;20307&quot; value=&quot;261&quot;/&gt;&lt;/object&gt;&lt;object type=&quot;3&quot; unique_id=&quot;10008&quot;&gt;&lt;property id=&quot;20148&quot; value=&quot;5&quot;/&gt;&lt;property id=&quot;20300&quot; value=&quot;Slide 6 - &amp;quot;Dilemmas&amp;quot;&quot;/&gt;&lt;property id=&quot;20307&quot; value=&quot;262&quot;/&gt;&lt;/object&gt;&lt;object type=&quot;3&quot; unique_id=&quot;10009&quot;&gt;&lt;property id=&quot;20148&quot; value=&quot;5&quot;/&gt;&lt;property id=&quot;20300&quot; value=&quot;Slide 7 - &amp;quot;Mental capacity&amp;quot;&quot;/&gt;&lt;property id=&quot;20307&quot; value=&quot;263&quot;/&gt;&lt;/object&gt;&lt;object type=&quot;3&quot; unique_id=&quot;10010&quot;&gt;&lt;property id=&quot;20148&quot; value=&quot;5&quot;/&gt;&lt;property id=&quot;20300&quot; value=&quot;Slide 8 - &amp;quot;Comments and complaints&amp;quot;&quot;/&gt;&lt;property id=&quot;20307&quot; value=&quot;264&quot;/&gt;&lt;/object&gt;&lt;object type=&quot;3&quot; unique_id=&quot;10011&quot;&gt;&lt;property id=&quot;20148&quot; value=&quot;5&quot;/&gt;&lt;property id=&quot;20300&quot; value=&quot;Slide 9 - &amp;quot;Incidents, errors and near misses&amp;quot;&quot;/&gt;&lt;property id=&quot;20307&quot; value=&quot;266&quot;/&gt;&lt;/object&gt;&lt;object type=&quot;3&quot; unique_id=&quot;10012&quot;&gt;&lt;property id=&quot;20148&quot; value=&quot;5&quot;/&gt;&lt;property id=&quot;20300&quot; value=&quot;Slide 10 - &amp;quot;Legislation&amp;quot;&quot;/&gt;&lt;property id=&quot;20307&quot; value=&quot;267&quot;/&gt;&lt;/object&gt;&lt;object type=&quot;3&quot; unique_id=&quot;10013&quot;&gt;&lt;property id=&quot;20148&quot; value=&quot;5&quot;/&gt;&lt;property id=&quot;20300&quot; value=&quot;Slide 11 - &amp;quot;Conflict in the workplace&amp;quot;&quot;/&gt;&lt;property id=&quot;20307&quot; value=&quot;268&quot;/&gt;&lt;/object&gt;&lt;object type=&quot;3&quot; unique_id=&quot;10014&quot;&gt;&lt;property id=&quot;20148&quot; value=&quot;5&quot;/&gt;&lt;property id=&quot;20300&quot; value=&quot;Slide 12 - &amp;quot;Managing conflict&amp;quot;&quot;/&gt;&lt;property id=&quot;20307&quot; value=&quot;269&quot;/&gt;&lt;/object&gt;&lt;object type=&quot;3&quot; unique_id=&quot;10015&quot;&gt;&lt;property id=&quot;20148&quot; value=&quot;5&quot;/&gt;&lt;property id=&quot;20300&quot; value=&quot;Slide 13 - &amp;quot;Knowledge check&amp;quot;&quot;/&gt;&lt;property id=&quot;20307&quot; value=&quot;270&quot;/&gt;&lt;/object&gt;&lt;object type=&quot;3&quot; unique_id=&quot;10016&quot;&gt;&lt;property id=&quot;20148&quot; value=&quot;5&quot;/&gt;&lt;property id=&quot;20300&quot; value=&quot;Slide 14 - &amp;quot;Knowledge check&amp;quot;&quot;/&gt;&lt;property id=&quot;20307&quot; value=&quot;271&quot;/&gt;&lt;/object&gt;&lt;object type=&quot;3&quot; unique_id=&quot;10017&quot;&gt;&lt;property id=&quot;20148&quot; value=&quot;5&quot;/&gt;&lt;property id=&quot;20300&quot; value=&quot;Slide 15 - &amp;quot;Knowledge check&amp;quot;&quot;/&gt;&lt;property id=&quot;20307&quot; value=&quot;272&quot;/&gt;&lt;/object&gt;&lt;object type=&quot;3&quot; unique_id=&quot;11224&quot;&gt;&lt;property id=&quot;20148&quot; value=&quot;5&quot;/&gt;&lt;property id=&quot;20300&quot; value=&quot;Slide 18 - &amp;quot;  In this module, you will learn about:&amp;quot;&quot;/&gt;&lt;property id=&quot;20307&quot; value=&quot;278&quot;/&gt;&lt;/object&gt;&lt;object type=&quot;3&quot; unique_id=&quot;11231&quot;&gt;&lt;property id=&quot;20148&quot; value=&quot;5&quot;/&gt;&lt;property id=&quot;20300&quot; value=&quot;Slide 21 - &amp;quot;  In this module, you will learn about:&amp;quot;&quot;/&gt;&lt;property id=&quot;20307&quot; value=&quot;285&quot;/&gt;&lt;/object&gt;&lt;object type=&quot;3&quot; unique_id=&quot;11232&quot;&gt;&lt;property id=&quot;20148&quot; value=&quot;5&quot;/&gt;&lt;property id=&quot;20300&quot; value=&quot;Slide 22 - &amp;quot;Let’s Watch&amp;quot;&quot;/&gt;&lt;property id=&quot;20307&quot; value=&quot;286&quot;/&gt;&lt;/object&gt;&lt;object type=&quot;3&quot; unique_id=&quot;11237&quot;&gt;&lt;property id=&quot;20148&quot; value=&quot;5&quot;/&gt;&lt;property id=&quot;20300&quot; value=&quot;Slide 24 - &amp;quot;  In this module, you will learn about:&amp;quot;&quot;/&gt;&lt;property id=&quot;20307&quot; value=&quot;291&quot;/&gt;&lt;/object&gt;&lt;object type=&quot;3&quot; unique_id=&quot;11244&quot;&gt;&lt;property id=&quot;20148&quot; value=&quot;5&quot;/&gt;&lt;property id=&quot;20300&quot; value=&quot;Slide 27 - &amp;quot;  In this module, you will learn about:&amp;quot;&quot;/&gt;&lt;property id=&quot;20307&quot; value=&quot;298&quot;/&gt;&lt;/object&gt;&lt;object type=&quot;3&quot; unique_id=&quot;13677&quot;&gt;&lt;property id=&quot;20148&quot; value=&quot;5&quot;/&gt;&lt;property id=&quot;20300&quot; value=&quot;Slide 19 - &amp;quot;Let’s Watch&amp;quot;&quot;/&gt;&lt;property id=&quot;20307&quot; value=&quot;305&quot;/&gt;&lt;/object&gt;&lt;object type=&quot;3&quot; unique_id=&quot;13678&quot;&gt;&lt;property id=&quot;20148&quot; value=&quot;5&quot;/&gt;&lt;property id=&quot;20300&quot; value=&quot;Slide 17&quot;/&gt;&lt;property id=&quot;20307&quot; value=&quot;306&quot;/&gt;&lt;/object&gt;&lt;object type=&quot;3&quot; unique_id=&quot;13890&quot;&gt;&lt;property id=&quot;20148&quot; value=&quot;5&quot;/&gt;&lt;property id=&quot;20300&quot; value=&quot;Slide 16&quot;/&gt;&lt;property id=&quot;20307&quot; value=&quot;308&quot;/&gt;&lt;/object&gt;&lt;object type=&quot;3&quot; unique_id=&quot;15060&quot;&gt;&lt;property id=&quot;20148&quot; value=&quot;5&quot;/&gt;&lt;property id=&quot;20300&quot; value=&quot;Slide 20&quot;/&gt;&lt;property id=&quot;20307&quot; value=&quot;309&quot;/&gt;&lt;/object&gt;&lt;object type=&quot;3&quot; unique_id=&quot;15061&quot;&gt;&lt;property id=&quot;20148&quot; value=&quot;5&quot;/&gt;&lt;property id=&quot;20300&quot; value=&quot;Slide 23&quot;/&gt;&lt;property id=&quot;20307&quot; value=&quot;310&quot;/&gt;&lt;/object&gt;&lt;object type=&quot;3&quot; unique_id=&quot;15062&quot;&gt;&lt;property id=&quot;20148&quot; value=&quot;5&quot;/&gt;&lt;property id=&quot;20300&quot; value=&quot;Slide 25 - &amp;quot;Let’s Watch&amp;quot;&quot;/&gt;&lt;property id=&quot;20307&quot; value=&quot;311&quot;/&gt;&lt;/object&gt;&lt;object type=&quot;3&quot; unique_id=&quot;15063&quot;&gt;&lt;property id=&quot;20148&quot; value=&quot;5&quot;/&gt;&lt;property id=&quot;20300&quot; value=&quot;Slide 26&quot;/&gt;&lt;property id=&quot;20307&quot; value=&quot;312&quot;/&gt;&lt;/object&gt;&lt;object type=&quot;3&quot; unique_id=&quot;15064&quot;&gt;&lt;property id=&quot;20148&quot; value=&quot;5&quot;/&gt;&lt;property id=&quot;20300&quot; value=&quot;Slide 28 - &amp;quot;Let’s Watch&amp;quot;&quot;/&gt;&lt;property id=&quot;20307&quot; value=&quot;313&quot;/&gt;&lt;/object&gt;&lt;object type=&quot;3&quot; unique_id=&quot;16527&quot;&gt;&lt;property id=&quot;20148&quot; value=&quot;5&quot;/&gt;&lt;property id=&quot;20300&quot; value=&quot;Slide 29&quot;/&gt;&lt;property id=&quot;20307&quot; value=&quot;314&quot;/&gt;&lt;/object&gt;&lt;/object&gt;&lt;object type=&quot;8&quot; unique_id=&quot;10034&quot;&gt;&lt;/object&gt;&lt;/object&gt;&lt;/database&gt;"/>
  <p:tag name="SECTOMILLISECCONVERTED" val="1"/>
</p:tagLst>
</file>

<file path=ppt/tags/tag2.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3.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4.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5.xml><?xml version="1.0" encoding="utf-8"?>
<p:tagLst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quot;/&gt;&lt;isInvalidForFieldText val=&quot;0&quot;/&gt;&lt;Image&gt;&lt;filename val=&quot;C:\Users\Khasnobis\Documents\My Adobe Presentations\1. Skills-For-Care-Presentation-web-version-Standard-1\data\asimages\{5E48556A-7529-43A5-9EDC-0C8CDCF270D9}_2.png&quot;/&gt;&lt;left val=&quot;7&quot;/&gt;&lt;top val=&quot;6&quot;/&gt;&lt;width val=&quot;581&quot;/&gt;&lt;height val=&quot;75&quot;/&gt;&lt;hasText val=&quot;1&quot;/&gt;&lt;/Image&gt;&lt;/ThreeDShapeInfo&gt;"/>
</p:tagLst>
</file>

<file path=ppt/tags/tag6.xml><?xml version="1.0" encoding="utf-8"?>
<p:tagLst xmlns:p="http://schemas.openxmlformats.org/presentationml/2006/main">
  <p:tag name="PRESENTER_SHAPETEXTINFO" val="&lt;ShapeTextInfo&gt;&lt;TableIndex row=&quot;-1&quot; col=&quot;-1&quot;&gt;&lt;linesCount val=&quot;1&quot;/&gt;&lt;lineCharCount val=&quot;15&quot;/&gt;&lt;/TableIndex&gt;&lt;/ShapeTextInfo&gt;"/>
  <p:tag name="HTML_SHAPEINFO" val="&lt;ThreeDShapeInfo&gt;&lt;uuid val=&quot;&quot;/&gt;&lt;isInvalidForFieldText val=&quot;0&quot;/&gt;&lt;Image&gt;&lt;filename val=&quot;C:\Users\Khasnobis\Documents\My Adobe Presentations\1. Skills-For-Care-Presentation-web-version-Standard-1\data\asimages\{87819B72-74CE-408F-BC53-124E8D59CF4E}_19.png&quot;/&gt;&lt;left val=&quot;7&quot;/&gt;&lt;top val=&quot;6&quot;/&gt;&lt;width val=&quot;581&quot;/&gt;&lt;height val=&quot;75&quot;/&gt;&lt;hasText val=&quot;1&quot;/&gt;&lt;/Image&gt;&lt;/ThreeDShapeInfo&gt;"/>
</p:tagLst>
</file>

<file path=ppt/tags/tag7.xml><?xml version="1.0" encoding="utf-8"?>
<p:tagLst xmlns:p="http://schemas.openxmlformats.org/presentationml/2006/main">
  <p:tag name="PRESENTER_SHAPETEXTINFO" val="&lt;ShapeTextInfo&gt;&lt;TableIndex row=&quot;-1&quot; col=&quot;-1&quot;&gt;&lt;linesCount val=&quot;1&quot;/&gt;&lt;lineCharCount val=&quot;15&quot;/&gt;&lt;/TableIndex&gt;&lt;/ShapeTextInfo&gt;"/>
  <p:tag name="HTML_SHAPEINFO" val="&lt;ThreeDShapeInfo&gt;&lt;uuid val=&quot;&quot;/&gt;&lt;isInvalidForFieldText val=&quot;0&quot;/&gt;&lt;Image&gt;&lt;filename val=&quot;C:\Users\Khasnobis\Documents\My Adobe Presentations\1. Skills-For-Care-Presentation-web-version-Standard-1\data\asimages\{87819B72-74CE-408F-BC53-124E8D59CF4E}_19.png&quot;/&gt;&lt;left val=&quot;7&quot;/&gt;&lt;top val=&quot;6&quot;/&gt;&lt;width val=&quot;581&quot;/&gt;&lt;height val=&quot;75&quot;/&gt;&lt;hasText val=&quot;1&quot;/&gt;&lt;/Image&gt;&lt;/ThreeDShapeInfo&gt;"/>
</p:tagLst>
</file>

<file path=ppt/tags/tag8.xml><?xml version="1.0" encoding="utf-8"?>
<p:tagLst xmlns:p="http://schemas.openxmlformats.org/presentationml/2006/main">
  <p:tag name="PRESENTER_SHAPETEXTINFO" val="&lt;ShapeTextInfo&gt;&lt;TableIndex row=&quot;-1&quot; col=&quot;-1&quot;&gt;&lt;linesCount val=&quot;1&quot;/&gt;&lt;lineCharCount val=&quot;15&quot;/&gt;&lt;/TableIndex&gt;&lt;/ShapeTextInfo&gt;"/>
  <p:tag name="HTML_SHAPEINFO" val="&lt;ThreeDShapeInfo&gt;&lt;uuid val=&quot;&quot;/&gt;&lt;isInvalidForFieldText val=&quot;0&quot;/&gt;&lt;Image&gt;&lt;filename val=&quot;C:\Users\Khasnobis\Documents\My Adobe Presentations\1. Skills-For-Care-Presentation-web-version-Standard-1\data\asimages\{87819B72-74CE-408F-BC53-124E8D59CF4E}_19.png&quot;/&gt;&lt;left val=&quot;7&quot;/&gt;&lt;top val=&quot;6&quot;/&gt;&lt;width val=&quot;581&quot;/&gt;&lt;height val=&quot;75&quot;/&gt;&lt;hasText val=&quot;1&quot;/&gt;&lt;/Image&gt;&lt;/ThreeDShapeInfo&gt;"/>
</p:tagLst>
</file>

<file path=ppt/tags/tag9.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10529</Words>
  <Application>WPS Presentation</Application>
  <PresentationFormat>On-screen Show (4:3)</PresentationFormat>
  <Paragraphs>385</Paragraphs>
  <Slides>29</Slides>
  <Notes>25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29</vt:i4>
      </vt:variant>
    </vt:vector>
  </HeadingPairs>
  <TitlesOfParts>
    <vt:vector size="39" baseType="lpstr">
      <vt:lpstr>Arial</vt:lpstr>
      <vt:lpstr>SimSun</vt:lpstr>
      <vt:lpstr>Wingdings</vt:lpstr>
      <vt:lpstr>Helvetica</vt:lpstr>
      <vt:lpstr>Microsoft YaHei</vt:lpstr>
      <vt:lpstr>Arial Unicode MS</vt:lpstr>
      <vt:lpstr>Calibri</vt:lpstr>
      <vt:lpstr>Arial</vt:lpstr>
      <vt:lpstr>Helvetica Neue</vt:lpstr>
      <vt:lpstr>Office Theme</vt:lpstr>
      <vt:lpstr>PowerPoint 演示文稿</vt:lpstr>
      <vt:lpstr>Learning outcomes</vt:lpstr>
      <vt:lpstr>What is your duty of care?</vt:lpstr>
      <vt:lpstr>What do I need to do?</vt:lpstr>
      <vt:lpstr>Supporting independence</vt:lpstr>
      <vt:lpstr>Dilemmas</vt:lpstr>
      <vt:lpstr>Mental capacity</vt:lpstr>
      <vt:lpstr>Comments and complaints</vt:lpstr>
      <vt:lpstr>Incidents, errors and near misses</vt:lpstr>
      <vt:lpstr>Legislation</vt:lpstr>
      <vt:lpstr>Conflict in the workplace</vt:lpstr>
      <vt:lpstr>Managing conflict</vt:lpstr>
      <vt:lpstr>Knowledge check</vt:lpstr>
      <vt:lpstr>Knowledge check</vt:lpstr>
      <vt:lpstr>Knowledge check</vt:lpstr>
      <vt:lpstr>PowerPoint 演示文稿</vt:lpstr>
      <vt:lpstr>PowerPoint 演示文稿</vt:lpstr>
      <vt:lpstr>  In this module, you will learn about:</vt:lpstr>
      <vt:lpstr>Let’s Watch</vt:lpstr>
      <vt:lpstr>PowerPoint 演示文稿</vt:lpstr>
      <vt:lpstr>  In this module, you will learn about:</vt:lpstr>
      <vt:lpstr>Let’s Watch</vt:lpstr>
      <vt:lpstr>PowerPoint 演示文稿</vt:lpstr>
      <vt:lpstr>  In this module, you will learn about:</vt:lpstr>
      <vt:lpstr>Let’s Watch</vt:lpstr>
      <vt:lpstr>PowerPoint 演示文稿</vt:lpstr>
      <vt:lpstr>  In this module, you will learn about:</vt:lpstr>
      <vt:lpstr>Let’s Watch</vt:lpstr>
      <vt:lpstr>PowerPoint 演示文稿</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Khasnobis</dc:creator>
  <cp:lastModifiedBy>Hellen Bittok</cp:lastModifiedBy>
  <cp:revision>51</cp:revision>
  <dcterms:created xsi:type="dcterms:W3CDTF">2016-08-28T18:07:00Z</dcterms:created>
  <dcterms:modified xsi:type="dcterms:W3CDTF">2022-11-07T19:02:29Z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1D8E1AF98C034F92BBA2A8B80B108DE7</vt:lpwstr>
  </property>
  <property fmtid="{D5CDD505-2E9C-101B-9397-08002B2CF9AE}" pid="3" name="KSOProductBuildVer">
    <vt:lpwstr>1033-11.2.0.11380</vt:lpwstr>
  </property>
</Properties>
</file>