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3" r:id="rId3"/>
    <p:sldId id="354" r:id="rId4"/>
    <p:sldId id="355" r:id="rId6"/>
    <p:sldId id="356" r:id="rId7"/>
    <p:sldId id="357" r:id="rId8"/>
    <p:sldId id="358" r:id="rId9"/>
    <p:sldId id="359" r:id="rId10"/>
    <p:sldId id="360" r:id="rId11"/>
    <p:sldId id="361" r:id="rId12"/>
    <p:sldId id="362" r:id="rId13"/>
    <p:sldId id="363" r:id="rId14"/>
    <p:sldId id="364" r:id="rId15"/>
    <p:sldId id="387" r:id="rId16"/>
    <p:sldId id="388"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9" r:id="rId40"/>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8089" autoAdjust="0"/>
  </p:normalViewPr>
  <p:slideViewPr>
    <p:cSldViewPr>
      <p:cViewPr varScale="1">
        <p:scale>
          <a:sx n="56" d="100"/>
          <a:sy n="56" d="100"/>
        </p:scale>
        <p:origin x="19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gs" Target="tags/tag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given a live demonstration of waking up elderly people and putting them to bed by trained caregivers. The ideal place for this would be an</a:t>
            </a:r>
            <a:r>
              <a:rPr lang="en-US" sz="1200" baseline="0" dirty="0"/>
              <a:t> old people’s home or a nursing home. Fix a prior appointment for the activity and inform the participants of the location and timings for the demonstration.</a:t>
            </a:r>
            <a:endParaRPr lang="en-US" sz="1200" baseline="0" dirty="0"/>
          </a:p>
          <a:p>
            <a:endParaRPr lang="en-US" sz="1200" baseline="0" dirty="0"/>
          </a:p>
          <a:p>
            <a:r>
              <a:rPr lang="en-US" sz="1200" baseline="0" dirty="0"/>
              <a:t>During the demonstration, participants should be asked to assist the caregiver in performing the wake up and tuck in activities. If additional subjects are available, one by one the participants should be given an opportunity to perform wake up and tuck in activities independently.</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shouldn’t I make an elder sleep immediately after dinner?</a:t>
            </a:r>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Ans</a:t>
            </a:r>
            <a:r>
              <a:rPr lang="en-US" sz="1200" kern="1200" dirty="0">
                <a:solidFill>
                  <a:schemeClr val="tx1"/>
                </a:solidFill>
                <a:latin typeface="+mn-lt"/>
                <a:ea typeface="+mn-ea"/>
                <a:cs typeface="+mn-cs"/>
              </a:rPr>
              <a:t>:</a:t>
            </a:r>
            <a:r>
              <a:rPr lang="en-US" sz="1200" kern="1200" baseline="0" dirty="0">
                <a:solidFill>
                  <a:schemeClr val="tx1"/>
                </a:solidFill>
                <a:latin typeface="+mn-lt"/>
                <a:ea typeface="+mn-ea"/>
                <a:cs typeface="+mn-cs"/>
              </a:rPr>
              <a:t> Sleeping immediately after dinner leads to many digestive problems. This can cause discomfort to the elder at night and disturb the person’s sleep. Taking a stroll or sitting for a while after having dinner helps in digestion. Since it may be difficult for a person to sit idle, you may involve the person in some relaxing activity like watching TV or reading a book.</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You will require a white board and a marker.</a:t>
            </a:r>
            <a:endParaRPr lang="en-US" sz="1200" baseline="0" dirty="0"/>
          </a:p>
          <a:p>
            <a:r>
              <a:rPr lang="en-US" sz="1200" baseline="0" dirty="0"/>
              <a:t>Situation: You are a caregiver and you are on a new assignment. The new care receiver is an eighteen months old baby. The baby is a part of a nuclear family and both the parents are working.</a:t>
            </a:r>
            <a:endParaRPr lang="en-US" sz="1200" baseline="0" dirty="0"/>
          </a:p>
          <a:p>
            <a:endParaRPr lang="en-US" sz="1200" baseline="0" dirty="0"/>
          </a:p>
          <a:p>
            <a:r>
              <a:rPr lang="en-US" sz="1200" baseline="0" dirty="0"/>
              <a:t>Ask the class participants to list out various pieces of information they would want to know about before they begin. Keep noting these down on the white-board. Strike through them if they are covered in the module later and add some which were not.</a:t>
            </a:r>
            <a:endParaRPr lang="en-US" sz="1200" baseline="0" dirty="0"/>
          </a:p>
          <a:p>
            <a:endParaRPr lang="en-US" sz="1200" baseline="0" dirty="0"/>
          </a:p>
          <a:p>
            <a:r>
              <a:rPr lang="en-US" sz="1200" baseline="0" dirty="0"/>
              <a:t>A typical list would be:</a:t>
            </a:r>
            <a:endParaRPr lang="en-US" sz="1200" baseline="0" dirty="0"/>
          </a:p>
          <a:p>
            <a:pPr marL="228600" indent="-228600">
              <a:buAutoNum type="alphaLcParenR"/>
            </a:pPr>
            <a:r>
              <a:rPr lang="en-US" sz="1200" baseline="0" dirty="0"/>
              <a:t>Baby’s exact age and old records</a:t>
            </a:r>
            <a:endParaRPr lang="en-US" sz="1200" baseline="0" dirty="0"/>
          </a:p>
          <a:p>
            <a:pPr marL="228600" indent="-228600">
              <a:buAutoNum type="alphaLcParenR"/>
            </a:pPr>
            <a:r>
              <a:rPr lang="en-US" sz="1200" baseline="0" dirty="0"/>
              <a:t>Baby’s pediatrician's contact details</a:t>
            </a:r>
            <a:endParaRPr lang="en-US" sz="1200" baseline="0" dirty="0"/>
          </a:p>
          <a:p>
            <a:pPr marL="228600" indent="-228600">
              <a:buAutoNum type="alphaLcParenR"/>
            </a:pPr>
            <a:r>
              <a:rPr lang="en-US" sz="1200" baseline="0" dirty="0"/>
              <a:t>Parents’ contact details</a:t>
            </a:r>
            <a:endParaRPr lang="en-US" sz="1200" baseline="0" dirty="0"/>
          </a:p>
          <a:p>
            <a:pPr marL="228600" indent="-228600">
              <a:buAutoNum type="alphaLcParenR"/>
            </a:pPr>
            <a:r>
              <a:rPr lang="en-US" sz="1200" baseline="0" dirty="0"/>
              <a:t>Any hereditary condition or allergies which the baby has</a:t>
            </a:r>
            <a:endParaRPr lang="en-US" sz="1200" baseline="0" dirty="0"/>
          </a:p>
          <a:p>
            <a:pPr marL="228600" indent="-228600">
              <a:buAutoNum type="alphaLcParenR"/>
            </a:pPr>
            <a:r>
              <a:rPr lang="en-US" sz="1200" baseline="0" dirty="0"/>
              <a:t>Baby’s general routine</a:t>
            </a:r>
            <a:endParaRPr lang="en-US" sz="1200" baseline="0" dirty="0"/>
          </a:p>
          <a:p>
            <a:pPr marL="228600" indent="-228600">
              <a:buAutoNum type="alphaLcParenR"/>
            </a:pPr>
            <a:r>
              <a:rPr lang="en-US" sz="1200" baseline="0" dirty="0"/>
              <a:t>What does baby like to eat</a:t>
            </a:r>
            <a:endParaRPr lang="en-US" sz="1200" baseline="0" dirty="0"/>
          </a:p>
          <a:p>
            <a:pPr marL="228600" indent="-228600">
              <a:buAutoNum type="alphaLcParenR"/>
            </a:pPr>
            <a:r>
              <a:rPr lang="en-US" sz="1200" baseline="0" dirty="0"/>
              <a:t>Any particular medicines which the pediatrician has prescribed (regular/SOS) and their dosage</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Q1.</a:t>
            </a:r>
            <a:r>
              <a:rPr lang="en-US" baseline="0" dirty="0"/>
              <a:t> </a:t>
            </a:r>
            <a:r>
              <a:rPr lang="en-US" dirty="0"/>
              <a:t>Why is planning essential for both, the care receiver and the caregiver?</a:t>
            </a:r>
            <a:endParaRPr lang="en-US" dirty="0"/>
          </a:p>
          <a:p>
            <a:r>
              <a:rPr lang="en-US" dirty="0"/>
              <a:t>Ans. It is important to plan for the following reasons:</a:t>
            </a:r>
            <a:endParaRPr lang="en-US" dirty="0"/>
          </a:p>
          <a:p>
            <a:r>
              <a:rPr lang="en-US" dirty="0"/>
              <a:t>(a) To ensure no details are missed out</a:t>
            </a:r>
            <a:endParaRPr lang="en-US" dirty="0"/>
          </a:p>
          <a:p>
            <a:r>
              <a:rPr lang="en-US" dirty="0"/>
              <a:t>(b) Care receiver gets all the medicines, food, and recreation etc. on time.</a:t>
            </a:r>
            <a:endParaRPr lang="en-US" dirty="0"/>
          </a:p>
          <a:p>
            <a:r>
              <a:rPr lang="en-US" dirty="0"/>
              <a:t>(c) To ensure you can</a:t>
            </a:r>
            <a:r>
              <a:rPr lang="en-US" baseline="0" dirty="0"/>
              <a:t> manage your time </a:t>
            </a:r>
            <a:r>
              <a:rPr lang="en-US" dirty="0"/>
              <a:t>better and are able to fulfill all your</a:t>
            </a:r>
            <a:r>
              <a:rPr lang="en-US" baseline="0" dirty="0"/>
              <a:t> </a:t>
            </a:r>
            <a:r>
              <a:rPr lang="en-US" dirty="0"/>
              <a:t>duties in a time bound manner without omitting anything.</a:t>
            </a:r>
            <a:endParaRPr lang="en-US" dirty="0"/>
          </a:p>
          <a:p>
            <a:r>
              <a:rPr lang="en-US" dirty="0"/>
              <a:t>(d) To give the family and the doctor a readymade data in a comprehensible manner so as to plan changes if required.</a:t>
            </a:r>
            <a:endParaRPr lang="en-US" dirty="0"/>
          </a:p>
          <a:p>
            <a:r>
              <a:rPr lang="en-US" dirty="0"/>
              <a:t>(e) Can help the doctor to foresee any future changes in the condition of the care receiver.</a:t>
            </a:r>
            <a:endParaRPr lang="en-US" dirty="0"/>
          </a:p>
          <a:p>
            <a:r>
              <a:rPr lang="en-US" dirty="0"/>
              <a:t> </a:t>
            </a:r>
            <a:endParaRPr lang="en-US" dirty="0"/>
          </a:p>
          <a:p>
            <a:r>
              <a:rPr lang="en-US" dirty="0"/>
              <a:t>Q2. Is it essential to find out about the allergies, if any of the care receiver?</a:t>
            </a:r>
            <a:endParaRPr lang="en-US" dirty="0"/>
          </a:p>
          <a:p>
            <a:r>
              <a:rPr lang="en-US" dirty="0"/>
              <a:t>Ans. Yes, it is very essential to find out about the things that a care receiver may be allergic to.  This knowledge can be life saving.</a:t>
            </a:r>
            <a:endParaRPr lang="en-US" dirty="0"/>
          </a:p>
          <a:p>
            <a:r>
              <a:rPr lang="en-US" dirty="0"/>
              <a:t> </a:t>
            </a:r>
            <a:endParaRPr lang="en-US" dirty="0"/>
          </a:p>
          <a:p>
            <a:r>
              <a:rPr lang="en-US" dirty="0"/>
              <a:t>Q3. When you have spent a few weeks or months with the care receiver filling out every detail and knowing the care receiver very closely, can you</a:t>
            </a:r>
            <a:r>
              <a:rPr lang="en-US" baseline="0" dirty="0"/>
              <a:t> stop keeping charts</a:t>
            </a:r>
            <a:r>
              <a:rPr lang="en-US" dirty="0"/>
              <a:t>?</a:t>
            </a:r>
            <a:endParaRPr lang="en-US" dirty="0"/>
          </a:p>
          <a:p>
            <a:r>
              <a:rPr lang="en-US" dirty="0"/>
              <a:t>Ans. One may never be able to predict</a:t>
            </a:r>
            <a:r>
              <a:rPr lang="en-US" baseline="0" dirty="0"/>
              <a:t> everything</a:t>
            </a:r>
            <a:r>
              <a:rPr lang="en-US" dirty="0"/>
              <a:t>.  Events just prior to the event may be extremely important for the doctor and the family to decide upon a course of action.  One should, therefore, never compromise on documentation of the care receiver however long the period of care may be.</a:t>
            </a:r>
            <a:endParaRPr lang="en-US" dirty="0"/>
          </a:p>
          <a:p>
            <a:r>
              <a:rPr lang="en-US" dirty="0"/>
              <a:t> </a:t>
            </a:r>
            <a:endParaRPr lang="en-US" dirty="0"/>
          </a:p>
          <a:p>
            <a:r>
              <a:rPr lang="en-US" dirty="0"/>
              <a:t>Q4. Is the chart prepared for the care receiver only a collection of data or can the caregiver put in their own observations?</a:t>
            </a:r>
            <a:endParaRPr lang="en-US" dirty="0"/>
          </a:p>
          <a:p>
            <a:r>
              <a:rPr lang="en-US" sz="1200" kern="1200" dirty="0">
                <a:solidFill>
                  <a:schemeClr val="tx1"/>
                </a:solidFill>
                <a:latin typeface="+mn-lt"/>
                <a:ea typeface="+mn-ea"/>
                <a:cs typeface="+mn-cs"/>
              </a:rPr>
              <a:t>Ans. It would in fact be a good idea if the care giver puts in their</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own observations and assessments in the chart.  One may not be able to quantify everything.  Such observations therefore may be useful at times for the doctor to make their assessment of the care receiver.</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u="sng" baseline="0" dirty="0"/>
              <a:t>Communicating Effectively</a:t>
            </a:r>
            <a:endParaRPr lang="en-US" sz="1200" b="1" u="sng" baseline="0" dirty="0"/>
          </a:p>
          <a:p>
            <a:r>
              <a:rPr lang="en-US" sz="1200" baseline="0" dirty="0"/>
              <a:t>Explain the following case study to the class. </a:t>
            </a:r>
            <a:endParaRPr lang="en-US" sz="1200" baseline="0" dirty="0"/>
          </a:p>
          <a:p>
            <a:endParaRPr lang="en-US" sz="1200" baseline="0" dirty="0"/>
          </a:p>
          <a:p>
            <a:r>
              <a:rPr lang="en-US" sz="1200" baseline="0" dirty="0"/>
              <a:t>ABC is a caregiver and takes care of an elder who is 80 years old. The elder is mostly very rude to the caregiver. The elder refuses to take his medicines on time and shouts at the caregiver.</a:t>
            </a:r>
            <a:endParaRPr lang="en-US" sz="1200" baseline="0" dirty="0"/>
          </a:p>
          <a:p>
            <a:r>
              <a:rPr lang="en-US" sz="1200" baseline="0" dirty="0"/>
              <a:t>The caregiver tries explaining this to the family, but the family members change the topic of conversation. And so, the caregiver is not able to explain the elder’s behavior to them.’ </a:t>
            </a:r>
            <a:endParaRPr lang="en-US" sz="1200" baseline="0" dirty="0"/>
          </a:p>
          <a:p>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For the role-play, you can be the family member and ask one volunteer to play the role of the caregiver.</a:t>
            </a:r>
            <a:endParaRPr lang="en-US" sz="1200" baseline="0" dirty="0"/>
          </a:p>
          <a:p>
            <a:r>
              <a:rPr lang="en-US" sz="1200" baseline="0" dirty="0"/>
              <a:t>Since you are playing the role of family member, act accordingly and try and interrupt caregiver’s conversation two or three times. The caregiver has to be firm and follow the steps from the module to talk to you.</a:t>
            </a:r>
            <a:endParaRPr lang="en-US" sz="1200" baseline="0" dirty="0"/>
          </a:p>
          <a:p>
            <a:r>
              <a:rPr lang="en-US" sz="1200" baseline="0" dirty="0"/>
              <a:t>The rest of the class can be asked for inputs at the end of the role-play about what went right and what could be improved.</a:t>
            </a:r>
            <a:endParaRPr lang="en-US" sz="1200" baseline="0" dirty="0"/>
          </a:p>
          <a:p>
            <a:endParaRPr lang="en-US" sz="1200" baseline="0" dirty="0"/>
          </a:p>
          <a:p>
            <a:r>
              <a:rPr lang="en-US" sz="1200" b="1" u="sng" baseline="0" dirty="0"/>
              <a:t>Listening Effectively</a:t>
            </a:r>
            <a:endParaRPr lang="en-US" sz="1200" b="1" u="sng" baseline="0" dirty="0"/>
          </a:p>
          <a:p>
            <a:pPr fontAlgn="base"/>
            <a:r>
              <a:rPr lang="en-US" sz="1200" b="0" i="0" kern="1200" dirty="0">
                <a:solidFill>
                  <a:schemeClr val="tx1"/>
                </a:solidFill>
                <a:latin typeface="+mn-lt"/>
                <a:ea typeface="+mn-ea"/>
                <a:cs typeface="+mn-cs"/>
              </a:rPr>
              <a:t>Tell the group that you will be asking questions on what they are about to hear.</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Start by saying you are the bus driver.</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You then read out a bus route, for example: You are the bus driver at stop no 1, three people got on the bus, one of them was wearing a red hat.</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At stop 2, four people got on and one got off.</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At stop 3, two people got on, one person was carrying a bag and the person with the red hat got off.</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Continue with this detailed theme.</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When you have finished you ask the question: What is the bus drivers age? The majority of people will not have heard the opening line: "you are bus driver".</a:t>
            </a:r>
            <a:endParaRPr lang="en-US" sz="1200" b="0" i="0" kern="1200" dirty="0">
              <a:solidFill>
                <a:schemeClr val="tx1"/>
              </a:solidFill>
              <a:latin typeface="+mn-lt"/>
              <a:ea typeface="+mn-ea"/>
              <a:cs typeface="+mn-cs"/>
            </a:endParaRPr>
          </a:p>
          <a:p>
            <a:endParaRPr lang="en-US" sz="1200" b="0" u="none"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Always remember to greet the</a:t>
            </a:r>
            <a:r>
              <a:rPr lang="en-US" sz="1200" kern="1200" baseline="0" dirty="0">
                <a:solidFill>
                  <a:schemeClr val="tx1"/>
                </a:solidFill>
                <a:latin typeface="+mn-lt"/>
                <a:ea typeface="+mn-ea"/>
                <a:cs typeface="+mn-cs"/>
              </a:rPr>
              <a:t> family members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Maintain a degree of formality and mutual respect</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Talk only when you are spoken to</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Take the time to explain the problem clearly</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Phrase statements correctly</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Speak briefly and consistently to maintain the person’s attention</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Use the correct body language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Pay all your attention to the person when they are speaking to you</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Understand the problem before you think of a response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Do not form opinions before the person has finished speaking</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Try to look at the situation from their point of view</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Acknowledge what is being said</a:t>
            </a:r>
            <a:endParaRPr lang="en-US" sz="1200" kern="1200" dirty="0">
              <a:solidFill>
                <a:schemeClr val="tx1"/>
              </a:solidFill>
              <a:latin typeface="+mn-lt"/>
              <a:ea typeface="+mn-ea"/>
              <a:cs typeface="+mn-cs"/>
            </a:endParaRPr>
          </a:p>
          <a:p>
            <a:pPr>
              <a:buFont typeface="Arial" panose="020B0604020202020204" pitchFamily="34" charset="0"/>
              <a:buChar char="•"/>
            </a:pPr>
            <a:r>
              <a:rPr lang="en-US" sz="1200" kern="1200" dirty="0">
                <a:solidFill>
                  <a:schemeClr val="tx1"/>
                </a:solidFill>
                <a:latin typeface="+mn-lt"/>
                <a:ea typeface="+mn-ea"/>
                <a:cs typeface="+mn-cs"/>
              </a:rPr>
              <a:t>Be sympathetic and respectful</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Q1. What can I do if I was given some instructions by the family and I did not understand them fully?</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Ans. You should let the family members know that you did not understand the instructions. Ask questions for more clarifications and quote examples from previous incidents. At the end of the conversation, summarize what you have understood and remember, so that nothing important is missed. </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Q2. How do I ensure an environment of good conversing and listening with an elder I care for?</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Ans. </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Call the elder by their name, if they prefer</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Introduce yourself and share some information about you</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Make eye contact with them and give them your full attention</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Repeat any instructions which the elder has given you so that you do not miss anything important</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Engage in small and easy games so that the elder is engaged more and they talk to you</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Talk to the elder in small sentences so that they process the conversation more easily</a:t>
            </a:r>
            <a:endParaRPr lang="en-US" sz="1200" kern="1200" baseline="0" dirty="0">
              <a:solidFill>
                <a:schemeClr val="tx1"/>
              </a:solidFill>
              <a:latin typeface="+mn-lt"/>
              <a:ea typeface="+mn-ea"/>
              <a:cs typeface="+mn-cs"/>
            </a:endParaRPr>
          </a:p>
          <a:p>
            <a:pPr marL="228600" indent="-228600">
              <a:buAutoNum type="alphaLcParenR"/>
            </a:pPr>
            <a:r>
              <a:rPr lang="en-US" sz="1200" kern="1200" baseline="0" dirty="0">
                <a:solidFill>
                  <a:schemeClr val="tx1"/>
                </a:solidFill>
                <a:latin typeface="+mn-lt"/>
                <a:ea typeface="+mn-ea"/>
                <a:cs typeface="+mn-cs"/>
              </a:rPr>
              <a:t>Appreciate the elder when they perform some tasks well or as per schedule. E.g. eating themselves, taking medicines on time, etc.</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aseline="0" dirty="0"/>
              <a:t>Divide the class into two groups. Share the case study. Give each group the handouts with the case study and the two questions. Give them 10 minutes to read the case study and discuss their thoughts based on the questions asked. Ask a person from each group to present their thoughts. Discuss with class after both groups finish. </a:t>
            </a:r>
            <a:endParaRPr lang="en-US" sz="1200" baseline="0" dirty="0"/>
          </a:p>
          <a:p>
            <a:endParaRPr lang="en-US" sz="1200" baseline="0" dirty="0"/>
          </a:p>
          <a:p>
            <a:r>
              <a:rPr lang="en-US" sz="1200" b="1" baseline="0" dirty="0"/>
              <a:t>Story 1</a:t>
            </a:r>
            <a:endParaRPr lang="en-US" sz="1200" b="1" baseline="0" dirty="0"/>
          </a:p>
          <a:p>
            <a:endParaRPr lang="en-US" sz="1200" baseline="0" dirty="0"/>
          </a:p>
          <a:p>
            <a:r>
              <a:rPr lang="en-US" sz="1200" baseline="0" dirty="0"/>
              <a:t>The female caregiver takes care of a one and half year old boy. A few guests come to visit the family. The female caregiver goes to the child’s room and continues with her work. When the baby is asleep, the female caregiver  goes to the mother’s room and talks about her days in college. Later, she walks into the hall and sees that the parents of the child are talking. She puts the baby and a few toys on the ground and joins in the conversation.  </a:t>
            </a:r>
            <a:endParaRPr lang="en-US" sz="1200" baseline="0" dirty="0"/>
          </a:p>
          <a:p>
            <a:endParaRPr lang="en-US" sz="1200" baseline="0" dirty="0"/>
          </a:p>
          <a:p>
            <a:endParaRPr lang="en-US" sz="1200" baseline="0" dirty="0"/>
          </a:p>
          <a:p>
            <a:r>
              <a:rPr lang="en-US" sz="1200" baseline="0" dirty="0"/>
              <a:t>Keeping in mind what you have learned about giving privacy to the care receiver’s family, answer the following: </a:t>
            </a:r>
            <a:endParaRPr lang="en-US" sz="1200" baseline="0" dirty="0"/>
          </a:p>
          <a:p>
            <a:r>
              <a:rPr lang="en-US" sz="1200" baseline="0" dirty="0"/>
              <a:t>Q1. What did the female caregiver do wrong? What should she have done instead? </a:t>
            </a:r>
            <a:endParaRPr lang="en-US" sz="1200" baseline="0" dirty="0"/>
          </a:p>
          <a:p>
            <a:r>
              <a:rPr lang="en-US" sz="1200" baseline="0" dirty="0"/>
              <a:t>Q2. What did she do right? </a:t>
            </a:r>
            <a:endParaRPr lang="en-US" sz="1200" baseline="0" dirty="0"/>
          </a:p>
          <a:p>
            <a:endParaRPr lang="en-US" sz="1200" baseline="0" dirty="0"/>
          </a:p>
          <a:p>
            <a:r>
              <a:rPr lang="en-US" sz="1200" baseline="0" dirty="0"/>
              <a:t>Answers: </a:t>
            </a:r>
            <a:endParaRPr lang="en-US" sz="1200" baseline="0" dirty="0"/>
          </a:p>
          <a:p>
            <a:r>
              <a:rPr lang="en-US" sz="1200" baseline="0" dirty="0"/>
              <a:t>Q1. What did the female caregiver do wrong? What should she have done instead? </a:t>
            </a:r>
            <a:endParaRPr lang="en-US" sz="1200" baseline="0" dirty="0"/>
          </a:p>
          <a:p>
            <a:endParaRPr lang="en-US" sz="1200" baseline="0" dirty="0"/>
          </a:p>
          <a:p>
            <a:r>
              <a:rPr lang="en-US" sz="1200" baseline="0" dirty="0"/>
              <a:t>A.</a:t>
            </a:r>
            <a:endParaRPr lang="en-US" sz="1200" baseline="0" dirty="0"/>
          </a:p>
          <a:p>
            <a:pPr marL="228600" indent="-228600">
              <a:buAutoNum type="arabicParenR"/>
            </a:pPr>
            <a:r>
              <a:rPr lang="en-US" sz="1200" baseline="0" dirty="0"/>
              <a:t>The caregiver shares personal information with family members. In this story, she talks about her college days to the family members. Her focus should always be on her work.</a:t>
            </a:r>
            <a:endParaRPr lang="en-US" sz="1200" baseline="0" dirty="0"/>
          </a:p>
          <a:p>
            <a:pPr marL="228600" indent="-228600">
              <a:buAutoNum type="arabicParenR"/>
            </a:pPr>
            <a:r>
              <a:rPr lang="en-US" sz="1200" baseline="0" dirty="0"/>
              <a:t>The caregiver should give the family members privacy. In this story, she intrudes on a personal conversation. </a:t>
            </a:r>
            <a:endParaRPr lang="en-US" sz="1200" baseline="0" dirty="0"/>
          </a:p>
          <a:p>
            <a:pPr marL="228600" indent="-228600">
              <a:buAutoNum type="arabicParenR"/>
            </a:pPr>
            <a:endParaRPr lang="en-US" sz="1200" baseline="0" dirty="0"/>
          </a:p>
          <a:p>
            <a:pPr marL="228600" indent="-228600">
              <a:buNone/>
            </a:pPr>
            <a:r>
              <a:rPr lang="en-US" sz="1200" baseline="0" dirty="0"/>
              <a:t>Q2. What did she do right?</a:t>
            </a:r>
            <a:endParaRPr lang="en-US" sz="1200" baseline="0" dirty="0"/>
          </a:p>
          <a:p>
            <a:pPr marL="228600" indent="-228600">
              <a:buNone/>
            </a:pPr>
            <a:r>
              <a:rPr lang="en-US" sz="1200" baseline="0" dirty="0"/>
              <a:t>A. When the guests visited, she stayed away and continued her own work. This is a great example of giving privacy to the care receivers family.  </a:t>
            </a:r>
            <a:endParaRPr lang="en-US" sz="1200" baseline="0" dirty="0"/>
          </a:p>
          <a:p>
            <a:pPr marL="228600" indent="-228600">
              <a:buAutoNum type="arabicParenR"/>
            </a:pP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GB" dirty="0"/>
              <a:t>Allow family members to spend private time with the person under your care</a:t>
            </a:r>
            <a:endParaRPr lang="en-US" dirty="0"/>
          </a:p>
          <a:p>
            <a:pPr marL="171450" lvl="0" indent="-171450">
              <a:buFont typeface="Arial" panose="020B0604020202020204" pitchFamily="34" charset="0"/>
              <a:buChar char="•"/>
            </a:pPr>
            <a:r>
              <a:rPr lang="en-GB" dirty="0"/>
              <a:t>Do not listen to someone else’s conversation </a:t>
            </a:r>
            <a:endParaRPr lang="en-US" dirty="0"/>
          </a:p>
          <a:p>
            <a:pPr marL="171450" lvl="0" indent="-171450">
              <a:buFont typeface="Arial" panose="020B0604020202020204" pitchFamily="34" charset="0"/>
              <a:buChar char="•"/>
            </a:pPr>
            <a:r>
              <a:rPr lang="en-GB" dirty="0"/>
              <a:t>Talk softly</a:t>
            </a:r>
            <a:endParaRPr lang="en-US" dirty="0"/>
          </a:p>
          <a:p>
            <a:pPr marL="171450" lvl="0" indent="-171450">
              <a:buFont typeface="Arial" panose="020B0604020202020204" pitchFamily="34" charset="0"/>
              <a:buChar char="•"/>
            </a:pPr>
            <a:r>
              <a:rPr lang="en-GB" dirty="0"/>
              <a:t>Do not gossip </a:t>
            </a:r>
            <a:endParaRPr lang="en-US" dirty="0"/>
          </a:p>
          <a:p>
            <a:pPr marL="171450" lvl="0" indent="-171450">
              <a:buFont typeface="Arial" panose="020B0604020202020204" pitchFamily="34" charset="0"/>
              <a:buChar char="•"/>
            </a:pPr>
            <a:r>
              <a:rPr lang="en-GB" dirty="0"/>
              <a:t>Do not interfere or involve yourself in matters that do not concern you</a:t>
            </a:r>
            <a:endParaRPr lang="en-US" dirty="0"/>
          </a:p>
          <a:p>
            <a:pPr marL="171450" lvl="0" indent="-171450">
              <a:buFont typeface="Arial" panose="020B0604020202020204" pitchFamily="34" charset="0"/>
              <a:buChar char="•"/>
            </a:pPr>
            <a:r>
              <a:rPr lang="en-GB" dirty="0"/>
              <a:t>Avoid conflict situations and giving your opinion</a:t>
            </a:r>
            <a:endParaRPr lang="en-US" dirty="0"/>
          </a:p>
          <a:p>
            <a:pPr marL="171450" lvl="0" indent="-171450">
              <a:buFont typeface="Arial" panose="020B0604020202020204" pitchFamily="34" charset="0"/>
              <a:buChar char="•"/>
            </a:pPr>
            <a:r>
              <a:rPr lang="en-GB" dirty="0"/>
              <a:t>Avoid engaging in long conversations</a:t>
            </a:r>
            <a:endParaRPr lang="en-US" dirty="0"/>
          </a:p>
          <a:p>
            <a:pPr marL="171450" lvl="0" indent="-171450">
              <a:buFont typeface="Arial" panose="020B0604020202020204" pitchFamily="34" charset="0"/>
              <a:buChar char="•"/>
            </a:pPr>
            <a:r>
              <a:rPr lang="en-GB" dirty="0"/>
              <a:t>Avoid sharing personal information with family members</a:t>
            </a:r>
            <a:endParaRPr lang="en-US" dirty="0"/>
          </a:p>
          <a:p>
            <a:pPr marL="171450" lvl="0" indent="-171450">
              <a:buFont typeface="Arial" panose="020B0604020202020204" pitchFamily="34" charset="0"/>
              <a:buChar char="•"/>
            </a:pP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GB" dirty="0"/>
              <a:t>Never ask a personal question to any of the family members</a:t>
            </a:r>
            <a:endParaRPr lang="en-US" dirty="0"/>
          </a:p>
          <a:p>
            <a:pPr marL="171450" lvl="0" indent="-171450">
              <a:buFont typeface="Arial" panose="020B0604020202020204" pitchFamily="34" charset="0"/>
              <a:buChar char="•"/>
            </a:pPr>
            <a:r>
              <a:rPr lang="en-GB" dirty="0"/>
              <a:t>Always respect the family’s rules</a:t>
            </a:r>
            <a:endParaRPr lang="en-US" dirty="0"/>
          </a:p>
          <a:p>
            <a:pPr marL="171450" lvl="0" indent="-171450">
              <a:buFont typeface="Arial" panose="020B0604020202020204" pitchFamily="34" charset="0"/>
              <a:buChar char="•"/>
            </a:pPr>
            <a:r>
              <a:rPr lang="en-GB" dirty="0"/>
              <a:t>Respect the family’s beliefs</a:t>
            </a:r>
            <a:endParaRPr lang="en-US" dirty="0"/>
          </a:p>
          <a:p>
            <a:pPr marL="171450" lvl="0" indent="-171450">
              <a:buFont typeface="Arial" panose="020B0604020202020204" pitchFamily="34" charset="0"/>
              <a:buChar char="•"/>
            </a:pPr>
            <a:r>
              <a:rPr lang="en-GB" dirty="0"/>
              <a:t>Do not discuss money matters with the family</a:t>
            </a:r>
            <a:endParaRPr lang="en-US" dirty="0"/>
          </a:p>
          <a:p>
            <a:pPr marL="171450" lvl="0" indent="-171450">
              <a:buFont typeface="Arial" panose="020B0604020202020204" pitchFamily="34" charset="0"/>
              <a:buChar char="•"/>
            </a:pPr>
            <a:r>
              <a:rPr lang="en-GB" dirty="0"/>
              <a:t>Do not repeat confidential information shared by a family member to anyone else</a:t>
            </a:r>
            <a:endParaRPr lang="en-US" dirty="0"/>
          </a:p>
          <a:p>
            <a:pPr marL="171450" indent="-171450">
              <a:buFont typeface="Arial" panose="020B0604020202020204" pitchFamily="34" charset="0"/>
              <a:buChar char="•"/>
            </a:pPr>
            <a:r>
              <a:rPr lang="en-US" dirty="0"/>
              <a:t>Leave the room quietly during personal moments</a:t>
            </a:r>
            <a:endParaRPr lang="en-US" sz="1050" dirty="0"/>
          </a:p>
          <a:p>
            <a:pPr lvl="0"/>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err="1">
                <a:solidFill>
                  <a:schemeClr val="tx1"/>
                </a:solidFill>
                <a:latin typeface="+mn-lt"/>
                <a:ea typeface="+mn-ea"/>
                <a:cs typeface="+mn-cs"/>
              </a:rPr>
              <a:t>FAQs</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Q1: How can I give my care receiver’s family privacy?</a:t>
            </a:r>
            <a:endParaRPr lang="en-GB" sz="1200" kern="1200" baseline="0" dirty="0">
              <a:solidFill>
                <a:schemeClr val="tx1"/>
              </a:solidFill>
              <a:latin typeface="+mn-lt"/>
              <a:ea typeface="+mn-ea"/>
              <a:cs typeface="+mn-cs"/>
            </a:endParaRPr>
          </a:p>
          <a:p>
            <a:r>
              <a:rPr lang="en-GB" sz="1200" kern="1200" baseline="0" dirty="0" err="1">
                <a:solidFill>
                  <a:schemeClr val="tx1"/>
                </a:solidFill>
                <a:latin typeface="+mn-lt"/>
                <a:ea typeface="+mn-ea"/>
                <a:cs typeface="+mn-cs"/>
              </a:rPr>
              <a:t>Ans</a:t>
            </a:r>
            <a:r>
              <a:rPr lang="en-GB" sz="1200" kern="1200" baseline="0" dirty="0">
                <a:solidFill>
                  <a:schemeClr val="tx1"/>
                </a:solidFill>
                <a:latin typeface="+mn-lt"/>
                <a:ea typeface="+mn-ea"/>
                <a:cs typeface="+mn-cs"/>
              </a:rPr>
              <a:t>: You can give your care receiver’s family privacy by: </a:t>
            </a:r>
            <a:endParaRPr lang="en-GB" sz="1200" kern="1200" baseline="0" dirty="0">
              <a:solidFill>
                <a:schemeClr val="tx1"/>
              </a:solidFill>
              <a:latin typeface="+mn-lt"/>
              <a:ea typeface="+mn-ea"/>
              <a:cs typeface="+mn-cs"/>
            </a:endParaRPr>
          </a:p>
          <a:p>
            <a:pPr marL="228600" indent="-228600">
              <a:buAutoNum type="arabicPeriod"/>
            </a:pPr>
            <a:r>
              <a:rPr lang="en-GB" sz="1200" kern="1200" baseline="0" dirty="0">
                <a:solidFill>
                  <a:schemeClr val="tx1"/>
                </a:solidFill>
                <a:latin typeface="+mn-lt"/>
                <a:ea typeface="+mn-ea"/>
                <a:cs typeface="+mn-cs"/>
              </a:rPr>
              <a:t>Focusing on your duties</a:t>
            </a:r>
            <a:endParaRPr lang="en-GB" sz="1200" kern="1200" baseline="0" dirty="0">
              <a:solidFill>
                <a:schemeClr val="tx1"/>
              </a:solidFill>
              <a:latin typeface="+mn-lt"/>
              <a:ea typeface="+mn-ea"/>
              <a:cs typeface="+mn-cs"/>
            </a:endParaRPr>
          </a:p>
          <a:p>
            <a:pPr marL="228600" indent="-228600">
              <a:buAutoNum type="arabicPeriod"/>
            </a:pPr>
            <a:r>
              <a:rPr lang="en-GB" sz="1200" kern="1200" baseline="0" dirty="0">
                <a:solidFill>
                  <a:schemeClr val="tx1"/>
                </a:solidFill>
                <a:latin typeface="+mn-lt"/>
                <a:ea typeface="+mn-ea"/>
                <a:cs typeface="+mn-cs"/>
              </a:rPr>
              <a:t>Staying away from personal or conflict situations </a:t>
            </a:r>
            <a:endParaRPr lang="en-GB" sz="1200" kern="1200" baseline="0" dirty="0">
              <a:solidFill>
                <a:schemeClr val="tx1"/>
              </a:solidFill>
              <a:latin typeface="+mn-lt"/>
              <a:ea typeface="+mn-ea"/>
              <a:cs typeface="+mn-cs"/>
            </a:endParaRPr>
          </a:p>
          <a:p>
            <a:pPr marL="228600" indent="-228600">
              <a:buAutoNum type="arabicPeriod"/>
            </a:pPr>
            <a:r>
              <a:rPr lang="en-GB" sz="1200" kern="1200" baseline="0" dirty="0">
                <a:solidFill>
                  <a:schemeClr val="tx1"/>
                </a:solidFill>
                <a:latin typeface="+mn-lt"/>
                <a:ea typeface="+mn-ea"/>
                <a:cs typeface="+mn-cs"/>
              </a:rPr>
              <a:t>Avoiding gossip</a:t>
            </a:r>
            <a:endParaRPr lang="en-GB" sz="1200" b="1" kern="1200" baseline="0" dirty="0">
              <a:solidFill>
                <a:schemeClr val="tx1"/>
              </a:solidFill>
              <a:latin typeface="+mn-lt"/>
              <a:ea typeface="+mn-ea"/>
              <a:cs typeface="+mn-cs"/>
            </a:endParaRPr>
          </a:p>
          <a:p>
            <a:pPr marL="228600" indent="-228600">
              <a:buAutoNum type="arabi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What should I do if another person gossips about the person under my care? </a:t>
            </a:r>
            <a:endParaRPr lang="en-GB" sz="1200" kern="1200" baseline="0" dirty="0">
              <a:solidFill>
                <a:schemeClr val="tx1"/>
              </a:solidFill>
              <a:latin typeface="+mn-lt"/>
              <a:ea typeface="+mn-ea"/>
              <a:cs typeface="+mn-cs"/>
            </a:endParaRPr>
          </a:p>
          <a:p>
            <a:pPr marL="228600" indent="-228600">
              <a:buNone/>
            </a:pPr>
            <a:r>
              <a:rPr lang="en-GB" sz="1200" kern="1200" baseline="0" dirty="0" err="1">
                <a:solidFill>
                  <a:schemeClr val="tx1"/>
                </a:solidFill>
                <a:latin typeface="+mn-lt"/>
                <a:ea typeface="+mn-ea"/>
                <a:cs typeface="+mn-cs"/>
              </a:rPr>
              <a:t>Ans</a:t>
            </a:r>
            <a:r>
              <a:rPr lang="en-GB" sz="1200" kern="1200" baseline="0" dirty="0">
                <a:solidFill>
                  <a:schemeClr val="tx1"/>
                </a:solidFill>
                <a:latin typeface="+mn-lt"/>
                <a:ea typeface="+mn-ea"/>
                <a:cs typeface="+mn-cs"/>
              </a:rPr>
              <a:t>: Make an excuse and get back to your work.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What should I do if the members of the family are arguing? </a:t>
            </a:r>
            <a:endParaRPr lang="en-GB" sz="1200" kern="1200" baseline="0" dirty="0">
              <a:solidFill>
                <a:schemeClr val="tx1"/>
              </a:solidFill>
              <a:latin typeface="+mn-lt"/>
              <a:ea typeface="+mn-ea"/>
              <a:cs typeface="+mn-cs"/>
            </a:endParaRPr>
          </a:p>
          <a:p>
            <a:pPr marL="228600" indent="-228600">
              <a:buNone/>
            </a:pPr>
            <a:r>
              <a:rPr lang="en-GB" sz="1200" kern="1200" baseline="0" dirty="0" err="1">
                <a:solidFill>
                  <a:schemeClr val="tx1"/>
                </a:solidFill>
                <a:latin typeface="+mn-lt"/>
                <a:ea typeface="+mn-ea"/>
                <a:cs typeface="+mn-cs"/>
              </a:rPr>
              <a:t>Ans</a:t>
            </a:r>
            <a:r>
              <a:rPr lang="en-GB" sz="1200" kern="1200" baseline="0" dirty="0">
                <a:solidFill>
                  <a:schemeClr val="tx1"/>
                </a:solidFill>
                <a:latin typeface="+mn-lt"/>
                <a:ea typeface="+mn-ea"/>
                <a:cs typeface="+mn-cs"/>
              </a:rPr>
              <a:t>: Go outside the room till the argument is over.</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What should I do if a family member asks me personal questions?</a:t>
            </a:r>
            <a:endParaRPr lang="en-GB" sz="1200" kern="1200" baseline="0" dirty="0">
              <a:solidFill>
                <a:schemeClr val="tx1"/>
              </a:solidFill>
              <a:latin typeface="+mn-lt"/>
              <a:ea typeface="+mn-ea"/>
              <a:cs typeface="+mn-cs"/>
            </a:endParaRPr>
          </a:p>
          <a:p>
            <a:pPr marL="228600" indent="-228600">
              <a:buNone/>
            </a:pPr>
            <a:r>
              <a:rPr lang="en-GB" sz="1200" kern="1200" baseline="0" dirty="0" err="1">
                <a:solidFill>
                  <a:schemeClr val="tx1"/>
                </a:solidFill>
                <a:latin typeface="+mn-lt"/>
                <a:ea typeface="+mn-ea"/>
                <a:cs typeface="+mn-cs"/>
              </a:rPr>
              <a:t>Ans</a:t>
            </a:r>
            <a:r>
              <a:rPr lang="en-GB" sz="1200" kern="1200" baseline="0" dirty="0">
                <a:solidFill>
                  <a:schemeClr val="tx1"/>
                </a:solidFill>
                <a:latin typeface="+mn-lt"/>
                <a:ea typeface="+mn-ea"/>
                <a:cs typeface="+mn-cs"/>
              </a:rPr>
              <a:t>: Answer politely. Do not get into lengthy discussions. </a:t>
            </a:r>
            <a:endParaRPr lang="en-GB" sz="1200" kern="1200" baseline="0" dirty="0">
              <a:solidFill>
                <a:schemeClr val="tx1"/>
              </a:solidFill>
              <a:latin typeface="+mn-lt"/>
              <a:ea typeface="+mn-ea"/>
              <a:cs typeface="+mn-cs"/>
            </a:endParaRPr>
          </a:p>
          <a:p>
            <a:pPr marL="0" indent="0">
              <a:buNone/>
            </a:pP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t>Make the bed regularly to prevent dust mites and bed bugs and help the elder sleep better</a:t>
            </a:r>
            <a:endParaRPr lang="en-US" sz="1200" dirty="0"/>
          </a:p>
          <a:p>
            <a:pPr marL="171450" lvl="0" indent="-171450">
              <a:buFont typeface="Arial" panose="020B0604020202020204" pitchFamily="34" charset="0"/>
              <a:buChar char="•"/>
            </a:pPr>
            <a:r>
              <a:rPr lang="en-US" sz="1200" dirty="0"/>
              <a:t>Use fresh linen bed sheet, top sheet, pillow covers, and blanket or comforter</a:t>
            </a:r>
            <a:endParaRPr lang="en-US" sz="1200" dirty="0"/>
          </a:p>
          <a:p>
            <a:pPr marL="171450" lvl="0" indent="-171450">
              <a:buFont typeface="Arial" panose="020B0604020202020204" pitchFamily="34" charset="0"/>
              <a:buChar char="•"/>
            </a:pPr>
            <a:r>
              <a:rPr lang="en-US" sz="1200" dirty="0"/>
              <a:t>If the elder is bedridden or has an incontinence problem, also use a drawer sheet and mackintosh sheet</a:t>
            </a:r>
            <a:endParaRPr lang="en-US" sz="1200" dirty="0"/>
          </a:p>
          <a:p>
            <a:pPr marL="171450" lvl="0" indent="-171450">
              <a:buFont typeface="Arial" panose="020B0604020202020204" pitchFamily="34" charset="0"/>
              <a:buChar char="•"/>
            </a:pPr>
            <a:r>
              <a:rPr lang="en-US" sz="1200" dirty="0"/>
              <a:t>Make the elder’s bed at least twice a day or more often if required</a:t>
            </a:r>
            <a:endParaRPr lang="en-US" sz="1200" dirty="0"/>
          </a:p>
          <a:p>
            <a:pPr marL="171450" lvl="0" indent="-171450">
              <a:buFont typeface="Arial" panose="020B0604020202020204" pitchFamily="34" charset="0"/>
              <a:buChar char="•"/>
            </a:pPr>
            <a:r>
              <a:rPr lang="en-US" sz="1200" dirty="0"/>
              <a:t>Change the linen once a week or more often if it gets soiled</a:t>
            </a:r>
            <a:endParaRPr lang="en-US" sz="1200" dirty="0"/>
          </a:p>
          <a:p>
            <a:pPr marL="171450" lvl="0" indent="-171450">
              <a:buFont typeface="Arial" panose="020B0604020202020204" pitchFamily="34" charset="0"/>
              <a:buChar char="•"/>
            </a:pPr>
            <a:r>
              <a:rPr lang="en-US" sz="1200" dirty="0"/>
              <a:t>If the elder is bedridden, you will need to change the linen and make the bed when the elder is still lying on the bed</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Wingdings" panose="05000000000000000000" pitchFamily="2" charset="2"/>
              <a:buNone/>
            </a:pPr>
            <a:r>
              <a:rPr lang="en-US" sz="1200" baseline="0" dirty="0"/>
              <a:t>Print the given table for each class participant. Give them 5 minutes to read the sentences and judge whether this piece of information may be noted in the caregiver’s diary. Do explain that there are a lot of things which can be noted down but the participants have to mark a yes for only those pieces of information which could be required by a doctor.</a:t>
            </a:r>
            <a:endParaRPr lang="en-US" sz="1200" baseline="0" dirty="0"/>
          </a:p>
          <a:p>
            <a:pPr>
              <a:buFont typeface="Wingdings" panose="05000000000000000000" pitchFamily="2" charset="2"/>
              <a:buNone/>
            </a:pPr>
            <a:endParaRPr lang="en-US" sz="1200" baseline="0" dirty="0"/>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has</a:t>
            </a:r>
            <a:r>
              <a:rPr lang="en-US" sz="1200" b="0" i="0" u="none" strike="noStrike" kern="1200" baseline="0" dirty="0">
                <a:solidFill>
                  <a:schemeClr val="tx1"/>
                </a:solidFill>
                <a:effectLst/>
                <a:latin typeface="+mn-lt"/>
                <a:ea typeface="+mn-ea"/>
                <a:cs typeface="+mn-cs"/>
              </a:rPr>
              <a:t> not been eating properly for past two days</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specifically wanted to wear their favorite</a:t>
            </a:r>
            <a:r>
              <a:rPr lang="en-US" sz="1200" b="0" i="0" u="none" strike="noStrike" kern="1200" baseline="0" dirty="0">
                <a:solidFill>
                  <a:schemeClr val="tx1"/>
                </a:solidFill>
                <a:effectLst/>
                <a:latin typeface="+mn-lt"/>
                <a:ea typeface="+mn-ea"/>
                <a:cs typeface="+mn-cs"/>
              </a:rPr>
              <a:t> blue shirt</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had</a:t>
            </a:r>
            <a:r>
              <a:rPr lang="en-US" sz="1200" b="0" i="0" u="none" strike="noStrike" kern="1200" baseline="0" dirty="0">
                <a:solidFill>
                  <a:schemeClr val="tx1"/>
                </a:solidFill>
                <a:effectLst/>
                <a:latin typeface="+mn-lt"/>
                <a:ea typeface="+mn-ea"/>
                <a:cs typeface="+mn-cs"/>
              </a:rPr>
              <a:t> a mild fever last night</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has been sleeping more</a:t>
            </a:r>
            <a:r>
              <a:rPr lang="en-US" sz="1200" b="0" i="0" u="none" strike="noStrike" kern="1200" baseline="0" dirty="0">
                <a:solidFill>
                  <a:schemeClr val="tx1"/>
                </a:solidFill>
                <a:effectLst/>
                <a:latin typeface="+mn-lt"/>
                <a:ea typeface="+mn-ea"/>
                <a:cs typeface="+mn-cs"/>
              </a:rPr>
              <a:t> than 14 hours every day</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wants</a:t>
            </a:r>
            <a:r>
              <a:rPr lang="en-US" sz="1200" b="0" i="0" u="none" strike="noStrike" kern="1200" baseline="0" dirty="0">
                <a:solidFill>
                  <a:schemeClr val="tx1"/>
                </a:solidFill>
                <a:effectLst/>
                <a:latin typeface="+mn-lt"/>
                <a:ea typeface="+mn-ea"/>
                <a:cs typeface="+mn-cs"/>
              </a:rPr>
              <a:t> to go for a walk every day</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wanted to eat an ice-cream.</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 receiver suddenly became very violent</a:t>
            </a:r>
            <a:endParaRPr lang="en-SG"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The care</a:t>
            </a:r>
            <a:r>
              <a:rPr lang="en-US" sz="1200" b="0" i="0" u="none" strike="noStrike" kern="1200" baseline="0" dirty="0">
                <a:solidFill>
                  <a:schemeClr val="tx1"/>
                </a:solidFill>
                <a:effectLst/>
                <a:latin typeface="+mn-lt"/>
                <a:ea typeface="+mn-ea"/>
                <a:cs typeface="+mn-cs"/>
              </a:rPr>
              <a:t> receiver prays for two hours everyday</a:t>
            </a:r>
            <a:endParaRPr lang="en-SG" sz="1200" b="0" i="0" u="none" strike="noStrike" kern="1200" dirty="0">
              <a:solidFill>
                <a:schemeClr val="tx1"/>
              </a:solidFill>
              <a:effectLst/>
              <a:latin typeface="+mn-lt"/>
              <a:ea typeface="+mn-ea"/>
              <a:cs typeface="+mn-cs"/>
            </a:endParaRPr>
          </a:p>
          <a:p>
            <a:pPr lvl="0">
              <a:buFont typeface="Wingdings" panose="05000000000000000000" pitchFamily="2" charset="2"/>
              <a:buNone/>
            </a:pPr>
            <a:endParaRPr lang="en-US" sz="1200" b="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Wingdings" panose="05000000000000000000" pitchFamily="2" charset="2"/>
              <a:buChar char="Ø"/>
            </a:pPr>
            <a:r>
              <a:rPr lang="en-US" sz="1200" baseline="0" dirty="0"/>
              <a:t>The ideal answers should be:</a:t>
            </a:r>
            <a:endParaRPr lang="en-US" sz="1200" b="0" baseline="0" dirty="0"/>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(child) broke an</a:t>
            </a:r>
            <a:r>
              <a:rPr lang="en-US" sz="1200" b="0" i="0" u="none" strike="noStrike" kern="1200" baseline="0" dirty="0">
                <a:solidFill>
                  <a:schemeClr val="tx1"/>
                </a:solidFill>
                <a:latin typeface="+mn-lt"/>
                <a:ea typeface="+mn-ea"/>
                <a:cs typeface="+mn-cs"/>
              </a:rPr>
              <a:t> allergy after eating a new chocolate. - Yes</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(baby)  is very fond of their new toy. - No</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(baby)  had</a:t>
            </a:r>
            <a:r>
              <a:rPr lang="en-US" sz="1200" b="0" i="0" u="none" strike="noStrike" kern="1200" baseline="0" dirty="0">
                <a:solidFill>
                  <a:schemeClr val="tx1"/>
                </a:solidFill>
                <a:latin typeface="+mn-lt"/>
                <a:ea typeface="+mn-ea"/>
                <a:cs typeface="+mn-cs"/>
              </a:rPr>
              <a:t> loose motions the previous night. - Yes</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(elder) likes sweets more</a:t>
            </a:r>
            <a:r>
              <a:rPr lang="en-US" sz="1200" b="0" i="0" u="none" strike="noStrike" kern="1200" baseline="0" dirty="0">
                <a:solidFill>
                  <a:schemeClr val="tx1"/>
                </a:solidFill>
                <a:latin typeface="+mn-lt"/>
                <a:ea typeface="+mn-ea"/>
                <a:cs typeface="+mn-cs"/>
              </a:rPr>
              <a:t> than salty food. - Yes</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(elder)  reads a lot and does not talk much. - No</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(child)</a:t>
            </a:r>
            <a:r>
              <a:rPr lang="en-US" sz="1200" b="0" i="0" u="none" strike="noStrike" kern="1200" baseline="0" dirty="0">
                <a:solidFill>
                  <a:schemeClr val="tx1"/>
                </a:solidFill>
                <a:latin typeface="+mn-lt"/>
                <a:ea typeface="+mn-ea"/>
                <a:cs typeface="+mn-cs"/>
              </a:rPr>
              <a:t> fell down in the school and hurt their head two days ago. - Yes</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 receiver (baby) has a birthmark on the tummy. - No</a:t>
            </a:r>
            <a:endParaRPr lang="en-US" sz="1200" b="0" i="0" u="none" strike="noStrike" kern="1200" dirty="0">
              <a:solidFill>
                <a:schemeClr val="tx1"/>
              </a:solidFill>
              <a:latin typeface="+mn-lt"/>
              <a:ea typeface="+mn-ea"/>
              <a:cs typeface="+mn-cs"/>
            </a:endParaRPr>
          </a:p>
          <a:p>
            <a:pPr lvl="1" rtl="0" eaLnBrk="1" fontAlgn="t" latinLnBrk="0" hangingPunct="1">
              <a:buFont typeface="Arial" panose="020B0604020202020204" pitchFamily="34" charset="0"/>
              <a:buChar char="•"/>
            </a:pPr>
            <a:r>
              <a:rPr lang="en-US" sz="1200" b="0" i="0" u="none" strike="noStrike" kern="1200" dirty="0">
                <a:solidFill>
                  <a:schemeClr val="tx1"/>
                </a:solidFill>
                <a:latin typeface="+mn-lt"/>
                <a:ea typeface="+mn-ea"/>
                <a:cs typeface="+mn-cs"/>
              </a:rPr>
              <a:t>The care</a:t>
            </a:r>
            <a:r>
              <a:rPr lang="en-US" sz="1200" b="0" i="0" u="none" strike="noStrike" kern="1200" baseline="0" dirty="0">
                <a:solidFill>
                  <a:schemeClr val="tx1"/>
                </a:solidFill>
                <a:latin typeface="+mn-lt"/>
                <a:ea typeface="+mn-ea"/>
                <a:cs typeface="+mn-cs"/>
              </a:rPr>
              <a:t> receiver (child) wets the bed sometimes. - Yes</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Record the reading of the person’s vitals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Record the elder’s blood sugar level</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Note down any physical complaints, that the person has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Record any change in the person’s food and fluid intake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Note the frequency, color, and consistency of urine and bowels of the person</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Record any deviation in sleep and rest patterns of the person</a:t>
            </a:r>
            <a:endParaRPr lang="en-US" sz="1200" kern="1200" dirty="0">
              <a:solidFill>
                <a:schemeClr val="tx1"/>
              </a:solidFill>
              <a:latin typeface="+mn-lt"/>
              <a:ea typeface="+mn-ea"/>
              <a:cs typeface="+mn-cs"/>
            </a:endParaRPr>
          </a:p>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Be aware of the mediation the person is taking</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Share all the information with the doctor</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Give short but clear answers to any questions that the doctor has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Understand the medication and care plan</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Note down the doctor’s instructions</a:t>
            </a:r>
            <a:endParaRPr lang="en-US" sz="1200" kern="1200" dirty="0">
              <a:solidFill>
                <a:schemeClr val="tx1"/>
              </a:solidFill>
              <a:latin typeface="+mn-lt"/>
              <a:ea typeface="+mn-ea"/>
              <a:cs typeface="+mn-cs"/>
            </a:endParaRPr>
          </a:p>
          <a:p>
            <a:pPr>
              <a:buFont typeface="Arial" panose="020B0604020202020204" pitchFamily="34" charset="0"/>
              <a:buChar char="•"/>
            </a:pPr>
            <a:r>
              <a:rPr lang="en-US" sz="1200" kern="1200" dirty="0">
                <a:solidFill>
                  <a:schemeClr val="tx1"/>
                </a:solidFill>
                <a:latin typeface="+mn-lt"/>
                <a:ea typeface="+mn-ea"/>
                <a:cs typeface="+mn-cs"/>
              </a:rPr>
              <a:t>Request the doctor to repeat anything you do not understand</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How often should the doctor visit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depends on the condition of the patient/care receiver.  The family would have worked out some schedule.  If in your opinion, having spent some time with the care receiver, the frequency needs any change, the family members must be consulted.  In any case, in case of a problem, the doctor must be called immediately.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helpful is accurate logging of data regarding care receiver important to the doctor?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is extremely important to record the data accurately and regularly.  It gives the doctor a chance to look for any future problems that may occur as also in case there is a need for any kind of a change in the present medication or routine.  This one factor may actually prove to be life saving.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How should the data be recorded?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One of the best ways to record the data is to make charts with rows and columns outlining all possible parameters like blood pressure, sugar levels, sleep patterns, food intake, urination, defecation, any kind of irritation or pain, pulse, medicine taken or refused to be taken by the care receiver, any discomfort followed after taking any particular medicine, exercise undertaken with duration, time spent </a:t>
            </a:r>
            <a:r>
              <a:rPr lang="en-IN" sz="1200" kern="1200">
                <a:solidFill>
                  <a:schemeClr val="tx1"/>
                </a:solidFill>
                <a:latin typeface="+mn-lt"/>
                <a:ea typeface="+mn-ea"/>
                <a:cs typeface="+mn-cs"/>
              </a:rPr>
              <a:t>watching TV, </a:t>
            </a:r>
            <a:r>
              <a:rPr lang="en-IN" sz="1200" kern="1200" dirty="0">
                <a:solidFill>
                  <a:schemeClr val="tx1"/>
                </a:solidFill>
                <a:latin typeface="+mn-lt"/>
                <a:ea typeface="+mn-ea"/>
                <a:cs typeface="+mn-cs"/>
              </a:rPr>
              <a:t>reading, mood changes etc.</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Arrange</a:t>
            </a:r>
            <a:r>
              <a:rPr lang="en-US" sz="1200" baseline="0" dirty="0"/>
              <a:t> for the participants to visit an old age home or the home of an elder. Arrange for a human dummy to pose as a bedridden elder. </a:t>
            </a:r>
            <a:r>
              <a:rPr lang="en-US" sz="1200" dirty="0"/>
              <a:t>The participants are divided into</a:t>
            </a:r>
            <a:r>
              <a:rPr lang="en-US" sz="1200" baseline="0" dirty="0"/>
              <a:t> small batches and </a:t>
            </a:r>
            <a:r>
              <a:rPr lang="en-US" sz="1200" dirty="0"/>
              <a:t>given a demonstration by a trained caregiver on how to make</a:t>
            </a:r>
            <a:r>
              <a:rPr lang="en-US" sz="1200" baseline="0" dirty="0"/>
              <a:t> an empty bed and the bed of a bedridden elder</a:t>
            </a:r>
            <a:r>
              <a:rPr lang="en-US" sz="1200" dirty="0"/>
              <a:t>. </a:t>
            </a:r>
            <a:endParaRPr lang="en-US" sz="1200" dirty="0"/>
          </a:p>
          <a:p>
            <a:endParaRPr lang="en-US" sz="1200" baseline="0" dirty="0"/>
          </a:p>
          <a:p>
            <a:r>
              <a:rPr lang="en-US" sz="1200" baseline="0" dirty="0"/>
              <a:t>During the demonstration, participants of each batch can be assigned tasks like changing the sheets, tucking in sheets, smoothening the sheets, etc.</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err="1">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The elder is sleeping all day. I don’t wish to disturb him. Is it okay if I don’t make the bed on such a day?</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The bed should be made at least twice a day. If you don’t make the bed regularly, it can attract dust mites and bed bugs and negatively impact the elder’s sleep.</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Why should I put a drawer sheet on the mackintosh sheet?</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The mackintosh sheet is made of rubber. It can be uncomfortable for the elder to sleep on the mackintosh sheet. This is why you should put a drawer sheet over it.</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It is difficult to change the bed sheets since the elder is bedridden. Can I ask the family to help?</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No. You should make the elder’s bed on your own. You should not ask the family to help as they may be busy with their own activities.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 To put the elder to bed at night:</a:t>
            </a:r>
            <a:endParaRPr lang="en-US" sz="1200" dirty="0"/>
          </a:p>
          <a:p>
            <a:pPr marL="695325" lvl="0" indent="-357505">
              <a:buFont typeface="Wingdings" panose="05000000000000000000" pitchFamily="2" charset="2"/>
              <a:buChar char="Ø"/>
            </a:pPr>
            <a:r>
              <a:rPr lang="en-US" sz="1200" dirty="0"/>
              <a:t>Serve dinner to the elder</a:t>
            </a:r>
            <a:endParaRPr lang="en-US" sz="1200" dirty="0"/>
          </a:p>
          <a:p>
            <a:pPr marL="695325" lvl="0" indent="-357505">
              <a:buFont typeface="Wingdings" panose="05000000000000000000" pitchFamily="2" charset="2"/>
              <a:buChar char="Ø"/>
            </a:pPr>
            <a:r>
              <a:rPr lang="en-US" sz="1200" dirty="0"/>
              <a:t>Encourage the elder to do some relaxing activity after dinner – such activities can be watching TV for a while or reading a book</a:t>
            </a:r>
            <a:endParaRPr lang="en-US" sz="1200" dirty="0"/>
          </a:p>
          <a:p>
            <a:pPr marL="695325" lvl="0" indent="-357505">
              <a:buFont typeface="Wingdings" panose="05000000000000000000" pitchFamily="2" charset="2"/>
              <a:buChar char="Ø"/>
            </a:pPr>
            <a:r>
              <a:rPr lang="en-US" sz="1200" dirty="0"/>
              <a:t>Remind the elder of night time medications</a:t>
            </a:r>
            <a:endParaRPr lang="en-US" sz="1200" dirty="0"/>
          </a:p>
          <a:p>
            <a:pPr marL="695325" lvl="0" indent="-357505">
              <a:buFont typeface="Wingdings" panose="05000000000000000000" pitchFamily="2" charset="2"/>
              <a:buChar char="Ø"/>
            </a:pPr>
            <a:r>
              <a:rPr lang="en-US" sz="1200" dirty="0"/>
              <a:t>Help the elder in brushing and changing into night clothes</a:t>
            </a:r>
            <a:endParaRPr lang="en-US" sz="1200" dirty="0"/>
          </a:p>
          <a:p>
            <a:pPr marL="695325" lvl="0" indent="-357505">
              <a:buFont typeface="Wingdings" panose="05000000000000000000" pitchFamily="2" charset="2"/>
              <a:buChar char="Ø"/>
            </a:pPr>
            <a:r>
              <a:rPr lang="en-US" sz="1200" dirty="0"/>
              <a:t>Talk to the elder about the day and interesting things to do next day</a:t>
            </a:r>
            <a:endParaRPr lang="en-US" sz="1200" dirty="0"/>
          </a:p>
          <a:p>
            <a:pPr marL="695325" lvl="0" indent="-357505">
              <a:buFont typeface="Wingdings" panose="05000000000000000000" pitchFamily="2" charset="2"/>
              <a:buChar char="Ø"/>
            </a:pPr>
            <a:r>
              <a:rPr lang="en-US" sz="1200" dirty="0"/>
              <a:t>Wish the elder good night</a:t>
            </a:r>
            <a:endParaRPr lang="en-US" sz="1200" dirty="0"/>
          </a:p>
          <a:p>
            <a:pPr marL="695325" lvl="0" indent="-357505">
              <a:buFont typeface="Wingdings" panose="05000000000000000000" pitchFamily="2" charset="2"/>
              <a:buChar char="Ø"/>
            </a:pPr>
            <a:r>
              <a:rPr lang="en-US" sz="1200" dirty="0"/>
              <a:t>Close the curtains and dim the light in the room</a:t>
            </a:r>
            <a:endParaRPr lang="en-US" sz="1200" dirty="0"/>
          </a:p>
          <a:p>
            <a:pPr marL="695325" lvl="0" indent="-357505">
              <a:buFont typeface="Wingdings" panose="05000000000000000000" pitchFamily="2" charset="2"/>
              <a:buChar char="Ø"/>
            </a:pPr>
            <a:r>
              <a:rPr lang="en-US" sz="1200" dirty="0"/>
              <a:t>Stay nearby till the elder is fast asleep </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 To wake up the elder in the morning:</a:t>
            </a:r>
            <a:endParaRPr lang="en-US" sz="1200" dirty="0"/>
          </a:p>
          <a:p>
            <a:pPr marL="695325" lvl="0" indent="-357505">
              <a:buFont typeface="Wingdings" panose="05000000000000000000" pitchFamily="2" charset="2"/>
              <a:buChar char="Ø"/>
            </a:pPr>
            <a:r>
              <a:rPr lang="en-US" sz="1200" dirty="0"/>
              <a:t>Open the curtains</a:t>
            </a:r>
            <a:endParaRPr lang="en-US" sz="1200" dirty="0"/>
          </a:p>
          <a:p>
            <a:pPr marL="695325" lvl="0" indent="-357505">
              <a:buFont typeface="Wingdings" panose="05000000000000000000" pitchFamily="2" charset="2"/>
              <a:buChar char="Ø"/>
            </a:pPr>
            <a:r>
              <a:rPr lang="en-US" sz="1200" dirty="0"/>
              <a:t>Play soft music</a:t>
            </a:r>
            <a:endParaRPr lang="en-US" sz="1200" dirty="0"/>
          </a:p>
          <a:p>
            <a:pPr marL="695325" lvl="0" indent="-357505">
              <a:buFont typeface="Wingdings" panose="05000000000000000000" pitchFamily="2" charset="2"/>
              <a:buChar char="Ø"/>
            </a:pPr>
            <a:r>
              <a:rPr lang="en-US" sz="1200" dirty="0"/>
              <a:t>Use a soothing voice to wake up the elder</a:t>
            </a:r>
            <a:endParaRPr lang="en-US" sz="1200" dirty="0"/>
          </a:p>
          <a:p>
            <a:pPr marL="695325" lvl="0" indent="-357505">
              <a:buFont typeface="Wingdings" panose="05000000000000000000" pitchFamily="2" charset="2"/>
              <a:buChar char="Ø"/>
            </a:pPr>
            <a:r>
              <a:rPr lang="en-US" sz="1200" dirty="0"/>
              <a:t>Wish the elder good morning</a:t>
            </a:r>
            <a:endParaRPr lang="en-US" sz="1200" dirty="0"/>
          </a:p>
          <a:p>
            <a:pPr marL="695325" lvl="0" indent="-357505">
              <a:buFont typeface="Wingdings" panose="05000000000000000000" pitchFamily="2" charset="2"/>
              <a:buChar char="Ø"/>
            </a:pPr>
            <a:r>
              <a:rPr lang="en-US" sz="1200" dirty="0"/>
              <a:t>Ask whether the elder had a good sleep</a:t>
            </a:r>
            <a:endParaRPr lang="en-US" sz="1200" dirty="0"/>
          </a:p>
          <a:p>
            <a:pPr marL="695325" lvl="0" indent="-357505">
              <a:buFont typeface="Wingdings" panose="05000000000000000000" pitchFamily="2" charset="2"/>
              <a:buChar char="Ø"/>
            </a:pPr>
            <a:r>
              <a:rPr lang="en-US" sz="1200" dirty="0"/>
              <a:t>Talk to the elder about something to look forward to in the day – this can be an outing or a hobby that the elder likes to pursue</a:t>
            </a:r>
            <a:endParaRPr lang="en-US" sz="1200" dirty="0"/>
          </a:p>
          <a:p>
            <a:pPr marL="695325" lvl="0" indent="-357505">
              <a:buFont typeface="Wingdings" panose="05000000000000000000" pitchFamily="2" charset="2"/>
              <a:buChar char="Ø"/>
            </a:pPr>
            <a:r>
              <a:rPr lang="en-US" sz="1200" dirty="0"/>
              <a:t>Help the elder get out of bed</a:t>
            </a:r>
            <a:endParaRPr lang="en-US" sz="1200" dirty="0"/>
          </a:p>
          <a:p>
            <a:pPr marL="695325" marR="0" lvl="0" indent="-357505"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US" sz="1200" dirty="0"/>
              <a:t>Assist the elder in brushing, bathing and dressing up</a:t>
            </a:r>
            <a:r>
              <a:rPr lang="en-US" sz="1200" baseline="0" dirty="0"/>
              <a:t> </a:t>
            </a:r>
            <a:r>
              <a:rPr lang="en-US" sz="1200" dirty="0"/>
              <a:t>– involve</a:t>
            </a:r>
            <a:r>
              <a:rPr lang="en-US" sz="1200" baseline="0" dirty="0"/>
              <a:t> the elder in deciding what clothes to wear</a:t>
            </a:r>
            <a:endParaRPr lang="en-US" sz="1200" dirty="0"/>
          </a:p>
          <a:p>
            <a:pPr marL="695325" lvl="0" indent="-357505">
              <a:buFont typeface="Wingdings" panose="05000000000000000000" pitchFamily="2" charset="2"/>
              <a:buChar char="Ø"/>
            </a:pPr>
            <a:r>
              <a:rPr lang="en-US" sz="1200" dirty="0"/>
              <a:t>Serve breakfast to the elder</a:t>
            </a:r>
            <a:endParaRPr lang="en-US" sz="1200" dirty="0"/>
          </a:p>
          <a:p>
            <a:pPr marL="695325" lvl="0" indent="-357505">
              <a:buFont typeface="Wingdings" panose="05000000000000000000" pitchFamily="2" charset="2"/>
              <a:buChar char="Ø"/>
            </a:pPr>
            <a:r>
              <a:rPr lang="en-US" sz="1200" dirty="0"/>
              <a:t>Remind the elder of morning medications</a:t>
            </a:r>
            <a:endParaRPr lang="en-US" sz="1200" dirty="0"/>
          </a:p>
          <a:p>
            <a:pPr marL="695325" lvl="0" indent="-357505">
              <a:buFont typeface="Wingdings" panose="05000000000000000000" pitchFamily="2" charset="2"/>
              <a:buChar char="Ø"/>
            </a:pPr>
            <a:r>
              <a:rPr lang="en-US" sz="1200" dirty="0"/>
              <a:t>Make the elder’s bed</a:t>
            </a:r>
            <a:endParaRPr lang="en-US" sz="1200" dirty="0"/>
          </a:p>
          <a:p>
            <a:pPr marL="695325" lvl="0" indent="-357505">
              <a:buFont typeface="Wingdings" panose="05000000000000000000" pitchFamily="2" charset="2"/>
              <a:buChar char="Ø"/>
            </a:pPr>
            <a:r>
              <a:rPr lang="en-US" sz="1200" dirty="0"/>
              <a:t>Put the elder’s clothes in washing</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2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2.4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609599"/>
          </a:xfrm>
        </p:spPr>
        <p:txBody>
          <a:bodyPr>
            <a:normAutofit fontScale="90000"/>
          </a:bodyPr>
          <a:lstStyle/>
          <a:p>
            <a:r>
              <a:rPr lang="en-US" dirty="0"/>
              <a:t>Summary</a:t>
            </a:r>
            <a:endParaRPr lang="en-US" dirty="0"/>
          </a:p>
        </p:txBody>
      </p:sp>
      <p:sp>
        <p:nvSpPr>
          <p:cNvPr id="3" name="Content Placeholder 2"/>
          <p:cNvSpPr>
            <a:spLocks noGrp="1"/>
          </p:cNvSpPr>
          <p:nvPr>
            <p:ph idx="1"/>
          </p:nvPr>
        </p:nvSpPr>
        <p:spPr>
          <a:xfrm>
            <a:off x="353291" y="914400"/>
            <a:ext cx="8763000" cy="5181600"/>
          </a:xfrm>
        </p:spPr>
        <p:txBody>
          <a:bodyPr>
            <a:normAutofit/>
          </a:bodyPr>
          <a:lstStyle/>
          <a:p>
            <a:pPr lvl="0"/>
            <a:r>
              <a:rPr lang="en-US" sz="2000" dirty="0"/>
              <a:t>To wake up the elder in the morning:</a:t>
            </a:r>
            <a:endParaRPr lang="en-US" sz="2000" dirty="0"/>
          </a:p>
          <a:p>
            <a:pPr lvl="1">
              <a:buFont typeface="Arial" panose="020B0604020202020204" pitchFamily="34" charset="0"/>
              <a:buChar char="•"/>
            </a:pPr>
            <a:r>
              <a:rPr lang="en-US" sz="2000" dirty="0"/>
              <a:t>Open the curtains</a:t>
            </a:r>
            <a:endParaRPr lang="en-US" sz="2000" dirty="0"/>
          </a:p>
          <a:p>
            <a:pPr lvl="1">
              <a:buFont typeface="Arial" panose="020B0604020202020204" pitchFamily="34" charset="0"/>
              <a:buChar char="•"/>
            </a:pPr>
            <a:r>
              <a:rPr lang="en-US" sz="2000" dirty="0"/>
              <a:t>Play soft music</a:t>
            </a:r>
            <a:endParaRPr lang="en-US" sz="2000" dirty="0"/>
          </a:p>
          <a:p>
            <a:pPr lvl="1">
              <a:buFont typeface="Arial" panose="020B0604020202020204" pitchFamily="34" charset="0"/>
              <a:buChar char="•"/>
            </a:pPr>
            <a:r>
              <a:rPr lang="en-US" sz="2000" dirty="0"/>
              <a:t>Use a soothing voice to wake up the elder</a:t>
            </a:r>
            <a:endParaRPr lang="en-US" sz="2000" dirty="0"/>
          </a:p>
          <a:p>
            <a:pPr lvl="1">
              <a:buFont typeface="Arial" panose="020B0604020202020204" pitchFamily="34" charset="0"/>
              <a:buChar char="•"/>
            </a:pPr>
            <a:r>
              <a:rPr lang="en-US" sz="2000" dirty="0"/>
              <a:t>Wish the elder good morning</a:t>
            </a:r>
            <a:endParaRPr lang="en-US" sz="2000" dirty="0"/>
          </a:p>
          <a:p>
            <a:pPr lvl="1">
              <a:buFont typeface="Arial" panose="020B0604020202020204" pitchFamily="34" charset="0"/>
              <a:buChar char="•"/>
            </a:pPr>
            <a:r>
              <a:rPr lang="en-US" sz="2000" dirty="0"/>
              <a:t>Ask whether the elder had a good sleep</a:t>
            </a:r>
            <a:endParaRPr lang="en-US" sz="2000" dirty="0"/>
          </a:p>
          <a:p>
            <a:pPr lvl="1">
              <a:buFont typeface="Arial" panose="020B0604020202020204" pitchFamily="34" charset="0"/>
              <a:buChar char="•"/>
            </a:pPr>
            <a:r>
              <a:rPr lang="en-US" sz="2000" dirty="0"/>
              <a:t>Talk to the elder about something to look forward to in the day</a:t>
            </a:r>
            <a:endParaRPr lang="en-US" sz="2000" dirty="0"/>
          </a:p>
          <a:p>
            <a:pPr lvl="1">
              <a:buFont typeface="Arial" panose="020B0604020202020204" pitchFamily="34" charset="0"/>
              <a:buChar char="•"/>
            </a:pPr>
            <a:r>
              <a:rPr lang="en-US" sz="2000" dirty="0"/>
              <a:t>Help the elder get out of bed</a:t>
            </a:r>
            <a:endParaRPr lang="en-US" sz="2000" dirty="0"/>
          </a:p>
          <a:p>
            <a:pPr lvl="1">
              <a:buFont typeface="Arial" panose="020B0604020202020204" pitchFamily="34" charset="0"/>
              <a:buChar char="•"/>
            </a:pPr>
            <a:r>
              <a:rPr lang="en-US" sz="2000" dirty="0"/>
              <a:t>Assist the elder in brushing teeth or dentures, bathing, and dressing up</a:t>
            </a:r>
            <a:endParaRPr lang="en-US" sz="2000" dirty="0"/>
          </a:p>
          <a:p>
            <a:pPr lvl="1">
              <a:buFont typeface="Arial" panose="020B0604020202020204" pitchFamily="34" charset="0"/>
              <a:buChar char="•"/>
            </a:pPr>
            <a:r>
              <a:rPr lang="en-US" sz="2000" dirty="0"/>
              <a:t>Serve breakfast to the elder</a:t>
            </a:r>
            <a:endParaRPr lang="en-US" sz="2000" dirty="0"/>
          </a:p>
          <a:p>
            <a:pPr lvl="1">
              <a:buFont typeface="Arial" panose="020B0604020202020204" pitchFamily="34" charset="0"/>
              <a:buChar char="•"/>
            </a:pPr>
            <a:r>
              <a:rPr lang="en-US" sz="2000" dirty="0"/>
              <a:t>Remind the elder of morning medications</a:t>
            </a:r>
            <a:endParaRPr lang="en-US" sz="2000" dirty="0"/>
          </a:p>
          <a:p>
            <a:pPr lvl="1">
              <a:buFont typeface="Arial" panose="020B0604020202020204" pitchFamily="34" charset="0"/>
              <a:buChar char="•"/>
            </a:pPr>
            <a:r>
              <a:rPr lang="en-US" sz="2000" dirty="0"/>
              <a:t>Make the elder’s bed</a:t>
            </a:r>
            <a:endParaRPr lang="en-US" sz="2000" dirty="0"/>
          </a:p>
          <a:p>
            <a:pPr lvl="1">
              <a:buFont typeface="Arial" panose="020B0604020202020204" pitchFamily="34" charset="0"/>
              <a:buChar char="•"/>
            </a:pPr>
            <a:r>
              <a:rPr lang="en-US" sz="2000" dirty="0"/>
              <a:t>Put the elder’s clothes in washing</a:t>
            </a:r>
            <a:endParaRPr lang="en-US" sz="2000" dirty="0"/>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Post-Module Activity</a:t>
            </a:r>
            <a:endParaRPr lang="en-US"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311986" y="3016858"/>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Practical Training</a:t>
            </a:r>
            <a:endParaRPr lang="en-US" sz="3000"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dirty="0"/>
              <a:t>Any Questions?</a:t>
            </a:r>
            <a:endParaRPr lang="en-US" dirty="0"/>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referRelativeResize="0"/>
          <p:nvPr/>
        </p:nvPicPr>
        <p:blipFill>
          <a:blip r:embed="rId1" cstate="email"/>
          <a:stretch>
            <a:fillRect/>
          </a:stretch>
        </p:blipFill>
        <p:spPr>
          <a:xfrm>
            <a:off x="792000" y="2880000"/>
            <a:ext cx="7560000" cy="1440000"/>
          </a:xfrm>
          <a:prstGeom prst="rect">
            <a:avLst/>
          </a:prstGeom>
        </p:spPr>
      </p:pic>
      <p:sp>
        <p:nvSpPr>
          <p:cNvPr id="6" name="TextBox 5"/>
          <p:cNvSpPr txBox="1"/>
          <p:nvPr/>
        </p:nvSpPr>
        <p:spPr>
          <a:xfrm>
            <a:off x="792000" y="3307050"/>
            <a:ext cx="7560000" cy="553998"/>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rPr>
              <a:t>Caregiver’s Work Planner</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Caregiver’s Work Planner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Pre-Module Activity</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3018951"/>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Important Information</a:t>
            </a:r>
            <a:endParaRPr lang="en-US" sz="3000"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rmAutofit/>
          </a:bodyPr>
          <a:lstStyle/>
          <a:p>
            <a:pPr lvl="0"/>
            <a:r>
              <a:rPr lang="en-US" sz="2400" dirty="0">
                <a:latin typeface="Helvetica" panose="020B0604020202020204" pitchFamily="34" charset="0"/>
                <a:cs typeface="Helvetica" panose="020B0604020202020204" pitchFamily="34" charset="0"/>
              </a:rPr>
              <a:t>Document your correct personal information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Document the care receiver’s personal information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Find out details about the person’s family and its structure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Note important phone numbers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In case of an elder, note down their medical history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Note the personal history of the person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In case of an elder, check and note down their vital information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For a baby or child, check and note down their weight, height, and temperature</a:t>
            </a:r>
            <a:endParaRPr lang="en-US" sz="2400"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rmAutofit/>
          </a:bodyPr>
          <a:lstStyle/>
          <a:p>
            <a:pPr lvl="0"/>
            <a:r>
              <a:rPr lang="en-US" sz="2400" dirty="0">
                <a:latin typeface="Helvetica" panose="020B0604020202020204" pitchFamily="34" charset="0"/>
                <a:cs typeface="Helvetica" panose="020B0604020202020204" pitchFamily="34" charset="0"/>
              </a:rPr>
              <a:t>Make a note of the permitted or recommended exercises in case of an elder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For each meal, find out diet options for the person, as per the dietary guidelines and their likes and dislikes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Create a chart detailing all the medicines the person may be taking currently </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Observe and document the routines, rules, rituals, and habits of the person under your care and their family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On a daily basis, fill in the weekly log, detailing the daily activities of the person for one week</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Use an annual planner to plan for or record important events</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1295400" y="2743200"/>
            <a:ext cx="6606332" cy="1264920"/>
          </a:xfrm>
          <a:prstGeom prst="rect">
            <a:avLst/>
          </a:prstGeom>
        </p:spPr>
      </p:pic>
      <p:sp>
        <p:nvSpPr>
          <p:cNvPr id="8" name="Rectangle 7"/>
          <p:cNvSpPr/>
          <p:nvPr/>
        </p:nvSpPr>
        <p:spPr>
          <a:xfrm>
            <a:off x="1295400" y="2852936"/>
            <a:ext cx="660633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Communication and Listening Skills with the Family</a:t>
            </a:r>
            <a:endParaRPr lang="en-US" sz="3000" b="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referRelativeResize="0"/>
          <p:nvPr/>
        </p:nvPicPr>
        <p:blipFill>
          <a:blip r:embed="rId1" cstate="email"/>
          <a:stretch>
            <a:fillRect/>
          </a:stretch>
        </p:blipFill>
        <p:spPr>
          <a:xfrm>
            <a:off x="792000" y="2880000"/>
            <a:ext cx="7560000" cy="1440000"/>
          </a:xfrm>
          <a:prstGeom prst="rect">
            <a:avLst/>
          </a:prstGeom>
        </p:spPr>
      </p:pic>
      <p:sp>
        <p:nvSpPr>
          <p:cNvPr id="6" name="TextBox 5"/>
          <p:cNvSpPr txBox="1"/>
          <p:nvPr/>
        </p:nvSpPr>
        <p:spPr>
          <a:xfrm>
            <a:off x="792000" y="3307050"/>
            <a:ext cx="7560000" cy="553998"/>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rPr>
              <a:t>Making the Bed of the Elder</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Communication Skills</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latin typeface="Helvetica" panose="020B0604020202020204" pitchFamily="34" charset="0"/>
              <a:cs typeface="Helvetica" panose="020B0604020202020204" pitchFamily="34" charset="0"/>
            </a:endParaRPr>
          </a:p>
        </p:txBody>
      </p:sp>
      <p:sp>
        <p:nvSpPr>
          <p:cNvPr id="8" name="TextBox 7"/>
          <p:cNvSpPr txBox="1"/>
          <p:nvPr/>
        </p:nvSpPr>
        <p:spPr>
          <a:xfrm>
            <a:off x="457200" y="33528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Say clearly, listen carefully!</a:t>
            </a:r>
            <a:endParaRPr lang="en-US" sz="3000"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rmAutofit/>
          </a:bodyPr>
          <a:lstStyle/>
          <a:p>
            <a:pPr lvl="0"/>
            <a:r>
              <a:rPr lang="en-US" sz="2000" dirty="0">
                <a:latin typeface="Helvetica" panose="020B0604020202020204" pitchFamily="34" charset="0"/>
                <a:cs typeface="Helvetica" panose="020B0604020202020204" pitchFamily="34" charset="0"/>
              </a:rPr>
              <a:t>Always remember to greet the family members</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Maintain a degree of formality and mutual respect</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Talk only when you are spoken to</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Take the time to explain the problem clearly</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Phrase statements correctly</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Speak briefly and consistently to maintain the person’s attention</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Use the correct body language</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Pay all your attention to the person when they are speaking to you</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Understand the problem before you think of a response</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Do not form opinions before the person has finished speaking</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Try to look at the situation from their point of view</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Acknowledge what is being said</a:t>
            </a:r>
            <a:endParaRPr lang="en-US" sz="2000" dirty="0">
              <a:latin typeface="Helvetica" panose="020B0604020202020204" pitchFamily="34" charset="0"/>
              <a:cs typeface="Helvetica" panose="020B0604020202020204" pitchFamily="34" charset="0"/>
            </a:endParaRPr>
          </a:p>
          <a:p>
            <a:r>
              <a:rPr lang="en-US" sz="2000" dirty="0">
                <a:latin typeface="Helvetica" panose="020B0604020202020204" pitchFamily="34" charset="0"/>
                <a:cs typeface="Helvetica" panose="020B0604020202020204" pitchFamily="34" charset="0"/>
              </a:rPr>
              <a:t>Be sympathetic and respectful</a:t>
            </a:r>
            <a:endParaRPr lang="en-US" sz="2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1295400" y="2743200"/>
            <a:ext cx="6606332" cy="1264920"/>
          </a:xfrm>
          <a:prstGeom prst="rect">
            <a:avLst/>
          </a:prstGeom>
        </p:spPr>
      </p:pic>
      <p:sp>
        <p:nvSpPr>
          <p:cNvPr id="8" name="Rectangle 7"/>
          <p:cNvSpPr/>
          <p:nvPr/>
        </p:nvSpPr>
        <p:spPr>
          <a:xfrm>
            <a:off x="1295400" y="2852936"/>
            <a:ext cx="660633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Giving Privacy to Care Receiver’s Family</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Giving Privacy</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preferRelativeResize="0"/>
          <p:nvPr/>
        </p:nvPicPr>
        <p:blipFill>
          <a:blip r:embed="rId1" cstate="email"/>
          <a:stretch>
            <a:fillRect/>
          </a:stretch>
        </p:blipFill>
        <p:spPr>
          <a:xfrm>
            <a:off x="0" y="1399339"/>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1" cstate="email"/>
          <a:srcRect/>
          <a:stretch>
            <a:fillRect/>
          </a:stretch>
        </p:blipFill>
        <p:spPr bwMode="auto">
          <a:xfrm>
            <a:off x="2972360" y="2130939"/>
            <a:ext cx="3142738" cy="1947408"/>
          </a:xfrm>
          <a:prstGeom prst="rect">
            <a:avLst/>
          </a:prstGeom>
          <a:noFill/>
          <a:ln w="9525">
            <a:noFill/>
            <a:miter lim="800000"/>
            <a:headEnd/>
            <a:tailEnd/>
          </a:ln>
          <a:effectLst/>
        </p:spPr>
      </p:pic>
      <p:pic>
        <p:nvPicPr>
          <p:cNvPr id="1030" name="Picture 6"/>
          <p:cNvPicPr>
            <a:picLocks noChangeAspect="1" noChangeArrowheads="1"/>
          </p:cNvPicPr>
          <p:nvPr/>
        </p:nvPicPr>
        <p:blipFill>
          <a:blip r:embed="rId2" cstate="email"/>
          <a:srcRect/>
          <a:stretch>
            <a:fillRect/>
          </a:stretch>
        </p:blipFill>
        <p:spPr bwMode="auto">
          <a:xfrm>
            <a:off x="262825" y="4283241"/>
            <a:ext cx="2217549" cy="1533872"/>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email"/>
          <a:srcRect/>
          <a:stretch>
            <a:fillRect/>
          </a:stretch>
        </p:blipFill>
        <p:spPr bwMode="auto">
          <a:xfrm>
            <a:off x="274764" y="2130939"/>
            <a:ext cx="2544924" cy="1947408"/>
          </a:xfrm>
          <a:prstGeom prst="rect">
            <a:avLst/>
          </a:prstGeom>
          <a:noFill/>
          <a:ln w="9525">
            <a:noFill/>
            <a:miter lim="800000"/>
            <a:headEnd/>
            <a:tailEnd/>
          </a:ln>
          <a:effectLst/>
        </p:spPr>
      </p:pic>
      <p:sp>
        <p:nvSpPr>
          <p:cNvPr id="2" name="Title 1"/>
          <p:cNvSpPr>
            <a:spLocks noGrp="1"/>
          </p:cNvSpPr>
          <p:nvPr>
            <p:ph type="title"/>
          </p:nvPr>
        </p:nvSpPr>
        <p:spPr>
          <a:xfrm>
            <a:off x="76200" y="274638"/>
            <a:ext cx="9067800" cy="1143000"/>
          </a:xfrm>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0" y="1220831"/>
            <a:ext cx="9144000" cy="623993"/>
          </a:xfrm>
        </p:spPr>
        <p:txBody>
          <a:bodyPr>
            <a:normAutofit/>
          </a:bodyPr>
          <a:lstStyle/>
          <a:p>
            <a:pPr algn="ctr">
              <a:buNone/>
            </a:pPr>
            <a:r>
              <a:rPr lang="en-US" sz="3000" dirty="0">
                <a:latin typeface="Helvetica" panose="020B0604020202020204" pitchFamily="34" charset="0"/>
                <a:cs typeface="Helvetica" panose="020B0604020202020204" pitchFamily="34" charset="0"/>
              </a:rPr>
              <a:t>Story Line </a:t>
            </a:r>
            <a:endParaRPr lang="en-US" sz="3000" dirty="0">
              <a:latin typeface="Helvetica" panose="020B0604020202020204" pitchFamily="34" charset="0"/>
              <a:cs typeface="Helvetica" panose="020B0604020202020204" pitchFamily="34" charset="0"/>
            </a:endParaRPr>
          </a:p>
          <a:p>
            <a:pPr>
              <a:buNone/>
            </a:pPr>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pPr marL="0" indent="0">
              <a:buNone/>
            </a:pP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latin typeface="Helvetica" panose="020B0604020202020204" pitchFamily="34" charset="0"/>
              <a:cs typeface="Helvetica" panose="020B0604020202020204" pitchFamily="34" charset="0"/>
            </a:endParaRPr>
          </a:p>
        </p:txBody>
      </p:sp>
      <p:sp>
        <p:nvSpPr>
          <p:cNvPr id="20" name="TextBox 19"/>
          <p:cNvSpPr txBox="1"/>
          <p:nvPr/>
        </p:nvSpPr>
        <p:spPr>
          <a:xfrm>
            <a:off x="5486400" y="4419600"/>
            <a:ext cx="2743200" cy="369332"/>
          </a:xfrm>
          <a:prstGeom prst="rect">
            <a:avLst/>
          </a:prstGeom>
          <a:noFill/>
        </p:spPr>
        <p:txBody>
          <a:bodyPr wrap="square" rtlCol="0">
            <a:spAutoFit/>
          </a:bodyPr>
          <a:lstStyle/>
          <a:p>
            <a:r>
              <a:rPr lang="en-US" dirty="0"/>
              <a:t>4. </a:t>
            </a:r>
            <a:endParaRPr lang="en-US" dirty="0"/>
          </a:p>
        </p:txBody>
      </p:sp>
      <p:sp>
        <p:nvSpPr>
          <p:cNvPr id="23" name="TextBox 22"/>
          <p:cNvSpPr txBox="1"/>
          <p:nvPr/>
        </p:nvSpPr>
        <p:spPr>
          <a:xfrm>
            <a:off x="5559287" y="4377395"/>
            <a:ext cx="2743200" cy="369332"/>
          </a:xfrm>
          <a:prstGeom prst="rect">
            <a:avLst/>
          </a:prstGeom>
          <a:noFill/>
        </p:spPr>
        <p:txBody>
          <a:bodyPr wrap="square" rtlCol="0">
            <a:spAutoFit/>
          </a:bodyPr>
          <a:lstStyle/>
          <a:p>
            <a:r>
              <a:rPr lang="en-US" dirty="0"/>
              <a:t>4. </a:t>
            </a:r>
            <a:endParaRPr lang="en-US" dirty="0"/>
          </a:p>
        </p:txBody>
      </p:sp>
      <p:pic>
        <p:nvPicPr>
          <p:cNvPr id="1033" name="Picture 9"/>
          <p:cNvPicPr>
            <a:picLocks noChangeAspect="1" noChangeArrowheads="1"/>
          </p:cNvPicPr>
          <p:nvPr/>
        </p:nvPicPr>
        <p:blipFill>
          <a:blip r:embed="rId4" cstate="email"/>
          <a:srcRect/>
          <a:stretch>
            <a:fillRect/>
          </a:stretch>
        </p:blipFill>
        <p:spPr bwMode="auto">
          <a:xfrm>
            <a:off x="6953568" y="4283241"/>
            <a:ext cx="1428161" cy="1533871"/>
          </a:xfrm>
          <a:prstGeom prst="rect">
            <a:avLst/>
          </a:prstGeom>
          <a:noFill/>
          <a:ln w="9525">
            <a:noFill/>
            <a:miter lim="800000"/>
            <a:headEnd/>
            <a:tailEnd/>
          </a:ln>
          <a:effectLst/>
        </p:spPr>
      </p:pic>
      <p:pic>
        <p:nvPicPr>
          <p:cNvPr id="1034" name="Picture 10"/>
          <p:cNvPicPr>
            <a:picLocks noChangeAspect="1" noChangeArrowheads="1"/>
          </p:cNvPicPr>
          <p:nvPr/>
        </p:nvPicPr>
        <p:blipFill>
          <a:blip r:embed="rId5" cstate="email"/>
          <a:srcRect/>
          <a:stretch>
            <a:fillRect/>
          </a:stretch>
        </p:blipFill>
        <p:spPr bwMode="auto">
          <a:xfrm>
            <a:off x="4351826" y="4295104"/>
            <a:ext cx="2506174" cy="1533872"/>
          </a:xfrm>
          <a:prstGeom prst="rect">
            <a:avLst/>
          </a:prstGeom>
          <a:noFill/>
          <a:ln w="9525">
            <a:noFill/>
            <a:miter lim="800000"/>
            <a:headEnd/>
            <a:tailEnd/>
          </a:ln>
          <a:effectLst/>
        </p:spPr>
      </p:pic>
      <p:pic>
        <p:nvPicPr>
          <p:cNvPr id="1026" name="Picture 2"/>
          <p:cNvPicPr>
            <a:picLocks noChangeAspect="1" noChangeArrowheads="1"/>
          </p:cNvPicPr>
          <p:nvPr/>
        </p:nvPicPr>
        <p:blipFill>
          <a:blip r:embed="rId6" cstate="email"/>
          <a:srcRect/>
          <a:stretch>
            <a:fillRect/>
          </a:stretch>
        </p:blipFill>
        <p:spPr bwMode="auto">
          <a:xfrm>
            <a:off x="2624034" y="4283241"/>
            <a:ext cx="1600200" cy="1533872"/>
          </a:xfrm>
          <a:prstGeom prst="rect">
            <a:avLst/>
          </a:prstGeom>
          <a:noFill/>
          <a:ln w="9525">
            <a:noFill/>
            <a:miter lim="800000"/>
            <a:headEnd/>
            <a:tailEnd/>
          </a:ln>
          <a:effectLst/>
        </p:spPr>
      </p:pic>
      <p:pic>
        <p:nvPicPr>
          <p:cNvPr id="4" name="Picture 2"/>
          <p:cNvPicPr>
            <a:picLocks noChangeAspect="1" noChangeArrowheads="1"/>
          </p:cNvPicPr>
          <p:nvPr/>
        </p:nvPicPr>
        <p:blipFill>
          <a:blip r:embed="rId7" cstate="email"/>
          <a:srcRect/>
          <a:stretch>
            <a:fillRect/>
          </a:stretch>
        </p:blipFill>
        <p:spPr bwMode="auto">
          <a:xfrm>
            <a:off x="6267768" y="2130939"/>
            <a:ext cx="2113961" cy="1947408"/>
          </a:xfrm>
          <a:prstGeom prst="rect">
            <a:avLst/>
          </a:prstGeom>
          <a:noFill/>
          <a:ln w="9525">
            <a:noFill/>
            <a:miter lim="800000"/>
            <a:headEnd/>
            <a:tailEnd/>
          </a:ln>
          <a:effectLst/>
        </p:spPr>
      </p:pic>
      <p:sp>
        <p:nvSpPr>
          <p:cNvPr id="15" name="TextBox 1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endParaRPr lang="en-IN" sz="1000" dirty="0">
              <a:latin typeface="Helvetica" panose="020B0604020202020204" pitchFamily="34" charset="0"/>
              <a:cs typeface="Helvetica" panose="020B0604020202020204" pitchFamily="34" charset="0"/>
            </a:endParaRPr>
          </a:p>
        </p:txBody>
      </p:sp>
      <p:sp>
        <p:nvSpPr>
          <p:cNvPr id="16" name="Rectangle 1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1219200"/>
            <a:ext cx="7924800" cy="4586064"/>
          </a:xfrm>
        </p:spPr>
        <p:txBody>
          <a:bodyPr>
            <a:noAutofit/>
          </a:bodyPr>
          <a:lstStyle/>
          <a:p>
            <a:pPr lvl="0"/>
            <a:r>
              <a:rPr lang="en-GB" sz="2400" dirty="0">
                <a:latin typeface="Helvetica" panose="020B0604020202020204" pitchFamily="34" charset="0"/>
                <a:cs typeface="Helvetica" panose="020B0604020202020204" pitchFamily="34" charset="0"/>
              </a:rPr>
              <a:t>Allow family members to spend private time with the person under your care</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Do not listen to someone else’s conversation </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Talk softly</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Do not gossip </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Do not interfere or involve yourself in matters that do not concern you</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Avoid conflict situations and giving your opinion</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Avoid engaging in long conversations</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Avoid sharing personal information with family members</a:t>
            </a: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a:p>
            <a:pPr marL="1095375" lvl="1" indent="-357505">
              <a:buFont typeface="Wingdings" panose="05000000000000000000" pitchFamily="2" charset="2"/>
              <a:buChar char="Ø"/>
            </a:pP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914400"/>
            <a:ext cx="7924800" cy="5410200"/>
          </a:xfrm>
        </p:spPr>
        <p:txBody>
          <a:bodyPr>
            <a:normAutofit/>
          </a:bodyPr>
          <a:lstStyle/>
          <a:p>
            <a:pPr lvl="0"/>
            <a:r>
              <a:rPr lang="en-GB" sz="2000" dirty="0"/>
              <a:t>Never ask a personal question to any of the family members</a:t>
            </a:r>
            <a:endParaRPr lang="en-US" sz="2000" dirty="0"/>
          </a:p>
          <a:p>
            <a:pPr lvl="0"/>
            <a:r>
              <a:rPr lang="en-GB" sz="2000" dirty="0"/>
              <a:t>Always respect the family’s rules</a:t>
            </a:r>
            <a:endParaRPr lang="en-US" sz="2000" dirty="0"/>
          </a:p>
          <a:p>
            <a:pPr lvl="0"/>
            <a:r>
              <a:rPr lang="en-GB" sz="2000" dirty="0"/>
              <a:t>Respect the family’s beliefs</a:t>
            </a:r>
            <a:endParaRPr lang="en-US" sz="2000" dirty="0"/>
          </a:p>
          <a:p>
            <a:pPr lvl="0"/>
            <a:r>
              <a:rPr lang="en-GB" sz="2000" dirty="0"/>
              <a:t>Do not discuss money matters with the family</a:t>
            </a:r>
            <a:endParaRPr lang="en-US" sz="2000" dirty="0"/>
          </a:p>
          <a:p>
            <a:pPr lvl="0"/>
            <a:r>
              <a:rPr lang="en-GB" sz="2000" dirty="0"/>
              <a:t>Do not repeat confidential information shared by a family member to anyone else</a:t>
            </a:r>
            <a:endParaRPr lang="en-US" sz="2000" dirty="0"/>
          </a:p>
          <a:p>
            <a:r>
              <a:rPr lang="en-US" sz="2000" dirty="0"/>
              <a:t>Leave the room quietly during personal moments</a:t>
            </a: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a:p>
            <a:pPr marL="1095375" lvl="1" indent="-357505">
              <a:buFont typeface="Wingdings" panose="05000000000000000000" pitchFamily="2" charset="2"/>
              <a:buChar char="Ø"/>
            </a:pP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Making the Bed </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a:p>
            <a:endParaRPr lang="en-US" sz="3000" dirty="0">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1295400" y="2743200"/>
            <a:ext cx="6606332" cy="1264920"/>
          </a:xfrm>
          <a:prstGeom prst="rect">
            <a:avLst/>
          </a:prstGeom>
        </p:spPr>
      </p:pic>
      <p:sp>
        <p:nvSpPr>
          <p:cNvPr id="8" name="Rectangle 7"/>
          <p:cNvSpPr/>
          <p:nvPr/>
        </p:nvSpPr>
        <p:spPr>
          <a:xfrm>
            <a:off x="1295400" y="3091026"/>
            <a:ext cx="660633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Working with Doctors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Working with Doctors</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7160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Post-Module Activity</a:t>
            </a:r>
            <a:endParaRPr lang="en-US" sz="36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latin typeface="Helvetica" panose="020B0604020202020204" pitchFamily="34" charset="0"/>
              <a:cs typeface="Helvetica" panose="020B0604020202020204" pitchFamily="34" charset="0"/>
            </a:endParaRPr>
          </a:p>
        </p:txBody>
      </p:sp>
      <p:sp>
        <p:nvSpPr>
          <p:cNvPr id="8" name="TextBox 7"/>
          <p:cNvSpPr txBox="1"/>
          <p:nvPr/>
        </p:nvSpPr>
        <p:spPr>
          <a:xfrm>
            <a:off x="457200" y="1143000"/>
            <a:ext cx="8305800" cy="523220"/>
          </a:xfrm>
          <a:prstGeom prst="rect">
            <a:avLst/>
          </a:prstGeom>
          <a:noFill/>
        </p:spPr>
        <p:txBody>
          <a:bodyPr wrap="square" rtlCol="0">
            <a:spAutoFit/>
          </a:bodyPr>
          <a:lstStyle/>
          <a:p>
            <a:pPr algn="ctr"/>
            <a:r>
              <a:rPr lang="en-US" sz="2800" dirty="0">
                <a:latin typeface="Helvetica" panose="020B0604020202020204" pitchFamily="34" charset="0"/>
                <a:cs typeface="Helvetica" panose="020B0604020202020204" pitchFamily="34" charset="0"/>
              </a:rPr>
              <a:t>Yes or No</a:t>
            </a:r>
            <a:endParaRPr lang="en-US" sz="280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nvGraphicFramePr>
        <p:xfrm>
          <a:off x="457200" y="1752600"/>
          <a:ext cx="8382000" cy="3337560"/>
        </p:xfrm>
        <a:graphic>
          <a:graphicData uri="http://schemas.openxmlformats.org/drawingml/2006/table">
            <a:tbl>
              <a:tblPr firstRow="1" bandRow="1">
                <a:tableStyleId>{5C22544A-7EE6-4342-B048-85BDC9FD1C3A}</a:tableStyleId>
              </a:tblPr>
              <a:tblGrid>
                <a:gridCol w="6858000"/>
                <a:gridCol w="1524000"/>
              </a:tblGrid>
              <a:tr h="370840">
                <a:tc>
                  <a:txBody>
                    <a:bodyPr/>
                    <a:lstStyle/>
                    <a:p>
                      <a:pPr algn="ctr"/>
                      <a:r>
                        <a:rPr lang="en-US" dirty="0"/>
                        <a:t>Information</a:t>
                      </a:r>
                      <a:endParaRPr lang="en-US" dirty="0"/>
                    </a:p>
                  </a:txBody>
                  <a:tcPr>
                    <a:solidFill>
                      <a:schemeClr val="accent4">
                        <a:lumMod val="75000"/>
                      </a:schemeClr>
                    </a:solidFill>
                  </a:tcPr>
                </a:tc>
                <a:tc>
                  <a:txBody>
                    <a:bodyPr/>
                    <a:lstStyle/>
                    <a:p>
                      <a:pPr algn="ctr"/>
                      <a:r>
                        <a:rPr lang="en-US" dirty="0"/>
                        <a:t>Yes/No</a:t>
                      </a:r>
                      <a:endParaRPr lang="en-US" dirty="0"/>
                    </a:p>
                  </a:txBody>
                  <a:tcPr>
                    <a:solidFill>
                      <a:schemeClr val="accent4">
                        <a:lumMod val="75000"/>
                      </a:schemeClr>
                    </a:solidFill>
                  </a:tcPr>
                </a:tc>
              </a:tr>
              <a:tr h="370840">
                <a:tc>
                  <a:txBody>
                    <a:bodyPr/>
                    <a:lstStyle/>
                    <a:p>
                      <a:r>
                        <a:rPr lang="en-US" dirty="0"/>
                        <a:t>The care receiver has</a:t>
                      </a:r>
                      <a:r>
                        <a:rPr lang="en-US" baseline="0" dirty="0"/>
                        <a:t> not been eating properly for past two days</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specifically wanted to wear their favorite</a:t>
                      </a:r>
                      <a:r>
                        <a:rPr lang="en-US" baseline="0" dirty="0"/>
                        <a:t> blue shirt</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had</a:t>
                      </a:r>
                      <a:r>
                        <a:rPr lang="en-US" baseline="0" dirty="0"/>
                        <a:t> a mild fever last night</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has been sleeping more</a:t>
                      </a:r>
                      <a:r>
                        <a:rPr lang="en-US" baseline="0" dirty="0"/>
                        <a:t> than 14 hours every day</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wants</a:t>
                      </a:r>
                      <a:r>
                        <a:rPr lang="en-US" baseline="0" dirty="0"/>
                        <a:t> to go for a walk every day</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wanted to eat an ice-cream.</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suddenly became very violent</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a:t>
                      </a:r>
                      <a:r>
                        <a:rPr lang="en-US" baseline="0" dirty="0"/>
                        <a:t> receiver prays for two hours everyday</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bl>
          </a:graphicData>
        </a:graphic>
      </p:graphicFrame>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Post-Module Activity</a:t>
            </a:r>
            <a:endParaRPr lang="en-US" sz="36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1143000"/>
            <a:ext cx="8305800" cy="523220"/>
          </a:xfrm>
          <a:prstGeom prst="rect">
            <a:avLst/>
          </a:prstGeom>
          <a:noFill/>
        </p:spPr>
        <p:txBody>
          <a:bodyPr wrap="square" rtlCol="0">
            <a:spAutoFit/>
          </a:bodyPr>
          <a:lstStyle/>
          <a:p>
            <a:pPr algn="ctr"/>
            <a:r>
              <a:rPr lang="en-US" sz="2800" dirty="0"/>
              <a:t>Yes or No</a:t>
            </a:r>
            <a:endParaRPr lang="en-US" sz="2800" dirty="0"/>
          </a:p>
        </p:txBody>
      </p:sp>
      <p:graphicFrame>
        <p:nvGraphicFramePr>
          <p:cNvPr id="7" name="Table 6"/>
          <p:cNvGraphicFramePr>
            <a:graphicFrameLocks noGrp="1"/>
          </p:cNvGraphicFramePr>
          <p:nvPr/>
        </p:nvGraphicFramePr>
        <p:xfrm>
          <a:off x="457200" y="1752600"/>
          <a:ext cx="8382000" cy="3337560"/>
        </p:xfrm>
        <a:graphic>
          <a:graphicData uri="http://schemas.openxmlformats.org/drawingml/2006/table">
            <a:tbl>
              <a:tblPr firstRow="1" bandRow="1">
                <a:tableStyleId>{5C22544A-7EE6-4342-B048-85BDC9FD1C3A}</a:tableStyleId>
              </a:tblPr>
              <a:tblGrid>
                <a:gridCol w="6858000"/>
                <a:gridCol w="1524000"/>
              </a:tblGrid>
              <a:tr h="370840">
                <a:tc>
                  <a:txBody>
                    <a:bodyPr/>
                    <a:lstStyle/>
                    <a:p>
                      <a:pPr algn="ctr"/>
                      <a:r>
                        <a:rPr lang="en-US" dirty="0"/>
                        <a:t>Information</a:t>
                      </a:r>
                      <a:endParaRPr lang="en-US" dirty="0"/>
                    </a:p>
                  </a:txBody>
                  <a:tcPr>
                    <a:solidFill>
                      <a:schemeClr val="accent4">
                        <a:lumMod val="75000"/>
                      </a:schemeClr>
                    </a:solidFill>
                  </a:tcPr>
                </a:tc>
                <a:tc>
                  <a:txBody>
                    <a:bodyPr/>
                    <a:lstStyle/>
                    <a:p>
                      <a:pPr algn="ctr"/>
                      <a:r>
                        <a:rPr lang="en-US" dirty="0"/>
                        <a:t>Yes/No</a:t>
                      </a:r>
                      <a:endParaRPr lang="en-US" dirty="0"/>
                    </a:p>
                  </a:txBody>
                  <a:tcPr>
                    <a:solidFill>
                      <a:schemeClr val="accent4">
                        <a:lumMod val="75000"/>
                      </a:schemeClr>
                    </a:solidFill>
                  </a:tcPr>
                </a:tc>
              </a:tr>
              <a:tr h="370840">
                <a:tc>
                  <a:txBody>
                    <a:bodyPr/>
                    <a:lstStyle/>
                    <a:p>
                      <a:r>
                        <a:rPr lang="en-US" dirty="0"/>
                        <a:t>The care receiver broke an</a:t>
                      </a:r>
                      <a:r>
                        <a:rPr lang="en-US" baseline="0" dirty="0"/>
                        <a:t> allergy after eating a new chocolate.</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is very fond of their</a:t>
                      </a:r>
                      <a:r>
                        <a:rPr lang="en-US" baseline="0" dirty="0"/>
                        <a:t> </a:t>
                      </a:r>
                      <a:r>
                        <a:rPr lang="en-US" dirty="0"/>
                        <a:t>new toy.</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had</a:t>
                      </a:r>
                      <a:r>
                        <a:rPr lang="en-US" baseline="0" dirty="0"/>
                        <a:t> loose motions the previous night.</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likes sweets more</a:t>
                      </a:r>
                      <a:r>
                        <a:rPr lang="en-US" baseline="0" dirty="0"/>
                        <a:t> than salty food.</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reads a lot and does not talk much.</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The care receiver </a:t>
                      </a:r>
                      <a:r>
                        <a:rPr lang="en-US" baseline="0" dirty="0"/>
                        <a:t>fell down and got hurt, but not very major apparently</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 receiver has a birthmark on the tummy</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r h="370840">
                <a:tc>
                  <a:txBody>
                    <a:bodyPr/>
                    <a:lstStyle/>
                    <a:p>
                      <a:r>
                        <a:rPr lang="en-US" dirty="0"/>
                        <a:t>The care</a:t>
                      </a:r>
                      <a:r>
                        <a:rPr lang="en-US" baseline="0" dirty="0"/>
                        <a:t> receiver wets the bed sometimes</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bl>
          </a:graphicData>
        </a:graphic>
      </p:graphicFrame>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Helvetica" panose="020B0604020202020204" pitchFamily="34" charset="0"/>
                <a:cs typeface="Helvetica" panose="020B0604020202020204" pitchFamily="34" charset="0"/>
              </a:rPr>
              <a:t>Summary</a:t>
            </a:r>
            <a:endParaRPr lang="en-US" sz="24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Record the reading of the person’s vitals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Record the elder’s blood sugar level</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Note down any physical complaints, that the person has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Record any change in the person’s food and fluid intake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Note the frequency, color, and consistency of urine and bowels of the person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Record any deviation in sleep and rest patterns of the person</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Be aware of the mediation the person is taking</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Share all the information with the doctor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Give short but clear answers to any questions that the doctor has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Understand the medication and care plan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Note down the doctor’s instructions</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Request the doctor to repeat anything you do not understand</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Summary</a:t>
            </a:r>
            <a:endParaRPr lang="en-US" dirty="0"/>
          </a:p>
        </p:txBody>
      </p:sp>
      <p:sp>
        <p:nvSpPr>
          <p:cNvPr id="3" name="Content Placeholder 2"/>
          <p:cNvSpPr>
            <a:spLocks noGrp="1"/>
          </p:cNvSpPr>
          <p:nvPr>
            <p:ph idx="1"/>
          </p:nvPr>
        </p:nvSpPr>
        <p:spPr>
          <a:xfrm>
            <a:off x="609600" y="1219200"/>
            <a:ext cx="8229600" cy="4906963"/>
          </a:xfrm>
        </p:spPr>
        <p:txBody>
          <a:bodyPr>
            <a:normAutofit/>
          </a:bodyPr>
          <a:lstStyle/>
          <a:p>
            <a:pPr lvl="0"/>
            <a:r>
              <a:rPr lang="en-US" sz="2400" dirty="0"/>
              <a:t>Make the bed regularly to prevent dust mites and bed bugs and help the elder sleep better</a:t>
            </a:r>
            <a:endParaRPr lang="en-US" sz="2400" dirty="0"/>
          </a:p>
          <a:p>
            <a:pPr lvl="0"/>
            <a:r>
              <a:rPr lang="en-US" sz="2400" dirty="0"/>
              <a:t>Use fresh linen bed sheet, top sheet, pillow covers, and blanket or comforter</a:t>
            </a:r>
            <a:endParaRPr lang="en-US" sz="2400" dirty="0"/>
          </a:p>
          <a:p>
            <a:pPr lvl="0"/>
            <a:r>
              <a:rPr lang="en-US" sz="2400" dirty="0"/>
              <a:t>If the elder is bedridden or has an incontinence problem, also use a drawer sheet and mackintosh sheet</a:t>
            </a:r>
            <a:endParaRPr lang="en-US" sz="2400" dirty="0"/>
          </a:p>
          <a:p>
            <a:pPr lvl="0"/>
            <a:r>
              <a:rPr lang="en-US" sz="2400" dirty="0"/>
              <a:t>Make the elder’s bed at least twice a day or more often if required</a:t>
            </a:r>
            <a:endParaRPr lang="en-US" sz="2400" dirty="0"/>
          </a:p>
          <a:p>
            <a:pPr lvl="0"/>
            <a:r>
              <a:rPr lang="en-US" sz="2400" dirty="0"/>
              <a:t>Change the linen once a week or more often if it gets soiled</a:t>
            </a:r>
            <a:endParaRPr lang="en-US" sz="2400" dirty="0"/>
          </a:p>
          <a:p>
            <a:pPr lvl="0"/>
            <a:r>
              <a:rPr lang="en-US" sz="2400" dirty="0"/>
              <a:t>If the elder is bedridden, you will need to change the linen and make the bed when the elder is still lying on the bed</a:t>
            </a:r>
            <a:endParaRPr lang="en-US" sz="2400" dirty="0"/>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Post-Module Activity</a:t>
            </a:r>
            <a:endParaRPr lang="en-US" dirty="0"/>
          </a:p>
        </p:txBody>
      </p:sp>
      <p:sp>
        <p:nvSpPr>
          <p:cNvPr id="3" name="Content Placeholder 2"/>
          <p:cNvSpPr>
            <a:spLocks noGrp="1"/>
          </p:cNvSpPr>
          <p:nvPr>
            <p:ph idx="1"/>
          </p:nvPr>
        </p:nvSpPr>
        <p:spPr>
          <a:xfrm>
            <a:off x="495300" y="3276600"/>
            <a:ext cx="8229600" cy="1143000"/>
          </a:xfrm>
        </p:spPr>
        <p:txBody>
          <a:bodyPr>
            <a:normAutofit/>
          </a:bodyPr>
          <a:lstStyle/>
          <a:p>
            <a:pPr algn="ctr">
              <a:buNone/>
            </a:pPr>
            <a:r>
              <a:rPr lang="en-US" dirty="0"/>
              <a:t>Let’s Practice!</a:t>
            </a:r>
            <a:endParaRPr lang="en-US"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dirty="0"/>
              <a:t>Any Questions?</a:t>
            </a:r>
            <a:endParaRPr lang="en-US" dirty="0"/>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referRelativeResize="0"/>
          <p:nvPr/>
        </p:nvPicPr>
        <p:blipFill>
          <a:blip r:embed="rId1" cstate="email"/>
          <a:stretch>
            <a:fillRect/>
          </a:stretch>
        </p:blipFill>
        <p:spPr>
          <a:xfrm>
            <a:off x="792000" y="2880000"/>
            <a:ext cx="7560000" cy="1440000"/>
          </a:xfrm>
          <a:prstGeom prst="rect">
            <a:avLst/>
          </a:prstGeom>
        </p:spPr>
      </p:pic>
      <p:sp>
        <p:nvSpPr>
          <p:cNvPr id="6" name="TextBox 5"/>
          <p:cNvSpPr txBox="1"/>
          <p:nvPr/>
        </p:nvSpPr>
        <p:spPr>
          <a:xfrm>
            <a:off x="792001" y="3068960"/>
            <a:ext cx="7560000" cy="1015663"/>
          </a:xfrm>
          <a:prstGeom prst="rect">
            <a:avLst/>
          </a:prstGeom>
          <a:noFill/>
        </p:spPr>
        <p:txBody>
          <a:bodyPr wrap="square" rtlCol="0">
            <a:spAutoFit/>
          </a:bodyPr>
          <a:lstStyle/>
          <a:p>
            <a:pPr algn="ctr"/>
            <a:r>
              <a:rPr lang="en-US" sz="3000" b="1" dirty="0">
                <a:latin typeface="Helvetica" panose="020B0604020202020204" pitchFamily="34" charset="0"/>
                <a:cs typeface="Helvetica" panose="020B0604020202020204" pitchFamily="34" charset="0"/>
              </a:rPr>
              <a:t>Assisting the Elder with Morning Wake Up and Evening Tuck In</a:t>
            </a:r>
            <a:endParaRPr lang="en-US" sz="30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Wake Up and Evening Tuck In</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90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dirty="0"/>
              <a:t>Summary</a:t>
            </a:r>
            <a:endParaRPr lang="en-US" dirty="0"/>
          </a:p>
        </p:txBody>
      </p:sp>
      <p:sp>
        <p:nvSpPr>
          <p:cNvPr id="3" name="Content Placeholder 2"/>
          <p:cNvSpPr>
            <a:spLocks noGrp="1"/>
          </p:cNvSpPr>
          <p:nvPr>
            <p:ph idx="1"/>
          </p:nvPr>
        </p:nvSpPr>
        <p:spPr>
          <a:xfrm>
            <a:off x="304800" y="914400"/>
            <a:ext cx="8686800" cy="5211763"/>
          </a:xfrm>
        </p:spPr>
        <p:txBody>
          <a:bodyPr>
            <a:normAutofit/>
          </a:bodyPr>
          <a:lstStyle/>
          <a:p>
            <a:pPr lvl="0"/>
            <a:r>
              <a:rPr lang="en-US" sz="2400" dirty="0"/>
              <a:t>To put the elder to bed at night:</a:t>
            </a:r>
            <a:endParaRPr lang="en-US" sz="2400" dirty="0"/>
          </a:p>
          <a:p>
            <a:pPr lvl="1">
              <a:buFont typeface="Wingdings" panose="05000000000000000000" pitchFamily="2" charset="2"/>
              <a:buChar char="§"/>
            </a:pPr>
            <a:r>
              <a:rPr lang="en-US" sz="2400" dirty="0"/>
              <a:t>Serve dinner to the elder</a:t>
            </a:r>
            <a:endParaRPr lang="en-US" sz="2400" dirty="0"/>
          </a:p>
          <a:p>
            <a:pPr lvl="1">
              <a:buFont typeface="Wingdings" panose="05000000000000000000" pitchFamily="2" charset="2"/>
              <a:buChar char="§"/>
            </a:pPr>
            <a:r>
              <a:rPr lang="en-US" sz="2400" dirty="0"/>
              <a:t>Encourage the elder to do some relaxing activity after dinner</a:t>
            </a:r>
            <a:endParaRPr lang="en-US" sz="2400" dirty="0"/>
          </a:p>
          <a:p>
            <a:pPr lvl="1">
              <a:buFont typeface="Wingdings" panose="05000000000000000000" pitchFamily="2" charset="2"/>
              <a:buChar char="§"/>
            </a:pPr>
            <a:r>
              <a:rPr lang="en-US" sz="2400" dirty="0"/>
              <a:t>Remind the elder of night time medications</a:t>
            </a:r>
            <a:endParaRPr lang="en-US" sz="2400" dirty="0"/>
          </a:p>
          <a:p>
            <a:pPr lvl="1">
              <a:buFont typeface="Wingdings" panose="05000000000000000000" pitchFamily="2" charset="2"/>
              <a:buChar char="§"/>
            </a:pPr>
            <a:r>
              <a:rPr lang="en-US" sz="2400" dirty="0"/>
              <a:t>Talk to the elder about the day and interesting things to do next day</a:t>
            </a:r>
            <a:endParaRPr lang="en-US" sz="2400" dirty="0"/>
          </a:p>
          <a:p>
            <a:pPr lvl="1">
              <a:buFont typeface="Wingdings" panose="05000000000000000000" pitchFamily="2" charset="2"/>
              <a:buChar char="§"/>
            </a:pPr>
            <a:r>
              <a:rPr lang="en-US" sz="2400" dirty="0"/>
              <a:t>Help the elder in brushing and changing into night clothes </a:t>
            </a:r>
            <a:endParaRPr lang="en-US" sz="2400" dirty="0"/>
          </a:p>
          <a:p>
            <a:pPr lvl="1">
              <a:buFont typeface="Wingdings" panose="05000000000000000000" pitchFamily="2" charset="2"/>
              <a:buChar char="§"/>
            </a:pPr>
            <a:r>
              <a:rPr lang="en-US" sz="2400" dirty="0"/>
              <a:t>Wish the elder good night</a:t>
            </a:r>
            <a:endParaRPr lang="en-US" sz="2400" dirty="0"/>
          </a:p>
          <a:p>
            <a:pPr lvl="1">
              <a:buFont typeface="Wingdings" panose="05000000000000000000" pitchFamily="2" charset="2"/>
              <a:buChar char="§"/>
            </a:pPr>
            <a:r>
              <a:rPr lang="en-US" sz="2400" dirty="0"/>
              <a:t>Close the curtains and dim the light in the room</a:t>
            </a:r>
            <a:endParaRPr lang="en-US" sz="2400" dirty="0"/>
          </a:p>
          <a:p>
            <a:pPr lvl="1">
              <a:buFont typeface="Wingdings" panose="05000000000000000000" pitchFamily="2" charset="2"/>
              <a:buChar char="§"/>
            </a:pPr>
            <a:r>
              <a:rPr lang="en-US" sz="2400" dirty="0"/>
              <a:t>Stay nearby till the elder is fast asleep </a:t>
            </a:r>
            <a:endParaRPr lang="en-US" sz="2400" dirty="0"/>
          </a:p>
          <a:p>
            <a:pPr marL="0" lvl="0" indent="0">
              <a:buNone/>
            </a:pPr>
            <a:endParaRPr lang="en-US" sz="2400" dirty="0"/>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6724&quot;&gt;&lt;property id=&quot;20148&quot; value=&quot;5&quot;/&gt;&lt;property id=&quot;20300&quot; value=&quot;Slide 2&quot;/&gt;&lt;property id=&quot;20307&quot; value=&quot;354&quot;/&gt;&lt;/object&gt;&lt;object type=&quot;3&quot; unique_id=&quot;16725&quot;&gt;&lt;property id=&quot;20148&quot; value=&quot;5&quot;/&gt;&lt;property id=&quot;20300&quot; value=&quot;Slide 3&quot;/&gt;&lt;property id=&quot;20307&quot; value=&quot;355&quot;/&gt;&lt;/object&gt;&lt;object type=&quot;3&quot; unique_id=&quot;16726&quot;&gt;&lt;property id=&quot;20148&quot; value=&quot;5&quot;/&gt;&lt;property id=&quot;20300&quot; value=&quot;Slide 4 - &amp;quot;Summary&amp;quot;&quot;/&gt;&lt;property id=&quot;20307&quot; value=&quot;356&quot;/&gt;&lt;/object&gt;&lt;object type=&quot;3&quot; unique_id=&quot;16727&quot;&gt;&lt;property id=&quot;20148&quot; value=&quot;5&quot;/&gt;&lt;property id=&quot;20300&quot; value=&quot;Slide 5 - &amp;quot;Post-Module Activity&amp;quot;&quot;/&gt;&lt;property id=&quot;20307&quot; value=&quot;357&quot;/&gt;&lt;/object&gt;&lt;object type=&quot;3&quot; unique_id=&quot;16728&quot;&gt;&lt;property id=&quot;20148&quot; value=&quot;5&quot;/&gt;&lt;property id=&quot;20300&quot; value=&quot;Slide 6 - &amp;quot;Any Questions?&amp;quot;&quot;/&gt;&lt;property id=&quot;20307&quot; value=&quot;358&quot;/&gt;&lt;/object&gt;&lt;object type=&quot;3&quot; unique_id=&quot;16729&quot;&gt;&lt;property id=&quot;20148&quot; value=&quot;5&quot;/&gt;&lt;property id=&quot;20300&quot; value=&quot;Slide 7&quot;/&gt;&lt;property id=&quot;20307&quot; value=&quot;359&quot;/&gt;&lt;/object&gt;&lt;object type=&quot;3&quot; unique_id=&quot;16730&quot;&gt;&lt;property id=&quot;20148&quot; value=&quot;5&quot;/&gt;&lt;property id=&quot;20300&quot; value=&quot;Slide 8&quot;/&gt;&lt;property id=&quot;20307&quot; value=&quot;360&quot;/&gt;&lt;/object&gt;&lt;object type=&quot;3&quot; unique_id=&quot;16731&quot;&gt;&lt;property id=&quot;20148&quot; value=&quot;5&quot;/&gt;&lt;property id=&quot;20300&quot; value=&quot;Slide 9 - &amp;quot;Summary&amp;quot;&quot;/&gt;&lt;property id=&quot;20307&quot; value=&quot;361&quot;/&gt;&lt;/object&gt;&lt;object type=&quot;3&quot; unique_id=&quot;16732&quot;&gt;&lt;property id=&quot;20148&quot; value=&quot;5&quot;/&gt;&lt;property id=&quot;20300&quot; value=&quot;Slide 10 - &amp;quot;Summary&amp;quot;&quot;/&gt;&lt;property id=&quot;20307&quot; value=&quot;362&quot;/&gt;&lt;/object&gt;&lt;object type=&quot;3&quot; unique_id=&quot;16733&quot;&gt;&lt;property id=&quot;20148&quot; value=&quot;5&quot;/&gt;&lt;property id=&quot;20300&quot; value=&quot;Slide 11 - &amp;quot;Post-Module Activity&amp;quot;&quot;/&gt;&lt;property id=&quot;20307&quot; value=&quot;363&quot;/&gt;&lt;/object&gt;&lt;object type=&quot;3&quot; unique_id=&quot;16734&quot;&gt;&lt;property id=&quot;20148&quot; value=&quot;5&quot;/&gt;&lt;property id=&quot;20300&quot; value=&quot;Slide 12 - &amp;quot;Any Questions?&amp;quot;&quot;/&gt;&lt;property id=&quot;20307&quot; value=&quot;364&quot;/&gt;&lt;/object&gt;&lt;object type=&quot;3&quot; unique_id=&quot;17071&quot;&gt;&lt;property id=&quot;20148&quot; value=&quot;5&quot;/&gt;&lt;property id=&quot;20300&quot; value=&quot;Slide 15 - &amp;quot;Pre-Module Activity&amp;quot;&quot;/&gt;&lt;property id=&quot;20307&quot; value=&quot;365&quot;/&gt;&lt;/object&gt;&lt;object type=&quot;3&quot; unique_id=&quot;17072&quot;&gt;&lt;property id=&quot;20148&quot; value=&quot;5&quot;/&gt;&lt;property id=&quot;20300&quot; value=&quot;Slide 16 - &amp;quot;Summary&amp;quot;&quot;/&gt;&lt;property id=&quot;20307&quot; value=&quot;366&quot;/&gt;&lt;/object&gt;&lt;object type=&quot;3&quot; unique_id=&quot;17073&quot;&gt;&lt;property id=&quot;20148&quot; value=&quot;5&quot;/&gt;&lt;property id=&quot;20300&quot; value=&quot;Slide 17 - &amp;quot;Summary&amp;quot;&quot;/&gt;&lt;property id=&quot;20307&quot; value=&quot;367&quot;/&gt;&lt;/object&gt;&lt;object type=&quot;3&quot; unique_id=&quot;17074&quot;&gt;&lt;property id=&quot;20148&quot; value=&quot;5&quot;/&gt;&lt;property id=&quot;20300&quot; value=&quot;Slide 18 - &amp;quot;Any Questions?&amp;quot;&quot;/&gt;&lt;property id=&quot;20307&quot; value=&quot;368&quot;/&gt;&lt;/object&gt;&lt;object type=&quot;3&quot; unique_id=&quot;17075&quot;&gt;&lt;property id=&quot;20148&quot; value=&quot;5&quot;/&gt;&lt;property id=&quot;20300&quot; value=&quot;Slide 19&quot;/&gt;&lt;property id=&quot;20307&quot; value=&quot;369&quot;/&gt;&lt;/object&gt;&lt;object type=&quot;3&quot; unique_id=&quot;17076&quot;&gt;&lt;property id=&quot;20148&quot; value=&quot;5&quot;/&gt;&lt;property id=&quot;20300&quot; value=&quot;Slide 20&quot;/&gt;&lt;property id=&quot;20307&quot; value=&quot;370&quot;/&gt;&lt;/object&gt;&lt;object type=&quot;3&quot; unique_id=&quot;17077&quot;&gt;&lt;property id=&quot;20148&quot; value=&quot;5&quot;/&gt;&lt;property id=&quot;20300&quot; value=&quot;Slide 21 - &amp;quot;Post-Module Activity&amp;quot;&quot;/&gt;&lt;property id=&quot;20307&quot; value=&quot;371&quot;/&gt;&lt;/object&gt;&lt;object type=&quot;3&quot; unique_id=&quot;17078&quot;&gt;&lt;property id=&quot;20148&quot; value=&quot;5&quot;/&gt;&lt;property id=&quot;20300&quot; value=&quot;Slide 22 - &amp;quot;Summary&amp;quot;&quot;/&gt;&lt;property id=&quot;20307&quot; value=&quot;372&quot;/&gt;&lt;/object&gt;&lt;object type=&quot;3&quot; unique_id=&quot;17079&quot;&gt;&lt;property id=&quot;20148&quot; value=&quot;5&quot;/&gt;&lt;property id=&quot;20300&quot; value=&quot;Slide 23 - &amp;quot;Any Questions?&amp;quot;&quot;/&gt;&lt;property id=&quot;20307&quot; value=&quot;373&quot;/&gt;&lt;/object&gt;&lt;object type=&quot;3&quot; unique_id=&quot;17080&quot;&gt;&lt;property id=&quot;20148&quot; value=&quot;5&quot;/&gt;&lt;property id=&quot;20300&quot; value=&quot;Slide 24&quot;/&gt;&lt;property id=&quot;20307&quot; value=&quot;374&quot;/&gt;&lt;/object&gt;&lt;object type=&quot;3&quot; unique_id=&quot;17081&quot;&gt;&lt;property id=&quot;20148&quot; value=&quot;5&quot;/&gt;&lt;property id=&quot;20300&quot; value=&quot;Slide 25&quot;/&gt;&lt;property id=&quot;20307&quot; value=&quot;375&quot;/&gt;&lt;/object&gt;&lt;object type=&quot;3&quot; unique_id=&quot;17082&quot;&gt;&lt;property id=&quot;20148&quot; value=&quot;5&quot;/&gt;&lt;property id=&quot;20300&quot; value=&quot;Slide 26 - &amp;quot;Post-Module Activity&amp;quot;&quot;/&gt;&lt;property id=&quot;20307&quot; value=&quot;376&quot;/&gt;&lt;/object&gt;&lt;object type=&quot;3&quot; unique_id=&quot;17083&quot;&gt;&lt;property id=&quot;20148&quot; value=&quot;5&quot;/&gt;&lt;property id=&quot;20300&quot; value=&quot;Slide 27 - &amp;quot;Summary&amp;quot;&quot;/&gt;&lt;property id=&quot;20307&quot; value=&quot;377&quot;/&gt;&lt;/object&gt;&lt;object type=&quot;3&quot; unique_id=&quot;17084&quot;&gt;&lt;property id=&quot;20148&quot; value=&quot;5&quot;/&gt;&lt;property id=&quot;20300&quot; value=&quot;Slide 28 - &amp;quot;Summary&amp;quot;&quot;/&gt;&lt;property id=&quot;20307&quot; value=&quot;378&quot;/&gt;&lt;/object&gt;&lt;object type=&quot;3&quot; unique_id=&quot;17085&quot;&gt;&lt;property id=&quot;20148&quot; value=&quot;5&quot;/&gt;&lt;property id=&quot;20300&quot; value=&quot;Slide 29 - &amp;quot;Any Questions?&amp;quot;&quot;/&gt;&lt;property id=&quot;20307&quot; value=&quot;379&quot;/&gt;&lt;/object&gt;&lt;object type=&quot;3&quot; unique_id=&quot;17086&quot;&gt;&lt;property id=&quot;20148&quot; value=&quot;5&quot;/&gt;&lt;property id=&quot;20300&quot; value=&quot;Slide 30&quot;/&gt;&lt;property id=&quot;20307&quot; value=&quot;380&quot;/&gt;&lt;/object&gt;&lt;object type=&quot;3&quot; unique_id=&quot;17087&quot;&gt;&lt;property id=&quot;20148&quot; value=&quot;5&quot;/&gt;&lt;property id=&quot;20300&quot; value=&quot;Slide 31&quot;/&gt;&lt;property id=&quot;20307&quot; value=&quot;381&quot;/&gt;&lt;/object&gt;&lt;object type=&quot;3&quot; unique_id=&quot;17088&quot;&gt;&lt;property id=&quot;20148&quot; value=&quot;5&quot;/&gt;&lt;property id=&quot;20300&quot; value=&quot;Slide 32 - &amp;quot;Post-Module Activity&amp;quot;&quot;/&gt;&lt;property id=&quot;20307&quot; value=&quot;382&quot;/&gt;&lt;/object&gt;&lt;object type=&quot;3&quot; unique_id=&quot;17089&quot;&gt;&lt;property id=&quot;20148&quot; value=&quot;5&quot;/&gt;&lt;property id=&quot;20300&quot; value=&quot;Slide 33 - &amp;quot;Post-Module Activity&amp;quot;&quot;/&gt;&lt;property id=&quot;20307&quot; value=&quot;383&quot;/&gt;&lt;/object&gt;&lt;object type=&quot;3&quot; unique_id=&quot;17090&quot;&gt;&lt;property id=&quot;20148&quot; value=&quot;5&quot;/&gt;&lt;property id=&quot;20300&quot; value=&quot;Slide 34 - &amp;quot;Summary&amp;quot;&quot;/&gt;&lt;property id=&quot;20307&quot; value=&quot;384&quot;/&gt;&lt;/object&gt;&lt;object type=&quot;3&quot; unique_id=&quot;17091&quot;&gt;&lt;property id=&quot;20148&quot; value=&quot;5&quot;/&gt;&lt;property id=&quot;20300&quot; value=&quot;Slide 35 - &amp;quot;Summary&amp;quot;&quot;/&gt;&lt;property id=&quot;20307&quot; value=&quot;385&quot;/&gt;&lt;/object&gt;&lt;object type=&quot;3&quot; unique_id=&quot;17092&quot;&gt;&lt;property id=&quot;20148&quot; value=&quot;5&quot;/&gt;&lt;property id=&quot;20300&quot; value=&quot;Slide 36 - &amp;quot;Any Questions?&amp;quot;&quot;/&gt;&lt;property id=&quot;20307&quot; value=&quot;386&quot;/&gt;&lt;/object&gt;&lt;object type=&quot;3&quot; unique_id=&quot;17457&quot;&gt;&lt;property id=&quot;20148&quot; value=&quot;5&quot;/&gt;&lt;property id=&quot;20300&quot; value=&quot;Slide 13&quot;/&gt;&lt;property id=&quot;20307&quot; value=&quot;387&quot;/&gt;&lt;/object&gt;&lt;object type=&quot;3&quot; unique_id=&quot;17458&quot;&gt;&lt;property id=&quot;20148&quot; value=&quot;5&quot;/&gt;&lt;property id=&quot;20300&quot; value=&quot;Slide 14&quot;/&gt;&lt;property id=&quot;20307&quot; value=&quot;388&quot;/&gt;&lt;/object&gt;&lt;object type=&quot;3&quot; unique_id=&quot;17828&quot;&gt;&lt;property id=&quot;20148&quot; value=&quot;5&quot;/&gt;&lt;property id=&quot;20300&quot; value=&quot;Slide 37&quot;/&gt;&lt;property id=&quot;20307&quot; value=&quot;389&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11585</Words>
  <Application>WPS Presentation</Application>
  <PresentationFormat>On-screen Show (4:3)</PresentationFormat>
  <Paragraphs>449</Paragraphs>
  <Slides>37</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Summary</vt:lpstr>
      <vt:lpstr>Post-Module Activity</vt:lpstr>
      <vt:lpstr>Any Questions?</vt:lpstr>
      <vt:lpstr>PowerPoint 演示文稿</vt:lpstr>
      <vt:lpstr>PowerPoint 演示文稿</vt:lpstr>
      <vt:lpstr>Summary</vt:lpstr>
      <vt:lpstr>Summary</vt:lpstr>
      <vt:lpstr>Post-Module Activity</vt:lpstr>
      <vt:lpstr>Any Questions?</vt:lpstr>
      <vt:lpstr>PowerPoint 演示文稿</vt:lpstr>
      <vt:lpstr>PowerPoint 演示文稿</vt:lpstr>
      <vt:lpstr>Pre-Module Activity</vt:lpstr>
      <vt:lpstr>Summary</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Post-Module Activity</vt:lpstr>
      <vt:lpstr>Summary</vt:lpstr>
      <vt:lpstr>Summary</vt:lpstr>
      <vt:lpstr>Any Questions?</vt:lpstr>
      <vt:lpstr>PowerPoint 演示文稿</vt:lpstr>
      <vt:lpstr>PowerPoint 演示文稿</vt:lpstr>
      <vt:lpstr>Post-Module Activity</vt:lpstr>
      <vt:lpstr>Post-Module Activity</vt:lpstr>
      <vt:lpstr>Summary</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153</cp:revision>
  <dcterms:created xsi:type="dcterms:W3CDTF">2016-08-26T16:03:00Z</dcterms:created>
  <dcterms:modified xsi:type="dcterms:W3CDTF">2023-01-11T18:26:18Z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A5C621229C854B4CAD5AAC16A2772131</vt:lpwstr>
  </property>
  <property fmtid="{D5CDD505-2E9C-101B-9397-08002B2CF9AE}" pid="3" name="KSOProductBuildVer">
    <vt:lpwstr>1033-11.2.0.11440</vt:lpwstr>
  </property>
</Properties>
</file>