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53" r:id="rId2"/>
    <p:sldId id="428" r:id="rId3"/>
    <p:sldId id="475" r:id="rId4"/>
    <p:sldId id="472" r:id="rId5"/>
    <p:sldId id="476" r:id="rId6"/>
    <p:sldId id="473" r:id="rId7"/>
    <p:sldId id="474" r:id="rId8"/>
    <p:sldId id="484" r:id="rId9"/>
    <p:sldId id="485" r:id="rId10"/>
    <p:sldId id="480" r:id="rId11"/>
    <p:sldId id="481" r:id="rId12"/>
    <p:sldId id="482" r:id="rId13"/>
    <p:sldId id="483" r:id="rId14"/>
    <p:sldId id="490" r:id="rId15"/>
    <p:sldId id="491" r:id="rId16"/>
    <p:sldId id="487" r:id="rId17"/>
    <p:sldId id="489" r:id="rId18"/>
    <p:sldId id="496" r:id="rId19"/>
    <p:sldId id="497" r:id="rId20"/>
    <p:sldId id="493" r:id="rId21"/>
    <p:sldId id="494" r:id="rId22"/>
    <p:sldId id="495" r:id="rId23"/>
    <p:sldId id="503" r:id="rId24"/>
    <p:sldId id="504" r:id="rId25"/>
    <p:sldId id="499" r:id="rId26"/>
    <p:sldId id="500" r:id="rId27"/>
    <p:sldId id="502" r:id="rId28"/>
    <p:sldId id="467" r:id="rId29"/>
  </p:sldIdLst>
  <p:sldSz cx="9144000" cy="6858000" type="screen4x3"/>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89257" autoAdjust="0"/>
  </p:normalViewPr>
  <p:slideViewPr>
    <p:cSldViewPr>
      <p:cViewPr varScale="1">
        <p:scale>
          <a:sx n="101" d="100"/>
          <a:sy n="101" d="100"/>
        </p:scale>
        <p:origin x="2118"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t>03-01-2017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t>‹#›</a:t>
            </a:fld>
            <a:endParaRPr lang="en-IN"/>
          </a:p>
        </p:txBody>
      </p:sp>
    </p:spTree>
    <p:extLst>
      <p:ext uri="{BB962C8B-B14F-4D97-AF65-F5344CB8AC3E}">
        <p14:creationId xmlns:p14="http://schemas.microsoft.com/office/powerpoint/2010/main" val="4202244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a:t>
            </a:fld>
            <a:endParaRPr lang="en-US" dirty="0"/>
          </a:p>
        </p:txBody>
      </p:sp>
    </p:spTree>
    <p:extLst>
      <p:ext uri="{BB962C8B-B14F-4D97-AF65-F5344CB8AC3E}">
        <p14:creationId xmlns:p14="http://schemas.microsoft.com/office/powerpoint/2010/main" val="2246466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b="1"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11</a:t>
            </a:fld>
            <a:endParaRPr lang="en-US" dirty="0"/>
          </a:p>
        </p:txBody>
      </p:sp>
    </p:spTree>
    <p:extLst>
      <p:ext uri="{BB962C8B-B14F-4D97-AF65-F5344CB8AC3E}">
        <p14:creationId xmlns:p14="http://schemas.microsoft.com/office/powerpoint/2010/main" val="3206443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b="1"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12</a:t>
            </a:fld>
            <a:endParaRPr lang="en-US" dirty="0"/>
          </a:p>
        </p:txBody>
      </p:sp>
    </p:spTree>
    <p:extLst>
      <p:ext uri="{BB962C8B-B14F-4D97-AF65-F5344CB8AC3E}">
        <p14:creationId xmlns:p14="http://schemas.microsoft.com/office/powerpoint/2010/main" val="320644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FAQs:</a:t>
            </a:r>
          </a:p>
          <a:p>
            <a:r>
              <a:rPr lang="en-US" b="1" dirty="0" smtClean="0"/>
              <a:t/>
            </a:r>
            <a:br>
              <a:rPr lang="en-US" b="1" dirty="0" smtClean="0"/>
            </a:br>
            <a:r>
              <a:rPr lang="en-US" b="1" dirty="0" smtClean="0"/>
              <a:t>Question 1: Why do we get wrinkles as we age?</a:t>
            </a:r>
          </a:p>
          <a:p>
            <a:r>
              <a:rPr lang="en-US" b="1" baseline="0" dirty="0" smtClean="0"/>
              <a:t>Answer 1: </a:t>
            </a:r>
            <a:r>
              <a:rPr lang="en-US" b="0" baseline="0" dirty="0" smtClean="0"/>
              <a:t> As we age the elastin in our skin degenerates, due to which the elasticity of skin decreases and the skin is not able to get back to its original shape. </a:t>
            </a:r>
          </a:p>
          <a:p>
            <a:endParaRPr lang="en-US" b="0" baseline="0" dirty="0" smtClean="0"/>
          </a:p>
          <a:p>
            <a:r>
              <a:rPr lang="en-US" b="1" dirty="0" smtClean="0"/>
              <a:t>Question 2:</a:t>
            </a:r>
            <a:r>
              <a:rPr lang="en-US" b="1" baseline="0" dirty="0" smtClean="0"/>
              <a:t> Why do teenagers get more pimples and acne?</a:t>
            </a:r>
          </a:p>
          <a:p>
            <a:r>
              <a:rPr lang="en-US" b="1" baseline="0" dirty="0" smtClean="0"/>
              <a:t>Answer 2: </a:t>
            </a:r>
            <a:r>
              <a:rPr lang="en-US" sz="1200" b="0" i="0" u="none" strike="noStrike" kern="1200" baseline="0" dirty="0" smtClean="0">
                <a:solidFill>
                  <a:schemeClr val="tx1"/>
                </a:solidFill>
                <a:latin typeface="+mn-lt"/>
                <a:ea typeface="+mn-ea"/>
                <a:cs typeface="+mn-cs"/>
              </a:rPr>
              <a:t>A teenager's body generates certain hormones in much more quantity than others. These hormones increase the production of sebum in the sebaceous glands. When too much oil is secreted, the pores in the skin are clogged and inflamed, which causes pimples and acne. </a:t>
            </a:r>
          </a:p>
          <a:p>
            <a:endParaRPr lang="en-US" sz="1200" b="0" i="0" u="none" strike="noStrike" kern="1200" baseline="0" dirty="0" smtClean="0">
              <a:solidFill>
                <a:schemeClr val="tx1"/>
              </a:solidFill>
              <a:latin typeface="+mn-lt"/>
              <a:ea typeface="+mn-ea"/>
              <a:cs typeface="+mn-cs"/>
            </a:endParaRPr>
          </a:p>
          <a:p>
            <a:r>
              <a:rPr lang="en-US" b="1" baseline="0" dirty="0" smtClean="0"/>
              <a:t>Question 3: Why do people become bald?</a:t>
            </a:r>
          </a:p>
          <a:p>
            <a:r>
              <a:rPr lang="en-US" b="1" baseline="0" dirty="0" smtClean="0"/>
              <a:t>Answer 3: </a:t>
            </a:r>
            <a:r>
              <a:rPr lang="en-US" sz="1200" b="0" i="0" u="none" strike="noStrike" kern="1200" baseline="0" dirty="0" smtClean="0">
                <a:solidFill>
                  <a:schemeClr val="tx1"/>
                </a:solidFill>
                <a:latin typeface="+mn-lt"/>
                <a:ea typeface="+mn-ea"/>
                <a:cs typeface="+mn-cs"/>
              </a:rPr>
              <a:t>A person becomes bald if the follicles in the scalp become inactive and do not produce new hair. </a:t>
            </a:r>
          </a:p>
          <a:p>
            <a:endParaRPr lang="en-US" sz="1200" b="0" i="0" u="none" strike="noStrike" kern="1200" baseline="0" dirty="0" smtClean="0">
              <a:solidFill>
                <a:schemeClr val="tx1"/>
              </a:solidFill>
              <a:latin typeface="+mn-lt"/>
              <a:ea typeface="+mn-ea"/>
              <a:cs typeface="+mn-cs"/>
            </a:endParaRPr>
          </a:p>
          <a:p>
            <a:r>
              <a:rPr lang="en-US" sz="1200" b="1" i="0" u="none" strike="noStrike" kern="1200" baseline="0" dirty="0" smtClean="0">
                <a:solidFill>
                  <a:schemeClr val="tx1"/>
                </a:solidFill>
                <a:latin typeface="+mn-lt"/>
                <a:ea typeface="+mn-ea"/>
                <a:cs typeface="+mn-cs"/>
              </a:rPr>
              <a:t>Question 4: Do we get goosebumps because of the erector pilli muscle pulling the hair?</a:t>
            </a:r>
          </a:p>
          <a:p>
            <a:r>
              <a:rPr lang="en-US" b="1" baseline="0" dirty="0" smtClean="0"/>
              <a:t>Answer 4: </a:t>
            </a:r>
            <a:r>
              <a:rPr lang="en-US" b="0" baseline="0" dirty="0" smtClean="0"/>
              <a:t>Indeed, the </a:t>
            </a:r>
            <a:r>
              <a:rPr lang="en-US" b="0" dirty="0" smtClean="0">
                <a:effectLst/>
              </a:rPr>
              <a:t>erector </a:t>
            </a:r>
            <a:r>
              <a:rPr lang="en-US" b="0" dirty="0" err="1" smtClean="0">
                <a:effectLst/>
              </a:rPr>
              <a:t>pilli</a:t>
            </a:r>
            <a:r>
              <a:rPr lang="en-US" b="0" dirty="0" smtClean="0">
                <a:effectLst/>
              </a:rPr>
              <a:t> </a:t>
            </a:r>
            <a:r>
              <a:rPr lang="en-US" dirty="0" smtClean="0">
                <a:effectLst/>
              </a:rPr>
              <a:t>muscle contracts to make the hairs on our skin stand up straight and we</a:t>
            </a:r>
            <a:r>
              <a:rPr lang="en-US" baseline="0" dirty="0" smtClean="0">
                <a:effectLst/>
              </a:rPr>
              <a:t> can see the goosebumps. This happens when </a:t>
            </a:r>
            <a:r>
              <a:rPr lang="en-US" dirty="0" smtClean="0">
                <a:effectLst/>
              </a:rPr>
              <a:t>we are cold or frightened. </a:t>
            </a:r>
          </a:p>
          <a:p>
            <a:endParaRPr lang="en-US" b="0" baseline="0" dirty="0" smtClean="0"/>
          </a:p>
          <a:p>
            <a:r>
              <a:rPr lang="en-US" b="1" baseline="0" dirty="0" smtClean="0"/>
              <a:t>Question 5: What are the white spots on nails we see at times?</a:t>
            </a:r>
            <a:br>
              <a:rPr lang="en-US" b="1" baseline="0" dirty="0" smtClean="0"/>
            </a:br>
            <a:r>
              <a:rPr lang="en-US" b="1" baseline="0" dirty="0" smtClean="0"/>
              <a:t>Answer 5:  </a:t>
            </a:r>
            <a:r>
              <a:rPr lang="en-US" b="0" baseline="0" dirty="0" smtClean="0"/>
              <a:t>If there was a temporary change in the growth or the nail was hurt while that part of nail was in the matrix, you can see the white spots.</a:t>
            </a:r>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13</a:t>
            </a:fld>
            <a:endParaRPr lang="en-US" dirty="0"/>
          </a:p>
        </p:txBody>
      </p:sp>
    </p:spTree>
    <p:extLst>
      <p:ext uri="{BB962C8B-B14F-4D97-AF65-F5344CB8AC3E}">
        <p14:creationId xmlns:p14="http://schemas.microsoft.com/office/powerpoint/2010/main" val="1281592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14</a:t>
            </a:fld>
            <a:endParaRPr lang="en-US" dirty="0"/>
          </a:p>
        </p:txBody>
      </p:sp>
    </p:spTree>
    <p:extLst>
      <p:ext uri="{BB962C8B-B14F-4D97-AF65-F5344CB8AC3E}">
        <p14:creationId xmlns:p14="http://schemas.microsoft.com/office/powerpoint/2010/main" val="2886579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15</a:t>
            </a:fld>
            <a:endParaRPr lang="en-SG" dirty="0"/>
          </a:p>
        </p:txBody>
      </p:sp>
      <p:sp>
        <p:nvSpPr>
          <p:cNvPr id="5" name="Footer Placeholder 4"/>
          <p:cNvSpPr>
            <a:spLocks noGrp="1"/>
          </p:cNvSpPr>
          <p:nvPr>
            <p:ph type="ftr" sz="quarter" idx="11"/>
          </p:nvPr>
        </p:nvSpPr>
        <p:spPr/>
        <p:txBody>
          <a:bodyPr/>
          <a:lstStyle/>
          <a:p>
            <a:r>
              <a:rPr lang="en-SG" smtClean="0"/>
              <a:t>Copyright iCare Life Pte. Ltd., Singapore 2016-17</a:t>
            </a:r>
            <a:endParaRPr lang="en-SG" dirty="0"/>
          </a:p>
        </p:txBody>
      </p:sp>
      <p:sp>
        <p:nvSpPr>
          <p:cNvPr id="6" name="Header Placeholder 5"/>
          <p:cNvSpPr>
            <a:spLocks noGrp="1"/>
          </p:cNvSpPr>
          <p:nvPr>
            <p:ph type="hdr" sz="quarter" idx="12"/>
          </p:nvPr>
        </p:nvSpPr>
        <p:spPr/>
        <p:txBody>
          <a:bodyPr/>
          <a:lstStyle/>
          <a:p>
            <a:r>
              <a:rPr lang="en-SG" smtClean="0"/>
              <a:t>Trainers Notes</a:t>
            </a:r>
            <a:endParaRPr lang="en-SG" dirty="0"/>
          </a:p>
        </p:txBody>
      </p:sp>
    </p:spTree>
    <p:extLst>
      <p:ext uri="{BB962C8B-B14F-4D97-AF65-F5344CB8AC3E}">
        <p14:creationId xmlns:p14="http://schemas.microsoft.com/office/powerpoint/2010/main" val="3892619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US" sz="2800" dirty="0" smtClean="0"/>
              <a:t>Eyes are located inside the eye socket. </a:t>
            </a:r>
          </a:p>
          <a:p>
            <a:pPr marL="457200" lvl="0" indent="-457200">
              <a:buFont typeface="Arial" panose="020B0604020202020204" pitchFamily="34" charset="0"/>
              <a:buChar char="•"/>
            </a:pPr>
            <a:r>
              <a:rPr lang="en-US" sz="2800" dirty="0" smtClean="0"/>
              <a:t>Sclera covers and protects the eyes.</a:t>
            </a:r>
          </a:p>
          <a:p>
            <a:pPr marL="457200" lvl="0" indent="-457200">
              <a:buFont typeface="Arial" panose="020B0604020202020204" pitchFamily="34" charset="0"/>
              <a:buChar char="•"/>
            </a:pPr>
            <a:r>
              <a:rPr lang="en-US" sz="2800" dirty="0" smtClean="0"/>
              <a:t>Light enters the eye through pupil.</a:t>
            </a:r>
          </a:p>
          <a:p>
            <a:pPr marL="457200" lvl="0" indent="-457200">
              <a:buFont typeface="Arial" panose="020B0604020202020204" pitchFamily="34" charset="0"/>
              <a:buChar char="•"/>
            </a:pPr>
            <a:r>
              <a:rPr lang="en-US" sz="2800" dirty="0" smtClean="0"/>
              <a:t>Muscles in the iris help the pupil to change shape. </a:t>
            </a:r>
          </a:p>
          <a:p>
            <a:pPr marL="457200" lvl="0" indent="-457200">
              <a:buFont typeface="Arial" panose="020B0604020202020204" pitchFamily="34" charset="0"/>
              <a:buChar char="•"/>
            </a:pPr>
            <a:r>
              <a:rPr lang="en-US" sz="2800" dirty="0" smtClean="0"/>
              <a:t>Conjunctiva produces mucous, which lubricates and protects the eyes and eyelids. </a:t>
            </a:r>
          </a:p>
          <a:p>
            <a:pPr marL="457200" lvl="0" indent="-457200">
              <a:buFont typeface="Arial" panose="020B0604020202020204" pitchFamily="34" charset="0"/>
              <a:buChar char="•"/>
            </a:pPr>
            <a:r>
              <a:rPr lang="en-US" sz="2800" dirty="0" smtClean="0"/>
              <a:t>Cornea located above the iris and pupil helps make the vision clearer. </a:t>
            </a:r>
          </a:p>
          <a:p>
            <a:pPr marL="457200" lvl="0" indent="-457200">
              <a:buFont typeface="Arial" panose="020B0604020202020204" pitchFamily="34" charset="0"/>
              <a:buChar char="•"/>
            </a:pPr>
            <a:endParaRPr lang="en-US" sz="2800" dirty="0" smtClean="0"/>
          </a:p>
          <a:p>
            <a:pPr marL="457200" indent="-457200">
              <a:buFont typeface="Arial" panose="020B0604020202020204" pitchFamily="34" charset="0"/>
              <a:buChar char="•"/>
            </a:pPr>
            <a:endParaRPr lang="en-US" sz="2800" dirty="0" smtClean="0"/>
          </a:p>
          <a:p>
            <a:pPr marL="457200" lvl="1" indent="0">
              <a:buNone/>
            </a:pPr>
            <a:endParaRPr lang="en-US" b="1" dirty="0" smtClean="0"/>
          </a:p>
          <a:p>
            <a:endParaRPr lang="hi-IN" sz="2800" b="1" dirty="0" smtClean="0"/>
          </a:p>
          <a:p>
            <a:pPr lvl="1"/>
            <a:endParaRPr lang="hi-IN" dirty="0" smtClean="0"/>
          </a:p>
          <a:p>
            <a:pPr lvl="1"/>
            <a:endParaRPr lang="hi-IN" dirty="0" smtClean="0"/>
          </a:p>
          <a:p>
            <a:pPr marL="457200" indent="-457200">
              <a:buFont typeface="+mj-lt"/>
              <a:buAutoNum type="arabicPeriod"/>
            </a:pPr>
            <a:endParaRPr lang="en-US" sz="2800" b="1" dirty="0" smtClean="0"/>
          </a:p>
          <a:p>
            <a:endParaRPr lang="en-US" sz="2800" b="1" dirty="0" smtClean="0"/>
          </a:p>
          <a:p>
            <a:endParaRPr lang="en-US" sz="2800" b="1"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16</a:t>
            </a:fld>
            <a:endParaRPr lang="en-US" dirty="0"/>
          </a:p>
        </p:txBody>
      </p:sp>
    </p:spTree>
    <p:extLst>
      <p:ext uri="{BB962C8B-B14F-4D97-AF65-F5344CB8AC3E}">
        <p14:creationId xmlns:p14="http://schemas.microsoft.com/office/powerpoint/2010/main" val="32064430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FAQs:</a:t>
            </a:r>
          </a:p>
          <a:p>
            <a:r>
              <a:rPr lang="en-US" b="1" dirty="0" smtClean="0"/>
              <a:t/>
            </a:r>
            <a:br>
              <a:rPr lang="en-US" b="1" dirty="0" smtClean="0"/>
            </a:br>
            <a:r>
              <a:rPr lang="en-US" b="1" dirty="0" smtClean="0"/>
              <a:t>Question 1: When an airplane lands we feel a pop in our ear.</a:t>
            </a:r>
            <a:r>
              <a:rPr lang="en-US" b="1" baseline="0" dirty="0" smtClean="0"/>
              <a:t> I</a:t>
            </a:r>
            <a:r>
              <a:rPr lang="en-US" b="1" dirty="0" smtClean="0"/>
              <a:t>s it because the Eustachian tube opens?</a:t>
            </a:r>
          </a:p>
          <a:p>
            <a:r>
              <a:rPr lang="en-US" b="1" baseline="0" dirty="0" smtClean="0"/>
              <a:t>Answer 1: </a:t>
            </a:r>
            <a:r>
              <a:rPr lang="en-US" b="0" baseline="0" dirty="0" smtClean="0"/>
              <a:t>Changing altitude, which means going up or down, suddenly affects the pressure of air in our ears. At this time, the Eustachian</a:t>
            </a:r>
            <a:r>
              <a:rPr lang="en-US" b="1" dirty="0" smtClean="0"/>
              <a:t> </a:t>
            </a:r>
            <a:r>
              <a:rPr lang="en-US" b="0" baseline="0" dirty="0" smtClean="0"/>
              <a:t>tube opens to make sure that the air pressure is same on both sides of the eardrum and we feel a plop.</a:t>
            </a:r>
          </a:p>
          <a:p>
            <a:endParaRPr lang="en-US" b="0" baseline="0" dirty="0" smtClean="0"/>
          </a:p>
          <a:p>
            <a:r>
              <a:rPr lang="en-US" b="1" dirty="0" smtClean="0"/>
              <a:t>Question 2:</a:t>
            </a:r>
            <a:r>
              <a:rPr lang="en-US" b="1" baseline="0" dirty="0" smtClean="0"/>
              <a:t> Are semicircular canals responsible for our feeling dizzy after taking a ride in an amusement park?</a:t>
            </a:r>
          </a:p>
          <a:p>
            <a:r>
              <a:rPr lang="en-US" b="1" baseline="0" dirty="0" smtClean="0"/>
              <a:t>Answer 2: </a:t>
            </a:r>
            <a:r>
              <a:rPr lang="en-US" sz="1200" b="0" i="0" u="none" strike="noStrike" kern="1200" baseline="0" dirty="0" smtClean="0">
                <a:solidFill>
                  <a:schemeClr val="tx1"/>
                </a:solidFill>
                <a:latin typeface="+mn-lt"/>
                <a:ea typeface="+mn-ea"/>
                <a:cs typeface="+mn-cs"/>
              </a:rPr>
              <a:t>When you step off a ride in an amusement park, the fluid in your semicircular canals is still moving and the hairs cells inside the canals still sense movement even though you are standing still. Your brain is confused about the position of your head and sends confusing signals to the muscles. Therefore, you feel dizzy. When the fluid in the semicircular canals stops moving, the brain gets and sends the right signals and you regain your balance.</a:t>
            </a:r>
          </a:p>
          <a:p>
            <a:endParaRPr lang="en-US" sz="1200" b="0" i="0" u="none" strike="noStrike" kern="1200" baseline="0" dirty="0" smtClean="0">
              <a:solidFill>
                <a:schemeClr val="tx1"/>
              </a:solidFill>
              <a:latin typeface="+mn-lt"/>
              <a:ea typeface="+mn-ea"/>
              <a:cs typeface="+mn-cs"/>
            </a:endParaRPr>
          </a:p>
          <a:p>
            <a:r>
              <a:rPr lang="en-US" b="1" baseline="0" dirty="0" smtClean="0"/>
              <a:t>Question 3: Can a loud sound hurt ears? </a:t>
            </a:r>
          </a:p>
          <a:p>
            <a:r>
              <a:rPr lang="en-US" b="0" baseline="0" dirty="0" smtClean="0"/>
              <a:t>Answer 3: </a:t>
            </a:r>
            <a:r>
              <a:rPr lang="en-US" sz="1200" b="0" i="0" u="none" strike="noStrike" kern="1200" baseline="0" dirty="0" smtClean="0">
                <a:solidFill>
                  <a:schemeClr val="tx1"/>
                </a:solidFill>
                <a:latin typeface="+mn-lt"/>
                <a:ea typeface="+mn-ea"/>
                <a:cs typeface="+mn-cs"/>
              </a:rPr>
              <a:t>Temporary hearing loss can happen after you've been exposed to loud noise for short duration. </a:t>
            </a:r>
          </a:p>
          <a:p>
            <a:endParaRPr lang="en-US" b="0" baseline="0" dirty="0" smtClean="0"/>
          </a:p>
          <a:p>
            <a:r>
              <a:rPr lang="en-US" b="1" baseline="0" dirty="0" smtClean="0"/>
              <a:t>Question 4: Can the eardrum tear?</a:t>
            </a:r>
          </a:p>
          <a:p>
            <a:r>
              <a:rPr lang="en-US" b="1" baseline="0" dirty="0" smtClean="0"/>
              <a:t>Answer 4:  </a:t>
            </a:r>
            <a:r>
              <a:rPr lang="en-US" b="0" baseline="0" dirty="0" smtClean="0"/>
              <a:t>Infections, poking the ear, sudden air pressure changes, very loud music, or head injuries can cause the eardrum to rupture. </a:t>
            </a:r>
          </a:p>
          <a:p>
            <a:endParaRPr lang="en-US" b="0" baseline="0"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17</a:t>
            </a:fld>
            <a:endParaRPr lang="en-US" dirty="0"/>
          </a:p>
        </p:txBody>
      </p:sp>
    </p:spTree>
    <p:extLst>
      <p:ext uri="{BB962C8B-B14F-4D97-AF65-F5344CB8AC3E}">
        <p14:creationId xmlns:p14="http://schemas.microsoft.com/office/powerpoint/2010/main" val="1281592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18</a:t>
            </a:fld>
            <a:endParaRPr lang="en-US" dirty="0"/>
          </a:p>
        </p:txBody>
      </p:sp>
    </p:spTree>
    <p:extLst>
      <p:ext uri="{BB962C8B-B14F-4D97-AF65-F5344CB8AC3E}">
        <p14:creationId xmlns:p14="http://schemas.microsoft.com/office/powerpoint/2010/main" val="1502080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19</a:t>
            </a:fld>
            <a:endParaRPr lang="en-SG" dirty="0"/>
          </a:p>
        </p:txBody>
      </p:sp>
      <p:sp>
        <p:nvSpPr>
          <p:cNvPr id="5" name="Footer Placeholder 4"/>
          <p:cNvSpPr>
            <a:spLocks noGrp="1"/>
          </p:cNvSpPr>
          <p:nvPr>
            <p:ph type="ftr" sz="quarter" idx="11"/>
          </p:nvPr>
        </p:nvSpPr>
        <p:spPr/>
        <p:txBody>
          <a:bodyPr/>
          <a:lstStyle/>
          <a:p>
            <a:r>
              <a:rPr lang="en-SG" smtClean="0"/>
              <a:t>Copyright iCare Life Pte. Ltd., Singapore 2016-17</a:t>
            </a:r>
            <a:endParaRPr lang="en-SG" dirty="0"/>
          </a:p>
        </p:txBody>
      </p:sp>
      <p:sp>
        <p:nvSpPr>
          <p:cNvPr id="6" name="Header Placeholder 5"/>
          <p:cNvSpPr>
            <a:spLocks noGrp="1"/>
          </p:cNvSpPr>
          <p:nvPr>
            <p:ph type="hdr" sz="quarter" idx="12"/>
          </p:nvPr>
        </p:nvSpPr>
        <p:spPr/>
        <p:txBody>
          <a:bodyPr/>
          <a:lstStyle/>
          <a:p>
            <a:r>
              <a:rPr lang="en-SG" smtClean="0"/>
              <a:t>Trainers Notes</a:t>
            </a:r>
            <a:endParaRPr lang="en-SG" dirty="0"/>
          </a:p>
        </p:txBody>
      </p:sp>
    </p:spTree>
    <p:extLst>
      <p:ext uri="{BB962C8B-B14F-4D97-AF65-F5344CB8AC3E}">
        <p14:creationId xmlns:p14="http://schemas.microsoft.com/office/powerpoint/2010/main" val="4706540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457200">
              <a:buFont typeface="Arial" panose="020B0604020202020204" pitchFamily="34" charset="0"/>
              <a:buChar char="•"/>
            </a:pPr>
            <a:r>
              <a:rPr lang="en-US" sz="2800" dirty="0" smtClean="0"/>
              <a:t>Eyes are located inside the eye socket</a:t>
            </a:r>
          </a:p>
          <a:p>
            <a:pPr marL="457200" lvl="0" indent="-457200">
              <a:buFont typeface="Arial" panose="020B0604020202020204" pitchFamily="34" charset="0"/>
              <a:buChar char="•"/>
            </a:pPr>
            <a:r>
              <a:rPr lang="en-US" sz="2800" dirty="0" smtClean="0"/>
              <a:t>Sclera covers and protects the eyes</a:t>
            </a:r>
          </a:p>
          <a:p>
            <a:pPr marL="457200" lvl="0" indent="-457200">
              <a:buFont typeface="Arial" panose="020B0604020202020204" pitchFamily="34" charset="0"/>
              <a:buChar char="•"/>
            </a:pPr>
            <a:r>
              <a:rPr lang="en-US" sz="2800" dirty="0" smtClean="0"/>
              <a:t>Light enters the eye through pupil</a:t>
            </a:r>
          </a:p>
          <a:p>
            <a:pPr marL="457200" lvl="0" indent="-457200">
              <a:buFont typeface="Arial" panose="020B0604020202020204" pitchFamily="34" charset="0"/>
              <a:buChar char="•"/>
            </a:pPr>
            <a:r>
              <a:rPr lang="en-US" sz="2800" dirty="0" smtClean="0"/>
              <a:t>Muscles in the iris help the pupil to change shape</a:t>
            </a:r>
          </a:p>
          <a:p>
            <a:pPr marL="457200" lvl="0" indent="-457200">
              <a:buFont typeface="Arial" panose="020B0604020202020204" pitchFamily="34" charset="0"/>
              <a:buChar char="•"/>
            </a:pPr>
            <a:r>
              <a:rPr lang="en-US" sz="2800" dirty="0" smtClean="0"/>
              <a:t>Conjunctiva produces mucous, which lubricates and protects the eyes and eyelids</a:t>
            </a:r>
          </a:p>
          <a:p>
            <a:pPr marL="457200" lvl="0" indent="-457200">
              <a:buFont typeface="Arial" panose="020B0604020202020204" pitchFamily="34" charset="0"/>
              <a:buChar char="•"/>
            </a:pPr>
            <a:r>
              <a:rPr lang="en-US" sz="2800" dirty="0" smtClean="0"/>
              <a:t>Cornea helps make the vision clearer – cornea is located above the iris and pupil </a:t>
            </a:r>
          </a:p>
          <a:p>
            <a:pPr marL="457200" lvl="0" indent="-457200">
              <a:buFont typeface="Arial" panose="020B0604020202020204" pitchFamily="34" charset="0"/>
              <a:buChar char="•"/>
            </a:pPr>
            <a:r>
              <a:rPr lang="en-US" sz="2800" dirty="0" smtClean="0"/>
              <a:t>Lens and the </a:t>
            </a:r>
            <a:r>
              <a:rPr lang="en-US" sz="2800" dirty="0" err="1" smtClean="0"/>
              <a:t>ciliary</a:t>
            </a:r>
            <a:r>
              <a:rPr lang="en-US" sz="2800" dirty="0" smtClean="0"/>
              <a:t> muscles help the eye focus on objects</a:t>
            </a:r>
          </a:p>
          <a:p>
            <a:pPr marL="457200" lvl="0" indent="-457200">
              <a:buFont typeface="Arial" panose="020B0604020202020204" pitchFamily="34" charset="0"/>
              <a:buChar char="•"/>
            </a:pPr>
            <a:r>
              <a:rPr lang="en-US" sz="2800" dirty="0" smtClean="0"/>
              <a:t>Aqueous humor in anterior chamber nourishes the eye and keeps it healthy</a:t>
            </a:r>
          </a:p>
          <a:p>
            <a:pPr marL="457200" lvl="0" indent="-457200">
              <a:buFont typeface="Arial" panose="020B0604020202020204" pitchFamily="34" charset="0"/>
              <a:buChar char="•"/>
            </a:pPr>
            <a:r>
              <a:rPr lang="en-US" sz="2800" dirty="0" smtClean="0"/>
              <a:t>Vitreous humor in vitreous chamber gives the round shape to the eyes</a:t>
            </a:r>
          </a:p>
          <a:p>
            <a:pPr marL="0" lvl="0" indent="0">
              <a:buFont typeface="Arial" panose="020B0604020202020204" pitchFamily="34" charset="0"/>
              <a:buNone/>
            </a:pPr>
            <a:endParaRPr lang="en-US" sz="2800" dirty="0" smtClean="0"/>
          </a:p>
          <a:p>
            <a:pPr marL="457200" indent="-457200">
              <a:buFont typeface="Arial" panose="020B0604020202020204" pitchFamily="34" charset="0"/>
              <a:buChar char="•"/>
            </a:pPr>
            <a:endParaRPr lang="en-US" sz="2800" dirty="0" smtClean="0"/>
          </a:p>
          <a:p>
            <a:pPr marL="457200" lvl="1" indent="0">
              <a:buNone/>
            </a:pPr>
            <a:endParaRPr lang="en-US" b="1" dirty="0" smtClean="0"/>
          </a:p>
          <a:p>
            <a:endParaRPr lang="hi-IN" sz="2800" b="1" dirty="0" smtClean="0"/>
          </a:p>
          <a:p>
            <a:pPr lvl="1"/>
            <a:endParaRPr lang="hi-IN" dirty="0" smtClean="0"/>
          </a:p>
          <a:p>
            <a:pPr lvl="1"/>
            <a:endParaRPr lang="hi-IN" dirty="0" smtClean="0"/>
          </a:p>
          <a:p>
            <a:pPr marL="457200" indent="-457200">
              <a:buFont typeface="+mj-lt"/>
              <a:buAutoNum type="arabicPeriod"/>
            </a:pPr>
            <a:endParaRPr lang="en-US" sz="2800" b="1" dirty="0" smtClean="0"/>
          </a:p>
          <a:p>
            <a:endParaRPr lang="en-US" sz="2800" b="1" dirty="0" smtClean="0"/>
          </a:p>
          <a:p>
            <a:endParaRPr lang="en-US" sz="2800" b="1"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20</a:t>
            </a:fld>
            <a:endParaRPr lang="en-US" dirty="0"/>
          </a:p>
        </p:txBody>
      </p:sp>
    </p:spTree>
    <p:extLst>
      <p:ext uri="{BB962C8B-B14F-4D97-AF65-F5344CB8AC3E}">
        <p14:creationId xmlns:p14="http://schemas.microsoft.com/office/powerpoint/2010/main" val="3206443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3</a:t>
            </a:fld>
            <a:endParaRPr lang="en-SG" dirty="0"/>
          </a:p>
        </p:txBody>
      </p:sp>
      <p:sp>
        <p:nvSpPr>
          <p:cNvPr id="5" name="Footer Placeholder 4"/>
          <p:cNvSpPr>
            <a:spLocks noGrp="1"/>
          </p:cNvSpPr>
          <p:nvPr>
            <p:ph type="ftr" sz="quarter" idx="11"/>
          </p:nvPr>
        </p:nvSpPr>
        <p:spPr/>
        <p:txBody>
          <a:bodyPr/>
          <a:lstStyle/>
          <a:p>
            <a:r>
              <a:rPr lang="en-SG" smtClean="0"/>
              <a:t>Copyright iCare Life Pte. Ltd., Singapore 2016-17</a:t>
            </a:r>
            <a:endParaRPr lang="en-SG" dirty="0"/>
          </a:p>
        </p:txBody>
      </p:sp>
      <p:sp>
        <p:nvSpPr>
          <p:cNvPr id="6" name="Header Placeholder 5"/>
          <p:cNvSpPr>
            <a:spLocks noGrp="1"/>
          </p:cNvSpPr>
          <p:nvPr>
            <p:ph type="hdr" sz="quarter" idx="12"/>
          </p:nvPr>
        </p:nvSpPr>
        <p:spPr/>
        <p:txBody>
          <a:bodyPr/>
          <a:lstStyle/>
          <a:p>
            <a:r>
              <a:rPr lang="en-SG" smtClean="0"/>
              <a:t>Trainers Notes</a:t>
            </a:r>
            <a:endParaRPr lang="en-SG" dirty="0"/>
          </a:p>
        </p:txBody>
      </p:sp>
    </p:spTree>
    <p:extLst>
      <p:ext uri="{BB962C8B-B14F-4D97-AF65-F5344CB8AC3E}">
        <p14:creationId xmlns:p14="http://schemas.microsoft.com/office/powerpoint/2010/main" val="3169695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A clear image can be seen when the reflected light from an object strikes the macula - </a:t>
            </a:r>
            <a:r>
              <a:rPr lang="en-US" sz="1200" kern="1200" dirty="0" smtClean="0">
                <a:solidFill>
                  <a:schemeClr val="tx1"/>
                </a:solidFill>
                <a:effectLst/>
                <a:latin typeface="+mn-lt"/>
                <a:ea typeface="+mn-ea"/>
                <a:cs typeface="+mn-cs"/>
              </a:rPr>
              <a:t>Our vision is the sharpest when the light reflected from an object strikes fovea</a:t>
            </a:r>
            <a:endParaRPr lang="hi-IN" sz="2400" dirty="0" smtClean="0"/>
          </a:p>
          <a:p>
            <a:pPr marL="342900" lvl="0" indent="-342900">
              <a:buFont typeface="Arial" panose="020B0604020202020204" pitchFamily="34" charset="0"/>
              <a:buChar char="•"/>
            </a:pPr>
            <a:r>
              <a:rPr lang="en-US" sz="2400" dirty="0" smtClean="0"/>
              <a:t>The following process describes how we see objects:</a:t>
            </a:r>
          </a:p>
          <a:p>
            <a:pPr marL="685800" lvl="1" indent="-228600">
              <a:buFont typeface="+mj-lt"/>
              <a:buAutoNum type="arabicPeriod"/>
            </a:pPr>
            <a:r>
              <a:rPr lang="en-US" sz="1200" kern="1200" dirty="0" smtClean="0">
                <a:solidFill>
                  <a:schemeClr val="tx1"/>
                </a:solidFill>
                <a:effectLst/>
                <a:latin typeface="+mn-lt"/>
                <a:ea typeface="+mn-ea"/>
                <a:cs typeface="+mn-cs"/>
              </a:rPr>
              <a:t>When light reflects from an object, the cornea bends the light rays before they enter the eye through the pupil</a:t>
            </a:r>
            <a:endParaRPr lang="en-GB" sz="1200" kern="1200" dirty="0" smtClean="0">
              <a:solidFill>
                <a:schemeClr val="tx1"/>
              </a:solidFill>
              <a:effectLst/>
              <a:latin typeface="+mn-lt"/>
              <a:ea typeface="+mn-ea"/>
              <a:cs typeface="+mn-cs"/>
            </a:endParaRPr>
          </a:p>
          <a:p>
            <a:pPr marL="685800" lvl="1" indent="-228600">
              <a:buFont typeface="+mj-lt"/>
              <a:buAutoNum type="arabicPeriod"/>
            </a:pPr>
            <a:r>
              <a:rPr lang="en-US" sz="1200" kern="1200" dirty="0" smtClean="0">
                <a:solidFill>
                  <a:schemeClr val="tx1"/>
                </a:solidFill>
                <a:effectLst/>
                <a:latin typeface="+mn-lt"/>
                <a:ea typeface="+mn-ea"/>
                <a:cs typeface="+mn-cs"/>
              </a:rPr>
              <a:t>The light ray strikes the retina</a:t>
            </a:r>
            <a:endParaRPr lang="en-GB" sz="1200" kern="1200" dirty="0" smtClean="0">
              <a:solidFill>
                <a:schemeClr val="tx1"/>
              </a:solidFill>
              <a:effectLst/>
              <a:latin typeface="+mn-lt"/>
              <a:ea typeface="+mn-ea"/>
              <a:cs typeface="+mn-cs"/>
            </a:endParaRPr>
          </a:p>
          <a:p>
            <a:pPr marL="685800" lvl="1" indent="-228600">
              <a:buFont typeface="+mj-lt"/>
              <a:buAutoNum type="arabicPeriod"/>
            </a:pPr>
            <a:r>
              <a:rPr lang="en-US" sz="1200" kern="1200" dirty="0" smtClean="0">
                <a:solidFill>
                  <a:schemeClr val="tx1"/>
                </a:solidFill>
                <a:effectLst/>
                <a:latin typeface="+mn-lt"/>
                <a:ea typeface="+mn-ea"/>
                <a:cs typeface="+mn-cs"/>
              </a:rPr>
              <a:t>The rods and cones in the retina convert the light into signals </a:t>
            </a:r>
            <a:endParaRPr lang="en-GB" sz="1200" kern="1200" dirty="0" smtClean="0">
              <a:solidFill>
                <a:schemeClr val="tx1"/>
              </a:solidFill>
              <a:effectLst/>
              <a:latin typeface="+mn-lt"/>
              <a:ea typeface="+mn-ea"/>
              <a:cs typeface="+mn-cs"/>
            </a:endParaRPr>
          </a:p>
          <a:p>
            <a:pPr marL="685800" lvl="1" indent="-228600">
              <a:buFont typeface="+mj-lt"/>
              <a:buAutoNum type="arabicPeriod"/>
            </a:pPr>
            <a:r>
              <a:rPr lang="en-US" sz="1200" kern="1200" dirty="0" smtClean="0">
                <a:solidFill>
                  <a:schemeClr val="tx1"/>
                </a:solidFill>
                <a:effectLst/>
                <a:latin typeface="+mn-lt"/>
                <a:ea typeface="+mn-ea"/>
                <a:cs typeface="+mn-cs"/>
              </a:rPr>
              <a:t>The optic nerve transmits the signals to the brain</a:t>
            </a:r>
            <a:endParaRPr lang="en-GB" sz="1200" kern="1200" dirty="0" smtClean="0">
              <a:solidFill>
                <a:schemeClr val="tx1"/>
              </a:solidFill>
              <a:effectLst/>
              <a:latin typeface="+mn-lt"/>
              <a:ea typeface="+mn-ea"/>
              <a:cs typeface="+mn-cs"/>
            </a:endParaRPr>
          </a:p>
          <a:p>
            <a:pPr marL="685800" lvl="1" indent="-228600">
              <a:buFont typeface="+mj-lt"/>
              <a:buAutoNum type="arabicPeriod"/>
            </a:pPr>
            <a:r>
              <a:rPr lang="en-US" sz="1200" kern="1200" dirty="0" smtClean="0">
                <a:solidFill>
                  <a:schemeClr val="tx1"/>
                </a:solidFill>
                <a:effectLst/>
                <a:latin typeface="+mn-lt"/>
                <a:ea typeface="+mn-ea"/>
                <a:cs typeface="+mn-cs"/>
              </a:rPr>
              <a:t>The brain interprets the image, enabling us to see the object</a:t>
            </a:r>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C49C4448-B535-4D1E-8418-9C9CCD497272}" type="slidenum">
              <a:rPr lang="en-US" smtClean="0"/>
              <a:t>21</a:t>
            </a:fld>
            <a:endParaRPr lang="en-US" dirty="0"/>
          </a:p>
        </p:txBody>
      </p:sp>
    </p:spTree>
    <p:extLst>
      <p:ext uri="{BB962C8B-B14F-4D97-AF65-F5344CB8AC3E}">
        <p14:creationId xmlns:p14="http://schemas.microsoft.com/office/powerpoint/2010/main" val="3206443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FAQs:</a:t>
            </a:r>
          </a:p>
          <a:p>
            <a:r>
              <a:rPr lang="en-US" b="1" dirty="0" smtClean="0"/>
              <a:t/>
            </a:r>
            <a:br>
              <a:rPr lang="en-US" b="1" dirty="0" smtClean="0"/>
            </a:br>
            <a:r>
              <a:rPr lang="en-US" b="1" dirty="0" smtClean="0"/>
              <a:t>Question 1: How do we get tears in the eyes?</a:t>
            </a:r>
            <a:endParaRPr lang="en-US" b="1" baseline="0" dirty="0" smtClean="0"/>
          </a:p>
          <a:p>
            <a:r>
              <a:rPr lang="en-US" b="1" baseline="0" dirty="0" smtClean="0"/>
              <a:t>Answer 1: </a:t>
            </a:r>
            <a:r>
              <a:rPr lang="en-US" b="0" baseline="0" dirty="0" smtClean="0"/>
              <a:t>: Lacrymal glands are placed above both the eyes, which produce tears and drain the tears into the eyes. </a:t>
            </a:r>
            <a:br>
              <a:rPr lang="en-US" b="0" baseline="0" dirty="0" smtClean="0"/>
            </a:br>
            <a:endParaRPr lang="en-US" b="0" dirty="0" smtClean="0"/>
          </a:p>
          <a:p>
            <a:r>
              <a:rPr lang="en-US" b="1" dirty="0" smtClean="0"/>
              <a:t>Question 2:</a:t>
            </a:r>
            <a:r>
              <a:rPr lang="en-US" b="1" baseline="0" dirty="0" smtClean="0"/>
              <a:t> How are we able to see in dim light?</a:t>
            </a:r>
          </a:p>
          <a:p>
            <a:r>
              <a:rPr lang="en-US" b="1" baseline="0" dirty="0" smtClean="0"/>
              <a:t>Answer 2: </a:t>
            </a:r>
            <a:r>
              <a:rPr lang="en-US" sz="1200" b="0" i="0" u="none" strike="noStrike" kern="1200" baseline="0" dirty="0" smtClean="0">
                <a:solidFill>
                  <a:schemeClr val="tx1"/>
                </a:solidFill>
                <a:latin typeface="+mn-lt"/>
                <a:ea typeface="+mn-ea"/>
                <a:cs typeface="+mn-cs"/>
              </a:rPr>
              <a:t>Rods are cells that are highly sensitive to light and help us see in dim light.</a:t>
            </a:r>
          </a:p>
          <a:p>
            <a:endParaRPr lang="en-US" b="0" baseline="0" dirty="0" smtClean="0"/>
          </a:p>
          <a:p>
            <a:r>
              <a:rPr lang="en-US" b="1" baseline="0" dirty="0" smtClean="0"/>
              <a:t>Question 3: Why do we need bright light to see colours clearly?</a:t>
            </a:r>
          </a:p>
          <a:p>
            <a:r>
              <a:rPr lang="en-US" b="0" baseline="0" dirty="0" smtClean="0"/>
              <a:t>Answer 3: </a:t>
            </a:r>
            <a:r>
              <a:rPr lang="en-US" sz="1200" b="0" i="0" u="none" strike="noStrike" kern="1200" baseline="0" dirty="0" smtClean="0">
                <a:solidFill>
                  <a:schemeClr val="tx1"/>
                </a:solidFill>
                <a:latin typeface="+mn-lt"/>
                <a:ea typeface="+mn-ea"/>
                <a:cs typeface="+mn-cs"/>
              </a:rPr>
              <a:t>The cones are less sensitive than rods, therefore, we need good lighting for </a:t>
            </a:r>
            <a:r>
              <a:rPr lang="en-US" sz="1200" b="0" i="0" u="none" strike="noStrike" kern="1200" baseline="0" dirty="0" err="1" smtClean="0">
                <a:solidFill>
                  <a:schemeClr val="tx1"/>
                </a:solidFill>
                <a:latin typeface="+mn-lt"/>
                <a:ea typeface="+mn-ea"/>
                <a:cs typeface="+mn-cs"/>
              </a:rPr>
              <a:t>colour</a:t>
            </a:r>
            <a:r>
              <a:rPr lang="en-US" sz="1200" b="0" i="0" u="none" strike="noStrike" kern="1200" baseline="0" dirty="0" smtClean="0">
                <a:solidFill>
                  <a:schemeClr val="tx1"/>
                </a:solidFill>
                <a:latin typeface="+mn-lt"/>
                <a:ea typeface="+mn-ea"/>
                <a:cs typeface="+mn-cs"/>
              </a:rPr>
              <a:t> vision. </a:t>
            </a:r>
          </a:p>
          <a:p>
            <a:endParaRPr lang="en-US" b="0" baseline="0" dirty="0" smtClean="0"/>
          </a:p>
          <a:p>
            <a:r>
              <a:rPr lang="en-US" b="1" baseline="0" dirty="0" smtClean="0"/>
              <a:t>Question 4: Is conjunctivitis related to problems with conjunctiva?</a:t>
            </a:r>
          </a:p>
          <a:p>
            <a:r>
              <a:rPr lang="en-US" b="1" baseline="0" dirty="0" smtClean="0"/>
              <a:t>Answer 4:  </a:t>
            </a:r>
            <a:r>
              <a:rPr lang="en-US" b="0" baseline="0" dirty="0" smtClean="0"/>
              <a:t>Yes, c</a:t>
            </a:r>
            <a:r>
              <a:rPr lang="en-US" sz="1200" b="0" i="0" u="none" strike="noStrike" kern="1200" baseline="0" dirty="0" smtClean="0">
                <a:solidFill>
                  <a:schemeClr val="tx1"/>
                </a:solidFill>
                <a:latin typeface="+mn-lt"/>
                <a:ea typeface="+mn-ea"/>
                <a:cs typeface="+mn-cs"/>
              </a:rPr>
              <a:t>onjunctivitis is the inflammation of conjunctiva. Conjunctivitis makes the eye and lids appear red. </a:t>
            </a:r>
            <a:endParaRPr lang="en-US" b="0" dirty="0"/>
          </a:p>
        </p:txBody>
      </p:sp>
      <p:sp>
        <p:nvSpPr>
          <p:cNvPr id="4" name="Slide Number Placeholder 3"/>
          <p:cNvSpPr>
            <a:spLocks noGrp="1"/>
          </p:cNvSpPr>
          <p:nvPr>
            <p:ph type="sldNum" sz="quarter" idx="10"/>
          </p:nvPr>
        </p:nvSpPr>
        <p:spPr/>
        <p:txBody>
          <a:bodyPr/>
          <a:lstStyle/>
          <a:p>
            <a:fld id="{C49C4448-B535-4D1E-8418-9C9CCD497272}" type="slidenum">
              <a:rPr lang="en-US" smtClean="0"/>
              <a:t>22</a:t>
            </a:fld>
            <a:endParaRPr lang="en-US" dirty="0"/>
          </a:p>
        </p:txBody>
      </p:sp>
    </p:spTree>
    <p:extLst>
      <p:ext uri="{BB962C8B-B14F-4D97-AF65-F5344CB8AC3E}">
        <p14:creationId xmlns:p14="http://schemas.microsoft.com/office/powerpoint/2010/main" val="12815925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23</a:t>
            </a:fld>
            <a:endParaRPr lang="en-US" dirty="0"/>
          </a:p>
        </p:txBody>
      </p:sp>
    </p:spTree>
    <p:extLst>
      <p:ext uri="{BB962C8B-B14F-4D97-AF65-F5344CB8AC3E}">
        <p14:creationId xmlns:p14="http://schemas.microsoft.com/office/powerpoint/2010/main" val="18636168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24</a:t>
            </a:fld>
            <a:endParaRPr lang="en-SG" dirty="0"/>
          </a:p>
        </p:txBody>
      </p:sp>
      <p:sp>
        <p:nvSpPr>
          <p:cNvPr id="5" name="Footer Placeholder 4"/>
          <p:cNvSpPr>
            <a:spLocks noGrp="1"/>
          </p:cNvSpPr>
          <p:nvPr>
            <p:ph type="ftr" sz="quarter" idx="11"/>
          </p:nvPr>
        </p:nvSpPr>
        <p:spPr/>
        <p:txBody>
          <a:bodyPr/>
          <a:lstStyle/>
          <a:p>
            <a:r>
              <a:rPr lang="en-SG" smtClean="0"/>
              <a:t>Copyright iCare Life Pte. Ltd., Singapore 2016-17</a:t>
            </a:r>
            <a:endParaRPr lang="en-SG" dirty="0"/>
          </a:p>
        </p:txBody>
      </p:sp>
      <p:sp>
        <p:nvSpPr>
          <p:cNvPr id="6" name="Header Placeholder 5"/>
          <p:cNvSpPr>
            <a:spLocks noGrp="1"/>
          </p:cNvSpPr>
          <p:nvPr>
            <p:ph type="hdr" sz="quarter" idx="12"/>
          </p:nvPr>
        </p:nvSpPr>
        <p:spPr/>
        <p:txBody>
          <a:bodyPr/>
          <a:lstStyle/>
          <a:p>
            <a:r>
              <a:rPr lang="en-SG" smtClean="0"/>
              <a:t>Trainers Notes</a:t>
            </a:r>
            <a:endParaRPr lang="en-SG" dirty="0"/>
          </a:p>
        </p:txBody>
      </p:sp>
    </p:spTree>
    <p:extLst>
      <p:ext uri="{BB962C8B-B14F-4D97-AF65-F5344CB8AC3E}">
        <p14:creationId xmlns:p14="http://schemas.microsoft.com/office/powerpoint/2010/main" val="1728202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b="1"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25</a:t>
            </a:fld>
            <a:endParaRPr lang="en-US" dirty="0"/>
          </a:p>
        </p:txBody>
      </p:sp>
    </p:spTree>
    <p:extLst>
      <p:ext uri="{BB962C8B-B14F-4D97-AF65-F5344CB8AC3E}">
        <p14:creationId xmlns:p14="http://schemas.microsoft.com/office/powerpoint/2010/main" val="32064430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b="1"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26</a:t>
            </a:fld>
            <a:endParaRPr lang="en-US" dirty="0"/>
          </a:p>
        </p:txBody>
      </p:sp>
    </p:spTree>
    <p:extLst>
      <p:ext uri="{BB962C8B-B14F-4D97-AF65-F5344CB8AC3E}">
        <p14:creationId xmlns:p14="http://schemas.microsoft.com/office/powerpoint/2010/main" val="32064430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FAQs:</a:t>
            </a:r>
          </a:p>
          <a:p>
            <a:r>
              <a:rPr lang="en-US" b="1" dirty="0" smtClean="0"/>
              <a:t/>
            </a:r>
            <a:br>
              <a:rPr lang="en-US" b="1" dirty="0" smtClean="0"/>
            </a:br>
            <a:r>
              <a:rPr lang="en-US" b="1" baseline="0" dirty="0" smtClean="0"/>
              <a:t>Question 1: Are neurons produced in brain?</a:t>
            </a:r>
          </a:p>
          <a:p>
            <a:r>
              <a:rPr lang="en-US" b="1" baseline="0" dirty="0" smtClean="0"/>
              <a:t>Answer 1: </a:t>
            </a:r>
            <a:r>
              <a:rPr lang="en-US" b="0" baseline="0" dirty="0" smtClean="0">
                <a:effectLst/>
              </a:rPr>
              <a:t>We are born with a certain number of neurons. As we grow the neurons become bigger and create many synaptic connections. With age, some of the neurons in our brain die. </a:t>
            </a:r>
          </a:p>
          <a:p>
            <a:endParaRPr lang="en-US" dirty="0" smtClean="0">
              <a:effectLst/>
            </a:endParaRPr>
          </a:p>
          <a:p>
            <a:r>
              <a:rPr lang="en-US" b="1" dirty="0" smtClean="0"/>
              <a:t>Question 2:</a:t>
            </a:r>
            <a:r>
              <a:rPr lang="en-US" b="1" baseline="0" dirty="0" smtClean="0"/>
              <a:t> When do neurons start dying? </a:t>
            </a:r>
          </a:p>
          <a:p>
            <a:r>
              <a:rPr lang="en-US" b="1" baseline="0" dirty="0" smtClean="0"/>
              <a:t>Answer 2: </a:t>
            </a:r>
            <a:r>
              <a:rPr lang="en-US" sz="1200" b="0" i="0" u="none" strike="noStrike" kern="1200" baseline="0" dirty="0" smtClean="0">
                <a:solidFill>
                  <a:schemeClr val="tx1"/>
                </a:solidFill>
                <a:latin typeface="+mn-lt"/>
                <a:ea typeface="+mn-ea"/>
                <a:cs typeface="+mn-cs"/>
              </a:rPr>
              <a:t>Around the age of 20, we begin to lose neurons and by the age of 75, nearly one-tenth of the neurons we were born with are dead.</a:t>
            </a:r>
          </a:p>
          <a:p>
            <a:endParaRPr lang="en-US" dirty="0" smtClean="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Question 3: What happens when neurons die?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Answer 3: </a:t>
            </a:r>
            <a:r>
              <a:rPr lang="en-US" b="0" baseline="0" dirty="0" smtClean="0"/>
              <a:t>When neurons die the brain becomes a little less functional.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Question 4: How do we learn things and get better with practice?</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Answer 4: </a:t>
            </a:r>
            <a:r>
              <a:rPr lang="en-US" b="0" baseline="0" dirty="0" smtClean="0"/>
              <a:t>When we learn new things, our brain has to think how to do each and every task. As we practice, the neurons in the brain send messages back and forth and a pathway is created in the brain for that particular task. When this happens , we can do things without much effort.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r>
              <a:rPr lang="en-US" b="1" dirty="0" smtClean="0"/>
              <a:t>Question 5: Is meningitis related to meninges?</a:t>
            </a:r>
          </a:p>
          <a:p>
            <a:r>
              <a:rPr lang="en-US" b="1" baseline="0" dirty="0" smtClean="0"/>
              <a:t>Answer 5: </a:t>
            </a:r>
            <a:r>
              <a:rPr lang="en-US" b="0" baseline="0" dirty="0" smtClean="0"/>
              <a:t>Meningitis is inflammation of meninges cause by bacteria or viruses, but some can also be due to certain medications or illnesses.</a:t>
            </a:r>
          </a:p>
          <a:p>
            <a:endParaRPr lang="en-US" b="0" baseline="0" dirty="0" smtClean="0"/>
          </a:p>
          <a:p>
            <a:endParaRPr lang="en-US" b="0" baseline="0" dirty="0" smtClean="0"/>
          </a:p>
          <a:p>
            <a:endParaRPr lang="en-US" b="0" baseline="0"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27</a:t>
            </a:fld>
            <a:endParaRPr lang="en-US" dirty="0"/>
          </a:p>
        </p:txBody>
      </p:sp>
    </p:spTree>
    <p:extLst>
      <p:ext uri="{BB962C8B-B14F-4D97-AF65-F5344CB8AC3E}">
        <p14:creationId xmlns:p14="http://schemas.microsoft.com/office/powerpoint/2010/main" val="128159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dirty="0" smtClean="0"/>
              <a:t>An adult has 32 permanent teeth. In each quadrant, there are: </a:t>
            </a:r>
          </a:p>
          <a:p>
            <a:pPr lvl="1">
              <a:buFont typeface="Wingdings" panose="05000000000000000000" pitchFamily="2" charset="2"/>
              <a:buChar char="Ø"/>
            </a:pPr>
            <a:r>
              <a:rPr lang="en-US" dirty="0" smtClean="0"/>
              <a:t>2 incisors  - with</a:t>
            </a:r>
            <a:r>
              <a:rPr lang="en-US" baseline="0" dirty="0" smtClean="0"/>
              <a:t> thin flat surface used for </a:t>
            </a:r>
            <a:r>
              <a:rPr lang="en-US" sz="1200" kern="1200" dirty="0" smtClean="0">
                <a:solidFill>
                  <a:schemeClr val="tx1"/>
                </a:solidFill>
                <a:effectLst/>
                <a:latin typeface="+mn-lt"/>
                <a:ea typeface="+mn-ea"/>
                <a:cs typeface="+mn-cs"/>
              </a:rPr>
              <a:t>biting and cutting food</a:t>
            </a:r>
            <a:endParaRPr lang="en-US" dirty="0" smtClean="0"/>
          </a:p>
          <a:p>
            <a:pPr lvl="1">
              <a:buFont typeface="Wingdings" panose="05000000000000000000" pitchFamily="2" charset="2"/>
              <a:buChar char="Ø"/>
            </a:pPr>
            <a:r>
              <a:rPr lang="en-US" dirty="0" smtClean="0"/>
              <a:t>1 canine – with pointed tip used</a:t>
            </a:r>
            <a:r>
              <a:rPr lang="en-US" baseline="0" dirty="0" smtClean="0"/>
              <a:t> for </a:t>
            </a:r>
            <a:r>
              <a:rPr lang="en-US" sz="1200" kern="1200" dirty="0" smtClean="0">
                <a:solidFill>
                  <a:schemeClr val="tx1"/>
                </a:solidFill>
                <a:effectLst/>
                <a:latin typeface="+mn-lt"/>
                <a:ea typeface="+mn-ea"/>
                <a:cs typeface="+mn-cs"/>
              </a:rPr>
              <a:t>biting and cutting </a:t>
            </a:r>
            <a:endParaRPr lang="en-US" dirty="0" smtClean="0"/>
          </a:p>
          <a:p>
            <a:pPr lvl="1">
              <a:buFont typeface="Wingdings" panose="05000000000000000000" pitchFamily="2" charset="2"/>
              <a:buChar char="Ø"/>
            </a:pPr>
            <a:r>
              <a:rPr lang="en-US" dirty="0" smtClean="0"/>
              <a:t>1 premolars – with </a:t>
            </a:r>
            <a:r>
              <a:rPr lang="en-US" sz="1200" kern="1200" dirty="0" smtClean="0">
                <a:solidFill>
                  <a:schemeClr val="tx1"/>
                </a:solidFill>
                <a:effectLst/>
                <a:latin typeface="+mn-lt"/>
                <a:ea typeface="+mn-ea"/>
                <a:cs typeface="+mn-cs"/>
              </a:rPr>
              <a:t>broad flat surface used chewing, crushing and grinding with molars</a:t>
            </a:r>
            <a:endParaRPr lang="en-US" dirty="0" smtClean="0"/>
          </a:p>
          <a:p>
            <a:pPr lvl="1">
              <a:buFont typeface="Wingdings" panose="05000000000000000000" pitchFamily="2" charset="2"/>
              <a:buChar char="Ø"/>
            </a:pPr>
            <a:r>
              <a:rPr lang="en-US" dirty="0" smtClean="0"/>
              <a:t>3 molars –  with </a:t>
            </a:r>
            <a:r>
              <a:rPr lang="en-US" sz="1200" kern="1200" dirty="0" smtClean="0">
                <a:solidFill>
                  <a:schemeClr val="tx1"/>
                </a:solidFill>
                <a:effectLst/>
                <a:latin typeface="+mn-lt"/>
                <a:ea typeface="+mn-ea"/>
                <a:cs typeface="+mn-cs"/>
              </a:rPr>
              <a:t>broad flat surface used chewing, crushing and grinding with pre molars</a:t>
            </a:r>
            <a:endParaRPr lang="en-US" dirty="0" smtClean="0"/>
          </a:p>
          <a:p>
            <a:pPr lvl="1">
              <a:buFont typeface="Wingdings" panose="05000000000000000000" pitchFamily="2" charset="2"/>
              <a:buNone/>
            </a:pPr>
            <a:endParaRPr lang="en-US" dirty="0" smtClean="0"/>
          </a:p>
          <a:p>
            <a:pPr lvl="0"/>
            <a:r>
              <a:rPr lang="en-US" sz="2200" dirty="0" smtClean="0"/>
              <a:t>The visible part of the tooth is the crown and the part embedded in the jaw is the root</a:t>
            </a:r>
          </a:p>
          <a:p>
            <a:pPr lvl="0"/>
            <a:r>
              <a:rPr lang="en-US" sz="2200" dirty="0" smtClean="0"/>
              <a:t>The gum helps attach the tooth to the jaw</a:t>
            </a:r>
          </a:p>
          <a:p>
            <a:pPr lvl="0"/>
            <a:r>
              <a:rPr lang="en-US" sz="2200" dirty="0" smtClean="0"/>
              <a:t>The parts of a tooth are:</a:t>
            </a:r>
          </a:p>
          <a:p>
            <a:pPr lvl="1">
              <a:buFont typeface="Wingdings" panose="05000000000000000000" pitchFamily="2" charset="2"/>
              <a:buChar char="Ø"/>
            </a:pPr>
            <a:r>
              <a:rPr lang="en-US" dirty="0" smtClean="0"/>
              <a:t>Enamel – smooth layer</a:t>
            </a:r>
            <a:r>
              <a:rPr lang="en-US" baseline="0" dirty="0" smtClean="0"/>
              <a:t> </a:t>
            </a:r>
            <a:r>
              <a:rPr lang="en-US" sz="1200" kern="1200" dirty="0" smtClean="0">
                <a:solidFill>
                  <a:schemeClr val="tx1"/>
                </a:solidFill>
                <a:effectLst/>
                <a:latin typeface="+mn-lt"/>
                <a:ea typeface="+mn-ea"/>
                <a:cs typeface="+mn-cs"/>
              </a:rPr>
              <a:t>strong and smooth outer layer of the tooth</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t>Dentine - </a:t>
            </a:r>
            <a:r>
              <a:rPr lang="en-US" sz="1200" kern="1200" dirty="0" smtClean="0">
                <a:solidFill>
                  <a:schemeClr val="tx1"/>
                </a:solidFill>
                <a:effectLst/>
                <a:latin typeface="+mn-lt"/>
                <a:ea typeface="+mn-ea"/>
                <a:cs typeface="+mn-cs"/>
              </a:rPr>
              <a:t>layer under enamel which supports the enamel and absorbs the pressure on teeth when we bite, chew or grind</a:t>
            </a:r>
          </a:p>
          <a:p>
            <a:pPr lvl="1">
              <a:buFont typeface="Wingdings" panose="05000000000000000000" pitchFamily="2" charset="2"/>
              <a:buChar char="Ø"/>
            </a:pPr>
            <a:r>
              <a:rPr lang="en-US" dirty="0" smtClean="0"/>
              <a:t>Cementum - </a:t>
            </a:r>
            <a:r>
              <a:rPr lang="en-US" sz="1200" kern="1200" dirty="0" smtClean="0">
                <a:solidFill>
                  <a:schemeClr val="tx1"/>
                </a:solidFill>
                <a:effectLst/>
                <a:latin typeface="+mn-lt"/>
                <a:ea typeface="+mn-ea"/>
                <a:cs typeface="+mn-cs"/>
              </a:rPr>
              <a:t>bone-like tissue covering the root which helps to attach the tooth to the bones in your jaw.</a:t>
            </a:r>
            <a:endParaRPr lang="en-US" dirty="0" smtClean="0"/>
          </a:p>
          <a:p>
            <a:pPr lvl="1">
              <a:buFont typeface="Wingdings" panose="05000000000000000000" pitchFamily="2" charset="2"/>
              <a:buChar char="Ø"/>
            </a:pPr>
            <a:r>
              <a:rPr lang="en-US" dirty="0" smtClean="0"/>
              <a:t>Pulp - </a:t>
            </a:r>
            <a:r>
              <a:rPr lang="en-US" sz="1200" kern="1200" dirty="0" smtClean="0">
                <a:solidFill>
                  <a:schemeClr val="tx1"/>
                </a:solidFill>
                <a:effectLst/>
                <a:latin typeface="+mn-lt"/>
                <a:ea typeface="+mn-ea"/>
                <a:cs typeface="+mn-cs"/>
              </a:rPr>
              <a:t>center of the tooth</a:t>
            </a:r>
          </a:p>
          <a:p>
            <a:pPr lvl="1">
              <a:buFont typeface="Wingdings" panose="05000000000000000000" pitchFamily="2" charset="2"/>
              <a:buChar char="Ø"/>
            </a:pPr>
            <a:r>
              <a:rPr lang="en-US" dirty="0" smtClean="0"/>
              <a:t>Nerves and blood supply – </a:t>
            </a:r>
            <a:r>
              <a:rPr lang="en-US" sz="1200" kern="1200" dirty="0" smtClean="0">
                <a:solidFill>
                  <a:schemeClr val="tx1"/>
                </a:solidFill>
                <a:effectLst/>
                <a:latin typeface="+mn-lt"/>
                <a:ea typeface="+mn-ea"/>
                <a:cs typeface="+mn-cs"/>
              </a:rPr>
              <a:t>are</a:t>
            </a:r>
            <a:r>
              <a:rPr lang="en-US" sz="1200" kern="1200" baseline="0" dirty="0" smtClean="0">
                <a:solidFill>
                  <a:schemeClr val="tx1"/>
                </a:solidFill>
                <a:effectLst/>
                <a:latin typeface="+mn-lt"/>
                <a:ea typeface="+mn-ea"/>
                <a:cs typeface="+mn-cs"/>
              </a:rPr>
              <a:t> within the nerve</a:t>
            </a:r>
            <a:endParaRPr lang="en-US" dirty="0" smtClean="0"/>
          </a:p>
          <a:p>
            <a:pPr marL="0" lvl="0" indent="0">
              <a:buNone/>
            </a:pPr>
            <a:endParaRPr lang="en-US" sz="2800" dirty="0" smtClean="0"/>
          </a:p>
          <a:p>
            <a:pPr lvl="0">
              <a:buFont typeface="Wingdings" panose="05000000000000000000" pitchFamily="2" charset="2"/>
              <a:buChar char="Ø"/>
            </a:pPr>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4</a:t>
            </a:fld>
            <a:endParaRPr lang="en-US" dirty="0"/>
          </a:p>
        </p:txBody>
      </p:sp>
    </p:spTree>
    <p:extLst>
      <p:ext uri="{BB962C8B-B14F-4D97-AF65-F5344CB8AC3E}">
        <p14:creationId xmlns:p14="http://schemas.microsoft.com/office/powerpoint/2010/main" val="3206443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2800" dirty="0" smtClean="0"/>
              <a:t>An adult has 32 permanent teeth. In each quadrant, there are: </a:t>
            </a:r>
          </a:p>
          <a:p>
            <a:pPr lvl="1">
              <a:buFont typeface="Wingdings" panose="05000000000000000000" pitchFamily="2" charset="2"/>
              <a:buChar char="Ø"/>
            </a:pPr>
            <a:r>
              <a:rPr lang="en-US" dirty="0" smtClean="0"/>
              <a:t>2 incisors  - with</a:t>
            </a:r>
            <a:r>
              <a:rPr lang="en-US" baseline="0" dirty="0" smtClean="0"/>
              <a:t> thin flat surface used for </a:t>
            </a:r>
            <a:r>
              <a:rPr lang="en-US" sz="1200" kern="1200" dirty="0" smtClean="0">
                <a:solidFill>
                  <a:schemeClr val="tx1"/>
                </a:solidFill>
                <a:effectLst/>
                <a:latin typeface="+mn-lt"/>
                <a:ea typeface="+mn-ea"/>
                <a:cs typeface="+mn-cs"/>
              </a:rPr>
              <a:t>biting and cutting food</a:t>
            </a:r>
            <a:endParaRPr lang="en-US" dirty="0" smtClean="0"/>
          </a:p>
          <a:p>
            <a:pPr lvl="1">
              <a:buFont typeface="Wingdings" panose="05000000000000000000" pitchFamily="2" charset="2"/>
              <a:buChar char="Ø"/>
            </a:pPr>
            <a:r>
              <a:rPr lang="en-US" dirty="0" smtClean="0"/>
              <a:t>1 canine – with pointed tip used</a:t>
            </a:r>
            <a:r>
              <a:rPr lang="en-US" baseline="0" dirty="0" smtClean="0"/>
              <a:t> for </a:t>
            </a:r>
            <a:r>
              <a:rPr lang="en-US" sz="1200" kern="1200" dirty="0" smtClean="0">
                <a:solidFill>
                  <a:schemeClr val="tx1"/>
                </a:solidFill>
                <a:effectLst/>
                <a:latin typeface="+mn-lt"/>
                <a:ea typeface="+mn-ea"/>
                <a:cs typeface="+mn-cs"/>
              </a:rPr>
              <a:t>biting and cutting </a:t>
            </a:r>
            <a:endParaRPr lang="en-US" dirty="0" smtClean="0"/>
          </a:p>
          <a:p>
            <a:pPr lvl="1">
              <a:buFont typeface="Wingdings" panose="05000000000000000000" pitchFamily="2" charset="2"/>
              <a:buChar char="Ø"/>
            </a:pPr>
            <a:r>
              <a:rPr lang="en-US" dirty="0" smtClean="0"/>
              <a:t>1 premolars – with </a:t>
            </a:r>
            <a:r>
              <a:rPr lang="en-US" sz="1200" kern="1200" dirty="0" smtClean="0">
                <a:solidFill>
                  <a:schemeClr val="tx1"/>
                </a:solidFill>
                <a:effectLst/>
                <a:latin typeface="+mn-lt"/>
                <a:ea typeface="+mn-ea"/>
                <a:cs typeface="+mn-cs"/>
              </a:rPr>
              <a:t>broad flat surface used chewing, crushing and grinding with molars</a:t>
            </a:r>
            <a:endParaRPr lang="en-US" dirty="0" smtClean="0"/>
          </a:p>
          <a:p>
            <a:pPr lvl="1">
              <a:buFont typeface="Wingdings" panose="05000000000000000000" pitchFamily="2" charset="2"/>
              <a:buChar char="Ø"/>
            </a:pPr>
            <a:r>
              <a:rPr lang="en-US" dirty="0" smtClean="0"/>
              <a:t>3 molars –  with </a:t>
            </a:r>
            <a:r>
              <a:rPr lang="en-US" sz="1200" kern="1200" dirty="0" smtClean="0">
                <a:solidFill>
                  <a:schemeClr val="tx1"/>
                </a:solidFill>
                <a:effectLst/>
                <a:latin typeface="+mn-lt"/>
                <a:ea typeface="+mn-ea"/>
                <a:cs typeface="+mn-cs"/>
              </a:rPr>
              <a:t>broad flat surface used chewing, crushing and grinding with pre molars</a:t>
            </a:r>
            <a:endParaRPr lang="en-US" dirty="0" smtClean="0"/>
          </a:p>
          <a:p>
            <a:pPr lvl="1">
              <a:buFont typeface="Wingdings" panose="05000000000000000000" pitchFamily="2" charset="2"/>
              <a:buNone/>
            </a:pPr>
            <a:endParaRPr lang="en-US" dirty="0" smtClean="0"/>
          </a:p>
          <a:p>
            <a:pPr lvl="0"/>
            <a:r>
              <a:rPr lang="en-US" sz="2200" dirty="0" smtClean="0"/>
              <a:t>The visible part of the tooth is the crown and the part embedded in the jaw is the root</a:t>
            </a:r>
          </a:p>
          <a:p>
            <a:pPr lvl="0"/>
            <a:r>
              <a:rPr lang="en-US" sz="2200" dirty="0" smtClean="0"/>
              <a:t>The gum helps attach the tooth to the jaw</a:t>
            </a:r>
          </a:p>
          <a:p>
            <a:pPr lvl="0"/>
            <a:r>
              <a:rPr lang="en-US" sz="2200" dirty="0" smtClean="0"/>
              <a:t>The parts of a tooth are:</a:t>
            </a:r>
          </a:p>
          <a:p>
            <a:pPr lvl="1">
              <a:buFont typeface="Wingdings" panose="05000000000000000000" pitchFamily="2" charset="2"/>
              <a:buChar char="Ø"/>
            </a:pPr>
            <a:r>
              <a:rPr lang="en-US" dirty="0" smtClean="0"/>
              <a:t>Enamel – smooth layer</a:t>
            </a:r>
            <a:r>
              <a:rPr lang="en-US" baseline="0" dirty="0" smtClean="0"/>
              <a:t> </a:t>
            </a:r>
            <a:r>
              <a:rPr lang="en-US" sz="1200" kern="1200" dirty="0" smtClean="0">
                <a:solidFill>
                  <a:schemeClr val="tx1"/>
                </a:solidFill>
                <a:effectLst/>
                <a:latin typeface="+mn-lt"/>
                <a:ea typeface="+mn-ea"/>
                <a:cs typeface="+mn-cs"/>
              </a:rPr>
              <a:t>strong and smooth outer layer of the tooth</a:t>
            </a:r>
            <a:endParaRPr lang="en-US" dirty="0" smtClean="0"/>
          </a:p>
          <a:p>
            <a:pPr marL="45720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smtClean="0"/>
              <a:t>Dentine - </a:t>
            </a:r>
            <a:r>
              <a:rPr lang="en-US" sz="1200" kern="1200" dirty="0" smtClean="0">
                <a:solidFill>
                  <a:schemeClr val="tx1"/>
                </a:solidFill>
                <a:effectLst/>
                <a:latin typeface="+mn-lt"/>
                <a:ea typeface="+mn-ea"/>
                <a:cs typeface="+mn-cs"/>
              </a:rPr>
              <a:t>layer under enamel which supports the enamel and absorbs the pressure on teeth when we bite, chew or grind</a:t>
            </a:r>
          </a:p>
          <a:p>
            <a:pPr lvl="1">
              <a:buFont typeface="Wingdings" panose="05000000000000000000" pitchFamily="2" charset="2"/>
              <a:buChar char="Ø"/>
            </a:pPr>
            <a:r>
              <a:rPr lang="en-US" dirty="0" smtClean="0"/>
              <a:t>Cementum - </a:t>
            </a:r>
            <a:r>
              <a:rPr lang="en-US" sz="1200" kern="1200" dirty="0" smtClean="0">
                <a:solidFill>
                  <a:schemeClr val="tx1"/>
                </a:solidFill>
                <a:effectLst/>
                <a:latin typeface="+mn-lt"/>
                <a:ea typeface="+mn-ea"/>
                <a:cs typeface="+mn-cs"/>
              </a:rPr>
              <a:t>bone-like tissue covering the root which helps to attach the tooth to the bones in your jaw.</a:t>
            </a:r>
            <a:endParaRPr lang="en-US" dirty="0" smtClean="0"/>
          </a:p>
          <a:p>
            <a:pPr lvl="1">
              <a:buFont typeface="Wingdings" panose="05000000000000000000" pitchFamily="2" charset="2"/>
              <a:buChar char="Ø"/>
            </a:pPr>
            <a:r>
              <a:rPr lang="en-US" dirty="0" smtClean="0"/>
              <a:t>Pulp - </a:t>
            </a:r>
            <a:r>
              <a:rPr lang="en-US" sz="1200" kern="1200" dirty="0" smtClean="0">
                <a:solidFill>
                  <a:schemeClr val="tx1"/>
                </a:solidFill>
                <a:effectLst/>
                <a:latin typeface="+mn-lt"/>
                <a:ea typeface="+mn-ea"/>
                <a:cs typeface="+mn-cs"/>
              </a:rPr>
              <a:t>center of the tooth</a:t>
            </a:r>
          </a:p>
          <a:p>
            <a:pPr lvl="1">
              <a:buFont typeface="Wingdings" panose="05000000000000000000" pitchFamily="2" charset="2"/>
              <a:buChar char="Ø"/>
            </a:pPr>
            <a:r>
              <a:rPr lang="en-US" dirty="0" smtClean="0"/>
              <a:t>Nerves and blood supply – </a:t>
            </a:r>
            <a:r>
              <a:rPr lang="en-US" sz="1200" kern="1200" dirty="0" smtClean="0">
                <a:solidFill>
                  <a:schemeClr val="tx1"/>
                </a:solidFill>
                <a:effectLst/>
                <a:latin typeface="+mn-lt"/>
                <a:ea typeface="+mn-ea"/>
                <a:cs typeface="+mn-cs"/>
              </a:rPr>
              <a:t>are</a:t>
            </a:r>
            <a:r>
              <a:rPr lang="en-US" sz="1200" kern="1200" baseline="0" dirty="0" smtClean="0">
                <a:solidFill>
                  <a:schemeClr val="tx1"/>
                </a:solidFill>
                <a:effectLst/>
                <a:latin typeface="+mn-lt"/>
                <a:ea typeface="+mn-ea"/>
                <a:cs typeface="+mn-cs"/>
              </a:rPr>
              <a:t> within the nerve</a:t>
            </a:r>
            <a:endParaRPr lang="en-US" dirty="0" smtClean="0"/>
          </a:p>
          <a:p>
            <a:pPr marL="0" lvl="0" indent="0">
              <a:buNone/>
            </a:pPr>
            <a:endParaRPr lang="en-US" sz="2800" dirty="0" smtClean="0"/>
          </a:p>
          <a:p>
            <a:pPr lvl="0">
              <a:buFont typeface="Wingdings" panose="05000000000000000000" pitchFamily="2" charset="2"/>
              <a:buChar char="Ø"/>
            </a:pPr>
            <a:endParaRPr lang="en-US" sz="2800" dirty="0" smtClean="0"/>
          </a:p>
          <a:p>
            <a:endParaRPr lang="en-US" sz="2800" dirty="0" smtClean="0"/>
          </a:p>
        </p:txBody>
      </p:sp>
      <p:sp>
        <p:nvSpPr>
          <p:cNvPr id="4" name="Slide Number Placeholder 3"/>
          <p:cNvSpPr>
            <a:spLocks noGrp="1"/>
          </p:cNvSpPr>
          <p:nvPr>
            <p:ph type="sldNum" sz="quarter" idx="10"/>
          </p:nvPr>
        </p:nvSpPr>
        <p:spPr/>
        <p:txBody>
          <a:bodyPr/>
          <a:lstStyle/>
          <a:p>
            <a:fld id="{C49C4448-B535-4D1E-8418-9C9CCD497272}" type="slidenum">
              <a:rPr lang="en-US" smtClean="0"/>
              <a:t>5</a:t>
            </a:fld>
            <a:endParaRPr lang="en-US" dirty="0"/>
          </a:p>
        </p:txBody>
      </p:sp>
    </p:spTree>
    <p:extLst>
      <p:ext uri="{BB962C8B-B14F-4D97-AF65-F5344CB8AC3E}">
        <p14:creationId xmlns:p14="http://schemas.microsoft.com/office/powerpoint/2010/main" val="2890295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400" dirty="0" smtClean="0"/>
              <a:t>The tongue is attached at the back to hyoid bone in the throat and at the bottom of mouth by frenulum</a:t>
            </a:r>
          </a:p>
          <a:p>
            <a:pPr lvl="0"/>
            <a:r>
              <a:rPr lang="en-US" sz="2400" dirty="0" smtClean="0"/>
              <a:t>Small bumps called papillae on tongue contain taste buds with hair cells, nerves and blood supply</a:t>
            </a:r>
          </a:p>
          <a:p>
            <a:pPr lvl="0"/>
            <a:r>
              <a:rPr lang="en-US" sz="2400" dirty="0" smtClean="0"/>
              <a:t>Each taste bud can detect four tastes, which are sweet, sour, salty and bitter </a:t>
            </a:r>
          </a:p>
          <a:p>
            <a:pPr lvl="0"/>
            <a:r>
              <a:rPr lang="en-US" sz="2400" dirty="0" smtClean="0"/>
              <a:t>The following process describes how we can taste food:</a:t>
            </a:r>
          </a:p>
          <a:p>
            <a:pPr lvl="3">
              <a:buFont typeface="Wingdings" panose="05000000000000000000" pitchFamily="2" charset="2"/>
              <a:buChar char="Ø"/>
            </a:pPr>
            <a:r>
              <a:rPr lang="en-US" sz="2400" dirty="0" smtClean="0"/>
              <a:t>The hair on the taste buds detect the taste</a:t>
            </a:r>
          </a:p>
          <a:p>
            <a:pPr lvl="3">
              <a:buFont typeface="Wingdings" panose="05000000000000000000" pitchFamily="2" charset="2"/>
              <a:buChar char="Ø"/>
            </a:pPr>
            <a:r>
              <a:rPr lang="en-US" sz="2400" dirty="0" smtClean="0"/>
              <a:t>It sends signals to the nerves</a:t>
            </a:r>
          </a:p>
          <a:p>
            <a:pPr lvl="3">
              <a:buFont typeface="Wingdings" panose="05000000000000000000" pitchFamily="2" charset="2"/>
              <a:buChar char="Ø"/>
            </a:pPr>
            <a:r>
              <a:rPr lang="en-US" sz="2400" dirty="0" smtClean="0"/>
              <a:t>The nerves transmit the signal to the brain</a:t>
            </a:r>
          </a:p>
          <a:p>
            <a:pPr lvl="3">
              <a:buFont typeface="Wingdings" panose="05000000000000000000" pitchFamily="2" charset="2"/>
              <a:buChar char="Ø"/>
            </a:pPr>
            <a:r>
              <a:rPr lang="en-US" sz="2400" dirty="0" smtClean="0"/>
              <a:t>The brain interprets the signals and we taste a food or drink</a:t>
            </a:r>
          </a:p>
          <a:p>
            <a:pPr marL="1371600" lvl="3" indent="0">
              <a:buNone/>
            </a:pPr>
            <a:endParaRPr lang="en-US" sz="2400" dirty="0"/>
          </a:p>
        </p:txBody>
      </p:sp>
      <p:sp>
        <p:nvSpPr>
          <p:cNvPr id="4" name="Slide Number Placeholder 3"/>
          <p:cNvSpPr>
            <a:spLocks noGrp="1"/>
          </p:cNvSpPr>
          <p:nvPr>
            <p:ph type="sldNum" sz="quarter" idx="10"/>
          </p:nvPr>
        </p:nvSpPr>
        <p:spPr/>
        <p:txBody>
          <a:bodyPr/>
          <a:lstStyle/>
          <a:p>
            <a:fld id="{C49C4448-B535-4D1E-8418-9C9CCD497272}" type="slidenum">
              <a:rPr lang="en-US" smtClean="0"/>
              <a:t>6</a:t>
            </a:fld>
            <a:endParaRPr lang="en-US" dirty="0"/>
          </a:p>
        </p:txBody>
      </p:sp>
    </p:spTree>
    <p:extLst>
      <p:ext uri="{BB962C8B-B14F-4D97-AF65-F5344CB8AC3E}">
        <p14:creationId xmlns:p14="http://schemas.microsoft.com/office/powerpoint/2010/main" val="3206443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FAQs:</a:t>
            </a:r>
          </a:p>
          <a:p>
            <a:r>
              <a:rPr lang="en-US" b="1" dirty="0" smtClean="0"/>
              <a:t/>
            </a:r>
            <a:br>
              <a:rPr lang="en-US" b="1" dirty="0" smtClean="0"/>
            </a:br>
            <a:r>
              <a:rPr lang="en-US" b="1" dirty="0" smtClean="0"/>
              <a:t>Question 1: Why</a:t>
            </a:r>
            <a:r>
              <a:rPr lang="en-US" b="1" baseline="0" dirty="0" smtClean="0"/>
              <a:t> do I feel a painful sensation in my teeth when I drink something very hot or cold?</a:t>
            </a:r>
          </a:p>
          <a:p>
            <a:r>
              <a:rPr lang="en-US" b="1" baseline="0" dirty="0" smtClean="0"/>
              <a:t>Answer 1: </a:t>
            </a:r>
            <a:r>
              <a:rPr lang="en-US" b="0" baseline="0" dirty="0" smtClean="0"/>
              <a:t>: It is because for one or more tooth, your enamel is damaged and the dentine is exposed to the hot or cold drink. Many nerves touch dentine and send instant signals to the brain. </a:t>
            </a:r>
          </a:p>
          <a:p>
            <a:endParaRPr lang="en-US" b="0" dirty="0" smtClean="0"/>
          </a:p>
          <a:p>
            <a:r>
              <a:rPr lang="en-US" b="1" baseline="0" dirty="0" smtClean="0"/>
              <a:t>Question 2: Are taste buds on different parts of the tongue more sensitive to a particular taste? </a:t>
            </a:r>
          </a:p>
          <a:p>
            <a:r>
              <a:rPr lang="en-US" b="1" baseline="0" dirty="0" smtClean="0"/>
              <a:t>Answer 2:</a:t>
            </a:r>
            <a:r>
              <a:rPr lang="en-US" b="0" baseline="0" dirty="0" smtClean="0"/>
              <a:t> </a:t>
            </a:r>
            <a:r>
              <a:rPr lang="en-US" sz="1200" b="0" i="0" u="none" strike="noStrike" kern="1200" baseline="0" dirty="0" smtClean="0">
                <a:solidFill>
                  <a:schemeClr val="tx1"/>
                </a:solidFill>
                <a:latin typeface="+mn-lt"/>
                <a:ea typeface="+mn-ea"/>
                <a:cs typeface="+mn-cs"/>
              </a:rPr>
              <a:t>This is a misconception. Taste buds on all parts of the tongue are equally sensitive to different tastes. </a:t>
            </a:r>
          </a:p>
          <a:p>
            <a:endParaRPr lang="en-US" b="0" baseline="0" dirty="0" smtClean="0"/>
          </a:p>
          <a:p>
            <a:r>
              <a:rPr lang="en-US" b="1" baseline="0" dirty="0" smtClean="0"/>
              <a:t>Question 3: </a:t>
            </a:r>
            <a:r>
              <a:rPr lang="en-US" b="1" dirty="0" smtClean="0"/>
              <a:t>After eating</a:t>
            </a:r>
            <a:r>
              <a:rPr lang="en-US" b="1" baseline="0" dirty="0" smtClean="0"/>
              <a:t> an ice cube, salty food seems to be less salty. Why is it so?</a:t>
            </a:r>
          </a:p>
          <a:p>
            <a:r>
              <a:rPr lang="en-US" b="1" baseline="0" dirty="0" smtClean="0"/>
              <a:t>Answer 3:  </a:t>
            </a:r>
            <a:r>
              <a:rPr lang="en-US" dirty="0" smtClean="0">
                <a:effectLst/>
              </a:rPr>
              <a:t>Some things can make your taste bud receptors less sensitive, like cold foods or drinks</a:t>
            </a:r>
            <a:r>
              <a:rPr lang="en-US" baseline="0" dirty="0" smtClean="0">
                <a:effectLst/>
              </a:rPr>
              <a:t> because they numb the nerves.</a:t>
            </a:r>
          </a:p>
          <a:p>
            <a:endParaRPr lang="en-US" baseline="0" dirty="0" smtClean="0">
              <a:effectLst/>
            </a:endParaRPr>
          </a:p>
          <a:p>
            <a:r>
              <a:rPr lang="en-US" b="1" baseline="0" dirty="0" smtClean="0"/>
              <a:t>Question 4: </a:t>
            </a:r>
            <a:r>
              <a:rPr lang="en-US" b="1" dirty="0" smtClean="0"/>
              <a:t>Does the tongue</a:t>
            </a:r>
            <a:r>
              <a:rPr lang="en-US" b="1" baseline="0" dirty="0" smtClean="0"/>
              <a:t> ever rest?</a:t>
            </a:r>
          </a:p>
          <a:p>
            <a:r>
              <a:rPr lang="en-US" b="1" baseline="0" dirty="0" smtClean="0"/>
              <a:t>Answer 4:  </a:t>
            </a:r>
            <a:r>
              <a:rPr lang="en-US" dirty="0" smtClean="0">
                <a:effectLst/>
              </a:rPr>
              <a:t>Tongue never rests. Even when we are sleeping, our</a:t>
            </a:r>
            <a:r>
              <a:rPr lang="en-US" baseline="0" dirty="0" smtClean="0">
                <a:effectLst/>
              </a:rPr>
              <a:t> </a:t>
            </a:r>
            <a:r>
              <a:rPr lang="en-US" dirty="0" smtClean="0">
                <a:effectLst/>
              </a:rPr>
              <a:t>tongue keeps</a:t>
            </a:r>
            <a:r>
              <a:rPr lang="en-US" baseline="0" dirty="0" smtClean="0">
                <a:effectLst/>
              </a:rPr>
              <a:t> </a:t>
            </a:r>
            <a:r>
              <a:rPr lang="en-US" dirty="0" smtClean="0">
                <a:effectLst/>
              </a:rPr>
              <a:t>pushing the saliva into the throat to be swallowed.</a:t>
            </a:r>
            <a:endParaRPr lang="en-US" b="0" dirty="0"/>
          </a:p>
        </p:txBody>
      </p:sp>
      <p:sp>
        <p:nvSpPr>
          <p:cNvPr id="4" name="Slide Number Placeholder 3"/>
          <p:cNvSpPr>
            <a:spLocks noGrp="1"/>
          </p:cNvSpPr>
          <p:nvPr>
            <p:ph type="sldNum" sz="quarter" idx="10"/>
          </p:nvPr>
        </p:nvSpPr>
        <p:spPr/>
        <p:txBody>
          <a:bodyPr/>
          <a:lstStyle/>
          <a:p>
            <a:fld id="{C49C4448-B535-4D1E-8418-9C9CCD497272}" type="slidenum">
              <a:rPr lang="en-US" smtClean="0"/>
              <a:t>7</a:t>
            </a:fld>
            <a:endParaRPr lang="en-US" dirty="0"/>
          </a:p>
        </p:txBody>
      </p:sp>
    </p:spTree>
    <p:extLst>
      <p:ext uri="{BB962C8B-B14F-4D97-AF65-F5344CB8AC3E}">
        <p14:creationId xmlns:p14="http://schemas.microsoft.com/office/powerpoint/2010/main" val="1281592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pPr/>
              <a:t>8</a:t>
            </a:fld>
            <a:endParaRPr lang="en-US" dirty="0"/>
          </a:p>
        </p:txBody>
      </p:sp>
    </p:spTree>
    <p:extLst>
      <p:ext uri="{BB962C8B-B14F-4D97-AF65-F5344CB8AC3E}">
        <p14:creationId xmlns:p14="http://schemas.microsoft.com/office/powerpoint/2010/main" val="286164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SG" dirty="0"/>
          </a:p>
        </p:txBody>
      </p:sp>
      <p:sp>
        <p:nvSpPr>
          <p:cNvPr id="4" name="Slide Number Placeholder 3"/>
          <p:cNvSpPr>
            <a:spLocks noGrp="1"/>
          </p:cNvSpPr>
          <p:nvPr>
            <p:ph type="sldNum" sz="quarter" idx="10"/>
          </p:nvPr>
        </p:nvSpPr>
        <p:spPr/>
        <p:txBody>
          <a:bodyPr/>
          <a:lstStyle/>
          <a:p>
            <a:fld id="{5D0CB5AD-B5CB-4C3C-8863-2F6A9DA8C16B}" type="slidenum">
              <a:rPr lang="en-SG" smtClean="0"/>
              <a:t>9</a:t>
            </a:fld>
            <a:endParaRPr lang="en-SG" dirty="0"/>
          </a:p>
        </p:txBody>
      </p:sp>
      <p:sp>
        <p:nvSpPr>
          <p:cNvPr id="5" name="Footer Placeholder 4"/>
          <p:cNvSpPr>
            <a:spLocks noGrp="1"/>
          </p:cNvSpPr>
          <p:nvPr>
            <p:ph type="ftr" sz="quarter" idx="11"/>
          </p:nvPr>
        </p:nvSpPr>
        <p:spPr/>
        <p:txBody>
          <a:bodyPr/>
          <a:lstStyle/>
          <a:p>
            <a:r>
              <a:rPr lang="en-SG" smtClean="0"/>
              <a:t>Copyright iCare Life Pte. Ltd., Singapore 2016-17</a:t>
            </a:r>
            <a:endParaRPr lang="en-SG" dirty="0"/>
          </a:p>
        </p:txBody>
      </p:sp>
      <p:sp>
        <p:nvSpPr>
          <p:cNvPr id="6" name="Header Placeholder 5"/>
          <p:cNvSpPr>
            <a:spLocks noGrp="1"/>
          </p:cNvSpPr>
          <p:nvPr>
            <p:ph type="hdr" sz="quarter" idx="12"/>
          </p:nvPr>
        </p:nvSpPr>
        <p:spPr/>
        <p:txBody>
          <a:bodyPr/>
          <a:lstStyle/>
          <a:p>
            <a:r>
              <a:rPr lang="en-SG" smtClean="0"/>
              <a:t>Trainers Notes</a:t>
            </a:r>
            <a:endParaRPr lang="en-SG" dirty="0"/>
          </a:p>
        </p:txBody>
      </p:sp>
    </p:spTree>
    <p:extLst>
      <p:ext uri="{BB962C8B-B14F-4D97-AF65-F5344CB8AC3E}">
        <p14:creationId xmlns:p14="http://schemas.microsoft.com/office/powerpoint/2010/main" val="4077893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2400" dirty="0" smtClean="0"/>
              <a:t>Our skin:</a:t>
            </a:r>
          </a:p>
          <a:p>
            <a:pPr lvl="2">
              <a:buFont typeface="Wingdings" panose="05000000000000000000" pitchFamily="2" charset="2"/>
              <a:buChar char="Ø"/>
            </a:pPr>
            <a:r>
              <a:rPr lang="en-US" dirty="0" smtClean="0"/>
              <a:t>Covers and protects the structure inside the body,</a:t>
            </a:r>
          </a:p>
          <a:p>
            <a:pPr lvl="2">
              <a:buFont typeface="Wingdings" panose="05000000000000000000" pitchFamily="2" charset="2"/>
              <a:buChar char="Ø"/>
            </a:pPr>
            <a:r>
              <a:rPr lang="en-US" dirty="0" smtClean="0"/>
              <a:t>Helps us feel what we touch,</a:t>
            </a:r>
          </a:p>
          <a:p>
            <a:pPr lvl="2">
              <a:buFont typeface="Wingdings" panose="05000000000000000000" pitchFamily="2" charset="2"/>
              <a:buChar char="Ø"/>
            </a:pPr>
            <a:r>
              <a:rPr lang="en-US" dirty="0" smtClean="0"/>
              <a:t>Helps get rid of waste, and </a:t>
            </a:r>
          </a:p>
          <a:p>
            <a:pPr lvl="2">
              <a:buFont typeface="Wingdings" panose="05000000000000000000" pitchFamily="2" charset="2"/>
              <a:buChar char="Ø"/>
            </a:pPr>
            <a:r>
              <a:rPr lang="en-US" dirty="0" smtClean="0"/>
              <a:t>Helps regulate our body temperature </a:t>
            </a:r>
          </a:p>
          <a:p>
            <a:pPr lvl="0"/>
            <a:r>
              <a:rPr lang="en-US" sz="2400" dirty="0" smtClean="0"/>
              <a:t>The three layers of skin are:</a:t>
            </a:r>
          </a:p>
          <a:p>
            <a:pPr lvl="2">
              <a:buFont typeface="Wingdings" panose="05000000000000000000" pitchFamily="2" charset="2"/>
              <a:buChar char="Ø"/>
            </a:pPr>
            <a:r>
              <a:rPr lang="en-US" dirty="0" smtClean="0"/>
              <a:t>Epidermis with melanocytes, keratinocytes, and </a:t>
            </a:r>
            <a:r>
              <a:rPr lang="en-US" dirty="0" err="1" smtClean="0"/>
              <a:t>langerhans</a:t>
            </a:r>
            <a:endParaRPr lang="en-US" dirty="0" smtClean="0"/>
          </a:p>
          <a:p>
            <a:pPr lvl="2">
              <a:buFont typeface="Wingdings" panose="05000000000000000000" pitchFamily="2" charset="2"/>
              <a:buChar char="Ø"/>
            </a:pPr>
            <a:r>
              <a:rPr lang="en-US" dirty="0" smtClean="0"/>
              <a:t>Dermis with connective tissues, subcutaneous gland, sweat gland, hair shaft, blood vessels, and nerves </a:t>
            </a:r>
          </a:p>
          <a:p>
            <a:pPr lvl="2">
              <a:buFont typeface="Wingdings" panose="05000000000000000000" pitchFamily="2" charset="2"/>
              <a:buChar char="Ø"/>
            </a:pPr>
            <a:r>
              <a:rPr lang="en-US" dirty="0" smtClean="0"/>
              <a:t>Subcutaneous layer with fat, nerves, blood vessels, and papilla </a:t>
            </a:r>
            <a:endParaRPr lang="en-US" dirty="0"/>
          </a:p>
        </p:txBody>
      </p:sp>
      <p:sp>
        <p:nvSpPr>
          <p:cNvPr id="4" name="Slide Number Placeholder 3"/>
          <p:cNvSpPr>
            <a:spLocks noGrp="1"/>
          </p:cNvSpPr>
          <p:nvPr>
            <p:ph type="sldNum" sz="quarter" idx="10"/>
          </p:nvPr>
        </p:nvSpPr>
        <p:spPr/>
        <p:txBody>
          <a:bodyPr/>
          <a:lstStyle/>
          <a:p>
            <a:fld id="{C49C4448-B535-4D1E-8418-9C9CCD497272}" type="slidenum">
              <a:rPr lang="en-US" smtClean="0"/>
              <a:t>10</a:t>
            </a:fld>
            <a:endParaRPr lang="en-US" dirty="0"/>
          </a:p>
        </p:txBody>
      </p:sp>
    </p:spTree>
    <p:extLst>
      <p:ext uri="{BB962C8B-B14F-4D97-AF65-F5344CB8AC3E}">
        <p14:creationId xmlns:p14="http://schemas.microsoft.com/office/powerpoint/2010/main" val="3206443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endParaRPr lang="en-I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86310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845824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t>03-01-2017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5029102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Helvetica" panose="020B0604020202020204" pitchFamily="34" charset="0"/>
                <a:cs typeface="Helvetica" panose="020B0604020202020204"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lvl1pPr>
              <a:defRPr>
                <a:latin typeface="Helvetica" panose="020B0604020202020204" pitchFamily="34" charset="0"/>
                <a:cs typeface="Helvetica" panose="020B0604020202020204" pitchFamily="34" charset="0"/>
              </a:defRPr>
            </a:lvl1pPr>
            <a:lvl2pPr>
              <a:defRPr>
                <a:latin typeface="Helvetica" panose="020B0604020202020204" pitchFamily="34" charset="0"/>
                <a:cs typeface="Helvetica" panose="020B0604020202020204" pitchFamily="34" charset="0"/>
              </a:defRPr>
            </a:lvl2pPr>
            <a:lvl3pPr>
              <a:defRPr>
                <a:latin typeface="Helvetica" panose="020B0604020202020204" pitchFamily="34" charset="0"/>
                <a:cs typeface="Helvetica" panose="020B0604020202020204" pitchFamily="34" charset="0"/>
              </a:defRPr>
            </a:lvl3pPr>
            <a:lvl4pPr>
              <a:defRPr>
                <a:latin typeface="Helvetica" panose="020B0604020202020204" pitchFamily="34" charset="0"/>
                <a:cs typeface="Helvetica" panose="020B0604020202020204" pitchFamily="34" charset="0"/>
              </a:defRPr>
            </a:lvl4pPr>
            <a:lvl5pPr>
              <a:defRPr>
                <a:latin typeface="Helvetica" panose="020B0604020202020204" pitchFamily="34" charset="0"/>
                <a:cs typeface="Helvetica"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r>
              <a:rPr lang="en-US" smtClean="0"/>
              <a:t>&lt;Course Name&gt;: &lt;Topic Name&gt;</a:t>
            </a:r>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lvl1pPr>
              <a:defRPr>
                <a:latin typeface="Helvetica" panose="020B0604020202020204" pitchFamily="34" charset="0"/>
                <a:cs typeface="Helvetica" panose="020B0604020202020204" pitchFamily="34" charset="0"/>
              </a:defRPr>
            </a:lvl1pPr>
          </a:lstStyle>
          <a:p>
            <a:endParaRPr lang="en-US"/>
          </a:p>
        </p:txBody>
      </p:sp>
    </p:spTree>
    <p:extLst>
      <p:ext uri="{BB962C8B-B14F-4D97-AF65-F5344CB8AC3E}">
        <p14:creationId xmlns:p14="http://schemas.microsoft.com/office/powerpoint/2010/main" val="160058681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325998137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335323074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122826500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1287561248"/>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27968893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3623738658"/>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236129297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1A5B5F30-9B46-4155-984A-38DC4F3DCBC9}" type="datetimeFigureOut">
              <a:rPr lang="en-IN" smtClean="0"/>
              <a:t>03-01-2017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6751940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287561353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249025635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396435065"/>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4192954611"/>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89919318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393764192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4103998210"/>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609600" y="1600200"/>
            <a:ext cx="8229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p:txBody>
          <a:bodyPr/>
          <a:lstStyle/>
          <a:p>
            <a:r>
              <a:rPr lang="en-US" dirty="0" smtClean="0"/>
              <a:t>&lt;Course Name&gt;: &lt;Topic Name&gt;</a:t>
            </a:r>
            <a:endParaRPr lang="en-US" dirty="0"/>
          </a:p>
        </p:txBody>
      </p:sp>
      <p:sp>
        <p:nvSpPr>
          <p:cNvPr id="6" name="Slide Number Placeholder 5"/>
          <p:cNvSpPr>
            <a:spLocks noGrp="1"/>
          </p:cNvSpPr>
          <p:nvPr>
            <p:ph type="sldNum" sz="quarter" idx="12"/>
          </p:nvPr>
        </p:nvSpPr>
        <p:spPr/>
        <p:txBody>
          <a:bodyPr/>
          <a:lstStyle/>
          <a:p>
            <a:fld id="{6CD3CDDF-2271-4801-961C-0CBD5B08EFB9}" type="slidenum">
              <a:rPr lang="en-US" smtClean="0"/>
              <a:pPr/>
              <a:t>‹#›</a:t>
            </a:fld>
            <a:endParaRPr lang="en-US" dirty="0"/>
          </a:p>
        </p:txBody>
      </p:sp>
      <p:sp>
        <p:nvSpPr>
          <p:cNvPr id="8" name="Picture Placeholder 7"/>
          <p:cNvSpPr>
            <a:spLocks noGrp="1"/>
          </p:cNvSpPr>
          <p:nvPr>
            <p:ph type="pic" sz="quarter" idx="13"/>
          </p:nvPr>
        </p:nvSpPr>
        <p:spPr>
          <a:xfrm>
            <a:off x="1066800" y="6324600"/>
            <a:ext cx="609600" cy="152400"/>
          </a:xfrm>
        </p:spPr>
        <p:txBody>
          <a:bodyPr/>
          <a:lstStyle/>
          <a:p>
            <a:endParaRPr lang="en-US" dirty="0"/>
          </a:p>
        </p:txBody>
      </p:sp>
    </p:spTree>
    <p:extLst>
      <p:ext uri="{BB962C8B-B14F-4D97-AF65-F5344CB8AC3E}">
        <p14:creationId xmlns:p14="http://schemas.microsoft.com/office/powerpoint/2010/main" val="9102856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endParaRPr lang="en-IN"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5B5F30-9B46-4155-984A-38DC4F3DCBC9}" type="datetimeFigureOut">
              <a:rPr lang="en-IN" smtClean="0"/>
              <a:t>03-01-2017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212406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t>03-01-2017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315653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t>03-01-2017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537264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t>03-01-2017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359993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t>03-01-2017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1911278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B5F30-9B46-4155-984A-38DC4F3DCBC9}" type="datetimeFigureOut">
              <a:rPr lang="en-IN" smtClean="0"/>
              <a:t>03-01-2017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730537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5B5F30-9B46-4155-984A-38DC4F3DCBC9}" type="datetimeFigureOut">
              <a:rPr lang="en-IN" smtClean="0"/>
              <a:t>03-01-2017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t>‹#›</a:t>
            </a:fld>
            <a:endParaRPr lang="en-IN"/>
          </a:p>
        </p:txBody>
      </p:sp>
    </p:spTree>
    <p:extLst>
      <p:ext uri="{BB962C8B-B14F-4D97-AF65-F5344CB8AC3E}">
        <p14:creationId xmlns:p14="http://schemas.microsoft.com/office/powerpoint/2010/main" val="2514802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Helvetica" panose="020B0604020202020204" pitchFamily="34" charset="0"/>
                <a:cs typeface="Helvetica" panose="020B0604020202020204" pitchFamily="34" charset="0"/>
              </a:defRPr>
            </a:lvl1pPr>
          </a:lstStyle>
          <a:p>
            <a:fld id="{1A5B5F30-9B46-4155-984A-38DC4F3DCBC9}" type="datetimeFigureOut">
              <a:rPr lang="en-IN" smtClean="0"/>
              <a:pPr/>
              <a:t>03-01-2017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Helvetica" panose="020B0604020202020204" pitchFamily="34" charset="0"/>
                <a:cs typeface="Helvetica" panose="020B0604020202020204" pitchFamily="34" charset="0"/>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Helvetica" panose="020B0604020202020204" pitchFamily="34" charset="0"/>
                <a:cs typeface="Helvetica" panose="020B0604020202020204" pitchFamily="34" charset="0"/>
              </a:defRPr>
            </a:lvl1pPr>
          </a:lstStyle>
          <a:p>
            <a:fld id="{AC7753ED-12F6-4B09-A57D-23DB00BD0763}" type="slidenum">
              <a:rPr lang="en-IN" smtClean="0"/>
              <a:pPr/>
              <a:t>‹#›</a:t>
            </a:fld>
            <a:endParaRPr lang="en-IN"/>
          </a:p>
        </p:txBody>
      </p:sp>
    </p:spTree>
    <p:extLst>
      <p:ext uri="{BB962C8B-B14F-4D97-AF65-F5344CB8AC3E}">
        <p14:creationId xmlns:p14="http://schemas.microsoft.com/office/powerpoint/2010/main" val="428089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99" r:id="rId12"/>
    <p:sldLayoutId id="2147483705" r:id="rId13"/>
    <p:sldLayoutId id="2147483706" r:id="rId14"/>
    <p:sldLayoutId id="2147483707" r:id="rId15"/>
    <p:sldLayoutId id="2147483709" r:id="rId16"/>
    <p:sldLayoutId id="2147483710" r:id="rId17"/>
    <p:sldLayoutId id="2147483711" r:id="rId18"/>
    <p:sldLayoutId id="2147483712" r:id="rId19"/>
    <p:sldLayoutId id="2147483714" r:id="rId20"/>
    <p:sldLayoutId id="2147483716" r:id="rId21"/>
    <p:sldLayoutId id="2147483718" r:id="rId22"/>
    <p:sldLayoutId id="2147483719" r:id="rId23"/>
    <p:sldLayoutId id="2147483720" r:id="rId24"/>
    <p:sldLayoutId id="2147483722" r:id="rId25"/>
    <p:sldLayoutId id="2147483723" r:id="rId26"/>
    <p:sldLayoutId id="2147483725" r:id="rId27"/>
  </p:sldLayoutIdLst>
  <p:txStyles>
    <p:titleStyle>
      <a:lvl1pPr algn="ctr" defTabSz="914400" rtl="0" eaLnBrk="1" latinLnBrk="0" hangingPunct="1">
        <a:spcBef>
          <a:spcPct val="0"/>
        </a:spcBef>
        <a:buNone/>
        <a:defRPr sz="4400" b="0" i="0" u="none" kern="1200">
          <a:solidFill>
            <a:schemeClr val="tx1"/>
          </a:solidFill>
          <a:latin typeface="Helvetica" panose="020B0604020202020204" pitchFamily="34" charset="0"/>
          <a:ea typeface="+mj-ea"/>
          <a:cs typeface="Helvetica"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anose="020B0604020202020204" pitchFamily="34" charset="0"/>
          <a:ea typeface="+mn-ea"/>
          <a:cs typeface="Helvetica"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Helvetica" panose="020B0604020202020204" pitchFamily="34" charset="0"/>
          <a:ea typeface="+mn-ea"/>
          <a:cs typeface="Helvetica"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2400" y="-27384"/>
            <a:ext cx="9189234" cy="6858000"/>
          </a:xfrm>
          <a:prstGeom prst="rect">
            <a:avLst/>
          </a:prstGeom>
        </p:spPr>
      </p:pic>
      <p:sp>
        <p:nvSpPr>
          <p:cNvPr id="5" name="Title Placeholder 1"/>
          <p:cNvSpPr txBox="1">
            <a:spLocks/>
          </p:cNvSpPr>
          <p:nvPr>
            <p:custDataLst>
              <p:tags r:id="rId1"/>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smtClean="0">
                <a:latin typeface="Helvetica" panose="020B0604020202020204" pitchFamily="34" charset="0"/>
                <a:cs typeface="Helvetica" panose="020B0604020202020204" pitchFamily="34" charset="0"/>
              </a:rPr>
              <a:t>Modules Summary Discussion – Q&amp;A</a:t>
            </a:r>
            <a:endParaRPr lang="en-GB" sz="3600" dirty="0" smtClean="0">
              <a:latin typeface="Helvetica" panose="020B0604020202020204" pitchFamily="34" charset="0"/>
              <a:cs typeface="Helvetica" panose="020B0604020202020204" pitchFamily="34" charset="0"/>
            </a:endParaRPr>
          </a:p>
        </p:txBody>
      </p:sp>
      <p:sp>
        <p:nvSpPr>
          <p:cNvPr id="2" name="TextBox 1"/>
          <p:cNvSpPr txBox="1"/>
          <p:nvPr/>
        </p:nvSpPr>
        <p:spPr>
          <a:xfrm>
            <a:off x="-36513" y="6680260"/>
            <a:ext cx="9180511" cy="215444"/>
          </a:xfrm>
          <a:prstGeom prst="rect">
            <a:avLst/>
          </a:prstGeom>
          <a:noFill/>
        </p:spPr>
        <p:txBody>
          <a:bodyPr wrap="square" rtlCol="0">
            <a:spAutoFit/>
          </a:bodyPr>
          <a:lstStyle/>
          <a:p>
            <a:pPr algn="ctr"/>
            <a:r>
              <a:rPr lang="en-US" sz="800" b="1" dirty="0" smtClean="0">
                <a:solidFill>
                  <a:schemeClr val="bg1"/>
                </a:solidFill>
                <a:latin typeface="Helvetica" panose="020B0604020202020204" pitchFamily="34" charset="0"/>
                <a:cs typeface="Helvetica" panose="020B0604020202020204" pitchFamily="34" charset="0"/>
              </a:rPr>
              <a:t>Private and Confidential</a:t>
            </a:r>
            <a:endParaRPr lang="en-IN" sz="800" b="1" dirty="0">
              <a:solidFill>
                <a:schemeClr val="bg1"/>
              </a:solidFill>
              <a:latin typeface="Helvetica" panose="020B0604020202020204" pitchFamily="34" charset="0"/>
              <a:cs typeface="Helvetica" panose="020B0604020202020204" pitchFamily="34" charset="0"/>
            </a:endParaRPr>
          </a:p>
        </p:txBody>
      </p:sp>
      <p:sp>
        <p:nvSpPr>
          <p:cNvPr id="7" name="Title Placeholder 1"/>
          <p:cNvSpPr txBox="1">
            <a:spLocks/>
          </p:cNvSpPr>
          <p:nvPr>
            <p:custDataLst>
              <p:tags r:id="rId2"/>
            </p:custDataLst>
          </p:nvPr>
        </p:nvSpPr>
        <p:spPr>
          <a:xfrm>
            <a:off x="35496" y="2780928"/>
            <a:ext cx="2352586"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smtClean="0">
                <a:latin typeface="Helvetica" panose="020B0604020202020204" pitchFamily="34" charset="0"/>
                <a:cs typeface="Helvetica" panose="020B0604020202020204" pitchFamily="34" charset="0"/>
              </a:rPr>
              <a:t>CR </a:t>
            </a:r>
            <a:r>
              <a:rPr lang="en-GB" sz="3600" dirty="0" smtClean="0">
                <a:latin typeface="Helvetica" panose="020B0604020202020204" pitchFamily="34" charset="0"/>
                <a:cs typeface="Helvetica" panose="020B0604020202020204" pitchFamily="34" charset="0"/>
              </a:rPr>
              <a:t>3.1</a:t>
            </a:r>
            <a:endParaRPr lang="en-GB" sz="3600" dirty="0" smtClean="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41085868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914400"/>
            <a:ext cx="8518720" cy="5466928"/>
          </a:xfrm>
        </p:spPr>
        <p:txBody>
          <a:bodyPr>
            <a:noAutofit/>
          </a:bodyPr>
          <a:lstStyle/>
          <a:p>
            <a:pPr lvl="0"/>
            <a:r>
              <a:rPr lang="en-US" sz="2000" dirty="0"/>
              <a:t>Our skin:</a:t>
            </a:r>
          </a:p>
          <a:p>
            <a:pPr lvl="1">
              <a:buFont typeface="Arial" panose="020B0604020202020204" pitchFamily="34" charset="0"/>
              <a:buChar char="•"/>
            </a:pPr>
            <a:r>
              <a:rPr lang="en-US" sz="2000" dirty="0"/>
              <a:t>Covers and protects the structure inside the </a:t>
            </a:r>
            <a:r>
              <a:rPr lang="en-US" sz="2000" dirty="0" smtClean="0"/>
              <a:t>body</a:t>
            </a:r>
            <a:endParaRPr lang="en-US" sz="2000" dirty="0"/>
          </a:p>
          <a:p>
            <a:pPr lvl="1">
              <a:buFont typeface="Arial" panose="020B0604020202020204" pitchFamily="34" charset="0"/>
              <a:buChar char="•"/>
            </a:pPr>
            <a:r>
              <a:rPr lang="en-US" sz="2000" dirty="0"/>
              <a:t>Helps us feel what we </a:t>
            </a:r>
            <a:r>
              <a:rPr lang="en-US" sz="2000" dirty="0" smtClean="0"/>
              <a:t>touch</a:t>
            </a:r>
            <a:endParaRPr lang="en-US" sz="2000" dirty="0"/>
          </a:p>
          <a:p>
            <a:pPr lvl="1">
              <a:buFont typeface="Arial" panose="020B0604020202020204" pitchFamily="34" charset="0"/>
              <a:buChar char="•"/>
            </a:pPr>
            <a:r>
              <a:rPr lang="en-US" sz="2000" dirty="0"/>
              <a:t>Helps get rid of </a:t>
            </a:r>
            <a:r>
              <a:rPr lang="en-US" sz="2000" dirty="0" smtClean="0"/>
              <a:t>waste </a:t>
            </a:r>
            <a:endParaRPr lang="en-US" sz="2000" dirty="0"/>
          </a:p>
          <a:p>
            <a:pPr lvl="1">
              <a:buFont typeface="Arial" panose="020B0604020202020204" pitchFamily="34" charset="0"/>
              <a:buChar char="•"/>
            </a:pPr>
            <a:r>
              <a:rPr lang="en-US" sz="2000" dirty="0" smtClean="0"/>
              <a:t>Helps </a:t>
            </a:r>
            <a:r>
              <a:rPr lang="en-US" sz="2000" dirty="0"/>
              <a:t>regulate our body temperature </a:t>
            </a:r>
          </a:p>
          <a:p>
            <a:pPr lvl="0"/>
            <a:r>
              <a:rPr lang="en-US" sz="2000" dirty="0"/>
              <a:t>The three layers of skin are:</a:t>
            </a:r>
          </a:p>
          <a:p>
            <a:pPr lvl="1">
              <a:buFont typeface="Arial" panose="020B0604020202020204" pitchFamily="34" charset="0"/>
              <a:buChar char="•"/>
            </a:pPr>
            <a:r>
              <a:rPr lang="en-US" sz="2000" dirty="0"/>
              <a:t>Epidermis</a:t>
            </a:r>
          </a:p>
          <a:p>
            <a:pPr lvl="1">
              <a:buFont typeface="Arial" panose="020B0604020202020204" pitchFamily="34" charset="0"/>
              <a:buChar char="•"/>
            </a:pPr>
            <a:r>
              <a:rPr lang="en-US" sz="2000" dirty="0"/>
              <a:t>Dermis</a:t>
            </a:r>
          </a:p>
          <a:p>
            <a:pPr lvl="1">
              <a:buFont typeface="Arial" panose="020B0604020202020204" pitchFamily="34" charset="0"/>
              <a:buChar char="•"/>
            </a:pPr>
            <a:r>
              <a:rPr lang="en-US" sz="2000" dirty="0"/>
              <a:t>Subcutaneous </a:t>
            </a:r>
            <a:r>
              <a:rPr lang="en-US" sz="2000" dirty="0" smtClean="0"/>
              <a:t>layer</a:t>
            </a:r>
          </a:p>
          <a:p>
            <a:r>
              <a:rPr lang="en-US" sz="2000" dirty="0"/>
              <a:t>The receptors in the skin detect what we touch and send signals to the brain through the spinal </a:t>
            </a:r>
            <a:r>
              <a:rPr lang="en-US" sz="2000" dirty="0" smtClean="0"/>
              <a:t>cord</a:t>
            </a:r>
            <a:endParaRPr lang="en-US" sz="2000" dirty="0"/>
          </a:p>
        </p:txBody>
      </p:sp>
      <p:sp>
        <p:nvSpPr>
          <p:cNvPr id="7" name="Title 1"/>
          <p:cNvSpPr>
            <a:spLocks noGrp="1"/>
          </p:cNvSpPr>
          <p:nvPr>
            <p:ph type="title"/>
          </p:nvPr>
        </p:nvSpPr>
        <p:spPr>
          <a:xfrm>
            <a:off x="457200" y="15652"/>
            <a:ext cx="8229600" cy="760412"/>
          </a:xfrm>
        </p:spPr>
        <p:txBody>
          <a:bodyPr>
            <a:normAutofit/>
          </a:bodyPr>
          <a:lstStyle/>
          <a:p>
            <a:r>
              <a:rPr lang="en-US" sz="3000" dirty="0" smtClean="0"/>
              <a:t>Summary</a:t>
            </a:r>
            <a:endParaRPr lang="en-US" sz="3000" dirty="0"/>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9</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6962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914401"/>
            <a:ext cx="8839200" cy="4602832"/>
          </a:xfrm>
        </p:spPr>
        <p:txBody>
          <a:bodyPr>
            <a:noAutofit/>
          </a:bodyPr>
          <a:lstStyle/>
          <a:p>
            <a:pPr lvl="0"/>
            <a:r>
              <a:rPr lang="en-US" sz="2000" dirty="0" smtClean="0"/>
              <a:t>The </a:t>
            </a:r>
            <a:r>
              <a:rPr lang="en-US" sz="2000" dirty="0"/>
              <a:t>hair:</a:t>
            </a:r>
          </a:p>
          <a:p>
            <a:pPr lvl="1">
              <a:buFont typeface="Arial" panose="020B0604020202020204" pitchFamily="34" charset="0"/>
              <a:buChar char="•"/>
            </a:pPr>
            <a:r>
              <a:rPr lang="en-US" sz="2000" dirty="0"/>
              <a:t>Protects the skin, nose, ears, and eyes </a:t>
            </a:r>
          </a:p>
          <a:p>
            <a:pPr lvl="1">
              <a:buFont typeface="Arial" panose="020B0604020202020204" pitchFamily="34" charset="0"/>
              <a:buChar char="•"/>
            </a:pPr>
            <a:r>
              <a:rPr lang="en-US" sz="2000" dirty="0"/>
              <a:t>And keeps the skin warm</a:t>
            </a:r>
          </a:p>
          <a:p>
            <a:pPr lvl="0"/>
            <a:r>
              <a:rPr lang="en-US" sz="2000" dirty="0"/>
              <a:t>The main parts of a hair are:</a:t>
            </a:r>
          </a:p>
          <a:p>
            <a:pPr lvl="1">
              <a:buFont typeface="Arial" panose="020B0604020202020204" pitchFamily="34" charset="0"/>
              <a:buChar char="•"/>
            </a:pPr>
            <a:r>
              <a:rPr lang="en-US" sz="2000" dirty="0" smtClean="0"/>
              <a:t>Papilla</a:t>
            </a:r>
            <a:endParaRPr lang="en-US" sz="2000" dirty="0"/>
          </a:p>
          <a:p>
            <a:pPr lvl="1">
              <a:buFont typeface="Arial" panose="020B0604020202020204" pitchFamily="34" charset="0"/>
              <a:buChar char="•"/>
            </a:pPr>
            <a:r>
              <a:rPr lang="en-US" sz="2000" dirty="0" smtClean="0"/>
              <a:t>Follicle</a:t>
            </a:r>
            <a:endParaRPr lang="en-US" sz="2000" dirty="0"/>
          </a:p>
          <a:p>
            <a:pPr lvl="1">
              <a:buFont typeface="Arial" panose="020B0604020202020204" pitchFamily="34" charset="0"/>
              <a:buChar char="•"/>
            </a:pPr>
            <a:r>
              <a:rPr lang="en-US" sz="2000" dirty="0"/>
              <a:t>And hair shaft </a:t>
            </a:r>
          </a:p>
          <a:p>
            <a:pPr lvl="0"/>
            <a:r>
              <a:rPr lang="en-US" sz="2000" dirty="0"/>
              <a:t>The process of hair growth is as follows:</a:t>
            </a:r>
          </a:p>
          <a:p>
            <a:pPr lvl="1">
              <a:buFont typeface="Arial" panose="020B0604020202020204" pitchFamily="34" charset="0"/>
              <a:buChar char="•"/>
            </a:pPr>
            <a:r>
              <a:rPr lang="en-US" sz="2000" dirty="0"/>
              <a:t>The hair cells at the papilla divide and form new hair cells </a:t>
            </a:r>
          </a:p>
          <a:p>
            <a:pPr lvl="1">
              <a:buFont typeface="Arial" panose="020B0604020202020204" pitchFamily="34" charset="0"/>
              <a:buChar char="•"/>
            </a:pPr>
            <a:r>
              <a:rPr lang="en-US" sz="2000" dirty="0"/>
              <a:t>The old cells move upward and are cut from the blood supply</a:t>
            </a:r>
          </a:p>
          <a:p>
            <a:pPr lvl="1">
              <a:buFont typeface="Arial" panose="020B0604020202020204" pitchFamily="34" charset="0"/>
              <a:buChar char="•"/>
            </a:pPr>
            <a:r>
              <a:rPr lang="en-US" sz="2000" dirty="0"/>
              <a:t>These dead cells are converted to </a:t>
            </a:r>
            <a:r>
              <a:rPr lang="en-US" sz="2000" dirty="0" smtClean="0"/>
              <a:t>keratin</a:t>
            </a:r>
            <a:endParaRPr lang="en-US" sz="2000" dirty="0"/>
          </a:p>
        </p:txBody>
      </p:sp>
      <p:sp>
        <p:nvSpPr>
          <p:cNvPr id="7" name="Title 1"/>
          <p:cNvSpPr>
            <a:spLocks noGrp="1"/>
          </p:cNvSpPr>
          <p:nvPr>
            <p:ph type="title"/>
          </p:nvPr>
        </p:nvSpPr>
        <p:spPr>
          <a:xfrm>
            <a:off x="457200" y="15652"/>
            <a:ext cx="8229600" cy="760412"/>
          </a:xfrm>
        </p:spPr>
        <p:txBody>
          <a:bodyPr>
            <a:normAutofit/>
          </a:bodyPr>
          <a:lstStyle/>
          <a:p>
            <a:r>
              <a:rPr lang="en-US" sz="3000" dirty="0" smtClean="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348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914400"/>
            <a:ext cx="8229600" cy="5486400"/>
          </a:xfrm>
        </p:spPr>
        <p:txBody>
          <a:bodyPr>
            <a:normAutofit/>
          </a:bodyPr>
          <a:lstStyle/>
          <a:p>
            <a:pPr lvl="0"/>
            <a:r>
              <a:rPr lang="en-US" sz="2000" dirty="0"/>
              <a:t>Our nails:</a:t>
            </a:r>
          </a:p>
          <a:p>
            <a:pPr lvl="1">
              <a:buFont typeface="Arial" panose="020B0604020202020204" pitchFamily="34" charset="0"/>
              <a:buChar char="•"/>
            </a:pPr>
            <a:r>
              <a:rPr lang="en-US" sz="2000" dirty="0"/>
              <a:t>Protect the tips of fingers and toes</a:t>
            </a:r>
          </a:p>
          <a:p>
            <a:pPr lvl="1">
              <a:buFont typeface="Arial" panose="020B0604020202020204" pitchFamily="34" charset="0"/>
              <a:buChar char="•"/>
            </a:pPr>
            <a:r>
              <a:rPr lang="en-US" sz="2000" dirty="0"/>
              <a:t>And help in scratching and picking objects</a:t>
            </a:r>
          </a:p>
          <a:p>
            <a:pPr lvl="0"/>
            <a:r>
              <a:rPr lang="en-US" sz="2000" dirty="0"/>
              <a:t>The process of nail growth is as follows:</a:t>
            </a:r>
          </a:p>
          <a:p>
            <a:pPr lvl="1">
              <a:buFont typeface="Arial" panose="020B0604020202020204" pitchFamily="34" charset="0"/>
              <a:buChar char="•"/>
            </a:pPr>
            <a:r>
              <a:rPr lang="en-US" sz="2000" dirty="0"/>
              <a:t>The epidermal cells below the matrix divide to form new cells</a:t>
            </a:r>
          </a:p>
          <a:p>
            <a:pPr lvl="1">
              <a:buFont typeface="Arial" panose="020B0604020202020204" pitchFamily="34" charset="0"/>
              <a:buChar char="•"/>
            </a:pPr>
            <a:r>
              <a:rPr lang="en-US" sz="2000" dirty="0"/>
              <a:t>The old cells move up and are cut from the blood supply</a:t>
            </a:r>
          </a:p>
          <a:p>
            <a:r>
              <a:rPr lang="en-US" sz="2000" dirty="0"/>
              <a:t>As more cells are generated, the nail is pushed forward and the nail grows </a:t>
            </a:r>
            <a:r>
              <a:rPr lang="en-US" sz="2000" dirty="0" smtClean="0"/>
              <a:t>longer</a:t>
            </a:r>
            <a:endParaRPr lang="en-US" sz="2000" b="1" dirty="0"/>
          </a:p>
        </p:txBody>
      </p:sp>
      <p:sp>
        <p:nvSpPr>
          <p:cNvPr id="7" name="Title 1"/>
          <p:cNvSpPr>
            <a:spLocks noGrp="1"/>
          </p:cNvSpPr>
          <p:nvPr>
            <p:ph type="title"/>
          </p:nvPr>
        </p:nvSpPr>
        <p:spPr>
          <a:xfrm>
            <a:off x="457200" y="15652"/>
            <a:ext cx="8229600" cy="760412"/>
          </a:xfrm>
        </p:spPr>
        <p:txBody>
          <a:bodyPr>
            <a:normAutofit/>
          </a:bodyPr>
          <a:lstStyle/>
          <a:p>
            <a:r>
              <a:rPr lang="en-US" sz="3000" dirty="0" smtClean="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0714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41832"/>
            <a:ext cx="8229600" cy="1143000"/>
          </a:xfrm>
        </p:spPr>
        <p:txBody>
          <a:bodyPr>
            <a:normAutofit/>
          </a:bodyPr>
          <a:lstStyle/>
          <a:p>
            <a:r>
              <a:rPr lang="en-US" sz="3000" dirty="0" smtClean="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84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a:p>
        </p:txBody>
      </p:sp>
      <p:pic>
        <p:nvPicPr>
          <p:cNvPr id="8" name="Picture 7"/>
          <p:cNvPicPr>
            <a:picLocks/>
          </p:cNvPicPr>
          <p:nvPr/>
        </p:nvPicPr>
        <p:blipFill>
          <a:blip r:embed="rId3" cstate="email">
            <a:extLst>
              <a:ext uri="{28A0092B-C50C-407E-A947-70E740481C1C}">
                <a14:useLocalDpi xmlns:a14="http://schemas.microsoft.com/office/drawing/2010/main"/>
              </a:ext>
            </a:extLst>
          </a:blip>
          <a:stretch>
            <a:fillRect/>
          </a:stretch>
        </p:blipFill>
        <p:spPr>
          <a:xfrm>
            <a:off x="792000" y="2880000"/>
            <a:ext cx="7560000" cy="1440000"/>
          </a:xfrm>
          <a:prstGeom prst="rect">
            <a:avLst/>
          </a:prstGeom>
        </p:spPr>
      </p:pic>
      <p:sp>
        <p:nvSpPr>
          <p:cNvPr id="9" name="Rectangle 8"/>
          <p:cNvSpPr/>
          <p:nvPr/>
        </p:nvSpPr>
        <p:spPr>
          <a:xfrm>
            <a:off x="971600" y="3265820"/>
            <a:ext cx="7200800" cy="584775"/>
          </a:xfrm>
          <a:prstGeom prst="rect">
            <a:avLst/>
          </a:prstGeom>
        </p:spPr>
        <p:txBody>
          <a:bodyPr wrap="square">
            <a:spAutoFit/>
          </a:bodyPr>
          <a:lstStyle/>
          <a:p>
            <a:pPr algn="ctr"/>
            <a:r>
              <a:rPr lang="en-US" sz="3200" b="1" dirty="0" smtClean="0">
                <a:latin typeface="Helvetica" panose="020B0604020202020204" pitchFamily="34" charset="0"/>
                <a:cs typeface="Helvetica" panose="020B0604020202020204" pitchFamily="34" charset="0"/>
              </a:rPr>
              <a:t>Ear </a:t>
            </a:r>
            <a:r>
              <a:rPr lang="en-US" sz="3200" b="1" dirty="0">
                <a:latin typeface="Helvetica" panose="020B0604020202020204" pitchFamily="34" charset="0"/>
                <a:cs typeface="Helvetica" panose="020B0604020202020204" pitchFamily="34" charset="0"/>
              </a:rPr>
              <a:t>and Hearing</a:t>
            </a:r>
            <a:endParaRPr lang="en-GB" sz="32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9907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r>
              <a:rPr lang="en-US" sz="3600" b="1" dirty="0" smtClean="0">
                <a:solidFill>
                  <a:schemeClr val="lt1"/>
                </a:solidFill>
                <a:latin typeface="Helvetica Neue"/>
                <a:ea typeface="Helvetica Neue"/>
                <a:cs typeface="Helvetica Neue"/>
              </a:rPr>
              <a:t>Ear </a:t>
            </a:r>
            <a:r>
              <a:rPr lang="en-US" sz="3600" b="1" dirty="0">
                <a:solidFill>
                  <a:schemeClr val="lt1"/>
                </a:solidFill>
                <a:latin typeface="Helvetica Neue"/>
                <a:ea typeface="Helvetica Neue"/>
                <a:cs typeface="Helvetica Neue"/>
              </a:rPr>
              <a:t>and Hearing</a:t>
            </a:r>
            <a:endParaRPr lang="en-GB"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smtClean="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preferRelativeResize="0">
            <a:picLocks/>
          </p:cNvPicPr>
          <p:nvPr/>
        </p:nvPicPr>
        <p:blipFill>
          <a:blip r:embed="rId3" cstate="email">
            <a:extLst>
              <a:ext uri="{28A0092B-C50C-407E-A947-70E740481C1C}">
                <a14:useLocalDpi xmlns:a14="http://schemas.microsoft.com/office/drawing/2010/main"/>
              </a:ext>
            </a:extLst>
          </a:blip>
          <a:stretch>
            <a:fillRect/>
          </a:stretch>
        </p:blipFill>
        <p:spPr>
          <a:xfrm>
            <a:off x="-10150" y="1414837"/>
            <a:ext cx="9144000" cy="5157216"/>
          </a:xfrm>
          <a:prstGeom prst="rect">
            <a:avLst/>
          </a:prstGeom>
        </p:spPr>
      </p:pic>
    </p:spTree>
    <p:extLst>
      <p:ext uri="{BB962C8B-B14F-4D97-AF65-F5344CB8AC3E}">
        <p14:creationId xmlns:p14="http://schemas.microsoft.com/office/powerpoint/2010/main" val="259436322"/>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914400"/>
            <a:ext cx="8446712" cy="5178896"/>
          </a:xfrm>
        </p:spPr>
        <p:txBody>
          <a:bodyPr>
            <a:normAutofit fontScale="92500" lnSpcReduction="10000"/>
          </a:bodyPr>
          <a:lstStyle/>
          <a:p>
            <a:pPr lvl="0"/>
            <a:r>
              <a:rPr lang="en-US" sz="1900" dirty="0"/>
              <a:t>The structure of ear can be divided into: </a:t>
            </a:r>
          </a:p>
          <a:p>
            <a:pPr lvl="1">
              <a:buFont typeface="Arial" panose="020B0604020202020204" pitchFamily="34" charset="0"/>
              <a:buChar char="•"/>
            </a:pPr>
            <a:r>
              <a:rPr lang="en-US" sz="1900" dirty="0"/>
              <a:t>Outer ear with pinna and external auditory canal</a:t>
            </a:r>
          </a:p>
          <a:p>
            <a:pPr lvl="1">
              <a:buFont typeface="Arial" panose="020B0604020202020204" pitchFamily="34" charset="0"/>
              <a:buChar char="•"/>
            </a:pPr>
            <a:r>
              <a:rPr lang="en-US" sz="1900" dirty="0"/>
              <a:t>Middle ear with the eardrum, auditory ossicles, and the Eustachian tube</a:t>
            </a:r>
          </a:p>
          <a:p>
            <a:pPr lvl="1">
              <a:buFont typeface="Arial" panose="020B0604020202020204" pitchFamily="34" charset="0"/>
              <a:buChar char="•"/>
            </a:pPr>
            <a:r>
              <a:rPr lang="en-US" sz="1900" dirty="0"/>
              <a:t>Inner ear with cochlea, vestibule, and the three semicircular canals </a:t>
            </a:r>
          </a:p>
          <a:p>
            <a:pPr lvl="0"/>
            <a:endParaRPr lang="en-US" sz="600" dirty="0" smtClean="0"/>
          </a:p>
          <a:p>
            <a:pPr lvl="0"/>
            <a:r>
              <a:rPr lang="en-US" sz="1900" dirty="0" smtClean="0"/>
              <a:t>The </a:t>
            </a:r>
            <a:r>
              <a:rPr lang="en-US" sz="1900" dirty="0"/>
              <a:t>following process describes how we hear:</a:t>
            </a:r>
          </a:p>
          <a:p>
            <a:pPr lvl="1">
              <a:buFont typeface="Arial" panose="020B0604020202020204" pitchFamily="34" charset="0"/>
              <a:buChar char="•"/>
            </a:pPr>
            <a:r>
              <a:rPr lang="en-US" sz="1900" dirty="0"/>
              <a:t>The external ear directs sound waves to the eardrum</a:t>
            </a:r>
          </a:p>
          <a:p>
            <a:pPr lvl="1">
              <a:buFont typeface="Arial" panose="020B0604020202020204" pitchFamily="34" charset="0"/>
              <a:buChar char="•"/>
            </a:pPr>
            <a:r>
              <a:rPr lang="en-US" sz="1900" dirty="0"/>
              <a:t>The eardrum vibrates and transfers the vibrations to the auditory </a:t>
            </a:r>
            <a:r>
              <a:rPr lang="en-US" sz="1900" dirty="0" err="1" smtClean="0"/>
              <a:t>ossicles</a:t>
            </a:r>
            <a:endParaRPr lang="en-US" sz="1900" dirty="0" smtClean="0"/>
          </a:p>
          <a:p>
            <a:endParaRPr lang="en-US" sz="600" dirty="0" smtClean="0"/>
          </a:p>
          <a:p>
            <a:r>
              <a:rPr lang="en-US" sz="1900" dirty="0" smtClean="0"/>
              <a:t>The </a:t>
            </a:r>
            <a:r>
              <a:rPr lang="en-US" sz="1900" dirty="0"/>
              <a:t>auditory </a:t>
            </a:r>
            <a:r>
              <a:rPr lang="en-US" sz="1900" dirty="0" err="1"/>
              <a:t>ossicles</a:t>
            </a:r>
            <a:r>
              <a:rPr lang="en-US" sz="1900" dirty="0"/>
              <a:t> transfer the vibrations to the cochlea</a:t>
            </a:r>
          </a:p>
          <a:p>
            <a:pPr marL="0" indent="0">
              <a:buNone/>
            </a:pPr>
            <a:endParaRPr lang="en-US" sz="600" dirty="0" smtClean="0"/>
          </a:p>
          <a:p>
            <a:r>
              <a:rPr lang="en-US" sz="1900" dirty="0" smtClean="0"/>
              <a:t>The </a:t>
            </a:r>
            <a:r>
              <a:rPr lang="en-US" sz="1900" dirty="0"/>
              <a:t>fluid inside cochlea </a:t>
            </a:r>
            <a:r>
              <a:rPr lang="en-US" sz="1900" dirty="0" smtClean="0"/>
              <a:t>moves</a:t>
            </a:r>
          </a:p>
          <a:p>
            <a:endParaRPr lang="en-US" sz="600" dirty="0"/>
          </a:p>
          <a:p>
            <a:r>
              <a:rPr lang="en-US" sz="1900" dirty="0"/>
              <a:t>The hair cells move and send signals to the </a:t>
            </a:r>
            <a:r>
              <a:rPr lang="en-US" sz="1900" dirty="0" smtClean="0"/>
              <a:t>brain</a:t>
            </a:r>
          </a:p>
          <a:p>
            <a:pPr marL="0" indent="0">
              <a:buNone/>
            </a:pPr>
            <a:endParaRPr lang="en-US" sz="600" dirty="0"/>
          </a:p>
          <a:p>
            <a:r>
              <a:rPr lang="en-US" sz="1900" dirty="0" smtClean="0"/>
              <a:t>The </a:t>
            </a:r>
            <a:r>
              <a:rPr lang="en-US" sz="1900" dirty="0"/>
              <a:t>brain interprets the signals and we hear the </a:t>
            </a:r>
            <a:r>
              <a:rPr lang="en-US" sz="1900" dirty="0" smtClean="0"/>
              <a:t>sound</a:t>
            </a:r>
          </a:p>
          <a:p>
            <a:endParaRPr lang="en-US" sz="600" dirty="0"/>
          </a:p>
          <a:p>
            <a:r>
              <a:rPr lang="en-US" sz="1900" dirty="0"/>
              <a:t>The vestibule helps the brain understand any linear movement of the </a:t>
            </a:r>
            <a:r>
              <a:rPr lang="en-US" sz="1900" dirty="0" smtClean="0"/>
              <a:t>head</a:t>
            </a:r>
          </a:p>
          <a:p>
            <a:endParaRPr lang="en-US" sz="600" dirty="0"/>
          </a:p>
          <a:p>
            <a:r>
              <a:rPr lang="en-US" sz="1900" dirty="0"/>
              <a:t>The semicircular canals help the brain understand any movement if head moves at an angle</a:t>
            </a:r>
            <a:endParaRPr lang="hi-IN" sz="1900" dirty="0"/>
          </a:p>
          <a:p>
            <a:pPr lvl="1">
              <a:buFont typeface="Arial" panose="020B0604020202020204" pitchFamily="34" charset="0"/>
              <a:buChar char="•"/>
            </a:pPr>
            <a:endParaRPr lang="en-US" sz="2000" dirty="0"/>
          </a:p>
          <a:p>
            <a:pPr marL="0" lvl="0" indent="0">
              <a:buNone/>
            </a:pPr>
            <a:endParaRPr lang="en-US" sz="2400" dirty="0"/>
          </a:p>
        </p:txBody>
      </p:sp>
      <p:sp>
        <p:nvSpPr>
          <p:cNvPr id="7" name="Title 1"/>
          <p:cNvSpPr>
            <a:spLocks noGrp="1"/>
          </p:cNvSpPr>
          <p:nvPr>
            <p:ph type="title"/>
          </p:nvPr>
        </p:nvSpPr>
        <p:spPr>
          <a:xfrm>
            <a:off x="457200" y="15652"/>
            <a:ext cx="8229600" cy="760412"/>
          </a:xfrm>
        </p:spPr>
        <p:txBody>
          <a:bodyPr>
            <a:normAutofit/>
          </a:bodyPr>
          <a:lstStyle/>
          <a:p>
            <a:r>
              <a:rPr lang="en-US" sz="3000" dirty="0" smtClean="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696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41832"/>
            <a:ext cx="8229600" cy="1143000"/>
          </a:xfrm>
        </p:spPr>
        <p:txBody>
          <a:bodyPr>
            <a:normAutofit/>
          </a:bodyPr>
          <a:lstStyle/>
          <a:p>
            <a:r>
              <a:rPr lang="en-US" sz="3000" dirty="0" smtClean="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849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a:p>
        </p:txBody>
      </p:sp>
      <p:pic>
        <p:nvPicPr>
          <p:cNvPr id="8" name="Picture 7"/>
          <p:cNvPicPr>
            <a:picLocks/>
          </p:cNvPicPr>
          <p:nvPr/>
        </p:nvPicPr>
        <p:blipFill>
          <a:blip r:embed="rId3" cstate="email">
            <a:extLst>
              <a:ext uri="{28A0092B-C50C-407E-A947-70E740481C1C}">
                <a14:useLocalDpi xmlns:a14="http://schemas.microsoft.com/office/drawing/2010/main"/>
              </a:ext>
            </a:extLst>
          </a:blip>
          <a:stretch>
            <a:fillRect/>
          </a:stretch>
        </p:blipFill>
        <p:spPr>
          <a:xfrm>
            <a:off x="792000" y="2880000"/>
            <a:ext cx="7560000" cy="1440000"/>
          </a:xfrm>
          <a:prstGeom prst="rect">
            <a:avLst/>
          </a:prstGeom>
        </p:spPr>
      </p:pic>
      <p:sp>
        <p:nvSpPr>
          <p:cNvPr id="9" name="Rectangle 8"/>
          <p:cNvSpPr/>
          <p:nvPr/>
        </p:nvSpPr>
        <p:spPr>
          <a:xfrm>
            <a:off x="971600" y="3265820"/>
            <a:ext cx="7200800" cy="584775"/>
          </a:xfrm>
          <a:prstGeom prst="rect">
            <a:avLst/>
          </a:prstGeom>
        </p:spPr>
        <p:txBody>
          <a:bodyPr wrap="square">
            <a:spAutoFit/>
          </a:bodyPr>
          <a:lstStyle/>
          <a:p>
            <a:pPr algn="ctr"/>
            <a:r>
              <a:rPr lang="en-US" sz="3200" b="1" dirty="0" smtClean="0">
                <a:latin typeface="Helvetica" panose="020B0604020202020204" pitchFamily="34" charset="0"/>
                <a:cs typeface="Helvetica" panose="020B0604020202020204" pitchFamily="34" charset="0"/>
              </a:rPr>
              <a:t>Eye </a:t>
            </a:r>
            <a:r>
              <a:rPr lang="en-US" sz="3200" b="1" dirty="0">
                <a:latin typeface="Helvetica" panose="020B0604020202020204" pitchFamily="34" charset="0"/>
                <a:cs typeface="Helvetica" panose="020B0604020202020204" pitchFamily="34" charset="0"/>
              </a:rPr>
              <a:t>and Vision</a:t>
            </a:r>
            <a:endParaRPr lang="en-GB" sz="32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81321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r>
              <a:rPr lang="en-US" sz="3600" b="1" dirty="0" smtClean="0">
                <a:solidFill>
                  <a:schemeClr val="lt1"/>
                </a:solidFill>
                <a:latin typeface="Helvetica Neue"/>
                <a:ea typeface="Helvetica Neue"/>
                <a:cs typeface="Helvetica Neue"/>
              </a:rPr>
              <a:t>Eye and </a:t>
            </a:r>
            <a:r>
              <a:rPr lang="en-US" sz="3600" b="1" dirty="0">
                <a:solidFill>
                  <a:schemeClr val="lt1"/>
                </a:solidFill>
                <a:latin typeface="Helvetica Neue"/>
                <a:ea typeface="Helvetica Neue"/>
                <a:cs typeface="Helvetica Neue"/>
              </a:rPr>
              <a:t>Vision</a:t>
            </a:r>
            <a:endParaRPr lang="en-GB"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dirty="0">
                <a:solidFill>
                  <a:schemeClr val="lt1"/>
                </a:solidFill>
                <a:latin typeface="Helvetica Neue"/>
                <a:ea typeface="Helvetica Neue"/>
                <a:cs typeface="Helvetica Neue"/>
                <a:sym typeface="Helvetica Neue"/>
              </a:rPr>
              <a:t> </a:t>
            </a: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preferRelativeResize="0">
            <a:picLocks/>
          </p:cNvPicPr>
          <p:nvPr/>
        </p:nvPicPr>
        <p:blipFill>
          <a:blip r:embed="rId3" cstate="email">
            <a:extLst>
              <a:ext uri="{28A0092B-C50C-407E-A947-70E740481C1C}">
                <a14:useLocalDpi xmlns:a14="http://schemas.microsoft.com/office/drawing/2010/main"/>
              </a:ext>
            </a:extLst>
          </a:blip>
          <a:stretch>
            <a:fillRect/>
          </a:stretch>
        </p:blipFill>
        <p:spPr>
          <a:xfrm>
            <a:off x="-2068" y="1405598"/>
            <a:ext cx="9144000" cy="5157216"/>
          </a:xfrm>
          <a:prstGeom prst="rect">
            <a:avLst/>
          </a:prstGeom>
        </p:spPr>
      </p:pic>
    </p:spTree>
    <p:extLst>
      <p:ext uri="{BB962C8B-B14F-4D97-AF65-F5344CB8AC3E}">
        <p14:creationId xmlns:p14="http://schemas.microsoft.com/office/powerpoint/2010/main" val="1183998601"/>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a:p>
        </p:txBody>
      </p:sp>
      <p:pic>
        <p:nvPicPr>
          <p:cNvPr id="8" name="Picture 7"/>
          <p:cNvPicPr>
            <a:picLocks/>
          </p:cNvPicPr>
          <p:nvPr/>
        </p:nvPicPr>
        <p:blipFill>
          <a:blip r:embed="rId3" cstate="email">
            <a:extLst>
              <a:ext uri="{28A0092B-C50C-407E-A947-70E740481C1C}">
                <a14:useLocalDpi xmlns:a14="http://schemas.microsoft.com/office/drawing/2010/main"/>
              </a:ext>
            </a:extLst>
          </a:blip>
          <a:stretch>
            <a:fillRect/>
          </a:stretch>
        </p:blipFill>
        <p:spPr>
          <a:xfrm>
            <a:off x="792000" y="2880000"/>
            <a:ext cx="7560000" cy="1440000"/>
          </a:xfrm>
          <a:prstGeom prst="rect">
            <a:avLst/>
          </a:prstGeom>
        </p:spPr>
      </p:pic>
      <p:sp>
        <p:nvSpPr>
          <p:cNvPr id="9" name="Rectangle 8"/>
          <p:cNvSpPr/>
          <p:nvPr/>
        </p:nvSpPr>
        <p:spPr>
          <a:xfrm>
            <a:off x="971600" y="3265820"/>
            <a:ext cx="7200800" cy="584775"/>
          </a:xfrm>
          <a:prstGeom prst="rect">
            <a:avLst/>
          </a:prstGeom>
        </p:spPr>
        <p:txBody>
          <a:bodyPr wrap="square">
            <a:spAutoFit/>
          </a:bodyPr>
          <a:lstStyle/>
          <a:p>
            <a:pPr algn="ctr"/>
            <a:r>
              <a:rPr lang="en-US" sz="3200" b="1" dirty="0">
                <a:latin typeface="Helvetica" panose="020B0604020202020204" pitchFamily="34" charset="0"/>
                <a:cs typeface="Helvetica" panose="020B0604020202020204" pitchFamily="34" charset="0"/>
              </a:rPr>
              <a:t>Mouth – Teeth and Tongue</a:t>
            </a:r>
            <a:endParaRPr lang="en-GB" sz="3200" b="1" dirty="0">
              <a:latin typeface="Helvetica" panose="020B0604020202020204" pitchFamily="34" charset="0"/>
              <a:cs typeface="Helvetica" panose="020B0604020202020204" pitchFamily="34" charset="0"/>
            </a:endParaRP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5500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914400"/>
            <a:ext cx="8534400" cy="5334000"/>
          </a:xfrm>
        </p:spPr>
        <p:txBody>
          <a:bodyPr>
            <a:noAutofit/>
          </a:bodyPr>
          <a:lstStyle/>
          <a:p>
            <a:pPr lvl="0"/>
            <a:r>
              <a:rPr lang="en-US" sz="2000" dirty="0"/>
              <a:t>Eyes are located inside the eye socket</a:t>
            </a:r>
          </a:p>
          <a:p>
            <a:pPr lvl="0"/>
            <a:r>
              <a:rPr lang="en-US" sz="2000" dirty="0"/>
              <a:t>Sclera covers and protects the eyes</a:t>
            </a:r>
          </a:p>
          <a:p>
            <a:pPr lvl="0"/>
            <a:r>
              <a:rPr lang="en-US" sz="2000" dirty="0"/>
              <a:t>Light enters the eye through pupil</a:t>
            </a:r>
          </a:p>
          <a:p>
            <a:pPr lvl="0"/>
            <a:r>
              <a:rPr lang="en-US" sz="2000" dirty="0"/>
              <a:t>Muscles in the iris help the pupil to change shape</a:t>
            </a:r>
          </a:p>
          <a:p>
            <a:pPr lvl="0"/>
            <a:r>
              <a:rPr lang="en-US" sz="2000" dirty="0"/>
              <a:t>Conjunctiva produces mucous, which lubricates and protects the eyes and eyelids</a:t>
            </a:r>
          </a:p>
          <a:p>
            <a:pPr lvl="0"/>
            <a:r>
              <a:rPr lang="en-US" sz="2000" dirty="0"/>
              <a:t>Cornea  helps make the vision clearer</a:t>
            </a:r>
          </a:p>
          <a:p>
            <a:pPr lvl="0"/>
            <a:r>
              <a:rPr lang="en-US" sz="2000" dirty="0"/>
              <a:t>Lens and the ciliary muscles help the eye focus on objects</a:t>
            </a:r>
          </a:p>
          <a:p>
            <a:pPr lvl="0"/>
            <a:r>
              <a:rPr lang="en-US" sz="2000" dirty="0"/>
              <a:t>Aqueous humor in anterior chamber nourishes the eye and keeps it healthy</a:t>
            </a:r>
          </a:p>
          <a:p>
            <a:pPr lvl="0"/>
            <a:r>
              <a:rPr lang="en-US" sz="2000" dirty="0"/>
              <a:t>Vitreous humor in vitreous chamber gives the round shape to the eyes </a:t>
            </a:r>
          </a:p>
          <a:p>
            <a:pPr marL="0" indent="0">
              <a:buNone/>
            </a:pPr>
            <a:endParaRPr lang="en-US" sz="2400" b="1" dirty="0" smtClean="0">
              <a:latin typeface="+mj-lt"/>
            </a:endParaRPr>
          </a:p>
          <a:p>
            <a:endParaRPr lang="en-US" sz="2400" b="1" dirty="0" smtClean="0">
              <a:latin typeface="+mj-lt"/>
            </a:endParaRPr>
          </a:p>
        </p:txBody>
      </p:sp>
      <p:sp>
        <p:nvSpPr>
          <p:cNvPr id="6" name="Title 1"/>
          <p:cNvSpPr>
            <a:spLocks noGrp="1"/>
          </p:cNvSpPr>
          <p:nvPr>
            <p:ph type="title"/>
          </p:nvPr>
        </p:nvSpPr>
        <p:spPr>
          <a:xfrm>
            <a:off x="457200" y="15652"/>
            <a:ext cx="8229600" cy="760412"/>
          </a:xfrm>
        </p:spPr>
        <p:txBody>
          <a:bodyPr>
            <a:normAutofit/>
          </a:bodyPr>
          <a:lstStyle/>
          <a:p>
            <a:r>
              <a:rPr lang="en-US" sz="3000" dirty="0" smtClean="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19</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6962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914400"/>
            <a:ext cx="8229600" cy="5334000"/>
          </a:xfrm>
        </p:spPr>
        <p:txBody>
          <a:bodyPr>
            <a:noAutofit/>
          </a:bodyPr>
          <a:lstStyle/>
          <a:p>
            <a:pPr lvl="0"/>
            <a:r>
              <a:rPr lang="en-US" sz="2000" dirty="0"/>
              <a:t>A clear image can be seen when the reflected light from an object strikes the macula</a:t>
            </a:r>
          </a:p>
          <a:p>
            <a:pPr lvl="0"/>
            <a:r>
              <a:rPr lang="en-US" sz="2000" dirty="0"/>
              <a:t>The following process describes how we see objects:</a:t>
            </a:r>
          </a:p>
          <a:p>
            <a:pPr lvl="1">
              <a:buFont typeface="Arial" panose="020B0604020202020204" pitchFamily="34" charset="0"/>
              <a:buChar char="•"/>
            </a:pPr>
            <a:r>
              <a:rPr lang="en-US" sz="2000" dirty="0"/>
              <a:t>When light reflects from an object, the cornea bends the light rays before they enter the eye through the pupil</a:t>
            </a:r>
          </a:p>
          <a:p>
            <a:pPr lvl="1">
              <a:buFont typeface="Arial" panose="020B0604020202020204" pitchFamily="34" charset="0"/>
              <a:buChar char="•"/>
            </a:pPr>
            <a:r>
              <a:rPr lang="en-US" sz="2000" dirty="0"/>
              <a:t>The light ray strikes the retina</a:t>
            </a:r>
          </a:p>
          <a:p>
            <a:pPr lvl="1">
              <a:buFont typeface="Arial" panose="020B0604020202020204" pitchFamily="34" charset="0"/>
              <a:buChar char="•"/>
            </a:pPr>
            <a:r>
              <a:rPr lang="en-US" sz="2000" dirty="0"/>
              <a:t>The rods and cones in the retina convert the light into signals </a:t>
            </a:r>
          </a:p>
          <a:p>
            <a:pPr lvl="1">
              <a:buFont typeface="Arial" panose="020B0604020202020204" pitchFamily="34" charset="0"/>
              <a:buChar char="•"/>
            </a:pPr>
            <a:r>
              <a:rPr lang="en-US" sz="2000" dirty="0"/>
              <a:t>The optic nerve transmits the signals to the brain</a:t>
            </a:r>
          </a:p>
          <a:p>
            <a:pPr lvl="1">
              <a:buFont typeface="Arial" panose="020B0604020202020204" pitchFamily="34" charset="0"/>
              <a:buChar char="•"/>
            </a:pPr>
            <a:r>
              <a:rPr lang="en-US" sz="2000" dirty="0"/>
              <a:t>The brain interprets the image, enabling us to see the object</a:t>
            </a:r>
          </a:p>
          <a:p>
            <a:endParaRPr lang="en-US" sz="2400" b="1" dirty="0" smtClean="0"/>
          </a:p>
          <a:p>
            <a:pPr marL="0" indent="0">
              <a:buNone/>
            </a:pPr>
            <a:endParaRPr lang="en-US" sz="2400" b="1" dirty="0" smtClean="0"/>
          </a:p>
        </p:txBody>
      </p:sp>
      <p:sp>
        <p:nvSpPr>
          <p:cNvPr id="6" name="Title 1"/>
          <p:cNvSpPr>
            <a:spLocks noGrp="1"/>
          </p:cNvSpPr>
          <p:nvPr>
            <p:ph type="title"/>
          </p:nvPr>
        </p:nvSpPr>
        <p:spPr>
          <a:xfrm>
            <a:off x="457200" y="15652"/>
            <a:ext cx="8229600" cy="760412"/>
          </a:xfrm>
        </p:spPr>
        <p:txBody>
          <a:bodyPr>
            <a:normAutofit/>
          </a:bodyPr>
          <a:lstStyle/>
          <a:p>
            <a:r>
              <a:rPr lang="en-US" sz="3000" dirty="0" smtClean="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b="1" dirty="0" smtClean="0">
                <a:latin typeface="Helvetica" panose="020B0604020202020204" pitchFamily="34" charset="0"/>
                <a:cs typeface="Helvetica" panose="020B0604020202020204" pitchFamily="34" charset="0"/>
              </a:rPr>
              <a:t>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962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41832"/>
            <a:ext cx="8229600" cy="1143000"/>
          </a:xfrm>
        </p:spPr>
        <p:txBody>
          <a:bodyPr>
            <a:normAutofit/>
          </a:bodyPr>
          <a:lstStyle/>
          <a:p>
            <a:r>
              <a:rPr lang="en-US" sz="3000" dirty="0" smtClean="0"/>
              <a:t>Any Questions?</a:t>
            </a:r>
            <a:endParaRPr lang="en-US" sz="3000" dirty="0"/>
          </a:p>
        </p:txBody>
      </p:sp>
      <p:sp>
        <p:nvSpPr>
          <p:cNvPr id="3" name="TextBox 2"/>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a:t>
            </a:r>
            <a:r>
              <a:rPr lang="en-US" sz="1000" b="1" dirty="0">
                <a:latin typeface="Helvetica" panose="020B0604020202020204" pitchFamily="34" charset="0"/>
                <a:cs typeface="Helvetica" panose="020B0604020202020204" pitchFamily="34" charset="0"/>
              </a:rPr>
              <a:t>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849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a:p>
        </p:txBody>
      </p:sp>
      <p:pic>
        <p:nvPicPr>
          <p:cNvPr id="8" name="Picture 7"/>
          <p:cNvPicPr>
            <a:picLocks/>
          </p:cNvPicPr>
          <p:nvPr/>
        </p:nvPicPr>
        <p:blipFill>
          <a:blip r:embed="rId3" cstate="email">
            <a:extLst>
              <a:ext uri="{28A0092B-C50C-407E-A947-70E740481C1C}">
                <a14:useLocalDpi xmlns:a14="http://schemas.microsoft.com/office/drawing/2010/main"/>
              </a:ext>
            </a:extLst>
          </a:blip>
          <a:stretch>
            <a:fillRect/>
          </a:stretch>
        </p:blipFill>
        <p:spPr>
          <a:xfrm>
            <a:off x="792000" y="2880000"/>
            <a:ext cx="7560000" cy="1440000"/>
          </a:xfrm>
          <a:prstGeom prst="rect">
            <a:avLst/>
          </a:prstGeom>
        </p:spPr>
      </p:pic>
      <p:sp>
        <p:nvSpPr>
          <p:cNvPr id="9" name="Rectangle 8"/>
          <p:cNvSpPr/>
          <p:nvPr/>
        </p:nvSpPr>
        <p:spPr>
          <a:xfrm>
            <a:off x="971600" y="3265820"/>
            <a:ext cx="7200800" cy="584775"/>
          </a:xfrm>
          <a:prstGeom prst="rect">
            <a:avLst/>
          </a:prstGeom>
        </p:spPr>
        <p:txBody>
          <a:bodyPr wrap="square">
            <a:spAutoFit/>
          </a:bodyPr>
          <a:lstStyle/>
          <a:p>
            <a:pPr algn="ctr"/>
            <a:r>
              <a:rPr lang="en-US" sz="3200" b="1" dirty="0" smtClean="0">
                <a:latin typeface="Helvetica" panose="020B0604020202020204" pitchFamily="34" charset="0"/>
                <a:cs typeface="Helvetica" panose="020B0604020202020204" pitchFamily="34" charset="0"/>
              </a:rPr>
              <a:t>The </a:t>
            </a:r>
            <a:r>
              <a:rPr lang="en-US" sz="3200" b="1" dirty="0">
                <a:latin typeface="Helvetica" panose="020B0604020202020204" pitchFamily="34" charset="0"/>
                <a:cs typeface="Helvetica" panose="020B0604020202020204" pitchFamily="34" charset="0"/>
              </a:rPr>
              <a:t>Nervous System</a:t>
            </a:r>
          </a:p>
        </p:txBody>
      </p:sp>
      <p:sp>
        <p:nvSpPr>
          <p:cNvPr id="5" name="TextBox 4"/>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78803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r>
              <a:rPr lang="en-US" sz="3600" b="1" dirty="0" smtClean="0">
                <a:solidFill>
                  <a:schemeClr val="lt1"/>
                </a:solidFill>
                <a:latin typeface="Helvetica Neue"/>
                <a:ea typeface="Helvetica Neue"/>
                <a:cs typeface="Helvetica Neue"/>
              </a:rPr>
              <a:t>The </a:t>
            </a:r>
            <a:r>
              <a:rPr lang="en-US" sz="3600" b="1" dirty="0">
                <a:solidFill>
                  <a:schemeClr val="lt1"/>
                </a:solidFill>
                <a:latin typeface="Helvetica Neue"/>
                <a:ea typeface="Helvetica Neue"/>
                <a:cs typeface="Helvetica Neue"/>
              </a:rPr>
              <a:t>Nervous System</a:t>
            </a:r>
          </a:p>
          <a:p>
            <a:pPr marL="0" marR="0" lvl="0" indent="0" algn="l" rtl="0">
              <a:spcBef>
                <a:spcPts val="0"/>
              </a:spcBef>
              <a:buSzPct val="25000"/>
              <a:buNone/>
            </a:pPr>
            <a:r>
              <a:rPr lang="en-SG" sz="3600" b="1" dirty="0" smtClean="0">
                <a:solidFill>
                  <a:schemeClr val="lt1"/>
                </a:solidFill>
                <a:latin typeface="Helvetica Neue"/>
                <a:ea typeface="Helvetica Neue"/>
                <a:cs typeface="Helvetica Neue"/>
                <a:sym typeface="Helvetica Neue"/>
              </a:rPr>
              <a:t> </a:t>
            </a:r>
            <a:endParaRPr lang="en-SG" sz="3600" b="1"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1403251"/>
            <a:ext cx="9144000" cy="5155660"/>
          </a:xfrm>
          <a:prstGeom prst="rect">
            <a:avLst/>
          </a:prstGeom>
        </p:spPr>
      </p:pic>
    </p:spTree>
    <p:extLst>
      <p:ext uri="{BB962C8B-B14F-4D97-AF65-F5344CB8AC3E}">
        <p14:creationId xmlns:p14="http://schemas.microsoft.com/office/powerpoint/2010/main" val="1022627963"/>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914400"/>
            <a:ext cx="8229600" cy="5059363"/>
          </a:xfrm>
        </p:spPr>
        <p:txBody>
          <a:bodyPr>
            <a:noAutofit/>
          </a:bodyPr>
          <a:lstStyle/>
          <a:p>
            <a:pPr lvl="0"/>
            <a:r>
              <a:rPr lang="en-US" sz="2000" dirty="0" smtClean="0"/>
              <a:t>The nervous system consists of:</a:t>
            </a:r>
          </a:p>
          <a:p>
            <a:pPr lvl="1">
              <a:buFont typeface="Arial" panose="020B0604020202020204" pitchFamily="34" charset="0"/>
              <a:buChar char="•"/>
            </a:pPr>
            <a:r>
              <a:rPr lang="en-US" sz="2000" dirty="0" smtClean="0"/>
              <a:t>Brain</a:t>
            </a:r>
          </a:p>
          <a:p>
            <a:pPr lvl="1">
              <a:buFont typeface="Arial" panose="020B0604020202020204" pitchFamily="34" charset="0"/>
              <a:buChar char="•"/>
            </a:pPr>
            <a:r>
              <a:rPr lang="en-US" sz="2000" dirty="0" smtClean="0"/>
              <a:t>Spinal cord </a:t>
            </a:r>
          </a:p>
          <a:p>
            <a:pPr lvl="1">
              <a:buFont typeface="Arial" panose="020B0604020202020204" pitchFamily="34" charset="0"/>
              <a:buChar char="•"/>
            </a:pPr>
            <a:r>
              <a:rPr lang="en-US" sz="2000" dirty="0" smtClean="0"/>
              <a:t>Nerves</a:t>
            </a:r>
          </a:p>
          <a:p>
            <a:pPr lvl="0"/>
            <a:r>
              <a:rPr lang="en-US" sz="2000" dirty="0" smtClean="0"/>
              <a:t>The nervous system is made up of millions of neurons connected together </a:t>
            </a:r>
          </a:p>
          <a:p>
            <a:pPr lvl="0"/>
            <a:r>
              <a:rPr lang="en-US" sz="2000" dirty="0" smtClean="0"/>
              <a:t>The </a:t>
            </a:r>
            <a:r>
              <a:rPr lang="en-US" sz="2000" dirty="0"/>
              <a:t>nervous system can be divided into:</a:t>
            </a:r>
          </a:p>
          <a:p>
            <a:pPr lvl="1">
              <a:buFont typeface="Arial" panose="020B0604020202020204" pitchFamily="34" charset="0"/>
              <a:buChar char="•"/>
            </a:pPr>
            <a:r>
              <a:rPr lang="en-US" sz="2000" dirty="0"/>
              <a:t>The central nervous system with brain and spinal cord </a:t>
            </a:r>
          </a:p>
          <a:p>
            <a:pPr lvl="1">
              <a:buFont typeface="Arial" panose="020B0604020202020204" pitchFamily="34" charset="0"/>
              <a:buChar char="•"/>
            </a:pPr>
            <a:r>
              <a:rPr lang="en-US" sz="2000" dirty="0"/>
              <a:t>The peripheral nervous system with </a:t>
            </a:r>
            <a:r>
              <a:rPr lang="en-US" sz="2000" dirty="0" smtClean="0"/>
              <a:t>nerves</a:t>
            </a:r>
          </a:p>
          <a:p>
            <a:pPr lvl="0"/>
            <a:r>
              <a:rPr lang="en-US" sz="2000" dirty="0"/>
              <a:t>The parts of the brain are:</a:t>
            </a:r>
          </a:p>
          <a:p>
            <a:pPr lvl="1">
              <a:buFont typeface="Arial" panose="020B0604020202020204" pitchFamily="34" charset="0"/>
              <a:buChar char="•"/>
            </a:pPr>
            <a:r>
              <a:rPr lang="en-US" sz="2000" dirty="0"/>
              <a:t>Cerebrum, which controls the sense organs, movement, speech, learning, imagination, intelligence, and memory</a:t>
            </a:r>
          </a:p>
          <a:p>
            <a:pPr lvl="1">
              <a:buFont typeface="Arial" panose="020B0604020202020204" pitchFamily="34" charset="0"/>
              <a:buChar char="•"/>
            </a:pPr>
            <a:r>
              <a:rPr lang="en-US" sz="2000" dirty="0"/>
              <a:t>Cerebellum, which controls the movements of the muscles</a:t>
            </a:r>
          </a:p>
          <a:p>
            <a:pPr lvl="1">
              <a:buFont typeface="Arial" panose="020B0604020202020204" pitchFamily="34" charset="0"/>
              <a:buChar char="•"/>
            </a:pPr>
            <a:r>
              <a:rPr lang="en-US" sz="2000" dirty="0"/>
              <a:t>Brain stem, which controls the autonomic actions </a:t>
            </a:r>
          </a:p>
          <a:p>
            <a:pPr marL="57150" indent="0">
              <a:buNone/>
            </a:pPr>
            <a:endParaRPr lang="en-US" sz="2400" dirty="0"/>
          </a:p>
        </p:txBody>
      </p:sp>
      <p:sp>
        <p:nvSpPr>
          <p:cNvPr id="6" name="Title 1"/>
          <p:cNvSpPr>
            <a:spLocks noGrp="1"/>
          </p:cNvSpPr>
          <p:nvPr>
            <p:ph type="title"/>
          </p:nvPr>
        </p:nvSpPr>
        <p:spPr>
          <a:xfrm>
            <a:off x="457200" y="15652"/>
            <a:ext cx="8229600" cy="760412"/>
          </a:xfrm>
        </p:spPr>
        <p:txBody>
          <a:bodyPr>
            <a:normAutofit/>
          </a:bodyPr>
          <a:lstStyle/>
          <a:p>
            <a:r>
              <a:rPr lang="en-US" sz="3000" dirty="0" smtClean="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a:t>
            </a:r>
            <a:r>
              <a:rPr lang="en-US" sz="1000" b="1" dirty="0">
                <a:latin typeface="Helvetica" panose="020B0604020202020204" pitchFamily="34" charset="0"/>
                <a:cs typeface="Helvetica" panose="020B0604020202020204" pitchFamily="34" charset="0"/>
              </a:rPr>
              <a:t>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6962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1752" y="914400"/>
            <a:ext cx="8229600" cy="5135563"/>
          </a:xfrm>
        </p:spPr>
        <p:txBody>
          <a:bodyPr>
            <a:noAutofit/>
          </a:bodyPr>
          <a:lstStyle/>
          <a:p>
            <a:pPr lvl="0"/>
            <a:r>
              <a:rPr lang="en-US" sz="2000" dirty="0" smtClean="0"/>
              <a:t>The </a:t>
            </a:r>
            <a:r>
              <a:rPr lang="en-US" sz="2000" dirty="0"/>
              <a:t>brain is connected to the spinal cord and cranial nerves </a:t>
            </a:r>
          </a:p>
          <a:p>
            <a:pPr lvl="0"/>
            <a:r>
              <a:rPr lang="en-US" sz="2000" dirty="0"/>
              <a:t>The spinal cord is attached to the brain and 31 spinal nerves </a:t>
            </a:r>
            <a:endParaRPr lang="en-US" sz="2000" dirty="0" smtClean="0"/>
          </a:p>
          <a:p>
            <a:pPr lvl="0"/>
            <a:r>
              <a:rPr lang="en-US" sz="2000" dirty="0"/>
              <a:t>The peripheral nervous system can be divided into:</a:t>
            </a:r>
          </a:p>
          <a:p>
            <a:pPr lvl="1">
              <a:buFont typeface="Arial" panose="020B0604020202020204" pitchFamily="34" charset="0"/>
              <a:buChar char="•"/>
            </a:pPr>
            <a:r>
              <a:rPr lang="en-US" sz="2000" dirty="0"/>
              <a:t>The somatic nervous system involved in conscious actions</a:t>
            </a:r>
          </a:p>
          <a:p>
            <a:pPr lvl="1">
              <a:buFont typeface="Arial" panose="020B0604020202020204" pitchFamily="34" charset="0"/>
              <a:buChar char="•"/>
            </a:pPr>
            <a:r>
              <a:rPr lang="en-US" sz="2000" dirty="0"/>
              <a:t>The autonomic nervous system involved in autonomic actions</a:t>
            </a:r>
          </a:p>
          <a:p>
            <a:pPr lvl="0"/>
            <a:r>
              <a:rPr lang="en-US" sz="2000" dirty="0"/>
              <a:t>Brain controls and coordinates all the conscious actions in the body</a:t>
            </a:r>
          </a:p>
          <a:p>
            <a:r>
              <a:rPr lang="en-US" sz="2000" dirty="0"/>
              <a:t>Spinal cord controls and coordinates some of the autonomic actions</a:t>
            </a:r>
          </a:p>
          <a:p>
            <a:pPr marL="0" lvl="0" indent="0">
              <a:buNone/>
            </a:pPr>
            <a:endParaRPr lang="en-US" sz="2000" dirty="0"/>
          </a:p>
        </p:txBody>
      </p:sp>
      <p:sp>
        <p:nvSpPr>
          <p:cNvPr id="6" name="Title 1"/>
          <p:cNvSpPr>
            <a:spLocks noGrp="1"/>
          </p:cNvSpPr>
          <p:nvPr>
            <p:ph type="title"/>
          </p:nvPr>
        </p:nvSpPr>
        <p:spPr>
          <a:xfrm>
            <a:off x="457200" y="15652"/>
            <a:ext cx="8229600" cy="760412"/>
          </a:xfrm>
        </p:spPr>
        <p:txBody>
          <a:bodyPr>
            <a:normAutofit/>
          </a:bodyPr>
          <a:lstStyle/>
          <a:p>
            <a:r>
              <a:rPr lang="en-US" sz="3000" dirty="0" smtClean="0"/>
              <a:t>Summary</a:t>
            </a:r>
            <a:endParaRPr lang="en-US" sz="30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05989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41832"/>
            <a:ext cx="8229600" cy="1143000"/>
          </a:xfrm>
        </p:spPr>
        <p:txBody>
          <a:bodyPr>
            <a:normAutofit/>
          </a:bodyPr>
          <a:lstStyle/>
          <a:p>
            <a:r>
              <a:rPr lang="en-US" sz="3600" dirty="0" smtClean="0"/>
              <a:t>Any Questions?</a:t>
            </a:r>
            <a:endParaRPr lang="en-US" sz="3600" dirty="0"/>
          </a:p>
        </p:txBody>
      </p:sp>
      <p:sp>
        <p:nvSpPr>
          <p:cNvPr id="4" name="TextBox 3"/>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a:t>
            </a:r>
            <a:r>
              <a:rPr lang="en-US" sz="1000" b="1" dirty="0">
                <a:latin typeface="Helvetica" panose="020B0604020202020204" pitchFamily="34" charset="0"/>
                <a:cs typeface="Helvetica" panose="020B0604020202020204" pitchFamily="34" charset="0"/>
              </a:rPr>
              <a:t>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84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0" y="-18373"/>
            <a:ext cx="9144000" cy="6876373"/>
          </a:xfrm>
          <a:prstGeom prst="rect">
            <a:avLst/>
          </a:prstGeom>
          <a:ln>
            <a:solidFill>
              <a:srgbClr val="7030A0"/>
            </a:solidFill>
          </a:ln>
        </p:spPr>
      </p:pic>
    </p:spTree>
    <p:extLst>
      <p:ext uri="{BB962C8B-B14F-4D97-AF65-F5344CB8AC3E}">
        <p14:creationId xmlns:p14="http://schemas.microsoft.com/office/powerpoint/2010/main" val="14993763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pPr>
              <a:buSzPct val="25000"/>
            </a:pPr>
            <a:r>
              <a:rPr lang="en-US" sz="3600" b="1" dirty="0" smtClean="0">
                <a:solidFill>
                  <a:schemeClr val="lt1"/>
                </a:solidFill>
                <a:latin typeface="Helvetica Neue"/>
                <a:ea typeface="Helvetica Neue"/>
                <a:cs typeface="Helvetica Neue"/>
              </a:rPr>
              <a:t>Mouth </a:t>
            </a:r>
            <a:r>
              <a:rPr lang="en-US" sz="3600" b="1" dirty="0">
                <a:solidFill>
                  <a:schemeClr val="lt1"/>
                </a:solidFill>
                <a:latin typeface="Helvetica Neue"/>
                <a:ea typeface="Helvetica Neue"/>
                <a:cs typeface="Helvetica Neue"/>
              </a:rPr>
              <a:t>– Teeth and </a:t>
            </a:r>
            <a:r>
              <a:rPr lang="en-US" sz="3600" b="1" dirty="0" smtClean="0">
                <a:solidFill>
                  <a:schemeClr val="lt1"/>
                </a:solidFill>
                <a:latin typeface="Helvetica Neue"/>
                <a:ea typeface="Helvetica Neue"/>
                <a:cs typeface="Helvetica Neue"/>
              </a:rPr>
              <a:t>Tongue</a:t>
            </a:r>
            <a:endParaRPr lang="en-US" sz="3600" b="1" dirty="0">
              <a:solidFill>
                <a:schemeClr val="lt1"/>
              </a:solidFill>
              <a:latin typeface="Helvetica Neue"/>
              <a:ea typeface="Helvetica Neue"/>
              <a:cs typeface="Helvetica Neue"/>
            </a:endParaRPr>
          </a:p>
          <a:p>
            <a:pPr marL="0" marR="0" lvl="0" indent="0" algn="l" rtl="0">
              <a:spcBef>
                <a:spcPts val="0"/>
              </a:spcBef>
              <a:buSzPct val="25000"/>
              <a:buNone/>
            </a:pPr>
            <a:r>
              <a:rPr lang="en-SG" sz="3600" b="1" i="0" u="none" strike="noStrike" cap="none" baseline="0" dirty="0" smtClean="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p:cNvPicPr preferRelativeResize="0">
            <a:picLocks/>
          </p:cNvPicPr>
          <p:nvPr/>
        </p:nvPicPr>
        <p:blipFill>
          <a:blip r:embed="rId3">
            <a:extLst>
              <a:ext uri="{28A0092B-C50C-407E-A947-70E740481C1C}">
                <a14:useLocalDpi xmlns:a14="http://schemas.microsoft.com/office/drawing/2010/main"/>
              </a:ext>
            </a:extLst>
          </a:blip>
          <a:stretch>
            <a:fillRect/>
          </a:stretch>
        </p:blipFill>
        <p:spPr>
          <a:xfrm>
            <a:off x="-12129" y="1400175"/>
            <a:ext cx="9144000" cy="5157216"/>
          </a:xfrm>
          <a:prstGeom prst="rect">
            <a:avLst/>
          </a:prstGeom>
        </p:spPr>
      </p:pic>
    </p:spTree>
    <p:extLst>
      <p:ext uri="{BB962C8B-B14F-4D97-AF65-F5344CB8AC3E}">
        <p14:creationId xmlns:p14="http://schemas.microsoft.com/office/powerpoint/2010/main" val="2253284719"/>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5610944"/>
          </a:xfrm>
        </p:spPr>
        <p:txBody>
          <a:bodyPr>
            <a:noAutofit/>
          </a:bodyPr>
          <a:lstStyle/>
          <a:p>
            <a:pPr lvl="0"/>
            <a:r>
              <a:rPr lang="en-US" sz="2000" dirty="0" smtClean="0"/>
              <a:t>An adult has 32 permanent teeth. In each quadrant, there are:</a:t>
            </a:r>
          </a:p>
          <a:p>
            <a:pPr marL="742950" lvl="3" indent="-285750">
              <a:buFont typeface="Arial" panose="020B0604020202020204" pitchFamily="34" charset="0"/>
              <a:buChar char="•"/>
            </a:pPr>
            <a:r>
              <a:rPr lang="en-US" dirty="0"/>
              <a:t>2 incisors</a:t>
            </a:r>
          </a:p>
          <a:p>
            <a:pPr marL="742950" lvl="3" indent="-285750">
              <a:buFont typeface="Arial" panose="020B0604020202020204" pitchFamily="34" charset="0"/>
              <a:buChar char="•"/>
            </a:pPr>
            <a:r>
              <a:rPr lang="en-US" dirty="0"/>
              <a:t>1 canine</a:t>
            </a:r>
          </a:p>
          <a:p>
            <a:pPr lvl="0"/>
            <a:endParaRPr lang="en-US" sz="2000" dirty="0" smtClean="0"/>
          </a:p>
          <a:p>
            <a:pPr lvl="0"/>
            <a:r>
              <a:rPr lang="en-US" sz="2000" dirty="0" smtClean="0"/>
              <a:t>The visible part of the tooth is the crown and the part embedded in the jaw is the root</a:t>
            </a:r>
          </a:p>
          <a:p>
            <a:pPr lvl="0"/>
            <a:endParaRPr lang="en-US" sz="2000" dirty="0" smtClean="0"/>
          </a:p>
          <a:p>
            <a:pPr lvl="0"/>
            <a:r>
              <a:rPr lang="en-US" sz="2000" dirty="0" smtClean="0"/>
              <a:t>The gum helps attach the tooth to the jaw</a:t>
            </a:r>
          </a:p>
          <a:p>
            <a:pPr lvl="0"/>
            <a:endParaRPr lang="en-US" sz="2000" dirty="0" smtClean="0"/>
          </a:p>
          <a:p>
            <a:pPr lvl="0"/>
            <a:r>
              <a:rPr lang="en-US" sz="2000" dirty="0" smtClean="0"/>
              <a:t>The parts of a tooth are:</a:t>
            </a:r>
          </a:p>
          <a:p>
            <a:pPr lvl="2"/>
            <a:r>
              <a:rPr lang="en-US" sz="2000" dirty="0" smtClean="0"/>
              <a:t>Enamel</a:t>
            </a:r>
          </a:p>
          <a:p>
            <a:pPr lvl="2"/>
            <a:r>
              <a:rPr lang="en-US" sz="2000" dirty="0" smtClean="0"/>
              <a:t>Dentine</a:t>
            </a:r>
          </a:p>
          <a:p>
            <a:pPr lvl="2"/>
            <a:r>
              <a:rPr lang="en-US" sz="2000" dirty="0" smtClean="0"/>
              <a:t>Cementum</a:t>
            </a:r>
          </a:p>
          <a:p>
            <a:pPr lvl="0"/>
            <a:r>
              <a:rPr lang="en-US" sz="2000" dirty="0" smtClean="0"/>
              <a:t>The </a:t>
            </a:r>
            <a:r>
              <a:rPr lang="en-US" sz="2000" dirty="0"/>
              <a:t>tongue is attached at the back to hyoid bone in the throat and at the bottom of mouth by frenulum</a:t>
            </a:r>
          </a:p>
          <a:p>
            <a:pPr marL="114300" indent="0">
              <a:buNone/>
            </a:pPr>
            <a:endParaRPr lang="en-US" sz="2000" dirty="0" smtClean="0"/>
          </a:p>
          <a:p>
            <a:pPr marL="914400" lvl="2" indent="0">
              <a:buNone/>
            </a:pPr>
            <a:endParaRPr lang="en-US" sz="2000" dirty="0" smtClean="0"/>
          </a:p>
          <a:p>
            <a:pPr lvl="1"/>
            <a:endParaRPr lang="hi-IN" sz="2000" dirty="0" smtClean="0"/>
          </a:p>
          <a:p>
            <a:endParaRPr lang="en-US" sz="2000" dirty="0" smtClean="0"/>
          </a:p>
          <a:p>
            <a:endParaRPr lang="en-US" sz="2000" dirty="0" smtClean="0"/>
          </a:p>
          <a:p>
            <a:endParaRPr lang="en-US" sz="2000" dirty="0" smtClean="0"/>
          </a:p>
        </p:txBody>
      </p:sp>
      <p:sp>
        <p:nvSpPr>
          <p:cNvPr id="5" name="Title 1"/>
          <p:cNvSpPr>
            <a:spLocks noGrp="1"/>
          </p:cNvSpPr>
          <p:nvPr>
            <p:ph type="title"/>
          </p:nvPr>
        </p:nvSpPr>
        <p:spPr>
          <a:xfrm>
            <a:off x="457200" y="15652"/>
            <a:ext cx="8229600" cy="760412"/>
          </a:xfrm>
        </p:spPr>
        <p:txBody>
          <a:bodyPr>
            <a:normAutofit/>
          </a:bodyPr>
          <a:lstStyle/>
          <a:p>
            <a:r>
              <a:rPr lang="en-US" sz="3000" dirty="0" smtClean="0"/>
              <a:t>Summary</a:t>
            </a:r>
            <a:endParaRPr lang="en-US" sz="3000" dirty="0"/>
          </a:p>
        </p:txBody>
      </p:sp>
      <p:sp>
        <p:nvSpPr>
          <p:cNvPr id="7" name="TextBox 6"/>
          <p:cNvSpPr txBox="1"/>
          <p:nvPr/>
        </p:nvSpPr>
        <p:spPr>
          <a:xfrm>
            <a:off x="3059832" y="4521894"/>
            <a:ext cx="2664296" cy="101566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Helvetica" panose="020B0604020202020204" pitchFamily="34" charset="0"/>
                <a:cs typeface="Helvetica" panose="020B0604020202020204" pitchFamily="34" charset="0"/>
              </a:rPr>
              <a:t>Pulp</a:t>
            </a:r>
          </a:p>
          <a:p>
            <a:pPr marL="285750" indent="-285750">
              <a:buFont typeface="Arial" panose="020B0604020202020204" pitchFamily="34" charset="0"/>
              <a:buChar char="•"/>
            </a:pPr>
            <a:r>
              <a:rPr lang="en-US" sz="2000" dirty="0">
                <a:latin typeface="Helvetica" panose="020B0604020202020204" pitchFamily="34" charset="0"/>
                <a:cs typeface="Helvetica" panose="020B0604020202020204" pitchFamily="34" charset="0"/>
              </a:rPr>
              <a:t>Nerves and blood </a:t>
            </a:r>
          </a:p>
          <a:p>
            <a:endParaRPr lang="en-SG" sz="2000" dirty="0"/>
          </a:p>
        </p:txBody>
      </p:sp>
      <p:sp>
        <p:nvSpPr>
          <p:cNvPr id="8" name="TextBox 7"/>
          <p:cNvSpPr txBox="1"/>
          <p:nvPr/>
        </p:nvSpPr>
        <p:spPr>
          <a:xfrm>
            <a:off x="3059832" y="1284124"/>
            <a:ext cx="3240360" cy="1049005"/>
          </a:xfrm>
          <a:prstGeom prst="rect">
            <a:avLst/>
          </a:prstGeom>
          <a:noFill/>
        </p:spPr>
        <p:txBody>
          <a:bodyPr wrap="square" rtlCol="0">
            <a:spAutoFit/>
          </a:bodyPr>
          <a:lstStyle/>
          <a:p>
            <a:pPr marL="285750" lvl="2" indent="-285750">
              <a:spcBef>
                <a:spcPts val="480"/>
              </a:spcBef>
              <a:buFont typeface="Arial" panose="020B0604020202020204" pitchFamily="34" charset="0"/>
              <a:buChar char="•"/>
            </a:pPr>
            <a:r>
              <a:rPr lang="en-US" sz="2000" dirty="0">
                <a:latin typeface="Helvetica" panose="020B0604020202020204" pitchFamily="34" charset="0"/>
                <a:cs typeface="Helvetica" panose="020B0604020202020204" pitchFamily="34" charset="0"/>
              </a:rPr>
              <a:t>2 premolars</a:t>
            </a:r>
          </a:p>
          <a:p>
            <a:pPr marL="285750" lvl="2" indent="-285750">
              <a:spcBef>
                <a:spcPts val="480"/>
              </a:spcBef>
              <a:buFont typeface="Arial" panose="020B0604020202020204" pitchFamily="34" charset="0"/>
              <a:buChar char="•"/>
            </a:pPr>
            <a:r>
              <a:rPr lang="en-US" sz="2000" dirty="0">
                <a:latin typeface="Helvetica" panose="020B0604020202020204" pitchFamily="34" charset="0"/>
                <a:cs typeface="Helvetica" panose="020B0604020202020204" pitchFamily="34" charset="0"/>
              </a:rPr>
              <a:t>3 molars</a:t>
            </a:r>
          </a:p>
          <a:p>
            <a:endParaRPr lang="en-SG" dirty="0"/>
          </a:p>
        </p:txBody>
      </p:sp>
      <p:sp>
        <p:nvSpPr>
          <p:cNvPr id="6" name="TextBox 5"/>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9" name="Rectangle 8"/>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6696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229600" cy="4890864"/>
          </a:xfrm>
        </p:spPr>
        <p:txBody>
          <a:bodyPr>
            <a:normAutofit/>
          </a:bodyPr>
          <a:lstStyle/>
          <a:p>
            <a:pPr lvl="0"/>
            <a:r>
              <a:rPr lang="en-US" sz="2000" dirty="0" smtClean="0"/>
              <a:t>Small </a:t>
            </a:r>
            <a:r>
              <a:rPr lang="en-US" sz="2000" dirty="0"/>
              <a:t>bumps called papillae on tongue contain taste buds with hair cells, nerves and blood supply</a:t>
            </a:r>
          </a:p>
          <a:p>
            <a:pPr lvl="0"/>
            <a:endParaRPr lang="en-US" sz="2000" dirty="0" smtClean="0"/>
          </a:p>
          <a:p>
            <a:pPr lvl="0"/>
            <a:r>
              <a:rPr lang="en-US" sz="2000" dirty="0" smtClean="0"/>
              <a:t>Each </a:t>
            </a:r>
            <a:r>
              <a:rPr lang="en-US" sz="2000" dirty="0"/>
              <a:t>taste bud can detect four tastes, which are sweet, sour, salty and bitter </a:t>
            </a:r>
          </a:p>
          <a:p>
            <a:pPr lvl="0"/>
            <a:endParaRPr lang="en-US" sz="2000" dirty="0" smtClean="0"/>
          </a:p>
          <a:p>
            <a:pPr lvl="0"/>
            <a:r>
              <a:rPr lang="en-US" sz="2000" dirty="0" smtClean="0"/>
              <a:t>The </a:t>
            </a:r>
            <a:r>
              <a:rPr lang="en-US" sz="2000" dirty="0"/>
              <a:t>following process describes how we can taste food:</a:t>
            </a:r>
          </a:p>
          <a:p>
            <a:pPr lvl="1">
              <a:buFont typeface="Arial" panose="020B0604020202020204" pitchFamily="34" charset="0"/>
              <a:buChar char="•"/>
            </a:pPr>
            <a:r>
              <a:rPr lang="en-US" sz="2000" dirty="0"/>
              <a:t>The hair on the taste buds detect the taste</a:t>
            </a:r>
          </a:p>
          <a:p>
            <a:pPr lvl="1">
              <a:buFont typeface="Arial" panose="020B0604020202020204" pitchFamily="34" charset="0"/>
              <a:buChar char="•"/>
            </a:pPr>
            <a:r>
              <a:rPr lang="en-US" sz="2000" dirty="0"/>
              <a:t>It sends signals to the nerves</a:t>
            </a:r>
          </a:p>
          <a:p>
            <a:pPr lvl="1">
              <a:buFont typeface="Arial" panose="020B0604020202020204" pitchFamily="34" charset="0"/>
              <a:buChar char="•"/>
            </a:pPr>
            <a:r>
              <a:rPr lang="en-US" sz="2000" dirty="0"/>
              <a:t>The nerves transmit the signal to the brain</a:t>
            </a:r>
          </a:p>
          <a:p>
            <a:pPr lvl="1">
              <a:buFont typeface="Arial" panose="020B0604020202020204" pitchFamily="34" charset="0"/>
              <a:buChar char="•"/>
            </a:pPr>
            <a:r>
              <a:rPr lang="en-US" sz="2000" dirty="0"/>
              <a:t>The brain interprets the signals and we taste a food or drink</a:t>
            </a:r>
          </a:p>
          <a:p>
            <a:pPr marL="114300" indent="0">
              <a:buNone/>
            </a:pPr>
            <a:endParaRPr lang="en-US" sz="2000" dirty="0" smtClean="0"/>
          </a:p>
          <a:p>
            <a:pPr marL="914400" lvl="2" indent="0">
              <a:buNone/>
            </a:pPr>
            <a:endParaRPr lang="en-US" sz="1800" dirty="0" smtClean="0"/>
          </a:p>
          <a:p>
            <a:pPr lvl="1"/>
            <a:endParaRPr lang="hi-IN" sz="1800" dirty="0" smtClean="0"/>
          </a:p>
          <a:p>
            <a:endParaRPr lang="en-US" sz="1800" dirty="0" smtClean="0"/>
          </a:p>
          <a:p>
            <a:endParaRPr lang="en-US" sz="1800" dirty="0" smtClean="0"/>
          </a:p>
          <a:p>
            <a:endParaRPr lang="en-US" sz="1800" dirty="0" smtClean="0"/>
          </a:p>
        </p:txBody>
      </p:sp>
      <p:sp>
        <p:nvSpPr>
          <p:cNvPr id="5" name="Title 1"/>
          <p:cNvSpPr>
            <a:spLocks noGrp="1"/>
          </p:cNvSpPr>
          <p:nvPr>
            <p:ph type="title"/>
          </p:nvPr>
        </p:nvSpPr>
        <p:spPr>
          <a:xfrm>
            <a:off x="457200" y="15652"/>
            <a:ext cx="8229600" cy="760412"/>
          </a:xfrm>
        </p:spPr>
        <p:txBody>
          <a:bodyPr>
            <a:normAutofit/>
          </a:bodyPr>
          <a:lstStyle/>
          <a:p>
            <a:r>
              <a:rPr lang="en-US" sz="3000" dirty="0" smtClean="0"/>
              <a:t>Summary</a:t>
            </a:r>
            <a:endParaRPr lang="en-US" sz="3000" dirty="0"/>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2765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sz="3600" dirty="0" smtClean="0"/>
              <a:t>Summary</a:t>
            </a:r>
            <a:endParaRPr lang="en-US" sz="3600" dirty="0"/>
          </a:p>
        </p:txBody>
      </p:sp>
      <p:sp>
        <p:nvSpPr>
          <p:cNvPr id="3" name="Content Placeholder 2"/>
          <p:cNvSpPr>
            <a:spLocks noGrp="1"/>
          </p:cNvSpPr>
          <p:nvPr>
            <p:ph idx="1"/>
          </p:nvPr>
        </p:nvSpPr>
        <p:spPr>
          <a:xfrm>
            <a:off x="152400" y="762000"/>
            <a:ext cx="8686800" cy="4035152"/>
          </a:xfrm>
        </p:spPr>
        <p:txBody>
          <a:bodyPr>
            <a:normAutofit/>
          </a:bodyPr>
          <a:lstStyle/>
          <a:p>
            <a:pPr lvl="0"/>
            <a:r>
              <a:rPr lang="en-US" sz="2000" dirty="0"/>
              <a:t>The tongue is attached at the back to hyoid bone in the throat and at the bottom of mouth by </a:t>
            </a:r>
            <a:r>
              <a:rPr lang="en-US" sz="2000" dirty="0" smtClean="0"/>
              <a:t>frenulum</a:t>
            </a:r>
          </a:p>
          <a:p>
            <a:pPr lvl="0"/>
            <a:r>
              <a:rPr lang="en-US" sz="2000" dirty="0"/>
              <a:t>Small bumps called papillae on tongue contain taste buds with hair cells, nerves and blood supply</a:t>
            </a:r>
          </a:p>
          <a:p>
            <a:pPr lvl="0"/>
            <a:r>
              <a:rPr lang="en-US" sz="2000" dirty="0"/>
              <a:t>Each taste bud can detect four tastes, which are sweet, sour, salty and bitter </a:t>
            </a:r>
          </a:p>
          <a:p>
            <a:pPr lvl="0"/>
            <a:r>
              <a:rPr lang="en-US" sz="2000" dirty="0"/>
              <a:t>The following process describes how we can taste food:</a:t>
            </a:r>
          </a:p>
          <a:p>
            <a:pPr lvl="1">
              <a:buFont typeface="Arial" panose="020B0604020202020204" pitchFamily="34" charset="0"/>
              <a:buChar char="•"/>
            </a:pPr>
            <a:r>
              <a:rPr lang="en-US" sz="2200" dirty="0"/>
              <a:t>The hair on the taste buds detect the taste</a:t>
            </a:r>
          </a:p>
          <a:p>
            <a:pPr lvl="1">
              <a:buFont typeface="Arial" panose="020B0604020202020204" pitchFamily="34" charset="0"/>
              <a:buChar char="•"/>
            </a:pPr>
            <a:r>
              <a:rPr lang="en-US" sz="2200" dirty="0"/>
              <a:t>It sends signals to the nerves</a:t>
            </a:r>
          </a:p>
          <a:p>
            <a:pPr lvl="1">
              <a:buFont typeface="Arial" panose="020B0604020202020204" pitchFamily="34" charset="0"/>
              <a:buChar char="•"/>
            </a:pPr>
            <a:r>
              <a:rPr lang="en-US" sz="2200" dirty="0"/>
              <a:t>The nerves transmit the signal to the </a:t>
            </a:r>
            <a:r>
              <a:rPr lang="en-US" sz="2200" dirty="0" smtClean="0"/>
              <a:t>brain</a:t>
            </a:r>
          </a:p>
          <a:p>
            <a:pPr lvl="1">
              <a:buFont typeface="Arial" panose="020B0604020202020204" pitchFamily="34" charset="0"/>
              <a:buChar char="•"/>
            </a:pPr>
            <a:r>
              <a:rPr lang="en-US" sz="2200" dirty="0"/>
              <a:t>The brain interprets the signals and we taste a food or drink</a:t>
            </a:r>
            <a:endParaRPr lang="en-US" sz="2200" dirty="0" smtClean="0"/>
          </a:p>
          <a:p>
            <a:pPr marL="1371600" lvl="3" indent="0">
              <a:buNone/>
            </a:pPr>
            <a:endParaRPr lang="en-US" sz="2400" dirty="0"/>
          </a:p>
        </p:txBody>
      </p:sp>
      <p:sp>
        <p:nvSpPr>
          <p:cNvPr id="4" name="TextBox 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5" name="Rectangle 4"/>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7962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41832"/>
            <a:ext cx="8229600" cy="1143000"/>
          </a:xfrm>
        </p:spPr>
        <p:txBody>
          <a:bodyPr>
            <a:normAutofit/>
          </a:bodyPr>
          <a:lstStyle/>
          <a:p>
            <a:r>
              <a:rPr lang="en-US" sz="3000" dirty="0" smtClean="0"/>
              <a:t>Any Questions?</a:t>
            </a:r>
            <a:endParaRPr lang="en-US" sz="3000" dirty="0"/>
          </a:p>
        </p:txBody>
      </p:sp>
      <p:sp>
        <p:nvSpPr>
          <p:cNvPr id="3" name="TextBox 2"/>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4" name="Rectangle 3"/>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5" name="Straight Connector 4"/>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84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000" dirty="0" smtClean="0"/>
          </a:p>
          <a:p>
            <a:endParaRPr lang="en-US" sz="2000" dirty="0"/>
          </a:p>
          <a:p>
            <a:endParaRPr lang="en-US" sz="2000" dirty="0" smtClean="0"/>
          </a:p>
          <a:p>
            <a:endParaRPr lang="en-US" sz="2000" dirty="0"/>
          </a:p>
        </p:txBody>
      </p:sp>
      <p:pic>
        <p:nvPicPr>
          <p:cNvPr id="8" name="Picture 7"/>
          <p:cNvPicPr>
            <a:picLocks/>
          </p:cNvPicPr>
          <p:nvPr/>
        </p:nvPicPr>
        <p:blipFill>
          <a:blip r:embed="rId3" cstate="email">
            <a:extLst>
              <a:ext uri="{28A0092B-C50C-407E-A947-70E740481C1C}">
                <a14:useLocalDpi xmlns:a14="http://schemas.microsoft.com/office/drawing/2010/main"/>
              </a:ext>
            </a:extLst>
          </a:blip>
          <a:stretch>
            <a:fillRect/>
          </a:stretch>
        </p:blipFill>
        <p:spPr>
          <a:xfrm>
            <a:off x="792000" y="2880000"/>
            <a:ext cx="7560000" cy="1440000"/>
          </a:xfrm>
          <a:prstGeom prst="rect">
            <a:avLst/>
          </a:prstGeom>
        </p:spPr>
      </p:pic>
      <p:sp>
        <p:nvSpPr>
          <p:cNvPr id="9" name="Rectangle 8"/>
          <p:cNvSpPr/>
          <p:nvPr/>
        </p:nvSpPr>
        <p:spPr>
          <a:xfrm>
            <a:off x="971600" y="3265820"/>
            <a:ext cx="7200800" cy="584775"/>
          </a:xfrm>
          <a:prstGeom prst="rect">
            <a:avLst/>
          </a:prstGeom>
        </p:spPr>
        <p:txBody>
          <a:bodyPr wrap="square">
            <a:spAutoFit/>
          </a:bodyPr>
          <a:lstStyle/>
          <a:p>
            <a:pPr algn="ctr"/>
            <a:r>
              <a:rPr lang="en-US" sz="3200" b="1" dirty="0" smtClean="0">
                <a:latin typeface="Helvetica" panose="020B0604020202020204" pitchFamily="34" charset="0"/>
                <a:cs typeface="Helvetica" panose="020B0604020202020204" pitchFamily="34" charset="0"/>
              </a:rPr>
              <a:t>Skin</a:t>
            </a:r>
            <a:r>
              <a:rPr lang="en-US" sz="3200" b="1" dirty="0">
                <a:latin typeface="Helvetica" panose="020B0604020202020204" pitchFamily="34" charset="0"/>
                <a:cs typeface="Helvetica" panose="020B0604020202020204" pitchFamily="34" charset="0"/>
              </a:rPr>
              <a:t>, Hair, and Nails</a:t>
            </a:r>
          </a:p>
        </p:txBody>
      </p:sp>
      <p:sp>
        <p:nvSpPr>
          <p:cNvPr id="5" name="TextBox 4"/>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6" name="Rectangle 5"/>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7" name="Straight Connector 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97137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57"/>
          <p:cNvSpPr/>
          <p:nvPr/>
        </p:nvSpPr>
        <p:spPr>
          <a:xfrm>
            <a:off x="0" y="462770"/>
            <a:ext cx="539552" cy="895773"/>
          </a:xfrm>
          <a:prstGeom prst="rect">
            <a:avLst/>
          </a:prstGeom>
          <a:solidFill>
            <a:srgbClr val="92C63D"/>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6" name="Shape 358"/>
          <p:cNvSpPr/>
          <p:nvPr/>
        </p:nvSpPr>
        <p:spPr>
          <a:xfrm>
            <a:off x="614858" y="462770"/>
            <a:ext cx="8529142" cy="895773"/>
          </a:xfrm>
          <a:prstGeom prst="rect">
            <a:avLst/>
          </a:prstGeom>
          <a:solidFill>
            <a:srgbClr val="7C3A92">
              <a:alpha val="64705"/>
            </a:srgbClr>
          </a:solidFill>
          <a:ln>
            <a:noFill/>
          </a:ln>
        </p:spPr>
        <p:txBody>
          <a:bodyPr lIns="91425" tIns="45700" rIns="91425" bIns="45700" anchor="ctr" anchorCtr="0">
            <a:noAutofit/>
          </a:bodyPr>
          <a:lstStyle/>
          <a:p>
            <a:pPr marL="0" marR="0" lvl="0" indent="0" algn="ctr" rtl="0">
              <a:spcBef>
                <a:spcPts val="0"/>
              </a:spcBef>
              <a:buNone/>
            </a:pPr>
            <a:endParaRPr sz="1800" b="0" i="0" u="none" strike="noStrike" cap="none" baseline="0" dirty="0">
              <a:solidFill>
                <a:srgbClr val="92C63D"/>
              </a:solidFill>
              <a:latin typeface="Arial"/>
              <a:ea typeface="Arial"/>
              <a:cs typeface="Arial"/>
              <a:sym typeface="Arial"/>
            </a:endParaRPr>
          </a:p>
        </p:txBody>
      </p:sp>
      <p:sp>
        <p:nvSpPr>
          <p:cNvPr id="9" name="Shape 359"/>
          <p:cNvSpPr txBox="1"/>
          <p:nvPr/>
        </p:nvSpPr>
        <p:spPr>
          <a:xfrm>
            <a:off x="614859" y="462770"/>
            <a:ext cx="8529141" cy="895773"/>
          </a:xfrm>
          <a:prstGeom prst="rect">
            <a:avLst/>
          </a:prstGeom>
          <a:noFill/>
          <a:ln>
            <a:noFill/>
          </a:ln>
        </p:spPr>
        <p:txBody>
          <a:bodyPr lIns="91425" tIns="45700" rIns="91425" bIns="45700" anchor="ctr" anchorCtr="0">
            <a:noAutofit/>
          </a:bodyPr>
          <a:lstStyle/>
          <a:p>
            <a:pPr>
              <a:buSzPct val="25000"/>
            </a:pPr>
            <a:endParaRPr lang="en-SG" sz="3600" b="1" dirty="0">
              <a:solidFill>
                <a:schemeClr val="lt1"/>
              </a:solidFill>
              <a:latin typeface="Helvetica Neue"/>
              <a:ea typeface="Helvetica Neue"/>
              <a:cs typeface="Helvetica Neue"/>
              <a:sym typeface="Helvetica Neue"/>
            </a:endParaRPr>
          </a:p>
          <a:p>
            <a:r>
              <a:rPr lang="en-US" sz="3600" b="1" dirty="0" smtClean="0">
                <a:solidFill>
                  <a:schemeClr val="lt1"/>
                </a:solidFill>
                <a:latin typeface="Helvetica Neue"/>
                <a:ea typeface="Helvetica Neue"/>
                <a:cs typeface="Helvetica Neue"/>
              </a:rPr>
              <a:t>Skin</a:t>
            </a:r>
            <a:r>
              <a:rPr lang="en-US" sz="3600" b="1" dirty="0">
                <a:solidFill>
                  <a:schemeClr val="lt1"/>
                </a:solidFill>
                <a:latin typeface="Helvetica Neue"/>
                <a:ea typeface="Helvetica Neue"/>
                <a:cs typeface="Helvetica Neue"/>
              </a:rPr>
              <a:t>, Hair, and Nails</a:t>
            </a:r>
          </a:p>
          <a:p>
            <a:pPr marL="0" marR="0" lvl="0" indent="0" algn="l" rtl="0">
              <a:spcBef>
                <a:spcPts val="0"/>
              </a:spcBef>
              <a:buSzPct val="25000"/>
              <a:buNone/>
            </a:pPr>
            <a:r>
              <a:rPr lang="en-SG" sz="3600" b="1" i="0" u="none" strike="noStrike" cap="none" baseline="0" dirty="0" smtClean="0">
                <a:solidFill>
                  <a:schemeClr val="lt1"/>
                </a:solidFill>
                <a:latin typeface="Helvetica Neue"/>
                <a:ea typeface="Helvetica Neue"/>
                <a:cs typeface="Helvetica Neue"/>
                <a:sym typeface="Helvetica Neue"/>
              </a:rPr>
              <a:t> </a:t>
            </a:r>
            <a:endParaRPr lang="en-SG" sz="3600" b="1" i="0" u="none" strike="noStrike" cap="none" baseline="0" dirty="0">
              <a:solidFill>
                <a:schemeClr val="lt1"/>
              </a:solidFill>
              <a:latin typeface="Helvetica Neue"/>
              <a:ea typeface="Helvetica Neue"/>
              <a:cs typeface="Helvetica Neue"/>
              <a:sym typeface="Helvetica Neue"/>
            </a:endParaRPr>
          </a:p>
        </p:txBody>
      </p:sp>
      <p:sp>
        <p:nvSpPr>
          <p:cNvPr id="10" name="TextBox 9"/>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
        <p:nvSpPr>
          <p:cNvPr id="11" name="Rectangle 10"/>
          <p:cNvSpPr/>
          <p:nvPr/>
        </p:nvSpPr>
        <p:spPr>
          <a:xfrm>
            <a:off x="1788" y="6604438"/>
            <a:ext cx="9143999" cy="246221"/>
          </a:xfrm>
          <a:prstGeom prst="rect">
            <a:avLst/>
          </a:prstGeom>
        </p:spPr>
        <p:txBody>
          <a:bodyPr wrap="square">
            <a:spAutoFit/>
          </a:bodyPr>
          <a:lstStyle/>
          <a:p>
            <a:r>
              <a:rPr lang="en-US" sz="950" b="1" dirty="0">
                <a:latin typeface="Helvetica" panose="020B0604020202020204" pitchFamily="34" charset="0"/>
                <a:cs typeface="Helvetica" panose="020B0604020202020204" pitchFamily="34" charset="0"/>
              </a:rPr>
              <a:t>Copyright: </a:t>
            </a:r>
            <a:r>
              <a:rPr lang="en-US" sz="950" b="1" dirty="0" err="1">
                <a:latin typeface="Helvetica" panose="020B0604020202020204" pitchFamily="34" charset="0"/>
                <a:cs typeface="Helvetica" panose="020B0604020202020204" pitchFamily="34" charset="0"/>
              </a:rPr>
              <a:t>iCare</a:t>
            </a:r>
            <a:r>
              <a:rPr lang="en-US" sz="950" b="1" dirty="0">
                <a:latin typeface="Helvetica" panose="020B0604020202020204" pitchFamily="34" charset="0"/>
                <a:cs typeface="Helvetica" panose="020B0604020202020204" pitchFamily="34" charset="0"/>
              </a:rPr>
              <a:t> Life Pte. Ltd., Singapore </a:t>
            </a:r>
            <a:r>
              <a:rPr lang="en-US" sz="950" b="1" dirty="0" smtClean="0">
                <a:latin typeface="Helvetica" panose="020B0604020202020204" pitchFamily="34" charset="0"/>
                <a:cs typeface="Helvetica" panose="020B0604020202020204" pitchFamily="34" charset="0"/>
              </a:rPr>
              <a:t>: </a:t>
            </a:r>
            <a:r>
              <a:rPr lang="en-US" sz="950" i="1" dirty="0" smtClean="0">
                <a:latin typeface="Helvetica" panose="020B0604020202020204" pitchFamily="34" charset="0"/>
                <a:cs typeface="Helvetica" panose="020B0604020202020204" pitchFamily="34" charset="0"/>
              </a:rPr>
              <a:t>This document  must not be copied or shared or circulated without the consent of </a:t>
            </a:r>
            <a:r>
              <a:rPr lang="en-US" sz="950" i="1" dirty="0" err="1" smtClean="0">
                <a:latin typeface="Helvetica" panose="020B0604020202020204" pitchFamily="34" charset="0"/>
                <a:cs typeface="Helvetica" panose="020B0604020202020204" pitchFamily="34" charset="0"/>
              </a:rPr>
              <a:t>iCare</a:t>
            </a:r>
            <a:r>
              <a:rPr lang="en-US" sz="950" i="1" dirty="0" smtClean="0">
                <a:latin typeface="Helvetica" panose="020B0604020202020204" pitchFamily="34" charset="0"/>
                <a:cs typeface="Helvetica" panose="020B0604020202020204" pitchFamily="34" charset="0"/>
              </a:rPr>
              <a:t> Life and/or its affiliates. </a:t>
            </a:r>
            <a:r>
              <a:rPr lang="en-US" sz="950" dirty="0" smtClean="0">
                <a:latin typeface="Helvetica" panose="020B0604020202020204" pitchFamily="34" charset="0"/>
                <a:cs typeface="Helvetica" panose="020B0604020202020204" pitchFamily="34" charset="0"/>
              </a:rPr>
              <a:t> </a:t>
            </a:r>
            <a:endParaRPr lang="en-IN" sz="950" dirty="0">
              <a:latin typeface="Helvetica" panose="020B0604020202020204" pitchFamily="34" charset="0"/>
              <a:cs typeface="Helvetica" panose="020B0604020202020204" pitchFamily="34" charset="0"/>
            </a:endParaRPr>
          </a:p>
        </p:txBody>
      </p:sp>
      <p:cxnSp>
        <p:nvCxnSpPr>
          <p:cNvPr id="12" name="Straight Connector 11"/>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1575" y="6597352"/>
            <a:ext cx="9180000" cy="0"/>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566" y="1405037"/>
            <a:ext cx="9144000" cy="5157216"/>
          </a:xfrm>
          <a:prstGeom prst="rect">
            <a:avLst/>
          </a:prstGeom>
        </p:spPr>
      </p:pic>
    </p:spTree>
    <p:extLst>
      <p:ext uri="{BB962C8B-B14F-4D97-AF65-F5344CB8AC3E}">
        <p14:creationId xmlns:p14="http://schemas.microsoft.com/office/powerpoint/2010/main" val="4130242630"/>
      </p:ext>
    </p:extLst>
  </p:cSld>
  <p:clrMapOvr>
    <a:masterClrMapping/>
  </p:clrMapOvr>
  <mc:AlternateContent xmlns:mc="http://schemas.openxmlformats.org/markup-compatibility/2006" xmlns:p14="http://schemas.microsoft.com/office/powerpoint/2010/main">
    <mc:Choice Requires="p14">
      <p:transition spd="slow" p14:dur="2000" advTm="5600"/>
    </mc:Choice>
    <mc:Fallback xmlns="">
      <p:transition spd="slow" advTm="5600"/>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2167&quot;&gt;&lt;property id=&quot;20148&quot; value=&quot;5&quot;/&gt;&lt;property id=&quot;20300&quot; value=&quot;Slide 1&quot;/&gt;&lt;property id=&quot;20307&quot; value=&quot;353&quot;/&gt;&lt;/object&gt;&lt;object type=&quot;3&quot; unique_id=&quot;12168&quot;&gt;&lt;property id=&quot;20148&quot; value=&quot;5&quot;/&gt;&lt;property id=&quot;20300&quot; value=&quot;Slide 2&quot;/&gt;&lt;property id=&quot;20307&quot; value=&quot;428&quot;/&gt;&lt;/object&gt;&lt;object type=&quot;3&quot; unique_id=&quot;12387&quot;&gt;&lt;property id=&quot;20148&quot; value=&quot;5&quot;/&gt;&lt;property id=&quot;20300&quot; value=&quot;Slide 28&quot;/&gt;&lt;property id=&quot;20307&quot; value=&quot;467&quot;/&gt;&lt;/object&gt;&lt;object type=&quot;3&quot; unique_id=&quot;12496&quot;&gt;&lt;property id=&quot;20148&quot; value=&quot;5&quot;/&gt;&lt;property id=&quot;20300&quot; value=&quot;Slide 4 - &amp;quot;Summary&amp;quot;&quot;/&gt;&lt;property id=&quot;20307&quot; value=&quot;472&quot;/&gt;&lt;/object&gt;&lt;object type=&quot;3&quot; unique_id=&quot;12497&quot;&gt;&lt;property id=&quot;20148&quot; value=&quot;5&quot;/&gt;&lt;property id=&quot;20300&quot; value=&quot;Slide 6 - &amp;quot;Summary&amp;quot;&quot;/&gt;&lt;property id=&quot;20307&quot; value=&quot;473&quot;/&gt;&lt;/object&gt;&lt;object type=&quot;3&quot; unique_id=&quot;12498&quot;&gt;&lt;property id=&quot;20148&quot; value=&quot;5&quot;/&gt;&lt;property id=&quot;20300&quot; value=&quot;Slide 7 - &amp;quot;Any Questions?&amp;quot;&quot;/&gt;&lt;property id=&quot;20307&quot; value=&quot;474&quot;/&gt;&lt;/object&gt;&lt;object type=&quot;3&quot; unique_id=&quot;12553&quot;&gt;&lt;property id=&quot;20148&quot; value=&quot;5&quot;/&gt;&lt;property id=&quot;20300&quot; value=&quot;Slide 3&quot;/&gt;&lt;property id=&quot;20307&quot; value=&quot;475&quot;/&gt;&lt;/object&gt;&lt;object type=&quot;3&quot; unique_id=&quot;12851&quot;&gt;&lt;property id=&quot;20148&quot; value=&quot;5&quot;/&gt;&lt;property id=&quot;20300&quot; value=&quot;Slide 5 - &amp;quot;Summary&amp;quot;&quot;/&gt;&lt;property id=&quot;20307&quot; value=&quot;476&quot;/&gt;&lt;/object&gt;&lt;object type=&quot;3&quot; unique_id=&quot;13082&quot;&gt;&lt;property id=&quot;20148&quot; value=&quot;5&quot;/&gt;&lt;property id=&quot;20300&quot; value=&quot;Slide 8&quot;/&gt;&lt;property id=&quot;20307&quot; value=&quot;484&quot;/&gt;&lt;/object&gt;&lt;object type=&quot;3&quot; unique_id=&quot;13083&quot;&gt;&lt;property id=&quot;20148&quot; value=&quot;5&quot;/&gt;&lt;property id=&quot;20300&quot; value=&quot;Slide 9&quot;/&gt;&lt;property id=&quot;20307&quot; value=&quot;485&quot;/&gt;&lt;/object&gt;&lt;object type=&quot;3&quot; unique_id=&quot;13084&quot;&gt;&lt;property id=&quot;20148&quot; value=&quot;5&quot;/&gt;&lt;property id=&quot;20300&quot; value=&quot;Slide 10 - &amp;quot;Summary&amp;quot;&quot;/&gt;&lt;property id=&quot;20307&quot; value=&quot;480&quot;/&gt;&lt;/object&gt;&lt;object type=&quot;3&quot; unique_id=&quot;13085&quot;&gt;&lt;property id=&quot;20148&quot; value=&quot;5&quot;/&gt;&lt;property id=&quot;20300&quot; value=&quot;Slide 11 - &amp;quot;Summary&amp;quot;&quot;/&gt;&lt;property id=&quot;20307&quot; value=&quot;481&quot;/&gt;&lt;/object&gt;&lt;object type=&quot;3&quot; unique_id=&quot;13086&quot;&gt;&lt;property id=&quot;20148&quot; value=&quot;5&quot;/&gt;&lt;property id=&quot;20300&quot; value=&quot;Slide 12 - &amp;quot;Summary&amp;quot;&quot;/&gt;&lt;property id=&quot;20307&quot; value=&quot;482&quot;/&gt;&lt;/object&gt;&lt;object type=&quot;3&quot; unique_id=&quot;13087&quot;&gt;&lt;property id=&quot;20148&quot; value=&quot;5&quot;/&gt;&lt;property id=&quot;20300&quot; value=&quot;Slide 13 - &amp;quot;Any Questions?&amp;quot;&quot;/&gt;&lt;property id=&quot;20307&quot; value=&quot;483&quot;/&gt;&lt;/object&gt;&lt;object type=&quot;3&quot; unique_id=&quot;13311&quot;&gt;&lt;property id=&quot;20148&quot; value=&quot;5&quot;/&gt;&lt;property id=&quot;20300&quot; value=&quot;Slide 14&quot;/&gt;&lt;property id=&quot;20307&quot; value=&quot;490&quot;/&gt;&lt;/object&gt;&lt;object type=&quot;3&quot; unique_id=&quot;13312&quot;&gt;&lt;property id=&quot;20148&quot; value=&quot;5&quot;/&gt;&lt;property id=&quot;20300&quot; value=&quot;Slide 15&quot;/&gt;&lt;property id=&quot;20307&quot; value=&quot;491&quot;/&gt;&lt;/object&gt;&lt;object type=&quot;3&quot; unique_id=&quot;13313&quot;&gt;&lt;property id=&quot;20148&quot; value=&quot;5&quot;/&gt;&lt;property id=&quot;20300&quot; value=&quot;Slide 16 - &amp;quot;Summary&amp;quot;&quot;/&gt;&lt;property id=&quot;20307&quot; value=&quot;487&quot;/&gt;&lt;/object&gt;&lt;object type=&quot;3&quot; unique_id=&quot;13314&quot;&gt;&lt;property id=&quot;20148&quot; value=&quot;5&quot;/&gt;&lt;property id=&quot;20300&quot; value=&quot;Slide 17 - &amp;quot;Any Questions?&amp;quot;&quot;/&gt;&lt;property id=&quot;20307&quot; value=&quot;489&quot;/&gt;&lt;/object&gt;&lt;object type=&quot;3&quot; unique_id=&quot;13537&quot;&gt;&lt;property id=&quot;20148&quot; value=&quot;5&quot;/&gt;&lt;property id=&quot;20300&quot; value=&quot;Slide 18&quot;/&gt;&lt;property id=&quot;20307&quot; value=&quot;496&quot;/&gt;&lt;/object&gt;&lt;object type=&quot;3&quot; unique_id=&quot;13538&quot;&gt;&lt;property id=&quot;20148&quot; value=&quot;5&quot;/&gt;&lt;property id=&quot;20300&quot; value=&quot;Slide 19&quot;/&gt;&lt;property id=&quot;20307&quot; value=&quot;497&quot;/&gt;&lt;/object&gt;&lt;object type=&quot;3&quot; unique_id=&quot;13539&quot;&gt;&lt;property id=&quot;20148&quot; value=&quot;5&quot;/&gt;&lt;property id=&quot;20300&quot; value=&quot;Slide 20 - &amp;quot;Summary&amp;quot;&quot;/&gt;&lt;property id=&quot;20307&quot; value=&quot;493&quot;/&gt;&lt;/object&gt;&lt;object type=&quot;3&quot; unique_id=&quot;13540&quot;&gt;&lt;property id=&quot;20148&quot; value=&quot;5&quot;/&gt;&lt;property id=&quot;20300&quot; value=&quot;Slide 21 - &amp;quot;Summary&amp;quot;&quot;/&gt;&lt;property id=&quot;20307&quot; value=&quot;494&quot;/&gt;&lt;/object&gt;&lt;object type=&quot;3&quot; unique_id=&quot;13541&quot;&gt;&lt;property id=&quot;20148&quot; value=&quot;5&quot;/&gt;&lt;property id=&quot;20300&quot; value=&quot;Slide 22 - &amp;quot;Any Questions?&amp;quot;&quot;/&gt;&lt;property id=&quot;20307&quot; value=&quot;495&quot;/&gt;&lt;/object&gt;&lt;object type=&quot;3&quot; unique_id=&quot;13768&quot;&gt;&lt;property id=&quot;20148&quot; value=&quot;5&quot;/&gt;&lt;property id=&quot;20300&quot; value=&quot;Slide 23&quot;/&gt;&lt;property id=&quot;20307&quot; value=&quot;503&quot;/&gt;&lt;/object&gt;&lt;object type=&quot;3&quot; unique_id=&quot;13769&quot;&gt;&lt;property id=&quot;20148&quot; value=&quot;5&quot;/&gt;&lt;property id=&quot;20300&quot; value=&quot;Slide 24&quot;/&gt;&lt;property id=&quot;20307&quot; value=&quot;504&quot;/&gt;&lt;/object&gt;&lt;object type=&quot;3&quot; unique_id=&quot;13770&quot;&gt;&lt;property id=&quot;20148&quot; value=&quot;5&quot;/&gt;&lt;property id=&quot;20300&quot; value=&quot;Slide 25 - &amp;quot;Summary&amp;quot;&quot;/&gt;&lt;property id=&quot;20307&quot; value=&quot;499&quot;/&gt;&lt;/object&gt;&lt;object type=&quot;3&quot; unique_id=&quot;13771&quot;&gt;&lt;property id=&quot;20148&quot; value=&quot;5&quot;/&gt;&lt;property id=&quot;20300&quot; value=&quot;Slide 26 - &amp;quot;Summary&amp;quot;&quot;/&gt;&lt;property id=&quot;20307&quot; value=&quot;500&quot;/&gt;&lt;/object&gt;&lt;object type=&quot;3&quot; unique_id=&quot;13772&quot;&gt;&lt;property id=&quot;20148&quot; value=&quot;5&quot;/&gt;&lt;property id=&quot;20300&quot; value=&quot;Slide 27 - &amp;quot;Any Questions?&amp;quot;&quot;/&gt;&lt;property id=&quot;20307&quot; value=&quot;502&quot;/&gt;&lt;/object&gt;&lt;/object&gt;&lt;object type=&quot;8&quot; unique_id=&quot;10042&quot;&gt;&lt;/object&gt;&lt;/object&gt;&lt;/database&gt;"/>
  <p:tag name="SECTOMILLISECCONVERTED" val="1"/>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1680</TotalTime>
  <Words>2597</Words>
  <Application>Microsoft Office PowerPoint</Application>
  <PresentationFormat>On-screen Show (4:3)</PresentationFormat>
  <Paragraphs>410</Paragraphs>
  <Slides>28</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Helvetica</vt:lpstr>
      <vt:lpstr>Helvetica Neue</vt:lpstr>
      <vt:lpstr>Mangal</vt:lpstr>
      <vt:lpstr>Wingdings</vt:lpstr>
      <vt:lpstr>Office Theme</vt:lpstr>
      <vt:lpstr>PowerPoint Presentation</vt:lpstr>
      <vt:lpstr>PowerPoint Presentation</vt:lpstr>
      <vt:lpstr>PowerPoint Presentation</vt:lpstr>
      <vt:lpstr>Summary</vt:lpstr>
      <vt:lpstr>Summary</vt:lpstr>
      <vt:lpstr>Summary</vt:lpstr>
      <vt:lpstr>Any Questions?</vt:lpstr>
      <vt:lpstr>PowerPoint Presentation</vt:lpstr>
      <vt:lpstr>PowerPoint Presentation</vt:lpstr>
      <vt:lpstr>Summary</vt:lpstr>
      <vt:lpstr>Summary</vt:lpstr>
      <vt:lpstr>Summary</vt:lpstr>
      <vt:lpstr>Any Questions?</vt:lpstr>
      <vt:lpstr>PowerPoint Presentation</vt:lpstr>
      <vt:lpstr>PowerPoint Presentation</vt:lpstr>
      <vt:lpstr>Summary</vt:lpstr>
      <vt:lpstr>Any Questions?</vt:lpstr>
      <vt:lpstr>PowerPoint Presentation</vt:lpstr>
      <vt:lpstr>PowerPoint Presentation</vt:lpstr>
      <vt:lpstr>Summary</vt:lpstr>
      <vt:lpstr>Summary</vt:lpstr>
      <vt:lpstr>Any Questions?</vt:lpstr>
      <vt:lpstr>PowerPoint Presentation</vt:lpstr>
      <vt:lpstr>PowerPoint Presentation</vt:lpstr>
      <vt:lpstr>Summary</vt:lpstr>
      <vt:lpstr>Summary</vt:lpstr>
      <vt:lpstr>Any Questions?</vt:lpstr>
      <vt:lpstr>PowerPoint Presentation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Rosa</cp:lastModifiedBy>
  <cp:revision>183</cp:revision>
  <dcterms:created xsi:type="dcterms:W3CDTF">2016-08-26T16:03:21Z</dcterms:created>
  <dcterms:modified xsi:type="dcterms:W3CDTF">2017-01-03T04:31:41Z</dcterms:modified>
</cp:coreProperties>
</file>