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8"/>
  </p:notesMasterIdLst>
  <p:handoutMasterIdLst>
    <p:handoutMasterId r:id="rId25"/>
  </p:handoutMasterIdLst>
  <p:sldIdLst>
    <p:sldId id="284" r:id="rId4"/>
    <p:sldId id="371" r:id="rId5"/>
    <p:sldId id="373" r:id="rId6"/>
    <p:sldId id="375" r:id="rId7"/>
    <p:sldId id="378" r:id="rId9"/>
    <p:sldId id="377" r:id="rId10"/>
    <p:sldId id="381" r:id="rId11"/>
    <p:sldId id="382" r:id="rId12"/>
    <p:sldId id="380" r:id="rId13"/>
    <p:sldId id="383" r:id="rId14"/>
    <p:sldId id="384" r:id="rId15"/>
    <p:sldId id="385" r:id="rId16"/>
    <p:sldId id="386" r:id="rId17"/>
    <p:sldId id="387" r:id="rId18"/>
    <p:sldId id="388" r:id="rId19"/>
    <p:sldId id="389" r:id="rId20"/>
    <p:sldId id="390" r:id="rId21"/>
    <p:sldId id="392" r:id="rId22"/>
    <p:sldId id="393" r:id="rId23"/>
    <p:sldId id="370" r:id="rId24"/>
  </p:sldIdLst>
  <p:sldSz cx="9144000" cy="6858000" type="screen4x3"/>
  <p:notesSz cx="6858000" cy="9144000"/>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ichaBhushan" initials="R" lastIdx="1" clrIdx="0"/>
  <p:cmAuthor id="1" name="Amit Pandey" initials="AP" lastIdx="6" clrIdx="1"/>
  <p:cmAuthor id="2" name="ideas" initials="i" lastIdx="14"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74" autoAdjust="0"/>
    <p:restoredTop sz="77257" autoAdjust="0"/>
  </p:normalViewPr>
  <p:slideViewPr>
    <p:cSldViewPr>
      <p:cViewPr varScale="1">
        <p:scale>
          <a:sx n="87" d="100"/>
          <a:sy n="87" d="100"/>
        </p:scale>
        <p:origin x="2334" y="84"/>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notesMaster" Target="notesMasters/notesMaster1.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0" Type="http://schemas.openxmlformats.org/officeDocument/2006/relationships/tags" Target="tags/tag21.xml"/><Relationship Id="rId3" Type="http://schemas.openxmlformats.org/officeDocument/2006/relationships/slideMaster" Target="slideMasters/slideMaster2.xml"/><Relationship Id="rId29" Type="http://schemas.openxmlformats.org/officeDocument/2006/relationships/commentAuthors" Target="commentAuthors.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FB9F8FC-6E26-48E7-8799-D382D90C6110}" type="datetimeFigureOut">
              <a:rPr lang="en-US" smtClean="0"/>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8642126-72D9-4D7F-A630-93792730F99D}"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9F1164-DC9E-4563-8C2A-78FD7DA4C9D2}"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9C4448-B535-4D1E-8418-9C9CCD497272}"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Helvetica" panose="020B0604020202020204" pitchFamily="34" charset="0"/>
                <a:cs typeface="Helvetica" panose="020B0604020202020204" pitchFamily="34" charset="0"/>
              </a:defRPr>
            </a:lvl1pPr>
          </a:lstStyle>
          <a:p>
            <a:r>
              <a:rPr lang="en-US"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CD3CDDF-2271-4801-961C-0CBD5B08EFB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CD3CDDF-2271-4801-961C-0CBD5B08EFB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dirty="0"/>
              <a:t>Click to edit Master title style</a:t>
            </a:r>
            <a:endParaRPr lang="en-IN" dirty="0"/>
          </a:p>
        </p:txBody>
      </p:sp>
      <p:sp>
        <p:nvSpPr>
          <p:cNvPr id="3" name="Content Placeholder 2"/>
          <p:cNvSpPr>
            <a:spLocks noGrp="1"/>
          </p:cNvSpPr>
          <p:nvPr>
            <p:ph idx="1"/>
          </p:nvPr>
        </p:nvSpPr>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A5B5F30-9B46-4155-984A-38DC4F3DCBC9}" type="datetimeFigureOut">
              <a:rPr lang="en-IN" smtClean="0"/>
            </a:fld>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C7753ED-12F6-4B09-A57D-23DB00BD0763}"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C7753ED-12F6-4B09-A57D-23DB00BD0763}"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C7753ED-12F6-4B09-A57D-23DB00BD0763}"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C7753ED-12F6-4B09-A57D-23DB00BD0763}"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C7753ED-12F6-4B09-A57D-23DB00BD0763}" type="slidenum">
              <a:rPr lang="en-IN" smtClean="0"/>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IN"/>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IN"/>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AC7753ED-12F6-4B09-A57D-23DB00BD0763}" type="slidenum">
              <a:rPr lang="en-IN" smtClean="0"/>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IN"/>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IN"/>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AC7753ED-12F6-4B09-A57D-23DB00BD0763}" type="slidenum">
              <a:rPr lang="en-IN" smtClean="0"/>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IN"/>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IN"/>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AC7753ED-12F6-4B09-A57D-23DB00BD0763}"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Slide Number Placeholder 5"/>
          <p:cNvSpPr>
            <a:spLocks noGrp="1"/>
          </p:cNvSpPr>
          <p:nvPr>
            <p:ph type="sldNum" sz="quarter" idx="12"/>
          </p:nvPr>
        </p:nvSpPr>
        <p:spPr>
          <a:xfrm>
            <a:off x="8763000" y="6584950"/>
            <a:ext cx="381000" cy="273050"/>
          </a:xfrm>
          <a:prstGeom prst="rect">
            <a:avLst/>
          </a:prstGeom>
        </p:spPr>
        <p:txBody>
          <a:bodyPr/>
          <a:lstStyle>
            <a:lvl1pPr>
              <a:defRPr sz="1000">
                <a:solidFill>
                  <a:schemeClr val="tx1"/>
                </a:solidFill>
                <a:latin typeface="Helvetica" panose="020B0604020202020204" pitchFamily="34" charset="0"/>
              </a:defRPr>
            </a:lvl1pPr>
          </a:lstStyle>
          <a:p>
            <a:fld id="{6CD3CDDF-2271-4801-961C-0CBD5B08EFB9}" type="slidenum">
              <a:rPr lang="en-US" smtClean="0"/>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C7753ED-12F6-4B09-A57D-23DB00BD0763}" type="slidenum">
              <a:rPr lang="en-IN" smtClean="0"/>
            </a:fld>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C7753ED-12F6-4B09-A57D-23DB00BD0763}" type="slidenum">
              <a:rPr lang="en-IN" smtClean="0"/>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C7753ED-12F6-4B09-A57D-23DB00BD0763}" type="slidenum">
              <a:rPr lang="en-IN" smtClean="0"/>
            </a:fld>
            <a:endParaRPr lang="en-I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C7753ED-12F6-4B09-A57D-23DB00BD0763}" type="slidenum">
              <a:rPr lang="en-IN" smtClean="0"/>
            </a:fld>
            <a:endParaRPr lang="en-I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6" name="Slide Number Placeholder 5"/>
          <p:cNvSpPr>
            <a:spLocks noGrp="1"/>
          </p:cNvSpPr>
          <p:nvPr>
            <p:ph type="sldNum" sz="quarter" idx="12"/>
          </p:nvPr>
        </p:nvSpPr>
        <p:spPr>
          <a:xfrm>
            <a:off x="8763000" y="6584951"/>
            <a:ext cx="381000" cy="273049"/>
          </a:xfrm>
          <a:prstGeom prst="rect">
            <a:avLst/>
          </a:prstGeom>
        </p:spPr>
        <p:txBody>
          <a:bodyPr/>
          <a:lstStyle>
            <a:lvl1pPr>
              <a:defRPr sz="1000">
                <a:latin typeface="Helvetica" panose="020B0604020202020204" pitchFamily="34" charset="0"/>
              </a:defRPr>
            </a:lvl1pPr>
          </a:lstStyle>
          <a:p>
            <a:fld id="{6CD3CDDF-2271-4801-961C-0CBD5B08EFB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Slide Number Placeholder 6"/>
          <p:cNvSpPr>
            <a:spLocks noGrp="1"/>
          </p:cNvSpPr>
          <p:nvPr>
            <p:ph type="sldNum" sz="quarter" idx="12"/>
          </p:nvPr>
        </p:nvSpPr>
        <p:spPr>
          <a:xfrm>
            <a:off x="8743950" y="6584951"/>
            <a:ext cx="381000" cy="273049"/>
          </a:xfrm>
          <a:prstGeom prst="rect">
            <a:avLst/>
          </a:prstGeom>
        </p:spPr>
        <p:txBody>
          <a:bodyPr/>
          <a:lstStyle>
            <a:lvl1pPr>
              <a:defRPr sz="1000">
                <a:latin typeface="Helvetica" panose="020B0604020202020204" pitchFamily="34" charset="0"/>
              </a:defRPr>
            </a:lvl1pPr>
          </a:lstStyle>
          <a:p>
            <a:fld id="{6CD3CDDF-2271-4801-961C-0CBD5B08EFB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6CD3CDDF-2271-4801-961C-0CBD5B08EFB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CD3CDDF-2271-4801-961C-0CBD5B08EFB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763000" y="6584950"/>
            <a:ext cx="381000" cy="273050"/>
          </a:xfrm>
          <a:prstGeom prst="rect">
            <a:avLst/>
          </a:prstGeom>
        </p:spPr>
        <p:txBody>
          <a:bodyPr/>
          <a:lstStyle>
            <a:lvl1pPr>
              <a:defRPr sz="1000">
                <a:latin typeface="Helvetica" panose="020B0604020202020204" pitchFamily="34" charset="0"/>
              </a:defRPr>
            </a:lvl1pPr>
          </a:lstStyle>
          <a:p>
            <a:fld id="{6CD3CDDF-2271-4801-961C-0CBD5B08EFB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6CD3CDDF-2271-4801-961C-0CBD5B08EFB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7" name="Slide Number Placeholder 6"/>
          <p:cNvSpPr>
            <a:spLocks noGrp="1"/>
          </p:cNvSpPr>
          <p:nvPr>
            <p:ph type="sldNum" sz="quarter" idx="12"/>
          </p:nvPr>
        </p:nvSpPr>
        <p:spPr>
          <a:xfrm>
            <a:off x="8763000" y="6584950"/>
            <a:ext cx="381000" cy="273050"/>
          </a:xfrm>
          <a:prstGeom prst="rect">
            <a:avLst/>
          </a:prstGeom>
        </p:spPr>
        <p:txBody>
          <a:bodyPr/>
          <a:lstStyle>
            <a:lvl1pPr>
              <a:defRPr sz="1000">
                <a:latin typeface="Helvetica" panose="020B0604020202020204" pitchFamily="34" charset="0"/>
              </a:defRPr>
            </a:lvl1pPr>
          </a:lstStyle>
          <a:p>
            <a:fld id="{6CD3CDDF-2271-4801-961C-0CBD5B08EFB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28.xml"/><Relationship Id="rId15" Type="http://schemas.openxmlformats.org/officeDocument/2006/relationships/slideLayout" Target="../slideLayouts/slideLayout27.xml"/><Relationship Id="rId14" Type="http://schemas.openxmlformats.org/officeDocument/2006/relationships/slideLayout" Target="../slideLayouts/slideLayout26.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userDrawn="1"/>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iCare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9" name="Straight Connector 8"/>
          <p:cNvCxnSpPr/>
          <p:nvPr userDrawn="1"/>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b="0" i="0" u="none"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IN"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Lst>
  <p:hf hdr="0" ftr="0" dt="0"/>
  <p:txStyles>
    <p:titleStyle>
      <a:lvl1pPr algn="ctr" defTabSz="914400" rtl="0" eaLnBrk="1" latinLnBrk="0" hangingPunct="1">
        <a:spcBef>
          <a:spcPct val="0"/>
        </a:spcBef>
        <a:buNone/>
        <a:defRPr sz="4400" b="0" i="0" u="none" kern="1200">
          <a:solidFill>
            <a:schemeClr val="tx1"/>
          </a:solidFill>
          <a:latin typeface="Helvetica" panose="020B0604020202020204" pitchFamily="34" charset="0"/>
          <a:ea typeface="+mj-ea"/>
          <a:cs typeface="Helvetica"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Helvetica" panose="020B0604020202020204" pitchFamily="34" charset="0"/>
          <a:ea typeface="+mn-ea"/>
          <a:cs typeface="Helvetica"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400" b="0" i="0" u="none" kern="1200">
          <a:solidFill>
            <a:schemeClr val="tx1"/>
          </a:solidFill>
          <a:latin typeface="Helvetica" panose="020B0604020202020204" pitchFamily="34" charset="0"/>
          <a:ea typeface="+mn-ea"/>
          <a:cs typeface="Helvetica"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400" kern="1200">
          <a:solidFill>
            <a:schemeClr val="tx1"/>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400" kern="1200">
          <a:solidFill>
            <a:schemeClr val="tx1"/>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1.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2.xml"/><Relationship Id="rId2" Type="http://schemas.openxmlformats.org/officeDocument/2006/relationships/tags" Target="../tags/tag12.xml"/><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13.xml"/><Relationship Id="rId2" Type="http://schemas.openxmlformats.org/officeDocument/2006/relationships/image" Target="../media/image15.png"/><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14.xml"/><Relationship Id="rId2" Type="http://schemas.openxmlformats.org/officeDocument/2006/relationships/image" Target="../media/image17.png"/><Relationship Id="rId1" Type="http://schemas.openxmlformats.org/officeDocument/2006/relationships/image" Target="../media/image16.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15.xml"/><Relationship Id="rId2" Type="http://schemas.openxmlformats.org/officeDocument/2006/relationships/image" Target="../media/image19.png"/><Relationship Id="rId1" Type="http://schemas.openxmlformats.org/officeDocument/2006/relationships/image" Target="../media/image18.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2.xml"/><Relationship Id="rId3" Type="http://schemas.openxmlformats.org/officeDocument/2006/relationships/tags" Target="../tags/tag16.xml"/><Relationship Id="rId2" Type="http://schemas.openxmlformats.org/officeDocument/2006/relationships/image" Target="../media/image21.png"/><Relationship Id="rId1" Type="http://schemas.openxmlformats.org/officeDocument/2006/relationships/image" Target="../media/image20.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2.xml"/><Relationship Id="rId3" Type="http://schemas.openxmlformats.org/officeDocument/2006/relationships/tags" Target="../tags/tag17.xml"/><Relationship Id="rId2" Type="http://schemas.openxmlformats.org/officeDocument/2006/relationships/image" Target="../media/image23.png"/><Relationship Id="rId1"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24.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4.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2.xml"/><Relationship Id="rId4" Type="http://schemas.openxmlformats.org/officeDocument/2006/relationships/image" Target="../media/image5.png"/><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9.png"/><Relationship Id="rId2" Type="http://schemas.openxmlformats.org/officeDocument/2006/relationships/tags" Target="../tags/tag7.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cstate="email"/>
          <a:stretch>
            <a:fillRect/>
          </a:stretch>
        </p:blipFill>
        <p:spPr>
          <a:xfrm>
            <a:off x="-32400" y="-27384"/>
            <a:ext cx="9189234" cy="6858000"/>
          </a:xfrm>
          <a:prstGeom prst="rect">
            <a:avLst/>
          </a:prstGeom>
        </p:spPr>
      </p:pic>
      <p:sp>
        <p:nvSpPr>
          <p:cNvPr id="2" name="TextBox 1"/>
          <p:cNvSpPr txBox="1"/>
          <p:nvPr/>
        </p:nvSpPr>
        <p:spPr>
          <a:xfrm>
            <a:off x="-36513" y="6680260"/>
            <a:ext cx="9180511" cy="215444"/>
          </a:xfrm>
          <a:prstGeom prst="rect">
            <a:avLst/>
          </a:prstGeom>
          <a:noFill/>
        </p:spPr>
        <p:txBody>
          <a:bodyPr wrap="square" rtlCol="0">
            <a:spAutoFit/>
          </a:bodyPr>
          <a:lstStyle/>
          <a:p>
            <a:pPr algn="ctr"/>
            <a:r>
              <a:rPr lang="en-US" sz="800" b="1" dirty="0">
                <a:solidFill>
                  <a:schemeClr val="bg1"/>
                </a:solidFill>
                <a:latin typeface="Helvetica" panose="020B0604020202020204" pitchFamily="34" charset="0"/>
                <a:cs typeface="Helvetica" panose="020B0604020202020204" pitchFamily="34" charset="0"/>
              </a:rPr>
              <a:t>Private and Confidential</a:t>
            </a:r>
            <a:endParaRPr lang="en-IN" sz="800" b="1" dirty="0">
              <a:solidFill>
                <a:schemeClr val="bg1"/>
              </a:solidFill>
              <a:latin typeface="Helvetica" panose="020B0604020202020204" pitchFamily="34" charset="0"/>
              <a:cs typeface="Helvetica" panose="020B0604020202020204" pitchFamily="34" charset="0"/>
            </a:endParaRPr>
          </a:p>
        </p:txBody>
      </p:sp>
      <p:sp>
        <p:nvSpPr>
          <p:cNvPr id="7" name="Title Placeholder 1"/>
          <p:cNvSpPr txBox="1"/>
          <p:nvPr>
            <p:custDataLst>
              <p:tags r:id="rId2"/>
            </p:custDataLst>
          </p:nvPr>
        </p:nvSpPr>
        <p:spPr>
          <a:xfrm>
            <a:off x="-36512" y="2780928"/>
            <a:ext cx="2352586" cy="720080"/>
          </a:xfrm>
          <a:prstGeom prst="rect">
            <a:avLst/>
          </a:prstGeom>
        </p:spPr>
        <p:txBody>
          <a:bodyPr vert="horz" lIns="91440" tIns="45720" rIns="91440" bIns="45720" rtlCol="0" anchor="t">
            <a:norm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GB" sz="3600" dirty="0">
                <a:latin typeface="Helvetica" panose="020B0604020202020204" pitchFamily="34" charset="0"/>
                <a:cs typeface="Helvetica" panose="020B0604020202020204" pitchFamily="34" charset="0"/>
              </a:rPr>
              <a:t>CR </a:t>
            </a:r>
            <a:r>
              <a:rPr lang="en-GB" sz="3600" dirty="0" smtClean="0">
                <a:latin typeface="Helvetica" panose="020B0604020202020204" pitchFamily="34" charset="0"/>
                <a:cs typeface="Helvetica" panose="020B0604020202020204" pitchFamily="34" charset="0"/>
              </a:rPr>
              <a:t>3.2 </a:t>
            </a:r>
            <a:endParaRPr lang="en-GB" sz="3600" dirty="0">
              <a:latin typeface="Helvetica" panose="020B0604020202020204" pitchFamily="34" charset="0"/>
              <a:cs typeface="Helvetica" panose="020B0604020202020204" pitchFamily="34" charset="0"/>
            </a:endParaRPr>
          </a:p>
        </p:txBody>
      </p:sp>
      <p:sp>
        <p:nvSpPr>
          <p:cNvPr id="8" name="Title Placeholder 1"/>
          <p:cNvSpPr txBox="1"/>
          <p:nvPr>
            <p:custDataLst>
              <p:tags r:id="rId3"/>
            </p:custDataLst>
          </p:nvPr>
        </p:nvSpPr>
        <p:spPr>
          <a:xfrm>
            <a:off x="-36512" y="548680"/>
            <a:ext cx="9180511" cy="720080"/>
          </a:xfrm>
          <a:prstGeom prst="rect">
            <a:avLst/>
          </a:prstGeom>
        </p:spPr>
        <p:txBody>
          <a:bodyPr vert="horz" lIns="91440" tIns="45720" rIns="91440" bIns="45720" rtlCol="0" anchor="t">
            <a:no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US" sz="3600" dirty="0"/>
              <a:t>Introduction to </a:t>
            </a:r>
            <a:r>
              <a:rPr lang="en-US" sz="3600" dirty="0" smtClean="0"/>
              <a:t>Healthcare </a:t>
            </a:r>
            <a:r>
              <a:rPr lang="en-US" sz="3600" dirty="0"/>
              <a:t>S</a:t>
            </a:r>
            <a:r>
              <a:rPr lang="en-US" sz="3600" dirty="0" smtClean="0"/>
              <a:t>ystems </a:t>
            </a:r>
            <a:r>
              <a:rPr lang="en-US" sz="3600" dirty="0"/>
              <a:t>&amp; Hospital</a:t>
            </a:r>
            <a:endParaRPr lang="en-GB" sz="36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6799" y="4953000"/>
            <a:ext cx="3694267" cy="457200"/>
          </a:xfrm>
        </p:spPr>
        <p:txBody>
          <a:bodyPr>
            <a:normAutofit fontScale="90000"/>
          </a:bodyPr>
          <a:lstStyle/>
          <a:p>
            <a:r>
              <a:rPr lang="en-IN" sz="3000" dirty="0"/>
              <a:t>Hospital Team</a:t>
            </a:r>
            <a:endParaRPr lang="en-IN" sz="3000" dirty="0"/>
          </a:p>
        </p:txBody>
      </p:sp>
      <p:pic>
        <p:nvPicPr>
          <p:cNvPr id="5" name="Picture 4"/>
          <p:cNvPicPr>
            <a:picLocks noChangeAspect="1"/>
          </p:cNvPicPr>
          <p:nvPr/>
        </p:nvPicPr>
        <p:blipFill rotWithShape="1">
          <a:blip r:embed="rId1" cstate="email"/>
          <a:srcRect/>
          <a:stretch>
            <a:fillRect/>
          </a:stretch>
        </p:blipFill>
        <p:spPr>
          <a:xfrm>
            <a:off x="4991787" y="1580285"/>
            <a:ext cx="3579280" cy="3111729"/>
          </a:xfrm>
          <a:prstGeom prst="rect">
            <a:avLst/>
          </a:prstGeom>
        </p:spPr>
      </p:pic>
      <p:sp>
        <p:nvSpPr>
          <p:cNvPr id="6" name="Rectangle 5"/>
          <p:cNvSpPr/>
          <p:nvPr/>
        </p:nvSpPr>
        <p:spPr>
          <a:xfrm>
            <a:off x="0" y="-27384"/>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itle 1"/>
          <p:cNvSpPr txBox="1"/>
          <p:nvPr>
            <p:custDataLst>
              <p:tags r:id="rId2"/>
            </p:custDataLst>
          </p:nvPr>
        </p:nvSpPr>
        <p:spPr>
          <a:xfrm>
            <a:off x="0" y="233602"/>
            <a:ext cx="9143999" cy="53076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600" b="1" dirty="0" smtClean="0">
                <a:solidFill>
                  <a:schemeClr val="bg1"/>
                </a:solidFill>
                <a:latin typeface="Helvetica" panose="020B0604020202020204" pitchFamily="34" charset="0"/>
                <a:cs typeface="Helvetica" panose="020B0604020202020204" pitchFamily="34" charset="0"/>
              </a:rPr>
              <a:t>Team Members </a:t>
            </a:r>
            <a:r>
              <a:rPr lang="en-US" sz="3600" b="1" dirty="0">
                <a:solidFill>
                  <a:schemeClr val="bg1"/>
                </a:solidFill>
                <a:latin typeface="Helvetica" panose="020B0604020202020204" pitchFamily="34" charset="0"/>
                <a:cs typeface="Helvetica" panose="020B0604020202020204" pitchFamily="34" charset="0"/>
              </a:rPr>
              <a:t>-</a:t>
            </a:r>
            <a:r>
              <a:rPr lang="en-US" sz="3600" b="1" dirty="0" smtClean="0">
                <a:solidFill>
                  <a:schemeClr val="bg1"/>
                </a:solidFill>
                <a:latin typeface="Helvetica" panose="020B0604020202020204" pitchFamily="34" charset="0"/>
                <a:cs typeface="Helvetica" panose="020B0604020202020204" pitchFamily="34" charset="0"/>
              </a:rPr>
              <a:t> Healthcare System </a:t>
            </a:r>
            <a:r>
              <a:rPr lang="en-US" sz="3200" b="1" dirty="0" smtClean="0">
                <a:solidFill>
                  <a:schemeClr val="bg1"/>
                </a:solidFill>
                <a:latin typeface="Helvetica" panose="020B0604020202020204" pitchFamily="34" charset="0"/>
                <a:cs typeface="Helvetica" panose="020B0604020202020204" pitchFamily="34" charset="0"/>
              </a:rPr>
              <a:t>(1/7)</a:t>
            </a:r>
            <a:endParaRPr lang="en-GB" sz="3200" b="1" dirty="0">
              <a:solidFill>
                <a:schemeClr val="bg1"/>
              </a:solidFill>
              <a:latin typeface="Helvetica" panose="020B0604020202020204" pitchFamily="34" charset="0"/>
              <a:cs typeface="Helvetica" panose="020B0604020202020204" pitchFamily="34" charset="0"/>
            </a:endParaRPr>
          </a:p>
        </p:txBody>
      </p:sp>
      <p:sp>
        <p:nvSpPr>
          <p:cNvPr id="8" name="TextBox 7"/>
          <p:cNvSpPr txBox="1"/>
          <p:nvPr/>
        </p:nvSpPr>
        <p:spPr>
          <a:xfrm>
            <a:off x="8853536" y="6611779"/>
            <a:ext cx="290464" cy="24622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b="1" dirty="0">
                <a:latin typeface="Helvetica" panose="020B0604020202020204" pitchFamily="34" charset="0"/>
                <a:cs typeface="Helvetica" panose="020B0604020202020204" pitchFamily="34" charset="0"/>
              </a:rPr>
              <a:t>9</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9" name="Content Placeholder 2"/>
          <p:cNvSpPr txBox="1"/>
          <p:nvPr/>
        </p:nvSpPr>
        <p:spPr>
          <a:xfrm>
            <a:off x="457200" y="1600200"/>
            <a:ext cx="4419599"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Helvetica" panose="020B0604020202020204" pitchFamily="34" charset="0"/>
                <a:ea typeface="+mn-ea"/>
                <a:cs typeface="Helvetica"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b="0" i="0" u="none" kern="1200">
                <a:solidFill>
                  <a:schemeClr val="tx1"/>
                </a:solidFill>
                <a:latin typeface="Helvetica" panose="020B0604020202020204" pitchFamily="34" charset="0"/>
                <a:ea typeface="+mn-ea"/>
                <a:cs typeface="Helvetica"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IN" sz="2400" dirty="0"/>
              <a:t>Multiple team members providing care for patients  during the stay </a:t>
            </a:r>
            <a:r>
              <a:rPr lang="en-IN" sz="2400" dirty="0" smtClean="0"/>
              <a:t>to</a:t>
            </a:r>
            <a:endParaRPr lang="en-IN" sz="2400" dirty="0" smtClean="0"/>
          </a:p>
          <a:p>
            <a:r>
              <a:rPr lang="en-IN" sz="2400" dirty="0" smtClean="0"/>
              <a:t>provide </a:t>
            </a:r>
            <a:r>
              <a:rPr lang="en-IN" sz="2400" dirty="0"/>
              <a:t>compassionate care that focuses </a:t>
            </a:r>
            <a:r>
              <a:rPr lang="en-IN" sz="2400" dirty="0" smtClean="0"/>
              <a:t>on</a:t>
            </a:r>
            <a:endParaRPr lang="en-IN" sz="2400" dirty="0" smtClean="0"/>
          </a:p>
          <a:p>
            <a:r>
              <a:rPr lang="en-IN" sz="2400" dirty="0"/>
              <a:t>p</a:t>
            </a:r>
            <a:r>
              <a:rPr lang="en-IN" sz="2400" dirty="0" smtClean="0"/>
              <a:t>rovide the </a:t>
            </a:r>
            <a:r>
              <a:rPr lang="en-IN" sz="2400" dirty="0"/>
              <a:t>individual needs of patients and their families</a:t>
            </a:r>
            <a:endParaRPr lang="en-IN" sz="2400" dirty="0"/>
          </a:p>
          <a:p>
            <a:pPr marL="0" indent="0">
              <a:buFont typeface="Arial" panose="020B0604020202020204" pitchFamily="34" charset="0"/>
              <a:buNone/>
            </a:pPr>
            <a:endParaRPr lang="en-IN" dirty="0" smtClean="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6084168" y="1600200"/>
            <a:ext cx="2857500" cy="3333750"/>
          </a:xfrm>
          <a:prstGeom prst="rect">
            <a:avLst/>
          </a:prstGeom>
        </p:spPr>
      </p:pic>
      <p:sp>
        <p:nvSpPr>
          <p:cNvPr id="3" name="Content Placeholder 2"/>
          <p:cNvSpPr>
            <a:spLocks noGrp="1"/>
          </p:cNvSpPr>
          <p:nvPr>
            <p:ph idx="1"/>
          </p:nvPr>
        </p:nvSpPr>
        <p:spPr>
          <a:xfrm>
            <a:off x="457200" y="1600200"/>
            <a:ext cx="6248400" cy="4525963"/>
          </a:xfrm>
        </p:spPr>
        <p:txBody>
          <a:bodyPr>
            <a:normAutofit/>
          </a:bodyPr>
          <a:lstStyle/>
          <a:p>
            <a:pPr marL="0" indent="0">
              <a:buNone/>
            </a:pPr>
            <a:r>
              <a:rPr lang="en-IN" sz="2400" dirty="0"/>
              <a:t>Important team member in the hospital Nurses have various categories according to their educational &amp; professional preparation.</a:t>
            </a:r>
            <a:endParaRPr lang="en-IN" sz="2400" dirty="0"/>
          </a:p>
          <a:p>
            <a:pPr marL="0" indent="0">
              <a:buNone/>
            </a:pPr>
            <a:r>
              <a:rPr lang="en-IN" sz="2400" dirty="0"/>
              <a:t> 1. Registered N</a:t>
            </a:r>
            <a:r>
              <a:rPr lang="en-IN" sz="2400" dirty="0" smtClean="0"/>
              <a:t>urses</a:t>
            </a:r>
            <a:endParaRPr lang="en-IN" sz="2400" dirty="0"/>
          </a:p>
          <a:p>
            <a:pPr marL="0" indent="0">
              <a:buNone/>
            </a:pPr>
            <a:r>
              <a:rPr lang="en-IN" sz="2400" dirty="0"/>
              <a:t> 2. </a:t>
            </a:r>
            <a:r>
              <a:rPr lang="en-IN" sz="2400" dirty="0" smtClean="0"/>
              <a:t>licensed Practical </a:t>
            </a:r>
            <a:r>
              <a:rPr lang="en-IN" sz="2400" dirty="0"/>
              <a:t>N</a:t>
            </a:r>
            <a:r>
              <a:rPr lang="en-IN" sz="2400" dirty="0" smtClean="0"/>
              <a:t>urses </a:t>
            </a:r>
            <a:endParaRPr lang="en-IN" sz="2400" dirty="0"/>
          </a:p>
          <a:p>
            <a:pPr marL="0" indent="0">
              <a:buNone/>
            </a:pPr>
            <a:r>
              <a:rPr lang="en-IN" sz="2400" dirty="0"/>
              <a:t> 3. Nursing A</a:t>
            </a:r>
            <a:r>
              <a:rPr lang="en-IN" sz="2400" dirty="0" smtClean="0"/>
              <a:t>ssistants </a:t>
            </a:r>
            <a:endParaRPr lang="en-IN" sz="2400" dirty="0"/>
          </a:p>
          <a:p>
            <a:pPr marL="0" indent="0">
              <a:buNone/>
            </a:pPr>
            <a:r>
              <a:rPr lang="en-IN" sz="2400" dirty="0"/>
              <a:t> 4. Each hospital also has a nursing  </a:t>
            </a:r>
            <a:endParaRPr lang="en-IN" sz="2400" dirty="0"/>
          </a:p>
          <a:p>
            <a:pPr marL="0" indent="0">
              <a:buNone/>
            </a:pPr>
            <a:r>
              <a:rPr lang="en-IN" sz="2400" dirty="0"/>
              <a:t>     director who is responsible for</a:t>
            </a:r>
            <a:endParaRPr lang="en-IN" sz="2400" dirty="0"/>
          </a:p>
          <a:p>
            <a:pPr marL="0" indent="0">
              <a:buNone/>
            </a:pPr>
            <a:r>
              <a:rPr lang="en-IN" sz="2400" dirty="0"/>
              <a:t>     directing and coordinating </a:t>
            </a:r>
            <a:r>
              <a:rPr lang="en-IN" sz="2400" dirty="0" smtClean="0"/>
              <a:t>nursing care</a:t>
            </a:r>
            <a:endParaRPr lang="en-IN" sz="2400" dirty="0"/>
          </a:p>
          <a:p>
            <a:endParaRPr lang="en-IN" dirty="0"/>
          </a:p>
        </p:txBody>
      </p:sp>
      <p:sp>
        <p:nvSpPr>
          <p:cNvPr id="5" name="Rectangle 4"/>
          <p:cNvSpPr/>
          <p:nvPr/>
        </p:nvSpPr>
        <p:spPr>
          <a:xfrm>
            <a:off x="0" y="-27384"/>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7"/>
          <p:cNvSpPr txBox="1"/>
          <p:nvPr/>
        </p:nvSpPr>
        <p:spPr>
          <a:xfrm>
            <a:off x="8853536" y="6611779"/>
            <a:ext cx="360996" cy="24622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b="1" dirty="0" smtClean="0">
                <a:latin typeface="Helvetica" panose="020B0604020202020204" pitchFamily="34" charset="0"/>
                <a:cs typeface="Helvetica" panose="020B0604020202020204" pitchFamily="34" charset="0"/>
              </a:rPr>
              <a:t>10</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8" name="Title 1"/>
          <p:cNvSpPr txBox="1"/>
          <p:nvPr/>
        </p:nvSpPr>
        <p:spPr>
          <a:xfrm>
            <a:off x="5754533" y="5029200"/>
            <a:ext cx="3694267" cy="457200"/>
          </a:xfrm>
          <a:prstGeom prst="rect">
            <a:avLst/>
          </a:prstGeom>
        </p:spPr>
        <p:txBody>
          <a:bodyPr vert="horz" lIns="91440" tIns="45720" rIns="91440" bIns="45720" rtlCol="0" anchor="ctr">
            <a:normAutofit fontScale="90000" lnSpcReduction="20000"/>
          </a:bodyPr>
          <a:lstStyle>
            <a:lvl1pPr algn="ctr" defTabSz="914400" rtl="0" eaLnBrk="1" latinLnBrk="0" hangingPunct="1">
              <a:spcBef>
                <a:spcPct val="0"/>
              </a:spcBef>
              <a:buNone/>
              <a:defRPr sz="4400" b="0" i="0" u="none" kern="1200">
                <a:solidFill>
                  <a:schemeClr val="tx1"/>
                </a:solidFill>
                <a:latin typeface="Helvetica" panose="020B0604020202020204" pitchFamily="34" charset="0"/>
                <a:ea typeface="+mj-ea"/>
                <a:cs typeface="Helvetica" panose="020B0604020202020204" pitchFamily="34" charset="0"/>
              </a:defRPr>
            </a:lvl1pPr>
          </a:lstStyle>
          <a:p>
            <a:r>
              <a:rPr lang="en-IN" sz="3000" dirty="0" smtClean="0"/>
              <a:t>Nursing </a:t>
            </a:r>
            <a:r>
              <a:rPr lang="en-IN" sz="3000" dirty="0"/>
              <a:t>Staff</a:t>
            </a:r>
            <a:endParaRPr lang="en-IN" sz="3000" dirty="0"/>
          </a:p>
        </p:txBody>
      </p:sp>
      <p:sp>
        <p:nvSpPr>
          <p:cNvPr id="10" name="Title 1"/>
          <p:cNvSpPr txBox="1"/>
          <p:nvPr>
            <p:custDataLst>
              <p:tags r:id="rId2"/>
            </p:custDataLst>
          </p:nvPr>
        </p:nvSpPr>
        <p:spPr>
          <a:xfrm>
            <a:off x="0" y="233602"/>
            <a:ext cx="9143999" cy="53076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600" b="1" dirty="0" smtClean="0">
                <a:solidFill>
                  <a:schemeClr val="bg1"/>
                </a:solidFill>
                <a:latin typeface="Helvetica" panose="020B0604020202020204" pitchFamily="34" charset="0"/>
                <a:cs typeface="Helvetica" panose="020B0604020202020204" pitchFamily="34" charset="0"/>
              </a:rPr>
              <a:t>Team Members </a:t>
            </a:r>
            <a:r>
              <a:rPr lang="en-US" sz="3600" b="1" dirty="0">
                <a:solidFill>
                  <a:schemeClr val="bg1"/>
                </a:solidFill>
                <a:latin typeface="Helvetica" panose="020B0604020202020204" pitchFamily="34" charset="0"/>
                <a:cs typeface="Helvetica" panose="020B0604020202020204" pitchFamily="34" charset="0"/>
              </a:rPr>
              <a:t>-</a:t>
            </a:r>
            <a:r>
              <a:rPr lang="en-US" sz="3600" b="1" dirty="0" smtClean="0">
                <a:solidFill>
                  <a:schemeClr val="bg1"/>
                </a:solidFill>
                <a:latin typeface="Helvetica" panose="020B0604020202020204" pitchFamily="34" charset="0"/>
                <a:cs typeface="Helvetica" panose="020B0604020202020204" pitchFamily="34" charset="0"/>
              </a:rPr>
              <a:t> Healthcare System </a:t>
            </a:r>
            <a:r>
              <a:rPr lang="en-US" sz="3200" b="1" dirty="0" smtClean="0">
                <a:solidFill>
                  <a:schemeClr val="bg1"/>
                </a:solidFill>
                <a:latin typeface="Helvetica" panose="020B0604020202020204" pitchFamily="34" charset="0"/>
                <a:cs typeface="Helvetica" panose="020B0604020202020204" pitchFamily="34" charset="0"/>
              </a:rPr>
              <a:t>(2/7)</a:t>
            </a:r>
            <a:endParaRPr lang="en-GB" sz="3200" b="1" dirty="0">
              <a:solidFill>
                <a:schemeClr val="bg1"/>
              </a:solidFill>
              <a:latin typeface="Helvetica" panose="020B0604020202020204" pitchFamily="34" charset="0"/>
              <a:cs typeface="Helvetica"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1693"/>
            <a:ext cx="6059016" cy="4117107"/>
          </a:xfrm>
        </p:spPr>
        <p:txBody>
          <a:bodyPr>
            <a:normAutofit/>
          </a:bodyPr>
          <a:lstStyle/>
          <a:p>
            <a:pPr marL="0" indent="0">
              <a:buNone/>
            </a:pPr>
            <a:r>
              <a:rPr lang="en-IN" sz="2400" dirty="0" smtClean="0"/>
              <a:t>A </a:t>
            </a:r>
            <a:r>
              <a:rPr lang="en-IN" sz="2400" dirty="0"/>
              <a:t>member of   housekeeping staff is responsible for cleanliness of the hospital, cleaning of utensils, linen &amp; patient </a:t>
            </a:r>
            <a:r>
              <a:rPr lang="en-IN" sz="2400" dirty="0" smtClean="0"/>
              <a:t>transportation</a:t>
            </a:r>
            <a:endParaRPr lang="en-IN" sz="2400" dirty="0" smtClean="0"/>
          </a:p>
          <a:p>
            <a:pPr marL="0" indent="0">
              <a:buNone/>
            </a:pPr>
            <a:endParaRPr lang="en-IN" sz="2400" b="1" dirty="0"/>
          </a:p>
          <a:p>
            <a:pPr marL="0" indent="0">
              <a:buNone/>
            </a:pPr>
            <a:r>
              <a:rPr lang="en-IN" sz="2400" dirty="0"/>
              <a:t>A registered dietitian (RD) is a food and nutrition expert who provides dietary support, counselling and/or education to patients, </a:t>
            </a:r>
            <a:r>
              <a:rPr lang="en-IN" sz="2400" dirty="0" smtClean="0"/>
              <a:t>family</a:t>
            </a:r>
            <a:endParaRPr lang="en-IN" sz="2400" dirty="0"/>
          </a:p>
          <a:p>
            <a:endParaRPr lang="en-IN" dirty="0"/>
          </a:p>
        </p:txBody>
      </p:sp>
      <p:pic>
        <p:nvPicPr>
          <p:cNvPr id="4" name="Picture 3"/>
          <p:cNvPicPr/>
          <p:nvPr/>
        </p:nvPicPr>
        <p:blipFill rotWithShape="1">
          <a:blip r:embed="rId1" cstate="email"/>
          <a:srcRect/>
          <a:stretch>
            <a:fillRect/>
          </a:stretch>
        </p:blipFill>
        <p:spPr>
          <a:xfrm>
            <a:off x="6516215" y="1667045"/>
            <a:ext cx="2194560" cy="1463040"/>
          </a:xfrm>
          <a:prstGeom prst="rect">
            <a:avLst/>
          </a:prstGeom>
        </p:spPr>
      </p:pic>
      <p:pic>
        <p:nvPicPr>
          <p:cNvPr id="6" name="Picture 5"/>
          <p:cNvPicPr preferRelativeResize="0"/>
          <p:nvPr/>
        </p:nvPicPr>
        <p:blipFill>
          <a:blip r:embed="rId2" cstate="email"/>
          <a:stretch>
            <a:fillRect/>
          </a:stretch>
        </p:blipFill>
        <p:spPr>
          <a:xfrm>
            <a:off x="6500981" y="3708740"/>
            <a:ext cx="2194560" cy="1463040"/>
          </a:xfrm>
          <a:prstGeom prst="rect">
            <a:avLst/>
          </a:prstGeom>
        </p:spPr>
      </p:pic>
      <p:sp>
        <p:nvSpPr>
          <p:cNvPr id="5" name="Rectangle 4"/>
          <p:cNvSpPr/>
          <p:nvPr/>
        </p:nvSpPr>
        <p:spPr>
          <a:xfrm>
            <a:off x="0" y="-27384"/>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itle 1"/>
          <p:cNvSpPr>
            <a:spLocks noGrp="1"/>
          </p:cNvSpPr>
          <p:nvPr>
            <p:ph type="title"/>
          </p:nvPr>
        </p:nvSpPr>
        <p:spPr>
          <a:xfrm>
            <a:off x="6400800" y="3124200"/>
            <a:ext cx="2452736" cy="457200"/>
          </a:xfrm>
        </p:spPr>
        <p:txBody>
          <a:bodyPr>
            <a:normAutofit fontScale="90000"/>
          </a:bodyPr>
          <a:lstStyle/>
          <a:p>
            <a:r>
              <a:rPr lang="en-IN" sz="2800" dirty="0"/>
              <a:t>Housekeeping</a:t>
            </a:r>
            <a:endParaRPr lang="en-IN" sz="2800" dirty="0"/>
          </a:p>
        </p:txBody>
      </p:sp>
      <p:sp>
        <p:nvSpPr>
          <p:cNvPr id="10" name="Title 1"/>
          <p:cNvSpPr txBox="1"/>
          <p:nvPr/>
        </p:nvSpPr>
        <p:spPr>
          <a:xfrm>
            <a:off x="6400800" y="5181600"/>
            <a:ext cx="2452736" cy="457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0" i="0" u="none" kern="1200">
                <a:solidFill>
                  <a:schemeClr val="tx1"/>
                </a:solidFill>
                <a:latin typeface="Helvetica" panose="020B0604020202020204" pitchFamily="34" charset="0"/>
                <a:ea typeface="+mj-ea"/>
                <a:cs typeface="Helvetica" panose="020B0604020202020204" pitchFamily="34" charset="0"/>
              </a:defRPr>
            </a:lvl1pPr>
          </a:lstStyle>
          <a:p>
            <a:pPr>
              <a:lnSpc>
                <a:spcPct val="150000"/>
              </a:lnSpc>
            </a:pPr>
            <a:r>
              <a:rPr lang="en-IN" sz="2500" dirty="0"/>
              <a:t>Dietitian</a:t>
            </a:r>
            <a:endParaRPr lang="en-IN" sz="2500" dirty="0"/>
          </a:p>
        </p:txBody>
      </p:sp>
      <p:sp>
        <p:nvSpPr>
          <p:cNvPr id="12" name="Title 1"/>
          <p:cNvSpPr txBox="1"/>
          <p:nvPr>
            <p:custDataLst>
              <p:tags r:id="rId3"/>
            </p:custDataLst>
          </p:nvPr>
        </p:nvSpPr>
        <p:spPr>
          <a:xfrm>
            <a:off x="0" y="233602"/>
            <a:ext cx="9143999" cy="53076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600" b="1" dirty="0" smtClean="0">
                <a:solidFill>
                  <a:schemeClr val="bg1"/>
                </a:solidFill>
                <a:latin typeface="Helvetica" panose="020B0604020202020204" pitchFamily="34" charset="0"/>
                <a:cs typeface="Helvetica" panose="020B0604020202020204" pitchFamily="34" charset="0"/>
              </a:rPr>
              <a:t>Team Members </a:t>
            </a:r>
            <a:r>
              <a:rPr lang="en-US" sz="3600" b="1" dirty="0">
                <a:solidFill>
                  <a:schemeClr val="bg1"/>
                </a:solidFill>
                <a:latin typeface="Helvetica" panose="020B0604020202020204" pitchFamily="34" charset="0"/>
                <a:cs typeface="Helvetica" panose="020B0604020202020204" pitchFamily="34" charset="0"/>
              </a:rPr>
              <a:t>-</a:t>
            </a:r>
            <a:r>
              <a:rPr lang="en-US" sz="3600" b="1" dirty="0" smtClean="0">
                <a:solidFill>
                  <a:schemeClr val="bg1"/>
                </a:solidFill>
                <a:latin typeface="Helvetica" panose="020B0604020202020204" pitchFamily="34" charset="0"/>
                <a:cs typeface="Helvetica" panose="020B0604020202020204" pitchFamily="34" charset="0"/>
              </a:rPr>
              <a:t> Healthcare System </a:t>
            </a:r>
            <a:r>
              <a:rPr lang="en-US" sz="3200" b="1" dirty="0" smtClean="0">
                <a:solidFill>
                  <a:schemeClr val="bg1"/>
                </a:solidFill>
                <a:latin typeface="Helvetica" panose="020B0604020202020204" pitchFamily="34" charset="0"/>
                <a:cs typeface="Helvetica" panose="020B0604020202020204" pitchFamily="34" charset="0"/>
              </a:rPr>
              <a:t>(3/7)</a:t>
            </a:r>
            <a:endParaRPr lang="en-GB" sz="3200" b="1" dirty="0">
              <a:solidFill>
                <a:schemeClr val="bg1"/>
              </a:solidFill>
              <a:latin typeface="Helvetica" panose="020B0604020202020204" pitchFamily="34" charset="0"/>
              <a:cs typeface="Helvetica" panose="020B0604020202020204" pitchFamily="34" charset="0"/>
            </a:endParaRPr>
          </a:p>
        </p:txBody>
      </p:sp>
      <p:sp>
        <p:nvSpPr>
          <p:cNvPr id="13" name="TextBox 7"/>
          <p:cNvSpPr txBox="1"/>
          <p:nvPr/>
        </p:nvSpPr>
        <p:spPr>
          <a:xfrm>
            <a:off x="8853536" y="6611779"/>
            <a:ext cx="360996" cy="24622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b="1" dirty="0" smtClean="0">
                <a:latin typeface="Helvetica" panose="020B0604020202020204" pitchFamily="34" charset="0"/>
                <a:cs typeface="Helvetica" panose="020B0604020202020204" pitchFamily="34" charset="0"/>
              </a:rPr>
              <a:t>11</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157" y="1143000"/>
            <a:ext cx="6203032" cy="4525963"/>
          </a:xfrm>
        </p:spPr>
        <p:txBody>
          <a:bodyPr>
            <a:normAutofit/>
          </a:bodyPr>
          <a:lstStyle/>
          <a:p>
            <a:pPr marL="0" indent="0">
              <a:lnSpc>
                <a:spcPct val="120000"/>
              </a:lnSpc>
              <a:buNone/>
            </a:pPr>
            <a:r>
              <a:rPr lang="en-IN" sz="2600" dirty="0"/>
              <a:t>Medical doctor , a surgeon or a specialist Examines the patient &amp; writes the treatment for the patient which will be carried out by nurses and other members </a:t>
            </a:r>
            <a:endParaRPr lang="en-IN" sz="2600" dirty="0" smtClean="0"/>
          </a:p>
          <a:p>
            <a:pPr marL="0" indent="0">
              <a:lnSpc>
                <a:spcPct val="120000"/>
              </a:lnSpc>
              <a:buNone/>
            </a:pPr>
            <a:endParaRPr lang="en-IN" sz="1200" dirty="0"/>
          </a:p>
          <a:p>
            <a:pPr marL="0" indent="0">
              <a:lnSpc>
                <a:spcPct val="120000"/>
              </a:lnSpc>
              <a:buNone/>
            </a:pPr>
            <a:r>
              <a:rPr lang="en-IN" sz="2600" dirty="0"/>
              <a:t>PA provide diagnostic, therapeutic, and preventive healthcare services, with supervision from </a:t>
            </a:r>
            <a:r>
              <a:rPr lang="en-IN" sz="2600" dirty="0" smtClean="0"/>
              <a:t>physicians </a:t>
            </a:r>
            <a:endParaRPr lang="en-IN" sz="2600" dirty="0"/>
          </a:p>
          <a:p>
            <a:endParaRPr lang="en-IN" dirty="0"/>
          </a:p>
        </p:txBody>
      </p:sp>
      <p:pic>
        <p:nvPicPr>
          <p:cNvPr id="4" name="Picture 3"/>
          <p:cNvPicPr preferRelativeResize="0"/>
          <p:nvPr/>
        </p:nvPicPr>
        <p:blipFill>
          <a:blip r:embed="rId1" cstate="email"/>
          <a:stretch>
            <a:fillRect/>
          </a:stretch>
        </p:blipFill>
        <p:spPr>
          <a:xfrm>
            <a:off x="6526960" y="1174730"/>
            <a:ext cx="2011680" cy="1828800"/>
          </a:xfrm>
          <a:prstGeom prst="rect">
            <a:avLst/>
          </a:prstGeom>
        </p:spPr>
      </p:pic>
      <p:pic>
        <p:nvPicPr>
          <p:cNvPr id="5" name="Picture 4"/>
          <p:cNvPicPr preferRelativeResize="0"/>
          <p:nvPr/>
        </p:nvPicPr>
        <p:blipFill>
          <a:blip r:embed="rId2" cstate="email"/>
          <a:stretch>
            <a:fillRect/>
          </a:stretch>
        </p:blipFill>
        <p:spPr>
          <a:xfrm>
            <a:off x="6526960" y="3645024"/>
            <a:ext cx="2011680" cy="1828800"/>
          </a:xfrm>
          <a:prstGeom prst="rect">
            <a:avLst/>
          </a:prstGeom>
        </p:spPr>
      </p:pic>
      <p:sp>
        <p:nvSpPr>
          <p:cNvPr id="6" name="Rectangle 5"/>
          <p:cNvSpPr/>
          <p:nvPr/>
        </p:nvSpPr>
        <p:spPr>
          <a:xfrm>
            <a:off x="0" y="-27384"/>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p:cNvSpPr txBox="1"/>
          <p:nvPr/>
        </p:nvSpPr>
        <p:spPr>
          <a:xfrm>
            <a:off x="8853536" y="6611779"/>
            <a:ext cx="325730" cy="24622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b="1" dirty="0" smtClean="0">
                <a:latin typeface="Helvetica" panose="020B0604020202020204" pitchFamily="34" charset="0"/>
                <a:cs typeface="Helvetica" panose="020B0604020202020204" pitchFamily="34" charset="0"/>
              </a:rPr>
              <a:t>12</a:t>
            </a:r>
            <a:endParaRPr lang="en-IN" sz="1000" dirty="0">
              <a:latin typeface="Helvetica" panose="020B0604020202020204" pitchFamily="34" charset="0"/>
              <a:cs typeface="Helvetica" panose="020B0604020202020204" pitchFamily="34" charset="0"/>
            </a:endParaRPr>
          </a:p>
        </p:txBody>
      </p:sp>
      <p:sp>
        <p:nvSpPr>
          <p:cNvPr id="9" name="Title 1"/>
          <p:cNvSpPr txBox="1"/>
          <p:nvPr/>
        </p:nvSpPr>
        <p:spPr>
          <a:xfrm>
            <a:off x="6096000" y="5375448"/>
            <a:ext cx="2895600" cy="87295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0" i="0" u="none" kern="1200">
                <a:solidFill>
                  <a:schemeClr val="tx1"/>
                </a:solidFill>
                <a:latin typeface="Helvetica" panose="020B0604020202020204" pitchFamily="34" charset="0"/>
                <a:ea typeface="+mj-ea"/>
                <a:cs typeface="Helvetica" panose="020B0604020202020204" pitchFamily="34" charset="0"/>
              </a:defRPr>
            </a:lvl1pPr>
          </a:lstStyle>
          <a:p>
            <a:r>
              <a:rPr lang="en-IN" sz="2500" dirty="0"/>
              <a:t>Physician Assistant (PA)</a:t>
            </a:r>
            <a:endParaRPr lang="en-IN" sz="2500" dirty="0"/>
          </a:p>
        </p:txBody>
      </p:sp>
      <p:sp>
        <p:nvSpPr>
          <p:cNvPr id="10" name="Title 1"/>
          <p:cNvSpPr txBox="1"/>
          <p:nvPr/>
        </p:nvSpPr>
        <p:spPr>
          <a:xfrm>
            <a:off x="6400800" y="2895600"/>
            <a:ext cx="2452736" cy="457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0" i="0" u="none" kern="1200">
                <a:solidFill>
                  <a:schemeClr val="tx1"/>
                </a:solidFill>
                <a:latin typeface="Helvetica" panose="020B0604020202020204" pitchFamily="34" charset="0"/>
                <a:ea typeface="+mj-ea"/>
                <a:cs typeface="Helvetica" panose="020B0604020202020204" pitchFamily="34" charset="0"/>
              </a:defRPr>
            </a:lvl1pPr>
          </a:lstStyle>
          <a:p>
            <a:pPr>
              <a:lnSpc>
                <a:spcPct val="160000"/>
              </a:lnSpc>
            </a:pPr>
            <a:r>
              <a:rPr lang="en-IN" sz="2500" dirty="0"/>
              <a:t>Physician</a:t>
            </a:r>
            <a:endParaRPr lang="en-IN" sz="2500" dirty="0"/>
          </a:p>
        </p:txBody>
      </p:sp>
      <p:sp>
        <p:nvSpPr>
          <p:cNvPr id="12" name="Title 1"/>
          <p:cNvSpPr txBox="1"/>
          <p:nvPr>
            <p:custDataLst>
              <p:tags r:id="rId3"/>
            </p:custDataLst>
          </p:nvPr>
        </p:nvSpPr>
        <p:spPr>
          <a:xfrm>
            <a:off x="0" y="233602"/>
            <a:ext cx="9143999" cy="53076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600" b="1" dirty="0" smtClean="0">
                <a:solidFill>
                  <a:schemeClr val="bg1"/>
                </a:solidFill>
                <a:latin typeface="Helvetica" panose="020B0604020202020204" pitchFamily="34" charset="0"/>
                <a:cs typeface="Helvetica" panose="020B0604020202020204" pitchFamily="34" charset="0"/>
              </a:rPr>
              <a:t>Team Members </a:t>
            </a:r>
            <a:r>
              <a:rPr lang="en-US" sz="3600" b="1" dirty="0">
                <a:solidFill>
                  <a:schemeClr val="bg1"/>
                </a:solidFill>
                <a:latin typeface="Helvetica" panose="020B0604020202020204" pitchFamily="34" charset="0"/>
                <a:cs typeface="Helvetica" panose="020B0604020202020204" pitchFamily="34" charset="0"/>
              </a:rPr>
              <a:t>-</a:t>
            </a:r>
            <a:r>
              <a:rPr lang="en-US" sz="3600" b="1" dirty="0" smtClean="0">
                <a:solidFill>
                  <a:schemeClr val="bg1"/>
                </a:solidFill>
                <a:latin typeface="Helvetica" panose="020B0604020202020204" pitchFamily="34" charset="0"/>
                <a:cs typeface="Helvetica" panose="020B0604020202020204" pitchFamily="34" charset="0"/>
              </a:rPr>
              <a:t> Healthcare System </a:t>
            </a:r>
            <a:r>
              <a:rPr lang="en-US" sz="3200" b="1" dirty="0" smtClean="0">
                <a:solidFill>
                  <a:schemeClr val="bg1"/>
                </a:solidFill>
                <a:latin typeface="Helvetica" panose="020B0604020202020204" pitchFamily="34" charset="0"/>
                <a:cs typeface="Helvetica" panose="020B0604020202020204" pitchFamily="34" charset="0"/>
              </a:rPr>
              <a:t>(4/7)</a:t>
            </a:r>
            <a:endParaRPr lang="en-GB" sz="3200" b="1" dirty="0">
              <a:solidFill>
                <a:schemeClr val="bg1"/>
              </a:solidFill>
              <a:latin typeface="Helvetica" panose="020B0604020202020204" pitchFamily="34" charset="0"/>
              <a:cs typeface="Helvetica"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196752"/>
            <a:ext cx="5976664" cy="4929411"/>
          </a:xfrm>
        </p:spPr>
        <p:txBody>
          <a:bodyPr>
            <a:normAutofit/>
          </a:bodyPr>
          <a:lstStyle/>
          <a:p>
            <a:pPr marL="0" indent="0">
              <a:lnSpc>
                <a:spcPct val="110000"/>
              </a:lnSpc>
              <a:buNone/>
            </a:pPr>
            <a:r>
              <a:rPr lang="en-IN" sz="2600" dirty="0"/>
              <a:t>In some hospitals, Rapid Response Team clinicians provide critical care expertise and respond to a patient's bedside to assist with a serious change in a patient's </a:t>
            </a:r>
            <a:r>
              <a:rPr lang="en-IN" sz="2600" dirty="0" smtClean="0"/>
              <a:t>condition:</a:t>
            </a:r>
            <a:endParaRPr lang="en-IN" sz="2600" dirty="0" smtClean="0"/>
          </a:p>
          <a:p>
            <a:pPr>
              <a:lnSpc>
                <a:spcPct val="110000"/>
              </a:lnSpc>
            </a:pPr>
            <a:r>
              <a:rPr lang="en-IN" sz="2600" dirty="0" smtClean="0"/>
              <a:t> if </a:t>
            </a:r>
            <a:r>
              <a:rPr lang="en-IN" sz="2600" dirty="0"/>
              <a:t>appropriate, a change in </a:t>
            </a:r>
            <a:r>
              <a:rPr lang="en-IN" sz="2600" dirty="0" smtClean="0"/>
              <a:t>treatment</a:t>
            </a:r>
            <a:endParaRPr lang="en-IN" sz="2600" dirty="0"/>
          </a:p>
          <a:p>
            <a:pPr>
              <a:lnSpc>
                <a:spcPct val="110000"/>
              </a:lnSpc>
            </a:pPr>
            <a:r>
              <a:rPr lang="en-IN" sz="2600" dirty="0" smtClean="0"/>
              <a:t>all </a:t>
            </a:r>
            <a:r>
              <a:rPr lang="en-IN" sz="2600" dirty="0"/>
              <a:t>hospitals </a:t>
            </a:r>
            <a:r>
              <a:rPr lang="en-IN" sz="2600" dirty="0" smtClean="0"/>
              <a:t>must have </a:t>
            </a:r>
            <a:r>
              <a:rPr lang="en-IN" sz="2600" dirty="0"/>
              <a:t>some method of rapid </a:t>
            </a:r>
            <a:r>
              <a:rPr lang="en-IN" sz="2600" dirty="0" smtClean="0"/>
              <a:t>response</a:t>
            </a:r>
            <a:endParaRPr lang="en-IN" sz="2600" dirty="0"/>
          </a:p>
          <a:p>
            <a:endParaRPr lang="en-IN" dirty="0"/>
          </a:p>
        </p:txBody>
      </p:sp>
      <p:pic>
        <p:nvPicPr>
          <p:cNvPr id="4" name="Picture 3"/>
          <p:cNvPicPr>
            <a:picLocks noChangeAspect="1"/>
          </p:cNvPicPr>
          <p:nvPr/>
        </p:nvPicPr>
        <p:blipFill>
          <a:blip r:embed="rId1" cstate="email"/>
          <a:stretch>
            <a:fillRect/>
          </a:stretch>
        </p:blipFill>
        <p:spPr>
          <a:xfrm>
            <a:off x="6378913" y="1632544"/>
            <a:ext cx="2011680" cy="2011680"/>
          </a:xfrm>
          <a:prstGeom prst="rect">
            <a:avLst/>
          </a:prstGeom>
        </p:spPr>
      </p:pic>
      <p:pic>
        <p:nvPicPr>
          <p:cNvPr id="5" name="Picture 4"/>
          <p:cNvPicPr preferRelativeResize="0"/>
          <p:nvPr/>
        </p:nvPicPr>
        <p:blipFill rotWithShape="1">
          <a:blip r:embed="rId2" cstate="email"/>
          <a:srcRect/>
          <a:stretch>
            <a:fillRect/>
          </a:stretch>
        </p:blipFill>
        <p:spPr>
          <a:xfrm>
            <a:off x="6362621" y="3644224"/>
            <a:ext cx="2011680" cy="2011680"/>
          </a:xfrm>
          <a:prstGeom prst="rect">
            <a:avLst/>
          </a:prstGeom>
        </p:spPr>
      </p:pic>
      <p:sp>
        <p:nvSpPr>
          <p:cNvPr id="6" name="Rectangle 5"/>
          <p:cNvSpPr/>
          <p:nvPr/>
        </p:nvSpPr>
        <p:spPr>
          <a:xfrm>
            <a:off x="0" y="-27384"/>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p:cNvSpPr txBox="1"/>
          <p:nvPr/>
        </p:nvSpPr>
        <p:spPr>
          <a:xfrm>
            <a:off x="8853536" y="6611779"/>
            <a:ext cx="360996" cy="24622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b="1" dirty="0" smtClean="0">
                <a:latin typeface="Helvetica" panose="020B0604020202020204" pitchFamily="34" charset="0"/>
                <a:cs typeface="Helvetica" panose="020B0604020202020204" pitchFamily="34" charset="0"/>
              </a:rPr>
              <a:t>13</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9" name="Title 1"/>
          <p:cNvSpPr txBox="1"/>
          <p:nvPr/>
        </p:nvSpPr>
        <p:spPr>
          <a:xfrm>
            <a:off x="6019800" y="5652493"/>
            <a:ext cx="2605136" cy="74830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0" i="0" u="none" kern="1200">
                <a:solidFill>
                  <a:schemeClr val="tx1"/>
                </a:solidFill>
                <a:latin typeface="Helvetica" panose="020B0604020202020204" pitchFamily="34" charset="0"/>
                <a:ea typeface="+mj-ea"/>
                <a:cs typeface="Helvetica" panose="020B0604020202020204" pitchFamily="34" charset="0"/>
              </a:defRPr>
            </a:lvl1pPr>
          </a:lstStyle>
          <a:p>
            <a:r>
              <a:rPr lang="en-IN" sz="2500" dirty="0" smtClean="0"/>
              <a:t>Rapid </a:t>
            </a:r>
            <a:r>
              <a:rPr lang="en-IN" sz="2500" dirty="0"/>
              <a:t>Response </a:t>
            </a:r>
            <a:r>
              <a:rPr lang="en-IN" sz="2500" dirty="0" smtClean="0"/>
              <a:t>Team </a:t>
            </a:r>
            <a:endParaRPr lang="en-IN" sz="2500" dirty="0"/>
          </a:p>
        </p:txBody>
      </p:sp>
      <p:sp>
        <p:nvSpPr>
          <p:cNvPr id="10" name="Title 1"/>
          <p:cNvSpPr txBox="1"/>
          <p:nvPr>
            <p:custDataLst>
              <p:tags r:id="rId3"/>
            </p:custDataLst>
          </p:nvPr>
        </p:nvSpPr>
        <p:spPr>
          <a:xfrm>
            <a:off x="0" y="233602"/>
            <a:ext cx="9143999" cy="53076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600" b="1" dirty="0" smtClean="0">
                <a:solidFill>
                  <a:schemeClr val="bg1"/>
                </a:solidFill>
                <a:latin typeface="Helvetica" panose="020B0604020202020204" pitchFamily="34" charset="0"/>
                <a:cs typeface="Helvetica" panose="020B0604020202020204" pitchFamily="34" charset="0"/>
              </a:rPr>
              <a:t>Team Members </a:t>
            </a:r>
            <a:r>
              <a:rPr lang="en-US" sz="3600" b="1" dirty="0">
                <a:solidFill>
                  <a:schemeClr val="bg1"/>
                </a:solidFill>
                <a:latin typeface="Helvetica" panose="020B0604020202020204" pitchFamily="34" charset="0"/>
                <a:cs typeface="Helvetica" panose="020B0604020202020204" pitchFamily="34" charset="0"/>
              </a:rPr>
              <a:t>-</a:t>
            </a:r>
            <a:r>
              <a:rPr lang="en-US" sz="3600" b="1" dirty="0" smtClean="0">
                <a:solidFill>
                  <a:schemeClr val="bg1"/>
                </a:solidFill>
                <a:latin typeface="Helvetica" panose="020B0604020202020204" pitchFamily="34" charset="0"/>
                <a:cs typeface="Helvetica" panose="020B0604020202020204" pitchFamily="34" charset="0"/>
              </a:rPr>
              <a:t> Healthcare System </a:t>
            </a:r>
            <a:r>
              <a:rPr lang="en-US" sz="3200" b="1" dirty="0" smtClean="0">
                <a:solidFill>
                  <a:schemeClr val="bg1"/>
                </a:solidFill>
                <a:latin typeface="Helvetica" panose="020B0604020202020204" pitchFamily="34" charset="0"/>
                <a:cs typeface="Helvetica" panose="020B0604020202020204" pitchFamily="34" charset="0"/>
              </a:rPr>
              <a:t>(5/7)</a:t>
            </a:r>
            <a:endParaRPr lang="en-GB" sz="3200" b="1" dirty="0">
              <a:solidFill>
                <a:schemeClr val="bg1"/>
              </a:solidFill>
              <a:latin typeface="Helvetica" panose="020B0604020202020204" pitchFamily="34" charset="0"/>
              <a:cs typeface="Helvetica"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95400"/>
            <a:ext cx="5867400" cy="4607558"/>
          </a:xfrm>
        </p:spPr>
        <p:txBody>
          <a:bodyPr>
            <a:normAutofit/>
          </a:bodyPr>
          <a:lstStyle/>
          <a:p>
            <a:pPr marL="0" indent="0">
              <a:lnSpc>
                <a:spcPct val="120000"/>
              </a:lnSpc>
              <a:buNone/>
            </a:pPr>
            <a:r>
              <a:rPr lang="en-IN" sz="2400" dirty="0" smtClean="0"/>
              <a:t>Spend </a:t>
            </a:r>
            <a:r>
              <a:rPr lang="en-IN" sz="2400" dirty="0"/>
              <a:t>their time focusing on the large motor groups that contribute to walking, reaching, standing and physical </a:t>
            </a:r>
            <a:r>
              <a:rPr lang="en-IN" sz="2400" dirty="0" smtClean="0"/>
              <a:t>activities</a:t>
            </a:r>
            <a:endParaRPr lang="en-IN" sz="2400" dirty="0"/>
          </a:p>
          <a:p>
            <a:pPr marL="0" indent="0">
              <a:lnSpc>
                <a:spcPct val="160000"/>
              </a:lnSpc>
              <a:buNone/>
            </a:pPr>
            <a:endParaRPr lang="en-IN" sz="2400" dirty="0" smtClean="0"/>
          </a:p>
          <a:p>
            <a:pPr marL="0" indent="0">
              <a:lnSpc>
                <a:spcPct val="160000"/>
              </a:lnSpc>
              <a:buNone/>
            </a:pPr>
            <a:endParaRPr lang="en-IN" sz="2400" dirty="0" smtClean="0"/>
          </a:p>
          <a:p>
            <a:pPr marL="0" indent="0">
              <a:lnSpc>
                <a:spcPct val="110000"/>
              </a:lnSpc>
              <a:buNone/>
            </a:pPr>
            <a:r>
              <a:rPr lang="en-IN" sz="2400" dirty="0" smtClean="0"/>
              <a:t>Offer </a:t>
            </a:r>
            <a:r>
              <a:rPr lang="en-IN" sz="2400" dirty="0"/>
              <a:t>skilled treatment to help individuals achieve independence in all facets of their </a:t>
            </a:r>
            <a:r>
              <a:rPr lang="en-IN" sz="2400" dirty="0" smtClean="0"/>
              <a:t>lives</a:t>
            </a:r>
            <a:endParaRPr lang="en-IN" sz="2400" dirty="0"/>
          </a:p>
          <a:p>
            <a:pPr marL="0" indent="0">
              <a:buNone/>
            </a:pPr>
            <a:endParaRPr lang="en-IN" dirty="0"/>
          </a:p>
        </p:txBody>
      </p:sp>
      <p:pic>
        <p:nvPicPr>
          <p:cNvPr id="4" name="Picture 3"/>
          <p:cNvPicPr/>
          <p:nvPr/>
        </p:nvPicPr>
        <p:blipFill>
          <a:blip r:embed="rId1" cstate="email"/>
          <a:stretch>
            <a:fillRect/>
          </a:stretch>
        </p:blipFill>
        <p:spPr>
          <a:xfrm>
            <a:off x="6585869" y="1143000"/>
            <a:ext cx="2286028" cy="2011680"/>
          </a:xfrm>
          <a:prstGeom prst="rect">
            <a:avLst/>
          </a:prstGeom>
        </p:spPr>
      </p:pic>
      <p:pic>
        <p:nvPicPr>
          <p:cNvPr id="5" name="Picture 4"/>
          <p:cNvPicPr>
            <a:picLocks noChangeAspect="1"/>
          </p:cNvPicPr>
          <p:nvPr/>
        </p:nvPicPr>
        <p:blipFill>
          <a:blip r:embed="rId2"/>
          <a:stretch>
            <a:fillRect/>
          </a:stretch>
        </p:blipFill>
        <p:spPr>
          <a:xfrm>
            <a:off x="6596703" y="3891278"/>
            <a:ext cx="2275194" cy="2011680"/>
          </a:xfrm>
          <a:prstGeom prst="rect">
            <a:avLst/>
          </a:prstGeom>
        </p:spPr>
      </p:pic>
      <p:sp>
        <p:nvSpPr>
          <p:cNvPr id="6" name="Rectangle 5"/>
          <p:cNvSpPr/>
          <p:nvPr/>
        </p:nvSpPr>
        <p:spPr>
          <a:xfrm>
            <a:off x="0" y="-27384"/>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p:cNvSpPr txBox="1"/>
          <p:nvPr/>
        </p:nvSpPr>
        <p:spPr>
          <a:xfrm>
            <a:off x="8853536" y="6611779"/>
            <a:ext cx="360996" cy="24622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b="1" dirty="0" smtClean="0">
                <a:latin typeface="Helvetica" panose="020B0604020202020204" pitchFamily="34" charset="0"/>
                <a:cs typeface="Helvetica" panose="020B0604020202020204" pitchFamily="34" charset="0"/>
              </a:rPr>
              <a:t>14</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0" name="Title 1"/>
          <p:cNvSpPr>
            <a:spLocks noGrp="1"/>
          </p:cNvSpPr>
          <p:nvPr>
            <p:ph type="title"/>
          </p:nvPr>
        </p:nvSpPr>
        <p:spPr>
          <a:xfrm>
            <a:off x="6596703" y="3124200"/>
            <a:ext cx="2394897" cy="718179"/>
          </a:xfrm>
        </p:spPr>
        <p:txBody>
          <a:bodyPr>
            <a:noAutofit/>
          </a:bodyPr>
          <a:lstStyle/>
          <a:p>
            <a:r>
              <a:rPr lang="en-IN" sz="2400" dirty="0"/>
              <a:t>Physical </a:t>
            </a:r>
            <a:br>
              <a:rPr lang="en-IN" sz="2400" dirty="0"/>
            </a:br>
            <a:r>
              <a:rPr lang="en-IN" sz="2400" dirty="0" smtClean="0"/>
              <a:t>Therapists </a:t>
            </a:r>
            <a:r>
              <a:rPr lang="en-IN" sz="2400" dirty="0"/>
              <a:t>(PT)</a:t>
            </a:r>
            <a:endParaRPr lang="en-IN" sz="2400" dirty="0"/>
          </a:p>
        </p:txBody>
      </p:sp>
      <p:sp>
        <p:nvSpPr>
          <p:cNvPr id="12" name="Title 1"/>
          <p:cNvSpPr txBox="1"/>
          <p:nvPr/>
        </p:nvSpPr>
        <p:spPr>
          <a:xfrm>
            <a:off x="6386464" y="5835021"/>
            <a:ext cx="2605136" cy="71817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0" i="0" u="none" kern="1200">
                <a:solidFill>
                  <a:schemeClr val="tx1"/>
                </a:solidFill>
                <a:latin typeface="Helvetica" panose="020B0604020202020204" pitchFamily="34" charset="0"/>
                <a:ea typeface="+mj-ea"/>
                <a:cs typeface="Helvetica" panose="020B0604020202020204" pitchFamily="34" charset="0"/>
              </a:defRPr>
            </a:lvl1pPr>
          </a:lstStyle>
          <a:p>
            <a:r>
              <a:rPr lang="en-IN" sz="2400" dirty="0"/>
              <a:t>Occupational </a:t>
            </a:r>
            <a:br>
              <a:rPr lang="en-IN" sz="2400" dirty="0"/>
            </a:br>
            <a:r>
              <a:rPr lang="en-IN" sz="2400" dirty="0" smtClean="0"/>
              <a:t>Therapists (OT)</a:t>
            </a:r>
            <a:endParaRPr lang="en-IN" sz="2400" dirty="0"/>
          </a:p>
        </p:txBody>
      </p:sp>
      <p:sp>
        <p:nvSpPr>
          <p:cNvPr id="13" name="Title 1"/>
          <p:cNvSpPr txBox="1"/>
          <p:nvPr>
            <p:custDataLst>
              <p:tags r:id="rId3"/>
            </p:custDataLst>
          </p:nvPr>
        </p:nvSpPr>
        <p:spPr>
          <a:xfrm>
            <a:off x="0" y="233602"/>
            <a:ext cx="9143999" cy="53076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600" b="1" dirty="0" smtClean="0">
                <a:solidFill>
                  <a:schemeClr val="bg1"/>
                </a:solidFill>
                <a:latin typeface="Helvetica" panose="020B0604020202020204" pitchFamily="34" charset="0"/>
                <a:cs typeface="Helvetica" panose="020B0604020202020204" pitchFamily="34" charset="0"/>
              </a:rPr>
              <a:t>Team Members </a:t>
            </a:r>
            <a:r>
              <a:rPr lang="en-US" sz="3600" b="1" dirty="0">
                <a:solidFill>
                  <a:schemeClr val="bg1"/>
                </a:solidFill>
                <a:latin typeface="Helvetica" panose="020B0604020202020204" pitchFamily="34" charset="0"/>
                <a:cs typeface="Helvetica" panose="020B0604020202020204" pitchFamily="34" charset="0"/>
              </a:rPr>
              <a:t>-</a:t>
            </a:r>
            <a:r>
              <a:rPr lang="en-US" sz="3600" b="1" dirty="0" smtClean="0">
                <a:solidFill>
                  <a:schemeClr val="bg1"/>
                </a:solidFill>
                <a:latin typeface="Helvetica" panose="020B0604020202020204" pitchFamily="34" charset="0"/>
                <a:cs typeface="Helvetica" panose="020B0604020202020204" pitchFamily="34" charset="0"/>
              </a:rPr>
              <a:t> Healthcare System </a:t>
            </a:r>
            <a:r>
              <a:rPr lang="en-US" sz="3200" b="1" dirty="0" smtClean="0">
                <a:solidFill>
                  <a:schemeClr val="bg1"/>
                </a:solidFill>
                <a:latin typeface="Helvetica" panose="020B0604020202020204" pitchFamily="34" charset="0"/>
                <a:cs typeface="Helvetica" panose="020B0604020202020204" pitchFamily="34" charset="0"/>
              </a:rPr>
              <a:t>(6/7)</a:t>
            </a:r>
            <a:endParaRPr lang="en-GB" sz="3200" b="1" dirty="0">
              <a:solidFill>
                <a:schemeClr val="bg1"/>
              </a:solidFill>
              <a:latin typeface="Helvetica" panose="020B0604020202020204" pitchFamily="34" charset="0"/>
              <a:cs typeface="Helvetica"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1268760"/>
            <a:ext cx="4114800" cy="4370040"/>
          </a:xfrm>
        </p:spPr>
        <p:txBody>
          <a:bodyPr>
            <a:normAutofit/>
          </a:bodyPr>
          <a:lstStyle/>
          <a:p>
            <a:pPr>
              <a:lnSpc>
                <a:spcPct val="120000"/>
              </a:lnSpc>
            </a:pPr>
            <a:r>
              <a:rPr lang="en-IN" sz="2400" dirty="0"/>
              <a:t>X- Ray technicians</a:t>
            </a:r>
            <a:endParaRPr lang="en-IN" sz="2400" dirty="0"/>
          </a:p>
          <a:p>
            <a:pPr>
              <a:lnSpc>
                <a:spcPct val="120000"/>
              </a:lnSpc>
            </a:pPr>
            <a:r>
              <a:rPr lang="en-IN" sz="2400" dirty="0"/>
              <a:t>Lab technicians</a:t>
            </a:r>
            <a:endParaRPr lang="en-IN" sz="2400" dirty="0"/>
          </a:p>
          <a:p>
            <a:pPr>
              <a:lnSpc>
                <a:spcPct val="120000"/>
              </a:lnSpc>
            </a:pPr>
            <a:r>
              <a:rPr lang="en-IN" sz="2400" dirty="0"/>
              <a:t>MRI technicians</a:t>
            </a:r>
            <a:endParaRPr lang="en-IN" sz="2400" dirty="0"/>
          </a:p>
          <a:p>
            <a:pPr>
              <a:lnSpc>
                <a:spcPct val="120000"/>
              </a:lnSpc>
            </a:pPr>
            <a:r>
              <a:rPr lang="en-IN" sz="2400" dirty="0"/>
              <a:t>Respiratory technicians</a:t>
            </a:r>
            <a:endParaRPr lang="en-IN" sz="2400" dirty="0"/>
          </a:p>
          <a:p>
            <a:pPr>
              <a:lnSpc>
                <a:spcPct val="120000"/>
              </a:lnSpc>
            </a:pPr>
            <a:r>
              <a:rPr lang="en-IN" sz="2400" dirty="0"/>
              <a:t>ECG technicians</a:t>
            </a:r>
            <a:endParaRPr lang="en-IN" sz="2400" dirty="0"/>
          </a:p>
          <a:p>
            <a:pPr>
              <a:lnSpc>
                <a:spcPct val="120000"/>
              </a:lnSpc>
            </a:pPr>
            <a:r>
              <a:rPr lang="en-IN" sz="2400" dirty="0"/>
              <a:t>EEG technicians</a:t>
            </a:r>
            <a:endParaRPr lang="en-IN" sz="2400" dirty="0"/>
          </a:p>
          <a:p>
            <a:pPr>
              <a:lnSpc>
                <a:spcPct val="120000"/>
              </a:lnSpc>
            </a:pPr>
            <a:r>
              <a:rPr lang="en-IN" sz="2400" dirty="0"/>
              <a:t>EMG technicians</a:t>
            </a:r>
            <a:endParaRPr lang="en-IN" sz="2400" dirty="0"/>
          </a:p>
          <a:p>
            <a:pPr>
              <a:lnSpc>
                <a:spcPct val="120000"/>
              </a:lnSpc>
            </a:pPr>
            <a:r>
              <a:rPr lang="en-IN" sz="2400" dirty="0" smtClean="0"/>
              <a:t>Clerical </a:t>
            </a:r>
            <a:r>
              <a:rPr lang="en-IN" sz="2400" dirty="0"/>
              <a:t>staffs</a:t>
            </a:r>
            <a:endParaRPr lang="en-IN" sz="2400" dirty="0"/>
          </a:p>
          <a:p>
            <a:endParaRPr lang="en-IN" dirty="0"/>
          </a:p>
        </p:txBody>
      </p:sp>
      <p:pic>
        <p:nvPicPr>
          <p:cNvPr id="4" name="Picture 3"/>
          <p:cNvPicPr>
            <a:picLocks noChangeAspect="1"/>
          </p:cNvPicPr>
          <p:nvPr/>
        </p:nvPicPr>
        <p:blipFill>
          <a:blip r:embed="rId1" cstate="email"/>
          <a:stretch>
            <a:fillRect/>
          </a:stretch>
        </p:blipFill>
        <p:spPr>
          <a:xfrm>
            <a:off x="5591399" y="1268760"/>
            <a:ext cx="2741861" cy="1828800"/>
          </a:xfrm>
          <a:prstGeom prst="rect">
            <a:avLst/>
          </a:prstGeom>
        </p:spPr>
      </p:pic>
      <p:pic>
        <p:nvPicPr>
          <p:cNvPr id="5" name="Picture 4"/>
          <p:cNvPicPr preferRelativeResize="0"/>
          <p:nvPr/>
        </p:nvPicPr>
        <p:blipFill>
          <a:blip r:embed="rId2" cstate="email"/>
          <a:stretch>
            <a:fillRect/>
          </a:stretch>
        </p:blipFill>
        <p:spPr>
          <a:xfrm>
            <a:off x="5643955" y="3265211"/>
            <a:ext cx="2743200" cy="1828800"/>
          </a:xfrm>
          <a:prstGeom prst="rect">
            <a:avLst/>
          </a:prstGeom>
        </p:spPr>
      </p:pic>
      <p:sp>
        <p:nvSpPr>
          <p:cNvPr id="6" name="TextBox 7"/>
          <p:cNvSpPr txBox="1"/>
          <p:nvPr/>
        </p:nvSpPr>
        <p:spPr>
          <a:xfrm>
            <a:off x="8853536" y="6611779"/>
            <a:ext cx="360996" cy="24622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b="1" dirty="0" smtClean="0">
                <a:latin typeface="Helvetica" panose="020B0604020202020204" pitchFamily="34" charset="0"/>
                <a:cs typeface="Helvetica" panose="020B0604020202020204" pitchFamily="34" charset="0"/>
              </a:rPr>
              <a:t>15</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7" name="Rectangle 6"/>
          <p:cNvSpPr/>
          <p:nvPr/>
        </p:nvSpPr>
        <p:spPr>
          <a:xfrm>
            <a:off x="0" y="-27384"/>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itle 1"/>
          <p:cNvSpPr txBox="1"/>
          <p:nvPr/>
        </p:nvSpPr>
        <p:spPr>
          <a:xfrm>
            <a:off x="5643955" y="5181600"/>
            <a:ext cx="2752381" cy="457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0" i="0" u="none" kern="1200">
                <a:solidFill>
                  <a:schemeClr val="tx1"/>
                </a:solidFill>
                <a:latin typeface="Helvetica" panose="020B0604020202020204" pitchFamily="34" charset="0"/>
                <a:ea typeface="+mj-ea"/>
                <a:cs typeface="Helvetica" panose="020B0604020202020204" pitchFamily="34" charset="0"/>
              </a:defRPr>
            </a:lvl1pPr>
          </a:lstStyle>
          <a:p>
            <a:r>
              <a:rPr lang="en-IN" sz="2500" dirty="0" smtClean="0"/>
              <a:t>Technicians</a:t>
            </a:r>
            <a:endParaRPr lang="en-IN" sz="2500" dirty="0"/>
          </a:p>
        </p:txBody>
      </p:sp>
      <p:sp>
        <p:nvSpPr>
          <p:cNvPr id="11" name="Title 1"/>
          <p:cNvSpPr txBox="1"/>
          <p:nvPr>
            <p:custDataLst>
              <p:tags r:id="rId3"/>
            </p:custDataLst>
          </p:nvPr>
        </p:nvSpPr>
        <p:spPr>
          <a:xfrm>
            <a:off x="0" y="233602"/>
            <a:ext cx="9143999" cy="53076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600" b="1" dirty="0" smtClean="0">
                <a:solidFill>
                  <a:schemeClr val="bg1"/>
                </a:solidFill>
                <a:latin typeface="Helvetica" panose="020B0604020202020204" pitchFamily="34" charset="0"/>
                <a:cs typeface="Helvetica" panose="020B0604020202020204" pitchFamily="34" charset="0"/>
              </a:rPr>
              <a:t>Team Members </a:t>
            </a:r>
            <a:r>
              <a:rPr lang="en-US" sz="3600" b="1" dirty="0">
                <a:solidFill>
                  <a:schemeClr val="bg1"/>
                </a:solidFill>
                <a:latin typeface="Helvetica" panose="020B0604020202020204" pitchFamily="34" charset="0"/>
                <a:cs typeface="Helvetica" panose="020B0604020202020204" pitchFamily="34" charset="0"/>
              </a:rPr>
              <a:t>-</a:t>
            </a:r>
            <a:r>
              <a:rPr lang="en-US" sz="3600" b="1" dirty="0" smtClean="0">
                <a:solidFill>
                  <a:schemeClr val="bg1"/>
                </a:solidFill>
                <a:latin typeface="Helvetica" panose="020B0604020202020204" pitchFamily="34" charset="0"/>
                <a:cs typeface="Helvetica" panose="020B0604020202020204" pitchFamily="34" charset="0"/>
              </a:rPr>
              <a:t> Healthcare System </a:t>
            </a:r>
            <a:r>
              <a:rPr lang="en-US" sz="3200" b="1" dirty="0" smtClean="0">
                <a:solidFill>
                  <a:schemeClr val="bg1"/>
                </a:solidFill>
                <a:latin typeface="Helvetica" panose="020B0604020202020204" pitchFamily="34" charset="0"/>
                <a:cs typeface="Helvetica" panose="020B0604020202020204" pitchFamily="34" charset="0"/>
              </a:rPr>
              <a:t>(7/7)</a:t>
            </a:r>
            <a:endParaRPr lang="en-GB" sz="3200" b="1" dirty="0">
              <a:solidFill>
                <a:schemeClr val="bg1"/>
              </a:solidFill>
              <a:latin typeface="Helvetica" panose="020B0604020202020204" pitchFamily="34" charset="0"/>
              <a:cs typeface="Helvetica"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435280" cy="4997152"/>
          </a:xfrm>
        </p:spPr>
        <p:txBody>
          <a:bodyPr>
            <a:normAutofit/>
          </a:bodyPr>
          <a:lstStyle/>
          <a:p>
            <a:pPr marL="0" indent="0">
              <a:buNone/>
            </a:pPr>
            <a:r>
              <a:rPr lang="en-IN" sz="2400" dirty="0"/>
              <a:t>Hospitals in India have come of age in the </a:t>
            </a:r>
            <a:r>
              <a:rPr lang="en-IN" sz="2400" dirty="0" smtClean="0"/>
              <a:t>past decades, from a place for treatment of sickness to:</a:t>
            </a:r>
            <a:endParaRPr lang="en-IN" sz="2400" dirty="0" smtClean="0"/>
          </a:p>
          <a:p>
            <a:r>
              <a:rPr lang="en-IN" sz="2400" dirty="0" smtClean="0"/>
              <a:t>emphasis on </a:t>
            </a:r>
            <a:r>
              <a:rPr lang="en-IN" sz="2400" dirty="0"/>
              <a:t>physical, mental </a:t>
            </a:r>
            <a:r>
              <a:rPr lang="en-IN" sz="2400" dirty="0" smtClean="0"/>
              <a:t>and </a:t>
            </a:r>
            <a:r>
              <a:rPr lang="en-IN" sz="2400" dirty="0"/>
              <a:t>social </a:t>
            </a:r>
            <a:r>
              <a:rPr lang="en-IN" sz="2400" dirty="0" smtClean="0"/>
              <a:t>well-being</a:t>
            </a:r>
            <a:endParaRPr lang="en-IN" sz="2400" dirty="0" smtClean="0"/>
          </a:p>
          <a:p>
            <a:r>
              <a:rPr lang="en-IN" sz="2400" dirty="0" smtClean="0"/>
              <a:t>reaching </a:t>
            </a:r>
            <a:r>
              <a:rPr lang="en-IN" sz="2400" dirty="0"/>
              <a:t>out to community </a:t>
            </a:r>
            <a:endParaRPr lang="en-IN" sz="2400" dirty="0"/>
          </a:p>
          <a:p>
            <a:r>
              <a:rPr lang="en-IN" sz="2400" dirty="0" smtClean="0"/>
              <a:t>training </a:t>
            </a:r>
            <a:r>
              <a:rPr lang="en-IN" sz="2400" dirty="0"/>
              <a:t>of health workers, the health care </a:t>
            </a:r>
            <a:r>
              <a:rPr lang="en-IN" sz="2400" dirty="0" smtClean="0"/>
              <a:t>services</a:t>
            </a:r>
            <a:endParaRPr lang="en-IN" sz="2400" dirty="0" smtClean="0"/>
          </a:p>
          <a:p>
            <a:pPr marL="0" indent="0">
              <a:buNone/>
            </a:pPr>
            <a:r>
              <a:rPr lang="en-IN" sz="2400" dirty="0" smtClean="0"/>
              <a:t>undergone </a:t>
            </a:r>
            <a:r>
              <a:rPr lang="en-IN" sz="2400" dirty="0"/>
              <a:t>a steady </a:t>
            </a:r>
            <a:r>
              <a:rPr lang="en-IN" sz="2400" dirty="0" smtClean="0"/>
              <a:t>metamorphosis</a:t>
            </a:r>
            <a:endParaRPr lang="en-IN" sz="2400" dirty="0" smtClean="0"/>
          </a:p>
          <a:p>
            <a:pPr marL="0" indent="0">
              <a:buNone/>
            </a:pPr>
            <a:endParaRPr lang="en-IN" sz="600" dirty="0" smtClean="0"/>
          </a:p>
          <a:p>
            <a:pPr marL="0" indent="0">
              <a:buNone/>
            </a:pPr>
            <a:r>
              <a:rPr lang="en-IN" sz="2400" dirty="0"/>
              <a:t>T</a:t>
            </a:r>
            <a:r>
              <a:rPr lang="en-IN" sz="2400" dirty="0" smtClean="0"/>
              <a:t>he </a:t>
            </a:r>
            <a:r>
              <a:rPr lang="en-IN" sz="2400" dirty="0"/>
              <a:t>role of the hospitals has changed , with emphasis shifting </a:t>
            </a:r>
            <a:r>
              <a:rPr lang="en-IN" sz="2400" dirty="0" smtClean="0"/>
              <a:t>from curative </a:t>
            </a:r>
            <a:r>
              <a:rPr lang="en-IN" sz="2400" dirty="0"/>
              <a:t>to preventive </a:t>
            </a:r>
            <a:r>
              <a:rPr lang="en-IN" sz="2400" dirty="0" smtClean="0"/>
              <a:t> care:</a:t>
            </a:r>
            <a:endParaRPr lang="en-IN" sz="2400" dirty="0" smtClean="0"/>
          </a:p>
          <a:p>
            <a:r>
              <a:rPr lang="en-IN" sz="2400" dirty="0" smtClean="0"/>
              <a:t>In-patient </a:t>
            </a:r>
            <a:r>
              <a:rPr lang="en-IN" sz="2400" dirty="0"/>
              <a:t>care to out-patient &amp; home </a:t>
            </a:r>
            <a:r>
              <a:rPr lang="en-IN" sz="2400" dirty="0" smtClean="0"/>
              <a:t>care</a:t>
            </a:r>
            <a:endParaRPr lang="en-IN" sz="2400" dirty="0"/>
          </a:p>
          <a:p>
            <a:r>
              <a:rPr lang="en-IN" sz="2400" dirty="0"/>
              <a:t>Acute to chronic </a:t>
            </a:r>
            <a:r>
              <a:rPr lang="en-IN" sz="2400" dirty="0" smtClean="0"/>
              <a:t>illness</a:t>
            </a:r>
            <a:endParaRPr lang="en-IN" sz="2400" dirty="0"/>
          </a:p>
          <a:p>
            <a:r>
              <a:rPr lang="en-IN" sz="2400" dirty="0"/>
              <a:t>Tertiary and secondary to primary </a:t>
            </a:r>
            <a:r>
              <a:rPr lang="en-IN" sz="2400" dirty="0" smtClean="0"/>
              <a:t>healthcare</a:t>
            </a:r>
            <a:endParaRPr lang="en-IN" sz="2400" dirty="0"/>
          </a:p>
          <a:p>
            <a:pPr marL="0" indent="0">
              <a:buNone/>
            </a:pPr>
            <a:endParaRPr lang="en-IN" sz="2400" dirty="0"/>
          </a:p>
        </p:txBody>
      </p:sp>
      <p:sp>
        <p:nvSpPr>
          <p:cNvPr id="4" name="TextBox 7"/>
          <p:cNvSpPr txBox="1"/>
          <p:nvPr/>
        </p:nvSpPr>
        <p:spPr>
          <a:xfrm>
            <a:off x="8853536" y="6611779"/>
            <a:ext cx="360996" cy="24622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b="1" dirty="0" smtClean="0">
                <a:latin typeface="Helvetica" panose="020B0604020202020204" pitchFamily="34" charset="0"/>
                <a:cs typeface="Helvetica" panose="020B0604020202020204" pitchFamily="34" charset="0"/>
              </a:rPr>
              <a:t>16</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0" y="-27384"/>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1"/>
          <p:cNvSpPr txBox="1"/>
          <p:nvPr>
            <p:custDataLst>
              <p:tags r:id="rId1"/>
            </p:custDataLst>
          </p:nvPr>
        </p:nvSpPr>
        <p:spPr>
          <a:xfrm>
            <a:off x="0" y="233602"/>
            <a:ext cx="9143999" cy="53076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600" b="1" dirty="0" smtClean="0">
                <a:solidFill>
                  <a:schemeClr val="bg1"/>
                </a:solidFill>
                <a:latin typeface="Helvetica" panose="020B0604020202020204" pitchFamily="34" charset="0"/>
                <a:cs typeface="Helvetica" panose="020B0604020202020204" pitchFamily="34" charset="0"/>
              </a:rPr>
              <a:t>The Changing Role of Hospitals </a:t>
            </a:r>
            <a:r>
              <a:rPr lang="en-US" sz="3200" b="1" dirty="0" smtClean="0">
                <a:solidFill>
                  <a:schemeClr val="bg1"/>
                </a:solidFill>
                <a:latin typeface="Helvetica" panose="020B0604020202020204" pitchFamily="34" charset="0"/>
                <a:cs typeface="Helvetica" panose="020B0604020202020204" pitchFamily="34" charset="0"/>
              </a:rPr>
              <a:t>(1/2)</a:t>
            </a:r>
            <a:endParaRPr lang="en-GB" sz="3200" b="1" dirty="0">
              <a:solidFill>
                <a:schemeClr val="bg1"/>
              </a:solidFill>
              <a:latin typeface="Helvetica" panose="020B0604020202020204" pitchFamily="34" charset="0"/>
              <a:cs typeface="Helvetica"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44960"/>
            <a:ext cx="8579296" cy="5760640"/>
          </a:xfrm>
        </p:spPr>
        <p:txBody>
          <a:bodyPr>
            <a:normAutofit fontScale="70000" lnSpcReduction="20000"/>
          </a:bodyPr>
          <a:lstStyle/>
          <a:p>
            <a:pPr marL="0" indent="0">
              <a:lnSpc>
                <a:spcPct val="170000"/>
              </a:lnSpc>
              <a:buNone/>
            </a:pPr>
            <a:r>
              <a:rPr lang="en-IN" b="1" dirty="0"/>
              <a:t>       </a:t>
            </a:r>
            <a:r>
              <a:rPr lang="en-IN" sz="3400" b="1" dirty="0"/>
              <a:t>Factors led to changing role </a:t>
            </a:r>
            <a:r>
              <a:rPr lang="en-IN" sz="3400" b="1" dirty="0" smtClean="0"/>
              <a:t>are:</a:t>
            </a:r>
            <a:endParaRPr lang="en-IN" sz="3400" dirty="0"/>
          </a:p>
          <a:p>
            <a:pPr marL="514350" indent="-514350">
              <a:lnSpc>
                <a:spcPct val="120000"/>
              </a:lnSpc>
              <a:buAutoNum type="arabicPeriod"/>
            </a:pPr>
            <a:r>
              <a:rPr lang="en-IN" sz="3400" dirty="0"/>
              <a:t>Expansion of clientele from dying &amp; destitute to all classes of </a:t>
            </a:r>
            <a:r>
              <a:rPr lang="en-IN" sz="3400" dirty="0" smtClean="0"/>
              <a:t>people</a:t>
            </a:r>
            <a:endParaRPr lang="en-IN" sz="3400" dirty="0"/>
          </a:p>
          <a:p>
            <a:pPr marL="514350" indent="-514350">
              <a:lnSpc>
                <a:spcPct val="120000"/>
              </a:lnSpc>
              <a:buAutoNum type="arabicPeriod" startAt="2"/>
            </a:pPr>
            <a:r>
              <a:rPr lang="en-IN" sz="3400" dirty="0"/>
              <a:t>Improved socio economic </a:t>
            </a:r>
            <a:r>
              <a:rPr lang="en-IN" sz="3400" dirty="0" smtClean="0"/>
              <a:t>status</a:t>
            </a:r>
            <a:endParaRPr lang="en-IN" sz="3400" dirty="0"/>
          </a:p>
          <a:p>
            <a:pPr marL="514350" indent="-514350">
              <a:lnSpc>
                <a:spcPct val="120000"/>
              </a:lnSpc>
              <a:buAutoNum type="arabicPeriod" startAt="2"/>
            </a:pPr>
            <a:r>
              <a:rPr lang="en-IN" sz="3400" dirty="0"/>
              <a:t>Increased health </a:t>
            </a:r>
            <a:r>
              <a:rPr lang="en-IN" sz="3400" dirty="0" smtClean="0"/>
              <a:t>awareness</a:t>
            </a:r>
            <a:endParaRPr lang="en-IN" sz="3400" dirty="0"/>
          </a:p>
          <a:p>
            <a:pPr marL="514350" indent="-514350">
              <a:lnSpc>
                <a:spcPct val="120000"/>
              </a:lnSpc>
              <a:buAutoNum type="arabicPeriod" startAt="2"/>
            </a:pPr>
            <a:r>
              <a:rPr lang="en-IN" sz="3400" dirty="0"/>
              <a:t>Government’s duty to provide comprehensive health </a:t>
            </a:r>
            <a:r>
              <a:rPr lang="en-IN" sz="3400" dirty="0" smtClean="0"/>
              <a:t>care</a:t>
            </a:r>
            <a:endParaRPr lang="en-IN" sz="3400" dirty="0"/>
          </a:p>
          <a:p>
            <a:pPr marL="514350" indent="-514350">
              <a:lnSpc>
                <a:spcPct val="120000"/>
              </a:lnSpc>
              <a:buAutoNum type="arabicPeriod" startAt="2"/>
            </a:pPr>
            <a:r>
              <a:rPr lang="en-IN" sz="3400" dirty="0"/>
              <a:t>Improved transportation &amp; communication </a:t>
            </a:r>
            <a:r>
              <a:rPr lang="en-IN" sz="3400" dirty="0" smtClean="0"/>
              <a:t>services</a:t>
            </a:r>
            <a:endParaRPr lang="en-IN" sz="3400" dirty="0"/>
          </a:p>
          <a:p>
            <a:pPr marL="514350" indent="-514350">
              <a:lnSpc>
                <a:spcPct val="120000"/>
              </a:lnSpc>
              <a:buAutoNum type="arabicPeriod" startAt="2"/>
            </a:pPr>
            <a:r>
              <a:rPr lang="en-IN" sz="3400" dirty="0"/>
              <a:t>Rapid advances in medical science &amp; </a:t>
            </a:r>
            <a:r>
              <a:rPr lang="en-IN" sz="3400" dirty="0" smtClean="0"/>
              <a:t>technology</a:t>
            </a:r>
            <a:endParaRPr lang="en-IN" sz="3400" dirty="0"/>
          </a:p>
          <a:p>
            <a:pPr marL="514350" indent="-514350">
              <a:lnSpc>
                <a:spcPct val="120000"/>
              </a:lnSpc>
              <a:buAutoNum type="arabicPeriod" startAt="2"/>
            </a:pPr>
            <a:r>
              <a:rPr lang="en-IN" sz="3400" dirty="0" smtClean="0"/>
              <a:t>Aging population and longer life expectancy - leading </a:t>
            </a:r>
            <a:r>
              <a:rPr lang="en-IN" sz="3400" dirty="0"/>
              <a:t>to increase in demand for hospital </a:t>
            </a:r>
            <a:r>
              <a:rPr lang="en-IN" sz="3400" dirty="0" smtClean="0"/>
              <a:t>beds</a:t>
            </a:r>
            <a:endParaRPr lang="en-IN" sz="3400" dirty="0"/>
          </a:p>
          <a:p>
            <a:pPr marL="514350" indent="-514350">
              <a:lnSpc>
                <a:spcPct val="120000"/>
              </a:lnSpc>
              <a:buAutoNum type="arabicPeriod" startAt="2"/>
            </a:pPr>
            <a:r>
              <a:rPr lang="en-IN" sz="3400" dirty="0"/>
              <a:t>Reorientation of healthcare delivery system with an emphasis on primary health </a:t>
            </a:r>
            <a:r>
              <a:rPr lang="en-IN" sz="3400" dirty="0" smtClean="0"/>
              <a:t>care</a:t>
            </a:r>
            <a:endParaRPr lang="en-IN" sz="3400" dirty="0"/>
          </a:p>
        </p:txBody>
      </p:sp>
      <p:sp>
        <p:nvSpPr>
          <p:cNvPr id="4" name="TextBox 7"/>
          <p:cNvSpPr txBox="1"/>
          <p:nvPr/>
        </p:nvSpPr>
        <p:spPr>
          <a:xfrm>
            <a:off x="8853536" y="6611779"/>
            <a:ext cx="360996" cy="24622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b="1" dirty="0" smtClean="0">
                <a:latin typeface="Helvetica" panose="020B0604020202020204" pitchFamily="34" charset="0"/>
                <a:cs typeface="Helvetica" panose="020B0604020202020204" pitchFamily="34" charset="0"/>
              </a:rPr>
              <a:t>17</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7" name="Rectangle 6"/>
          <p:cNvSpPr/>
          <p:nvPr/>
        </p:nvSpPr>
        <p:spPr>
          <a:xfrm>
            <a:off x="0" y="-27384"/>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itle 1"/>
          <p:cNvSpPr txBox="1"/>
          <p:nvPr>
            <p:custDataLst>
              <p:tags r:id="rId1"/>
            </p:custDataLst>
          </p:nvPr>
        </p:nvSpPr>
        <p:spPr>
          <a:xfrm>
            <a:off x="0" y="233602"/>
            <a:ext cx="9143999" cy="53076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600" b="1" dirty="0" smtClean="0">
                <a:solidFill>
                  <a:schemeClr val="bg1"/>
                </a:solidFill>
                <a:latin typeface="Helvetica" panose="020B0604020202020204" pitchFamily="34" charset="0"/>
                <a:cs typeface="Helvetica" panose="020B0604020202020204" pitchFamily="34" charset="0"/>
              </a:rPr>
              <a:t>The Changing Role of Hospitals </a:t>
            </a:r>
            <a:r>
              <a:rPr lang="en-US" sz="3200" b="1" dirty="0" smtClean="0">
                <a:solidFill>
                  <a:schemeClr val="bg1"/>
                </a:solidFill>
                <a:latin typeface="Helvetica" panose="020B0604020202020204" pitchFamily="34" charset="0"/>
                <a:cs typeface="Helvetica" panose="020B0604020202020204" pitchFamily="34" charset="0"/>
              </a:rPr>
              <a:t>(2/2)</a:t>
            </a:r>
            <a:endParaRPr lang="en-GB" sz="3200" b="1" dirty="0">
              <a:solidFill>
                <a:schemeClr val="bg1"/>
              </a:solidFill>
              <a:latin typeface="Helvetica" panose="020B0604020202020204" pitchFamily="34" charset="0"/>
              <a:cs typeface="Helvetica"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251248"/>
            <a:ext cx="7543800" cy="4997152"/>
          </a:xfrm>
        </p:spPr>
        <p:txBody>
          <a:bodyPr>
            <a:normAutofit/>
          </a:bodyPr>
          <a:lstStyle/>
          <a:p>
            <a:pPr marL="0" indent="0">
              <a:buNone/>
            </a:pPr>
            <a:r>
              <a:rPr lang="en-IN" sz="2600" dirty="0"/>
              <a:t>Hospital is an integral part of a social &amp; medical organization which functions to provide complete health care comprising preventive, curative, and rehabilitative care </a:t>
            </a:r>
            <a:r>
              <a:rPr lang="en-IN" sz="2600" dirty="0" smtClean="0"/>
              <a:t>and out-patient </a:t>
            </a:r>
            <a:r>
              <a:rPr lang="en-IN" sz="2600" dirty="0"/>
              <a:t>services reach out to the </a:t>
            </a:r>
            <a:r>
              <a:rPr lang="en-IN" sz="2600" dirty="0" smtClean="0"/>
              <a:t>community</a:t>
            </a:r>
            <a:endParaRPr lang="en-IN" sz="2600" dirty="0" smtClean="0"/>
          </a:p>
          <a:p>
            <a:pPr marL="0" indent="0">
              <a:buNone/>
            </a:pPr>
            <a:endParaRPr lang="en-IN" sz="2600" dirty="0"/>
          </a:p>
          <a:p>
            <a:pPr marL="0" indent="0">
              <a:buNone/>
            </a:pPr>
            <a:r>
              <a:rPr lang="en-IN" sz="2600" dirty="0"/>
              <a:t>The functions of the hospital are not only within the hospital but also </a:t>
            </a:r>
            <a:r>
              <a:rPr lang="en-IN" sz="2600" dirty="0" smtClean="0"/>
              <a:t>reach out  to domiciliary and home care and outreach other services, </a:t>
            </a:r>
            <a:r>
              <a:rPr lang="en-IN" sz="2600" dirty="0"/>
              <a:t>etc. </a:t>
            </a:r>
            <a:endParaRPr lang="en-IN" sz="2600" dirty="0"/>
          </a:p>
        </p:txBody>
      </p:sp>
      <p:sp>
        <p:nvSpPr>
          <p:cNvPr id="4" name="TextBox 7"/>
          <p:cNvSpPr txBox="1"/>
          <p:nvPr/>
        </p:nvSpPr>
        <p:spPr>
          <a:xfrm>
            <a:off x="8853536" y="6611779"/>
            <a:ext cx="360996" cy="24622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b="1" dirty="0" smtClean="0">
                <a:latin typeface="Helvetica" panose="020B0604020202020204" pitchFamily="34" charset="0"/>
                <a:cs typeface="Helvetica" panose="020B0604020202020204" pitchFamily="34" charset="0"/>
              </a:rPr>
              <a:t>18</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0" y="-27384"/>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1"/>
          <p:cNvSpPr txBox="1"/>
          <p:nvPr>
            <p:custDataLst>
              <p:tags r:id="rId1"/>
            </p:custDataLst>
          </p:nvPr>
        </p:nvSpPr>
        <p:spPr>
          <a:xfrm>
            <a:off x="0" y="233602"/>
            <a:ext cx="9143999" cy="53076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600" b="1" dirty="0" smtClean="0">
                <a:solidFill>
                  <a:schemeClr val="bg1"/>
                </a:solidFill>
                <a:latin typeface="Helvetica" panose="020B0604020202020204" pitchFamily="34" charset="0"/>
                <a:cs typeface="Helvetica" panose="020B0604020202020204" pitchFamily="34" charset="0"/>
              </a:rPr>
              <a:t>Summary</a:t>
            </a:r>
            <a:endParaRPr lang="en-GB" sz="3200" b="1" dirty="0">
              <a:solidFill>
                <a:schemeClr val="bg1"/>
              </a:solidFill>
              <a:latin typeface="Helvetica" panose="020B0604020202020204" pitchFamily="34" charset="0"/>
              <a:cs typeface="Helvetica" panose="020B0604020202020204" pitchFamily="34" charset="0"/>
            </a:endParaRPr>
          </a:p>
        </p:txBody>
      </p:sp>
      <p:sp>
        <p:nvSpPr>
          <p:cNvPr id="7" name="Oval 6"/>
          <p:cNvSpPr/>
          <p:nvPr/>
        </p:nvSpPr>
        <p:spPr>
          <a:xfrm>
            <a:off x="914400" y="1439354"/>
            <a:ext cx="108012" cy="108012"/>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8" name="Oval 7"/>
          <p:cNvSpPr/>
          <p:nvPr/>
        </p:nvSpPr>
        <p:spPr>
          <a:xfrm>
            <a:off x="914400" y="3930588"/>
            <a:ext cx="108012" cy="108012"/>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idx="1"/>
          </p:nvPr>
        </p:nvSpPr>
        <p:spPr>
          <a:xfrm>
            <a:off x="397321" y="1423317"/>
            <a:ext cx="8639175" cy="4525963"/>
          </a:xfrm>
        </p:spPr>
        <p:txBody>
          <a:bodyPr>
            <a:normAutofit/>
          </a:bodyPr>
          <a:lstStyle/>
          <a:p>
            <a:pPr marL="0" indent="0" eaLnBrk="1" hangingPunct="1">
              <a:buNone/>
              <a:defRPr/>
            </a:pPr>
            <a:r>
              <a:rPr lang="en-US" sz="2800" dirty="0" smtClean="0">
                <a:latin typeface="Helvetica" panose="020B0604020202020204" pitchFamily="34" charset="0"/>
                <a:cs typeface="Helvetica" panose="020B0604020202020204" pitchFamily="34" charset="0"/>
              </a:rPr>
              <a:t>1. </a:t>
            </a:r>
            <a:r>
              <a:rPr lang="en-US" sz="2800" dirty="0" smtClean="0">
                <a:solidFill>
                  <a:srgbClr val="0070C0"/>
                </a:solidFill>
                <a:latin typeface="Helvetica" panose="020B0604020202020204" pitchFamily="34" charset="0"/>
                <a:cs typeface="Helvetica" panose="020B0604020202020204" pitchFamily="34" charset="0"/>
              </a:rPr>
              <a:t>Understand </a:t>
            </a:r>
            <a:r>
              <a:rPr lang="en-US" sz="2800" dirty="0">
                <a:solidFill>
                  <a:srgbClr val="0070C0"/>
                </a:solidFill>
                <a:latin typeface="Helvetica" panose="020B0604020202020204" pitchFamily="34" charset="0"/>
                <a:cs typeface="Helvetica" panose="020B0604020202020204" pitchFamily="34" charset="0"/>
              </a:rPr>
              <a:t>functioning of Health Care </a:t>
            </a:r>
            <a:r>
              <a:rPr lang="en-US" sz="2800" dirty="0" smtClean="0">
                <a:solidFill>
                  <a:srgbClr val="0070C0"/>
                </a:solidFill>
                <a:latin typeface="Helvetica" panose="020B0604020202020204" pitchFamily="34" charset="0"/>
                <a:cs typeface="Helvetica" panose="020B0604020202020204" pitchFamily="34" charset="0"/>
              </a:rPr>
              <a:t>System</a:t>
            </a:r>
            <a:endParaRPr lang="en-US" sz="2800" dirty="0">
              <a:solidFill>
                <a:srgbClr val="0070C0"/>
              </a:solidFill>
            </a:endParaRPr>
          </a:p>
          <a:p>
            <a:pPr marL="400050" lvl="1" indent="0">
              <a:buNone/>
              <a:defRPr/>
            </a:pPr>
            <a:r>
              <a:rPr lang="en-GB" sz="2400" dirty="0" smtClean="0"/>
              <a:t>1.1</a:t>
            </a:r>
            <a:r>
              <a:rPr lang="en-GB" sz="2400" dirty="0" smtClean="0">
                <a:solidFill>
                  <a:srgbClr val="0070C0"/>
                </a:solidFill>
              </a:rPr>
              <a:t> What </a:t>
            </a:r>
            <a:r>
              <a:rPr lang="en-GB" sz="2400" dirty="0">
                <a:solidFill>
                  <a:srgbClr val="0070C0"/>
                </a:solidFill>
              </a:rPr>
              <a:t>is a Hospital  </a:t>
            </a:r>
            <a:endParaRPr lang="en-GB" sz="2400" dirty="0" smtClean="0">
              <a:solidFill>
                <a:srgbClr val="0070C0"/>
              </a:solidFill>
            </a:endParaRPr>
          </a:p>
          <a:p>
            <a:pPr marL="400050" lvl="1" indent="0">
              <a:buNone/>
              <a:defRPr/>
            </a:pPr>
            <a:r>
              <a:rPr lang="en-GB" sz="2400" dirty="0" smtClean="0"/>
              <a:t>1.2</a:t>
            </a:r>
            <a:r>
              <a:rPr lang="en-GB" sz="2400" dirty="0" smtClean="0">
                <a:solidFill>
                  <a:srgbClr val="0070C0"/>
                </a:solidFill>
              </a:rPr>
              <a:t> Different </a:t>
            </a:r>
            <a:r>
              <a:rPr lang="en-GB" sz="2400" dirty="0">
                <a:solidFill>
                  <a:srgbClr val="0070C0"/>
                </a:solidFill>
              </a:rPr>
              <a:t>types of </a:t>
            </a:r>
            <a:r>
              <a:rPr lang="en-GB" sz="2400" dirty="0" smtClean="0">
                <a:solidFill>
                  <a:srgbClr val="0070C0"/>
                </a:solidFill>
              </a:rPr>
              <a:t>Hospitals</a:t>
            </a:r>
            <a:endParaRPr lang="en-GB" sz="2400" dirty="0" smtClean="0">
              <a:solidFill>
                <a:srgbClr val="0070C0"/>
              </a:solidFill>
            </a:endParaRPr>
          </a:p>
          <a:p>
            <a:pPr marL="400050" lvl="1" indent="0">
              <a:buNone/>
              <a:defRPr/>
            </a:pPr>
            <a:r>
              <a:rPr lang="en-GB" sz="2400" dirty="0" smtClean="0"/>
              <a:t>1.3</a:t>
            </a:r>
            <a:r>
              <a:rPr lang="en-GB" sz="2400" dirty="0" smtClean="0">
                <a:solidFill>
                  <a:srgbClr val="0070C0"/>
                </a:solidFill>
              </a:rPr>
              <a:t> Services </a:t>
            </a:r>
            <a:r>
              <a:rPr lang="en-GB" sz="2400" dirty="0">
                <a:solidFill>
                  <a:srgbClr val="0070C0"/>
                </a:solidFill>
              </a:rPr>
              <a:t>offered in the </a:t>
            </a:r>
            <a:r>
              <a:rPr lang="en-GB" sz="2400" dirty="0" smtClean="0">
                <a:solidFill>
                  <a:srgbClr val="0070C0"/>
                </a:solidFill>
              </a:rPr>
              <a:t>Hospital</a:t>
            </a:r>
            <a:endParaRPr lang="en-GB" sz="2400" dirty="0" smtClean="0">
              <a:solidFill>
                <a:srgbClr val="0070C0"/>
              </a:solidFill>
            </a:endParaRPr>
          </a:p>
          <a:p>
            <a:pPr marL="400050" lvl="1" indent="0">
              <a:buNone/>
              <a:defRPr/>
            </a:pPr>
            <a:r>
              <a:rPr lang="en-GB" sz="2400" dirty="0" smtClean="0"/>
              <a:t>1.4</a:t>
            </a:r>
            <a:r>
              <a:rPr lang="en-GB" sz="2400" dirty="0" smtClean="0">
                <a:solidFill>
                  <a:srgbClr val="0070C0"/>
                </a:solidFill>
              </a:rPr>
              <a:t> Team </a:t>
            </a:r>
            <a:r>
              <a:rPr lang="en-GB" sz="2400" dirty="0">
                <a:solidFill>
                  <a:srgbClr val="0070C0"/>
                </a:solidFill>
              </a:rPr>
              <a:t>Members in the healthcare </a:t>
            </a:r>
            <a:r>
              <a:rPr lang="en-GB" sz="2400" dirty="0" smtClean="0">
                <a:solidFill>
                  <a:srgbClr val="0070C0"/>
                </a:solidFill>
              </a:rPr>
              <a:t>system</a:t>
            </a:r>
            <a:endParaRPr lang="en-GB" sz="2400" dirty="0" smtClean="0">
              <a:solidFill>
                <a:srgbClr val="0070C0"/>
              </a:solidFill>
            </a:endParaRPr>
          </a:p>
          <a:p>
            <a:pPr marL="400050" lvl="1" indent="0">
              <a:buNone/>
              <a:defRPr/>
            </a:pPr>
            <a:r>
              <a:rPr lang="en-GB" sz="2400" dirty="0" smtClean="0"/>
              <a:t>1.5</a:t>
            </a:r>
            <a:r>
              <a:rPr lang="en-GB" sz="2400" dirty="0" smtClean="0">
                <a:solidFill>
                  <a:srgbClr val="0070C0"/>
                </a:solidFill>
              </a:rPr>
              <a:t> Changing </a:t>
            </a:r>
            <a:r>
              <a:rPr lang="en-GB" sz="2400" dirty="0">
                <a:solidFill>
                  <a:srgbClr val="0070C0"/>
                </a:solidFill>
              </a:rPr>
              <a:t>roles &amp; functions of Hospital</a:t>
            </a:r>
            <a:endParaRPr lang="en-GB" sz="2400" dirty="0">
              <a:solidFill>
                <a:srgbClr val="0070C0"/>
              </a:solidFill>
            </a:endParaRPr>
          </a:p>
          <a:p>
            <a:pPr marL="0" indent="0" eaLnBrk="1" hangingPunct="1">
              <a:buNone/>
              <a:defRPr/>
            </a:pPr>
            <a:endParaRPr lang="en-US" sz="2800" dirty="0">
              <a:solidFill>
                <a:schemeClr val="accent5">
                  <a:lumMod val="10000"/>
                </a:schemeClr>
              </a:solidFill>
              <a:latin typeface="Helvetica" panose="020B0604020202020204" pitchFamily="34" charset="0"/>
              <a:cs typeface="Helvetica" panose="020B0604020202020204" pitchFamily="34" charset="0"/>
            </a:endParaRPr>
          </a:p>
          <a:p>
            <a:pPr eaLnBrk="1" hangingPunct="1">
              <a:defRPr/>
            </a:pPr>
            <a:endParaRPr lang="en-US" sz="2800" dirty="0">
              <a:solidFill>
                <a:schemeClr val="accent5">
                  <a:lumMod val="10000"/>
                </a:schemeClr>
              </a:solidFill>
              <a:latin typeface="Helvetica" panose="020B0604020202020204" pitchFamily="34" charset="0"/>
              <a:cs typeface="Helvetica" panose="020B0604020202020204" pitchFamily="34" charset="0"/>
            </a:endParaRPr>
          </a:p>
        </p:txBody>
      </p:sp>
      <p:sp>
        <p:nvSpPr>
          <p:cNvPr id="6" name="Rectangle 5"/>
          <p:cNvSpPr/>
          <p:nvPr/>
        </p:nvSpPr>
        <p:spPr>
          <a:xfrm>
            <a:off x="0" y="-22830"/>
            <a:ext cx="9143999" cy="107556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itle 1"/>
          <p:cNvSpPr txBox="1"/>
          <p:nvPr>
            <p:custDataLst>
              <p:tags r:id="rId1"/>
            </p:custDataLst>
          </p:nvPr>
        </p:nvSpPr>
        <p:spPr>
          <a:xfrm>
            <a:off x="0" y="177129"/>
            <a:ext cx="9143999" cy="54227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GB" sz="3600" b="1" dirty="0">
                <a:solidFill>
                  <a:schemeClr val="bg1"/>
                </a:solidFill>
                <a:latin typeface="Helvetica" panose="020B0604020202020204" pitchFamily="34" charset="0"/>
                <a:cs typeface="Helvetica" panose="020B0604020202020204" pitchFamily="34" charset="0"/>
              </a:rPr>
              <a:t>Learning outcomes</a:t>
            </a:r>
            <a:endParaRPr lang="en-GB" sz="3600" b="1" dirty="0">
              <a:solidFill>
                <a:schemeClr val="bg1"/>
              </a:solidFill>
              <a:latin typeface="Helvetica" panose="020B0604020202020204" pitchFamily="34" charset="0"/>
              <a:cs typeface="Helvetica" panose="020B0604020202020204" pitchFamily="34" charset="0"/>
            </a:endParaRPr>
          </a:p>
        </p:txBody>
      </p:sp>
      <p:sp>
        <p:nvSpPr>
          <p:cNvPr id="5" name="TextBox 7"/>
          <p:cNvSpPr txBox="1"/>
          <p:nvPr/>
        </p:nvSpPr>
        <p:spPr>
          <a:xfrm>
            <a:off x="8853536" y="6611779"/>
            <a:ext cx="290464" cy="24622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b="1" dirty="0" smtClean="0">
                <a:latin typeface="Helvetica" panose="020B0604020202020204" pitchFamily="34" charset="0"/>
                <a:cs typeface="Helvetica" panose="020B0604020202020204" pitchFamily="34" charset="0"/>
              </a:rPr>
              <a:t>1</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0" y="-18373"/>
            <a:ext cx="9144000" cy="6876373"/>
          </a:xfrm>
          <a:prstGeom prst="rect">
            <a:avLst/>
          </a:prstGeom>
          <a:ln>
            <a:solidFill>
              <a:srgbClr val="7030A0"/>
            </a:solid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03041"/>
            <a:ext cx="4572000" cy="1516359"/>
          </a:xfrm>
        </p:spPr>
        <p:txBody>
          <a:bodyPr>
            <a:normAutofit lnSpcReduction="10000"/>
          </a:bodyPr>
          <a:lstStyle/>
          <a:p>
            <a:pPr marL="0" indent="0">
              <a:buNone/>
            </a:pPr>
            <a:r>
              <a:rPr lang="en-US" sz="2400" dirty="0"/>
              <a:t>A </a:t>
            </a:r>
            <a:r>
              <a:rPr lang="en-US" sz="2400" b="1" dirty="0"/>
              <a:t>hospital</a:t>
            </a:r>
            <a:r>
              <a:rPr lang="en-US" sz="2400" dirty="0"/>
              <a:t> is a health care institution providing patient treatment with specialized staff and equipment</a:t>
            </a:r>
            <a:endParaRPr lang="en-US" sz="2400" dirty="0"/>
          </a:p>
          <a:p>
            <a:pPr marL="0" indent="0">
              <a:lnSpc>
                <a:spcPct val="150000"/>
              </a:lnSpc>
              <a:buNone/>
            </a:pPr>
            <a:endParaRPr lang="en-US" dirty="0"/>
          </a:p>
          <a:p>
            <a:endParaRPr lang="en-GB" dirty="0"/>
          </a:p>
        </p:txBody>
      </p:sp>
      <p:pic>
        <p:nvPicPr>
          <p:cNvPr id="6" name="Picture 5"/>
          <p:cNvPicPr preferRelativeResize="0"/>
          <p:nvPr/>
        </p:nvPicPr>
        <p:blipFill>
          <a:blip r:embed="rId1" cstate="email"/>
          <a:stretch>
            <a:fillRect/>
          </a:stretch>
        </p:blipFill>
        <p:spPr>
          <a:xfrm>
            <a:off x="5486400" y="1188720"/>
            <a:ext cx="3200400" cy="2286000"/>
          </a:xfrm>
          <a:prstGeom prst="rect">
            <a:avLst/>
          </a:prstGeom>
        </p:spPr>
      </p:pic>
      <p:sp>
        <p:nvSpPr>
          <p:cNvPr id="7" name="Content Placeholder 1"/>
          <p:cNvSpPr txBox="1"/>
          <p:nvPr/>
        </p:nvSpPr>
        <p:spPr>
          <a:xfrm>
            <a:off x="457200" y="3581400"/>
            <a:ext cx="8229600" cy="2667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Helvetica" panose="020B0604020202020204" pitchFamily="34" charset="0"/>
                <a:ea typeface="+mn-ea"/>
                <a:cs typeface="Helvetica"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b="0" i="0" u="none" kern="1200">
                <a:solidFill>
                  <a:schemeClr val="tx1"/>
                </a:solidFill>
                <a:latin typeface="Helvetica" panose="020B0604020202020204" pitchFamily="34" charset="0"/>
                <a:ea typeface="+mn-ea"/>
                <a:cs typeface="Helvetica"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en-US" sz="2400" dirty="0" smtClean="0"/>
              <a:t>The public sector</a:t>
            </a:r>
            <a:endParaRPr lang="en-US" sz="2400" dirty="0" smtClean="0"/>
          </a:p>
          <a:p>
            <a:pPr algn="just"/>
            <a:r>
              <a:rPr lang="en-US" sz="2400" dirty="0" smtClean="0"/>
              <a:t>Health organizations (for profit or nonprofit)</a:t>
            </a:r>
            <a:endParaRPr lang="en-US" sz="2400" dirty="0" smtClean="0"/>
          </a:p>
          <a:p>
            <a:pPr algn="just"/>
            <a:r>
              <a:rPr lang="en-US" sz="2400" dirty="0" smtClean="0"/>
              <a:t>Health insurance companies </a:t>
            </a:r>
            <a:endParaRPr lang="en-US" sz="2400" dirty="0" smtClean="0"/>
          </a:p>
          <a:p>
            <a:pPr algn="just"/>
            <a:r>
              <a:rPr lang="en-US" sz="2400" dirty="0" smtClean="0"/>
              <a:t>Charities, including direct charitable donations</a:t>
            </a:r>
            <a:endParaRPr lang="en-US" sz="2400" dirty="0" smtClean="0"/>
          </a:p>
          <a:p>
            <a:pPr algn="just"/>
            <a:r>
              <a:rPr lang="en-US" sz="2400" dirty="0" smtClean="0"/>
              <a:t>Historically, hospitals were often founded and funded by religious orders or charitable individuals and leaders</a:t>
            </a:r>
            <a:endParaRPr lang="en-US" sz="2400" dirty="0" smtClean="0"/>
          </a:p>
          <a:p>
            <a:pPr>
              <a:buFont typeface="Arial" panose="020B0604020202020204" pitchFamily="34" charset="0"/>
              <a:buNone/>
            </a:pPr>
            <a:endParaRPr lang="en-GB" dirty="0"/>
          </a:p>
        </p:txBody>
      </p:sp>
      <p:sp>
        <p:nvSpPr>
          <p:cNvPr id="9" name="Title 2"/>
          <p:cNvSpPr>
            <a:spLocks noGrp="1"/>
          </p:cNvSpPr>
          <p:nvPr>
            <p:ph type="title"/>
          </p:nvPr>
        </p:nvSpPr>
        <p:spPr>
          <a:xfrm>
            <a:off x="1" y="2895600"/>
            <a:ext cx="4724400" cy="485732"/>
          </a:xfrm>
        </p:spPr>
        <p:txBody>
          <a:bodyPr>
            <a:normAutofit fontScale="90000"/>
          </a:bodyPr>
          <a:lstStyle/>
          <a:p>
            <a:pPr algn="l"/>
            <a:r>
              <a:rPr lang="en-US" dirty="0"/>
              <a:t> </a:t>
            </a:r>
            <a:r>
              <a:rPr lang="en-US" dirty="0" smtClean="0"/>
              <a:t>  </a:t>
            </a:r>
            <a:r>
              <a:rPr lang="en-US" sz="2800" b="1" dirty="0" smtClean="0"/>
              <a:t>Usually </a:t>
            </a:r>
            <a:r>
              <a:rPr lang="en-US" sz="2800" b="1" dirty="0"/>
              <a:t>funded by</a:t>
            </a:r>
            <a:endParaRPr lang="en-GB" sz="2800" dirty="0"/>
          </a:p>
        </p:txBody>
      </p:sp>
      <p:sp>
        <p:nvSpPr>
          <p:cNvPr id="10" name="Rectangle 9"/>
          <p:cNvSpPr/>
          <p:nvPr/>
        </p:nvSpPr>
        <p:spPr>
          <a:xfrm>
            <a:off x="0" y="-22830"/>
            <a:ext cx="9143999" cy="107556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itle 1"/>
          <p:cNvSpPr txBox="1"/>
          <p:nvPr>
            <p:custDataLst>
              <p:tags r:id="rId2"/>
            </p:custDataLst>
          </p:nvPr>
        </p:nvSpPr>
        <p:spPr>
          <a:xfrm>
            <a:off x="0" y="177129"/>
            <a:ext cx="9143999" cy="54227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GB" sz="3600" b="1" dirty="0" smtClean="0">
                <a:solidFill>
                  <a:schemeClr val="bg1"/>
                </a:solidFill>
                <a:latin typeface="Helvetica" panose="020B0604020202020204" pitchFamily="34" charset="0"/>
                <a:cs typeface="Helvetica" panose="020B0604020202020204" pitchFamily="34" charset="0"/>
              </a:rPr>
              <a:t>What is a Hospital</a:t>
            </a:r>
            <a:endParaRPr lang="en-GB" sz="3600" b="1" dirty="0">
              <a:solidFill>
                <a:schemeClr val="bg1"/>
              </a:solidFill>
              <a:latin typeface="Helvetica" panose="020B0604020202020204" pitchFamily="34" charset="0"/>
              <a:cs typeface="Helvetica" panose="020B0604020202020204" pitchFamily="34" charset="0"/>
            </a:endParaRPr>
          </a:p>
        </p:txBody>
      </p:sp>
      <p:sp>
        <p:nvSpPr>
          <p:cNvPr id="8" name="TextBox 7"/>
          <p:cNvSpPr txBox="1"/>
          <p:nvPr/>
        </p:nvSpPr>
        <p:spPr>
          <a:xfrm>
            <a:off x="8853536" y="6611779"/>
            <a:ext cx="290464" cy="24622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b="1" dirty="0" smtClean="0">
                <a:latin typeface="Helvetica" panose="020B0604020202020204" pitchFamily="34" charset="0"/>
                <a:cs typeface="Helvetica" panose="020B0604020202020204" pitchFamily="34" charset="0"/>
              </a:rPr>
              <a:t>2</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ontent Placeholder 2"/>
          <p:cNvSpPr>
            <a:spLocks noGrp="1"/>
          </p:cNvSpPr>
          <p:nvPr>
            <p:ph idx="1"/>
          </p:nvPr>
        </p:nvSpPr>
        <p:spPr>
          <a:xfrm>
            <a:off x="228600" y="1066800"/>
            <a:ext cx="5105400" cy="2971800"/>
          </a:xfrm>
        </p:spPr>
        <p:txBody>
          <a:bodyPr>
            <a:normAutofit fontScale="85000" lnSpcReduction="10000"/>
          </a:bodyPr>
          <a:lstStyle/>
          <a:p>
            <a:pPr algn="just">
              <a:lnSpc>
                <a:spcPct val="110000"/>
              </a:lnSpc>
            </a:pPr>
            <a:r>
              <a:rPr lang="en-US" sz="2400" b="1" dirty="0" smtClean="0"/>
              <a:t>General Hospital:</a:t>
            </a:r>
            <a:r>
              <a:rPr lang="en-US" sz="2400" dirty="0" smtClean="0"/>
              <a:t> The best-known type of hospital is the general hospital, which is set up to deal with many kinds of disease and injury, and normally has an emergency department to deal with immediate and urgent threats to health</a:t>
            </a:r>
            <a:endParaRPr lang="en-US" sz="2400" dirty="0" smtClean="0"/>
          </a:p>
          <a:p>
            <a:pPr algn="just">
              <a:lnSpc>
                <a:spcPct val="110000"/>
              </a:lnSpc>
            </a:pPr>
            <a:r>
              <a:rPr lang="en-US" sz="2400" b="1" dirty="0" smtClean="0"/>
              <a:t>Specialized Hospitals: </a:t>
            </a:r>
            <a:r>
              <a:rPr lang="en-US" sz="2400" dirty="0" smtClean="0"/>
              <a:t>Various Types of specialized hospitals include -</a:t>
            </a:r>
            <a:endParaRPr lang="en-US" sz="2400" dirty="0" smtClean="0"/>
          </a:p>
          <a:p>
            <a:pPr algn="just">
              <a:lnSpc>
                <a:spcPct val="110000"/>
              </a:lnSpc>
            </a:pPr>
            <a:endParaRPr lang="en-US" sz="2800" dirty="0"/>
          </a:p>
          <a:p>
            <a:pPr marL="0" indent="0">
              <a:buFontTx/>
              <a:buNone/>
              <a:defRPr/>
            </a:pPr>
            <a:endParaRPr lang="en-US" sz="3200" dirty="0">
              <a:solidFill>
                <a:schemeClr val="accent5">
                  <a:lumMod val="10000"/>
                </a:schemeClr>
              </a:solidFill>
              <a:latin typeface="Times New Roman" panose="02020603050405020304" pitchFamily="18" charset="0"/>
              <a:cs typeface="Times New Roman" panose="02020603050405020304" pitchFamily="18" charset="0"/>
            </a:endParaRPr>
          </a:p>
        </p:txBody>
      </p:sp>
      <p:sp>
        <p:nvSpPr>
          <p:cNvPr id="6" name="Rectangle 5"/>
          <p:cNvSpPr/>
          <p:nvPr/>
        </p:nvSpPr>
        <p:spPr>
          <a:xfrm>
            <a:off x="0" y="-27384"/>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itle 1"/>
          <p:cNvSpPr txBox="1"/>
          <p:nvPr>
            <p:custDataLst>
              <p:tags r:id="rId1"/>
            </p:custDataLst>
          </p:nvPr>
        </p:nvSpPr>
        <p:spPr>
          <a:xfrm>
            <a:off x="0" y="233602"/>
            <a:ext cx="9143999" cy="53076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600" b="1" dirty="0">
                <a:solidFill>
                  <a:schemeClr val="bg1"/>
                </a:solidFill>
                <a:latin typeface="Helvetica" panose="020B0604020202020204" pitchFamily="34" charset="0"/>
                <a:cs typeface="Helvetica" panose="020B0604020202020204" pitchFamily="34" charset="0"/>
              </a:rPr>
              <a:t>Types of </a:t>
            </a:r>
            <a:r>
              <a:rPr lang="en-US" sz="3600" b="1" dirty="0" smtClean="0">
                <a:solidFill>
                  <a:schemeClr val="bg1"/>
                </a:solidFill>
                <a:latin typeface="Helvetica" panose="020B0604020202020204" pitchFamily="34" charset="0"/>
                <a:cs typeface="Helvetica" panose="020B0604020202020204" pitchFamily="34" charset="0"/>
              </a:rPr>
              <a:t>Hospitals </a:t>
            </a:r>
            <a:r>
              <a:rPr lang="en-US" sz="3200" b="1" dirty="0" smtClean="0">
                <a:solidFill>
                  <a:schemeClr val="bg1"/>
                </a:solidFill>
                <a:latin typeface="Helvetica" panose="020B0604020202020204" pitchFamily="34" charset="0"/>
                <a:cs typeface="Helvetica" panose="020B0604020202020204" pitchFamily="34" charset="0"/>
              </a:rPr>
              <a:t>(1/3)</a:t>
            </a:r>
            <a:endParaRPr lang="en-GB" sz="3200" b="1" dirty="0">
              <a:solidFill>
                <a:schemeClr val="bg1"/>
              </a:solidFill>
              <a:latin typeface="Helvetica" panose="020B0604020202020204" pitchFamily="34" charset="0"/>
              <a:cs typeface="Helvetica" panose="020B0604020202020204" pitchFamily="34" charset="0"/>
            </a:endParaRPr>
          </a:p>
        </p:txBody>
      </p:sp>
      <p:pic>
        <p:nvPicPr>
          <p:cNvPr id="8" name="Picture 7"/>
          <p:cNvPicPr preferRelativeResize="0"/>
          <p:nvPr/>
        </p:nvPicPr>
        <p:blipFill>
          <a:blip r:embed="rId2" cstate="email"/>
          <a:stretch>
            <a:fillRect/>
          </a:stretch>
        </p:blipFill>
        <p:spPr>
          <a:xfrm>
            <a:off x="5486400" y="1188720"/>
            <a:ext cx="3200400" cy="2286000"/>
          </a:xfrm>
          <a:prstGeom prst="rect">
            <a:avLst/>
          </a:prstGeom>
        </p:spPr>
      </p:pic>
      <p:pic>
        <p:nvPicPr>
          <p:cNvPr id="9" name="Picture 8"/>
          <p:cNvPicPr>
            <a:picLocks noChangeAspect="1"/>
          </p:cNvPicPr>
          <p:nvPr/>
        </p:nvPicPr>
        <p:blipFill>
          <a:blip r:embed="rId3" cstate="email"/>
          <a:stretch>
            <a:fillRect/>
          </a:stretch>
        </p:blipFill>
        <p:spPr>
          <a:xfrm>
            <a:off x="6675120" y="3638088"/>
            <a:ext cx="2011680" cy="1245326"/>
          </a:xfrm>
          <a:prstGeom prst="rect">
            <a:avLst/>
          </a:prstGeom>
        </p:spPr>
      </p:pic>
      <p:pic>
        <p:nvPicPr>
          <p:cNvPr id="10" name="Picture 9"/>
          <p:cNvPicPr>
            <a:picLocks noChangeAspect="1"/>
          </p:cNvPicPr>
          <p:nvPr/>
        </p:nvPicPr>
        <p:blipFill>
          <a:blip r:embed="rId4" cstate="email"/>
          <a:stretch>
            <a:fillRect/>
          </a:stretch>
        </p:blipFill>
        <p:spPr>
          <a:xfrm>
            <a:off x="6675120" y="5066980"/>
            <a:ext cx="2011680" cy="1247787"/>
          </a:xfrm>
          <a:prstGeom prst="rect">
            <a:avLst/>
          </a:prstGeom>
        </p:spPr>
      </p:pic>
      <p:sp>
        <p:nvSpPr>
          <p:cNvPr id="11" name="Content Placeholder 2"/>
          <p:cNvSpPr txBox="1"/>
          <p:nvPr/>
        </p:nvSpPr>
        <p:spPr>
          <a:xfrm>
            <a:off x="544417" y="3613300"/>
            <a:ext cx="6141720" cy="2787500"/>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Helvetica" panose="020B0604020202020204" pitchFamily="34" charset="0"/>
                <a:ea typeface="+mn-ea"/>
                <a:cs typeface="Helvetica"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b="0" i="0" u="none" kern="1200">
                <a:solidFill>
                  <a:schemeClr val="tx1"/>
                </a:solidFill>
                <a:latin typeface="Helvetica" panose="020B0604020202020204" pitchFamily="34" charset="0"/>
                <a:ea typeface="+mn-ea"/>
                <a:cs typeface="Helvetica"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en-US" sz="2900" dirty="0" smtClean="0"/>
              <a:t>Trauma Centers</a:t>
            </a:r>
            <a:endParaRPr lang="en-US" sz="2900" dirty="0" smtClean="0"/>
          </a:p>
          <a:p>
            <a:pPr>
              <a:lnSpc>
                <a:spcPct val="120000"/>
              </a:lnSpc>
            </a:pPr>
            <a:r>
              <a:rPr lang="en-US" sz="2900" dirty="0" smtClean="0"/>
              <a:t>Rehabilitation Hospitals</a:t>
            </a:r>
            <a:endParaRPr lang="en-US" sz="2900" dirty="0" smtClean="0"/>
          </a:p>
          <a:p>
            <a:pPr>
              <a:lnSpc>
                <a:spcPct val="120000"/>
              </a:lnSpc>
            </a:pPr>
            <a:r>
              <a:rPr lang="en-US" sz="2900" dirty="0" smtClean="0"/>
              <a:t>Children’s Hospitals</a:t>
            </a:r>
            <a:endParaRPr lang="en-US" sz="2900" dirty="0" smtClean="0"/>
          </a:p>
          <a:p>
            <a:pPr>
              <a:lnSpc>
                <a:spcPct val="120000"/>
              </a:lnSpc>
            </a:pPr>
            <a:r>
              <a:rPr lang="en-US" sz="2900" dirty="0" smtClean="0"/>
              <a:t>Seniors’ (geriatric) hospitals</a:t>
            </a:r>
            <a:endParaRPr lang="en-US" sz="2900" dirty="0" smtClean="0"/>
          </a:p>
          <a:p>
            <a:pPr>
              <a:lnSpc>
                <a:spcPct val="120000"/>
              </a:lnSpc>
            </a:pPr>
            <a:r>
              <a:rPr lang="en-US" sz="2900" dirty="0"/>
              <a:t>H</a:t>
            </a:r>
            <a:r>
              <a:rPr lang="en-US" sz="2900" dirty="0" smtClean="0"/>
              <a:t>ospitals for dealing with specific medical needs such as, infectious disease or psychiatric patients, etc.</a:t>
            </a:r>
            <a:endParaRPr lang="en-US" sz="2900" dirty="0" smtClean="0"/>
          </a:p>
          <a:p>
            <a:pPr>
              <a:lnSpc>
                <a:spcPct val="120000"/>
              </a:lnSpc>
            </a:pPr>
            <a:r>
              <a:rPr lang="en-US" sz="2900" dirty="0"/>
              <a:t>C</a:t>
            </a:r>
            <a:r>
              <a:rPr lang="en-US" sz="2900" dirty="0" smtClean="0"/>
              <a:t>ertain disease categories such as cardiac, oncology, or orthopedic problems, etc.</a:t>
            </a:r>
            <a:endParaRPr lang="en-US" sz="2900" dirty="0" smtClean="0"/>
          </a:p>
          <a:p>
            <a:endParaRPr lang="en-IN" dirty="0"/>
          </a:p>
        </p:txBody>
      </p:sp>
      <p:sp>
        <p:nvSpPr>
          <p:cNvPr id="12" name="TextBox 7"/>
          <p:cNvSpPr txBox="1"/>
          <p:nvPr/>
        </p:nvSpPr>
        <p:spPr>
          <a:xfrm>
            <a:off x="8853536" y="6611779"/>
            <a:ext cx="290464" cy="24622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b="1" dirty="0" smtClean="0">
                <a:latin typeface="Helvetica" panose="020B0604020202020204" pitchFamily="34" charset="0"/>
                <a:cs typeface="Helvetica" panose="020B0604020202020204" pitchFamily="34" charset="0"/>
              </a:rPr>
              <a:t>3</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 y="-15449"/>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itle 1"/>
          <p:cNvSpPr txBox="1"/>
          <p:nvPr>
            <p:custDataLst>
              <p:tags r:id="rId1"/>
            </p:custDataLst>
          </p:nvPr>
        </p:nvSpPr>
        <p:spPr>
          <a:xfrm>
            <a:off x="0" y="233602"/>
            <a:ext cx="9143999" cy="53076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600" b="1" dirty="0">
                <a:solidFill>
                  <a:schemeClr val="bg1"/>
                </a:solidFill>
                <a:latin typeface="Helvetica" panose="020B0604020202020204" pitchFamily="34" charset="0"/>
                <a:cs typeface="Helvetica" panose="020B0604020202020204" pitchFamily="34" charset="0"/>
              </a:rPr>
              <a:t>Types of </a:t>
            </a:r>
            <a:r>
              <a:rPr lang="en-US" sz="3600" b="1" dirty="0" smtClean="0">
                <a:solidFill>
                  <a:schemeClr val="bg1"/>
                </a:solidFill>
                <a:latin typeface="Helvetica" panose="020B0604020202020204" pitchFamily="34" charset="0"/>
                <a:cs typeface="Helvetica" panose="020B0604020202020204" pitchFamily="34" charset="0"/>
              </a:rPr>
              <a:t>Hospitals </a:t>
            </a:r>
            <a:r>
              <a:rPr lang="en-US" sz="3200" b="1" dirty="0" smtClean="0">
                <a:solidFill>
                  <a:schemeClr val="bg1"/>
                </a:solidFill>
                <a:latin typeface="Helvetica" panose="020B0604020202020204" pitchFamily="34" charset="0"/>
                <a:cs typeface="Helvetica" panose="020B0604020202020204" pitchFamily="34" charset="0"/>
              </a:rPr>
              <a:t>(2/3)</a:t>
            </a:r>
            <a:endParaRPr lang="en-GB" sz="3200" b="1" dirty="0">
              <a:solidFill>
                <a:schemeClr val="bg1"/>
              </a:solidFill>
              <a:latin typeface="Helvetica" panose="020B0604020202020204" pitchFamily="34" charset="0"/>
              <a:cs typeface="Helvetica" panose="020B0604020202020204" pitchFamily="34" charset="0"/>
            </a:endParaRPr>
          </a:p>
        </p:txBody>
      </p:sp>
      <p:pic>
        <p:nvPicPr>
          <p:cNvPr id="9" name="Picture 8"/>
          <p:cNvPicPr preferRelativeResize="0"/>
          <p:nvPr/>
        </p:nvPicPr>
        <p:blipFill>
          <a:blip r:embed="rId2" cstate="email"/>
          <a:stretch>
            <a:fillRect/>
          </a:stretch>
        </p:blipFill>
        <p:spPr>
          <a:xfrm>
            <a:off x="5486400" y="1188720"/>
            <a:ext cx="3200400" cy="2286000"/>
          </a:xfrm>
          <a:prstGeom prst="rect">
            <a:avLst/>
          </a:prstGeom>
        </p:spPr>
      </p:pic>
      <p:pic>
        <p:nvPicPr>
          <p:cNvPr id="10" name="Picture 9"/>
          <p:cNvPicPr preferRelativeResize="0"/>
          <p:nvPr/>
        </p:nvPicPr>
        <p:blipFill>
          <a:blip r:embed="rId3" cstate="email"/>
          <a:stretch>
            <a:fillRect/>
          </a:stretch>
        </p:blipFill>
        <p:spPr>
          <a:xfrm>
            <a:off x="5490072" y="3635334"/>
            <a:ext cx="3200400" cy="2286000"/>
          </a:xfrm>
          <a:prstGeom prst="rect">
            <a:avLst/>
          </a:prstGeom>
        </p:spPr>
      </p:pic>
      <p:sp>
        <p:nvSpPr>
          <p:cNvPr id="11" name="Content Placeholder 2"/>
          <p:cNvSpPr txBox="1"/>
          <p:nvPr/>
        </p:nvSpPr>
        <p:spPr>
          <a:xfrm>
            <a:off x="228600" y="1165266"/>
            <a:ext cx="4800600" cy="485453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Helvetica" panose="020B0604020202020204" pitchFamily="34" charset="0"/>
                <a:ea typeface="+mn-ea"/>
                <a:cs typeface="Helvetica"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b="0" i="0" u="none" kern="1200">
                <a:solidFill>
                  <a:schemeClr val="tx1"/>
                </a:solidFill>
                <a:latin typeface="Helvetica" panose="020B0604020202020204" pitchFamily="34" charset="0"/>
                <a:ea typeface="+mn-ea"/>
                <a:cs typeface="Helvetica"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lnSpc>
                <a:spcPct val="110000"/>
              </a:lnSpc>
            </a:pPr>
            <a:r>
              <a:rPr lang="en-US" sz="2000" b="1" dirty="0" smtClean="0"/>
              <a:t>Health Clinics:</a:t>
            </a:r>
            <a:r>
              <a:rPr lang="en-US" sz="2000" dirty="0" smtClean="0"/>
              <a:t> The medical facility smaller than a hospital is generally called a clinic, and often is run by a government agency  for health services or a private partnership of doctors/physicians </a:t>
            </a:r>
            <a:endParaRPr lang="en-US" sz="2000" dirty="0" smtClean="0"/>
          </a:p>
          <a:p>
            <a:pPr marL="0" indent="0" algn="just">
              <a:lnSpc>
                <a:spcPct val="110000"/>
              </a:lnSpc>
              <a:buNone/>
            </a:pPr>
            <a:endParaRPr lang="en-US" sz="2000" dirty="0" smtClean="0"/>
          </a:p>
          <a:p>
            <a:pPr algn="just">
              <a:lnSpc>
                <a:spcPct val="110000"/>
              </a:lnSpc>
            </a:pPr>
            <a:r>
              <a:rPr lang="en-US" sz="2000" b="1" dirty="0" smtClean="0"/>
              <a:t>District Hospital: </a:t>
            </a:r>
            <a:r>
              <a:rPr lang="en-US" sz="2000" dirty="0" smtClean="0"/>
              <a:t>A district hospital typically is the major health care facility in its region, with large numbers of beds for intensive care and long-term care.</a:t>
            </a:r>
            <a:endParaRPr lang="en-US" sz="2000" dirty="0" smtClean="0"/>
          </a:p>
          <a:p>
            <a:pPr marL="0" indent="0" algn="just">
              <a:lnSpc>
                <a:spcPct val="110000"/>
              </a:lnSpc>
              <a:buNone/>
            </a:pPr>
            <a:endParaRPr lang="en-US" sz="2400" dirty="0" smtClean="0"/>
          </a:p>
          <a:p>
            <a:pPr algn="just">
              <a:lnSpc>
                <a:spcPct val="110000"/>
              </a:lnSpc>
            </a:pPr>
            <a:endParaRPr lang="en-US" sz="2800" dirty="0" smtClean="0"/>
          </a:p>
          <a:p>
            <a:pPr marL="0" indent="0">
              <a:buFontTx/>
              <a:buNone/>
              <a:defRPr/>
            </a:pPr>
            <a:endParaRPr lang="en-US" dirty="0">
              <a:solidFill>
                <a:schemeClr val="accent5">
                  <a:lumMod val="1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853536" y="6611779"/>
            <a:ext cx="290464" cy="24622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b="1" dirty="0" smtClean="0">
                <a:latin typeface="Helvetica" panose="020B0604020202020204" pitchFamily="34" charset="0"/>
                <a:cs typeface="Helvetica" panose="020B0604020202020204" pitchFamily="34" charset="0"/>
              </a:rPr>
              <a:t>4</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referRelativeResize="0"/>
          <p:nvPr/>
        </p:nvPicPr>
        <p:blipFill>
          <a:blip r:embed="rId1" cstate="email"/>
          <a:stretch>
            <a:fillRect/>
          </a:stretch>
        </p:blipFill>
        <p:spPr>
          <a:xfrm>
            <a:off x="5486400" y="1188720"/>
            <a:ext cx="3200400" cy="2286000"/>
          </a:xfrm>
          <a:prstGeom prst="rect">
            <a:avLst/>
          </a:prstGeom>
        </p:spPr>
      </p:pic>
      <p:sp>
        <p:nvSpPr>
          <p:cNvPr id="7" name="Rectangle 6"/>
          <p:cNvSpPr/>
          <p:nvPr/>
        </p:nvSpPr>
        <p:spPr>
          <a:xfrm>
            <a:off x="0" y="-27384"/>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itle 1"/>
          <p:cNvSpPr txBox="1"/>
          <p:nvPr>
            <p:custDataLst>
              <p:tags r:id="rId2"/>
            </p:custDataLst>
          </p:nvPr>
        </p:nvSpPr>
        <p:spPr>
          <a:xfrm>
            <a:off x="0" y="233602"/>
            <a:ext cx="9143999" cy="53076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600" b="1" dirty="0">
                <a:solidFill>
                  <a:schemeClr val="bg1"/>
                </a:solidFill>
                <a:latin typeface="Helvetica" panose="020B0604020202020204" pitchFamily="34" charset="0"/>
                <a:cs typeface="Helvetica" panose="020B0604020202020204" pitchFamily="34" charset="0"/>
              </a:rPr>
              <a:t>Types of </a:t>
            </a:r>
            <a:r>
              <a:rPr lang="en-US" sz="3600" b="1" dirty="0" smtClean="0">
                <a:solidFill>
                  <a:schemeClr val="bg1"/>
                </a:solidFill>
                <a:latin typeface="Helvetica" panose="020B0604020202020204" pitchFamily="34" charset="0"/>
                <a:cs typeface="Helvetica" panose="020B0604020202020204" pitchFamily="34" charset="0"/>
              </a:rPr>
              <a:t>Hospitals </a:t>
            </a:r>
            <a:r>
              <a:rPr lang="en-US" sz="3200" b="1" dirty="0" smtClean="0">
                <a:solidFill>
                  <a:schemeClr val="bg1"/>
                </a:solidFill>
                <a:latin typeface="Helvetica" panose="020B0604020202020204" pitchFamily="34" charset="0"/>
                <a:cs typeface="Helvetica" panose="020B0604020202020204" pitchFamily="34" charset="0"/>
              </a:rPr>
              <a:t>(3/3)</a:t>
            </a:r>
            <a:endParaRPr lang="en-GB" sz="3200" b="1" dirty="0">
              <a:solidFill>
                <a:schemeClr val="bg1"/>
              </a:solidFill>
              <a:latin typeface="Helvetica" panose="020B0604020202020204" pitchFamily="34" charset="0"/>
              <a:cs typeface="Helvetica" panose="020B0604020202020204" pitchFamily="34" charset="0"/>
            </a:endParaRPr>
          </a:p>
        </p:txBody>
      </p:sp>
      <p:sp>
        <p:nvSpPr>
          <p:cNvPr id="9" name="Content Placeholder 2"/>
          <p:cNvSpPr txBox="1"/>
          <p:nvPr/>
        </p:nvSpPr>
        <p:spPr>
          <a:xfrm>
            <a:off x="304800" y="1143000"/>
            <a:ext cx="5105400" cy="4572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Helvetica" panose="020B0604020202020204" pitchFamily="34" charset="0"/>
                <a:ea typeface="+mn-ea"/>
                <a:cs typeface="Helvetica"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b="0" i="0" u="none" kern="1200">
                <a:solidFill>
                  <a:schemeClr val="tx1"/>
                </a:solidFill>
                <a:latin typeface="Helvetica" panose="020B0604020202020204" pitchFamily="34" charset="0"/>
                <a:ea typeface="+mn-ea"/>
                <a:cs typeface="Helvetica"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lnSpc>
                <a:spcPct val="110000"/>
              </a:lnSpc>
            </a:pPr>
            <a:r>
              <a:rPr lang="en-US" sz="2000" b="1" dirty="0" smtClean="0"/>
              <a:t>General </a:t>
            </a:r>
            <a:r>
              <a:rPr lang="en-SG" sz="2000" b="1" dirty="0"/>
              <a:t>Medical College </a:t>
            </a:r>
            <a:r>
              <a:rPr lang="en-SG" sz="2000" b="1" dirty="0" smtClean="0"/>
              <a:t>Hospital</a:t>
            </a:r>
            <a:r>
              <a:rPr lang="en-US" sz="2000" b="1" dirty="0" smtClean="0"/>
              <a:t>:</a:t>
            </a:r>
            <a:r>
              <a:rPr lang="en-US" sz="2000" dirty="0" smtClean="0"/>
              <a:t> Combines teaching </a:t>
            </a:r>
            <a:r>
              <a:rPr lang="en-US" sz="2000" dirty="0"/>
              <a:t>to medical students </a:t>
            </a:r>
            <a:r>
              <a:rPr lang="en-US" sz="2000" dirty="0" smtClean="0"/>
              <a:t>(doctors and nurses) </a:t>
            </a:r>
            <a:r>
              <a:rPr lang="en-US" sz="2000" dirty="0"/>
              <a:t>and often is linked to a medical school, nursing school or university</a:t>
            </a:r>
            <a:endParaRPr lang="en-US" sz="2000" dirty="0"/>
          </a:p>
          <a:p>
            <a:pPr algn="just">
              <a:lnSpc>
                <a:spcPct val="110000"/>
              </a:lnSpc>
            </a:pPr>
            <a:endParaRPr lang="en-US" sz="2000" dirty="0" smtClean="0"/>
          </a:p>
          <a:p>
            <a:pPr marL="0" indent="0" algn="just">
              <a:lnSpc>
                <a:spcPct val="110000"/>
              </a:lnSpc>
              <a:buNone/>
            </a:pPr>
            <a:endParaRPr lang="en-US" sz="2000" dirty="0" smtClean="0"/>
          </a:p>
          <a:p>
            <a:pPr algn="just">
              <a:lnSpc>
                <a:spcPct val="110000"/>
              </a:lnSpc>
            </a:pPr>
            <a:r>
              <a:rPr lang="en-US" sz="2000" dirty="0" smtClean="0"/>
              <a:t>In India there are </a:t>
            </a:r>
            <a:endParaRPr lang="en-US" sz="2000" dirty="0" smtClean="0"/>
          </a:p>
          <a:p>
            <a:pPr lvl="1" algn="just">
              <a:lnSpc>
                <a:spcPct val="110000"/>
              </a:lnSpc>
            </a:pPr>
            <a:r>
              <a:rPr lang="en-US" sz="2000" dirty="0" smtClean="0"/>
              <a:t>462 Medical Colleges – Approved by Medical Council of India (MCI), and </a:t>
            </a:r>
            <a:endParaRPr lang="en-US" sz="2000" dirty="0" smtClean="0"/>
          </a:p>
          <a:p>
            <a:pPr lvl="1" algn="just">
              <a:lnSpc>
                <a:spcPct val="110000"/>
              </a:lnSpc>
            </a:pPr>
            <a:r>
              <a:rPr lang="en-US" sz="2000" dirty="0" smtClean="0"/>
              <a:t>More than 1500 Nursing Colleges </a:t>
            </a:r>
            <a:endParaRPr lang="en-US" sz="2000" dirty="0" smtClean="0"/>
          </a:p>
          <a:p>
            <a:pPr marL="457200" lvl="1" indent="0" algn="just">
              <a:lnSpc>
                <a:spcPct val="110000"/>
              </a:lnSpc>
              <a:buNone/>
            </a:pPr>
            <a:endParaRPr lang="en-US" sz="2000" dirty="0" smtClean="0"/>
          </a:p>
          <a:p>
            <a:pPr algn="just">
              <a:lnSpc>
                <a:spcPct val="110000"/>
              </a:lnSpc>
            </a:pPr>
            <a:endParaRPr lang="en-US" sz="2800" dirty="0" smtClean="0"/>
          </a:p>
          <a:p>
            <a:pPr marL="0" indent="0">
              <a:buFontTx/>
              <a:buNone/>
              <a:defRPr/>
            </a:pPr>
            <a:endParaRPr lang="en-US" dirty="0">
              <a:solidFill>
                <a:schemeClr val="accent5">
                  <a:lumMod val="10000"/>
                </a:schemeClr>
              </a:solidFill>
              <a:latin typeface="Times New Roman" panose="02020603050405020304" pitchFamily="18" charset="0"/>
              <a:cs typeface="Times New Roman" panose="02020603050405020304" pitchFamily="18" charset="0"/>
            </a:endParaRPr>
          </a:p>
        </p:txBody>
      </p:sp>
      <p:pic>
        <p:nvPicPr>
          <p:cNvPr id="14" name="Picture 13"/>
          <p:cNvPicPr preferRelativeResize="0"/>
          <p:nvPr/>
        </p:nvPicPr>
        <p:blipFill>
          <a:blip r:embed="rId3" cstate="email"/>
          <a:stretch>
            <a:fillRect/>
          </a:stretch>
        </p:blipFill>
        <p:spPr>
          <a:xfrm>
            <a:off x="5434070" y="3638088"/>
            <a:ext cx="3200400" cy="2286000"/>
          </a:xfrm>
          <a:prstGeom prst="rect">
            <a:avLst/>
          </a:prstGeom>
        </p:spPr>
      </p:pic>
      <p:sp>
        <p:nvSpPr>
          <p:cNvPr id="10" name="TextBox 7"/>
          <p:cNvSpPr txBox="1"/>
          <p:nvPr/>
        </p:nvSpPr>
        <p:spPr>
          <a:xfrm>
            <a:off x="8853536" y="6611779"/>
            <a:ext cx="290464" cy="24622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b="1" dirty="0" smtClean="0">
                <a:latin typeface="Helvetica" panose="020B0604020202020204" pitchFamily="34" charset="0"/>
                <a:cs typeface="Helvetica" panose="020B0604020202020204" pitchFamily="34" charset="0"/>
              </a:rPr>
              <a:t>5</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600200"/>
            <a:ext cx="4690864" cy="4525963"/>
          </a:xfrm>
        </p:spPr>
        <p:txBody>
          <a:bodyPr/>
          <a:lstStyle/>
          <a:p>
            <a:pPr lvl="0"/>
            <a:r>
              <a:rPr lang="en-US" sz="2000" dirty="0"/>
              <a:t>Critical Care</a:t>
            </a:r>
            <a:endParaRPr lang="en-US" sz="2000" dirty="0"/>
          </a:p>
          <a:p>
            <a:pPr lvl="0"/>
            <a:r>
              <a:rPr lang="en-US" sz="2000" dirty="0"/>
              <a:t>Dermatology</a:t>
            </a:r>
            <a:endParaRPr lang="en-US" sz="2000" dirty="0"/>
          </a:p>
          <a:p>
            <a:pPr lvl="0"/>
            <a:r>
              <a:rPr lang="en-US" sz="2000" dirty="0"/>
              <a:t>Endocrinology and Metabolism</a:t>
            </a:r>
            <a:endParaRPr lang="en-US" sz="2000" dirty="0"/>
          </a:p>
          <a:p>
            <a:pPr lvl="0"/>
            <a:r>
              <a:rPr lang="en-US" sz="2000" dirty="0"/>
              <a:t>Gastroenterology</a:t>
            </a:r>
            <a:endParaRPr lang="en-US" sz="2000" dirty="0"/>
          </a:p>
          <a:p>
            <a:pPr lvl="0"/>
            <a:r>
              <a:rPr lang="en-US" sz="2000" dirty="0"/>
              <a:t>Infectious Disease</a:t>
            </a:r>
            <a:endParaRPr lang="en-US" sz="2000" dirty="0"/>
          </a:p>
          <a:p>
            <a:pPr lvl="0"/>
            <a:r>
              <a:rPr lang="en-US" sz="2000" dirty="0" smtClean="0"/>
              <a:t>Nephrology</a:t>
            </a:r>
            <a:endParaRPr lang="en-US" sz="2000" dirty="0" smtClean="0"/>
          </a:p>
          <a:p>
            <a:r>
              <a:rPr lang="en-US" sz="2000" dirty="0" smtClean="0"/>
              <a:t>Pediatrics</a:t>
            </a:r>
            <a:endParaRPr lang="en-US" sz="2000" dirty="0" smtClean="0"/>
          </a:p>
          <a:p>
            <a:pPr lvl="0"/>
            <a:r>
              <a:rPr lang="en-US" sz="2000" dirty="0" smtClean="0"/>
              <a:t>Neurology</a:t>
            </a:r>
            <a:endParaRPr lang="en-US" sz="2000" dirty="0" smtClean="0"/>
          </a:p>
          <a:p>
            <a:pPr lvl="0"/>
            <a:r>
              <a:rPr lang="en-US" sz="2000" dirty="0" smtClean="0"/>
              <a:t>Radiology</a:t>
            </a:r>
            <a:endParaRPr lang="en-US" sz="2000" dirty="0"/>
          </a:p>
          <a:p>
            <a:pPr lvl="0"/>
            <a:r>
              <a:rPr lang="en-IN" sz="2000" dirty="0" smtClean="0"/>
              <a:t>Physiotherapy</a:t>
            </a:r>
            <a:endParaRPr lang="en-IN" sz="2000" dirty="0" smtClean="0"/>
          </a:p>
          <a:p>
            <a:r>
              <a:rPr lang="en-US" sz="2000" dirty="0" smtClean="0"/>
              <a:t>Rheumatology</a:t>
            </a:r>
            <a:endParaRPr lang="en-US" sz="2000" dirty="0" smtClean="0"/>
          </a:p>
          <a:p>
            <a:r>
              <a:rPr lang="en-US" sz="2000" dirty="0"/>
              <a:t>Gynecology</a:t>
            </a:r>
            <a:endParaRPr lang="en-US" sz="2000" dirty="0"/>
          </a:p>
          <a:p>
            <a:pPr lvl="0"/>
            <a:endParaRPr lang="en-US" sz="2000" dirty="0"/>
          </a:p>
          <a:p>
            <a:pPr lvl="0"/>
            <a:endParaRPr lang="en-US" sz="2000" dirty="0"/>
          </a:p>
          <a:p>
            <a:endParaRPr lang="en-US" sz="2000" dirty="0"/>
          </a:p>
          <a:p>
            <a:pPr lvl="0"/>
            <a:endParaRPr lang="en-US" sz="2000" dirty="0"/>
          </a:p>
          <a:p>
            <a:pPr marL="0" indent="0">
              <a:buNone/>
            </a:pPr>
            <a:endParaRPr lang="en-IN" dirty="0"/>
          </a:p>
        </p:txBody>
      </p:sp>
      <p:sp>
        <p:nvSpPr>
          <p:cNvPr id="6" name="Rectangle 5"/>
          <p:cNvSpPr/>
          <p:nvPr/>
        </p:nvSpPr>
        <p:spPr>
          <a:xfrm>
            <a:off x="6230586" y="3429000"/>
            <a:ext cx="1749197" cy="369332"/>
          </a:xfrm>
          <a:prstGeom prst="rect">
            <a:avLst/>
          </a:prstGeom>
        </p:spPr>
        <p:txBody>
          <a:bodyPr wrap="none">
            <a:spAutoFit/>
          </a:bodyPr>
          <a:lstStyle/>
          <a:p>
            <a:pPr lvl="0" algn="ctr"/>
            <a:r>
              <a:rPr lang="en-US" dirty="0">
                <a:latin typeface="Helvetica" panose="020B0604020202020204" pitchFamily="34" charset="0"/>
                <a:cs typeface="Helvetica" panose="020B0604020202020204" pitchFamily="34" charset="0"/>
              </a:rPr>
              <a:t>Anesthesiology</a:t>
            </a:r>
            <a:endParaRPr lang="en-US" dirty="0">
              <a:latin typeface="Helvetica" panose="020B0604020202020204" pitchFamily="34" charset="0"/>
              <a:cs typeface="Helvetica" panose="020B0604020202020204" pitchFamily="34" charset="0"/>
            </a:endParaRPr>
          </a:p>
        </p:txBody>
      </p:sp>
      <p:sp>
        <p:nvSpPr>
          <p:cNvPr id="7" name="Rectangle 6"/>
          <p:cNvSpPr/>
          <p:nvPr/>
        </p:nvSpPr>
        <p:spPr>
          <a:xfrm>
            <a:off x="6622143" y="6019800"/>
            <a:ext cx="1095172" cy="369332"/>
          </a:xfrm>
          <a:prstGeom prst="rect">
            <a:avLst/>
          </a:prstGeom>
        </p:spPr>
        <p:txBody>
          <a:bodyPr wrap="none">
            <a:spAutoFit/>
          </a:bodyPr>
          <a:lstStyle/>
          <a:p>
            <a:pPr lvl="0" algn="ctr"/>
            <a:r>
              <a:rPr lang="en-US" dirty="0">
                <a:latin typeface="Helvetica" panose="020B0604020202020204" pitchFamily="34" charset="0"/>
                <a:cs typeface="Helvetica" panose="020B0604020202020204" pitchFamily="34" charset="0"/>
              </a:rPr>
              <a:t>Dentistry</a:t>
            </a:r>
            <a:endParaRPr lang="en-US" dirty="0">
              <a:latin typeface="Helvetica" panose="020B0604020202020204" pitchFamily="34" charset="0"/>
              <a:cs typeface="Helvetica" panose="020B0604020202020204" pitchFamily="34" charset="0"/>
            </a:endParaRPr>
          </a:p>
        </p:txBody>
      </p:sp>
      <p:sp>
        <p:nvSpPr>
          <p:cNvPr id="8" name="Rectangle 7"/>
          <p:cNvSpPr/>
          <p:nvPr/>
        </p:nvSpPr>
        <p:spPr>
          <a:xfrm>
            <a:off x="0" y="-27384"/>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itle 1"/>
          <p:cNvSpPr txBox="1"/>
          <p:nvPr>
            <p:custDataLst>
              <p:tags r:id="rId1"/>
            </p:custDataLst>
          </p:nvPr>
        </p:nvSpPr>
        <p:spPr>
          <a:xfrm>
            <a:off x="0" y="233602"/>
            <a:ext cx="9143999" cy="53076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600" b="1" dirty="0">
                <a:solidFill>
                  <a:schemeClr val="bg1"/>
                </a:solidFill>
                <a:latin typeface="Helvetica" panose="020B0604020202020204" pitchFamily="34" charset="0"/>
                <a:cs typeface="Helvetica" panose="020B0604020202020204" pitchFamily="34" charset="0"/>
              </a:rPr>
              <a:t>Types of </a:t>
            </a:r>
            <a:r>
              <a:rPr lang="en-US" sz="3600" b="1" dirty="0" smtClean="0">
                <a:solidFill>
                  <a:schemeClr val="bg1"/>
                </a:solidFill>
                <a:latin typeface="Helvetica" panose="020B0604020202020204" pitchFamily="34" charset="0"/>
                <a:cs typeface="Helvetica" panose="020B0604020202020204" pitchFamily="34" charset="0"/>
              </a:rPr>
              <a:t>Hospitals – Departments </a:t>
            </a:r>
            <a:r>
              <a:rPr lang="en-US" sz="3200" b="1" dirty="0" smtClean="0">
                <a:solidFill>
                  <a:schemeClr val="bg1"/>
                </a:solidFill>
                <a:latin typeface="Helvetica" panose="020B0604020202020204" pitchFamily="34" charset="0"/>
                <a:cs typeface="Helvetica" panose="020B0604020202020204" pitchFamily="34" charset="0"/>
              </a:rPr>
              <a:t>(1/2)</a:t>
            </a:r>
            <a:endParaRPr lang="en-GB" sz="3200" b="1" dirty="0">
              <a:solidFill>
                <a:schemeClr val="bg1"/>
              </a:solidFill>
              <a:latin typeface="Helvetica" panose="020B0604020202020204" pitchFamily="34" charset="0"/>
              <a:cs typeface="Helvetica" panose="020B0604020202020204" pitchFamily="34" charset="0"/>
            </a:endParaRPr>
          </a:p>
        </p:txBody>
      </p:sp>
      <p:sp>
        <p:nvSpPr>
          <p:cNvPr id="13" name="Title 1"/>
          <p:cNvSpPr>
            <a:spLocks noGrp="1"/>
          </p:cNvSpPr>
          <p:nvPr>
            <p:ph type="title"/>
          </p:nvPr>
        </p:nvSpPr>
        <p:spPr>
          <a:xfrm>
            <a:off x="304800" y="990600"/>
            <a:ext cx="5562600" cy="561150"/>
          </a:xfrm>
        </p:spPr>
        <p:txBody>
          <a:bodyPr>
            <a:noAutofit/>
          </a:bodyPr>
          <a:lstStyle/>
          <a:p>
            <a:pPr algn="l"/>
            <a:r>
              <a:rPr lang="en-US" sz="2400" dirty="0" smtClean="0"/>
              <a:t>Specialized Departments (Example) </a:t>
            </a:r>
            <a:endParaRPr lang="en-IN" sz="2400" dirty="0"/>
          </a:p>
        </p:txBody>
      </p:sp>
      <p:pic>
        <p:nvPicPr>
          <p:cNvPr id="15" name="Picture 14"/>
          <p:cNvPicPr preferRelativeResize="0"/>
          <p:nvPr/>
        </p:nvPicPr>
        <p:blipFill>
          <a:blip r:embed="rId2" cstate="email"/>
          <a:stretch>
            <a:fillRect/>
          </a:stretch>
        </p:blipFill>
        <p:spPr>
          <a:xfrm>
            <a:off x="5486400" y="1188720"/>
            <a:ext cx="3200400" cy="2286000"/>
          </a:xfrm>
          <a:prstGeom prst="rect">
            <a:avLst/>
          </a:prstGeom>
        </p:spPr>
      </p:pic>
      <p:pic>
        <p:nvPicPr>
          <p:cNvPr id="16" name="Picture 15"/>
          <p:cNvPicPr preferRelativeResize="0"/>
          <p:nvPr/>
        </p:nvPicPr>
        <p:blipFill>
          <a:blip r:embed="rId3" cstate="email"/>
          <a:stretch>
            <a:fillRect/>
          </a:stretch>
        </p:blipFill>
        <p:spPr>
          <a:xfrm>
            <a:off x="5486400" y="3840163"/>
            <a:ext cx="3200400" cy="2286000"/>
          </a:xfrm>
          <a:prstGeom prst="rect">
            <a:avLst/>
          </a:prstGeom>
        </p:spPr>
      </p:pic>
      <p:sp>
        <p:nvSpPr>
          <p:cNvPr id="10" name="TextBox 7"/>
          <p:cNvSpPr txBox="1"/>
          <p:nvPr/>
        </p:nvSpPr>
        <p:spPr>
          <a:xfrm>
            <a:off x="8853536" y="6611779"/>
            <a:ext cx="290464" cy="24622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b="1" dirty="0" smtClean="0">
                <a:latin typeface="Helvetica" panose="020B0604020202020204" pitchFamily="34" charset="0"/>
                <a:cs typeface="Helvetica" panose="020B0604020202020204" pitchFamily="34" charset="0"/>
              </a:rPr>
              <a:t>6</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6248400" cy="3124200"/>
          </a:xfrm>
        </p:spPr>
        <p:txBody>
          <a:bodyPr>
            <a:normAutofit fontScale="92500" lnSpcReduction="10000"/>
          </a:bodyPr>
          <a:lstStyle/>
          <a:p>
            <a:pPr lvl="0"/>
            <a:r>
              <a:rPr lang="en-US" sz="2200" dirty="0" smtClean="0"/>
              <a:t>Nuclear </a:t>
            </a:r>
            <a:r>
              <a:rPr lang="en-US" sz="2200" dirty="0"/>
              <a:t>Medicine</a:t>
            </a:r>
            <a:endParaRPr lang="en-US" sz="2200" dirty="0"/>
          </a:p>
          <a:p>
            <a:pPr lvl="0"/>
            <a:r>
              <a:rPr lang="en-US" sz="2200" dirty="0"/>
              <a:t>Medical Oncology and Hematology</a:t>
            </a:r>
            <a:endParaRPr lang="en-US" sz="2200" dirty="0"/>
          </a:p>
          <a:p>
            <a:pPr lvl="0"/>
            <a:r>
              <a:rPr lang="en-US" sz="2200" dirty="0"/>
              <a:t>Physical Medicine </a:t>
            </a:r>
            <a:r>
              <a:rPr lang="en-US" sz="2200" dirty="0" smtClean="0"/>
              <a:t>and Rehabilitation</a:t>
            </a:r>
            <a:endParaRPr lang="en-US" sz="2200" dirty="0"/>
          </a:p>
          <a:p>
            <a:pPr lvl="0"/>
            <a:r>
              <a:rPr lang="en-US" sz="2200" dirty="0"/>
              <a:t>Pulmonary Disease</a:t>
            </a:r>
            <a:endParaRPr lang="en-US" sz="2200" dirty="0"/>
          </a:p>
          <a:p>
            <a:pPr lvl="0"/>
            <a:r>
              <a:rPr lang="en-US" sz="2200" dirty="0" smtClean="0"/>
              <a:t>Nursing</a:t>
            </a:r>
            <a:endParaRPr lang="en-US" sz="2200" dirty="0"/>
          </a:p>
          <a:p>
            <a:pPr lvl="0"/>
            <a:r>
              <a:rPr lang="en-US" sz="2200" dirty="0" smtClean="0"/>
              <a:t>Obstetrics and </a:t>
            </a:r>
            <a:r>
              <a:rPr lang="en-US" sz="2200" dirty="0"/>
              <a:t>Reproductive Biology</a:t>
            </a:r>
            <a:endParaRPr lang="en-US" sz="2200" dirty="0"/>
          </a:p>
          <a:p>
            <a:pPr lvl="0"/>
            <a:r>
              <a:rPr lang="en-US" sz="2200" dirty="0"/>
              <a:t>Pathology and Laboratory Medicine</a:t>
            </a:r>
            <a:endParaRPr lang="en-US" sz="2200" dirty="0"/>
          </a:p>
          <a:p>
            <a:pPr lvl="0"/>
            <a:r>
              <a:rPr lang="en-US" sz="2200" dirty="0" smtClean="0"/>
              <a:t>Psychiatry </a:t>
            </a:r>
            <a:r>
              <a:rPr lang="en-US" sz="2200" dirty="0"/>
              <a:t>and Behavioral Health</a:t>
            </a:r>
            <a:endParaRPr lang="en-US" sz="2200" dirty="0"/>
          </a:p>
          <a:p>
            <a:pPr lvl="0"/>
            <a:r>
              <a:rPr lang="en-IN" sz="2200" dirty="0" smtClean="0"/>
              <a:t>Plastic </a:t>
            </a:r>
            <a:r>
              <a:rPr lang="en-IN" sz="2200" dirty="0"/>
              <a:t>surgery</a:t>
            </a:r>
            <a:endParaRPr lang="en-US" sz="2200" dirty="0"/>
          </a:p>
          <a:p>
            <a:endParaRPr lang="en-IN" dirty="0"/>
          </a:p>
        </p:txBody>
      </p:sp>
      <p:sp>
        <p:nvSpPr>
          <p:cNvPr id="4" name="Rectangle 3"/>
          <p:cNvSpPr/>
          <p:nvPr/>
        </p:nvSpPr>
        <p:spPr>
          <a:xfrm>
            <a:off x="0" y="-27384"/>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itle 1"/>
          <p:cNvSpPr txBox="1"/>
          <p:nvPr>
            <p:custDataLst>
              <p:tags r:id="rId1"/>
            </p:custDataLst>
          </p:nvPr>
        </p:nvSpPr>
        <p:spPr>
          <a:xfrm>
            <a:off x="0" y="233602"/>
            <a:ext cx="9143999" cy="53076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600" b="1" dirty="0">
                <a:solidFill>
                  <a:schemeClr val="bg1"/>
                </a:solidFill>
                <a:latin typeface="Helvetica" panose="020B0604020202020204" pitchFamily="34" charset="0"/>
                <a:cs typeface="Helvetica" panose="020B0604020202020204" pitchFamily="34" charset="0"/>
              </a:rPr>
              <a:t>Types of </a:t>
            </a:r>
            <a:r>
              <a:rPr lang="en-US" sz="3600" b="1" dirty="0" smtClean="0">
                <a:solidFill>
                  <a:schemeClr val="bg1"/>
                </a:solidFill>
                <a:latin typeface="Helvetica" panose="020B0604020202020204" pitchFamily="34" charset="0"/>
                <a:cs typeface="Helvetica" panose="020B0604020202020204" pitchFamily="34" charset="0"/>
              </a:rPr>
              <a:t>Hospitals – Departments </a:t>
            </a:r>
            <a:r>
              <a:rPr lang="en-US" sz="3200" b="1" dirty="0" smtClean="0">
                <a:solidFill>
                  <a:schemeClr val="bg1"/>
                </a:solidFill>
                <a:latin typeface="Helvetica" panose="020B0604020202020204" pitchFamily="34" charset="0"/>
                <a:cs typeface="Helvetica" panose="020B0604020202020204" pitchFamily="34" charset="0"/>
              </a:rPr>
              <a:t>(2/2)</a:t>
            </a:r>
            <a:endParaRPr lang="en-GB" sz="3200" b="1" dirty="0">
              <a:solidFill>
                <a:schemeClr val="bg1"/>
              </a:solidFill>
              <a:latin typeface="Helvetica" panose="020B0604020202020204" pitchFamily="34" charset="0"/>
              <a:cs typeface="Helvetica" panose="020B0604020202020204" pitchFamily="34" charset="0"/>
            </a:endParaRPr>
          </a:p>
        </p:txBody>
      </p:sp>
      <p:sp>
        <p:nvSpPr>
          <p:cNvPr id="8" name="Title 1"/>
          <p:cNvSpPr>
            <a:spLocks noGrp="1"/>
          </p:cNvSpPr>
          <p:nvPr>
            <p:ph type="title"/>
          </p:nvPr>
        </p:nvSpPr>
        <p:spPr>
          <a:xfrm>
            <a:off x="304800" y="990600"/>
            <a:ext cx="5562600" cy="561150"/>
          </a:xfrm>
        </p:spPr>
        <p:txBody>
          <a:bodyPr>
            <a:noAutofit/>
          </a:bodyPr>
          <a:lstStyle/>
          <a:p>
            <a:pPr algn="l"/>
            <a:r>
              <a:rPr lang="en-US" sz="2400" dirty="0" smtClean="0"/>
              <a:t>Other Departments (Example): </a:t>
            </a:r>
            <a:endParaRPr lang="en-IN" sz="2400" dirty="0"/>
          </a:p>
        </p:txBody>
      </p:sp>
      <p:sp>
        <p:nvSpPr>
          <p:cNvPr id="6" name="TextBox 7"/>
          <p:cNvSpPr txBox="1"/>
          <p:nvPr/>
        </p:nvSpPr>
        <p:spPr>
          <a:xfrm>
            <a:off x="8853536" y="6611779"/>
            <a:ext cx="290464" cy="24622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b="1" dirty="0">
                <a:latin typeface="Helvetica" panose="020B0604020202020204" pitchFamily="34" charset="0"/>
                <a:cs typeface="Helvetica" panose="020B0604020202020204" pitchFamily="34" charset="0"/>
              </a:rPr>
              <a:t>7</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88720"/>
            <a:ext cx="8229600" cy="5212080"/>
          </a:xfrm>
        </p:spPr>
        <p:txBody>
          <a:bodyPr>
            <a:normAutofit fontScale="62500" lnSpcReduction="20000"/>
          </a:bodyPr>
          <a:lstStyle/>
          <a:p>
            <a:pPr lvl="0" fontAlgn="base">
              <a:lnSpc>
                <a:spcPct val="120000"/>
              </a:lnSpc>
            </a:pPr>
            <a:r>
              <a:rPr lang="en-US" sz="3800" dirty="0"/>
              <a:t>Accommodation and meals at the standard ward care</a:t>
            </a:r>
            <a:endParaRPr lang="en-US" sz="3800" dirty="0"/>
          </a:p>
          <a:p>
            <a:pPr lvl="0" fontAlgn="base">
              <a:lnSpc>
                <a:spcPct val="120000"/>
              </a:lnSpc>
            </a:pPr>
            <a:r>
              <a:rPr lang="en-US" sz="3800" dirty="0"/>
              <a:t>Nursing services</a:t>
            </a:r>
            <a:endParaRPr lang="en-US" sz="3800" dirty="0"/>
          </a:p>
          <a:p>
            <a:pPr lvl="0" fontAlgn="base">
              <a:lnSpc>
                <a:spcPct val="120000"/>
              </a:lnSpc>
            </a:pPr>
            <a:r>
              <a:rPr lang="en-US" sz="3800" dirty="0"/>
              <a:t>Laboratory, X-ray and diagnostic procedures, and interpretation</a:t>
            </a:r>
            <a:endParaRPr lang="en-US" sz="3800" dirty="0"/>
          </a:p>
          <a:p>
            <a:pPr lvl="0" fontAlgn="base">
              <a:lnSpc>
                <a:spcPct val="120000"/>
              </a:lnSpc>
            </a:pPr>
            <a:r>
              <a:rPr lang="en-US" sz="3800" dirty="0"/>
              <a:t>Drugs prescribed by a physician and administered in the hospital</a:t>
            </a:r>
            <a:endParaRPr lang="en-US" sz="3800" dirty="0"/>
          </a:p>
          <a:p>
            <a:pPr lvl="0" fontAlgn="base">
              <a:lnSpc>
                <a:spcPct val="120000"/>
              </a:lnSpc>
            </a:pPr>
            <a:r>
              <a:rPr lang="en-US" sz="3800" dirty="0"/>
              <a:t>Use of the operating room, case room, and </a:t>
            </a:r>
            <a:r>
              <a:rPr lang="en-US" sz="3800" dirty="0" err="1"/>
              <a:t>anaesthetic</a:t>
            </a:r>
            <a:r>
              <a:rPr lang="en-US" sz="3800" dirty="0"/>
              <a:t> facilities required for diagnosis and treatment</a:t>
            </a:r>
            <a:endParaRPr lang="en-US" sz="3800" dirty="0"/>
          </a:p>
          <a:p>
            <a:pPr lvl="0" fontAlgn="base">
              <a:lnSpc>
                <a:spcPct val="120000"/>
              </a:lnSpc>
            </a:pPr>
            <a:r>
              <a:rPr lang="en-US" sz="3800" dirty="0"/>
              <a:t>Radiotherapy treatment, occupational therapy, and physiotherapy.</a:t>
            </a:r>
            <a:endParaRPr lang="en-US" sz="3800" dirty="0"/>
          </a:p>
          <a:p>
            <a:pPr lvl="0" fontAlgn="base">
              <a:lnSpc>
                <a:spcPct val="120000"/>
              </a:lnSpc>
            </a:pPr>
            <a:r>
              <a:rPr lang="en-US" sz="3800" dirty="0"/>
              <a:t>Detoxification services in an approved health facility</a:t>
            </a:r>
            <a:endParaRPr lang="en-US" sz="3800" dirty="0"/>
          </a:p>
          <a:p>
            <a:pPr lvl="0" fontAlgn="base">
              <a:lnSpc>
                <a:spcPct val="120000"/>
              </a:lnSpc>
            </a:pPr>
            <a:r>
              <a:rPr lang="en-US" sz="3800" dirty="0"/>
              <a:t>Rehabilitation services</a:t>
            </a:r>
            <a:endParaRPr lang="en-US" sz="3800" dirty="0"/>
          </a:p>
          <a:p>
            <a:endParaRPr lang="en-IN" dirty="0"/>
          </a:p>
        </p:txBody>
      </p:sp>
      <p:sp>
        <p:nvSpPr>
          <p:cNvPr id="8" name="Rectangle 7"/>
          <p:cNvSpPr/>
          <p:nvPr/>
        </p:nvSpPr>
        <p:spPr>
          <a:xfrm>
            <a:off x="0" y="-27384"/>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itle 1"/>
          <p:cNvSpPr txBox="1"/>
          <p:nvPr>
            <p:custDataLst>
              <p:tags r:id="rId1"/>
            </p:custDataLst>
          </p:nvPr>
        </p:nvSpPr>
        <p:spPr>
          <a:xfrm>
            <a:off x="0" y="233602"/>
            <a:ext cx="9143999" cy="53076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600" b="1" dirty="0" smtClean="0">
                <a:solidFill>
                  <a:schemeClr val="bg1"/>
                </a:solidFill>
                <a:latin typeface="Helvetica" panose="020B0604020202020204" pitchFamily="34" charset="0"/>
                <a:cs typeface="Helvetica" panose="020B0604020202020204" pitchFamily="34" charset="0"/>
              </a:rPr>
              <a:t>Services offered in Hospitals </a:t>
            </a:r>
            <a:endParaRPr lang="en-GB" sz="3200" b="1" dirty="0">
              <a:solidFill>
                <a:schemeClr val="bg1"/>
              </a:solidFill>
              <a:latin typeface="Helvetica" panose="020B0604020202020204" pitchFamily="34" charset="0"/>
              <a:cs typeface="Helvetica" panose="020B0604020202020204" pitchFamily="34" charset="0"/>
            </a:endParaRPr>
          </a:p>
        </p:txBody>
      </p:sp>
      <p:sp>
        <p:nvSpPr>
          <p:cNvPr id="5" name="TextBox 7"/>
          <p:cNvSpPr txBox="1"/>
          <p:nvPr/>
        </p:nvSpPr>
        <p:spPr>
          <a:xfrm>
            <a:off x="8853536" y="6611779"/>
            <a:ext cx="290464" cy="24622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b="1" dirty="0" smtClean="0">
                <a:latin typeface="Helvetica" panose="020B0604020202020204" pitchFamily="34" charset="0"/>
                <a:cs typeface="Helvetica" panose="020B0604020202020204" pitchFamily="34" charset="0"/>
              </a:rPr>
              <a:t>8</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ags/tag10.xml><?xml version="1.0" encoding="utf-8"?>
<p:tagLst xmlns:p="http://schemas.openxmlformats.org/presentationml/2006/main">
  <p:tag name="PRESENTER_SHAPETEXTINFO" val="&lt;ShapeTextInfo&gt;&lt;TableIndex row=&quot;-1&quot; col=&quot;-1&quot;&gt;&lt;linesCount val=&quot;1&quot;/&gt;&lt;lineCharCount val=&quot;17&quot;/&gt;&lt;/TableIndex&gt;&lt;/ShapeTextInfo&gt;"/>
  <p:tag name="HTML_SHAPEINFO" val="&lt;ThreeDShapeInfo&gt;&lt;uuid val=&quot;&quot;/&gt;&lt;isInvalidForFieldText val=&quot;0&quot;/&gt;&lt;Image&gt;&lt;filename val=&quot;C:\Users\Khasnobis\Documents\My Adobe Presentations\1. Skills-For-Care-Presentation-web-version-Standard-1\data\asimages\{5E48556A-7529-43A5-9EDC-0C8CDCF270D9}_2.png&quot;/&gt;&lt;left val=&quot;7&quot;/&gt;&lt;top val=&quot;6&quot;/&gt;&lt;width val=&quot;581&quot;/&gt;&lt;height val=&quot;75&quot;/&gt;&lt;hasText val=&quot;1&quot;/&gt;&lt;/Image&gt;&lt;/ThreeDShapeInfo&gt;"/>
</p:tagLst>
</file>

<file path=ppt/tags/tag11.xml><?xml version="1.0" encoding="utf-8"?>
<p:tagLst xmlns:p="http://schemas.openxmlformats.org/presentationml/2006/main">
  <p:tag name="PRESENTER_SHAPETEXTINFO" val="&lt;ShapeTextInfo&gt;&lt;TableIndex row=&quot;-1&quot; col=&quot;-1&quot;&gt;&lt;linesCount val=&quot;1&quot;/&gt;&lt;lineCharCount val=&quot;17&quot;/&gt;&lt;/TableIndex&gt;&lt;/ShapeTextInfo&gt;"/>
  <p:tag name="HTML_SHAPEINFO" val="&lt;ThreeDShapeInfo&gt;&lt;uuid val=&quot;&quot;/&gt;&lt;isInvalidForFieldText val=&quot;0&quot;/&gt;&lt;Image&gt;&lt;filename val=&quot;C:\Users\Khasnobis\Documents\My Adobe Presentations\1. Skills-For-Care-Presentation-web-version-Standard-1\data\asimages\{5E48556A-7529-43A5-9EDC-0C8CDCF270D9}_2.png&quot;/&gt;&lt;left val=&quot;7&quot;/&gt;&lt;top val=&quot;6&quot;/&gt;&lt;width val=&quot;581&quot;/&gt;&lt;height val=&quot;75&quot;/&gt;&lt;hasText val=&quot;1&quot;/&gt;&lt;/Image&gt;&lt;/ThreeDShapeInfo&gt;"/>
</p:tagLst>
</file>

<file path=ppt/tags/tag12.xml><?xml version="1.0" encoding="utf-8"?>
<p:tagLst xmlns:p="http://schemas.openxmlformats.org/presentationml/2006/main">
  <p:tag name="PRESENTER_SHAPETEXTINFO" val="&lt;ShapeTextInfo&gt;&lt;TableIndex row=&quot;-1&quot; col=&quot;-1&quot;&gt;&lt;linesCount val=&quot;1&quot;/&gt;&lt;lineCharCount val=&quot;17&quot;/&gt;&lt;/TableIndex&gt;&lt;/ShapeTextInfo&gt;"/>
  <p:tag name="HTML_SHAPEINFO" val="&lt;ThreeDShapeInfo&gt;&lt;uuid val=&quot;&quot;/&gt;&lt;isInvalidForFieldText val=&quot;0&quot;/&gt;&lt;Image&gt;&lt;filename val=&quot;C:\Users\Khasnobis\Documents\My Adobe Presentations\1. Skills-For-Care-Presentation-web-version-Standard-1\data\asimages\{5E48556A-7529-43A5-9EDC-0C8CDCF270D9}_2.png&quot;/&gt;&lt;left val=&quot;7&quot;/&gt;&lt;top val=&quot;6&quot;/&gt;&lt;width val=&quot;581&quot;/&gt;&lt;height val=&quot;75&quot;/&gt;&lt;hasText val=&quot;1&quot;/&gt;&lt;/Image&gt;&lt;/ThreeDShapeInfo&gt;"/>
</p:tagLst>
</file>

<file path=ppt/tags/tag13.xml><?xml version="1.0" encoding="utf-8"?>
<p:tagLst xmlns:p="http://schemas.openxmlformats.org/presentationml/2006/main">
  <p:tag name="PRESENTER_SHAPETEXTINFO" val="&lt;ShapeTextInfo&gt;&lt;TableIndex row=&quot;-1&quot; col=&quot;-1&quot;&gt;&lt;linesCount val=&quot;1&quot;/&gt;&lt;lineCharCount val=&quot;17&quot;/&gt;&lt;/TableIndex&gt;&lt;/ShapeTextInfo&gt;"/>
  <p:tag name="HTML_SHAPEINFO" val="&lt;ThreeDShapeInfo&gt;&lt;uuid val=&quot;&quot;/&gt;&lt;isInvalidForFieldText val=&quot;0&quot;/&gt;&lt;Image&gt;&lt;filename val=&quot;C:\Users\Khasnobis\Documents\My Adobe Presentations\1. Skills-For-Care-Presentation-web-version-Standard-1\data\asimages\{5E48556A-7529-43A5-9EDC-0C8CDCF270D9}_2.png&quot;/&gt;&lt;left val=&quot;7&quot;/&gt;&lt;top val=&quot;6&quot;/&gt;&lt;width val=&quot;581&quot;/&gt;&lt;height val=&quot;75&quot;/&gt;&lt;hasText val=&quot;1&quot;/&gt;&lt;/Image&gt;&lt;/ThreeDShapeInfo&gt;"/>
</p:tagLst>
</file>

<file path=ppt/tags/tag14.xml><?xml version="1.0" encoding="utf-8"?>
<p:tagLst xmlns:p="http://schemas.openxmlformats.org/presentationml/2006/main">
  <p:tag name="PRESENTER_SHAPETEXTINFO" val="&lt;ShapeTextInfo&gt;&lt;TableIndex row=&quot;-1&quot; col=&quot;-1&quot;&gt;&lt;linesCount val=&quot;1&quot;/&gt;&lt;lineCharCount val=&quot;17&quot;/&gt;&lt;/TableIndex&gt;&lt;/ShapeTextInfo&gt;"/>
  <p:tag name="HTML_SHAPEINFO" val="&lt;ThreeDShapeInfo&gt;&lt;uuid val=&quot;&quot;/&gt;&lt;isInvalidForFieldText val=&quot;0&quot;/&gt;&lt;Image&gt;&lt;filename val=&quot;C:\Users\Khasnobis\Documents\My Adobe Presentations\1. Skills-For-Care-Presentation-web-version-Standard-1\data\asimages\{5E48556A-7529-43A5-9EDC-0C8CDCF270D9}_2.png&quot;/&gt;&lt;left val=&quot;7&quot;/&gt;&lt;top val=&quot;6&quot;/&gt;&lt;width val=&quot;581&quot;/&gt;&lt;height val=&quot;75&quot;/&gt;&lt;hasText val=&quot;1&quot;/&gt;&lt;/Image&gt;&lt;/ThreeDShapeInfo&gt;"/>
</p:tagLst>
</file>

<file path=ppt/tags/tag15.xml><?xml version="1.0" encoding="utf-8"?>
<p:tagLst xmlns:p="http://schemas.openxmlformats.org/presentationml/2006/main">
  <p:tag name="PRESENTER_SHAPETEXTINFO" val="&lt;ShapeTextInfo&gt;&lt;TableIndex row=&quot;-1&quot; col=&quot;-1&quot;&gt;&lt;linesCount val=&quot;1&quot;/&gt;&lt;lineCharCount val=&quot;17&quot;/&gt;&lt;/TableIndex&gt;&lt;/ShapeTextInfo&gt;"/>
  <p:tag name="HTML_SHAPEINFO" val="&lt;ThreeDShapeInfo&gt;&lt;uuid val=&quot;&quot;/&gt;&lt;isInvalidForFieldText val=&quot;0&quot;/&gt;&lt;Image&gt;&lt;filename val=&quot;C:\Users\Khasnobis\Documents\My Adobe Presentations\1. Skills-For-Care-Presentation-web-version-Standard-1\data\asimages\{5E48556A-7529-43A5-9EDC-0C8CDCF270D9}_2.png&quot;/&gt;&lt;left val=&quot;7&quot;/&gt;&lt;top val=&quot;6&quot;/&gt;&lt;width val=&quot;581&quot;/&gt;&lt;height val=&quot;75&quot;/&gt;&lt;hasText val=&quot;1&quot;/&gt;&lt;/Image&gt;&lt;/ThreeDShapeInfo&gt;"/>
</p:tagLst>
</file>

<file path=ppt/tags/tag16.xml><?xml version="1.0" encoding="utf-8"?>
<p:tagLst xmlns:p="http://schemas.openxmlformats.org/presentationml/2006/main">
  <p:tag name="PRESENTER_SHAPETEXTINFO" val="&lt;ShapeTextInfo&gt;&lt;TableIndex row=&quot;-1&quot; col=&quot;-1&quot;&gt;&lt;linesCount val=&quot;1&quot;/&gt;&lt;lineCharCount val=&quot;17&quot;/&gt;&lt;/TableIndex&gt;&lt;/ShapeTextInfo&gt;"/>
  <p:tag name="HTML_SHAPEINFO" val="&lt;ThreeDShapeInfo&gt;&lt;uuid val=&quot;&quot;/&gt;&lt;isInvalidForFieldText val=&quot;0&quot;/&gt;&lt;Image&gt;&lt;filename val=&quot;C:\Users\Khasnobis\Documents\My Adobe Presentations\1. Skills-For-Care-Presentation-web-version-Standard-1\data\asimages\{5E48556A-7529-43A5-9EDC-0C8CDCF270D9}_2.png&quot;/&gt;&lt;left val=&quot;7&quot;/&gt;&lt;top val=&quot;6&quot;/&gt;&lt;width val=&quot;581&quot;/&gt;&lt;height val=&quot;75&quot;/&gt;&lt;hasText val=&quot;1&quot;/&gt;&lt;/Image&gt;&lt;/ThreeDShapeInfo&gt;"/>
</p:tagLst>
</file>

<file path=ppt/tags/tag17.xml><?xml version="1.0" encoding="utf-8"?>
<p:tagLst xmlns:p="http://schemas.openxmlformats.org/presentationml/2006/main">
  <p:tag name="PRESENTER_SHAPETEXTINFO" val="&lt;ShapeTextInfo&gt;&lt;TableIndex row=&quot;-1&quot; col=&quot;-1&quot;&gt;&lt;linesCount val=&quot;1&quot;/&gt;&lt;lineCharCount val=&quot;17&quot;/&gt;&lt;/TableIndex&gt;&lt;/ShapeTextInfo&gt;"/>
  <p:tag name="HTML_SHAPEINFO" val="&lt;ThreeDShapeInfo&gt;&lt;uuid val=&quot;&quot;/&gt;&lt;isInvalidForFieldText val=&quot;0&quot;/&gt;&lt;Image&gt;&lt;filename val=&quot;C:\Users\Khasnobis\Documents\My Adobe Presentations\1. Skills-For-Care-Presentation-web-version-Standard-1\data\asimages\{5E48556A-7529-43A5-9EDC-0C8CDCF270D9}_2.png&quot;/&gt;&lt;left val=&quot;7&quot;/&gt;&lt;top val=&quot;6&quot;/&gt;&lt;width val=&quot;581&quot;/&gt;&lt;height val=&quot;75&quot;/&gt;&lt;hasText val=&quot;1&quot;/&gt;&lt;/Image&gt;&lt;/ThreeDShapeInfo&gt;"/>
</p:tagLst>
</file>

<file path=ppt/tags/tag18.xml><?xml version="1.0" encoding="utf-8"?>
<p:tagLst xmlns:p="http://schemas.openxmlformats.org/presentationml/2006/main">
  <p:tag name="PRESENTER_SHAPETEXTINFO" val="&lt;ShapeTextInfo&gt;&lt;TableIndex row=&quot;-1&quot; col=&quot;-1&quot;&gt;&lt;linesCount val=&quot;1&quot;/&gt;&lt;lineCharCount val=&quot;17&quot;/&gt;&lt;/TableIndex&gt;&lt;/ShapeTextInfo&gt;"/>
  <p:tag name="HTML_SHAPEINFO" val="&lt;ThreeDShapeInfo&gt;&lt;uuid val=&quot;&quot;/&gt;&lt;isInvalidForFieldText val=&quot;0&quot;/&gt;&lt;Image&gt;&lt;filename val=&quot;C:\Users\Khasnobis\Documents\My Adobe Presentations\1. Skills-For-Care-Presentation-web-version-Standard-1\data\asimages\{5E48556A-7529-43A5-9EDC-0C8CDCF270D9}_2.png&quot;/&gt;&lt;left val=&quot;7&quot;/&gt;&lt;top val=&quot;6&quot;/&gt;&lt;width val=&quot;581&quot;/&gt;&lt;height val=&quot;75&quot;/&gt;&lt;hasText val=&quot;1&quot;/&gt;&lt;/Image&gt;&lt;/ThreeDShapeInfo&gt;"/>
</p:tagLst>
</file>

<file path=ppt/tags/tag19.xml><?xml version="1.0" encoding="utf-8"?>
<p:tagLst xmlns:p="http://schemas.openxmlformats.org/presentationml/2006/main">
  <p:tag name="PRESENTER_SHAPETEXTINFO" val="&lt;ShapeTextInfo&gt;&lt;TableIndex row=&quot;-1&quot; col=&quot;-1&quot;&gt;&lt;linesCount val=&quot;1&quot;/&gt;&lt;lineCharCount val=&quot;17&quot;/&gt;&lt;/TableIndex&gt;&lt;/ShapeTextInfo&gt;"/>
  <p:tag name="HTML_SHAPEINFO" val="&lt;ThreeDShapeInfo&gt;&lt;uuid val=&quot;&quot;/&gt;&lt;isInvalidForFieldText val=&quot;0&quot;/&gt;&lt;Image&gt;&lt;filename val=&quot;C:\Users\Khasnobis\Documents\My Adobe Presentations\1. Skills-For-Care-Presentation-web-version-Standard-1\data\asimages\{5E48556A-7529-43A5-9EDC-0C8CDCF270D9}_2.png&quot;/&gt;&lt;left val=&quot;7&quot;/&gt;&lt;top val=&quot;6&quot;/&gt;&lt;width val=&quot;581&quot;/&gt;&lt;height val=&quot;75&quot;/&gt;&lt;hasText val=&quot;1&quot;/&gt;&lt;/Image&gt;&lt;/ThreeDShapeInfo&gt;"/>
</p:tagLst>
</file>

<file path=ppt/tags/tag2.xml><?xml version="1.0" encoding="utf-8"?>
<p:tagLst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ags/tag20.xml><?xml version="1.0" encoding="utf-8"?>
<p:tagLst xmlns:p="http://schemas.openxmlformats.org/presentationml/2006/main">
  <p:tag name="PRESENTER_SHAPETEXTINFO" val="&lt;ShapeTextInfo&gt;&lt;TableIndex row=&quot;-1&quot; col=&quot;-1&quot;&gt;&lt;linesCount val=&quot;1&quot;/&gt;&lt;lineCharCount val=&quot;17&quot;/&gt;&lt;/TableIndex&gt;&lt;/ShapeTextInfo&gt;"/>
  <p:tag name="HTML_SHAPEINFO" val="&lt;ThreeDShapeInfo&gt;&lt;uuid val=&quot;&quot;/&gt;&lt;isInvalidForFieldText val=&quot;0&quot;/&gt;&lt;Image&gt;&lt;filename val=&quot;C:\Users\Khasnobis\Documents\My Adobe Presentations\1. Skills-For-Care-Presentation-web-version-Standard-1\data\asimages\{5E48556A-7529-43A5-9EDC-0C8CDCF270D9}_2.png&quot;/&gt;&lt;left val=&quot;7&quot;/&gt;&lt;top val=&quot;6&quot;/&gt;&lt;width val=&quot;581&quot;/&gt;&lt;height val=&quot;75&quot;/&gt;&lt;hasText val=&quot;1&quot;/&gt;&lt;/Image&gt;&lt;/ThreeDShapeInfo&gt;"/>
</p:tagLst>
</file>

<file path=ppt/tags/tag21.xml><?xml version="1.0" encoding="utf-8"?>
<p:tagLst xmlns:p="http://schemas.openxmlformats.org/presentationml/2006/main">
  <p:tag name="MMPROD_NEXTUNIQUEID" val="10009"/>
  <p:tag name="MMPROD_UIDATA" val="&lt;database version=&quot;10.0&quot;&gt;&lt;object type=&quot;1&quot; unique_id=&quot;10001&quot;&gt;&lt;object type=&quot;2&quot; unique_id=&quot;10002&quot;&gt;&lt;object type=&quot;3&quot; unique_id=&quot;10003&quot;&gt;&lt;property id=&quot;20148&quot; value=&quot;5&quot;/&gt;&lt;property id=&quot;20300&quot; value=&quot;Slide 1&quot;/&gt;&lt;property id=&quot;20307&quot; value=&quot;284&quot;/&gt;&lt;/object&gt;&lt;object type=&quot;3&quot; unique_id=&quot;10019&quot;&gt;&lt;property id=&quot;20148&quot; value=&quot;5&quot;/&gt;&lt;property id=&quot;20300&quot; value=&quot;Slide 20&quot;/&gt;&lt;property id=&quot;20307&quot; value=&quot;370&quot;/&gt;&lt;/object&gt;&lt;object type=&quot;3&quot; unique_id=&quot;11010&quot;&gt;&lt;property id=&quot;20148&quot; value=&quot;5&quot;/&gt;&lt;property id=&quot;20300&quot; value=&quot;Slide 2&quot;/&gt;&lt;property id=&quot;20307&quot; value=&quot;371&quot;/&gt;&lt;/object&gt;&lt;object type=&quot;3&quot; unique_id=&quot;11012&quot;&gt;&lt;property id=&quot;20148&quot; value=&quot;5&quot;/&gt;&lt;property id=&quot;20300&quot; value=&quot;Slide 3 - &amp;quot;   Usually funded by&amp;quot;&quot;/&gt;&lt;property id=&quot;20307&quot; value=&quot;373&quot;/&gt;&lt;/object&gt;&lt;object type=&quot;3&quot; unique_id=&quot;11014&quot;&gt;&lt;property id=&quot;20148&quot; value=&quot;5&quot;/&gt;&lt;property id=&quot;20300&quot; value=&quot;Slide 4&quot;/&gt;&lt;property id=&quot;20307&quot; value=&quot;375&quot;/&gt;&lt;/object&gt;&lt;object type=&quot;3&quot; unique_id=&quot;11016&quot;&gt;&lt;property id=&quot;20148&quot; value=&quot;5&quot;/&gt;&lt;property id=&quot;20300&quot; value=&quot;Slide 6&quot;/&gt;&lt;property id=&quot;20307&quot; value=&quot;377&quot;/&gt;&lt;/object&gt;&lt;object type=&quot;3&quot; unique_id=&quot;11017&quot;&gt;&lt;property id=&quot;20148&quot; value=&quot;5&quot;/&gt;&lt;property id=&quot;20300&quot; value=&quot;Slide 5&quot;/&gt;&lt;property id=&quot;20307&quot; value=&quot;378&quot;/&gt;&lt;/object&gt;&lt;object type=&quot;3&quot; unique_id=&quot;11019&quot;&gt;&lt;property id=&quot;20148&quot; value=&quot;5&quot;/&gt;&lt;property id=&quot;20300&quot; value=&quot;Slide 9&quot;/&gt;&lt;property id=&quot;20307&quot; value=&quot;380&quot;/&gt;&lt;/object&gt;&lt;object type=&quot;3&quot; unique_id=&quot;11020&quot;&gt;&lt;property id=&quot;20148&quot; value=&quot;5&quot;/&gt;&lt;property id=&quot;20300&quot; value=&quot;Slide 7 - &amp;quot;Specialized Departments (Example) &amp;quot;&quot;/&gt;&lt;property id=&quot;20307&quot; value=&quot;381&quot;/&gt;&lt;/object&gt;&lt;object type=&quot;3&quot; unique_id=&quot;11021&quot;&gt;&lt;property id=&quot;20148&quot; value=&quot;5&quot;/&gt;&lt;property id=&quot;20300&quot; value=&quot;Slide 8 - &amp;quot;Other Departments (Example): &amp;quot;&quot;/&gt;&lt;property id=&quot;20307&quot; value=&quot;382&quot;/&gt;&lt;/object&gt;&lt;object type=&quot;3&quot; unique_id=&quot;11022&quot;&gt;&lt;property id=&quot;20148&quot; value=&quot;5&quot;/&gt;&lt;property id=&quot;20300&quot; value=&quot;Slide 10 - &amp;quot;Hospital Team&amp;quot;&quot;/&gt;&lt;property id=&quot;20307&quot; value=&quot;383&quot;/&gt;&lt;/object&gt;&lt;object type=&quot;3&quot; unique_id=&quot;11023&quot;&gt;&lt;property id=&quot;20148&quot; value=&quot;5&quot;/&gt;&lt;property id=&quot;20300&quot; value=&quot;Slide 11&quot;/&gt;&lt;property id=&quot;20307&quot; value=&quot;384&quot;/&gt;&lt;/object&gt;&lt;object type=&quot;3&quot; unique_id=&quot;11024&quot;&gt;&lt;property id=&quot;20148&quot; value=&quot;5&quot;/&gt;&lt;property id=&quot;20300&quot; value=&quot;Slide 12 - &amp;quot;Housekeeping&amp;quot;&quot;/&gt;&lt;property id=&quot;20307&quot; value=&quot;385&quot;/&gt;&lt;/object&gt;&lt;object type=&quot;3&quot; unique_id=&quot;11025&quot;&gt;&lt;property id=&quot;20148&quot; value=&quot;5&quot;/&gt;&lt;property id=&quot;20300&quot; value=&quot;Slide 13&quot;/&gt;&lt;property id=&quot;20307&quot; value=&quot;386&quot;/&gt;&lt;/object&gt;&lt;object type=&quot;3&quot; unique_id=&quot;11026&quot;&gt;&lt;property id=&quot;20148&quot; value=&quot;5&quot;/&gt;&lt;property id=&quot;20300&quot; value=&quot;Slide 14&quot;/&gt;&lt;property id=&quot;20307&quot; value=&quot;387&quot;/&gt;&lt;/object&gt;&lt;object type=&quot;3&quot; unique_id=&quot;11027&quot;&gt;&lt;property id=&quot;20148&quot; value=&quot;5&quot;/&gt;&lt;property id=&quot;20300&quot; value=&quot;Slide 15 - &amp;quot;Physical  Therapists (PT)&amp;quot;&quot;/&gt;&lt;property id=&quot;20307&quot; value=&quot;388&quot;/&gt;&lt;/object&gt;&lt;object type=&quot;3&quot; unique_id=&quot;11028&quot;&gt;&lt;property id=&quot;20148&quot; value=&quot;5&quot;/&gt;&lt;property id=&quot;20300&quot; value=&quot;Slide 16&quot;/&gt;&lt;property id=&quot;20307&quot; value=&quot;389&quot;/&gt;&lt;/object&gt;&lt;object type=&quot;3&quot; unique_id=&quot;11029&quot;&gt;&lt;property id=&quot;20148&quot; value=&quot;5&quot;/&gt;&lt;property id=&quot;20300&quot; value=&quot;Slide 17&quot;/&gt;&lt;property id=&quot;20307&quot; value=&quot;390&quot;/&gt;&lt;/object&gt;&lt;object type=&quot;3&quot; unique_id=&quot;11031&quot;&gt;&lt;property id=&quot;20148&quot; value=&quot;5&quot;/&gt;&lt;property id=&quot;20300&quot; value=&quot;Slide 18&quot;/&gt;&lt;property id=&quot;20307&quot; value=&quot;392&quot;/&gt;&lt;/object&gt;&lt;object type=&quot;3&quot; unique_id=&quot;11032&quot;&gt;&lt;property id=&quot;20148&quot; value=&quot;5&quot;/&gt;&lt;property id=&quot;20300&quot; value=&quot;Slide 19&quot;/&gt;&lt;property id=&quot;20307&quot; value=&quot;393&quot;/&gt;&lt;/object&gt;&lt;/object&gt;&lt;object type=&quot;8&quot; unique_id=&quot;10038&quot;&gt;&lt;/object&gt;&lt;/object&gt;&lt;/database&gt;"/>
  <p:tag name="SECTOMILLISECCONVERTED" val="1"/>
</p:tagLst>
</file>

<file path=ppt/tags/tag3.xml><?xml version="1.0" encoding="utf-8"?>
<p:tagLst xmlns:p="http://schemas.openxmlformats.org/presentationml/2006/main">
  <p:tag name="PRESENTER_SHAPETEXTINFO" val="&lt;ShapeTextInfo&gt;&lt;TableIndex row=&quot;-1&quot; col=&quot;-1&quot;&gt;&lt;linesCount val=&quot;1&quot;/&gt;&lt;lineCharCount val=&quot;17&quot;/&gt;&lt;/TableIndex&gt;&lt;/ShapeTextInfo&gt;"/>
  <p:tag name="HTML_SHAPEINFO" val="&lt;ThreeDShapeInfo&gt;&lt;uuid val=&quot;&quot;/&gt;&lt;isInvalidForFieldText val=&quot;0&quot;/&gt;&lt;Image&gt;&lt;filename val=&quot;C:\Users\Khasnobis\Documents\My Adobe Presentations\1. Skills-For-Care-Presentation-web-version-Standard-1\data\asimages\{5E48556A-7529-43A5-9EDC-0C8CDCF270D9}_2.png&quot;/&gt;&lt;left val=&quot;7&quot;/&gt;&lt;top val=&quot;6&quot;/&gt;&lt;width val=&quot;581&quot;/&gt;&lt;height val=&quot;75&quot;/&gt;&lt;hasText val=&quot;1&quot;/&gt;&lt;/Image&gt;&lt;/ThreeDShapeInfo&gt;"/>
</p:tagLst>
</file>

<file path=ppt/tags/tag4.xml><?xml version="1.0" encoding="utf-8"?>
<p:tagLst xmlns:p="http://schemas.openxmlformats.org/presentationml/2006/main">
  <p:tag name="PRESENTER_SHAPETEXTINFO" val="&lt;ShapeTextInfo&gt;&lt;TableIndex row=&quot;-1&quot; col=&quot;-1&quot;&gt;&lt;linesCount val=&quot;1&quot;/&gt;&lt;lineCharCount val=&quot;17&quot;/&gt;&lt;/TableIndex&gt;&lt;/ShapeTextInfo&gt;"/>
  <p:tag name="HTML_SHAPEINFO" val="&lt;ThreeDShapeInfo&gt;&lt;uuid val=&quot;&quot;/&gt;&lt;isInvalidForFieldText val=&quot;0&quot;/&gt;&lt;Image&gt;&lt;filename val=&quot;C:\Users\Khasnobis\Documents\My Adobe Presentations\1. Skills-For-Care-Presentation-web-version-Standard-1\data\asimages\{5E48556A-7529-43A5-9EDC-0C8CDCF270D9}_2.png&quot;/&gt;&lt;left val=&quot;7&quot;/&gt;&lt;top val=&quot;6&quot;/&gt;&lt;width val=&quot;581&quot;/&gt;&lt;height val=&quot;75&quot;/&gt;&lt;hasText val=&quot;1&quot;/&gt;&lt;/Image&gt;&lt;/ThreeDShapeInfo&gt;"/>
</p:tagLst>
</file>

<file path=ppt/tags/tag5.xml><?xml version="1.0" encoding="utf-8"?>
<p:tagLst xmlns:p="http://schemas.openxmlformats.org/presentationml/2006/main">
  <p:tag name="PRESENTER_SHAPETEXTINFO" val="&lt;ShapeTextInfo&gt;&lt;TableIndex row=&quot;-1&quot; col=&quot;-1&quot;&gt;&lt;linesCount val=&quot;1&quot;/&gt;&lt;lineCharCount val=&quot;17&quot;/&gt;&lt;/TableIndex&gt;&lt;/ShapeTextInfo&gt;"/>
  <p:tag name="HTML_SHAPEINFO" val="&lt;ThreeDShapeInfo&gt;&lt;uuid val=&quot;&quot;/&gt;&lt;isInvalidForFieldText val=&quot;0&quot;/&gt;&lt;Image&gt;&lt;filename val=&quot;C:\Users\Khasnobis\Documents\My Adobe Presentations\1. Skills-For-Care-Presentation-web-version-Standard-1\data\asimages\{5E48556A-7529-43A5-9EDC-0C8CDCF270D9}_2.png&quot;/&gt;&lt;left val=&quot;7&quot;/&gt;&lt;top val=&quot;6&quot;/&gt;&lt;width val=&quot;581&quot;/&gt;&lt;height val=&quot;75&quot;/&gt;&lt;hasText val=&quot;1&quot;/&gt;&lt;/Image&gt;&lt;/ThreeDShapeInfo&gt;"/>
</p:tagLst>
</file>

<file path=ppt/tags/tag6.xml><?xml version="1.0" encoding="utf-8"?>
<p:tagLst xmlns:p="http://schemas.openxmlformats.org/presentationml/2006/main">
  <p:tag name="PRESENTER_SHAPETEXTINFO" val="&lt;ShapeTextInfo&gt;&lt;TableIndex row=&quot;-1&quot; col=&quot;-1&quot;&gt;&lt;linesCount val=&quot;1&quot;/&gt;&lt;lineCharCount val=&quot;17&quot;/&gt;&lt;/TableIndex&gt;&lt;/ShapeTextInfo&gt;"/>
  <p:tag name="HTML_SHAPEINFO" val="&lt;ThreeDShapeInfo&gt;&lt;uuid val=&quot;&quot;/&gt;&lt;isInvalidForFieldText val=&quot;0&quot;/&gt;&lt;Image&gt;&lt;filename val=&quot;C:\Users\Khasnobis\Documents\My Adobe Presentations\1. Skills-For-Care-Presentation-web-version-Standard-1\data\asimages\{5E48556A-7529-43A5-9EDC-0C8CDCF270D9}_2.png&quot;/&gt;&lt;left val=&quot;7&quot;/&gt;&lt;top val=&quot;6&quot;/&gt;&lt;width val=&quot;581&quot;/&gt;&lt;height val=&quot;75&quot;/&gt;&lt;hasText val=&quot;1&quot;/&gt;&lt;/Image&gt;&lt;/ThreeDShapeInfo&gt;"/>
</p:tagLst>
</file>

<file path=ppt/tags/tag7.xml><?xml version="1.0" encoding="utf-8"?>
<p:tagLst xmlns:p="http://schemas.openxmlformats.org/presentationml/2006/main">
  <p:tag name="PRESENTER_SHAPETEXTINFO" val="&lt;ShapeTextInfo&gt;&lt;TableIndex row=&quot;-1&quot; col=&quot;-1&quot;&gt;&lt;linesCount val=&quot;1&quot;/&gt;&lt;lineCharCount val=&quot;17&quot;/&gt;&lt;/TableIndex&gt;&lt;/ShapeTextInfo&gt;"/>
  <p:tag name="HTML_SHAPEINFO" val="&lt;ThreeDShapeInfo&gt;&lt;uuid val=&quot;&quot;/&gt;&lt;isInvalidForFieldText val=&quot;0&quot;/&gt;&lt;Image&gt;&lt;filename val=&quot;C:\Users\Khasnobis\Documents\My Adobe Presentations\1. Skills-For-Care-Presentation-web-version-Standard-1\data\asimages\{5E48556A-7529-43A5-9EDC-0C8CDCF270D9}_2.png&quot;/&gt;&lt;left val=&quot;7&quot;/&gt;&lt;top val=&quot;6&quot;/&gt;&lt;width val=&quot;581&quot;/&gt;&lt;height val=&quot;75&quot;/&gt;&lt;hasText val=&quot;1&quot;/&gt;&lt;/Image&gt;&lt;/ThreeDShapeInfo&gt;"/>
</p:tagLst>
</file>

<file path=ppt/tags/tag8.xml><?xml version="1.0" encoding="utf-8"?>
<p:tagLst xmlns:p="http://schemas.openxmlformats.org/presentationml/2006/main">
  <p:tag name="PRESENTER_SHAPETEXTINFO" val="&lt;ShapeTextInfo&gt;&lt;TableIndex row=&quot;-1&quot; col=&quot;-1&quot;&gt;&lt;linesCount val=&quot;1&quot;/&gt;&lt;lineCharCount val=&quot;17&quot;/&gt;&lt;/TableIndex&gt;&lt;/ShapeTextInfo&gt;"/>
  <p:tag name="HTML_SHAPEINFO" val="&lt;ThreeDShapeInfo&gt;&lt;uuid val=&quot;&quot;/&gt;&lt;isInvalidForFieldText val=&quot;0&quot;/&gt;&lt;Image&gt;&lt;filename val=&quot;C:\Users\Khasnobis\Documents\My Adobe Presentations\1. Skills-For-Care-Presentation-web-version-Standard-1\data\asimages\{5E48556A-7529-43A5-9EDC-0C8CDCF270D9}_2.png&quot;/&gt;&lt;left val=&quot;7&quot;/&gt;&lt;top val=&quot;6&quot;/&gt;&lt;width val=&quot;581&quot;/&gt;&lt;height val=&quot;75&quot;/&gt;&lt;hasText val=&quot;1&quot;/&gt;&lt;/Image&gt;&lt;/ThreeDShapeInfo&gt;"/>
</p:tagLst>
</file>

<file path=ppt/tags/tag9.xml><?xml version="1.0" encoding="utf-8"?>
<p:tagLst xmlns:p="http://schemas.openxmlformats.org/presentationml/2006/main">
  <p:tag name="PRESENTER_SHAPETEXTINFO" val="&lt;ShapeTextInfo&gt;&lt;TableIndex row=&quot;-1&quot; col=&quot;-1&quot;&gt;&lt;linesCount val=&quot;1&quot;/&gt;&lt;lineCharCount val=&quot;17&quot;/&gt;&lt;/TableIndex&gt;&lt;/ShapeTextInfo&gt;"/>
  <p:tag name="HTML_SHAPEINFO" val="&lt;ThreeDShapeInfo&gt;&lt;uuid val=&quot;&quot;/&gt;&lt;isInvalidForFieldText val=&quot;0&quot;/&gt;&lt;Image&gt;&lt;filename val=&quot;C:\Users\Khasnobis\Documents\My Adobe Presentations\1. Skills-For-Care-Presentation-web-version-Standard-1\data\asimages\{5E48556A-7529-43A5-9EDC-0C8CDCF270D9}_2.png&quot;/&gt;&lt;left val=&quot;7&quot;/&gt;&lt;top val=&quot;6&quot;/&gt;&lt;width val=&quot;581&quot;/&gt;&lt;height val=&quot;75&quot;/&gt;&lt;hasText val=&quot;1&quot;/&gt;&lt;/Image&gt;&lt;/ThreeDShapeInfo&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6517</Words>
  <Application>WPS Presentation</Application>
  <PresentationFormat>On-screen Show (4:3)</PresentationFormat>
  <Paragraphs>269</Paragraphs>
  <Slides>20</Slides>
  <Notes>4</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20</vt:i4>
      </vt:variant>
    </vt:vector>
  </HeadingPairs>
  <TitlesOfParts>
    <vt:vector size="30" baseType="lpstr">
      <vt:lpstr>Arial</vt:lpstr>
      <vt:lpstr>SimSun</vt:lpstr>
      <vt:lpstr>Wingdings</vt:lpstr>
      <vt:lpstr>Helvetica</vt:lpstr>
      <vt:lpstr>Times New Roman</vt:lpstr>
      <vt:lpstr>Microsoft YaHei</vt:lpstr>
      <vt:lpstr>Arial Unicode MS</vt:lpstr>
      <vt:lpstr>Calibri</vt:lpstr>
      <vt:lpstr>Office Theme</vt:lpstr>
      <vt:lpstr>1_Office Theme</vt:lpstr>
      <vt:lpstr>PowerPoint 演示文稿</vt:lpstr>
      <vt:lpstr>PowerPoint 演示文稿</vt:lpstr>
      <vt:lpstr>   Usually funded by</vt:lpstr>
      <vt:lpstr>PowerPoint 演示文稿</vt:lpstr>
      <vt:lpstr>PowerPoint 演示文稿</vt:lpstr>
      <vt:lpstr>PowerPoint 演示文稿</vt:lpstr>
      <vt:lpstr>Specialized Departments (Example) </vt:lpstr>
      <vt:lpstr>Other Departments (Example): </vt:lpstr>
      <vt:lpstr>PowerPoint 演示文稿</vt:lpstr>
      <vt:lpstr>Hospital Team</vt:lpstr>
      <vt:lpstr>PowerPoint 演示文稿</vt:lpstr>
      <vt:lpstr>Housekeeping</vt:lpstr>
      <vt:lpstr>PowerPoint 演示文稿</vt:lpstr>
      <vt:lpstr>PowerPoint 演示文稿</vt:lpstr>
      <vt:lpstr>Physical  Therapists (PT)</vt:lpstr>
      <vt:lpstr>PowerPoint 演示文稿</vt:lpstr>
      <vt:lpstr>PowerPoint 演示文稿</vt:lpstr>
      <vt:lpstr>PowerPoint 演示文稿</vt:lpstr>
      <vt:lpstr>PowerPoint 演示文稿</vt:lpstr>
      <vt:lpstr>PowerPoint 演示文稿</vt:lpstr>
    </vt:vector>
  </TitlesOfParts>
  <Company>Jitendra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IDEA</dc:creator>
  <cp:lastModifiedBy>Hellen Bittok</cp:lastModifiedBy>
  <cp:revision>420</cp:revision>
  <dcterms:created xsi:type="dcterms:W3CDTF">2013-06-12T07:50:00Z</dcterms:created>
  <dcterms:modified xsi:type="dcterms:W3CDTF">2022-11-05T19:07:31Z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EB582EAE1E594CF68BAF660776CBA7C9</vt:lpwstr>
  </property>
  <property fmtid="{D5CDD505-2E9C-101B-9397-08002B2CF9AE}" pid="3" name="KSOProductBuildVer">
    <vt:lpwstr>1033-11.2.0.11380</vt:lpwstr>
  </property>
</Properties>
</file>